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2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22960" y="640080"/>
            <a:ext cx="3383280" cy="9601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120" y="713232"/>
            <a:ext cx="1601239" cy="8229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2960" y="228600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6600" b="1">
                <a:solidFill>
                  <a:srgbClr val="FFFFFF"/>
                </a:solidFill>
                <a:latin typeface="Inter"/>
              </a:rPr>
              <a:t>Den outnyttjade</a:t>
            </a:r>
          </a:p>
          <a:p>
            <a:pPr algn="l">
              <a:lnSpc>
                <a:spcPct val="100000"/>
              </a:lnSpc>
            </a:pPr>
            <a:r>
              <a:rPr sz="6600" b="1">
                <a:solidFill>
                  <a:srgbClr val="FFFFFF"/>
                </a:solidFill>
                <a:latin typeface="Inter"/>
              </a:rPr>
              <a:t>resursen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4297680"/>
            <a:ext cx="1069848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>
                <a:solidFill>
                  <a:srgbClr val="FFFFFF"/>
                </a:solidFill>
                <a:latin typeface="Inter"/>
              </a:rPr>
              <a:t>Om långvarig smärta, vårdens kapacitet och</a:t>
            </a:r>
          </a:p>
          <a:p>
            <a:pPr algn="l">
              <a:lnSpc>
                <a:spcPct val="120000"/>
              </a:lnSpc>
            </a:pPr>
            <a:r>
              <a:rPr sz="2200" b="0">
                <a:solidFill>
                  <a:srgbClr val="FFFFFF"/>
                </a:solidFill>
                <a:latin typeface="Inter"/>
              </a:rPr>
              <a:t>möjliga arbetssätt framåt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48640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Inter"/>
              </a:rPr>
              <a:t>Presenteras av Svenska Naprapatförbundet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585216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FFFFFF"/>
                </a:solidFill>
                <a:latin typeface="Inter"/>
              </a:rPr>
              <a:t>Mars 2026  ·  Novus-undersökning + forskningsgenomgång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621792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https://press.naprapater.se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22960" y="640080"/>
            <a:ext cx="3383280" cy="9601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120" y="713232"/>
            <a:ext cx="1601239" cy="8229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2960" y="210312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5200" b="1">
                <a:solidFill>
                  <a:srgbClr val="FFFFFF"/>
                </a:solidFill>
                <a:latin typeface="Inter"/>
              </a:rPr>
              <a:t>Ta vara på den</a:t>
            </a:r>
          </a:p>
          <a:p>
            <a:pPr algn="l">
              <a:lnSpc>
                <a:spcPct val="105000"/>
              </a:lnSpc>
            </a:pPr>
            <a:r>
              <a:rPr sz="5200" b="1">
                <a:solidFill>
                  <a:srgbClr val="FFFFFF"/>
                </a:solidFill>
                <a:latin typeface="Inter"/>
              </a:rPr>
              <a:t>outnyttjade resursen.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4114800"/>
            <a:ext cx="1069848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76 % har besvär. Bara 14 % har fått vård hos naprapat eller kiropraktor.</a:t>
            </a:r>
          </a:p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63 % vill ha direkttillgång på vårdcentralen. 2 800 yrkesutövare står redo.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48640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>
                <a:solidFill>
                  <a:srgbClr val="FFFFFF"/>
                </a:solidFill>
                <a:latin typeface="Inter"/>
              </a:rPr>
              <a:t>Läs hela rapporten och ladda ned materialpaketet: https://press.naprapater.se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5870448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FFFFFF"/>
                </a:solidFill>
                <a:latin typeface="Inter"/>
              </a:rPr>
              <a:t>Panelsamtal i sin helhet: https://www.youtube.com/watch?v=UVpcHL6QYKA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635508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Svenska Naprapatförbundet  ·  Mars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0F6268"/>
                </a:solidFill>
                <a:latin typeface="Inter"/>
              </a:rPr>
              <a:t>PROBLEMET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Smärta är en folksjukdom</a:t>
            </a:r>
          </a:p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men vården når inte alla</a:t>
            </a:r>
          </a:p>
        </p:txBody>
      </p:sp>
      <p:pic>
        <p:nvPicPr>
          <p:cNvPr id="4" name="Picture 3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978535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2971800"/>
            <a:ext cx="352044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4800" b="1">
                <a:solidFill>
                  <a:srgbClr val="0F6268"/>
                </a:solidFill>
                <a:latin typeface="Inter"/>
              </a:rPr>
              <a:t>76 %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069080"/>
            <a:ext cx="352044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av svenskarna har haft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ont i rygg, nacke, leder eller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muskler senaste 12 månaderna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17720" y="2971800"/>
            <a:ext cx="352044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4800" b="1">
                <a:solidFill>
                  <a:srgbClr val="0F6268"/>
                </a:solidFill>
                <a:latin typeface="Inter"/>
              </a:rPr>
              <a:t>44 mdr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17720" y="4069080"/>
            <a:ext cx="352044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årlig samhällskostnad för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ryggbesvär i Sverige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0" y="2971800"/>
            <a:ext cx="352044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4800" b="1">
                <a:solidFill>
                  <a:srgbClr val="0F6268"/>
                </a:solidFill>
                <a:latin typeface="Inter"/>
              </a:rPr>
              <a:t>14 %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0" y="4069080"/>
            <a:ext cx="352044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har besökt naprapat eller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kiropraktor senaste året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576072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4B5563"/>
                </a:solidFill>
                <a:latin typeface="Inter"/>
              </a:rPr>
              <a:t>När akuta besvär inte får rätt omhändertagande blir de kroniska — med längre sjukskrivningar och högre samhällskostnad.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617220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CA3AF"/>
                </a:solidFill>
                <a:latin typeface="Inter"/>
              </a:rPr>
              <a:t>Källor: Novus 2025 (n=1 009); Mynak 2019.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Svenska Naprapatförbundet  ·  Den outnyttjade resursen  ·  press.naprapater.se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0F6268"/>
                </a:solidFill>
                <a:latin typeface="Inter"/>
              </a:rPr>
              <a:t>RESURSEN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2 800 legitimerade yrkesutövare</a:t>
            </a:r>
          </a:p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står utanför primärvården</a:t>
            </a:r>
          </a:p>
        </p:txBody>
      </p:sp>
      <p:pic>
        <p:nvPicPr>
          <p:cNvPr id="4" name="Picture 3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978535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2743200"/>
            <a:ext cx="548640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0" b="1">
                <a:solidFill>
                  <a:srgbClr val="0F6268"/>
                </a:solidFill>
                <a:latin typeface="Inter"/>
              </a:rPr>
              <a:t>2 800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434840"/>
            <a:ext cx="5486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0">
                <a:solidFill>
                  <a:srgbClr val="111111"/>
                </a:solidFill>
                <a:latin typeface="Inter"/>
              </a:rPr>
              <a:t>legitimerade naprapater och</a:t>
            </a:r>
          </a:p>
          <a:p>
            <a:pPr algn="l">
              <a:lnSpc>
                <a:spcPct val="130000"/>
              </a:lnSpc>
            </a:pPr>
            <a:r>
              <a:rPr sz="1500" b="0">
                <a:solidFill>
                  <a:srgbClr val="111111"/>
                </a:solidFill>
                <a:latin typeface="Inter"/>
              </a:rPr>
              <a:t>kiropraktorer i Sverige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2834640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6B7280"/>
                </a:solidFill>
                <a:latin typeface="Inter"/>
              </a:rPr>
              <a:t>Tillgång via subventionerad primärvård: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0" y="3200400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6400" b="1">
                <a:solidFill>
                  <a:srgbClr val="026268"/>
                </a:solidFill>
                <a:latin typeface="Inter"/>
              </a:rPr>
              <a:t>0 %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0" y="4480560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6B7280"/>
                </a:solidFill>
                <a:latin typeface="Inter"/>
              </a:rPr>
              <a:t>Andel arbetsgivare som erbjuder detta: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4846320"/>
            <a:ext cx="48463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4000" b="1">
                <a:solidFill>
                  <a:srgbClr val="026268"/>
                </a:solidFill>
                <a:latin typeface="Inter"/>
              </a:rPr>
              <a:t>2 av 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585216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4B5563"/>
                </a:solidFill>
                <a:latin typeface="Inter"/>
              </a:rPr>
              <a:t>Plånboken avgör: den som har råd får hjälp direkt, den som inte har råd riskerar att tillfälliga besvär blir långvariga.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626364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CA3AF"/>
                </a:solidFill>
                <a:latin typeface="Inter"/>
              </a:rPr>
              <a:t>Källor: Svenska Naprapatförbundet 2025; Novus 2025.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Svenska Naprapatförbundet  ·  Den outnyttjade resursen  ·  press.naprapater.se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0F6268"/>
                </a:solidFill>
                <a:latin typeface="Inter"/>
              </a:rPr>
              <a:t>FÖRTROENDE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Allmänheten har högt förtroende</a:t>
            </a:r>
          </a:p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för yrkesgrupperna</a:t>
            </a:r>
          </a:p>
        </p:txBody>
      </p:sp>
      <p:pic>
        <p:nvPicPr>
          <p:cNvPr id="4" name="Picture 3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978535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2834640"/>
            <a:ext cx="521208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0" b="1">
                <a:solidFill>
                  <a:srgbClr val="0F6268"/>
                </a:solidFill>
                <a:latin typeface="Inter"/>
              </a:rPr>
              <a:t>49 %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480560"/>
            <a:ext cx="521208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har mycket eller ganska stort förtroende för att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naprapater och kiropraktorer kan hjälpa vid besvär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2743200"/>
            <a:ext cx="5029200" cy="3108960"/>
          </a:xfrm>
          <a:prstGeom prst="rect">
            <a:avLst/>
          </a:prstGeom>
          <a:solidFill>
            <a:srgbClr val="F3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675120" y="292608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6B7280"/>
                </a:solidFill>
                <a:latin typeface="Inter"/>
              </a:rPr>
              <a:t>Bland dem som har besökt: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20" y="3291840"/>
            <a:ext cx="45720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7600" b="1">
                <a:solidFill>
                  <a:srgbClr val="026268"/>
                </a:solidFill>
                <a:latin typeface="Inter"/>
              </a:rPr>
              <a:t>85 %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75120" y="466344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0">
                <a:solidFill>
                  <a:srgbClr val="111111"/>
                </a:solidFill>
                <a:latin typeface="Inter"/>
              </a:rPr>
              <a:t>har stort förtroende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5074920"/>
            <a:ext cx="45720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6B7280"/>
                </a:solidFill>
                <a:latin typeface="Inter"/>
              </a:rPr>
              <a:t>Förtroendet är högst hos kvinnor (57 %),</a:t>
            </a:r>
          </a:p>
          <a:p>
            <a:pPr algn="l">
              <a:lnSpc>
                <a:spcPct val="130000"/>
              </a:lnSpc>
            </a:pPr>
            <a:r>
              <a:rPr sz="1100" b="0">
                <a:solidFill>
                  <a:srgbClr val="6B7280"/>
                </a:solidFill>
                <a:latin typeface="Inter"/>
              </a:rPr>
              <a:t>50–64-åringar (57 %) och tjänstemän (57 %).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630936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CA3AF"/>
                </a:solidFill>
                <a:latin typeface="Inter"/>
              </a:rPr>
              <a:t>Källa: Novus, oktober 2025 (n=1 009).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Svenska Naprapatförbundet  ·  Den outnyttjade resursen  ·  press.naprapater.se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0F6268"/>
                </a:solidFill>
                <a:latin typeface="Inter"/>
              </a:rPr>
              <a:t>ALLMÄNHETENS VILJA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Sex av tio vill ha direkttillgång</a:t>
            </a:r>
          </a:p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på vårdcentralen</a:t>
            </a:r>
          </a:p>
        </p:txBody>
      </p:sp>
      <p:pic>
        <p:nvPicPr>
          <p:cNvPr id="4" name="Picture 3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978535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2743200"/>
            <a:ext cx="5212080" cy="1920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0" b="1">
                <a:solidFill>
                  <a:srgbClr val="0F6268"/>
                </a:solidFill>
                <a:latin typeface="Inter"/>
              </a:rPr>
              <a:t>63 %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800600"/>
            <a:ext cx="521208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300" b="0">
                <a:solidFill>
                  <a:srgbClr val="111111"/>
                </a:solidFill>
                <a:latin typeface="Inter"/>
              </a:rPr>
              <a:t>instämmer i att direkttillgång till naprapater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111111"/>
                </a:solidFill>
                <a:latin typeface="Inter"/>
              </a:rPr>
              <a:t>och kiropraktorer på vårdcentralen skulle ge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111111"/>
                </a:solidFill>
                <a:latin typeface="Inter"/>
              </a:rPr>
              <a:t>fördelar för hela samhället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2788920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111111"/>
                </a:solidFill>
                <a:latin typeface="Inter"/>
              </a:rPr>
              <a:t>Vården skulle bli mer rättvis och jämlik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3154680"/>
            <a:ext cx="4572000" cy="274320"/>
          </a:xfrm>
          <a:prstGeom prst="rect">
            <a:avLst/>
          </a:prstGeom>
          <a:solidFill>
            <a:srgbClr val="E5E7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400800" y="3154680"/>
            <a:ext cx="2788920" cy="274320"/>
          </a:xfrm>
          <a:prstGeom prst="rect">
            <a:avLst/>
          </a:prstGeom>
          <a:solidFill>
            <a:srgbClr val="02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018520" y="3108960"/>
            <a:ext cx="640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0F6268"/>
                </a:solidFill>
                <a:latin typeface="Inter"/>
              </a:rPr>
              <a:t>61 %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3703320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111111"/>
                </a:solidFill>
                <a:latin typeface="Inter"/>
              </a:rPr>
              <a:t>Skulle korta vårdköerna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0" y="4069080"/>
            <a:ext cx="4572000" cy="274320"/>
          </a:xfrm>
          <a:prstGeom prst="rect">
            <a:avLst/>
          </a:prstGeom>
          <a:solidFill>
            <a:srgbClr val="E5E7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400800" y="4069080"/>
            <a:ext cx="2651760" cy="274320"/>
          </a:xfrm>
          <a:prstGeom prst="rect">
            <a:avLst/>
          </a:prstGeom>
          <a:solidFill>
            <a:srgbClr val="02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018520" y="4023360"/>
            <a:ext cx="640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0F6268"/>
                </a:solidFill>
                <a:latin typeface="Inter"/>
              </a:rPr>
              <a:t>58 %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617720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111111"/>
                </a:solidFill>
                <a:latin typeface="Inter"/>
              </a:rPr>
              <a:t>Bör omfattas av offentligt finansierad vård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0" y="4983480"/>
            <a:ext cx="4572000" cy="274320"/>
          </a:xfrm>
          <a:prstGeom prst="rect">
            <a:avLst/>
          </a:prstGeom>
          <a:solidFill>
            <a:srgbClr val="E5E7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0" y="4983480"/>
            <a:ext cx="2606040" cy="274320"/>
          </a:xfrm>
          <a:prstGeom prst="rect">
            <a:avLst/>
          </a:prstGeom>
          <a:solidFill>
            <a:srgbClr val="02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1018520" y="4937760"/>
            <a:ext cx="640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0F6268"/>
                </a:solidFill>
                <a:latin typeface="Inter"/>
              </a:rPr>
              <a:t>57 %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626364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CA3AF"/>
                </a:solidFill>
                <a:latin typeface="Inter"/>
              </a:rPr>
              <a:t>Källa: Novus 2025 (n=1 009, felmarginal ±2,5–3,1 %).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Svenska Naprapatförbundet  ·  Den outnyttjade resursen  ·  press.naprapater.se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0F6268"/>
                </a:solidFill>
                <a:latin typeface="Inter"/>
              </a:rPr>
              <a:t>EVIDENSEN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>
                <a:solidFill>
                  <a:srgbClr val="111111"/>
                </a:solidFill>
                <a:latin typeface="Inter"/>
              </a:rPr>
              <a:t>Vad säger forskningen?</a:t>
            </a:r>
          </a:p>
        </p:txBody>
      </p:sp>
      <p:pic>
        <p:nvPicPr>
          <p:cNvPr id="4" name="Picture 3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978535" cy="5029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22960" y="2103120"/>
            <a:ext cx="91440" cy="91440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51560" y="2103120"/>
            <a:ext cx="10241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026268"/>
                </a:solidFill>
                <a:latin typeface="Inter"/>
              </a:rPr>
              <a:t>Lilje et al. 2010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" y="2468880"/>
            <a:ext cx="10241280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>
                <a:solidFill>
                  <a:srgbClr val="374151"/>
                </a:solidFill>
                <a:latin typeface="Inter"/>
              </a:rPr>
              <a:t>Naprapatbehandling gav bättre smärtlindring och ökad fysisk funktion jämfört med konventionell ortopedisk vård.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" y="3063240"/>
            <a:ext cx="91440" cy="91440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51560" y="3063240"/>
            <a:ext cx="10241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026268"/>
                </a:solidFill>
                <a:latin typeface="Inter"/>
              </a:rPr>
              <a:t>Lilje et al. 2023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3429000"/>
            <a:ext cx="10241280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>
                <a:solidFill>
                  <a:srgbClr val="374151"/>
                </a:solidFill>
                <a:latin typeface="Inter"/>
              </a:rPr>
              <a:t>Sex av tio patienter kunde lämna ortopedkön genom naprapatbehandling — till betydligt lägre kostnad.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2960" y="4023360"/>
            <a:ext cx="91440" cy="91440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4023360"/>
            <a:ext cx="10241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026268"/>
                </a:solidFill>
                <a:latin typeface="Inter"/>
              </a:rPr>
              <a:t>Mynak 2019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" y="4389120"/>
            <a:ext cx="10241280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>
                <a:solidFill>
                  <a:srgbClr val="374151"/>
                </a:solidFill>
                <a:latin typeface="Inter"/>
              </a:rPr>
              <a:t>Myndigheten för arbetsmiljökunskap rekommenderar manipulation, mobilisering och mjukdelsbehandling som del av multimodal insats vid ländryggssmärta.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" y="4983480"/>
            <a:ext cx="91440" cy="91440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4983480"/>
            <a:ext cx="10241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026268"/>
                </a:solidFill>
                <a:latin typeface="Inter"/>
              </a:rPr>
              <a:t>WHO 2023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5349240"/>
            <a:ext cx="10241280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>
                <a:solidFill>
                  <a:srgbClr val="374151"/>
                </a:solidFill>
                <a:latin typeface="Inter"/>
              </a:rPr>
              <a:t>Spinal manipulativ terapi rekommenderas som del av multimodalt program för kronisk ländryggssmärta — utförd av vårdpersonal med rätt utbildning.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63550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CA3AF"/>
                </a:solidFill>
                <a:latin typeface="Inter"/>
              </a:rPr>
              <a:t>Utdrag ur rapporten. Fullständig referenslista i slutversionen.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Svenska Naprapatförbundet  ·  Den outnyttjade resursen  ·  press.naprapater.se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0F6268"/>
                </a:solidFill>
                <a:latin typeface="Inter"/>
              </a:rPr>
              <a:t>INTERNATIONELL JÄMFÖRELSE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Danmark visar att integrerade</a:t>
            </a:r>
          </a:p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modeller fungerar</a:t>
            </a:r>
          </a:p>
        </p:txBody>
      </p:sp>
      <p:pic>
        <p:nvPicPr>
          <p:cNvPr id="4" name="Picture 3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978535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210312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1">
                <a:solidFill>
                  <a:srgbClr val="0F6268"/>
                </a:solidFill>
                <a:latin typeface="Inter"/>
              </a:rPr>
              <a:t>·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148840"/>
            <a:ext cx="65836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374151"/>
                </a:solidFill>
                <a:latin typeface="Inter"/>
              </a:rPr>
              <a:t>Kiropraktorer är långsiktigt integrerade i dansk primärvård.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278892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1">
                <a:solidFill>
                  <a:srgbClr val="0F6268"/>
                </a:solidFill>
                <a:latin typeface="Inter"/>
              </a:rPr>
              <a:t>·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34640"/>
            <a:ext cx="65836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374151"/>
                </a:solidFill>
                <a:latin typeface="Inter"/>
              </a:rPr>
              <a:t>Delvis offentlig finansiering och etablerade remissvägar från allmänläkare.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47472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1">
                <a:solidFill>
                  <a:srgbClr val="0F6268"/>
                </a:solidFill>
                <a:latin typeface="Inter"/>
              </a:rPr>
              <a:t>·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520440"/>
            <a:ext cx="65836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374151"/>
                </a:solidFill>
                <a:latin typeface="Inter"/>
              </a:rPr>
              <a:t>Forskning: allmänläkare remitterar regelbundet (Blanchette et al. 2021).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416052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1">
                <a:solidFill>
                  <a:srgbClr val="0F6268"/>
                </a:solidFill>
                <a:latin typeface="Inter"/>
              </a:rPr>
              <a:t>·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4206240"/>
            <a:ext cx="65836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374151"/>
                </a:solidFill>
                <a:latin typeface="Inter"/>
              </a:rPr>
              <a:t>Vården följer kliniska riktlinjer (Madsen et al. 2023).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484632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1">
                <a:solidFill>
                  <a:srgbClr val="0F6268"/>
                </a:solidFill>
                <a:latin typeface="Inter"/>
              </a:rPr>
              <a:t>·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4892040"/>
            <a:ext cx="65836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374151"/>
                </a:solidFill>
                <a:latin typeface="Inter"/>
              </a:rPr>
              <a:t>Primärvårdskonsumtionen minskar efter specialistbedömning (Clausen et al. 2024).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955279" y="2103120"/>
            <a:ext cx="3566160" cy="384048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600" y="2468880"/>
            <a:ext cx="3017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FFFFFF"/>
                </a:solidFill>
                <a:latin typeface="Inter"/>
              </a:rPr>
              <a:t>SLUTSATS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0" y="2926080"/>
            <a:ext cx="3017520" cy="2743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>
                <a:solidFill>
                  <a:srgbClr val="FFFFFF"/>
                </a:solidFill>
                <a:latin typeface="Inter"/>
              </a:rPr>
              <a:t>Rätt kompetens på rätt nivå avlastar systemet — och minskar belastningen på primärvården.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Svenska Naprapatförbundet  ·  Den outnyttjade resursen  ·  press.naprapater.se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0F6268"/>
                </a:solidFill>
                <a:latin typeface="Inter"/>
              </a:rPr>
              <a:t>VÅRA FÖRSLAG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Fyra konkreta steg för att ta vara</a:t>
            </a:r>
          </a:p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på resursen</a:t>
            </a:r>
          </a:p>
        </p:txBody>
      </p:sp>
      <p:pic>
        <p:nvPicPr>
          <p:cNvPr id="4" name="Picture 3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978535" cy="5029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22960" y="1965960"/>
            <a:ext cx="5349240" cy="1783080"/>
          </a:xfrm>
          <a:prstGeom prst="rect">
            <a:avLst/>
          </a:prstGeom>
          <a:solidFill>
            <a:srgbClr val="F9FA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22960" y="1965960"/>
            <a:ext cx="73152" cy="178308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14884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1">
                <a:solidFill>
                  <a:srgbClr val="0F6268"/>
                </a:solidFill>
                <a:latin typeface="Inter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2194560"/>
            <a:ext cx="4206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11111"/>
                </a:solidFill>
                <a:latin typeface="Inter"/>
              </a:rPr>
              <a:t>Inför pilotmottagningar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2651760"/>
            <a:ext cx="420624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74151"/>
                </a:solidFill>
                <a:latin typeface="Inter"/>
              </a:rPr>
              <a:t>Låt naprapater och kiropraktorer göra förstahandsbedömning på utvalda vårdcentraler. Mät och följ upp resultat som underlag för uppskalning.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55080" y="1965960"/>
            <a:ext cx="5349240" cy="1783080"/>
          </a:xfrm>
          <a:prstGeom prst="rect">
            <a:avLst/>
          </a:prstGeom>
          <a:solidFill>
            <a:srgbClr val="F9FA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355080" y="1965960"/>
            <a:ext cx="73152" cy="178308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629400" y="214884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1">
                <a:solidFill>
                  <a:srgbClr val="0F6268"/>
                </a:solidFill>
                <a:latin typeface="Inter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60920" y="2194560"/>
            <a:ext cx="4206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11111"/>
                </a:solidFill>
                <a:latin typeface="Inter"/>
              </a:rPr>
              <a:t>Upphandla kompetens, inte yrkestitel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60920" y="2651760"/>
            <a:ext cx="420624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74151"/>
                </a:solidFill>
                <a:latin typeface="Inter"/>
              </a:rPr>
              <a:t>Öppna upphandlingar för naprapater och kiropraktorer ger effektivare användning av skattemedel och bredare utbud för patienter.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2960" y="3931920"/>
            <a:ext cx="5349240" cy="1783080"/>
          </a:xfrm>
          <a:prstGeom prst="rect">
            <a:avLst/>
          </a:prstGeom>
          <a:solidFill>
            <a:srgbClr val="F9FA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22960" y="3931920"/>
            <a:ext cx="73152" cy="178308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411480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1">
                <a:solidFill>
                  <a:srgbClr val="0F6268"/>
                </a:solidFill>
                <a:latin typeface="Inter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4160520"/>
            <a:ext cx="4206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11111"/>
                </a:solidFill>
                <a:latin typeface="Inter"/>
              </a:rPr>
              <a:t>Avlasta ortopedköerna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4617720"/>
            <a:ext cx="420624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74151"/>
                </a:solidFill>
                <a:latin typeface="Inter"/>
              </a:rPr>
              <a:t>Låt naprapater/kiropraktorer bedöma patienter i ortopedkön med muskuloskeletala besvär. Forskning visar att sex av tio kan lämna kön.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55080" y="3931920"/>
            <a:ext cx="5349240" cy="1783080"/>
          </a:xfrm>
          <a:prstGeom prst="rect">
            <a:avLst/>
          </a:prstGeom>
          <a:solidFill>
            <a:srgbClr val="F9FA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55080" y="3931920"/>
            <a:ext cx="73152" cy="178308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629400" y="411480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1">
                <a:solidFill>
                  <a:srgbClr val="0F6268"/>
                </a:solidFill>
                <a:latin typeface="Inter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60920" y="4160520"/>
            <a:ext cx="4206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11111"/>
                </a:solidFill>
                <a:latin typeface="Inter"/>
              </a:rPr>
              <a:t>Uppmuntra arbetsgivare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60920" y="4617720"/>
            <a:ext cx="420624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74151"/>
                </a:solidFill>
                <a:latin typeface="Inter"/>
              </a:rPr>
              <a:t>Informera om skattereglerna — avdragsgillt för arbetsgivare, skattefritt för anställd. Idag erbjuder bara 2 av 10 detta.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Svenska Naprapatförbundet  ·  Den outnyttjade resursen  ·  press.naprapater.se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0F6268"/>
                </a:solidFill>
                <a:latin typeface="Inter"/>
              </a:rPr>
              <a:t>KONTAKT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>
                <a:solidFill>
                  <a:srgbClr val="111111"/>
                </a:solidFill>
                <a:latin typeface="Inter"/>
              </a:rPr>
              <a:t>Kontakt och underlag</a:t>
            </a:r>
          </a:p>
        </p:txBody>
      </p:sp>
      <p:pic>
        <p:nvPicPr>
          <p:cNvPr id="4" name="Picture 3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978535" cy="5029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22960" y="2103120"/>
            <a:ext cx="5486400" cy="274320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51560" y="2331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FFFFFF"/>
                </a:solidFill>
                <a:latin typeface="Inter"/>
              </a:rPr>
              <a:t>PRIMÄR PRESSKONTAKT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" y="2743200"/>
            <a:ext cx="5029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>
                <a:solidFill>
                  <a:srgbClr val="FFFFFF"/>
                </a:solidFill>
                <a:latin typeface="Inter"/>
              </a:rPr>
              <a:t>Anders Mattsson-Coll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342900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FFFFFF"/>
                </a:solidFill>
                <a:latin typeface="Inter"/>
              </a:rPr>
              <a:t>Förbundschef, Svenska Naprapatförbundet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4023360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0">
                <a:solidFill>
                  <a:srgbClr val="FFFFFF"/>
                </a:solidFill>
                <a:latin typeface="Inter"/>
              </a:rPr>
              <a:t>E-post  amc@naprapater.se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4389120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0">
                <a:solidFill>
                  <a:srgbClr val="FFFFFF"/>
                </a:solidFill>
                <a:latin typeface="Inter"/>
              </a:rPr>
              <a:t>Telefon  073-354 17 65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1031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0F6268"/>
                </a:solidFill>
                <a:latin typeface="Inter"/>
              </a:rPr>
              <a:t>MER MATERIAL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56032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>
                <a:solidFill>
                  <a:srgbClr val="111111"/>
                </a:solidFill>
                <a:latin typeface="Inter"/>
              </a:rPr>
              <a:t>Pressrum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0" y="288036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026268"/>
                </a:solidFill>
                <a:latin typeface="Inter"/>
              </a:rPr>
              <a:t>https://press.naprapater.se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342900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>
                <a:solidFill>
                  <a:srgbClr val="111111"/>
                </a:solidFill>
                <a:latin typeface="Inter"/>
              </a:rPr>
              <a:t>Rapport (PDF)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3749039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026268"/>
                </a:solidFill>
                <a:latin typeface="Inter"/>
              </a:rPr>
              <a:t>https://press.naprapater.se/downloads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429768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>
                <a:solidFill>
                  <a:srgbClr val="111111"/>
                </a:solidFill>
                <a:latin typeface="Inter"/>
              </a:rPr>
              <a:t>Panelsamtal (video)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4617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026268"/>
                </a:solidFill>
                <a:latin typeface="Inter"/>
              </a:rPr>
              <a:t>https://www.youtube.com/watch?v=UVpcHL6QYKA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54864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6B7280"/>
                </a:solidFill>
                <a:latin typeface="Inter"/>
              </a:rPr>
              <a:t>Undersökning: Novus — peter.blid@novus.se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Svenska Naprapatförbundet  ·  Den outnyttjade resursen  ·  press.naprapater.se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