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2"/>
  </p:notesMasterIdLst>
  <p:sldIdLst>
    <p:sldId id="256" r:id="rId2"/>
    <p:sldId id="258" r:id="rId3"/>
    <p:sldId id="300" r:id="rId4"/>
    <p:sldId id="370" r:id="rId5"/>
    <p:sldId id="371" r:id="rId6"/>
    <p:sldId id="372" r:id="rId7"/>
    <p:sldId id="373" r:id="rId8"/>
    <p:sldId id="374" r:id="rId9"/>
    <p:sldId id="375" r:id="rId10"/>
    <p:sldId id="376" r:id="rId11"/>
    <p:sldId id="377" r:id="rId12"/>
    <p:sldId id="378" r:id="rId13"/>
    <p:sldId id="379" r:id="rId14"/>
    <p:sldId id="351" r:id="rId15"/>
    <p:sldId id="357" r:id="rId16"/>
    <p:sldId id="380" r:id="rId17"/>
    <p:sldId id="381" r:id="rId18"/>
    <p:sldId id="358" r:id="rId19"/>
    <p:sldId id="361" r:id="rId20"/>
    <p:sldId id="383" r:id="rId21"/>
    <p:sldId id="382" r:id="rId22"/>
    <p:sldId id="384" r:id="rId23"/>
    <p:sldId id="385" r:id="rId24"/>
    <p:sldId id="386" r:id="rId25"/>
    <p:sldId id="366" r:id="rId26"/>
    <p:sldId id="387" r:id="rId27"/>
    <p:sldId id="367" r:id="rId28"/>
    <p:sldId id="369" r:id="rId29"/>
    <p:sldId id="388" r:id="rId30"/>
    <p:sldId id="389" r:id="rId31"/>
    <p:sldId id="390" r:id="rId32"/>
    <p:sldId id="391" r:id="rId33"/>
    <p:sldId id="392" r:id="rId34"/>
    <p:sldId id="393" r:id="rId35"/>
    <p:sldId id="394" r:id="rId36"/>
    <p:sldId id="395" r:id="rId37"/>
    <p:sldId id="396" r:id="rId38"/>
    <p:sldId id="397" r:id="rId39"/>
    <p:sldId id="398" r:id="rId40"/>
    <p:sldId id="399"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C4DA"/>
    <a:srgbClr val="FFA000"/>
    <a:srgbClr val="36ABC9"/>
    <a:srgbClr val="FFDA61"/>
    <a:srgbClr val="3AD4A8"/>
    <a:srgbClr val="3F97F6"/>
    <a:srgbClr val="58A9C2"/>
    <a:srgbClr val="9AC4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243"/>
    <p:restoredTop sz="89304"/>
  </p:normalViewPr>
  <p:slideViewPr>
    <p:cSldViewPr snapToGrid="0" snapToObjects="1">
      <p:cViewPr varScale="1">
        <p:scale>
          <a:sx n="88" d="100"/>
          <a:sy n="88" d="100"/>
        </p:scale>
        <p:origin x="37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E25299-4055-754F-928B-DD7B8C91FF62}" type="datetimeFigureOut">
              <a:rPr lang="en-US" smtClean="0"/>
              <a:t>12/18/18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94CFBD-1754-F545-A3F9-59E8E79274F0}" type="slidenum">
              <a:rPr lang="en-US" smtClean="0"/>
              <a:t>‹#›</a:t>
            </a:fld>
            <a:endParaRPr lang="en-US"/>
          </a:p>
        </p:txBody>
      </p:sp>
    </p:spTree>
    <p:extLst>
      <p:ext uri="{BB962C8B-B14F-4D97-AF65-F5344CB8AC3E}">
        <p14:creationId xmlns:p14="http://schemas.microsoft.com/office/powerpoint/2010/main" val="2397997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Variables</a:t>
            </a:r>
          </a:p>
          <a:p>
            <a:endParaRPr lang="en-US" dirty="0"/>
          </a:p>
          <a:p>
            <a:r>
              <a:rPr lang="en-US" dirty="0"/>
              <a:t>What do they do? Store a value and remember it for us so that we can use it later on</a:t>
            </a:r>
          </a:p>
        </p:txBody>
      </p:sp>
      <p:sp>
        <p:nvSpPr>
          <p:cNvPr id="4" name="Slide Number Placeholder 3"/>
          <p:cNvSpPr>
            <a:spLocks noGrp="1"/>
          </p:cNvSpPr>
          <p:nvPr>
            <p:ph type="sldNum" sz="quarter" idx="5"/>
          </p:nvPr>
        </p:nvSpPr>
        <p:spPr/>
        <p:txBody>
          <a:bodyPr/>
          <a:lstStyle/>
          <a:p>
            <a:fld id="{EF94CFBD-1754-F545-A3F9-59E8E79274F0}" type="slidenum">
              <a:rPr lang="en-US" smtClean="0"/>
              <a:t>4</a:t>
            </a:fld>
            <a:endParaRPr lang="en-US"/>
          </a:p>
        </p:txBody>
      </p:sp>
    </p:spTree>
    <p:extLst>
      <p:ext uri="{BB962C8B-B14F-4D97-AF65-F5344CB8AC3E}">
        <p14:creationId xmlns:p14="http://schemas.microsoft.com/office/powerpoint/2010/main" val="26597042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should break up into groups and try programming Marty so that when the bump switch is clicked (and equals 1 on the GPIO input) then he should stop walking! Once students have completed this they should then move on to the card game where they need to think about different areas that we could attach the bump switch onto and what we could test for then!</a:t>
            </a:r>
          </a:p>
        </p:txBody>
      </p:sp>
      <p:sp>
        <p:nvSpPr>
          <p:cNvPr id="4" name="Slide Number Placeholder 3"/>
          <p:cNvSpPr>
            <a:spLocks noGrp="1"/>
          </p:cNvSpPr>
          <p:nvPr>
            <p:ph type="sldNum" sz="quarter" idx="5"/>
          </p:nvPr>
        </p:nvSpPr>
        <p:spPr/>
        <p:txBody>
          <a:bodyPr/>
          <a:lstStyle/>
          <a:p>
            <a:fld id="{EF94CFBD-1754-F545-A3F9-59E8E79274F0}" type="slidenum">
              <a:rPr lang="en-US" smtClean="0"/>
              <a:t>13</a:t>
            </a:fld>
            <a:endParaRPr lang="en-US"/>
          </a:p>
        </p:txBody>
      </p:sp>
    </p:spTree>
    <p:extLst>
      <p:ext uri="{BB962C8B-B14F-4D97-AF65-F5344CB8AC3E}">
        <p14:creationId xmlns:p14="http://schemas.microsoft.com/office/powerpoint/2010/main" val="2026630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time we discussed how to give Marty a sense of touch by adding in bump switches so that when we collide with objects, the switch will be clicked and we will be able to react. In this lesson, we will be using this new sense of touch to go around an obstacle course where we don’t know the exact lengths of paths between sections so will have to use logic and bump switches to get around!</a:t>
            </a:r>
          </a:p>
        </p:txBody>
      </p:sp>
      <p:sp>
        <p:nvSpPr>
          <p:cNvPr id="4" name="Slide Number Placeholder 3"/>
          <p:cNvSpPr>
            <a:spLocks noGrp="1"/>
          </p:cNvSpPr>
          <p:nvPr>
            <p:ph type="sldNum" sz="quarter" idx="5"/>
          </p:nvPr>
        </p:nvSpPr>
        <p:spPr/>
        <p:txBody>
          <a:bodyPr/>
          <a:lstStyle/>
          <a:p>
            <a:fld id="{EF94CFBD-1754-F545-A3F9-59E8E79274F0}" type="slidenum">
              <a:rPr lang="en-US" smtClean="0"/>
              <a:t>15</a:t>
            </a:fld>
            <a:endParaRPr lang="en-US"/>
          </a:p>
        </p:txBody>
      </p:sp>
    </p:spTree>
    <p:extLst>
      <p:ext uri="{BB962C8B-B14F-4D97-AF65-F5344CB8AC3E}">
        <p14:creationId xmlns:p14="http://schemas.microsoft.com/office/powerpoint/2010/main" val="3655475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should now have a shot at designing their own obstacle course in their workbooks whilst taking into consideration Marty’s size and functionalities</a:t>
            </a:r>
          </a:p>
        </p:txBody>
      </p:sp>
      <p:sp>
        <p:nvSpPr>
          <p:cNvPr id="4" name="Slide Number Placeholder 3"/>
          <p:cNvSpPr>
            <a:spLocks noGrp="1"/>
          </p:cNvSpPr>
          <p:nvPr>
            <p:ph type="sldNum" sz="quarter" idx="5"/>
          </p:nvPr>
        </p:nvSpPr>
        <p:spPr/>
        <p:txBody>
          <a:bodyPr/>
          <a:lstStyle/>
          <a:p>
            <a:fld id="{EF94CFBD-1754-F545-A3F9-59E8E79274F0}" type="slidenum">
              <a:rPr lang="en-US" smtClean="0"/>
              <a:t>16</a:t>
            </a:fld>
            <a:endParaRPr lang="en-US"/>
          </a:p>
        </p:txBody>
      </p:sp>
    </p:spTree>
    <p:extLst>
      <p:ext uri="{BB962C8B-B14F-4D97-AF65-F5344CB8AC3E}">
        <p14:creationId xmlns:p14="http://schemas.microsoft.com/office/powerpoint/2010/main" val="1849068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should break up into small groups and program Marty to walk until he bumps into an obstacle ; after students have finished this then they should experiment with placing the bump switch in different spots to see what other things we can look out for – there is a card game to help with this activity!</a:t>
            </a:r>
          </a:p>
        </p:txBody>
      </p:sp>
      <p:sp>
        <p:nvSpPr>
          <p:cNvPr id="4" name="Slide Number Placeholder 3"/>
          <p:cNvSpPr>
            <a:spLocks noGrp="1"/>
          </p:cNvSpPr>
          <p:nvPr>
            <p:ph type="sldNum" sz="quarter" idx="5"/>
          </p:nvPr>
        </p:nvSpPr>
        <p:spPr/>
        <p:txBody>
          <a:bodyPr/>
          <a:lstStyle/>
          <a:p>
            <a:fld id="{EF94CFBD-1754-F545-A3F9-59E8E79274F0}" type="slidenum">
              <a:rPr lang="en-US" smtClean="0"/>
              <a:t>17</a:t>
            </a:fld>
            <a:endParaRPr lang="en-US"/>
          </a:p>
        </p:txBody>
      </p:sp>
    </p:spTree>
    <p:extLst>
      <p:ext uri="{BB962C8B-B14F-4D97-AF65-F5344CB8AC3E}">
        <p14:creationId xmlns:p14="http://schemas.microsoft.com/office/powerpoint/2010/main" val="1800800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encounter forces everyday with most of our actions. Anything that we push or pull has a force placed on it somewhere. </a:t>
            </a:r>
          </a:p>
        </p:txBody>
      </p:sp>
      <p:sp>
        <p:nvSpPr>
          <p:cNvPr id="4" name="Slide Number Placeholder 3"/>
          <p:cNvSpPr>
            <a:spLocks noGrp="1"/>
          </p:cNvSpPr>
          <p:nvPr>
            <p:ph type="sldNum" sz="quarter" idx="5"/>
          </p:nvPr>
        </p:nvSpPr>
        <p:spPr/>
        <p:txBody>
          <a:bodyPr/>
          <a:lstStyle/>
          <a:p>
            <a:fld id="{EF94CFBD-1754-F545-A3F9-59E8E79274F0}" type="slidenum">
              <a:rPr lang="en-US" smtClean="0"/>
              <a:t>19</a:t>
            </a:fld>
            <a:endParaRPr lang="en-US"/>
          </a:p>
        </p:txBody>
      </p:sp>
    </p:spTree>
    <p:extLst>
      <p:ext uri="{BB962C8B-B14F-4D97-AF65-F5344CB8AC3E}">
        <p14:creationId xmlns:p14="http://schemas.microsoft.com/office/powerpoint/2010/main" val="18619741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kick a football, we apply a force onto it which makes it move – in the opposite direction that the force was from. For example, when I kick the ball it will roll away from my foot</a:t>
            </a:r>
          </a:p>
        </p:txBody>
      </p:sp>
      <p:sp>
        <p:nvSpPr>
          <p:cNvPr id="4" name="Slide Number Placeholder 3"/>
          <p:cNvSpPr>
            <a:spLocks noGrp="1"/>
          </p:cNvSpPr>
          <p:nvPr>
            <p:ph type="sldNum" sz="quarter" idx="5"/>
          </p:nvPr>
        </p:nvSpPr>
        <p:spPr/>
        <p:txBody>
          <a:bodyPr/>
          <a:lstStyle/>
          <a:p>
            <a:fld id="{EF94CFBD-1754-F545-A3F9-59E8E79274F0}" type="slidenum">
              <a:rPr lang="en-US" smtClean="0"/>
              <a:t>20</a:t>
            </a:fld>
            <a:endParaRPr lang="en-US"/>
          </a:p>
        </p:txBody>
      </p:sp>
    </p:spTree>
    <p:extLst>
      <p:ext uri="{BB962C8B-B14F-4D97-AF65-F5344CB8AC3E}">
        <p14:creationId xmlns:p14="http://schemas.microsoft.com/office/powerpoint/2010/main" val="11479668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about when we click a button? Usually something happens for example, maybe it turns lights or objects on/off</a:t>
            </a:r>
          </a:p>
        </p:txBody>
      </p:sp>
      <p:sp>
        <p:nvSpPr>
          <p:cNvPr id="4" name="Slide Number Placeholder 3"/>
          <p:cNvSpPr>
            <a:spLocks noGrp="1"/>
          </p:cNvSpPr>
          <p:nvPr>
            <p:ph type="sldNum" sz="quarter" idx="5"/>
          </p:nvPr>
        </p:nvSpPr>
        <p:spPr/>
        <p:txBody>
          <a:bodyPr/>
          <a:lstStyle/>
          <a:p>
            <a:fld id="{EF94CFBD-1754-F545-A3F9-59E8E79274F0}" type="slidenum">
              <a:rPr lang="en-US" smtClean="0"/>
              <a:t>21</a:t>
            </a:fld>
            <a:endParaRPr lang="en-US"/>
          </a:p>
        </p:txBody>
      </p:sp>
    </p:spTree>
    <p:extLst>
      <p:ext uri="{BB962C8B-B14F-4D97-AF65-F5344CB8AC3E}">
        <p14:creationId xmlns:p14="http://schemas.microsoft.com/office/powerpoint/2010/main" val="26839591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Bump switches! Ask students how they worked and what we did with them?</a:t>
            </a:r>
          </a:p>
        </p:txBody>
      </p:sp>
      <p:sp>
        <p:nvSpPr>
          <p:cNvPr id="4" name="Slide Number Placeholder 3"/>
          <p:cNvSpPr>
            <a:spLocks noGrp="1"/>
          </p:cNvSpPr>
          <p:nvPr>
            <p:ph type="sldNum" sz="quarter" idx="5"/>
          </p:nvPr>
        </p:nvSpPr>
        <p:spPr/>
        <p:txBody>
          <a:bodyPr/>
          <a:lstStyle/>
          <a:p>
            <a:fld id="{EF94CFBD-1754-F545-A3F9-59E8E79274F0}" type="slidenum">
              <a:rPr lang="en-US" smtClean="0"/>
              <a:t>22</a:t>
            </a:fld>
            <a:endParaRPr lang="en-US"/>
          </a:p>
        </p:txBody>
      </p:sp>
    </p:spTree>
    <p:extLst>
      <p:ext uri="{BB962C8B-B14F-4D97-AF65-F5344CB8AC3E}">
        <p14:creationId xmlns:p14="http://schemas.microsoft.com/office/powerpoint/2010/main" val="14348016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Marty’s motors have sensors built in to measure the amount of pressure being placed on the joint so when we place a small bit of pressure on somewhere like Marty’s arms then the value in that sensor will increase so we know that something has happened and can respond!</a:t>
            </a:r>
          </a:p>
        </p:txBody>
      </p:sp>
      <p:sp>
        <p:nvSpPr>
          <p:cNvPr id="4" name="Slide Number Placeholder 3"/>
          <p:cNvSpPr>
            <a:spLocks noGrp="1"/>
          </p:cNvSpPr>
          <p:nvPr>
            <p:ph type="sldNum" sz="quarter" idx="5"/>
          </p:nvPr>
        </p:nvSpPr>
        <p:spPr/>
        <p:txBody>
          <a:bodyPr/>
          <a:lstStyle/>
          <a:p>
            <a:fld id="{EF94CFBD-1754-F545-A3F9-59E8E79274F0}" type="slidenum">
              <a:rPr lang="en-US" smtClean="0"/>
              <a:t>23</a:t>
            </a:fld>
            <a:endParaRPr lang="en-US"/>
          </a:p>
        </p:txBody>
      </p:sp>
    </p:spTree>
    <p:extLst>
      <p:ext uri="{BB962C8B-B14F-4D97-AF65-F5344CB8AC3E}">
        <p14:creationId xmlns:p14="http://schemas.microsoft.com/office/powerpoint/2010/main" val="33640594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your workbooks there is a table with the left and right arm and two spaces for additional joints to be investigated. Get students to store the values from the motor sensors into variables and monitor the values when Marty does different things. They will need to multiply the value by something like 1000 to get a more sensible number.</a:t>
            </a:r>
          </a:p>
        </p:txBody>
      </p:sp>
      <p:sp>
        <p:nvSpPr>
          <p:cNvPr id="4" name="Slide Number Placeholder 3"/>
          <p:cNvSpPr>
            <a:spLocks noGrp="1"/>
          </p:cNvSpPr>
          <p:nvPr>
            <p:ph type="sldNum" sz="quarter" idx="5"/>
          </p:nvPr>
        </p:nvSpPr>
        <p:spPr/>
        <p:txBody>
          <a:bodyPr/>
          <a:lstStyle/>
          <a:p>
            <a:fld id="{EF94CFBD-1754-F545-A3F9-59E8E79274F0}" type="slidenum">
              <a:rPr lang="en-US" smtClean="0"/>
              <a:t>24</a:t>
            </a:fld>
            <a:endParaRPr lang="en-US"/>
          </a:p>
        </p:txBody>
      </p:sp>
    </p:spTree>
    <p:extLst>
      <p:ext uri="{BB962C8B-B14F-4D97-AF65-F5344CB8AC3E}">
        <p14:creationId xmlns:p14="http://schemas.microsoft.com/office/powerpoint/2010/main" val="624496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Loops!</a:t>
            </a:r>
          </a:p>
          <a:p>
            <a:endParaRPr lang="en-US" dirty="0"/>
          </a:p>
          <a:p>
            <a:r>
              <a:rPr lang="en-US" dirty="0"/>
              <a:t>What do they do? Repeat some statements for us a certain number of times</a:t>
            </a:r>
          </a:p>
          <a:p>
            <a:endParaRPr lang="en-US" dirty="0"/>
          </a:p>
        </p:txBody>
      </p:sp>
      <p:sp>
        <p:nvSpPr>
          <p:cNvPr id="4" name="Slide Number Placeholder 3"/>
          <p:cNvSpPr>
            <a:spLocks noGrp="1"/>
          </p:cNvSpPr>
          <p:nvPr>
            <p:ph type="sldNum" sz="quarter" idx="5"/>
          </p:nvPr>
        </p:nvSpPr>
        <p:spPr/>
        <p:txBody>
          <a:bodyPr/>
          <a:lstStyle/>
          <a:p>
            <a:fld id="{EF94CFBD-1754-F545-A3F9-59E8E79274F0}" type="slidenum">
              <a:rPr lang="en-US" smtClean="0"/>
              <a:t>5</a:t>
            </a:fld>
            <a:endParaRPr lang="en-US"/>
          </a:p>
        </p:txBody>
      </p:sp>
    </p:spTree>
    <p:extLst>
      <p:ext uri="{BB962C8B-B14F-4D97-AF65-F5344CB8AC3E}">
        <p14:creationId xmlns:p14="http://schemas.microsoft.com/office/powerpoint/2010/main" val="1224213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students know roughly what values to expect when applying a force to the joints, create a small program where when Marty feels this pressure then move the arm up and down to carry out a handshake. Extensions could include adding in some emotion, lifting the arm up at the start to offer a handshake, …</a:t>
            </a:r>
          </a:p>
        </p:txBody>
      </p:sp>
      <p:sp>
        <p:nvSpPr>
          <p:cNvPr id="4" name="Slide Number Placeholder 3"/>
          <p:cNvSpPr>
            <a:spLocks noGrp="1"/>
          </p:cNvSpPr>
          <p:nvPr>
            <p:ph type="sldNum" sz="quarter" idx="5"/>
          </p:nvPr>
        </p:nvSpPr>
        <p:spPr/>
        <p:txBody>
          <a:bodyPr/>
          <a:lstStyle/>
          <a:p>
            <a:fld id="{EF94CFBD-1754-F545-A3F9-59E8E79274F0}" type="slidenum">
              <a:rPr lang="en-US" smtClean="0"/>
              <a:t>25</a:t>
            </a:fld>
            <a:endParaRPr lang="en-US"/>
          </a:p>
        </p:txBody>
      </p:sp>
    </p:spTree>
    <p:extLst>
      <p:ext uri="{BB962C8B-B14F-4D97-AF65-F5344CB8AC3E}">
        <p14:creationId xmlns:p14="http://schemas.microsoft.com/office/powerpoint/2010/main" val="23714259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should then plan and program a secret handshake that only their Marty and group knows. Encourage students to break it down into different movements that make up the handshake where each move in the handshake has its own function</a:t>
            </a:r>
          </a:p>
        </p:txBody>
      </p:sp>
      <p:sp>
        <p:nvSpPr>
          <p:cNvPr id="4" name="Slide Number Placeholder 3"/>
          <p:cNvSpPr>
            <a:spLocks noGrp="1"/>
          </p:cNvSpPr>
          <p:nvPr>
            <p:ph type="sldNum" sz="quarter" idx="5"/>
          </p:nvPr>
        </p:nvSpPr>
        <p:spPr/>
        <p:txBody>
          <a:bodyPr/>
          <a:lstStyle/>
          <a:p>
            <a:fld id="{EF94CFBD-1754-F545-A3F9-59E8E79274F0}" type="slidenum">
              <a:rPr lang="en-US" smtClean="0"/>
              <a:t>26</a:t>
            </a:fld>
            <a:endParaRPr lang="en-US"/>
          </a:p>
        </p:txBody>
      </p:sp>
    </p:spTree>
    <p:extLst>
      <p:ext uri="{BB962C8B-B14F-4D97-AF65-F5344CB8AC3E}">
        <p14:creationId xmlns:p14="http://schemas.microsoft.com/office/powerpoint/2010/main" val="17447157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Accelerometers are sensors that can help detect and measure movement across X, Y and Z axis. What devices use accelerometers? Students should complete the activity in their workbooks first before moving on to discuss as a class what everyone put!</a:t>
            </a:r>
          </a:p>
        </p:txBody>
      </p:sp>
      <p:sp>
        <p:nvSpPr>
          <p:cNvPr id="4" name="Slide Number Placeholder 3"/>
          <p:cNvSpPr>
            <a:spLocks noGrp="1"/>
          </p:cNvSpPr>
          <p:nvPr>
            <p:ph type="sldNum" sz="quarter" idx="5"/>
          </p:nvPr>
        </p:nvSpPr>
        <p:spPr/>
        <p:txBody>
          <a:bodyPr/>
          <a:lstStyle/>
          <a:p>
            <a:fld id="{EF94CFBD-1754-F545-A3F9-59E8E79274F0}" type="slidenum">
              <a:rPr lang="en-US" smtClean="0"/>
              <a:t>29</a:t>
            </a:fld>
            <a:endParaRPr lang="en-US"/>
          </a:p>
        </p:txBody>
      </p:sp>
    </p:spTree>
    <p:extLst>
      <p:ext uri="{BB962C8B-B14F-4D97-AF65-F5344CB8AC3E}">
        <p14:creationId xmlns:p14="http://schemas.microsoft.com/office/powerpoint/2010/main" val="41320657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Mobile phones? YES! They can detect when you move them around. For example, when you lift up some phones they turn the screen on because they know you’ve tiled them upwards towards you!</a:t>
            </a:r>
          </a:p>
        </p:txBody>
      </p:sp>
      <p:sp>
        <p:nvSpPr>
          <p:cNvPr id="4" name="Slide Number Placeholder 3"/>
          <p:cNvSpPr>
            <a:spLocks noGrp="1"/>
          </p:cNvSpPr>
          <p:nvPr>
            <p:ph type="sldNum" sz="quarter" idx="5"/>
          </p:nvPr>
        </p:nvSpPr>
        <p:spPr/>
        <p:txBody>
          <a:bodyPr/>
          <a:lstStyle/>
          <a:p>
            <a:fld id="{EF94CFBD-1754-F545-A3F9-59E8E79274F0}" type="slidenum">
              <a:rPr lang="en-US" smtClean="0"/>
              <a:t>30</a:t>
            </a:fld>
            <a:endParaRPr lang="en-US"/>
          </a:p>
        </p:txBody>
      </p:sp>
    </p:spTree>
    <p:extLst>
      <p:ext uri="{BB962C8B-B14F-4D97-AF65-F5344CB8AC3E}">
        <p14:creationId xmlns:p14="http://schemas.microsoft.com/office/powerpoint/2010/main" val="16148928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Washing Machines? YES! They have accelerometers included so that they can measure whether the load is balanced or not!</a:t>
            </a:r>
          </a:p>
        </p:txBody>
      </p:sp>
      <p:sp>
        <p:nvSpPr>
          <p:cNvPr id="4" name="Slide Number Placeholder 3"/>
          <p:cNvSpPr>
            <a:spLocks noGrp="1"/>
          </p:cNvSpPr>
          <p:nvPr>
            <p:ph type="sldNum" sz="quarter" idx="5"/>
          </p:nvPr>
        </p:nvSpPr>
        <p:spPr/>
        <p:txBody>
          <a:bodyPr/>
          <a:lstStyle/>
          <a:p>
            <a:fld id="{EF94CFBD-1754-F545-A3F9-59E8E79274F0}" type="slidenum">
              <a:rPr lang="en-US" smtClean="0"/>
              <a:t>31</a:t>
            </a:fld>
            <a:endParaRPr lang="en-US"/>
          </a:p>
        </p:txBody>
      </p:sp>
    </p:spTree>
    <p:extLst>
      <p:ext uri="{BB962C8B-B14F-4D97-AF65-F5344CB8AC3E}">
        <p14:creationId xmlns:p14="http://schemas.microsoft.com/office/powerpoint/2010/main" val="323540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Robots? SOME! There’s an accelerometer in Marty. They help robots to stay balanced when walking so that they don’t put too much weight over to one side and fall over!</a:t>
            </a:r>
          </a:p>
        </p:txBody>
      </p:sp>
      <p:sp>
        <p:nvSpPr>
          <p:cNvPr id="4" name="Slide Number Placeholder 3"/>
          <p:cNvSpPr>
            <a:spLocks noGrp="1"/>
          </p:cNvSpPr>
          <p:nvPr>
            <p:ph type="sldNum" sz="quarter" idx="5"/>
          </p:nvPr>
        </p:nvSpPr>
        <p:spPr/>
        <p:txBody>
          <a:bodyPr/>
          <a:lstStyle/>
          <a:p>
            <a:fld id="{EF94CFBD-1754-F545-A3F9-59E8E79274F0}" type="slidenum">
              <a:rPr lang="en-US" smtClean="0"/>
              <a:t>32</a:t>
            </a:fld>
            <a:endParaRPr lang="en-US"/>
          </a:p>
        </p:txBody>
      </p:sp>
    </p:spTree>
    <p:extLst>
      <p:ext uri="{BB962C8B-B14F-4D97-AF65-F5344CB8AC3E}">
        <p14:creationId xmlns:p14="http://schemas.microsoft.com/office/powerpoint/2010/main" val="39392031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Games Controllers? SOME! If the controller can detect motion such as the </a:t>
            </a:r>
            <a:r>
              <a:rPr lang="en-US" dirty="0" err="1"/>
              <a:t>wii</a:t>
            </a:r>
            <a:r>
              <a:rPr lang="en-US" dirty="0"/>
              <a:t> remote then definitely yes! This is how they know that you have moved around to play games!</a:t>
            </a:r>
          </a:p>
        </p:txBody>
      </p:sp>
      <p:sp>
        <p:nvSpPr>
          <p:cNvPr id="4" name="Slide Number Placeholder 3"/>
          <p:cNvSpPr>
            <a:spLocks noGrp="1"/>
          </p:cNvSpPr>
          <p:nvPr>
            <p:ph type="sldNum" sz="quarter" idx="5"/>
          </p:nvPr>
        </p:nvSpPr>
        <p:spPr/>
        <p:txBody>
          <a:bodyPr/>
          <a:lstStyle/>
          <a:p>
            <a:fld id="{EF94CFBD-1754-F545-A3F9-59E8E79274F0}" type="slidenum">
              <a:rPr lang="en-US" smtClean="0"/>
              <a:t>33</a:t>
            </a:fld>
            <a:endParaRPr lang="en-US"/>
          </a:p>
        </p:txBody>
      </p:sp>
    </p:spTree>
    <p:extLst>
      <p:ext uri="{BB962C8B-B14F-4D97-AF65-F5344CB8AC3E}">
        <p14:creationId xmlns:p14="http://schemas.microsoft.com/office/powerpoint/2010/main" val="14829828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Smart Watches? YES! Just like phones they can detect movement. Same example of lifting your wrist will usually light up the screen!</a:t>
            </a:r>
          </a:p>
        </p:txBody>
      </p:sp>
      <p:sp>
        <p:nvSpPr>
          <p:cNvPr id="4" name="Slide Number Placeholder 3"/>
          <p:cNvSpPr>
            <a:spLocks noGrp="1"/>
          </p:cNvSpPr>
          <p:nvPr>
            <p:ph type="sldNum" sz="quarter" idx="5"/>
          </p:nvPr>
        </p:nvSpPr>
        <p:spPr/>
        <p:txBody>
          <a:bodyPr/>
          <a:lstStyle/>
          <a:p>
            <a:fld id="{EF94CFBD-1754-F545-A3F9-59E8E79274F0}" type="slidenum">
              <a:rPr lang="en-US" smtClean="0"/>
              <a:t>34</a:t>
            </a:fld>
            <a:endParaRPr lang="en-US"/>
          </a:p>
        </p:txBody>
      </p:sp>
    </p:spTree>
    <p:extLst>
      <p:ext uri="{BB962C8B-B14F-4D97-AF65-F5344CB8AC3E}">
        <p14:creationId xmlns:p14="http://schemas.microsoft.com/office/powerpoint/2010/main" val="500364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Televisions? The TV itself probably won’t however, their REMOTE CONTROL will!</a:t>
            </a:r>
          </a:p>
        </p:txBody>
      </p:sp>
      <p:sp>
        <p:nvSpPr>
          <p:cNvPr id="4" name="Slide Number Placeholder 3"/>
          <p:cNvSpPr>
            <a:spLocks noGrp="1"/>
          </p:cNvSpPr>
          <p:nvPr>
            <p:ph type="sldNum" sz="quarter" idx="5"/>
          </p:nvPr>
        </p:nvSpPr>
        <p:spPr/>
        <p:txBody>
          <a:bodyPr/>
          <a:lstStyle/>
          <a:p>
            <a:fld id="{EF94CFBD-1754-F545-A3F9-59E8E79274F0}" type="slidenum">
              <a:rPr lang="en-US" smtClean="0"/>
              <a:t>35</a:t>
            </a:fld>
            <a:endParaRPr lang="en-US"/>
          </a:p>
        </p:txBody>
      </p:sp>
    </p:spTree>
    <p:extLst>
      <p:ext uri="{BB962C8B-B14F-4D97-AF65-F5344CB8AC3E}">
        <p14:creationId xmlns:p14="http://schemas.microsoft.com/office/powerpoint/2010/main" val="42312151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94CFBD-1754-F545-A3F9-59E8E79274F0}" type="slidenum">
              <a:rPr lang="en-US" smtClean="0"/>
              <a:t>36</a:t>
            </a:fld>
            <a:endParaRPr lang="en-US"/>
          </a:p>
        </p:txBody>
      </p:sp>
    </p:spTree>
    <p:extLst>
      <p:ext uri="{BB962C8B-B14F-4D97-AF65-F5344CB8AC3E}">
        <p14:creationId xmlns:p14="http://schemas.microsoft.com/office/powerpoint/2010/main" val="713349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Statements</a:t>
            </a:r>
          </a:p>
          <a:p>
            <a:endParaRPr lang="en-US" dirty="0"/>
          </a:p>
          <a:p>
            <a:r>
              <a:rPr lang="en-US" dirty="0"/>
              <a:t>What do they do? Help us to make decisions by analyzing a condition and deciding what to do based on that </a:t>
            </a:r>
          </a:p>
        </p:txBody>
      </p:sp>
      <p:sp>
        <p:nvSpPr>
          <p:cNvPr id="4" name="Slide Number Placeholder 3"/>
          <p:cNvSpPr>
            <a:spLocks noGrp="1"/>
          </p:cNvSpPr>
          <p:nvPr>
            <p:ph type="sldNum" sz="quarter" idx="5"/>
          </p:nvPr>
        </p:nvSpPr>
        <p:spPr/>
        <p:txBody>
          <a:bodyPr/>
          <a:lstStyle/>
          <a:p>
            <a:fld id="{EF94CFBD-1754-F545-A3F9-59E8E79274F0}" type="slidenum">
              <a:rPr lang="en-US" smtClean="0"/>
              <a:t>6</a:t>
            </a:fld>
            <a:endParaRPr lang="en-US"/>
          </a:p>
        </p:txBody>
      </p:sp>
    </p:spTree>
    <p:extLst>
      <p:ext uri="{BB962C8B-B14F-4D97-AF65-F5344CB8AC3E}">
        <p14:creationId xmlns:p14="http://schemas.microsoft.com/office/powerpoint/2010/main" val="987175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94CFBD-1754-F545-A3F9-59E8E79274F0}" type="slidenum">
              <a:rPr lang="en-US" smtClean="0"/>
              <a:t>37</a:t>
            </a:fld>
            <a:endParaRPr lang="en-US"/>
          </a:p>
        </p:txBody>
      </p:sp>
    </p:spTree>
    <p:extLst>
      <p:ext uri="{BB962C8B-B14F-4D97-AF65-F5344CB8AC3E}">
        <p14:creationId xmlns:p14="http://schemas.microsoft.com/office/powerpoint/2010/main" val="7932006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94CFBD-1754-F545-A3F9-59E8E79274F0}" type="slidenum">
              <a:rPr lang="en-US" smtClean="0"/>
              <a:t>38</a:t>
            </a:fld>
            <a:endParaRPr lang="en-US"/>
          </a:p>
        </p:txBody>
      </p:sp>
    </p:spTree>
    <p:extLst>
      <p:ext uri="{BB962C8B-B14F-4D97-AF65-F5344CB8AC3E}">
        <p14:creationId xmlns:p14="http://schemas.microsoft.com/office/powerpoint/2010/main" val="24215861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94CFBD-1754-F545-A3F9-59E8E79274F0}" type="slidenum">
              <a:rPr lang="en-US" smtClean="0"/>
              <a:t>39</a:t>
            </a:fld>
            <a:endParaRPr lang="en-US"/>
          </a:p>
        </p:txBody>
      </p:sp>
    </p:spTree>
    <p:extLst>
      <p:ext uri="{BB962C8B-B14F-4D97-AF65-F5344CB8AC3E}">
        <p14:creationId xmlns:p14="http://schemas.microsoft.com/office/powerpoint/2010/main" val="25896560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should now, working in their small groups, create a small game where when we move Marty a certain way then the sprite moves on the screen. For example moving Marty left will move the sprite left to catch or avoid something falling from the sky!</a:t>
            </a:r>
          </a:p>
        </p:txBody>
      </p:sp>
      <p:sp>
        <p:nvSpPr>
          <p:cNvPr id="4" name="Slide Number Placeholder 3"/>
          <p:cNvSpPr>
            <a:spLocks noGrp="1"/>
          </p:cNvSpPr>
          <p:nvPr>
            <p:ph type="sldNum" sz="quarter" idx="5"/>
          </p:nvPr>
        </p:nvSpPr>
        <p:spPr/>
        <p:txBody>
          <a:bodyPr/>
          <a:lstStyle/>
          <a:p>
            <a:fld id="{EF94CFBD-1754-F545-A3F9-59E8E79274F0}" type="slidenum">
              <a:rPr lang="en-US" smtClean="0"/>
              <a:t>40</a:t>
            </a:fld>
            <a:endParaRPr lang="en-US"/>
          </a:p>
        </p:txBody>
      </p:sp>
    </p:spTree>
    <p:extLst>
      <p:ext uri="{BB962C8B-B14F-4D97-AF65-F5344CB8AC3E}">
        <p14:creationId xmlns:p14="http://schemas.microsoft.com/office/powerpoint/2010/main" val="124879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Running in Parallel</a:t>
            </a:r>
          </a:p>
          <a:p>
            <a:endParaRPr lang="en-US" dirty="0"/>
          </a:p>
          <a:p>
            <a:r>
              <a:rPr lang="en-US" dirty="0"/>
              <a:t>What does this do? We can run two or more things at the same time by running them in parallel</a:t>
            </a:r>
          </a:p>
        </p:txBody>
      </p:sp>
      <p:sp>
        <p:nvSpPr>
          <p:cNvPr id="4" name="Slide Number Placeholder 3"/>
          <p:cNvSpPr>
            <a:spLocks noGrp="1"/>
          </p:cNvSpPr>
          <p:nvPr>
            <p:ph type="sldNum" sz="quarter" idx="5"/>
          </p:nvPr>
        </p:nvSpPr>
        <p:spPr/>
        <p:txBody>
          <a:bodyPr/>
          <a:lstStyle/>
          <a:p>
            <a:fld id="{EF94CFBD-1754-F545-A3F9-59E8E79274F0}" type="slidenum">
              <a:rPr lang="en-US" smtClean="0"/>
              <a:t>7</a:t>
            </a:fld>
            <a:endParaRPr lang="en-US"/>
          </a:p>
        </p:txBody>
      </p:sp>
    </p:spTree>
    <p:extLst>
      <p:ext uri="{BB962C8B-B14F-4D97-AF65-F5344CB8AC3E}">
        <p14:creationId xmlns:p14="http://schemas.microsoft.com/office/powerpoint/2010/main" val="490213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Functions</a:t>
            </a:r>
          </a:p>
          <a:p>
            <a:endParaRPr lang="en-US" dirty="0"/>
          </a:p>
          <a:p>
            <a:r>
              <a:rPr lang="en-US" dirty="0"/>
              <a:t>What do they do? Functions are responsible usually for one thing so we can call that function to do something for us without having to repeat it every time in our code that we want to reproduce it</a:t>
            </a:r>
          </a:p>
        </p:txBody>
      </p:sp>
      <p:sp>
        <p:nvSpPr>
          <p:cNvPr id="4" name="Slide Number Placeholder 3"/>
          <p:cNvSpPr>
            <a:spLocks noGrp="1"/>
          </p:cNvSpPr>
          <p:nvPr>
            <p:ph type="sldNum" sz="quarter" idx="5"/>
          </p:nvPr>
        </p:nvSpPr>
        <p:spPr/>
        <p:txBody>
          <a:bodyPr/>
          <a:lstStyle/>
          <a:p>
            <a:fld id="{EF94CFBD-1754-F545-A3F9-59E8E79274F0}" type="slidenum">
              <a:rPr lang="en-US" smtClean="0"/>
              <a:t>8</a:t>
            </a:fld>
            <a:endParaRPr lang="en-US"/>
          </a:p>
        </p:txBody>
      </p:sp>
    </p:spTree>
    <p:extLst>
      <p:ext uri="{BB962C8B-B14F-4D97-AF65-F5344CB8AC3E}">
        <p14:creationId xmlns:p14="http://schemas.microsoft.com/office/powerpoint/2010/main" val="1495509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would we program Marty to walk from A to B when we don’t know how far that distance is? Usually we would test it out by walking Marty through the path and counting the number of steps. </a:t>
            </a:r>
          </a:p>
          <a:p>
            <a:r>
              <a:rPr lang="en-US" dirty="0"/>
              <a:t>All we know is that there is a wall at the end of the path but how do we tell Marty when to stop walking?</a:t>
            </a:r>
          </a:p>
        </p:txBody>
      </p:sp>
      <p:sp>
        <p:nvSpPr>
          <p:cNvPr id="4" name="Slide Number Placeholder 3"/>
          <p:cNvSpPr>
            <a:spLocks noGrp="1"/>
          </p:cNvSpPr>
          <p:nvPr>
            <p:ph type="sldNum" sz="quarter" idx="5"/>
          </p:nvPr>
        </p:nvSpPr>
        <p:spPr/>
        <p:txBody>
          <a:bodyPr/>
          <a:lstStyle/>
          <a:p>
            <a:fld id="{EF94CFBD-1754-F545-A3F9-59E8E79274F0}" type="slidenum">
              <a:rPr lang="en-US" smtClean="0"/>
              <a:t>9</a:t>
            </a:fld>
            <a:endParaRPr lang="en-US"/>
          </a:p>
        </p:txBody>
      </p:sp>
    </p:spTree>
    <p:extLst>
      <p:ext uri="{BB962C8B-B14F-4D97-AF65-F5344CB8AC3E}">
        <p14:creationId xmlns:p14="http://schemas.microsoft.com/office/powerpoint/2010/main" val="2491213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Usually we would use our eyes to see what is around us to make decisions about what obstacles are around or whether we have reached where we wanted to be. However, Marty doesn’t have vision. So how would we do this if we were blindfolded, for example? We would use our sense of touch to feel around and work out what is in our way</a:t>
            </a:r>
          </a:p>
        </p:txBody>
      </p:sp>
      <p:sp>
        <p:nvSpPr>
          <p:cNvPr id="4" name="Slide Number Placeholder 3"/>
          <p:cNvSpPr>
            <a:spLocks noGrp="1"/>
          </p:cNvSpPr>
          <p:nvPr>
            <p:ph type="sldNum" sz="quarter" idx="5"/>
          </p:nvPr>
        </p:nvSpPr>
        <p:spPr/>
        <p:txBody>
          <a:bodyPr/>
          <a:lstStyle/>
          <a:p>
            <a:fld id="{EF94CFBD-1754-F545-A3F9-59E8E79274F0}" type="slidenum">
              <a:rPr lang="en-US" smtClean="0"/>
              <a:t>10</a:t>
            </a:fld>
            <a:endParaRPr lang="en-US"/>
          </a:p>
        </p:txBody>
      </p:sp>
    </p:spTree>
    <p:extLst>
      <p:ext uri="{BB962C8B-B14F-4D97-AF65-F5344CB8AC3E}">
        <p14:creationId xmlns:p14="http://schemas.microsoft.com/office/powerpoint/2010/main" val="2818234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94CFBD-1754-F545-A3F9-59E8E79274F0}" type="slidenum">
              <a:rPr lang="en-US" smtClean="0"/>
              <a:t>11</a:t>
            </a:fld>
            <a:endParaRPr lang="en-US"/>
          </a:p>
        </p:txBody>
      </p:sp>
    </p:spTree>
    <p:extLst>
      <p:ext uri="{BB962C8B-B14F-4D97-AF65-F5344CB8AC3E}">
        <p14:creationId xmlns:p14="http://schemas.microsoft.com/office/powerpoint/2010/main" val="3824510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attach the switch to a one of Marty’s body parts, when it is clicked then we know that he has touched something/something is in the way meaning that we can program him to respond!</a:t>
            </a:r>
          </a:p>
        </p:txBody>
      </p:sp>
      <p:sp>
        <p:nvSpPr>
          <p:cNvPr id="4" name="Slide Number Placeholder 3"/>
          <p:cNvSpPr>
            <a:spLocks noGrp="1"/>
          </p:cNvSpPr>
          <p:nvPr>
            <p:ph type="sldNum" sz="quarter" idx="5"/>
          </p:nvPr>
        </p:nvSpPr>
        <p:spPr/>
        <p:txBody>
          <a:bodyPr/>
          <a:lstStyle/>
          <a:p>
            <a:fld id="{EF94CFBD-1754-F545-A3F9-59E8E79274F0}" type="slidenum">
              <a:rPr lang="en-US" smtClean="0"/>
              <a:t>12</a:t>
            </a:fld>
            <a:endParaRPr lang="en-US"/>
          </a:p>
        </p:txBody>
      </p:sp>
    </p:spTree>
    <p:extLst>
      <p:ext uri="{BB962C8B-B14F-4D97-AF65-F5344CB8AC3E}">
        <p14:creationId xmlns:p14="http://schemas.microsoft.com/office/powerpoint/2010/main" val="2294096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C409A-0DAF-CE40-815A-C9B241F244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15E2272-A3E3-7C4F-8891-160834BC00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F0F5E6-0176-CD43-B35C-FF18D55A2454}"/>
              </a:ext>
            </a:extLst>
          </p:cNvPr>
          <p:cNvSpPr>
            <a:spLocks noGrp="1"/>
          </p:cNvSpPr>
          <p:nvPr>
            <p:ph type="dt" sz="half" idx="10"/>
          </p:nvPr>
        </p:nvSpPr>
        <p:spPr/>
        <p:txBody>
          <a:bodyPr/>
          <a:lstStyle/>
          <a:p>
            <a:fld id="{E8EC3A44-1F84-784F-9C4F-65F8BB190AE4}" type="datetimeFigureOut">
              <a:rPr lang="en-US" smtClean="0"/>
              <a:t>12/18/18</a:t>
            </a:fld>
            <a:endParaRPr lang="en-US"/>
          </a:p>
        </p:txBody>
      </p:sp>
      <p:sp>
        <p:nvSpPr>
          <p:cNvPr id="5" name="Footer Placeholder 4">
            <a:extLst>
              <a:ext uri="{FF2B5EF4-FFF2-40B4-BE49-F238E27FC236}">
                <a16:creationId xmlns:a16="http://schemas.microsoft.com/office/drawing/2014/main" id="{E99FF471-66E7-8546-95E3-129C11388A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361CA3-0D7F-4245-B91C-DB8F83D86A3B}"/>
              </a:ext>
            </a:extLst>
          </p:cNvPr>
          <p:cNvSpPr>
            <a:spLocks noGrp="1"/>
          </p:cNvSpPr>
          <p:nvPr>
            <p:ph type="sldNum" sz="quarter" idx="12"/>
          </p:nvPr>
        </p:nvSpPr>
        <p:spPr/>
        <p:txBody>
          <a:bodyPr/>
          <a:lstStyle/>
          <a:p>
            <a:fld id="{E04807FB-4F93-E545-9884-D36B77998A33}" type="slidenum">
              <a:rPr lang="en-US" smtClean="0"/>
              <a:t>‹#›</a:t>
            </a:fld>
            <a:endParaRPr lang="en-US"/>
          </a:p>
        </p:txBody>
      </p:sp>
    </p:spTree>
    <p:extLst>
      <p:ext uri="{BB962C8B-B14F-4D97-AF65-F5344CB8AC3E}">
        <p14:creationId xmlns:p14="http://schemas.microsoft.com/office/powerpoint/2010/main" val="381557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A02B6-7E9A-4248-A9DF-73D3851D91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D5FEAA4-DC8A-7F43-947E-68100941A7E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66D7E4-9C9F-AC49-A728-666F4D444ED0}"/>
              </a:ext>
            </a:extLst>
          </p:cNvPr>
          <p:cNvSpPr>
            <a:spLocks noGrp="1"/>
          </p:cNvSpPr>
          <p:nvPr>
            <p:ph type="dt" sz="half" idx="10"/>
          </p:nvPr>
        </p:nvSpPr>
        <p:spPr/>
        <p:txBody>
          <a:bodyPr/>
          <a:lstStyle/>
          <a:p>
            <a:fld id="{E8EC3A44-1F84-784F-9C4F-65F8BB190AE4}" type="datetimeFigureOut">
              <a:rPr lang="en-US" smtClean="0"/>
              <a:t>12/18/18</a:t>
            </a:fld>
            <a:endParaRPr lang="en-US"/>
          </a:p>
        </p:txBody>
      </p:sp>
      <p:sp>
        <p:nvSpPr>
          <p:cNvPr id="5" name="Footer Placeholder 4">
            <a:extLst>
              <a:ext uri="{FF2B5EF4-FFF2-40B4-BE49-F238E27FC236}">
                <a16:creationId xmlns:a16="http://schemas.microsoft.com/office/drawing/2014/main" id="{4204FF31-AFCE-9748-B825-C70D101037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CD53F7-C2C3-9C4B-8EA1-99234E26ACE2}"/>
              </a:ext>
            </a:extLst>
          </p:cNvPr>
          <p:cNvSpPr>
            <a:spLocks noGrp="1"/>
          </p:cNvSpPr>
          <p:nvPr>
            <p:ph type="sldNum" sz="quarter" idx="12"/>
          </p:nvPr>
        </p:nvSpPr>
        <p:spPr/>
        <p:txBody>
          <a:bodyPr/>
          <a:lstStyle/>
          <a:p>
            <a:fld id="{E04807FB-4F93-E545-9884-D36B77998A33}" type="slidenum">
              <a:rPr lang="en-US" smtClean="0"/>
              <a:t>‹#›</a:t>
            </a:fld>
            <a:endParaRPr lang="en-US"/>
          </a:p>
        </p:txBody>
      </p:sp>
    </p:spTree>
    <p:extLst>
      <p:ext uri="{BB962C8B-B14F-4D97-AF65-F5344CB8AC3E}">
        <p14:creationId xmlns:p14="http://schemas.microsoft.com/office/powerpoint/2010/main" val="1118529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BD188A-68C9-8141-99E8-9B683E1AE5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49B7AB-50AA-EA4C-A529-A97341A6024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5C2C05-F049-EF46-80E0-683C2A24E1CC}"/>
              </a:ext>
            </a:extLst>
          </p:cNvPr>
          <p:cNvSpPr>
            <a:spLocks noGrp="1"/>
          </p:cNvSpPr>
          <p:nvPr>
            <p:ph type="dt" sz="half" idx="10"/>
          </p:nvPr>
        </p:nvSpPr>
        <p:spPr/>
        <p:txBody>
          <a:bodyPr/>
          <a:lstStyle/>
          <a:p>
            <a:fld id="{E8EC3A44-1F84-784F-9C4F-65F8BB190AE4}" type="datetimeFigureOut">
              <a:rPr lang="en-US" smtClean="0"/>
              <a:t>12/18/18</a:t>
            </a:fld>
            <a:endParaRPr lang="en-US"/>
          </a:p>
        </p:txBody>
      </p:sp>
      <p:sp>
        <p:nvSpPr>
          <p:cNvPr id="5" name="Footer Placeholder 4">
            <a:extLst>
              <a:ext uri="{FF2B5EF4-FFF2-40B4-BE49-F238E27FC236}">
                <a16:creationId xmlns:a16="http://schemas.microsoft.com/office/drawing/2014/main" id="{34EBEEE8-F051-144C-B5C3-0D7AB38C80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EC0E79-26F1-EB4A-BC1A-551D45DF9B7E}"/>
              </a:ext>
            </a:extLst>
          </p:cNvPr>
          <p:cNvSpPr>
            <a:spLocks noGrp="1"/>
          </p:cNvSpPr>
          <p:nvPr>
            <p:ph type="sldNum" sz="quarter" idx="12"/>
          </p:nvPr>
        </p:nvSpPr>
        <p:spPr/>
        <p:txBody>
          <a:bodyPr/>
          <a:lstStyle/>
          <a:p>
            <a:fld id="{E04807FB-4F93-E545-9884-D36B77998A33}" type="slidenum">
              <a:rPr lang="en-US" smtClean="0"/>
              <a:t>‹#›</a:t>
            </a:fld>
            <a:endParaRPr lang="en-US"/>
          </a:p>
        </p:txBody>
      </p:sp>
    </p:spTree>
    <p:extLst>
      <p:ext uri="{BB962C8B-B14F-4D97-AF65-F5344CB8AC3E}">
        <p14:creationId xmlns:p14="http://schemas.microsoft.com/office/powerpoint/2010/main" val="4232940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722A4-3449-E245-95FE-C1D6D2E99C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5F1BF4-B9CD-5946-8F52-8C18DB5EB53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23A182-5C02-E942-89D8-65F96C7F34AF}"/>
              </a:ext>
            </a:extLst>
          </p:cNvPr>
          <p:cNvSpPr>
            <a:spLocks noGrp="1"/>
          </p:cNvSpPr>
          <p:nvPr>
            <p:ph type="dt" sz="half" idx="10"/>
          </p:nvPr>
        </p:nvSpPr>
        <p:spPr/>
        <p:txBody>
          <a:bodyPr/>
          <a:lstStyle/>
          <a:p>
            <a:fld id="{E8EC3A44-1F84-784F-9C4F-65F8BB190AE4}" type="datetimeFigureOut">
              <a:rPr lang="en-US" smtClean="0"/>
              <a:t>12/18/18</a:t>
            </a:fld>
            <a:endParaRPr lang="en-US"/>
          </a:p>
        </p:txBody>
      </p:sp>
      <p:sp>
        <p:nvSpPr>
          <p:cNvPr id="5" name="Footer Placeholder 4">
            <a:extLst>
              <a:ext uri="{FF2B5EF4-FFF2-40B4-BE49-F238E27FC236}">
                <a16:creationId xmlns:a16="http://schemas.microsoft.com/office/drawing/2014/main" id="{B051AC1D-DB51-784C-95FA-83391E37A4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C4490F-367B-5A4E-B5FF-B2C8376A30D0}"/>
              </a:ext>
            </a:extLst>
          </p:cNvPr>
          <p:cNvSpPr>
            <a:spLocks noGrp="1"/>
          </p:cNvSpPr>
          <p:nvPr>
            <p:ph type="sldNum" sz="quarter" idx="12"/>
          </p:nvPr>
        </p:nvSpPr>
        <p:spPr/>
        <p:txBody>
          <a:bodyPr/>
          <a:lstStyle/>
          <a:p>
            <a:fld id="{E04807FB-4F93-E545-9884-D36B77998A33}" type="slidenum">
              <a:rPr lang="en-US" smtClean="0"/>
              <a:t>‹#›</a:t>
            </a:fld>
            <a:endParaRPr lang="en-US"/>
          </a:p>
        </p:txBody>
      </p:sp>
    </p:spTree>
    <p:extLst>
      <p:ext uri="{BB962C8B-B14F-4D97-AF65-F5344CB8AC3E}">
        <p14:creationId xmlns:p14="http://schemas.microsoft.com/office/powerpoint/2010/main" val="3382816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3AD67-2289-6F47-AFE8-E5B07A2803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CFF448-4508-8548-8842-01DFCDC292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FD36C11-49C0-D04E-8FF6-066F90953168}"/>
              </a:ext>
            </a:extLst>
          </p:cNvPr>
          <p:cNvSpPr>
            <a:spLocks noGrp="1"/>
          </p:cNvSpPr>
          <p:nvPr>
            <p:ph type="dt" sz="half" idx="10"/>
          </p:nvPr>
        </p:nvSpPr>
        <p:spPr/>
        <p:txBody>
          <a:bodyPr/>
          <a:lstStyle/>
          <a:p>
            <a:fld id="{E8EC3A44-1F84-784F-9C4F-65F8BB190AE4}" type="datetimeFigureOut">
              <a:rPr lang="en-US" smtClean="0"/>
              <a:t>12/18/18</a:t>
            </a:fld>
            <a:endParaRPr lang="en-US"/>
          </a:p>
        </p:txBody>
      </p:sp>
      <p:sp>
        <p:nvSpPr>
          <p:cNvPr id="5" name="Footer Placeholder 4">
            <a:extLst>
              <a:ext uri="{FF2B5EF4-FFF2-40B4-BE49-F238E27FC236}">
                <a16:creationId xmlns:a16="http://schemas.microsoft.com/office/drawing/2014/main" id="{AFF6ED73-9ADE-9B49-BAB2-A2E3CBB174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B7F52F-7109-3E42-86FC-DC43BE780B97}"/>
              </a:ext>
            </a:extLst>
          </p:cNvPr>
          <p:cNvSpPr>
            <a:spLocks noGrp="1"/>
          </p:cNvSpPr>
          <p:nvPr>
            <p:ph type="sldNum" sz="quarter" idx="12"/>
          </p:nvPr>
        </p:nvSpPr>
        <p:spPr/>
        <p:txBody>
          <a:bodyPr/>
          <a:lstStyle/>
          <a:p>
            <a:fld id="{E04807FB-4F93-E545-9884-D36B77998A33}" type="slidenum">
              <a:rPr lang="en-US" smtClean="0"/>
              <a:t>‹#›</a:t>
            </a:fld>
            <a:endParaRPr lang="en-US"/>
          </a:p>
        </p:txBody>
      </p:sp>
    </p:spTree>
    <p:extLst>
      <p:ext uri="{BB962C8B-B14F-4D97-AF65-F5344CB8AC3E}">
        <p14:creationId xmlns:p14="http://schemas.microsoft.com/office/powerpoint/2010/main" val="1792235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0C023-9196-1B42-ACC5-300663F2D5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377B99-8733-DA4D-84C0-48483F678D2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9B0723-11FF-CD48-93ED-4B274D2D258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11D85C-8ADD-C045-83B5-4B9915658207}"/>
              </a:ext>
            </a:extLst>
          </p:cNvPr>
          <p:cNvSpPr>
            <a:spLocks noGrp="1"/>
          </p:cNvSpPr>
          <p:nvPr>
            <p:ph type="dt" sz="half" idx="10"/>
          </p:nvPr>
        </p:nvSpPr>
        <p:spPr/>
        <p:txBody>
          <a:bodyPr/>
          <a:lstStyle/>
          <a:p>
            <a:fld id="{E8EC3A44-1F84-784F-9C4F-65F8BB190AE4}" type="datetimeFigureOut">
              <a:rPr lang="en-US" smtClean="0"/>
              <a:t>12/18/18</a:t>
            </a:fld>
            <a:endParaRPr lang="en-US"/>
          </a:p>
        </p:txBody>
      </p:sp>
      <p:sp>
        <p:nvSpPr>
          <p:cNvPr id="6" name="Footer Placeholder 5">
            <a:extLst>
              <a:ext uri="{FF2B5EF4-FFF2-40B4-BE49-F238E27FC236}">
                <a16:creationId xmlns:a16="http://schemas.microsoft.com/office/drawing/2014/main" id="{4D16E433-12DE-9D40-A3EA-CA8F4FCDD8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00E2CE-4D07-2948-9D1C-9B03A7ED5E90}"/>
              </a:ext>
            </a:extLst>
          </p:cNvPr>
          <p:cNvSpPr>
            <a:spLocks noGrp="1"/>
          </p:cNvSpPr>
          <p:nvPr>
            <p:ph type="sldNum" sz="quarter" idx="12"/>
          </p:nvPr>
        </p:nvSpPr>
        <p:spPr/>
        <p:txBody>
          <a:bodyPr/>
          <a:lstStyle/>
          <a:p>
            <a:fld id="{E04807FB-4F93-E545-9884-D36B77998A33}" type="slidenum">
              <a:rPr lang="en-US" smtClean="0"/>
              <a:t>‹#›</a:t>
            </a:fld>
            <a:endParaRPr lang="en-US"/>
          </a:p>
        </p:txBody>
      </p:sp>
    </p:spTree>
    <p:extLst>
      <p:ext uri="{BB962C8B-B14F-4D97-AF65-F5344CB8AC3E}">
        <p14:creationId xmlns:p14="http://schemas.microsoft.com/office/powerpoint/2010/main" val="278203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74ED6-54B1-164B-9DC3-E327277E72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91E4729-49FF-D842-900E-61BB6F1505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B79CF2D-7F99-4646-A6FB-856A5593561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F00032-CD71-6146-A75D-25D4940180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40D5BFD-948E-2942-B7E4-1CD4C8FE851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F42528-FA15-D34E-B741-77945EC4E4B2}"/>
              </a:ext>
            </a:extLst>
          </p:cNvPr>
          <p:cNvSpPr>
            <a:spLocks noGrp="1"/>
          </p:cNvSpPr>
          <p:nvPr>
            <p:ph type="dt" sz="half" idx="10"/>
          </p:nvPr>
        </p:nvSpPr>
        <p:spPr/>
        <p:txBody>
          <a:bodyPr/>
          <a:lstStyle/>
          <a:p>
            <a:fld id="{E8EC3A44-1F84-784F-9C4F-65F8BB190AE4}" type="datetimeFigureOut">
              <a:rPr lang="en-US" smtClean="0"/>
              <a:t>12/18/18</a:t>
            </a:fld>
            <a:endParaRPr lang="en-US"/>
          </a:p>
        </p:txBody>
      </p:sp>
      <p:sp>
        <p:nvSpPr>
          <p:cNvPr id="8" name="Footer Placeholder 7">
            <a:extLst>
              <a:ext uri="{FF2B5EF4-FFF2-40B4-BE49-F238E27FC236}">
                <a16:creationId xmlns:a16="http://schemas.microsoft.com/office/drawing/2014/main" id="{35F50829-3275-E54E-A56B-E7ED48A4E77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625BCAF-2DC1-E24B-9F9C-BE121FE8DBF9}"/>
              </a:ext>
            </a:extLst>
          </p:cNvPr>
          <p:cNvSpPr>
            <a:spLocks noGrp="1"/>
          </p:cNvSpPr>
          <p:nvPr>
            <p:ph type="sldNum" sz="quarter" idx="12"/>
          </p:nvPr>
        </p:nvSpPr>
        <p:spPr/>
        <p:txBody>
          <a:bodyPr/>
          <a:lstStyle/>
          <a:p>
            <a:fld id="{E04807FB-4F93-E545-9884-D36B77998A33}" type="slidenum">
              <a:rPr lang="en-US" smtClean="0"/>
              <a:t>‹#›</a:t>
            </a:fld>
            <a:endParaRPr lang="en-US"/>
          </a:p>
        </p:txBody>
      </p:sp>
    </p:spTree>
    <p:extLst>
      <p:ext uri="{BB962C8B-B14F-4D97-AF65-F5344CB8AC3E}">
        <p14:creationId xmlns:p14="http://schemas.microsoft.com/office/powerpoint/2010/main" val="3239309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31F0D-77DB-F244-88DC-32D4665E44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B16CE3D-9173-364C-816C-13CE95048E27}"/>
              </a:ext>
            </a:extLst>
          </p:cNvPr>
          <p:cNvSpPr>
            <a:spLocks noGrp="1"/>
          </p:cNvSpPr>
          <p:nvPr>
            <p:ph type="dt" sz="half" idx="10"/>
          </p:nvPr>
        </p:nvSpPr>
        <p:spPr/>
        <p:txBody>
          <a:bodyPr/>
          <a:lstStyle/>
          <a:p>
            <a:fld id="{E8EC3A44-1F84-784F-9C4F-65F8BB190AE4}" type="datetimeFigureOut">
              <a:rPr lang="en-US" smtClean="0"/>
              <a:t>12/18/18</a:t>
            </a:fld>
            <a:endParaRPr lang="en-US"/>
          </a:p>
        </p:txBody>
      </p:sp>
      <p:sp>
        <p:nvSpPr>
          <p:cNvPr id="4" name="Footer Placeholder 3">
            <a:extLst>
              <a:ext uri="{FF2B5EF4-FFF2-40B4-BE49-F238E27FC236}">
                <a16:creationId xmlns:a16="http://schemas.microsoft.com/office/drawing/2014/main" id="{FF4752BC-DDE4-9C4A-80B4-B7D12DEB6C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716D1F-3B4E-704C-B8E6-6656B48DD2D5}"/>
              </a:ext>
            </a:extLst>
          </p:cNvPr>
          <p:cNvSpPr>
            <a:spLocks noGrp="1"/>
          </p:cNvSpPr>
          <p:nvPr>
            <p:ph type="sldNum" sz="quarter" idx="12"/>
          </p:nvPr>
        </p:nvSpPr>
        <p:spPr/>
        <p:txBody>
          <a:bodyPr/>
          <a:lstStyle/>
          <a:p>
            <a:fld id="{E04807FB-4F93-E545-9884-D36B77998A33}" type="slidenum">
              <a:rPr lang="en-US" smtClean="0"/>
              <a:t>‹#›</a:t>
            </a:fld>
            <a:endParaRPr lang="en-US"/>
          </a:p>
        </p:txBody>
      </p:sp>
    </p:spTree>
    <p:extLst>
      <p:ext uri="{BB962C8B-B14F-4D97-AF65-F5344CB8AC3E}">
        <p14:creationId xmlns:p14="http://schemas.microsoft.com/office/powerpoint/2010/main" val="2732828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8F3E2D-31A1-2840-9DFE-1F8515FEFFE8}"/>
              </a:ext>
            </a:extLst>
          </p:cNvPr>
          <p:cNvSpPr>
            <a:spLocks noGrp="1"/>
          </p:cNvSpPr>
          <p:nvPr>
            <p:ph type="dt" sz="half" idx="10"/>
          </p:nvPr>
        </p:nvSpPr>
        <p:spPr/>
        <p:txBody>
          <a:bodyPr/>
          <a:lstStyle/>
          <a:p>
            <a:fld id="{E8EC3A44-1F84-784F-9C4F-65F8BB190AE4}" type="datetimeFigureOut">
              <a:rPr lang="en-US" smtClean="0"/>
              <a:t>12/18/18</a:t>
            </a:fld>
            <a:endParaRPr lang="en-US"/>
          </a:p>
        </p:txBody>
      </p:sp>
      <p:sp>
        <p:nvSpPr>
          <p:cNvPr id="3" name="Footer Placeholder 2">
            <a:extLst>
              <a:ext uri="{FF2B5EF4-FFF2-40B4-BE49-F238E27FC236}">
                <a16:creationId xmlns:a16="http://schemas.microsoft.com/office/drawing/2014/main" id="{BFFB696D-1B65-7B40-AA0D-8D06493463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F93A69-E010-6345-B5E0-E2C894F2C6E6}"/>
              </a:ext>
            </a:extLst>
          </p:cNvPr>
          <p:cNvSpPr>
            <a:spLocks noGrp="1"/>
          </p:cNvSpPr>
          <p:nvPr>
            <p:ph type="sldNum" sz="quarter" idx="12"/>
          </p:nvPr>
        </p:nvSpPr>
        <p:spPr/>
        <p:txBody>
          <a:bodyPr/>
          <a:lstStyle/>
          <a:p>
            <a:fld id="{E04807FB-4F93-E545-9884-D36B77998A33}" type="slidenum">
              <a:rPr lang="en-US" smtClean="0"/>
              <a:t>‹#›</a:t>
            </a:fld>
            <a:endParaRPr lang="en-US"/>
          </a:p>
        </p:txBody>
      </p:sp>
    </p:spTree>
    <p:extLst>
      <p:ext uri="{BB962C8B-B14F-4D97-AF65-F5344CB8AC3E}">
        <p14:creationId xmlns:p14="http://schemas.microsoft.com/office/powerpoint/2010/main" val="3927719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347EB-7F7E-3F47-A73A-759F43CF00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C8472A7-D8A4-C247-8F93-94A3D1C090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F82A48-883F-1247-BDD1-0105CEE275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6EF96E9-FC9D-DC4D-89F7-B5D5807021B8}"/>
              </a:ext>
            </a:extLst>
          </p:cNvPr>
          <p:cNvSpPr>
            <a:spLocks noGrp="1"/>
          </p:cNvSpPr>
          <p:nvPr>
            <p:ph type="dt" sz="half" idx="10"/>
          </p:nvPr>
        </p:nvSpPr>
        <p:spPr/>
        <p:txBody>
          <a:bodyPr/>
          <a:lstStyle/>
          <a:p>
            <a:fld id="{E8EC3A44-1F84-784F-9C4F-65F8BB190AE4}" type="datetimeFigureOut">
              <a:rPr lang="en-US" smtClean="0"/>
              <a:t>12/18/18</a:t>
            </a:fld>
            <a:endParaRPr lang="en-US"/>
          </a:p>
        </p:txBody>
      </p:sp>
      <p:sp>
        <p:nvSpPr>
          <p:cNvPr id="6" name="Footer Placeholder 5">
            <a:extLst>
              <a:ext uri="{FF2B5EF4-FFF2-40B4-BE49-F238E27FC236}">
                <a16:creationId xmlns:a16="http://schemas.microsoft.com/office/drawing/2014/main" id="{9C8A5BD6-B913-024E-B218-98C152996E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2204ED-8393-6F4E-B99A-8DBD23A7BAD8}"/>
              </a:ext>
            </a:extLst>
          </p:cNvPr>
          <p:cNvSpPr>
            <a:spLocks noGrp="1"/>
          </p:cNvSpPr>
          <p:nvPr>
            <p:ph type="sldNum" sz="quarter" idx="12"/>
          </p:nvPr>
        </p:nvSpPr>
        <p:spPr/>
        <p:txBody>
          <a:bodyPr/>
          <a:lstStyle/>
          <a:p>
            <a:fld id="{E04807FB-4F93-E545-9884-D36B77998A33}" type="slidenum">
              <a:rPr lang="en-US" smtClean="0"/>
              <a:t>‹#›</a:t>
            </a:fld>
            <a:endParaRPr lang="en-US"/>
          </a:p>
        </p:txBody>
      </p:sp>
    </p:spTree>
    <p:extLst>
      <p:ext uri="{BB962C8B-B14F-4D97-AF65-F5344CB8AC3E}">
        <p14:creationId xmlns:p14="http://schemas.microsoft.com/office/powerpoint/2010/main" val="3456762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A037C-CFB7-D44B-A77D-71DB96B632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FFBBFC-423D-7246-88E6-21A2F6F662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E4C8E4E-B298-6F43-A807-A3FB33C33A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9706D11-2E6F-DE4A-A6D1-2529B598FEE1}"/>
              </a:ext>
            </a:extLst>
          </p:cNvPr>
          <p:cNvSpPr>
            <a:spLocks noGrp="1"/>
          </p:cNvSpPr>
          <p:nvPr>
            <p:ph type="dt" sz="half" idx="10"/>
          </p:nvPr>
        </p:nvSpPr>
        <p:spPr/>
        <p:txBody>
          <a:bodyPr/>
          <a:lstStyle/>
          <a:p>
            <a:fld id="{E8EC3A44-1F84-784F-9C4F-65F8BB190AE4}" type="datetimeFigureOut">
              <a:rPr lang="en-US" smtClean="0"/>
              <a:t>12/18/18</a:t>
            </a:fld>
            <a:endParaRPr lang="en-US"/>
          </a:p>
        </p:txBody>
      </p:sp>
      <p:sp>
        <p:nvSpPr>
          <p:cNvPr id="6" name="Footer Placeholder 5">
            <a:extLst>
              <a:ext uri="{FF2B5EF4-FFF2-40B4-BE49-F238E27FC236}">
                <a16:creationId xmlns:a16="http://schemas.microsoft.com/office/drawing/2014/main" id="{DEDA10F3-95B9-7740-82AD-4365176114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F37313-9416-3841-8B71-9EFF2C128F87}"/>
              </a:ext>
            </a:extLst>
          </p:cNvPr>
          <p:cNvSpPr>
            <a:spLocks noGrp="1"/>
          </p:cNvSpPr>
          <p:nvPr>
            <p:ph type="sldNum" sz="quarter" idx="12"/>
          </p:nvPr>
        </p:nvSpPr>
        <p:spPr/>
        <p:txBody>
          <a:bodyPr/>
          <a:lstStyle/>
          <a:p>
            <a:fld id="{E04807FB-4F93-E545-9884-D36B77998A33}" type="slidenum">
              <a:rPr lang="en-US" smtClean="0"/>
              <a:t>‹#›</a:t>
            </a:fld>
            <a:endParaRPr lang="en-US"/>
          </a:p>
        </p:txBody>
      </p:sp>
    </p:spTree>
    <p:extLst>
      <p:ext uri="{BB962C8B-B14F-4D97-AF65-F5344CB8AC3E}">
        <p14:creationId xmlns:p14="http://schemas.microsoft.com/office/powerpoint/2010/main" val="4276001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4E47DF-CBE0-7649-8B61-CC9F63A54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F2D962D-409E-2B4E-8524-899CFFB8EE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B67616-0E54-BE41-BBA2-18438754D3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EC3A44-1F84-784F-9C4F-65F8BB190AE4}" type="datetimeFigureOut">
              <a:rPr lang="en-US" smtClean="0"/>
              <a:t>12/18/18</a:t>
            </a:fld>
            <a:endParaRPr lang="en-US"/>
          </a:p>
        </p:txBody>
      </p:sp>
      <p:sp>
        <p:nvSpPr>
          <p:cNvPr id="5" name="Footer Placeholder 4">
            <a:extLst>
              <a:ext uri="{FF2B5EF4-FFF2-40B4-BE49-F238E27FC236}">
                <a16:creationId xmlns:a16="http://schemas.microsoft.com/office/drawing/2014/main" id="{0B4B05A4-C252-3142-8C56-E41D9B6371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E2F7F5F-755C-3045-9B3B-850341022D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4807FB-4F93-E545-9884-D36B77998A33}" type="slidenum">
              <a:rPr lang="en-US" smtClean="0"/>
              <a:t>‹#›</a:t>
            </a:fld>
            <a:endParaRPr lang="en-US"/>
          </a:p>
        </p:txBody>
      </p:sp>
    </p:spTree>
    <p:extLst>
      <p:ext uri="{BB962C8B-B14F-4D97-AF65-F5344CB8AC3E}">
        <p14:creationId xmlns:p14="http://schemas.microsoft.com/office/powerpoint/2010/main" val="3359057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tiff"/></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7.tiff"/></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ideo" Target="https://www.youtube.com/embed/AxAJAfA_Zqg?feature=oembed" TargetMode="Externa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AC4D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7CD38-C538-484A-B9D9-0658CC64DB72}"/>
              </a:ext>
            </a:extLst>
          </p:cNvPr>
          <p:cNvSpPr>
            <a:spLocks noGrp="1"/>
          </p:cNvSpPr>
          <p:nvPr>
            <p:ph type="ctrTitle"/>
          </p:nvPr>
        </p:nvSpPr>
        <p:spPr>
          <a:xfrm>
            <a:off x="273269" y="1462663"/>
            <a:ext cx="11592910" cy="1193800"/>
          </a:xfrm>
        </p:spPr>
        <p:txBody>
          <a:bodyPr/>
          <a:lstStyle/>
          <a:p>
            <a:r>
              <a:rPr lang="en-US" b="1" dirty="0">
                <a:solidFill>
                  <a:schemeClr val="bg1"/>
                </a:solidFill>
                <a:latin typeface="Andale Mono" panose="020B0509000000000004" pitchFamily="49" charset="0"/>
              </a:rPr>
              <a:t>Marty</a:t>
            </a:r>
            <a:r>
              <a:rPr lang="en-US" b="1" dirty="0">
                <a:solidFill>
                  <a:schemeClr val="bg1"/>
                </a:solidFill>
              </a:rPr>
              <a:t> </a:t>
            </a:r>
            <a:r>
              <a:rPr lang="en-US" b="1" dirty="0">
                <a:solidFill>
                  <a:schemeClr val="bg1"/>
                </a:solidFill>
                <a:latin typeface="Andale Mono" panose="020B0509000000000004" pitchFamily="49" charset="0"/>
              </a:rPr>
              <a:t>the Robot</a:t>
            </a:r>
          </a:p>
        </p:txBody>
      </p:sp>
      <p:pic>
        <p:nvPicPr>
          <p:cNvPr id="7" name="Picture 6">
            <a:extLst>
              <a:ext uri="{FF2B5EF4-FFF2-40B4-BE49-F238E27FC236}">
                <a16:creationId xmlns:a16="http://schemas.microsoft.com/office/drawing/2014/main" id="{3AFD1F12-8D26-CB47-916E-0E116042E34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904704" y="3774036"/>
            <a:ext cx="2193423" cy="2069709"/>
          </a:xfrm>
          <a:prstGeom prst="rect">
            <a:avLst/>
          </a:prstGeom>
        </p:spPr>
      </p:pic>
      <p:sp>
        <p:nvSpPr>
          <p:cNvPr id="8" name="Rectangle 7">
            <a:extLst>
              <a:ext uri="{FF2B5EF4-FFF2-40B4-BE49-F238E27FC236}">
                <a16:creationId xmlns:a16="http://schemas.microsoft.com/office/drawing/2014/main" id="{59CBC8BE-30A8-4640-AD41-E5151E8DC7F8}"/>
              </a:ext>
            </a:extLst>
          </p:cNvPr>
          <p:cNvSpPr/>
          <p:nvPr/>
        </p:nvSpPr>
        <p:spPr>
          <a:xfrm>
            <a:off x="119270" y="119270"/>
            <a:ext cx="11979965" cy="6639339"/>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CEC1A66-2FDA-B546-A22F-141EB7F676E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081760" y="3689130"/>
            <a:ext cx="2012943" cy="2239522"/>
          </a:xfrm>
          <a:prstGeom prst="rect">
            <a:avLst/>
          </a:prstGeom>
        </p:spPr>
      </p:pic>
      <p:pic>
        <p:nvPicPr>
          <p:cNvPr id="12" name="Picture 11">
            <a:extLst>
              <a:ext uri="{FF2B5EF4-FFF2-40B4-BE49-F238E27FC236}">
                <a16:creationId xmlns:a16="http://schemas.microsoft.com/office/drawing/2014/main" id="{D7FE49A2-7299-0841-AF1B-AC8CEB3E111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078336" y="3689130"/>
            <a:ext cx="1908317" cy="2251217"/>
          </a:xfrm>
          <a:prstGeom prst="rect">
            <a:avLst/>
          </a:prstGeom>
        </p:spPr>
      </p:pic>
    </p:spTree>
    <p:extLst>
      <p:ext uri="{BB962C8B-B14F-4D97-AF65-F5344CB8AC3E}">
        <p14:creationId xmlns:p14="http://schemas.microsoft.com/office/powerpoint/2010/main" val="4016012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5D4A90-5BC3-FF4A-A6FC-783CD74E5028}"/>
              </a:ext>
            </a:extLst>
          </p:cNvPr>
          <p:cNvSpPr/>
          <p:nvPr/>
        </p:nvSpPr>
        <p:spPr>
          <a:xfrm>
            <a:off x="106017" y="10933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2"/>
              </a:solidFill>
            </a:endParaRPr>
          </a:p>
        </p:txBody>
      </p:sp>
      <p:pic>
        <p:nvPicPr>
          <p:cNvPr id="5" name="Picture 4">
            <a:extLst>
              <a:ext uri="{FF2B5EF4-FFF2-40B4-BE49-F238E27FC236}">
                <a16:creationId xmlns:a16="http://schemas.microsoft.com/office/drawing/2014/main" id="{3ABE6F02-8431-DE4F-938C-96FB1FF7B61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304229" y="4560346"/>
            <a:ext cx="1472909" cy="1928557"/>
          </a:xfrm>
          <a:prstGeom prst="rect">
            <a:avLst/>
          </a:prstGeom>
        </p:spPr>
      </p:pic>
      <p:sp>
        <p:nvSpPr>
          <p:cNvPr id="7" name="Title 1">
            <a:extLst>
              <a:ext uri="{FF2B5EF4-FFF2-40B4-BE49-F238E27FC236}">
                <a16:creationId xmlns:a16="http://schemas.microsoft.com/office/drawing/2014/main" id="{DC7DA1AF-DDA0-1E43-AC46-A2C3BFC70D11}"/>
              </a:ext>
            </a:extLst>
          </p:cNvPr>
          <p:cNvSpPr>
            <a:spLocks noGrp="1"/>
          </p:cNvSpPr>
          <p:nvPr>
            <p:ph type="title"/>
          </p:nvPr>
        </p:nvSpPr>
        <p:spPr>
          <a:xfrm>
            <a:off x="520729" y="939979"/>
            <a:ext cx="11150540" cy="4399666"/>
          </a:xfrm>
        </p:spPr>
        <p:txBody>
          <a:bodyPr>
            <a:normAutofit/>
          </a:bodyPr>
          <a:lstStyle/>
          <a:p>
            <a:pPr algn="ctr"/>
            <a:r>
              <a:rPr lang="en-US" sz="4000" b="1" dirty="0">
                <a:latin typeface="Andale Mono" panose="020B0509000000000004" pitchFamily="49" charset="0"/>
              </a:rPr>
              <a:t>How do you decide when you have reached a spot or come across an obstacle?</a:t>
            </a:r>
            <a:br>
              <a:rPr lang="en-US" sz="4000" b="1" dirty="0">
                <a:latin typeface="Andale Mono" panose="020B0509000000000004" pitchFamily="49" charset="0"/>
              </a:rPr>
            </a:br>
            <a:br>
              <a:rPr lang="en-US" sz="4000" b="1" dirty="0">
                <a:latin typeface="Andale Mono" panose="020B0509000000000004" pitchFamily="49" charset="0"/>
              </a:rPr>
            </a:br>
            <a:r>
              <a:rPr lang="en-US" sz="4000" b="1" dirty="0">
                <a:latin typeface="Andale Mono" panose="020B0509000000000004" pitchFamily="49" charset="0"/>
              </a:rPr>
              <a:t>What about if you were blindfolded?</a:t>
            </a:r>
            <a:br>
              <a:rPr lang="en-US" sz="4000" b="1" dirty="0">
                <a:latin typeface="Andale Mono" panose="020B0509000000000004" pitchFamily="49" charset="0"/>
              </a:rPr>
            </a:br>
            <a:br>
              <a:rPr lang="en-US" sz="4000" b="1" dirty="0">
                <a:latin typeface="Andale Mono" panose="020B0509000000000004" pitchFamily="49" charset="0"/>
              </a:rPr>
            </a:br>
            <a:endParaRPr lang="en-US" sz="4000" b="1" dirty="0">
              <a:latin typeface="Andale Mono" panose="020B0509000000000004" pitchFamily="49" charset="0"/>
            </a:endParaRPr>
          </a:p>
        </p:txBody>
      </p:sp>
    </p:spTree>
    <p:extLst>
      <p:ext uri="{BB962C8B-B14F-4D97-AF65-F5344CB8AC3E}">
        <p14:creationId xmlns:p14="http://schemas.microsoft.com/office/powerpoint/2010/main" val="32432140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drawing of a cartoon character&#13;&#10;&#13;&#10;Description automatically generated">
            <a:extLst>
              <a:ext uri="{FF2B5EF4-FFF2-40B4-BE49-F238E27FC236}">
                <a16:creationId xmlns:a16="http://schemas.microsoft.com/office/drawing/2014/main" id="{C2F7B778-A309-7940-B387-DAA2BFC93FE2}"/>
              </a:ext>
            </a:extLst>
          </p:cNvPr>
          <p:cNvPicPr>
            <a:picLocks noChangeAspect="1"/>
          </p:cNvPicPr>
          <p:nvPr/>
        </p:nvPicPr>
        <p:blipFill>
          <a:blip r:embed="rId3"/>
          <a:stretch>
            <a:fillRect/>
          </a:stretch>
        </p:blipFill>
        <p:spPr>
          <a:xfrm>
            <a:off x="0" y="2280356"/>
            <a:ext cx="12192000" cy="4634089"/>
          </a:xfrm>
          <a:prstGeom prst="rect">
            <a:avLst/>
          </a:prstGeom>
        </p:spPr>
      </p:pic>
      <p:sp>
        <p:nvSpPr>
          <p:cNvPr id="9" name="TextBox 8">
            <a:extLst>
              <a:ext uri="{FF2B5EF4-FFF2-40B4-BE49-F238E27FC236}">
                <a16:creationId xmlns:a16="http://schemas.microsoft.com/office/drawing/2014/main" id="{01FA2B3E-B52E-784D-8510-9E38501066ED}"/>
              </a:ext>
            </a:extLst>
          </p:cNvPr>
          <p:cNvSpPr txBox="1"/>
          <p:nvPr/>
        </p:nvSpPr>
        <p:spPr>
          <a:xfrm>
            <a:off x="0" y="652271"/>
            <a:ext cx="7484534" cy="1015663"/>
          </a:xfrm>
          <a:prstGeom prst="rect">
            <a:avLst/>
          </a:prstGeom>
          <a:noFill/>
        </p:spPr>
        <p:txBody>
          <a:bodyPr wrap="square" rtlCol="0">
            <a:spAutoFit/>
          </a:bodyPr>
          <a:lstStyle/>
          <a:p>
            <a:pPr algn="ctr"/>
            <a:r>
              <a:rPr lang="en-US" sz="6000" dirty="0">
                <a:latin typeface="Andale Mono" panose="020B0509000000000004" pitchFamily="49" charset="0"/>
                <a:ea typeface="Open Sans" panose="020B0606030504020204" pitchFamily="34" charset="0"/>
                <a:cs typeface="Open Sans" panose="020B0606030504020204" pitchFamily="34" charset="0"/>
              </a:rPr>
              <a:t>Bump Switches!</a:t>
            </a:r>
          </a:p>
        </p:txBody>
      </p:sp>
    </p:spTree>
    <p:extLst>
      <p:ext uri="{BB962C8B-B14F-4D97-AF65-F5344CB8AC3E}">
        <p14:creationId xmlns:p14="http://schemas.microsoft.com/office/powerpoint/2010/main" val="41564776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5D4A90-5BC3-FF4A-A6FC-783CD74E5028}"/>
              </a:ext>
            </a:extLst>
          </p:cNvPr>
          <p:cNvSpPr/>
          <p:nvPr/>
        </p:nvSpPr>
        <p:spPr>
          <a:xfrm>
            <a:off x="106017" y="10933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2"/>
              </a:solidFill>
            </a:endParaRPr>
          </a:p>
        </p:txBody>
      </p:sp>
      <p:pic>
        <p:nvPicPr>
          <p:cNvPr id="3" name="Picture 2" descr="A picture containing indoor, table, photo&#13;&#10;&#13;&#10;Description automatically generated">
            <a:extLst>
              <a:ext uri="{FF2B5EF4-FFF2-40B4-BE49-F238E27FC236}">
                <a16:creationId xmlns:a16="http://schemas.microsoft.com/office/drawing/2014/main" id="{BCBB9BBD-FB0E-7140-8255-B115B927311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206"/>
          <a:stretch/>
        </p:blipFill>
        <p:spPr>
          <a:xfrm>
            <a:off x="1285521" y="2122311"/>
            <a:ext cx="9620956" cy="4127500"/>
          </a:xfrm>
          <a:prstGeom prst="rect">
            <a:avLst/>
          </a:prstGeom>
        </p:spPr>
      </p:pic>
      <p:sp>
        <p:nvSpPr>
          <p:cNvPr id="12" name="Title 11">
            <a:extLst>
              <a:ext uri="{FF2B5EF4-FFF2-40B4-BE49-F238E27FC236}">
                <a16:creationId xmlns:a16="http://schemas.microsoft.com/office/drawing/2014/main" id="{89A6C29D-F05B-744A-8923-3DFDF00E0B15}"/>
              </a:ext>
            </a:extLst>
          </p:cNvPr>
          <p:cNvSpPr>
            <a:spLocks noGrp="1"/>
          </p:cNvSpPr>
          <p:nvPr>
            <p:ph type="title"/>
          </p:nvPr>
        </p:nvSpPr>
        <p:spPr>
          <a:xfrm>
            <a:off x="838199" y="317811"/>
            <a:ext cx="10515600" cy="1596019"/>
          </a:xfrm>
        </p:spPr>
        <p:txBody>
          <a:bodyPr>
            <a:noAutofit/>
          </a:bodyPr>
          <a:lstStyle/>
          <a:p>
            <a:pPr algn="ctr">
              <a:lnSpc>
                <a:spcPct val="150000"/>
              </a:lnSpc>
              <a:spcBef>
                <a:spcPts val="600"/>
              </a:spcBef>
            </a:pPr>
            <a:r>
              <a:rPr lang="en-US" sz="2400" dirty="0">
                <a:latin typeface="Andale Mono" panose="020B0509000000000004" pitchFamily="49" charset="0"/>
                <a:ea typeface="Open Sans" panose="020B0606030504020204" pitchFamily="34" charset="0"/>
                <a:cs typeface="Open Sans" panose="020B0606030504020204" pitchFamily="34" charset="0"/>
              </a:rPr>
              <a:t>Clicking the switch will let us know that something has touched Marty, giving us a chance to respond!</a:t>
            </a:r>
          </a:p>
        </p:txBody>
      </p:sp>
    </p:spTree>
    <p:extLst>
      <p:ext uri="{BB962C8B-B14F-4D97-AF65-F5344CB8AC3E}">
        <p14:creationId xmlns:p14="http://schemas.microsoft.com/office/powerpoint/2010/main" val="24054232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5D4A90-5BC3-FF4A-A6FC-783CD74E5028}"/>
              </a:ext>
            </a:extLst>
          </p:cNvPr>
          <p:cNvSpPr/>
          <p:nvPr/>
        </p:nvSpPr>
        <p:spPr>
          <a:xfrm>
            <a:off x="106017" y="10933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2"/>
              </a:solidFill>
            </a:endParaRPr>
          </a:p>
        </p:txBody>
      </p:sp>
      <p:pic>
        <p:nvPicPr>
          <p:cNvPr id="5" name="Picture 4">
            <a:extLst>
              <a:ext uri="{FF2B5EF4-FFF2-40B4-BE49-F238E27FC236}">
                <a16:creationId xmlns:a16="http://schemas.microsoft.com/office/drawing/2014/main" id="{3ABE6F02-8431-DE4F-938C-96FB1FF7B61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959373" y="4218632"/>
            <a:ext cx="1707450" cy="2235654"/>
          </a:xfrm>
          <a:prstGeom prst="rect">
            <a:avLst/>
          </a:prstGeom>
        </p:spPr>
      </p:pic>
      <p:sp>
        <p:nvSpPr>
          <p:cNvPr id="12" name="Title 1">
            <a:extLst>
              <a:ext uri="{FF2B5EF4-FFF2-40B4-BE49-F238E27FC236}">
                <a16:creationId xmlns:a16="http://schemas.microsoft.com/office/drawing/2014/main" id="{DF19443D-FC0D-4147-83C5-0D2AA2946785}"/>
              </a:ext>
            </a:extLst>
          </p:cNvPr>
          <p:cNvSpPr txBox="1">
            <a:spLocks/>
          </p:cNvSpPr>
          <p:nvPr/>
        </p:nvSpPr>
        <p:spPr>
          <a:xfrm>
            <a:off x="819165" y="580657"/>
            <a:ext cx="10553668" cy="24002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latin typeface="Andale Mono" panose="020B0509000000000004" pitchFamily="49" charset="0"/>
              </a:rPr>
              <a:t>Try programming Marty to keep walking until the bump switch is clicked</a:t>
            </a:r>
          </a:p>
        </p:txBody>
      </p:sp>
      <p:sp>
        <p:nvSpPr>
          <p:cNvPr id="14" name="Oval Callout 13">
            <a:extLst>
              <a:ext uri="{FF2B5EF4-FFF2-40B4-BE49-F238E27FC236}">
                <a16:creationId xmlns:a16="http://schemas.microsoft.com/office/drawing/2014/main" id="{782E45C8-9318-C44B-BC87-E81694ED82CE}"/>
              </a:ext>
            </a:extLst>
          </p:cNvPr>
          <p:cNvSpPr/>
          <p:nvPr/>
        </p:nvSpPr>
        <p:spPr>
          <a:xfrm flipH="1">
            <a:off x="8086376" y="3010454"/>
            <a:ext cx="2777894" cy="1631147"/>
          </a:xfrm>
          <a:prstGeom prst="wedgeEllipseCallout">
            <a:avLst/>
          </a:prstGeom>
          <a:noFill/>
          <a:ln w="28575">
            <a:solidFill>
              <a:srgbClr val="3F97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n w="57150">
                  <a:noFill/>
                </a:ln>
                <a:solidFill>
                  <a:schemeClr val="tx1"/>
                </a:solidFill>
              </a:rPr>
              <a:t>When the bump switch reads 1 then that means it has been clicked!</a:t>
            </a:r>
          </a:p>
        </p:txBody>
      </p:sp>
      <p:sp>
        <p:nvSpPr>
          <p:cNvPr id="15" name="Title 1">
            <a:extLst>
              <a:ext uri="{FF2B5EF4-FFF2-40B4-BE49-F238E27FC236}">
                <a16:creationId xmlns:a16="http://schemas.microsoft.com/office/drawing/2014/main" id="{F89D4C6E-97AB-6B4B-8BD8-552FA823A309}"/>
              </a:ext>
            </a:extLst>
          </p:cNvPr>
          <p:cNvSpPr txBox="1">
            <a:spLocks/>
          </p:cNvSpPr>
          <p:nvPr/>
        </p:nvSpPr>
        <p:spPr>
          <a:xfrm>
            <a:off x="457315" y="4177010"/>
            <a:ext cx="7612725" cy="7843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latin typeface="Andale Mono" panose="020B0509000000000004" pitchFamily="49" charset="0"/>
              </a:rPr>
              <a:t>HINT</a:t>
            </a:r>
            <a:r>
              <a:rPr lang="en-US" sz="2400" dirty="0">
                <a:latin typeface="Andale Mono" panose="020B0509000000000004" pitchFamily="49" charset="0"/>
              </a:rPr>
              <a:t>: you will need to use these blocks!</a:t>
            </a:r>
          </a:p>
        </p:txBody>
      </p:sp>
      <p:pic>
        <p:nvPicPr>
          <p:cNvPr id="16" name="Picture 15">
            <a:extLst>
              <a:ext uri="{FF2B5EF4-FFF2-40B4-BE49-F238E27FC236}">
                <a16:creationId xmlns:a16="http://schemas.microsoft.com/office/drawing/2014/main" id="{BE2ED1D9-B5A6-D64E-9DD4-9BF55267A334}"/>
              </a:ext>
            </a:extLst>
          </p:cNvPr>
          <p:cNvPicPr>
            <a:picLocks noChangeAspect="1"/>
          </p:cNvPicPr>
          <p:nvPr/>
        </p:nvPicPr>
        <p:blipFill>
          <a:blip r:embed="rId4"/>
          <a:stretch>
            <a:fillRect/>
          </a:stretch>
        </p:blipFill>
        <p:spPr>
          <a:xfrm>
            <a:off x="4592513" y="4961330"/>
            <a:ext cx="2069780" cy="1492956"/>
          </a:xfrm>
          <a:prstGeom prst="rect">
            <a:avLst/>
          </a:prstGeom>
        </p:spPr>
      </p:pic>
      <p:pic>
        <p:nvPicPr>
          <p:cNvPr id="18" name="Picture 17">
            <a:extLst>
              <a:ext uri="{FF2B5EF4-FFF2-40B4-BE49-F238E27FC236}">
                <a16:creationId xmlns:a16="http://schemas.microsoft.com/office/drawing/2014/main" id="{86EC292F-5E06-3F48-B840-44354BE218AF}"/>
              </a:ext>
            </a:extLst>
          </p:cNvPr>
          <p:cNvPicPr>
            <a:picLocks noChangeAspect="1"/>
          </p:cNvPicPr>
          <p:nvPr/>
        </p:nvPicPr>
        <p:blipFill>
          <a:blip r:embed="rId5"/>
          <a:stretch>
            <a:fillRect/>
          </a:stretch>
        </p:blipFill>
        <p:spPr>
          <a:xfrm>
            <a:off x="1014252" y="5315648"/>
            <a:ext cx="2670026" cy="784320"/>
          </a:xfrm>
          <a:prstGeom prst="rect">
            <a:avLst/>
          </a:prstGeom>
        </p:spPr>
      </p:pic>
    </p:spTree>
    <p:extLst>
      <p:ext uri="{BB962C8B-B14F-4D97-AF65-F5344CB8AC3E}">
        <p14:creationId xmlns:p14="http://schemas.microsoft.com/office/powerpoint/2010/main" val="24856618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F7A2-6F82-D14F-973E-7B239A50C935}"/>
              </a:ext>
            </a:extLst>
          </p:cNvPr>
          <p:cNvSpPr>
            <a:spLocks noGrp="1"/>
          </p:cNvSpPr>
          <p:nvPr>
            <p:ph type="title"/>
          </p:nvPr>
        </p:nvSpPr>
        <p:spPr/>
        <p:txBody>
          <a:bodyPr>
            <a:normAutofit/>
          </a:bodyPr>
          <a:lstStyle/>
          <a:p>
            <a:r>
              <a:rPr lang="en-US" sz="3200" b="1" dirty="0">
                <a:latin typeface="Andale Mono" panose="020B0509000000000004" pitchFamily="49" charset="0"/>
              </a:rPr>
              <a:t>Lesson 2 – Obstacle Course 2</a:t>
            </a:r>
          </a:p>
        </p:txBody>
      </p:sp>
      <p:sp>
        <p:nvSpPr>
          <p:cNvPr id="3" name="Content Placeholder 2">
            <a:extLst>
              <a:ext uri="{FF2B5EF4-FFF2-40B4-BE49-F238E27FC236}">
                <a16:creationId xmlns:a16="http://schemas.microsoft.com/office/drawing/2014/main" id="{AACDBEB2-AC45-B54D-8819-6B90101917EE}"/>
              </a:ext>
            </a:extLst>
          </p:cNvPr>
          <p:cNvSpPr>
            <a:spLocks noGrp="1"/>
          </p:cNvSpPr>
          <p:nvPr>
            <p:ph idx="1"/>
          </p:nvPr>
        </p:nvSpPr>
        <p:spPr>
          <a:xfrm>
            <a:off x="838200" y="1690688"/>
            <a:ext cx="10515600" cy="4351338"/>
          </a:xfrm>
        </p:spPr>
        <p:txBody>
          <a:bodyPr>
            <a:normAutofit/>
          </a:bodyPr>
          <a:lstStyle/>
          <a:p>
            <a:pPr marL="0" indent="0">
              <a:lnSpc>
                <a:spcPct val="150000"/>
              </a:lnSpc>
              <a:buNone/>
            </a:pPr>
            <a:r>
              <a:rPr lang="en-US" dirty="0">
                <a:latin typeface="Cambria" panose="02040503050406030204" pitchFamily="18" charset="0"/>
                <a:ea typeface="Verdana" panose="020B0604030504040204" pitchFamily="34" charset="0"/>
                <a:cs typeface="Verdana" panose="020B0604030504040204" pitchFamily="34" charset="0"/>
              </a:rPr>
              <a:t>By the end of this lesson you will be able to,</a:t>
            </a:r>
          </a:p>
          <a:p>
            <a:pPr lvl="1">
              <a:lnSpc>
                <a:spcPct val="150000"/>
              </a:lnSpc>
            </a:pPr>
            <a:r>
              <a:rPr lang="en-US" sz="2800" dirty="0">
                <a:latin typeface="Cambria" panose="02040503050406030204" pitchFamily="18" charset="0"/>
                <a:ea typeface="Verdana" panose="020B0604030504040204" pitchFamily="34" charset="0"/>
                <a:cs typeface="Verdana" panose="020B0604030504040204" pitchFamily="34" charset="0"/>
              </a:rPr>
              <a:t>Create and select an appropriate obstacle course based on Marty’s size and functionality</a:t>
            </a:r>
          </a:p>
          <a:p>
            <a:pPr lvl="1">
              <a:lnSpc>
                <a:spcPct val="150000"/>
              </a:lnSpc>
            </a:pPr>
            <a:r>
              <a:rPr lang="en-US" sz="2800" dirty="0">
                <a:latin typeface="Cambria" panose="02040503050406030204" pitchFamily="18" charset="0"/>
                <a:ea typeface="Verdana" panose="020B0604030504040204" pitchFamily="34" charset="0"/>
                <a:cs typeface="Verdana" panose="020B0604030504040204" pitchFamily="34" charset="0"/>
              </a:rPr>
              <a:t>Program Marty to go around an obstacle course using bump switches and sensing instead of using exact values and number of steps</a:t>
            </a: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5" name="Picture 4">
            <a:extLst>
              <a:ext uri="{FF2B5EF4-FFF2-40B4-BE49-F238E27FC236}">
                <a16:creationId xmlns:a16="http://schemas.microsoft.com/office/drawing/2014/main" id="{3ABE6F02-8431-DE4F-938C-96FB1FF7B61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383252" y="4665489"/>
            <a:ext cx="1472909" cy="1928557"/>
          </a:xfrm>
          <a:prstGeom prst="rect">
            <a:avLst/>
          </a:prstGeom>
        </p:spPr>
      </p:pic>
    </p:spTree>
    <p:extLst>
      <p:ext uri="{BB962C8B-B14F-4D97-AF65-F5344CB8AC3E}">
        <p14:creationId xmlns:p14="http://schemas.microsoft.com/office/powerpoint/2010/main" val="28584087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F7A2-6F82-D14F-973E-7B239A50C935}"/>
              </a:ext>
            </a:extLst>
          </p:cNvPr>
          <p:cNvSpPr>
            <a:spLocks noGrp="1"/>
          </p:cNvSpPr>
          <p:nvPr>
            <p:ph type="title"/>
          </p:nvPr>
        </p:nvSpPr>
        <p:spPr>
          <a:xfrm>
            <a:off x="1498195" y="1565687"/>
            <a:ext cx="9048464" cy="1028436"/>
          </a:xfrm>
        </p:spPr>
        <p:txBody>
          <a:bodyPr>
            <a:normAutofit/>
          </a:bodyPr>
          <a:lstStyle/>
          <a:p>
            <a:pPr algn="ctr"/>
            <a:r>
              <a:rPr lang="en-US" sz="3200" b="1" dirty="0">
                <a:latin typeface="Andale Mono" panose="020B0509000000000004" pitchFamily="49" charset="0"/>
              </a:rPr>
              <a:t>What are Bump Switches used for?</a:t>
            </a: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8" name="Picture 7">
            <a:extLst>
              <a:ext uri="{FF2B5EF4-FFF2-40B4-BE49-F238E27FC236}">
                <a16:creationId xmlns:a16="http://schemas.microsoft.com/office/drawing/2014/main" id="{10219230-A960-6247-8FAD-9276E8931EA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490841" y="3784780"/>
            <a:ext cx="1937559" cy="2536947"/>
          </a:xfrm>
          <a:prstGeom prst="rect">
            <a:avLst/>
          </a:prstGeom>
        </p:spPr>
      </p:pic>
      <p:sp>
        <p:nvSpPr>
          <p:cNvPr id="9" name="Title 1">
            <a:extLst>
              <a:ext uri="{FF2B5EF4-FFF2-40B4-BE49-F238E27FC236}">
                <a16:creationId xmlns:a16="http://schemas.microsoft.com/office/drawing/2014/main" id="{647B119B-AAB2-7644-9F1D-B147A53A5004}"/>
              </a:ext>
            </a:extLst>
          </p:cNvPr>
          <p:cNvSpPr txBox="1">
            <a:spLocks/>
          </p:cNvSpPr>
          <p:nvPr/>
        </p:nvSpPr>
        <p:spPr>
          <a:xfrm>
            <a:off x="1498195" y="2510773"/>
            <a:ext cx="9048464" cy="1513313"/>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70000"/>
              </a:lnSpc>
            </a:pPr>
            <a:r>
              <a:rPr lang="en-US" sz="3200" dirty="0">
                <a:latin typeface="Andale Mono" panose="020B0509000000000004" pitchFamily="49" charset="0"/>
                <a:ea typeface="Open Sans" panose="020B0606030504020204" pitchFamily="34" charset="0"/>
                <a:cs typeface="Open Sans" panose="020B0606030504020204" pitchFamily="34" charset="0"/>
              </a:rPr>
              <a:t>How do you think we could use them in an obstacle course?</a:t>
            </a:r>
          </a:p>
        </p:txBody>
      </p:sp>
    </p:spTree>
    <p:extLst>
      <p:ext uri="{BB962C8B-B14F-4D97-AF65-F5344CB8AC3E}">
        <p14:creationId xmlns:p14="http://schemas.microsoft.com/office/powerpoint/2010/main" val="18087798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F7A2-6F82-D14F-973E-7B239A50C935}"/>
              </a:ext>
            </a:extLst>
          </p:cNvPr>
          <p:cNvSpPr>
            <a:spLocks noGrp="1"/>
          </p:cNvSpPr>
          <p:nvPr>
            <p:ph type="title"/>
          </p:nvPr>
        </p:nvSpPr>
        <p:spPr>
          <a:xfrm>
            <a:off x="435750" y="286027"/>
            <a:ext cx="6844748" cy="5879546"/>
          </a:xfrm>
        </p:spPr>
        <p:txBody>
          <a:bodyPr>
            <a:normAutofit/>
          </a:bodyPr>
          <a:lstStyle/>
          <a:p>
            <a:pPr algn="ctr"/>
            <a:r>
              <a:rPr lang="en-US" sz="3600" b="1" dirty="0">
                <a:latin typeface="Andale Mono" panose="020B0509000000000004" pitchFamily="49" charset="0"/>
              </a:rPr>
              <a:t>Try Designing your Own Obstacle Course!</a:t>
            </a: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8" name="Picture 7">
            <a:extLst>
              <a:ext uri="{FF2B5EF4-FFF2-40B4-BE49-F238E27FC236}">
                <a16:creationId xmlns:a16="http://schemas.microsoft.com/office/drawing/2014/main" id="{10219230-A960-6247-8FAD-9276E8931EA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818691" y="3913589"/>
            <a:ext cx="1937559" cy="2536947"/>
          </a:xfrm>
          <a:prstGeom prst="rect">
            <a:avLst/>
          </a:prstGeom>
        </p:spPr>
      </p:pic>
      <p:sp>
        <p:nvSpPr>
          <p:cNvPr id="6" name="Oval Callout 5">
            <a:extLst>
              <a:ext uri="{FF2B5EF4-FFF2-40B4-BE49-F238E27FC236}">
                <a16:creationId xmlns:a16="http://schemas.microsoft.com/office/drawing/2014/main" id="{55C4F6E5-BA7A-8449-94A3-021A334CD7FB}"/>
              </a:ext>
            </a:extLst>
          </p:cNvPr>
          <p:cNvSpPr/>
          <p:nvPr/>
        </p:nvSpPr>
        <p:spPr>
          <a:xfrm flipH="1">
            <a:off x="7924827" y="2947351"/>
            <a:ext cx="2777894" cy="1631147"/>
          </a:xfrm>
          <a:prstGeom prst="wedgeEllipseCallout">
            <a:avLst/>
          </a:prstGeom>
          <a:noFill/>
          <a:ln w="28575">
            <a:solidFill>
              <a:srgbClr val="3F97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n w="57150">
                  <a:noFill/>
                </a:ln>
                <a:solidFill>
                  <a:schemeClr val="tx1"/>
                </a:solidFill>
              </a:rPr>
              <a:t>Don’t forget to think about my size and what I can do!!</a:t>
            </a:r>
          </a:p>
        </p:txBody>
      </p:sp>
    </p:spTree>
    <p:extLst>
      <p:ext uri="{BB962C8B-B14F-4D97-AF65-F5344CB8AC3E}">
        <p14:creationId xmlns:p14="http://schemas.microsoft.com/office/powerpoint/2010/main" val="13903115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F7A2-6F82-D14F-973E-7B239A50C935}"/>
              </a:ext>
            </a:extLst>
          </p:cNvPr>
          <p:cNvSpPr>
            <a:spLocks noGrp="1"/>
          </p:cNvSpPr>
          <p:nvPr>
            <p:ph type="title"/>
          </p:nvPr>
        </p:nvSpPr>
        <p:spPr>
          <a:xfrm>
            <a:off x="1571768" y="1229356"/>
            <a:ext cx="9048464" cy="1028436"/>
          </a:xfrm>
        </p:spPr>
        <p:txBody>
          <a:bodyPr>
            <a:normAutofit/>
          </a:bodyPr>
          <a:lstStyle/>
          <a:p>
            <a:r>
              <a:rPr lang="en-US" sz="3200" b="1" dirty="0">
                <a:latin typeface="Andale Mono" panose="020B0509000000000004" pitchFamily="49" charset="0"/>
              </a:rPr>
              <a:t>Now it’s your turn to program Marty! </a:t>
            </a: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8" name="Picture 7">
            <a:extLst>
              <a:ext uri="{FF2B5EF4-FFF2-40B4-BE49-F238E27FC236}">
                <a16:creationId xmlns:a16="http://schemas.microsoft.com/office/drawing/2014/main" id="{10219230-A960-6247-8FAD-9276E8931EA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490841" y="3784780"/>
            <a:ext cx="1937559" cy="2536947"/>
          </a:xfrm>
          <a:prstGeom prst="rect">
            <a:avLst/>
          </a:prstGeom>
        </p:spPr>
      </p:pic>
      <p:sp>
        <p:nvSpPr>
          <p:cNvPr id="9" name="Title 1">
            <a:extLst>
              <a:ext uri="{FF2B5EF4-FFF2-40B4-BE49-F238E27FC236}">
                <a16:creationId xmlns:a16="http://schemas.microsoft.com/office/drawing/2014/main" id="{647B119B-AAB2-7644-9F1D-B147A53A5004}"/>
              </a:ext>
            </a:extLst>
          </p:cNvPr>
          <p:cNvSpPr txBox="1">
            <a:spLocks/>
          </p:cNvSpPr>
          <p:nvPr/>
        </p:nvSpPr>
        <p:spPr>
          <a:xfrm>
            <a:off x="1435012" y="2174354"/>
            <a:ext cx="9348480" cy="2387048"/>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70000"/>
              </a:lnSpc>
            </a:pPr>
            <a:r>
              <a:rPr lang="en-US" sz="3200" dirty="0">
                <a:latin typeface="Andale Mono" panose="020B0509000000000004" pitchFamily="49" charset="0"/>
                <a:ea typeface="Open Sans" panose="020B0606030504020204" pitchFamily="34" charset="0"/>
                <a:cs typeface="Open Sans" panose="020B0606030504020204" pitchFamily="34" charset="0"/>
              </a:rPr>
              <a:t>Based on the obstacle course that we are using, plan and program a route for Marty to take that uses bump switches to help him to make decisions and respond to objects in the way!</a:t>
            </a:r>
          </a:p>
        </p:txBody>
      </p:sp>
    </p:spTree>
    <p:extLst>
      <p:ext uri="{BB962C8B-B14F-4D97-AF65-F5344CB8AC3E}">
        <p14:creationId xmlns:p14="http://schemas.microsoft.com/office/powerpoint/2010/main" val="38080116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F7A2-6F82-D14F-973E-7B239A50C935}"/>
              </a:ext>
            </a:extLst>
          </p:cNvPr>
          <p:cNvSpPr>
            <a:spLocks noGrp="1"/>
          </p:cNvSpPr>
          <p:nvPr>
            <p:ph type="title"/>
          </p:nvPr>
        </p:nvSpPr>
        <p:spPr/>
        <p:txBody>
          <a:bodyPr>
            <a:normAutofit/>
          </a:bodyPr>
          <a:lstStyle/>
          <a:p>
            <a:r>
              <a:rPr lang="en-US" sz="3200" b="1" dirty="0">
                <a:latin typeface="Andale Mono" panose="020B0509000000000004" pitchFamily="49" charset="0"/>
              </a:rPr>
              <a:t>Lesson 3 – Secret Handshake</a:t>
            </a:r>
          </a:p>
        </p:txBody>
      </p:sp>
      <p:sp>
        <p:nvSpPr>
          <p:cNvPr id="3" name="Content Placeholder 2">
            <a:extLst>
              <a:ext uri="{FF2B5EF4-FFF2-40B4-BE49-F238E27FC236}">
                <a16:creationId xmlns:a16="http://schemas.microsoft.com/office/drawing/2014/main" id="{AACDBEB2-AC45-B54D-8819-6B90101917EE}"/>
              </a:ext>
            </a:extLst>
          </p:cNvPr>
          <p:cNvSpPr>
            <a:spLocks noGrp="1"/>
          </p:cNvSpPr>
          <p:nvPr>
            <p:ph idx="1"/>
          </p:nvPr>
        </p:nvSpPr>
        <p:spPr>
          <a:xfrm>
            <a:off x="851452" y="1451536"/>
            <a:ext cx="10515600" cy="4351338"/>
          </a:xfrm>
        </p:spPr>
        <p:txBody>
          <a:bodyPr>
            <a:normAutofit fontScale="92500" lnSpcReduction="10000"/>
          </a:bodyPr>
          <a:lstStyle/>
          <a:p>
            <a:pPr marL="0" indent="0">
              <a:lnSpc>
                <a:spcPct val="150000"/>
              </a:lnSpc>
              <a:buNone/>
            </a:pPr>
            <a:r>
              <a:rPr lang="en-US" dirty="0">
                <a:latin typeface="Cambria" panose="02040503050406030204" pitchFamily="18" charset="0"/>
                <a:ea typeface="Verdana" panose="020B0604030504040204" pitchFamily="34" charset="0"/>
                <a:cs typeface="Verdana" panose="020B0604030504040204" pitchFamily="34" charset="0"/>
              </a:rPr>
              <a:t>By the end of this lesson you will be able to,</a:t>
            </a:r>
          </a:p>
          <a:p>
            <a:pPr lvl="1">
              <a:lnSpc>
                <a:spcPct val="150000"/>
              </a:lnSpc>
            </a:pPr>
            <a:r>
              <a:rPr lang="en-US" sz="2800" dirty="0">
                <a:latin typeface="Cambria" panose="02040503050406030204" pitchFamily="18" charset="0"/>
                <a:ea typeface="Verdana" panose="020B0604030504040204" pitchFamily="34" charset="0"/>
                <a:cs typeface="Verdana" panose="020B0604030504040204" pitchFamily="34" charset="0"/>
              </a:rPr>
              <a:t>Explore values that can be read from the motor sensors during different movements/forces</a:t>
            </a:r>
          </a:p>
          <a:p>
            <a:pPr lvl="1">
              <a:lnSpc>
                <a:spcPct val="150000"/>
              </a:lnSpc>
            </a:pPr>
            <a:r>
              <a:rPr lang="en-US" sz="2800" dirty="0">
                <a:latin typeface="Cambria" panose="02040503050406030204" pitchFamily="18" charset="0"/>
                <a:ea typeface="Verdana" panose="020B0604030504040204" pitchFamily="34" charset="0"/>
                <a:cs typeface="Verdana" panose="020B0604030504040204" pitchFamily="34" charset="0"/>
              </a:rPr>
              <a:t>Understand when pressure is placed on the motor, then the value increases</a:t>
            </a:r>
          </a:p>
          <a:p>
            <a:pPr lvl="1">
              <a:lnSpc>
                <a:spcPct val="150000"/>
              </a:lnSpc>
            </a:pPr>
            <a:r>
              <a:rPr lang="en-US" sz="2800" dirty="0">
                <a:latin typeface="Cambria" panose="02040503050406030204" pitchFamily="18" charset="0"/>
                <a:ea typeface="Verdana" panose="020B0604030504040204" pitchFamily="34" charset="0"/>
                <a:cs typeface="Verdana" panose="020B0604030504040204" pitchFamily="34" charset="0"/>
              </a:rPr>
              <a:t>Program Marty to carry out a handshake when someone places a small force on Marty’s arm</a:t>
            </a: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5" name="Picture 4">
            <a:extLst>
              <a:ext uri="{FF2B5EF4-FFF2-40B4-BE49-F238E27FC236}">
                <a16:creationId xmlns:a16="http://schemas.microsoft.com/office/drawing/2014/main" id="{3ABE6F02-8431-DE4F-938C-96FB1FF7B61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383252" y="4676778"/>
            <a:ext cx="1472909" cy="1928557"/>
          </a:xfrm>
          <a:prstGeom prst="rect">
            <a:avLst/>
          </a:prstGeom>
        </p:spPr>
      </p:pic>
    </p:spTree>
    <p:extLst>
      <p:ext uri="{BB962C8B-B14F-4D97-AF65-F5344CB8AC3E}">
        <p14:creationId xmlns:p14="http://schemas.microsoft.com/office/powerpoint/2010/main" val="4104316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F7A2-6F82-D14F-973E-7B239A50C935}"/>
              </a:ext>
            </a:extLst>
          </p:cNvPr>
          <p:cNvSpPr>
            <a:spLocks noGrp="1"/>
          </p:cNvSpPr>
          <p:nvPr>
            <p:ph type="title"/>
          </p:nvPr>
        </p:nvSpPr>
        <p:spPr>
          <a:xfrm>
            <a:off x="838200" y="1374118"/>
            <a:ext cx="10515600" cy="3387068"/>
          </a:xfrm>
        </p:spPr>
        <p:txBody>
          <a:bodyPr>
            <a:normAutofit/>
          </a:bodyPr>
          <a:lstStyle/>
          <a:p>
            <a:pPr algn="ctr">
              <a:lnSpc>
                <a:spcPct val="150000"/>
              </a:lnSpc>
            </a:pPr>
            <a:r>
              <a:rPr lang="en-US" sz="3600" b="1" dirty="0">
                <a:latin typeface="Andale Mono" panose="020B0509000000000004" pitchFamily="49" charset="0"/>
              </a:rPr>
              <a:t>What will happen if we put </a:t>
            </a:r>
            <a:r>
              <a:rPr lang="en-US" sz="3600" b="1" i="1" dirty="0">
                <a:latin typeface="Andale Mono" panose="020B0509000000000004" pitchFamily="49" charset="0"/>
              </a:rPr>
              <a:t>force</a:t>
            </a:r>
            <a:r>
              <a:rPr lang="en-US" sz="3600" b="1" dirty="0">
                <a:latin typeface="Andale Mono" panose="020B0509000000000004" pitchFamily="49" charset="0"/>
              </a:rPr>
              <a:t> on the following objects?</a:t>
            </a: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5" name="Picture 4">
            <a:extLst>
              <a:ext uri="{FF2B5EF4-FFF2-40B4-BE49-F238E27FC236}">
                <a16:creationId xmlns:a16="http://schemas.microsoft.com/office/drawing/2014/main" id="{3ABE6F02-8431-DE4F-938C-96FB1FF7B61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503488" y="3659318"/>
            <a:ext cx="1850312" cy="2422711"/>
          </a:xfrm>
          <a:prstGeom prst="rect">
            <a:avLst/>
          </a:prstGeom>
        </p:spPr>
      </p:pic>
    </p:spTree>
    <p:extLst>
      <p:ext uri="{BB962C8B-B14F-4D97-AF65-F5344CB8AC3E}">
        <p14:creationId xmlns:p14="http://schemas.microsoft.com/office/powerpoint/2010/main" val="24454800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F7A2-6F82-D14F-973E-7B239A50C935}"/>
              </a:ext>
            </a:extLst>
          </p:cNvPr>
          <p:cNvSpPr>
            <a:spLocks noGrp="1"/>
          </p:cNvSpPr>
          <p:nvPr>
            <p:ph type="title"/>
          </p:nvPr>
        </p:nvSpPr>
        <p:spPr/>
        <p:txBody>
          <a:bodyPr>
            <a:normAutofit/>
          </a:bodyPr>
          <a:lstStyle/>
          <a:p>
            <a:r>
              <a:rPr lang="en-US" sz="3200" b="1" dirty="0">
                <a:latin typeface="Andale Mono" panose="020B0509000000000004" pitchFamily="49" charset="0"/>
              </a:rPr>
              <a:t>Lesson 1 – Bump Switches</a:t>
            </a:r>
          </a:p>
        </p:txBody>
      </p:sp>
      <p:sp>
        <p:nvSpPr>
          <p:cNvPr id="3" name="Content Placeholder 2">
            <a:extLst>
              <a:ext uri="{FF2B5EF4-FFF2-40B4-BE49-F238E27FC236}">
                <a16:creationId xmlns:a16="http://schemas.microsoft.com/office/drawing/2014/main" id="{AACDBEB2-AC45-B54D-8819-6B90101917EE}"/>
              </a:ext>
            </a:extLst>
          </p:cNvPr>
          <p:cNvSpPr>
            <a:spLocks noGrp="1"/>
          </p:cNvSpPr>
          <p:nvPr>
            <p:ph idx="1"/>
          </p:nvPr>
        </p:nvSpPr>
        <p:spPr>
          <a:xfrm>
            <a:off x="838200" y="1563097"/>
            <a:ext cx="10515600" cy="4351338"/>
          </a:xfrm>
        </p:spPr>
        <p:txBody>
          <a:bodyPr>
            <a:normAutofit/>
          </a:bodyPr>
          <a:lstStyle/>
          <a:p>
            <a:pPr marL="0" indent="0">
              <a:lnSpc>
                <a:spcPct val="150000"/>
              </a:lnSpc>
              <a:buNone/>
            </a:pPr>
            <a:r>
              <a:rPr lang="en-US" dirty="0">
                <a:latin typeface="Cambria" panose="02040503050406030204" pitchFamily="18" charset="0"/>
                <a:ea typeface="Verdana" panose="020B0604030504040204" pitchFamily="34" charset="0"/>
                <a:cs typeface="Verdana" panose="020B0604030504040204" pitchFamily="34" charset="0"/>
              </a:rPr>
              <a:t>By the end of this lesson you will be able to,</a:t>
            </a:r>
          </a:p>
          <a:p>
            <a:pPr lvl="1">
              <a:lnSpc>
                <a:spcPct val="150000"/>
              </a:lnSpc>
            </a:pPr>
            <a:r>
              <a:rPr lang="en-US" sz="2800" dirty="0">
                <a:latin typeface="Cambria" panose="02040503050406030204" pitchFamily="18" charset="0"/>
                <a:ea typeface="Verdana" panose="020B0604030504040204" pitchFamily="34" charset="0"/>
                <a:cs typeface="Verdana" panose="020B0604030504040204" pitchFamily="34" charset="0"/>
              </a:rPr>
              <a:t>Describe bump switches as a way to add a sense of touch </a:t>
            </a:r>
          </a:p>
          <a:p>
            <a:pPr lvl="1">
              <a:lnSpc>
                <a:spcPct val="150000"/>
              </a:lnSpc>
            </a:pPr>
            <a:r>
              <a:rPr lang="en-US" sz="2800" dirty="0">
                <a:latin typeface="Cambria" panose="02040503050406030204" pitchFamily="18" charset="0"/>
                <a:ea typeface="Verdana" panose="020B0604030504040204" pitchFamily="34" charset="0"/>
                <a:cs typeface="Verdana" panose="020B0604030504040204" pitchFamily="34" charset="0"/>
              </a:rPr>
              <a:t>Program Marty to respond to an obstacle in front of him and stop walking</a:t>
            </a:r>
          </a:p>
          <a:p>
            <a:pPr lvl="1">
              <a:lnSpc>
                <a:spcPct val="150000"/>
              </a:lnSpc>
            </a:pPr>
            <a:r>
              <a:rPr lang="en-US" sz="2800" dirty="0">
                <a:latin typeface="Cambria" panose="02040503050406030204" pitchFamily="18" charset="0"/>
                <a:ea typeface="Verdana" panose="020B0604030504040204" pitchFamily="34" charset="0"/>
                <a:cs typeface="Verdana" panose="020B0604030504040204" pitchFamily="34" charset="0"/>
              </a:rPr>
              <a:t>Describe different ways we can attach bump switches and what they can help us with</a:t>
            </a: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5" name="Picture 4">
            <a:extLst>
              <a:ext uri="{FF2B5EF4-FFF2-40B4-BE49-F238E27FC236}">
                <a16:creationId xmlns:a16="http://schemas.microsoft.com/office/drawing/2014/main" id="{3ABE6F02-8431-DE4F-938C-96FB1FF7B61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383252" y="4676778"/>
            <a:ext cx="1472909" cy="1928557"/>
          </a:xfrm>
          <a:prstGeom prst="rect">
            <a:avLst/>
          </a:prstGeom>
        </p:spPr>
      </p:pic>
    </p:spTree>
    <p:extLst>
      <p:ext uri="{BB962C8B-B14F-4D97-AF65-F5344CB8AC3E}">
        <p14:creationId xmlns:p14="http://schemas.microsoft.com/office/powerpoint/2010/main" val="2427203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7" name="Picture 6">
            <a:extLst>
              <a:ext uri="{FF2B5EF4-FFF2-40B4-BE49-F238E27FC236}">
                <a16:creationId xmlns:a16="http://schemas.microsoft.com/office/drawing/2014/main" id="{DAFE4C86-AED1-B643-B213-7608BF6FF0E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383252" y="4676778"/>
            <a:ext cx="1472909" cy="1928557"/>
          </a:xfrm>
          <a:prstGeom prst="rect">
            <a:avLst/>
          </a:prstGeom>
        </p:spPr>
      </p:pic>
      <p:pic>
        <p:nvPicPr>
          <p:cNvPr id="8" name="Picture 7">
            <a:extLst>
              <a:ext uri="{FF2B5EF4-FFF2-40B4-BE49-F238E27FC236}">
                <a16:creationId xmlns:a16="http://schemas.microsoft.com/office/drawing/2014/main" id="{0A8FA3F7-2A90-A547-9886-F8A6F9BB6B73}"/>
              </a:ext>
            </a:extLst>
          </p:cNvPr>
          <p:cNvPicPr>
            <a:picLocks noChangeAspect="1"/>
          </p:cNvPicPr>
          <p:nvPr/>
        </p:nvPicPr>
        <p:blipFill>
          <a:blip r:embed="rId4"/>
          <a:stretch>
            <a:fillRect/>
          </a:stretch>
        </p:blipFill>
        <p:spPr>
          <a:xfrm>
            <a:off x="5592031" y="2205566"/>
            <a:ext cx="3262489" cy="2446867"/>
          </a:xfrm>
          <a:prstGeom prst="rect">
            <a:avLst/>
          </a:prstGeom>
        </p:spPr>
      </p:pic>
      <p:sp>
        <p:nvSpPr>
          <p:cNvPr id="9" name="Right Arrow 8">
            <a:extLst>
              <a:ext uri="{FF2B5EF4-FFF2-40B4-BE49-F238E27FC236}">
                <a16:creationId xmlns:a16="http://schemas.microsoft.com/office/drawing/2014/main" id="{2B16CC04-15FF-0342-8E9F-F65B3C8CB928}"/>
              </a:ext>
            </a:extLst>
          </p:cNvPr>
          <p:cNvSpPr/>
          <p:nvPr/>
        </p:nvSpPr>
        <p:spPr>
          <a:xfrm>
            <a:off x="3456013" y="2934055"/>
            <a:ext cx="1930400" cy="1219200"/>
          </a:xfrm>
          <a:prstGeom prst="rightArrow">
            <a:avLst/>
          </a:prstGeom>
          <a:solidFill>
            <a:srgbClr val="36ABC9"/>
          </a:solidFill>
          <a:ln>
            <a:solidFill>
              <a:srgbClr val="36AB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97316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7" name="Picture 6">
            <a:extLst>
              <a:ext uri="{FF2B5EF4-FFF2-40B4-BE49-F238E27FC236}">
                <a16:creationId xmlns:a16="http://schemas.microsoft.com/office/drawing/2014/main" id="{DAFE4C86-AED1-B643-B213-7608BF6FF0E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383252" y="4676778"/>
            <a:ext cx="1472909" cy="1928557"/>
          </a:xfrm>
          <a:prstGeom prst="rect">
            <a:avLst/>
          </a:prstGeom>
        </p:spPr>
      </p:pic>
      <p:sp>
        <p:nvSpPr>
          <p:cNvPr id="9" name="Right Arrow 8">
            <a:extLst>
              <a:ext uri="{FF2B5EF4-FFF2-40B4-BE49-F238E27FC236}">
                <a16:creationId xmlns:a16="http://schemas.microsoft.com/office/drawing/2014/main" id="{2B16CC04-15FF-0342-8E9F-F65B3C8CB928}"/>
              </a:ext>
            </a:extLst>
          </p:cNvPr>
          <p:cNvSpPr/>
          <p:nvPr/>
        </p:nvSpPr>
        <p:spPr>
          <a:xfrm rot="5400000">
            <a:off x="5119511" y="1175297"/>
            <a:ext cx="1930400" cy="1219200"/>
          </a:xfrm>
          <a:prstGeom prst="rightArrow">
            <a:avLst/>
          </a:prstGeom>
          <a:solidFill>
            <a:srgbClr val="36ABC9"/>
          </a:solidFill>
          <a:ln>
            <a:solidFill>
              <a:srgbClr val="36AB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953ECEB-338A-0149-BF7E-275F0A901D30}"/>
              </a:ext>
            </a:extLst>
          </p:cNvPr>
          <p:cNvPicPr>
            <a:picLocks noChangeAspect="1"/>
          </p:cNvPicPr>
          <p:nvPr/>
        </p:nvPicPr>
        <p:blipFill>
          <a:blip r:embed="rId4"/>
          <a:stretch>
            <a:fillRect/>
          </a:stretch>
        </p:blipFill>
        <p:spPr>
          <a:xfrm>
            <a:off x="4611511" y="3192289"/>
            <a:ext cx="2968978" cy="2968978"/>
          </a:xfrm>
          <a:prstGeom prst="rect">
            <a:avLst/>
          </a:prstGeom>
        </p:spPr>
      </p:pic>
    </p:spTree>
    <p:extLst>
      <p:ext uri="{BB962C8B-B14F-4D97-AF65-F5344CB8AC3E}">
        <p14:creationId xmlns:p14="http://schemas.microsoft.com/office/powerpoint/2010/main" val="28164755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3" name="TextBox 2">
            <a:extLst>
              <a:ext uri="{FF2B5EF4-FFF2-40B4-BE49-F238E27FC236}">
                <a16:creationId xmlns:a16="http://schemas.microsoft.com/office/drawing/2014/main" id="{FC8B07DB-335C-2F43-A485-71781909EA35}"/>
              </a:ext>
            </a:extLst>
          </p:cNvPr>
          <p:cNvSpPr txBox="1"/>
          <p:nvPr/>
        </p:nvSpPr>
        <p:spPr>
          <a:xfrm>
            <a:off x="942622" y="578443"/>
            <a:ext cx="10306755" cy="1827295"/>
          </a:xfrm>
          <a:prstGeom prst="rect">
            <a:avLst/>
          </a:prstGeom>
          <a:noFill/>
        </p:spPr>
        <p:txBody>
          <a:bodyPr wrap="square" rtlCol="0">
            <a:spAutoFit/>
          </a:bodyPr>
          <a:lstStyle/>
          <a:p>
            <a:pPr algn="ctr">
              <a:lnSpc>
                <a:spcPct val="150000"/>
              </a:lnSpc>
            </a:pPr>
            <a:r>
              <a:rPr lang="en-US" sz="4000" b="1" dirty="0">
                <a:latin typeface="Andale Mono" panose="020B0509000000000004" pitchFamily="49" charset="0"/>
              </a:rPr>
              <a:t>What did we use last time to give a sense of touch?</a:t>
            </a:r>
          </a:p>
        </p:txBody>
      </p:sp>
      <p:pic>
        <p:nvPicPr>
          <p:cNvPr id="8" name="Picture 7" descr="A drawing of a cartoon character&#13;&#10;&#13;&#10;Description automatically generated">
            <a:extLst>
              <a:ext uri="{FF2B5EF4-FFF2-40B4-BE49-F238E27FC236}">
                <a16:creationId xmlns:a16="http://schemas.microsoft.com/office/drawing/2014/main" id="{C41A8DF7-7C6A-F54B-BBAE-5B976ACB46D2}"/>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60508" y="2832074"/>
            <a:ext cx="11470984" cy="3603229"/>
          </a:xfrm>
          <a:prstGeom prst="rect">
            <a:avLst/>
          </a:prstGeom>
        </p:spPr>
      </p:pic>
    </p:spTree>
    <p:extLst>
      <p:ext uri="{BB962C8B-B14F-4D97-AF65-F5344CB8AC3E}">
        <p14:creationId xmlns:p14="http://schemas.microsoft.com/office/powerpoint/2010/main" val="3798520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3" name="TextBox 2">
            <a:extLst>
              <a:ext uri="{FF2B5EF4-FFF2-40B4-BE49-F238E27FC236}">
                <a16:creationId xmlns:a16="http://schemas.microsoft.com/office/drawing/2014/main" id="{FC8B07DB-335C-2F43-A485-71781909EA35}"/>
              </a:ext>
            </a:extLst>
          </p:cNvPr>
          <p:cNvSpPr txBox="1"/>
          <p:nvPr/>
        </p:nvSpPr>
        <p:spPr>
          <a:xfrm>
            <a:off x="791050" y="411109"/>
            <a:ext cx="10636403" cy="2750625"/>
          </a:xfrm>
          <a:prstGeom prst="rect">
            <a:avLst/>
          </a:prstGeom>
          <a:noFill/>
        </p:spPr>
        <p:txBody>
          <a:bodyPr wrap="square" rtlCol="0">
            <a:spAutoFit/>
          </a:bodyPr>
          <a:lstStyle/>
          <a:p>
            <a:pPr algn="ctr">
              <a:lnSpc>
                <a:spcPct val="150000"/>
              </a:lnSpc>
            </a:pPr>
            <a:r>
              <a:rPr lang="en-US" sz="4000" b="1" dirty="0">
                <a:latin typeface="Andale Mono" panose="020B0509000000000004" pitchFamily="49" charset="0"/>
              </a:rPr>
              <a:t>Some of Marty’s motors have sensors so we can monitor how much pressure is on some of the joints</a:t>
            </a:r>
          </a:p>
        </p:txBody>
      </p:sp>
      <p:pic>
        <p:nvPicPr>
          <p:cNvPr id="5" name="Picture 4" descr="A hand holding a toy&#13;&#10;&#13;&#10;Description automatically generated">
            <a:extLst>
              <a:ext uri="{FF2B5EF4-FFF2-40B4-BE49-F238E27FC236}">
                <a16:creationId xmlns:a16="http://schemas.microsoft.com/office/drawing/2014/main" id="{E1D61400-ECB9-7342-BE52-A2236FC062B7}"/>
              </a:ext>
            </a:extLst>
          </p:cNvPr>
          <p:cNvPicPr>
            <a:picLocks noChangeAspect="1"/>
          </p:cNvPicPr>
          <p:nvPr/>
        </p:nvPicPr>
        <p:blipFill>
          <a:blip r:embed="rId3"/>
          <a:stretch>
            <a:fillRect/>
          </a:stretch>
        </p:blipFill>
        <p:spPr>
          <a:xfrm>
            <a:off x="3474983" y="3527198"/>
            <a:ext cx="5268536" cy="2865946"/>
          </a:xfrm>
          <a:prstGeom prst="rect">
            <a:avLst/>
          </a:prstGeom>
        </p:spPr>
      </p:pic>
    </p:spTree>
    <p:extLst>
      <p:ext uri="{BB962C8B-B14F-4D97-AF65-F5344CB8AC3E}">
        <p14:creationId xmlns:p14="http://schemas.microsoft.com/office/powerpoint/2010/main" val="28756243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5D4A90-5BC3-FF4A-A6FC-783CD74E5028}"/>
              </a:ext>
            </a:extLst>
          </p:cNvPr>
          <p:cNvSpPr/>
          <p:nvPr/>
        </p:nvSpPr>
        <p:spPr>
          <a:xfrm>
            <a:off x="96692" y="107981"/>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graphicFrame>
        <p:nvGraphicFramePr>
          <p:cNvPr id="2" name="Table 1">
            <a:extLst>
              <a:ext uri="{FF2B5EF4-FFF2-40B4-BE49-F238E27FC236}">
                <a16:creationId xmlns:a16="http://schemas.microsoft.com/office/drawing/2014/main" id="{C20ED49B-77E5-5648-82AB-29CD4332AC53}"/>
              </a:ext>
            </a:extLst>
          </p:cNvPr>
          <p:cNvGraphicFramePr>
            <a:graphicFrameLocks noGrp="1"/>
          </p:cNvGraphicFramePr>
          <p:nvPr>
            <p:extLst>
              <p:ext uri="{D42A27DB-BD31-4B8C-83A1-F6EECF244321}">
                <p14:modId xmlns:p14="http://schemas.microsoft.com/office/powerpoint/2010/main" val="3717922537"/>
              </p:ext>
            </p:extLst>
          </p:nvPr>
        </p:nvGraphicFramePr>
        <p:xfrm>
          <a:off x="1428044" y="3274073"/>
          <a:ext cx="9335912" cy="3016959"/>
        </p:xfrm>
        <a:graphic>
          <a:graphicData uri="http://schemas.openxmlformats.org/drawingml/2006/table">
            <a:tbl>
              <a:tblPr firstRow="1" bandRow="1">
                <a:tableStyleId>{2A488322-F2BA-4B5B-9748-0D474271808F}</a:tableStyleId>
              </a:tblPr>
              <a:tblGrid>
                <a:gridCol w="2333978">
                  <a:extLst>
                    <a:ext uri="{9D8B030D-6E8A-4147-A177-3AD203B41FA5}">
                      <a16:colId xmlns:a16="http://schemas.microsoft.com/office/drawing/2014/main" val="3611838266"/>
                    </a:ext>
                  </a:extLst>
                </a:gridCol>
                <a:gridCol w="2333978">
                  <a:extLst>
                    <a:ext uri="{9D8B030D-6E8A-4147-A177-3AD203B41FA5}">
                      <a16:colId xmlns:a16="http://schemas.microsoft.com/office/drawing/2014/main" val="2044070450"/>
                    </a:ext>
                  </a:extLst>
                </a:gridCol>
                <a:gridCol w="2333978">
                  <a:extLst>
                    <a:ext uri="{9D8B030D-6E8A-4147-A177-3AD203B41FA5}">
                      <a16:colId xmlns:a16="http://schemas.microsoft.com/office/drawing/2014/main" val="3447054515"/>
                    </a:ext>
                  </a:extLst>
                </a:gridCol>
                <a:gridCol w="2333978">
                  <a:extLst>
                    <a:ext uri="{9D8B030D-6E8A-4147-A177-3AD203B41FA5}">
                      <a16:colId xmlns:a16="http://schemas.microsoft.com/office/drawing/2014/main" val="3550884823"/>
                    </a:ext>
                  </a:extLst>
                </a:gridCol>
              </a:tblGrid>
              <a:tr h="909419">
                <a:tc>
                  <a:txBody>
                    <a:bodyPr/>
                    <a:lstStyle/>
                    <a:p>
                      <a:pPr algn="ctr"/>
                      <a:r>
                        <a:rPr lang="en-US" dirty="0"/>
                        <a:t>Motor</a:t>
                      </a:r>
                    </a:p>
                  </a:txBody>
                  <a:tcPr anchor="ctr"/>
                </a:tc>
                <a:tc>
                  <a:txBody>
                    <a:bodyPr/>
                    <a:lstStyle/>
                    <a:p>
                      <a:pPr algn="ctr"/>
                      <a:r>
                        <a:rPr lang="en-US" dirty="0"/>
                        <a:t>Standing Still</a:t>
                      </a:r>
                    </a:p>
                  </a:txBody>
                  <a:tcPr anchor="ctr"/>
                </a:tc>
                <a:tc>
                  <a:txBody>
                    <a:bodyPr/>
                    <a:lstStyle/>
                    <a:p>
                      <a:pPr algn="ctr"/>
                      <a:r>
                        <a:rPr lang="en-US" dirty="0"/>
                        <a:t>Walking</a:t>
                      </a:r>
                    </a:p>
                  </a:txBody>
                  <a:tcPr anchor="ctr"/>
                </a:tc>
                <a:tc>
                  <a:txBody>
                    <a:bodyPr/>
                    <a:lstStyle/>
                    <a:p>
                      <a:pPr algn="ctr"/>
                      <a:r>
                        <a:rPr lang="en-US" dirty="0"/>
                        <a:t>Applying Small Force to Joint</a:t>
                      </a:r>
                    </a:p>
                  </a:txBody>
                  <a:tcPr anchor="ctr"/>
                </a:tc>
                <a:extLst>
                  <a:ext uri="{0D108BD9-81ED-4DB2-BD59-A6C34878D82A}">
                    <a16:rowId xmlns:a16="http://schemas.microsoft.com/office/drawing/2014/main" val="532144885"/>
                  </a:ext>
                </a:extLst>
              </a:tr>
              <a:tr h="526885">
                <a:tc>
                  <a:txBody>
                    <a:bodyPr/>
                    <a:lstStyle/>
                    <a:p>
                      <a:pPr algn="ctr"/>
                      <a:r>
                        <a:rPr lang="en-US" dirty="0"/>
                        <a:t>Left Arm</a:t>
                      </a:r>
                    </a:p>
                  </a:txBody>
                  <a:tcPr/>
                </a:tc>
                <a:tc>
                  <a:txBody>
                    <a:bodyPr/>
                    <a:lstStyle/>
                    <a:p>
                      <a:pPr algn="ctr"/>
                      <a:endParaRPr lang="en-US" dirty="0"/>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598912349"/>
                  </a:ext>
                </a:extLst>
              </a:tr>
              <a:tr h="526885">
                <a:tc>
                  <a:txBody>
                    <a:bodyPr/>
                    <a:lstStyle/>
                    <a:p>
                      <a:pPr algn="ctr"/>
                      <a:r>
                        <a:rPr lang="en-US" dirty="0"/>
                        <a:t>Right Arm</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a:p>
                  </a:txBody>
                  <a:tcPr/>
                </a:tc>
                <a:extLst>
                  <a:ext uri="{0D108BD9-81ED-4DB2-BD59-A6C34878D82A}">
                    <a16:rowId xmlns:a16="http://schemas.microsoft.com/office/drawing/2014/main" val="3893678429"/>
                  </a:ext>
                </a:extLst>
              </a:tr>
              <a:tr h="526885">
                <a:tc>
                  <a:txBody>
                    <a:bodyPr/>
                    <a:lstStyle/>
                    <a:p>
                      <a:pPr algn="ctr"/>
                      <a:r>
                        <a:rPr lang="en-US" i="1" dirty="0"/>
                        <a:t>You Decide</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1316241121"/>
                  </a:ext>
                </a:extLst>
              </a:tr>
              <a:tr h="526885">
                <a:tc>
                  <a:txBody>
                    <a:bodyPr/>
                    <a:lstStyle/>
                    <a:p>
                      <a:pPr algn="ctr"/>
                      <a:r>
                        <a:rPr lang="en-US" i="1" dirty="0"/>
                        <a:t>You Decide</a:t>
                      </a:r>
                    </a:p>
                  </a:txBody>
                  <a:tcPr/>
                </a:tc>
                <a:tc>
                  <a:txBody>
                    <a:bodyPr/>
                    <a:lstStyle/>
                    <a:p>
                      <a:pPr algn="ctr"/>
                      <a:endParaRPr lang="en-US" dirty="0"/>
                    </a:p>
                  </a:txBody>
                  <a:tcPr/>
                </a:tc>
                <a:tc>
                  <a:txBody>
                    <a:bodyPr/>
                    <a:lstStyle/>
                    <a:p>
                      <a:pPr algn="ctr"/>
                      <a:endParaRPr lang="en-US"/>
                    </a:p>
                  </a:txBody>
                  <a:tcPr/>
                </a:tc>
                <a:tc>
                  <a:txBody>
                    <a:bodyPr/>
                    <a:lstStyle/>
                    <a:p>
                      <a:pPr algn="ctr"/>
                      <a:endParaRPr lang="en-US" dirty="0"/>
                    </a:p>
                  </a:txBody>
                  <a:tcPr/>
                </a:tc>
                <a:extLst>
                  <a:ext uri="{0D108BD9-81ED-4DB2-BD59-A6C34878D82A}">
                    <a16:rowId xmlns:a16="http://schemas.microsoft.com/office/drawing/2014/main" val="1749861073"/>
                  </a:ext>
                </a:extLst>
              </a:tr>
            </a:tbl>
          </a:graphicData>
        </a:graphic>
      </p:graphicFrame>
      <p:sp>
        <p:nvSpPr>
          <p:cNvPr id="6" name="TextBox 5">
            <a:extLst>
              <a:ext uri="{FF2B5EF4-FFF2-40B4-BE49-F238E27FC236}">
                <a16:creationId xmlns:a16="http://schemas.microsoft.com/office/drawing/2014/main" id="{F5E11DF6-F906-2942-B819-2BE03B785826}"/>
              </a:ext>
            </a:extLst>
          </p:cNvPr>
          <p:cNvSpPr txBox="1"/>
          <p:nvPr/>
        </p:nvSpPr>
        <p:spPr>
          <a:xfrm>
            <a:off x="372533" y="387132"/>
            <a:ext cx="11446934" cy="959815"/>
          </a:xfrm>
          <a:prstGeom prst="rect">
            <a:avLst/>
          </a:prstGeom>
          <a:noFill/>
        </p:spPr>
        <p:txBody>
          <a:bodyPr wrap="square" rtlCol="0">
            <a:spAutoFit/>
          </a:bodyPr>
          <a:lstStyle/>
          <a:p>
            <a:pPr algn="ctr">
              <a:lnSpc>
                <a:spcPct val="150000"/>
              </a:lnSpc>
            </a:pPr>
            <a:r>
              <a:rPr lang="en-US" sz="2000" b="1" dirty="0">
                <a:latin typeface="Andale Mono" panose="020B0509000000000004" pitchFamily="49" charset="0"/>
              </a:rPr>
              <a:t>Fill in the table below in your workbooks by storing the values as a variable to see how it changes when Marty does different things</a:t>
            </a:r>
          </a:p>
        </p:txBody>
      </p:sp>
      <p:pic>
        <p:nvPicPr>
          <p:cNvPr id="8" name="Picture 7" descr="A screenshot of a cell phone&#13;&#10;&#13;&#10;Description automatically generated">
            <a:extLst>
              <a:ext uri="{FF2B5EF4-FFF2-40B4-BE49-F238E27FC236}">
                <a16:creationId xmlns:a16="http://schemas.microsoft.com/office/drawing/2014/main" id="{A3F5B409-DC2B-BF4B-926A-2C7FB2F4DCD4}"/>
              </a:ext>
            </a:extLst>
          </p:cNvPr>
          <p:cNvPicPr>
            <a:picLocks noChangeAspect="1"/>
          </p:cNvPicPr>
          <p:nvPr/>
        </p:nvPicPr>
        <p:blipFill>
          <a:blip r:embed="rId3"/>
          <a:stretch>
            <a:fillRect/>
          </a:stretch>
        </p:blipFill>
        <p:spPr>
          <a:xfrm>
            <a:off x="3176122" y="1652880"/>
            <a:ext cx="5866260" cy="1153616"/>
          </a:xfrm>
          <a:prstGeom prst="rect">
            <a:avLst/>
          </a:prstGeom>
        </p:spPr>
      </p:pic>
    </p:spTree>
    <p:extLst>
      <p:ext uri="{BB962C8B-B14F-4D97-AF65-F5344CB8AC3E}">
        <p14:creationId xmlns:p14="http://schemas.microsoft.com/office/powerpoint/2010/main" val="24631164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F7A2-6F82-D14F-973E-7B239A50C935}"/>
              </a:ext>
            </a:extLst>
          </p:cNvPr>
          <p:cNvSpPr>
            <a:spLocks noGrp="1"/>
          </p:cNvSpPr>
          <p:nvPr>
            <p:ph type="title"/>
          </p:nvPr>
        </p:nvSpPr>
        <p:spPr>
          <a:xfrm>
            <a:off x="1571767" y="1014867"/>
            <a:ext cx="9048464" cy="1028436"/>
          </a:xfrm>
        </p:spPr>
        <p:txBody>
          <a:bodyPr>
            <a:normAutofit/>
          </a:bodyPr>
          <a:lstStyle/>
          <a:p>
            <a:r>
              <a:rPr lang="en-US" sz="3200" b="1" dirty="0">
                <a:latin typeface="Andale Mono" panose="020B0509000000000004" pitchFamily="49" charset="0"/>
              </a:rPr>
              <a:t>Now it’s your turn to program Marty! </a:t>
            </a: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8" name="Picture 7">
            <a:extLst>
              <a:ext uri="{FF2B5EF4-FFF2-40B4-BE49-F238E27FC236}">
                <a16:creationId xmlns:a16="http://schemas.microsoft.com/office/drawing/2014/main" id="{10219230-A960-6247-8FAD-9276E8931EA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82577" y="4346913"/>
            <a:ext cx="1666078" cy="2181483"/>
          </a:xfrm>
          <a:prstGeom prst="rect">
            <a:avLst/>
          </a:prstGeom>
        </p:spPr>
      </p:pic>
      <p:sp>
        <p:nvSpPr>
          <p:cNvPr id="9" name="Title 1">
            <a:extLst>
              <a:ext uri="{FF2B5EF4-FFF2-40B4-BE49-F238E27FC236}">
                <a16:creationId xmlns:a16="http://schemas.microsoft.com/office/drawing/2014/main" id="{647B119B-AAB2-7644-9F1D-B147A53A5004}"/>
              </a:ext>
            </a:extLst>
          </p:cNvPr>
          <p:cNvSpPr txBox="1">
            <a:spLocks/>
          </p:cNvSpPr>
          <p:nvPr/>
        </p:nvSpPr>
        <p:spPr>
          <a:xfrm>
            <a:off x="1421759" y="1959865"/>
            <a:ext cx="9348480" cy="2387048"/>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70000"/>
              </a:lnSpc>
            </a:pPr>
            <a:r>
              <a:rPr lang="en-US" sz="3200" dirty="0">
                <a:latin typeface="Andale Mono" panose="020B0509000000000004" pitchFamily="49" charset="0"/>
                <a:ea typeface="Open Sans" panose="020B0606030504020204" pitchFamily="34" charset="0"/>
                <a:cs typeface="Open Sans" panose="020B0606030504020204" pitchFamily="34" charset="0"/>
              </a:rPr>
              <a:t>When there is a small pressure applied to the right arm then raise the arm up and down for a handshake</a:t>
            </a:r>
          </a:p>
        </p:txBody>
      </p:sp>
    </p:spTree>
    <p:extLst>
      <p:ext uri="{BB962C8B-B14F-4D97-AF65-F5344CB8AC3E}">
        <p14:creationId xmlns:p14="http://schemas.microsoft.com/office/powerpoint/2010/main" val="39393832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6" name="Marty the Robot - Scratch programming - Secret handshake">
            <a:hlinkClick r:id="" action="ppaction://media"/>
            <a:extLst>
              <a:ext uri="{FF2B5EF4-FFF2-40B4-BE49-F238E27FC236}">
                <a16:creationId xmlns:a16="http://schemas.microsoft.com/office/drawing/2014/main" id="{102F4725-7452-1A42-96D5-4BE5CD7ECDEC}"/>
              </a:ext>
            </a:extLst>
          </p:cNvPr>
          <p:cNvPicPr>
            <a:picLocks noRot="1" noChangeAspect="1"/>
          </p:cNvPicPr>
          <p:nvPr>
            <a:videoFile r:link="rId1"/>
          </p:nvPr>
        </p:nvPicPr>
        <p:blipFill>
          <a:blip r:embed="rId4"/>
          <a:stretch>
            <a:fillRect/>
          </a:stretch>
        </p:blipFill>
        <p:spPr>
          <a:xfrm>
            <a:off x="2590881" y="2096925"/>
            <a:ext cx="7036741" cy="3958167"/>
          </a:xfrm>
          <a:prstGeom prst="rect">
            <a:avLst/>
          </a:prstGeom>
        </p:spPr>
      </p:pic>
      <p:sp>
        <p:nvSpPr>
          <p:cNvPr id="10" name="Title 1">
            <a:extLst>
              <a:ext uri="{FF2B5EF4-FFF2-40B4-BE49-F238E27FC236}">
                <a16:creationId xmlns:a16="http://schemas.microsoft.com/office/drawing/2014/main" id="{E97DB6FF-8276-9E4A-99D0-740B6CF6BFE0}"/>
              </a:ext>
            </a:extLst>
          </p:cNvPr>
          <p:cNvSpPr>
            <a:spLocks noGrp="1"/>
          </p:cNvSpPr>
          <p:nvPr>
            <p:ph type="title"/>
          </p:nvPr>
        </p:nvSpPr>
        <p:spPr>
          <a:xfrm>
            <a:off x="819749" y="508000"/>
            <a:ext cx="10552499" cy="1557881"/>
          </a:xfrm>
        </p:spPr>
        <p:txBody>
          <a:bodyPr>
            <a:normAutofit/>
          </a:bodyPr>
          <a:lstStyle/>
          <a:p>
            <a:pPr algn="ctr"/>
            <a:r>
              <a:rPr lang="en-US" sz="3200" b="1" dirty="0">
                <a:latin typeface="Andale Mono" panose="020B0509000000000004" pitchFamily="49" charset="0"/>
              </a:rPr>
              <a:t>Extend your program to create a secret handshake like the one below…</a:t>
            </a:r>
          </a:p>
        </p:txBody>
      </p:sp>
    </p:spTree>
    <p:extLst>
      <p:ext uri="{BB962C8B-B14F-4D97-AF65-F5344CB8AC3E}">
        <p14:creationId xmlns:p14="http://schemas.microsoft.com/office/powerpoint/2010/main" val="262271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F7A2-6F82-D14F-973E-7B239A50C935}"/>
              </a:ext>
            </a:extLst>
          </p:cNvPr>
          <p:cNvSpPr>
            <a:spLocks noGrp="1"/>
          </p:cNvSpPr>
          <p:nvPr>
            <p:ph type="title"/>
          </p:nvPr>
        </p:nvSpPr>
        <p:spPr/>
        <p:txBody>
          <a:bodyPr>
            <a:normAutofit/>
          </a:bodyPr>
          <a:lstStyle/>
          <a:p>
            <a:r>
              <a:rPr lang="en-US" sz="3200" b="1" dirty="0">
                <a:latin typeface="Andale Mono" panose="020B0509000000000004" pitchFamily="49" charset="0"/>
              </a:rPr>
              <a:t>Lesson 4 – Accelerometers</a:t>
            </a:r>
          </a:p>
        </p:txBody>
      </p:sp>
      <p:sp>
        <p:nvSpPr>
          <p:cNvPr id="3" name="Content Placeholder 2">
            <a:extLst>
              <a:ext uri="{FF2B5EF4-FFF2-40B4-BE49-F238E27FC236}">
                <a16:creationId xmlns:a16="http://schemas.microsoft.com/office/drawing/2014/main" id="{AACDBEB2-AC45-B54D-8819-6B90101917EE}"/>
              </a:ext>
            </a:extLst>
          </p:cNvPr>
          <p:cNvSpPr>
            <a:spLocks noGrp="1"/>
          </p:cNvSpPr>
          <p:nvPr>
            <p:ph idx="1"/>
          </p:nvPr>
        </p:nvSpPr>
        <p:spPr>
          <a:xfrm>
            <a:off x="851452" y="1541848"/>
            <a:ext cx="10515600" cy="4351338"/>
          </a:xfrm>
        </p:spPr>
        <p:txBody>
          <a:bodyPr>
            <a:normAutofit/>
          </a:bodyPr>
          <a:lstStyle/>
          <a:p>
            <a:pPr marL="0" indent="0">
              <a:lnSpc>
                <a:spcPct val="150000"/>
              </a:lnSpc>
              <a:buNone/>
            </a:pPr>
            <a:r>
              <a:rPr lang="en-US" dirty="0">
                <a:latin typeface="Cambria" panose="02040503050406030204" pitchFamily="18" charset="0"/>
                <a:ea typeface="Verdana" panose="020B0604030504040204" pitchFamily="34" charset="0"/>
                <a:cs typeface="Verdana" panose="020B0604030504040204" pitchFamily="34" charset="0"/>
              </a:rPr>
              <a:t>By the end of this lesson you will be able to,</a:t>
            </a:r>
          </a:p>
          <a:p>
            <a:pPr lvl="1">
              <a:lnSpc>
                <a:spcPct val="150000"/>
              </a:lnSpc>
            </a:pPr>
            <a:r>
              <a:rPr lang="en-US" sz="2800" dirty="0">
                <a:latin typeface="Cambria" panose="02040503050406030204" pitchFamily="18" charset="0"/>
                <a:ea typeface="Verdana" panose="020B0604030504040204" pitchFamily="34" charset="0"/>
                <a:cs typeface="Verdana" panose="020B0604030504040204" pitchFamily="34" charset="0"/>
              </a:rPr>
              <a:t>Understand what an accelerometer is and what devices may use them</a:t>
            </a:r>
          </a:p>
          <a:p>
            <a:pPr lvl="1">
              <a:lnSpc>
                <a:spcPct val="150000"/>
              </a:lnSpc>
            </a:pPr>
            <a:r>
              <a:rPr lang="en-US" sz="2800" dirty="0">
                <a:latin typeface="Cambria" panose="02040503050406030204" pitchFamily="18" charset="0"/>
                <a:ea typeface="Verdana" panose="020B0604030504040204" pitchFamily="34" charset="0"/>
                <a:cs typeface="Verdana" panose="020B0604030504040204" pitchFamily="34" charset="0"/>
              </a:rPr>
              <a:t>Monitor the values stored by the accelerometer in Marty</a:t>
            </a:r>
          </a:p>
          <a:p>
            <a:pPr lvl="1">
              <a:lnSpc>
                <a:spcPct val="150000"/>
              </a:lnSpc>
            </a:pPr>
            <a:r>
              <a:rPr lang="en-US" sz="2800" dirty="0">
                <a:latin typeface="Cambria" panose="02040503050406030204" pitchFamily="18" charset="0"/>
                <a:ea typeface="Verdana" panose="020B0604030504040204" pitchFamily="34" charset="0"/>
                <a:cs typeface="Verdana" panose="020B0604030504040204" pitchFamily="34" charset="0"/>
              </a:rPr>
              <a:t>Create a small game where moving Marty around will move the sprite around on the screen</a:t>
            </a: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5" name="Picture 4">
            <a:extLst>
              <a:ext uri="{FF2B5EF4-FFF2-40B4-BE49-F238E27FC236}">
                <a16:creationId xmlns:a16="http://schemas.microsoft.com/office/drawing/2014/main" id="{3ABE6F02-8431-DE4F-938C-96FB1FF7B61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383252" y="4676778"/>
            <a:ext cx="1472909" cy="1928557"/>
          </a:xfrm>
          <a:prstGeom prst="rect">
            <a:avLst/>
          </a:prstGeom>
        </p:spPr>
      </p:pic>
    </p:spTree>
    <p:extLst>
      <p:ext uri="{BB962C8B-B14F-4D97-AF65-F5344CB8AC3E}">
        <p14:creationId xmlns:p14="http://schemas.microsoft.com/office/powerpoint/2010/main" val="680004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F7A2-6F82-D14F-973E-7B239A50C935}"/>
              </a:ext>
            </a:extLst>
          </p:cNvPr>
          <p:cNvSpPr>
            <a:spLocks noGrp="1"/>
          </p:cNvSpPr>
          <p:nvPr>
            <p:ph type="title"/>
          </p:nvPr>
        </p:nvSpPr>
        <p:spPr>
          <a:xfrm>
            <a:off x="707969" y="2241628"/>
            <a:ext cx="10802563" cy="2811625"/>
          </a:xfrm>
        </p:spPr>
        <p:txBody>
          <a:bodyPr>
            <a:normAutofit/>
          </a:bodyPr>
          <a:lstStyle/>
          <a:p>
            <a:pPr algn="ctr">
              <a:lnSpc>
                <a:spcPct val="150000"/>
              </a:lnSpc>
              <a:spcBef>
                <a:spcPts val="1200"/>
              </a:spcBef>
            </a:pPr>
            <a:r>
              <a:rPr lang="en-US" b="1" dirty="0">
                <a:latin typeface="Andale Mono" panose="020B0509000000000004" pitchFamily="49" charset="0"/>
              </a:rPr>
              <a:t>What is an Accelerometer?</a:t>
            </a:r>
            <a:br>
              <a:rPr lang="en-US" b="1" dirty="0">
                <a:latin typeface="Andale Mono" panose="020B0509000000000004" pitchFamily="49" charset="0"/>
              </a:rPr>
            </a:br>
            <a:endParaRPr lang="en-US" dirty="0">
              <a:latin typeface="Andale Mono" panose="020B0509000000000004" pitchFamily="49" charset="0"/>
            </a:endParaRP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8" name="Picture 7">
            <a:extLst>
              <a:ext uri="{FF2B5EF4-FFF2-40B4-BE49-F238E27FC236}">
                <a16:creationId xmlns:a16="http://schemas.microsoft.com/office/drawing/2014/main" id="{10219230-A960-6247-8FAD-9276E8931EA8}"/>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490841" y="3784780"/>
            <a:ext cx="1937559" cy="2536947"/>
          </a:xfrm>
          <a:prstGeom prst="rect">
            <a:avLst/>
          </a:prstGeom>
        </p:spPr>
      </p:pic>
      <p:sp>
        <p:nvSpPr>
          <p:cNvPr id="9" name="Title 1">
            <a:extLst>
              <a:ext uri="{FF2B5EF4-FFF2-40B4-BE49-F238E27FC236}">
                <a16:creationId xmlns:a16="http://schemas.microsoft.com/office/drawing/2014/main" id="{647B119B-AAB2-7644-9F1D-B147A53A5004}"/>
              </a:ext>
            </a:extLst>
          </p:cNvPr>
          <p:cNvSpPr txBox="1">
            <a:spLocks/>
          </p:cNvSpPr>
          <p:nvPr/>
        </p:nvSpPr>
        <p:spPr>
          <a:xfrm>
            <a:off x="1435011" y="1879696"/>
            <a:ext cx="9348480" cy="23870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70000"/>
              </a:lnSpc>
            </a:pPr>
            <a:endParaRPr lang="en-US" sz="3200" dirty="0">
              <a:latin typeface="Andale Mono" panose="020B0509000000000004" pitchFamily="49"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661733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F7A2-6F82-D14F-973E-7B239A50C935}"/>
              </a:ext>
            </a:extLst>
          </p:cNvPr>
          <p:cNvSpPr>
            <a:spLocks noGrp="1"/>
          </p:cNvSpPr>
          <p:nvPr>
            <p:ph type="title"/>
          </p:nvPr>
        </p:nvSpPr>
        <p:spPr>
          <a:xfrm>
            <a:off x="1377591" y="1879696"/>
            <a:ext cx="9463320" cy="2678678"/>
          </a:xfrm>
        </p:spPr>
        <p:txBody>
          <a:bodyPr>
            <a:normAutofit fontScale="90000"/>
          </a:bodyPr>
          <a:lstStyle/>
          <a:p>
            <a:pPr algn="ctr">
              <a:lnSpc>
                <a:spcPct val="150000"/>
              </a:lnSpc>
              <a:spcBef>
                <a:spcPts val="1200"/>
              </a:spcBef>
            </a:pPr>
            <a:r>
              <a:rPr lang="en-US" b="1" dirty="0">
                <a:latin typeface="Andale Mono" panose="020B0509000000000004" pitchFamily="49" charset="0"/>
              </a:rPr>
              <a:t>A sensor that detects movement</a:t>
            </a:r>
            <a:br>
              <a:rPr lang="en-US" sz="3600" b="1" dirty="0">
                <a:latin typeface="Andale Mono" panose="020B0509000000000004" pitchFamily="49" charset="0"/>
              </a:rPr>
            </a:br>
            <a:br>
              <a:rPr lang="en-US" sz="3600" b="1" dirty="0">
                <a:latin typeface="Andale Mono" panose="020B0509000000000004" pitchFamily="49" charset="0"/>
              </a:rPr>
            </a:br>
            <a:r>
              <a:rPr lang="en-US" sz="3600" dirty="0">
                <a:latin typeface="Andale Mono" panose="020B0509000000000004" pitchFamily="49" charset="0"/>
              </a:rPr>
              <a:t>But what devices use accelerometers?</a:t>
            </a: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9" name="Title 1">
            <a:extLst>
              <a:ext uri="{FF2B5EF4-FFF2-40B4-BE49-F238E27FC236}">
                <a16:creationId xmlns:a16="http://schemas.microsoft.com/office/drawing/2014/main" id="{647B119B-AAB2-7644-9F1D-B147A53A5004}"/>
              </a:ext>
            </a:extLst>
          </p:cNvPr>
          <p:cNvSpPr txBox="1">
            <a:spLocks/>
          </p:cNvSpPr>
          <p:nvPr/>
        </p:nvSpPr>
        <p:spPr>
          <a:xfrm>
            <a:off x="1435011" y="1879696"/>
            <a:ext cx="9348480" cy="23870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70000"/>
              </a:lnSpc>
            </a:pPr>
            <a:endParaRPr lang="en-US" sz="3200" dirty="0">
              <a:latin typeface="Andale Mono" panose="020B0509000000000004" pitchFamily="49"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ADB14695-60C2-904B-8FA3-FADEE159817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383252" y="4676778"/>
            <a:ext cx="1472909" cy="1928557"/>
          </a:xfrm>
          <a:prstGeom prst="rect">
            <a:avLst/>
          </a:prstGeom>
        </p:spPr>
      </p:pic>
    </p:spTree>
    <p:extLst>
      <p:ext uri="{BB962C8B-B14F-4D97-AF65-F5344CB8AC3E}">
        <p14:creationId xmlns:p14="http://schemas.microsoft.com/office/powerpoint/2010/main" val="18935421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F7A2-6F82-D14F-973E-7B239A50C935}"/>
              </a:ext>
            </a:extLst>
          </p:cNvPr>
          <p:cNvSpPr>
            <a:spLocks noGrp="1"/>
          </p:cNvSpPr>
          <p:nvPr>
            <p:ph type="title"/>
          </p:nvPr>
        </p:nvSpPr>
        <p:spPr>
          <a:xfrm>
            <a:off x="705621" y="706145"/>
            <a:ext cx="10807262" cy="4934911"/>
          </a:xfrm>
        </p:spPr>
        <p:txBody>
          <a:bodyPr>
            <a:normAutofit/>
          </a:bodyPr>
          <a:lstStyle/>
          <a:p>
            <a:pPr algn="ctr"/>
            <a:r>
              <a:rPr lang="en-US" sz="4000" b="1" dirty="0">
                <a:latin typeface="Andale Mono" panose="020B0509000000000004" pitchFamily="49" charset="0"/>
              </a:rPr>
              <a:t>What are the following </a:t>
            </a:r>
            <a:br>
              <a:rPr lang="en-US" sz="4000" b="1" dirty="0">
                <a:latin typeface="Andale Mono" panose="020B0509000000000004" pitchFamily="49" charset="0"/>
              </a:rPr>
            </a:br>
            <a:r>
              <a:rPr lang="en-US" sz="4000" b="1" dirty="0">
                <a:latin typeface="Andale Mono" panose="020B0509000000000004" pitchFamily="49" charset="0"/>
              </a:rPr>
              <a:t>examples of?</a:t>
            </a:r>
          </a:p>
        </p:txBody>
      </p:sp>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5" name="Picture 4">
            <a:extLst>
              <a:ext uri="{FF2B5EF4-FFF2-40B4-BE49-F238E27FC236}">
                <a16:creationId xmlns:a16="http://schemas.microsoft.com/office/drawing/2014/main" id="{3ABE6F02-8431-DE4F-938C-96FB1FF7B61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383252" y="4676778"/>
            <a:ext cx="1472909" cy="1928557"/>
          </a:xfrm>
          <a:prstGeom prst="rect">
            <a:avLst/>
          </a:prstGeom>
        </p:spPr>
      </p:pic>
    </p:spTree>
    <p:extLst>
      <p:ext uri="{BB962C8B-B14F-4D97-AF65-F5344CB8AC3E}">
        <p14:creationId xmlns:p14="http://schemas.microsoft.com/office/powerpoint/2010/main" val="34868278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7" name="Picture 6">
            <a:extLst>
              <a:ext uri="{FF2B5EF4-FFF2-40B4-BE49-F238E27FC236}">
                <a16:creationId xmlns:a16="http://schemas.microsoft.com/office/drawing/2014/main" id="{EB0AD358-AEBE-154C-809B-126B3AF9C9A7}"/>
              </a:ext>
            </a:extLst>
          </p:cNvPr>
          <p:cNvPicPr>
            <a:picLocks noChangeAspect="1"/>
          </p:cNvPicPr>
          <p:nvPr/>
        </p:nvPicPr>
        <p:blipFill>
          <a:blip r:embed="rId3"/>
          <a:stretch>
            <a:fillRect/>
          </a:stretch>
        </p:blipFill>
        <p:spPr>
          <a:xfrm>
            <a:off x="2921000" y="254000"/>
            <a:ext cx="6350000" cy="6350000"/>
          </a:xfrm>
          <a:prstGeom prst="rect">
            <a:avLst/>
          </a:prstGeom>
        </p:spPr>
      </p:pic>
    </p:spTree>
    <p:extLst>
      <p:ext uri="{BB962C8B-B14F-4D97-AF65-F5344CB8AC3E}">
        <p14:creationId xmlns:p14="http://schemas.microsoft.com/office/powerpoint/2010/main" val="32054550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2" name="Picture 1">
            <a:extLst>
              <a:ext uri="{FF2B5EF4-FFF2-40B4-BE49-F238E27FC236}">
                <a16:creationId xmlns:a16="http://schemas.microsoft.com/office/drawing/2014/main" id="{64AB24AD-015F-2E44-8E55-225046A6B92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724270" y="454336"/>
            <a:ext cx="4769963" cy="5949327"/>
          </a:xfrm>
          <a:prstGeom prst="rect">
            <a:avLst/>
          </a:prstGeom>
        </p:spPr>
      </p:pic>
    </p:spTree>
    <p:extLst>
      <p:ext uri="{BB962C8B-B14F-4D97-AF65-F5344CB8AC3E}">
        <p14:creationId xmlns:p14="http://schemas.microsoft.com/office/powerpoint/2010/main" val="16564198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3" name="Picture 2">
            <a:extLst>
              <a:ext uri="{FF2B5EF4-FFF2-40B4-BE49-F238E27FC236}">
                <a16:creationId xmlns:a16="http://schemas.microsoft.com/office/drawing/2014/main" id="{5969E477-4099-5B47-95A6-03BC878EFEDF}"/>
              </a:ext>
            </a:extLst>
          </p:cNvPr>
          <p:cNvPicPr>
            <a:picLocks noChangeAspect="1"/>
          </p:cNvPicPr>
          <p:nvPr/>
        </p:nvPicPr>
        <p:blipFill>
          <a:blip r:embed="rId3"/>
          <a:stretch>
            <a:fillRect/>
          </a:stretch>
        </p:blipFill>
        <p:spPr>
          <a:xfrm>
            <a:off x="3900311" y="1010311"/>
            <a:ext cx="4391378" cy="4837377"/>
          </a:xfrm>
          <a:prstGeom prst="rect">
            <a:avLst/>
          </a:prstGeom>
        </p:spPr>
      </p:pic>
    </p:spTree>
    <p:extLst>
      <p:ext uri="{BB962C8B-B14F-4D97-AF65-F5344CB8AC3E}">
        <p14:creationId xmlns:p14="http://schemas.microsoft.com/office/powerpoint/2010/main" val="41349472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2" name="Picture 1">
            <a:extLst>
              <a:ext uri="{FF2B5EF4-FFF2-40B4-BE49-F238E27FC236}">
                <a16:creationId xmlns:a16="http://schemas.microsoft.com/office/drawing/2014/main" id="{59A7CA52-D86F-AE42-A25A-38C26E0109A8}"/>
              </a:ext>
            </a:extLst>
          </p:cNvPr>
          <p:cNvPicPr>
            <a:picLocks noChangeAspect="1"/>
          </p:cNvPicPr>
          <p:nvPr/>
        </p:nvPicPr>
        <p:blipFill>
          <a:blip r:embed="rId3"/>
          <a:stretch>
            <a:fillRect/>
          </a:stretch>
        </p:blipFill>
        <p:spPr>
          <a:xfrm>
            <a:off x="3153024" y="1188155"/>
            <a:ext cx="5885952" cy="4481689"/>
          </a:xfrm>
          <a:prstGeom prst="rect">
            <a:avLst/>
          </a:prstGeom>
        </p:spPr>
      </p:pic>
    </p:spTree>
    <p:extLst>
      <p:ext uri="{BB962C8B-B14F-4D97-AF65-F5344CB8AC3E}">
        <p14:creationId xmlns:p14="http://schemas.microsoft.com/office/powerpoint/2010/main" val="35570531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3" name="Picture 2">
            <a:extLst>
              <a:ext uri="{FF2B5EF4-FFF2-40B4-BE49-F238E27FC236}">
                <a16:creationId xmlns:a16="http://schemas.microsoft.com/office/drawing/2014/main" id="{3C838866-3680-F144-BBFF-6635F1C33525}"/>
              </a:ext>
            </a:extLst>
          </p:cNvPr>
          <p:cNvPicPr>
            <a:picLocks noChangeAspect="1"/>
          </p:cNvPicPr>
          <p:nvPr/>
        </p:nvPicPr>
        <p:blipFill>
          <a:blip r:embed="rId3"/>
          <a:stretch>
            <a:fillRect/>
          </a:stretch>
        </p:blipFill>
        <p:spPr>
          <a:xfrm>
            <a:off x="3938919" y="1126066"/>
            <a:ext cx="4314162" cy="4605867"/>
          </a:xfrm>
          <a:prstGeom prst="rect">
            <a:avLst/>
          </a:prstGeom>
        </p:spPr>
      </p:pic>
    </p:spTree>
    <p:extLst>
      <p:ext uri="{BB962C8B-B14F-4D97-AF65-F5344CB8AC3E}">
        <p14:creationId xmlns:p14="http://schemas.microsoft.com/office/powerpoint/2010/main" val="25251822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2" name="Picture 1">
            <a:extLst>
              <a:ext uri="{FF2B5EF4-FFF2-40B4-BE49-F238E27FC236}">
                <a16:creationId xmlns:a16="http://schemas.microsoft.com/office/drawing/2014/main" id="{2DC65E9C-1A8F-DA47-977A-B04AD40A4AA8}"/>
              </a:ext>
            </a:extLst>
          </p:cNvPr>
          <p:cNvPicPr>
            <a:picLocks noChangeAspect="1"/>
          </p:cNvPicPr>
          <p:nvPr/>
        </p:nvPicPr>
        <p:blipFill>
          <a:blip r:embed="rId3"/>
          <a:stretch>
            <a:fillRect/>
          </a:stretch>
        </p:blipFill>
        <p:spPr>
          <a:xfrm>
            <a:off x="2586410" y="1454855"/>
            <a:ext cx="7019180" cy="3948289"/>
          </a:xfrm>
          <a:prstGeom prst="rect">
            <a:avLst/>
          </a:prstGeom>
        </p:spPr>
      </p:pic>
    </p:spTree>
    <p:extLst>
      <p:ext uri="{BB962C8B-B14F-4D97-AF65-F5344CB8AC3E}">
        <p14:creationId xmlns:p14="http://schemas.microsoft.com/office/powerpoint/2010/main" val="22775775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7" name="Picture 6" descr="A screenshot of a cell phone&#13;&#10;&#13;&#10;Description automatically generated">
            <a:extLst>
              <a:ext uri="{FF2B5EF4-FFF2-40B4-BE49-F238E27FC236}">
                <a16:creationId xmlns:a16="http://schemas.microsoft.com/office/drawing/2014/main" id="{A9577275-40DE-6C4A-A486-791A0D21A440}"/>
              </a:ext>
            </a:extLst>
          </p:cNvPr>
          <p:cNvPicPr>
            <a:picLocks noChangeAspect="1"/>
          </p:cNvPicPr>
          <p:nvPr/>
        </p:nvPicPr>
        <p:blipFill>
          <a:blip r:embed="rId3"/>
          <a:stretch>
            <a:fillRect/>
          </a:stretch>
        </p:blipFill>
        <p:spPr>
          <a:xfrm>
            <a:off x="4153705" y="3422683"/>
            <a:ext cx="3937597" cy="2688167"/>
          </a:xfrm>
          <a:prstGeom prst="rect">
            <a:avLst/>
          </a:prstGeom>
        </p:spPr>
      </p:pic>
      <p:sp>
        <p:nvSpPr>
          <p:cNvPr id="8" name="TextBox 7">
            <a:extLst>
              <a:ext uri="{FF2B5EF4-FFF2-40B4-BE49-F238E27FC236}">
                <a16:creationId xmlns:a16="http://schemas.microsoft.com/office/drawing/2014/main" id="{DC36E5D9-B26B-FE41-807F-ABD316C69224}"/>
              </a:ext>
            </a:extLst>
          </p:cNvPr>
          <p:cNvSpPr txBox="1"/>
          <p:nvPr/>
        </p:nvSpPr>
        <p:spPr>
          <a:xfrm>
            <a:off x="385785" y="1278955"/>
            <a:ext cx="11446934" cy="1953163"/>
          </a:xfrm>
          <a:prstGeom prst="rect">
            <a:avLst/>
          </a:prstGeom>
          <a:noFill/>
        </p:spPr>
        <p:txBody>
          <a:bodyPr wrap="square" rtlCol="0">
            <a:spAutoFit/>
          </a:bodyPr>
          <a:lstStyle/>
          <a:p>
            <a:pPr algn="ctr">
              <a:lnSpc>
                <a:spcPct val="150000"/>
              </a:lnSpc>
            </a:pPr>
            <a:r>
              <a:rPr lang="en-US" sz="2800" b="1" dirty="0">
                <a:latin typeface="Andale Mono" panose="020B0509000000000004" pitchFamily="49" charset="0"/>
              </a:rPr>
              <a:t>Fill in the table in your workbooks by storing the values as variables to see how it changes when Marty does different things</a:t>
            </a:r>
          </a:p>
        </p:txBody>
      </p:sp>
    </p:spTree>
    <p:extLst>
      <p:ext uri="{BB962C8B-B14F-4D97-AF65-F5344CB8AC3E}">
        <p14:creationId xmlns:p14="http://schemas.microsoft.com/office/powerpoint/2010/main" val="2188839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8" name="TextBox 7">
            <a:extLst>
              <a:ext uri="{FF2B5EF4-FFF2-40B4-BE49-F238E27FC236}">
                <a16:creationId xmlns:a16="http://schemas.microsoft.com/office/drawing/2014/main" id="{DC36E5D9-B26B-FE41-807F-ABD316C69224}"/>
              </a:ext>
            </a:extLst>
          </p:cNvPr>
          <p:cNvSpPr txBox="1"/>
          <p:nvPr/>
        </p:nvSpPr>
        <p:spPr>
          <a:xfrm>
            <a:off x="372533" y="2181222"/>
            <a:ext cx="11446934" cy="1653786"/>
          </a:xfrm>
          <a:prstGeom prst="rect">
            <a:avLst/>
          </a:prstGeom>
          <a:noFill/>
        </p:spPr>
        <p:txBody>
          <a:bodyPr wrap="square" rtlCol="0">
            <a:spAutoFit/>
          </a:bodyPr>
          <a:lstStyle/>
          <a:p>
            <a:pPr algn="ctr">
              <a:lnSpc>
                <a:spcPct val="150000"/>
              </a:lnSpc>
            </a:pPr>
            <a:r>
              <a:rPr lang="en-US" sz="3600" dirty="0">
                <a:latin typeface="Andale Mono" panose="020B0509000000000004" pitchFamily="49" charset="0"/>
              </a:rPr>
              <a:t>Which of the accelerometer values change when Marty moves from left to right?</a:t>
            </a:r>
          </a:p>
        </p:txBody>
      </p:sp>
      <p:pic>
        <p:nvPicPr>
          <p:cNvPr id="5" name="Picture 4">
            <a:extLst>
              <a:ext uri="{FF2B5EF4-FFF2-40B4-BE49-F238E27FC236}">
                <a16:creationId xmlns:a16="http://schemas.microsoft.com/office/drawing/2014/main" id="{CEEB7027-9789-7549-A464-0C80B2E58DC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383252" y="4676778"/>
            <a:ext cx="1472909" cy="1928557"/>
          </a:xfrm>
          <a:prstGeom prst="rect">
            <a:avLst/>
          </a:prstGeom>
        </p:spPr>
      </p:pic>
    </p:spTree>
    <p:extLst>
      <p:ext uri="{BB962C8B-B14F-4D97-AF65-F5344CB8AC3E}">
        <p14:creationId xmlns:p14="http://schemas.microsoft.com/office/powerpoint/2010/main" val="22730726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8" name="TextBox 7">
            <a:extLst>
              <a:ext uri="{FF2B5EF4-FFF2-40B4-BE49-F238E27FC236}">
                <a16:creationId xmlns:a16="http://schemas.microsoft.com/office/drawing/2014/main" id="{DC36E5D9-B26B-FE41-807F-ABD316C69224}"/>
              </a:ext>
            </a:extLst>
          </p:cNvPr>
          <p:cNvSpPr txBox="1"/>
          <p:nvPr/>
        </p:nvSpPr>
        <p:spPr>
          <a:xfrm>
            <a:off x="372533" y="2181222"/>
            <a:ext cx="11446934" cy="1653786"/>
          </a:xfrm>
          <a:prstGeom prst="rect">
            <a:avLst/>
          </a:prstGeom>
          <a:noFill/>
        </p:spPr>
        <p:txBody>
          <a:bodyPr wrap="square" rtlCol="0">
            <a:spAutoFit/>
          </a:bodyPr>
          <a:lstStyle/>
          <a:p>
            <a:pPr algn="ctr">
              <a:lnSpc>
                <a:spcPct val="150000"/>
              </a:lnSpc>
            </a:pPr>
            <a:r>
              <a:rPr lang="en-US" sz="3600" dirty="0">
                <a:latin typeface="Andale Mono" panose="020B0509000000000004" pitchFamily="49" charset="0"/>
              </a:rPr>
              <a:t>Which of the accelerometer values change when Marty is moved up and down?</a:t>
            </a:r>
          </a:p>
        </p:txBody>
      </p:sp>
      <p:pic>
        <p:nvPicPr>
          <p:cNvPr id="5" name="Picture 4">
            <a:extLst>
              <a:ext uri="{FF2B5EF4-FFF2-40B4-BE49-F238E27FC236}">
                <a16:creationId xmlns:a16="http://schemas.microsoft.com/office/drawing/2014/main" id="{CEEB7027-9789-7549-A464-0C80B2E58DC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383252" y="4676778"/>
            <a:ext cx="1472909" cy="1928557"/>
          </a:xfrm>
          <a:prstGeom prst="rect">
            <a:avLst/>
          </a:prstGeom>
        </p:spPr>
      </p:pic>
    </p:spTree>
    <p:extLst>
      <p:ext uri="{BB962C8B-B14F-4D97-AF65-F5344CB8AC3E}">
        <p14:creationId xmlns:p14="http://schemas.microsoft.com/office/powerpoint/2010/main" val="16258527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8" name="TextBox 7">
            <a:extLst>
              <a:ext uri="{FF2B5EF4-FFF2-40B4-BE49-F238E27FC236}">
                <a16:creationId xmlns:a16="http://schemas.microsoft.com/office/drawing/2014/main" id="{DC36E5D9-B26B-FE41-807F-ABD316C69224}"/>
              </a:ext>
            </a:extLst>
          </p:cNvPr>
          <p:cNvSpPr txBox="1"/>
          <p:nvPr/>
        </p:nvSpPr>
        <p:spPr>
          <a:xfrm>
            <a:off x="372533" y="2181222"/>
            <a:ext cx="11446934" cy="2484783"/>
          </a:xfrm>
          <a:prstGeom prst="rect">
            <a:avLst/>
          </a:prstGeom>
          <a:noFill/>
        </p:spPr>
        <p:txBody>
          <a:bodyPr wrap="square" rtlCol="0">
            <a:spAutoFit/>
          </a:bodyPr>
          <a:lstStyle/>
          <a:p>
            <a:pPr algn="ctr">
              <a:lnSpc>
                <a:spcPct val="150000"/>
              </a:lnSpc>
            </a:pPr>
            <a:r>
              <a:rPr lang="en-US" sz="3600" dirty="0">
                <a:latin typeface="Andale Mono" panose="020B0509000000000004" pitchFamily="49" charset="0"/>
              </a:rPr>
              <a:t>Which of the accelerometer values change when Marty is tilted forwards and backwards?</a:t>
            </a:r>
          </a:p>
        </p:txBody>
      </p:sp>
      <p:pic>
        <p:nvPicPr>
          <p:cNvPr id="5" name="Picture 4">
            <a:extLst>
              <a:ext uri="{FF2B5EF4-FFF2-40B4-BE49-F238E27FC236}">
                <a16:creationId xmlns:a16="http://schemas.microsoft.com/office/drawing/2014/main" id="{CEEB7027-9789-7549-A464-0C80B2E58DC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383252" y="4676778"/>
            <a:ext cx="1472909" cy="1928557"/>
          </a:xfrm>
          <a:prstGeom prst="rect">
            <a:avLst/>
          </a:prstGeom>
        </p:spPr>
      </p:pic>
    </p:spTree>
    <p:extLst>
      <p:ext uri="{BB962C8B-B14F-4D97-AF65-F5344CB8AC3E}">
        <p14:creationId xmlns:p14="http://schemas.microsoft.com/office/powerpoint/2010/main" val="11909008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5" name="Picture 4">
            <a:extLst>
              <a:ext uri="{FF2B5EF4-FFF2-40B4-BE49-F238E27FC236}">
                <a16:creationId xmlns:a16="http://schemas.microsoft.com/office/drawing/2014/main" id="{3ABE6F02-8431-DE4F-938C-96FB1FF7B61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383252" y="4676778"/>
            <a:ext cx="1472909" cy="1928557"/>
          </a:xfrm>
          <a:prstGeom prst="rect">
            <a:avLst/>
          </a:prstGeom>
        </p:spPr>
      </p:pic>
      <p:pic>
        <p:nvPicPr>
          <p:cNvPr id="8" name="Picture 7">
            <a:extLst>
              <a:ext uri="{FF2B5EF4-FFF2-40B4-BE49-F238E27FC236}">
                <a16:creationId xmlns:a16="http://schemas.microsoft.com/office/drawing/2014/main" id="{BED49D24-D85C-9E4F-91A0-16A69F080F82}"/>
              </a:ext>
            </a:extLst>
          </p:cNvPr>
          <p:cNvPicPr>
            <a:picLocks noChangeAspect="1"/>
          </p:cNvPicPr>
          <p:nvPr/>
        </p:nvPicPr>
        <p:blipFill>
          <a:blip r:embed="rId4"/>
          <a:stretch>
            <a:fillRect/>
          </a:stretch>
        </p:blipFill>
        <p:spPr>
          <a:xfrm>
            <a:off x="3528785" y="1872032"/>
            <a:ext cx="5134429" cy="3113936"/>
          </a:xfrm>
          <a:prstGeom prst="rect">
            <a:avLst/>
          </a:prstGeom>
        </p:spPr>
      </p:pic>
    </p:spTree>
    <p:extLst>
      <p:ext uri="{BB962C8B-B14F-4D97-AF65-F5344CB8AC3E}">
        <p14:creationId xmlns:p14="http://schemas.microsoft.com/office/powerpoint/2010/main" val="30663028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8" name="TextBox 7">
            <a:extLst>
              <a:ext uri="{FF2B5EF4-FFF2-40B4-BE49-F238E27FC236}">
                <a16:creationId xmlns:a16="http://schemas.microsoft.com/office/drawing/2014/main" id="{DC36E5D9-B26B-FE41-807F-ABD316C69224}"/>
              </a:ext>
            </a:extLst>
          </p:cNvPr>
          <p:cNvSpPr txBox="1"/>
          <p:nvPr/>
        </p:nvSpPr>
        <p:spPr>
          <a:xfrm>
            <a:off x="385785" y="342784"/>
            <a:ext cx="11446934" cy="2761782"/>
          </a:xfrm>
          <a:prstGeom prst="rect">
            <a:avLst/>
          </a:prstGeom>
          <a:noFill/>
        </p:spPr>
        <p:txBody>
          <a:bodyPr wrap="square" rtlCol="0">
            <a:spAutoFit/>
          </a:bodyPr>
          <a:lstStyle/>
          <a:p>
            <a:pPr algn="ctr">
              <a:lnSpc>
                <a:spcPct val="150000"/>
              </a:lnSpc>
            </a:pPr>
            <a:r>
              <a:rPr lang="en-US" sz="4800" b="1" dirty="0">
                <a:latin typeface="Andale Mono" panose="020B0509000000000004" pitchFamily="49" charset="0"/>
              </a:rPr>
              <a:t>Challenge!</a:t>
            </a:r>
          </a:p>
          <a:p>
            <a:pPr algn="ctr">
              <a:lnSpc>
                <a:spcPct val="150000"/>
              </a:lnSpc>
            </a:pPr>
            <a:r>
              <a:rPr lang="en-US" sz="3600" dirty="0">
                <a:latin typeface="Andale Mono" panose="020B0509000000000004" pitchFamily="49" charset="0"/>
              </a:rPr>
              <a:t>Create a small game in Scratch using Marty’s movements as input to the game.</a:t>
            </a:r>
            <a:endParaRPr lang="en-US" sz="3200" dirty="0">
              <a:latin typeface="Andale Mono" panose="020B0509000000000004" pitchFamily="49" charset="0"/>
            </a:endParaRPr>
          </a:p>
        </p:txBody>
      </p:sp>
      <p:pic>
        <p:nvPicPr>
          <p:cNvPr id="6" name="Picture 5">
            <a:extLst>
              <a:ext uri="{FF2B5EF4-FFF2-40B4-BE49-F238E27FC236}">
                <a16:creationId xmlns:a16="http://schemas.microsoft.com/office/drawing/2014/main" id="{980D4B78-7A7A-7F48-B1F2-F8AEE4FE70E3}"/>
              </a:ext>
            </a:extLst>
          </p:cNvPr>
          <p:cNvPicPr>
            <a:picLocks noChangeAspect="1"/>
          </p:cNvPicPr>
          <p:nvPr/>
        </p:nvPicPr>
        <p:blipFill>
          <a:blip r:embed="rId3"/>
          <a:stretch>
            <a:fillRect/>
          </a:stretch>
        </p:blipFill>
        <p:spPr>
          <a:xfrm>
            <a:off x="2675467" y="4010062"/>
            <a:ext cx="1857022" cy="2045626"/>
          </a:xfrm>
          <a:prstGeom prst="rect">
            <a:avLst/>
          </a:prstGeom>
        </p:spPr>
      </p:pic>
      <p:sp>
        <p:nvSpPr>
          <p:cNvPr id="2" name="Right Arrow 1">
            <a:extLst>
              <a:ext uri="{FF2B5EF4-FFF2-40B4-BE49-F238E27FC236}">
                <a16:creationId xmlns:a16="http://schemas.microsoft.com/office/drawing/2014/main" id="{0011E04B-EB4D-BE44-889B-3527381AB98E}"/>
              </a:ext>
            </a:extLst>
          </p:cNvPr>
          <p:cNvSpPr/>
          <p:nvPr/>
        </p:nvSpPr>
        <p:spPr>
          <a:xfrm>
            <a:off x="4628445" y="4777748"/>
            <a:ext cx="812800" cy="541867"/>
          </a:xfrm>
          <a:prstGeom prst="rightArrow">
            <a:avLst/>
          </a:prstGeom>
          <a:solidFill>
            <a:srgbClr val="FFA000"/>
          </a:solidFill>
          <a:ln>
            <a:solidFill>
              <a:srgbClr val="FFA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a:extLst>
              <a:ext uri="{FF2B5EF4-FFF2-40B4-BE49-F238E27FC236}">
                <a16:creationId xmlns:a16="http://schemas.microsoft.com/office/drawing/2014/main" id="{C979B6BA-882D-8C4B-AFE8-D77210278159}"/>
              </a:ext>
            </a:extLst>
          </p:cNvPr>
          <p:cNvSpPr/>
          <p:nvPr/>
        </p:nvSpPr>
        <p:spPr>
          <a:xfrm flipH="1">
            <a:off x="1586089" y="4761941"/>
            <a:ext cx="812800" cy="541867"/>
          </a:xfrm>
          <a:prstGeom prst="rightArrow">
            <a:avLst/>
          </a:prstGeom>
          <a:solidFill>
            <a:srgbClr val="FFA000"/>
          </a:solidFill>
          <a:ln>
            <a:solidFill>
              <a:srgbClr val="FFA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A8A65EC2-E88A-B648-BDBB-D40172E4FE16}"/>
              </a:ext>
            </a:extLst>
          </p:cNvPr>
          <p:cNvCxnSpPr/>
          <p:nvPr/>
        </p:nvCxnSpPr>
        <p:spPr>
          <a:xfrm>
            <a:off x="6129867" y="3770270"/>
            <a:ext cx="0" cy="2370667"/>
          </a:xfrm>
          <a:prstGeom prst="line">
            <a:avLst/>
          </a:prstGeom>
          <a:ln w="19050">
            <a:solidFill>
              <a:srgbClr val="73C4DA"/>
            </a:solidFill>
          </a:ln>
        </p:spPr>
        <p:style>
          <a:lnRef idx="1">
            <a:schemeClr val="accent1"/>
          </a:lnRef>
          <a:fillRef idx="0">
            <a:schemeClr val="accent1"/>
          </a:fillRef>
          <a:effectRef idx="0">
            <a:schemeClr val="accent1"/>
          </a:effectRef>
          <a:fontRef idx="minor">
            <a:schemeClr val="tx1"/>
          </a:fontRef>
        </p:style>
      </p:cxnSp>
      <p:pic>
        <p:nvPicPr>
          <p:cNvPr id="13" name="Picture 12" descr="A screenshot of a cell phone&#13;&#10;&#13;&#10;Description automatically generated">
            <a:extLst>
              <a:ext uri="{FF2B5EF4-FFF2-40B4-BE49-F238E27FC236}">
                <a16:creationId xmlns:a16="http://schemas.microsoft.com/office/drawing/2014/main" id="{00BB0015-560C-BC46-A579-4F2C06B045CA}"/>
              </a:ext>
            </a:extLst>
          </p:cNvPr>
          <p:cNvPicPr>
            <a:picLocks noChangeAspect="1"/>
          </p:cNvPicPr>
          <p:nvPr/>
        </p:nvPicPr>
        <p:blipFill>
          <a:blip r:embed="rId4"/>
          <a:stretch>
            <a:fillRect/>
          </a:stretch>
        </p:blipFill>
        <p:spPr>
          <a:xfrm>
            <a:off x="6989610" y="3472587"/>
            <a:ext cx="3524430" cy="2918000"/>
          </a:xfrm>
          <a:prstGeom prst="rect">
            <a:avLst/>
          </a:prstGeom>
        </p:spPr>
      </p:pic>
      <p:sp>
        <p:nvSpPr>
          <p:cNvPr id="14" name="Right Arrow 13">
            <a:extLst>
              <a:ext uri="{FF2B5EF4-FFF2-40B4-BE49-F238E27FC236}">
                <a16:creationId xmlns:a16="http://schemas.microsoft.com/office/drawing/2014/main" id="{9463B4F6-E69D-6144-9298-C489ACE25A8C}"/>
              </a:ext>
            </a:extLst>
          </p:cNvPr>
          <p:cNvSpPr/>
          <p:nvPr/>
        </p:nvSpPr>
        <p:spPr>
          <a:xfrm>
            <a:off x="9382852" y="5519629"/>
            <a:ext cx="519291" cy="429522"/>
          </a:xfrm>
          <a:prstGeom prst="rightArrow">
            <a:avLst>
              <a:gd name="adj1" fmla="val 42970"/>
              <a:gd name="adj2" fmla="val 50000"/>
            </a:avLst>
          </a:prstGeom>
          <a:solidFill>
            <a:srgbClr val="FFA000"/>
          </a:solidFill>
          <a:ln>
            <a:solidFill>
              <a:srgbClr val="FFA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a:extLst>
              <a:ext uri="{FF2B5EF4-FFF2-40B4-BE49-F238E27FC236}">
                <a16:creationId xmlns:a16="http://schemas.microsoft.com/office/drawing/2014/main" id="{DB14CECD-CB45-9D46-B75A-6E36ED506F5A}"/>
              </a:ext>
            </a:extLst>
          </p:cNvPr>
          <p:cNvSpPr/>
          <p:nvPr/>
        </p:nvSpPr>
        <p:spPr>
          <a:xfrm flipH="1">
            <a:off x="7655651" y="5519629"/>
            <a:ext cx="519291" cy="429522"/>
          </a:xfrm>
          <a:prstGeom prst="rightArrow">
            <a:avLst>
              <a:gd name="adj1" fmla="val 42970"/>
              <a:gd name="adj2" fmla="val 50000"/>
            </a:avLst>
          </a:prstGeom>
          <a:solidFill>
            <a:srgbClr val="FFA000"/>
          </a:solidFill>
          <a:ln>
            <a:solidFill>
              <a:srgbClr val="FFA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8523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5" name="Picture 4">
            <a:extLst>
              <a:ext uri="{FF2B5EF4-FFF2-40B4-BE49-F238E27FC236}">
                <a16:creationId xmlns:a16="http://schemas.microsoft.com/office/drawing/2014/main" id="{3ABE6F02-8431-DE4F-938C-96FB1FF7B61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383252" y="4676778"/>
            <a:ext cx="1472909" cy="1928557"/>
          </a:xfrm>
          <a:prstGeom prst="rect">
            <a:avLst/>
          </a:prstGeom>
        </p:spPr>
      </p:pic>
      <p:pic>
        <p:nvPicPr>
          <p:cNvPr id="8" name="Picture 7">
            <a:extLst>
              <a:ext uri="{FF2B5EF4-FFF2-40B4-BE49-F238E27FC236}">
                <a16:creationId xmlns:a16="http://schemas.microsoft.com/office/drawing/2014/main" id="{E134B674-38EE-DD43-A7CC-12508CEF779A}"/>
              </a:ext>
            </a:extLst>
          </p:cNvPr>
          <p:cNvPicPr>
            <a:picLocks noChangeAspect="1"/>
          </p:cNvPicPr>
          <p:nvPr/>
        </p:nvPicPr>
        <p:blipFill>
          <a:blip r:embed="rId4"/>
          <a:stretch>
            <a:fillRect/>
          </a:stretch>
        </p:blipFill>
        <p:spPr>
          <a:xfrm>
            <a:off x="2633460" y="1660894"/>
            <a:ext cx="6925080" cy="3536211"/>
          </a:xfrm>
          <a:prstGeom prst="rect">
            <a:avLst/>
          </a:prstGeom>
        </p:spPr>
      </p:pic>
    </p:spTree>
    <p:extLst>
      <p:ext uri="{BB962C8B-B14F-4D97-AF65-F5344CB8AC3E}">
        <p14:creationId xmlns:p14="http://schemas.microsoft.com/office/powerpoint/2010/main" val="29967157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5" name="Picture 4">
            <a:extLst>
              <a:ext uri="{FF2B5EF4-FFF2-40B4-BE49-F238E27FC236}">
                <a16:creationId xmlns:a16="http://schemas.microsoft.com/office/drawing/2014/main" id="{3ABE6F02-8431-DE4F-938C-96FB1FF7B61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383252" y="4676778"/>
            <a:ext cx="1472909" cy="1928557"/>
          </a:xfrm>
          <a:prstGeom prst="rect">
            <a:avLst/>
          </a:prstGeom>
        </p:spPr>
      </p:pic>
      <p:pic>
        <p:nvPicPr>
          <p:cNvPr id="8" name="Picture 7">
            <a:extLst>
              <a:ext uri="{FF2B5EF4-FFF2-40B4-BE49-F238E27FC236}">
                <a16:creationId xmlns:a16="http://schemas.microsoft.com/office/drawing/2014/main" id="{2AE2F16D-0C67-3E4B-B31A-79E9C7C8762D}"/>
              </a:ext>
            </a:extLst>
          </p:cNvPr>
          <p:cNvPicPr>
            <a:picLocks noChangeAspect="1"/>
          </p:cNvPicPr>
          <p:nvPr/>
        </p:nvPicPr>
        <p:blipFill>
          <a:blip r:embed="rId4"/>
          <a:stretch>
            <a:fillRect/>
          </a:stretch>
        </p:blipFill>
        <p:spPr>
          <a:xfrm>
            <a:off x="4216070" y="790866"/>
            <a:ext cx="3759860" cy="5276267"/>
          </a:xfrm>
          <a:prstGeom prst="rect">
            <a:avLst/>
          </a:prstGeom>
        </p:spPr>
      </p:pic>
    </p:spTree>
    <p:extLst>
      <p:ext uri="{BB962C8B-B14F-4D97-AF65-F5344CB8AC3E}">
        <p14:creationId xmlns:p14="http://schemas.microsoft.com/office/powerpoint/2010/main" val="25022825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5" name="Picture 4">
            <a:extLst>
              <a:ext uri="{FF2B5EF4-FFF2-40B4-BE49-F238E27FC236}">
                <a16:creationId xmlns:a16="http://schemas.microsoft.com/office/drawing/2014/main" id="{3ABE6F02-8431-DE4F-938C-96FB1FF7B61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383252" y="4676778"/>
            <a:ext cx="1472909" cy="1928557"/>
          </a:xfrm>
          <a:prstGeom prst="rect">
            <a:avLst/>
          </a:prstGeom>
        </p:spPr>
      </p:pic>
      <p:pic>
        <p:nvPicPr>
          <p:cNvPr id="8" name="Picture 7">
            <a:extLst>
              <a:ext uri="{FF2B5EF4-FFF2-40B4-BE49-F238E27FC236}">
                <a16:creationId xmlns:a16="http://schemas.microsoft.com/office/drawing/2014/main" id="{E3A1E4BE-E50F-FA46-9BD0-9BEC071854D7}"/>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3711575" y="1747778"/>
            <a:ext cx="4768850" cy="3362443"/>
          </a:xfrm>
          <a:prstGeom prst="rect">
            <a:avLst/>
          </a:prstGeom>
        </p:spPr>
      </p:pic>
    </p:spTree>
    <p:extLst>
      <p:ext uri="{BB962C8B-B14F-4D97-AF65-F5344CB8AC3E}">
        <p14:creationId xmlns:p14="http://schemas.microsoft.com/office/powerpoint/2010/main" val="1841946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5D4A90-5BC3-FF4A-A6FC-783CD74E5028}"/>
              </a:ext>
            </a:extLst>
          </p:cNvPr>
          <p:cNvSpPr/>
          <p:nvPr/>
        </p:nvSpPr>
        <p:spPr>
          <a:xfrm>
            <a:off x="119270" y="11927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5" name="Picture 4">
            <a:extLst>
              <a:ext uri="{FF2B5EF4-FFF2-40B4-BE49-F238E27FC236}">
                <a16:creationId xmlns:a16="http://schemas.microsoft.com/office/drawing/2014/main" id="{3ABE6F02-8431-DE4F-938C-96FB1FF7B61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383252" y="4676778"/>
            <a:ext cx="1472909" cy="1928557"/>
          </a:xfrm>
          <a:prstGeom prst="rect">
            <a:avLst/>
          </a:prstGeom>
        </p:spPr>
      </p:pic>
      <p:pic>
        <p:nvPicPr>
          <p:cNvPr id="6" name="Picture 5" descr="A screenshot of a cell phone&#13;&#10;&#13;&#10;Description automatically generated">
            <a:extLst>
              <a:ext uri="{FF2B5EF4-FFF2-40B4-BE49-F238E27FC236}">
                <a16:creationId xmlns:a16="http://schemas.microsoft.com/office/drawing/2014/main" id="{7C40867D-2586-444A-A7ED-7BE95FF37A8C}"/>
              </a:ext>
            </a:extLst>
          </p:cNvPr>
          <p:cNvPicPr>
            <a:picLocks noChangeAspect="1"/>
          </p:cNvPicPr>
          <p:nvPr/>
        </p:nvPicPr>
        <p:blipFill>
          <a:blip r:embed="rId4"/>
          <a:stretch>
            <a:fillRect/>
          </a:stretch>
        </p:blipFill>
        <p:spPr>
          <a:xfrm>
            <a:off x="3163016" y="1148538"/>
            <a:ext cx="5865967" cy="4560924"/>
          </a:xfrm>
          <a:prstGeom prst="rect">
            <a:avLst/>
          </a:prstGeom>
        </p:spPr>
      </p:pic>
    </p:spTree>
    <p:extLst>
      <p:ext uri="{BB962C8B-B14F-4D97-AF65-F5344CB8AC3E}">
        <p14:creationId xmlns:p14="http://schemas.microsoft.com/office/powerpoint/2010/main" val="31826382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5D4A90-5BC3-FF4A-A6FC-783CD74E5028}"/>
              </a:ext>
            </a:extLst>
          </p:cNvPr>
          <p:cNvSpPr/>
          <p:nvPr/>
        </p:nvSpPr>
        <p:spPr>
          <a:xfrm>
            <a:off x="106017" y="109330"/>
            <a:ext cx="11979965" cy="6639339"/>
          </a:xfrm>
          <a:prstGeom prst="rect">
            <a:avLst/>
          </a:prstGeom>
          <a:noFill/>
          <a:ln w="76200">
            <a:solidFill>
              <a:srgbClr val="9AC4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2"/>
              </a:solidFill>
            </a:endParaRPr>
          </a:p>
        </p:txBody>
      </p:sp>
      <p:pic>
        <p:nvPicPr>
          <p:cNvPr id="5" name="Picture 4">
            <a:extLst>
              <a:ext uri="{FF2B5EF4-FFF2-40B4-BE49-F238E27FC236}">
                <a16:creationId xmlns:a16="http://schemas.microsoft.com/office/drawing/2014/main" id="{3ABE6F02-8431-DE4F-938C-96FB1FF7B61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383252" y="4676778"/>
            <a:ext cx="1472909" cy="1928557"/>
          </a:xfrm>
          <a:prstGeom prst="rect">
            <a:avLst/>
          </a:prstGeom>
        </p:spPr>
      </p:pic>
      <p:sp>
        <p:nvSpPr>
          <p:cNvPr id="7" name="Title 1">
            <a:extLst>
              <a:ext uri="{FF2B5EF4-FFF2-40B4-BE49-F238E27FC236}">
                <a16:creationId xmlns:a16="http://schemas.microsoft.com/office/drawing/2014/main" id="{DC7DA1AF-DDA0-1E43-AC46-A2C3BFC70D11}"/>
              </a:ext>
            </a:extLst>
          </p:cNvPr>
          <p:cNvSpPr>
            <a:spLocks noGrp="1"/>
          </p:cNvSpPr>
          <p:nvPr>
            <p:ph type="title"/>
          </p:nvPr>
        </p:nvSpPr>
        <p:spPr>
          <a:xfrm>
            <a:off x="520730" y="485957"/>
            <a:ext cx="11150540" cy="1664915"/>
          </a:xfrm>
        </p:spPr>
        <p:txBody>
          <a:bodyPr>
            <a:normAutofit/>
          </a:bodyPr>
          <a:lstStyle/>
          <a:p>
            <a:r>
              <a:rPr lang="en-US" sz="4000" b="1" dirty="0">
                <a:latin typeface="Andale Mono" panose="020B0509000000000004" pitchFamily="49" charset="0"/>
              </a:rPr>
              <a:t>How do I get Marty to walk from…</a:t>
            </a:r>
          </a:p>
        </p:txBody>
      </p:sp>
      <p:sp>
        <p:nvSpPr>
          <p:cNvPr id="8" name="TextBox 7">
            <a:extLst>
              <a:ext uri="{FF2B5EF4-FFF2-40B4-BE49-F238E27FC236}">
                <a16:creationId xmlns:a16="http://schemas.microsoft.com/office/drawing/2014/main" id="{404219D3-374B-FC4A-B0F8-B9B2B1260246}"/>
              </a:ext>
            </a:extLst>
          </p:cNvPr>
          <p:cNvSpPr txBox="1"/>
          <p:nvPr/>
        </p:nvSpPr>
        <p:spPr>
          <a:xfrm>
            <a:off x="2256911" y="3368263"/>
            <a:ext cx="1472909" cy="2646878"/>
          </a:xfrm>
          <a:prstGeom prst="rect">
            <a:avLst/>
          </a:prstGeom>
          <a:noFill/>
        </p:spPr>
        <p:txBody>
          <a:bodyPr wrap="square" rtlCol="0">
            <a:spAutoFit/>
          </a:bodyPr>
          <a:lstStyle/>
          <a:p>
            <a:r>
              <a:rPr lang="en-US" sz="16600" b="1" dirty="0">
                <a:solidFill>
                  <a:srgbClr val="3AD4A8"/>
                </a:solidFill>
                <a:latin typeface="Andale Mono" panose="020B0509000000000004" pitchFamily="49" charset="0"/>
              </a:rPr>
              <a:t>A</a:t>
            </a:r>
          </a:p>
        </p:txBody>
      </p:sp>
      <p:sp>
        <p:nvSpPr>
          <p:cNvPr id="9" name="TextBox 8">
            <a:extLst>
              <a:ext uri="{FF2B5EF4-FFF2-40B4-BE49-F238E27FC236}">
                <a16:creationId xmlns:a16="http://schemas.microsoft.com/office/drawing/2014/main" id="{54E007FD-7A62-1444-AC7E-225697D601FD}"/>
              </a:ext>
            </a:extLst>
          </p:cNvPr>
          <p:cNvSpPr txBox="1"/>
          <p:nvPr/>
        </p:nvSpPr>
        <p:spPr>
          <a:xfrm>
            <a:off x="7777781" y="3368263"/>
            <a:ext cx="1472909" cy="2646878"/>
          </a:xfrm>
          <a:prstGeom prst="rect">
            <a:avLst/>
          </a:prstGeom>
          <a:noFill/>
        </p:spPr>
        <p:txBody>
          <a:bodyPr wrap="square" rtlCol="0">
            <a:spAutoFit/>
          </a:bodyPr>
          <a:lstStyle/>
          <a:p>
            <a:r>
              <a:rPr lang="en-US" sz="16600" b="1" dirty="0">
                <a:solidFill>
                  <a:srgbClr val="3AD4A8"/>
                </a:solidFill>
                <a:latin typeface="Andale Mono" panose="020B0509000000000004" pitchFamily="49" charset="0"/>
              </a:rPr>
              <a:t>B</a:t>
            </a:r>
          </a:p>
        </p:txBody>
      </p:sp>
      <p:sp>
        <p:nvSpPr>
          <p:cNvPr id="10" name="Right Arrow 9">
            <a:extLst>
              <a:ext uri="{FF2B5EF4-FFF2-40B4-BE49-F238E27FC236}">
                <a16:creationId xmlns:a16="http://schemas.microsoft.com/office/drawing/2014/main" id="{2C3588E0-E10A-6544-B50D-02F40C843BF4}"/>
              </a:ext>
            </a:extLst>
          </p:cNvPr>
          <p:cNvSpPr/>
          <p:nvPr/>
        </p:nvSpPr>
        <p:spPr>
          <a:xfrm>
            <a:off x="4839400" y="4319086"/>
            <a:ext cx="1828801" cy="959361"/>
          </a:xfrm>
          <a:prstGeom prst="rightArrow">
            <a:avLst/>
          </a:prstGeom>
          <a:solidFill>
            <a:srgbClr val="FFA000"/>
          </a:solidFill>
          <a:ln>
            <a:solidFill>
              <a:srgbClr val="FFA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1" name="Title 1">
            <a:extLst>
              <a:ext uri="{FF2B5EF4-FFF2-40B4-BE49-F238E27FC236}">
                <a16:creationId xmlns:a16="http://schemas.microsoft.com/office/drawing/2014/main" id="{5A24BA9E-734D-E846-B8D5-1A9D2155732B}"/>
              </a:ext>
            </a:extLst>
          </p:cNvPr>
          <p:cNvSpPr txBox="1">
            <a:spLocks/>
          </p:cNvSpPr>
          <p:nvPr/>
        </p:nvSpPr>
        <p:spPr>
          <a:xfrm>
            <a:off x="3566862" y="2428810"/>
            <a:ext cx="4373876" cy="8401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latin typeface="Andale Mono" panose="020B0509000000000004" pitchFamily="49" charset="0"/>
              </a:rPr>
              <a:t>Unknown Distance!</a:t>
            </a:r>
          </a:p>
        </p:txBody>
      </p:sp>
      <p:sp>
        <p:nvSpPr>
          <p:cNvPr id="13" name="Left Bracket 12">
            <a:extLst>
              <a:ext uri="{FF2B5EF4-FFF2-40B4-BE49-F238E27FC236}">
                <a16:creationId xmlns:a16="http://schemas.microsoft.com/office/drawing/2014/main" id="{9CABB977-92C4-3D47-B213-A3EF9FD6469A}"/>
              </a:ext>
            </a:extLst>
          </p:cNvPr>
          <p:cNvSpPr/>
          <p:nvPr/>
        </p:nvSpPr>
        <p:spPr>
          <a:xfrm rot="5400000">
            <a:off x="5607842" y="631096"/>
            <a:ext cx="236496" cy="5520874"/>
          </a:xfrm>
          <a:prstGeom prst="leftBracket">
            <a:avLst/>
          </a:prstGeom>
          <a:noFill/>
          <a:ln w="28575">
            <a:solidFill>
              <a:srgbClr val="FFDA6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525225843"/>
      </p:ext>
    </p:extLst>
  </p:cSld>
  <p:clrMapOvr>
    <a:masterClrMapping/>
  </p:clrMapOvr>
</p:sld>
</file>

<file path=ppt/theme/theme1.xml><?xml version="1.0" encoding="utf-8"?>
<a:theme xmlns:a="http://schemas.openxmlformats.org/drawingml/2006/main" name="robotical-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botical-template" id="{A998863A-7D3D-F745-A891-A4FF4FA600E8}" vid="{A23906D8-203F-324A-A078-27838828BA3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robotical-template</Template>
  <TotalTime>3021</TotalTime>
  <Words>1776</Words>
  <Application>Microsoft Macintosh PowerPoint</Application>
  <PresentationFormat>Widescreen</PresentationFormat>
  <Paragraphs>132</Paragraphs>
  <Slides>40</Slides>
  <Notes>33</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Andale Mono</vt:lpstr>
      <vt:lpstr>Arial</vt:lpstr>
      <vt:lpstr>Calibri</vt:lpstr>
      <vt:lpstr>Calibri Light</vt:lpstr>
      <vt:lpstr>Cambria</vt:lpstr>
      <vt:lpstr>robotical-template</vt:lpstr>
      <vt:lpstr>Marty the Robot</vt:lpstr>
      <vt:lpstr>Lesson 1 – Bump Switches</vt:lpstr>
      <vt:lpstr>What are the following  examples of?</vt:lpstr>
      <vt:lpstr>PowerPoint Presentation</vt:lpstr>
      <vt:lpstr>PowerPoint Presentation</vt:lpstr>
      <vt:lpstr>PowerPoint Presentation</vt:lpstr>
      <vt:lpstr>PowerPoint Presentation</vt:lpstr>
      <vt:lpstr>PowerPoint Presentation</vt:lpstr>
      <vt:lpstr>How do I get Marty to walk from…</vt:lpstr>
      <vt:lpstr>How do you decide when you have reached a spot or come across an obstacle?  What about if you were blindfolded?  </vt:lpstr>
      <vt:lpstr>PowerPoint Presentation</vt:lpstr>
      <vt:lpstr>Clicking the switch will let us know that something has touched Marty, giving us a chance to respond!</vt:lpstr>
      <vt:lpstr>PowerPoint Presentation</vt:lpstr>
      <vt:lpstr>Lesson 2 – Obstacle Course 2</vt:lpstr>
      <vt:lpstr>What are Bump Switches used for?</vt:lpstr>
      <vt:lpstr>Try Designing your Own Obstacle Course!</vt:lpstr>
      <vt:lpstr>Now it’s your turn to program Marty! </vt:lpstr>
      <vt:lpstr>Lesson 3 – Secret Handshake</vt:lpstr>
      <vt:lpstr>What will happen if we put force on the following objects?</vt:lpstr>
      <vt:lpstr>PowerPoint Presentation</vt:lpstr>
      <vt:lpstr>PowerPoint Presentation</vt:lpstr>
      <vt:lpstr>PowerPoint Presentation</vt:lpstr>
      <vt:lpstr>PowerPoint Presentation</vt:lpstr>
      <vt:lpstr>PowerPoint Presentation</vt:lpstr>
      <vt:lpstr>Now it’s your turn to program Marty! </vt:lpstr>
      <vt:lpstr>Extend your program to create a secret handshake like the one below…</vt:lpstr>
      <vt:lpstr>Lesson 4 – Accelerometers</vt:lpstr>
      <vt:lpstr>What is an Accelerometer? </vt:lpstr>
      <vt:lpstr>A sensor that detects movement  But what devices use accelerometers?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Marty the Robot</dc:title>
  <dc:creator>Microsoft Office User</dc:creator>
  <cp:lastModifiedBy>Microsoft Office User</cp:lastModifiedBy>
  <cp:revision>319</cp:revision>
  <dcterms:created xsi:type="dcterms:W3CDTF">2018-09-03T21:29:54Z</dcterms:created>
  <dcterms:modified xsi:type="dcterms:W3CDTF">2018-12-18T14:42:34Z</dcterms:modified>
</cp:coreProperties>
</file>