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257" r:id="rId3"/>
    <p:sldId id="262" r:id="rId4"/>
    <p:sldId id="319" r:id="rId5"/>
    <p:sldId id="320" r:id="rId6"/>
    <p:sldId id="321" r:id="rId7"/>
    <p:sldId id="322" r:id="rId8"/>
    <p:sldId id="323" r:id="rId9"/>
    <p:sldId id="324" r:id="rId10"/>
    <p:sldId id="263" r:id="rId11"/>
    <p:sldId id="325" r:id="rId12"/>
    <p:sldId id="326" r:id="rId13"/>
    <p:sldId id="327" r:id="rId14"/>
    <p:sldId id="328" r:id="rId15"/>
    <p:sldId id="329" r:id="rId16"/>
    <p:sldId id="277" r:id="rId17"/>
    <p:sldId id="258" r:id="rId18"/>
    <p:sldId id="281" r:id="rId19"/>
    <p:sldId id="330" r:id="rId20"/>
    <p:sldId id="331" r:id="rId21"/>
    <p:sldId id="332" r:id="rId22"/>
    <p:sldId id="288" r:id="rId23"/>
    <p:sldId id="285" r:id="rId24"/>
    <p:sldId id="333" r:id="rId25"/>
    <p:sldId id="335" r:id="rId26"/>
    <p:sldId id="336" r:id="rId27"/>
    <p:sldId id="337" r:id="rId28"/>
    <p:sldId id="286" r:id="rId29"/>
    <p:sldId id="338" r:id="rId30"/>
    <p:sldId id="287" r:id="rId31"/>
    <p:sldId id="289" r:id="rId32"/>
    <p:sldId id="278" r:id="rId33"/>
    <p:sldId id="259" r:id="rId34"/>
    <p:sldId id="291" r:id="rId35"/>
    <p:sldId id="292" r:id="rId36"/>
    <p:sldId id="294" r:id="rId37"/>
    <p:sldId id="339" r:id="rId38"/>
    <p:sldId id="340" r:id="rId39"/>
    <p:sldId id="341" r:id="rId40"/>
    <p:sldId id="342" r:id="rId41"/>
    <p:sldId id="343" r:id="rId42"/>
    <p:sldId id="279" r:id="rId43"/>
    <p:sldId id="260" r:id="rId44"/>
    <p:sldId id="310" r:id="rId45"/>
    <p:sldId id="311" r:id="rId46"/>
    <p:sldId id="28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A61"/>
    <a:srgbClr val="37A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4"/>
    <p:restoredTop sz="90520"/>
  </p:normalViewPr>
  <p:slideViewPr>
    <p:cSldViewPr snapToGrid="0" snapToObjects="1">
      <p:cViewPr varScale="1">
        <p:scale>
          <a:sx n="107" d="100"/>
          <a:sy n="107" d="100"/>
        </p:scale>
        <p:origin x="82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61E90-6481-8A44-8D43-6B5F7658EBAD}" type="datetimeFigureOut">
              <a:rPr lang="en-US" smtClean="0"/>
              <a:t>1/31/20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47602-1375-D448-9FD0-FBF0D57EA92E}" type="slidenum">
              <a:rPr lang="en-US" smtClean="0"/>
              <a:t>‹#›</a:t>
            </a:fld>
            <a:endParaRPr lang="en-US"/>
          </a:p>
        </p:txBody>
      </p:sp>
    </p:spTree>
    <p:extLst>
      <p:ext uri="{BB962C8B-B14F-4D97-AF65-F5344CB8AC3E}">
        <p14:creationId xmlns:p14="http://schemas.microsoft.com/office/powerpoint/2010/main" val="379811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47602-1375-D448-9FD0-FBF0D57EA92E}" type="slidenum">
              <a:rPr lang="en-US" smtClean="0"/>
              <a:t>1</a:t>
            </a:fld>
            <a:endParaRPr lang="en-US"/>
          </a:p>
        </p:txBody>
      </p:sp>
    </p:spTree>
    <p:extLst>
      <p:ext uri="{BB962C8B-B14F-4D97-AF65-F5344CB8AC3E}">
        <p14:creationId xmlns:p14="http://schemas.microsoft.com/office/powerpoint/2010/main" val="1049271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example script with one of the Martys in your class to show the students that they will be creating a shape guessing program today</a:t>
            </a:r>
          </a:p>
        </p:txBody>
      </p:sp>
      <p:sp>
        <p:nvSpPr>
          <p:cNvPr id="4" name="Slide Number Placeholder 3"/>
          <p:cNvSpPr>
            <a:spLocks noGrp="1"/>
          </p:cNvSpPr>
          <p:nvPr>
            <p:ph type="sldNum" sz="quarter" idx="5"/>
          </p:nvPr>
        </p:nvSpPr>
        <p:spPr/>
        <p:txBody>
          <a:bodyPr/>
          <a:lstStyle/>
          <a:p>
            <a:fld id="{4F947602-1375-D448-9FD0-FBF0D57EA92E}" type="slidenum">
              <a:rPr lang="en-US" smtClean="0"/>
              <a:t>10</a:t>
            </a:fld>
            <a:endParaRPr lang="en-US"/>
          </a:p>
        </p:txBody>
      </p:sp>
    </p:spTree>
    <p:extLst>
      <p:ext uri="{BB962C8B-B14F-4D97-AF65-F5344CB8AC3E}">
        <p14:creationId xmlns:p14="http://schemas.microsoft.com/office/powerpoint/2010/main" val="65319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students whether they think we should be planning our programs before we start coding, how do they think we could do this and what information would we need to plan out?</a:t>
            </a:r>
          </a:p>
          <a:p>
            <a:endParaRPr lang="en-US" dirty="0"/>
          </a:p>
          <a:p>
            <a:r>
              <a:rPr lang="en-US" dirty="0"/>
              <a:t>Ideally students should start to recognize the need for testing their programs to work out the sequence of events to pick out what sections of the program rely on other sections and so on</a:t>
            </a:r>
          </a:p>
        </p:txBody>
      </p:sp>
      <p:sp>
        <p:nvSpPr>
          <p:cNvPr id="4" name="Slide Number Placeholder 3"/>
          <p:cNvSpPr>
            <a:spLocks noGrp="1"/>
          </p:cNvSpPr>
          <p:nvPr>
            <p:ph type="sldNum" sz="quarter" idx="5"/>
          </p:nvPr>
        </p:nvSpPr>
        <p:spPr/>
        <p:txBody>
          <a:bodyPr/>
          <a:lstStyle/>
          <a:p>
            <a:fld id="{4F947602-1375-D448-9FD0-FBF0D57EA92E}" type="slidenum">
              <a:rPr lang="en-US" smtClean="0"/>
              <a:t>11</a:t>
            </a:fld>
            <a:endParaRPr lang="en-US"/>
          </a:p>
        </p:txBody>
      </p:sp>
    </p:spTree>
    <p:extLst>
      <p:ext uri="{BB962C8B-B14F-4D97-AF65-F5344CB8AC3E}">
        <p14:creationId xmlns:p14="http://schemas.microsoft.com/office/powerpoint/2010/main" val="3449964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they think this chart shows, what process is it illustrating? </a:t>
            </a:r>
          </a:p>
          <a:p>
            <a:r>
              <a:rPr lang="en-US" dirty="0"/>
              <a:t>Ask students what they would change about this diagram, for example, does everybody have milk in their tea? Is this the order that they would make a cup of tea in</a:t>
            </a:r>
          </a:p>
        </p:txBody>
      </p:sp>
      <p:sp>
        <p:nvSpPr>
          <p:cNvPr id="4" name="Slide Number Placeholder 3"/>
          <p:cNvSpPr>
            <a:spLocks noGrp="1"/>
          </p:cNvSpPr>
          <p:nvPr>
            <p:ph type="sldNum" sz="quarter" idx="5"/>
          </p:nvPr>
        </p:nvSpPr>
        <p:spPr/>
        <p:txBody>
          <a:bodyPr/>
          <a:lstStyle/>
          <a:p>
            <a:fld id="{4F947602-1375-D448-9FD0-FBF0D57EA92E}" type="slidenum">
              <a:rPr lang="en-US" smtClean="0"/>
              <a:t>12</a:t>
            </a:fld>
            <a:endParaRPr lang="en-US"/>
          </a:p>
        </p:txBody>
      </p:sp>
    </p:spTree>
    <p:extLst>
      <p:ext uri="{BB962C8B-B14F-4D97-AF65-F5344CB8AC3E}">
        <p14:creationId xmlns:p14="http://schemas.microsoft.com/office/powerpoint/2010/main" val="20386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match the types of symbols to the kind of thing that they represent based on the last example (note that the input/output symbol was not used but once they have guessed the others it will be the only one left over)</a:t>
            </a:r>
          </a:p>
          <a:p>
            <a:endParaRPr lang="en-US" dirty="0"/>
          </a:p>
          <a:p>
            <a:r>
              <a:rPr lang="en-US" dirty="0"/>
              <a:t>START/STOP blocks are to declare the start and end of a program</a:t>
            </a:r>
          </a:p>
          <a:p>
            <a:r>
              <a:rPr lang="en-US" dirty="0"/>
              <a:t>PROCESS blocks represent something that happens/an action or a procedure such as boiling water</a:t>
            </a:r>
          </a:p>
          <a:p>
            <a:r>
              <a:rPr lang="en-US" dirty="0"/>
              <a:t>DECISION represents when we need to check a condition like whether the tea has brewed</a:t>
            </a:r>
          </a:p>
          <a:p>
            <a:r>
              <a:rPr lang="en-US" dirty="0"/>
              <a:t>INPUT/OUTPUT represents asking the user for information (input) or presenting a message to the user (output)</a:t>
            </a:r>
          </a:p>
          <a:p>
            <a:endParaRPr lang="en-US" dirty="0"/>
          </a:p>
        </p:txBody>
      </p:sp>
      <p:sp>
        <p:nvSpPr>
          <p:cNvPr id="4" name="Slide Number Placeholder 3"/>
          <p:cNvSpPr>
            <a:spLocks noGrp="1"/>
          </p:cNvSpPr>
          <p:nvPr>
            <p:ph type="sldNum" sz="quarter" idx="5"/>
          </p:nvPr>
        </p:nvSpPr>
        <p:spPr/>
        <p:txBody>
          <a:bodyPr/>
          <a:lstStyle/>
          <a:p>
            <a:fld id="{4F947602-1375-D448-9FD0-FBF0D57EA92E}" type="slidenum">
              <a:rPr lang="en-US" smtClean="0"/>
              <a:t>13</a:t>
            </a:fld>
            <a:endParaRPr lang="en-US"/>
          </a:p>
        </p:txBody>
      </p:sp>
    </p:spTree>
    <p:extLst>
      <p:ext uri="{BB962C8B-B14F-4D97-AF65-F5344CB8AC3E}">
        <p14:creationId xmlns:p14="http://schemas.microsoft.com/office/powerpoint/2010/main" val="2034632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47602-1375-D448-9FD0-FBF0D57EA92E}" type="slidenum">
              <a:rPr lang="en-US" smtClean="0"/>
              <a:t>14</a:t>
            </a:fld>
            <a:endParaRPr lang="en-US"/>
          </a:p>
        </p:txBody>
      </p:sp>
    </p:spTree>
    <p:extLst>
      <p:ext uri="{BB962C8B-B14F-4D97-AF65-F5344CB8AC3E}">
        <p14:creationId xmlns:p14="http://schemas.microsoft.com/office/powerpoint/2010/main" val="856752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47602-1375-D448-9FD0-FBF0D57EA92E}" type="slidenum">
              <a:rPr lang="en-US" smtClean="0"/>
              <a:t>15</a:t>
            </a:fld>
            <a:endParaRPr lang="en-US"/>
          </a:p>
        </p:txBody>
      </p:sp>
    </p:spTree>
    <p:extLst>
      <p:ext uri="{BB962C8B-B14F-4D97-AF65-F5344CB8AC3E}">
        <p14:creationId xmlns:p14="http://schemas.microsoft.com/office/powerpoint/2010/main" val="2247707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47602-1375-D448-9FD0-FBF0D57EA92E}" type="slidenum">
              <a:rPr lang="en-US" smtClean="0"/>
              <a:t>16</a:t>
            </a:fld>
            <a:endParaRPr lang="en-US"/>
          </a:p>
        </p:txBody>
      </p:sp>
    </p:spTree>
    <p:extLst>
      <p:ext uri="{BB962C8B-B14F-4D97-AF65-F5344CB8AC3E}">
        <p14:creationId xmlns:p14="http://schemas.microsoft.com/office/powerpoint/2010/main" val="1854616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47602-1375-D448-9FD0-FBF0D57EA92E}" type="slidenum">
              <a:rPr lang="en-US" smtClean="0"/>
              <a:t>17</a:t>
            </a:fld>
            <a:endParaRPr lang="en-US"/>
          </a:p>
        </p:txBody>
      </p:sp>
    </p:spTree>
    <p:extLst>
      <p:ext uri="{BB962C8B-B14F-4D97-AF65-F5344CB8AC3E}">
        <p14:creationId xmlns:p14="http://schemas.microsoft.com/office/powerpoint/2010/main" val="2771076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discussion on what a remotely operated robot is and thinking about some examples</a:t>
            </a:r>
          </a:p>
          <a:p>
            <a:endParaRPr lang="en-US" dirty="0"/>
          </a:p>
          <a:p>
            <a:r>
              <a:rPr lang="en-US" dirty="0"/>
              <a:t>Use the pictures as prompts (for all three questions across the next couple of slides)</a:t>
            </a:r>
          </a:p>
        </p:txBody>
      </p:sp>
      <p:sp>
        <p:nvSpPr>
          <p:cNvPr id="4" name="Slide Number Placeholder 3"/>
          <p:cNvSpPr>
            <a:spLocks noGrp="1"/>
          </p:cNvSpPr>
          <p:nvPr>
            <p:ph type="sldNum" sz="quarter" idx="5"/>
          </p:nvPr>
        </p:nvSpPr>
        <p:spPr/>
        <p:txBody>
          <a:bodyPr/>
          <a:lstStyle/>
          <a:p>
            <a:fld id="{4F947602-1375-D448-9FD0-FBF0D57EA92E}" type="slidenum">
              <a:rPr lang="en-US" smtClean="0"/>
              <a:t>18</a:t>
            </a:fld>
            <a:endParaRPr lang="en-US"/>
          </a:p>
        </p:txBody>
      </p:sp>
    </p:spTree>
    <p:extLst>
      <p:ext uri="{BB962C8B-B14F-4D97-AF65-F5344CB8AC3E}">
        <p14:creationId xmlns:p14="http://schemas.microsoft.com/office/powerpoint/2010/main" val="3451513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thought about some things robots could do for us, but why would we use robots instead of humans?</a:t>
            </a:r>
          </a:p>
          <a:p>
            <a:endParaRPr lang="en-US" dirty="0"/>
          </a:p>
          <a:p>
            <a:r>
              <a:rPr lang="en-US" dirty="0"/>
              <a:t>Safety? Time? Efficiency?</a:t>
            </a:r>
          </a:p>
        </p:txBody>
      </p:sp>
      <p:sp>
        <p:nvSpPr>
          <p:cNvPr id="4" name="Slide Number Placeholder 3"/>
          <p:cNvSpPr>
            <a:spLocks noGrp="1"/>
          </p:cNvSpPr>
          <p:nvPr>
            <p:ph type="sldNum" sz="quarter" idx="5"/>
          </p:nvPr>
        </p:nvSpPr>
        <p:spPr/>
        <p:txBody>
          <a:bodyPr/>
          <a:lstStyle/>
          <a:p>
            <a:fld id="{4F947602-1375-D448-9FD0-FBF0D57EA92E}" type="slidenum">
              <a:rPr lang="en-US" smtClean="0"/>
              <a:t>19</a:t>
            </a:fld>
            <a:endParaRPr lang="en-US"/>
          </a:p>
        </p:txBody>
      </p:sp>
    </p:spTree>
    <p:extLst>
      <p:ext uri="{BB962C8B-B14F-4D97-AF65-F5344CB8AC3E}">
        <p14:creationId xmlns:p14="http://schemas.microsoft.com/office/powerpoint/2010/main" val="117539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47602-1375-D448-9FD0-FBF0D57EA92E}" type="slidenum">
              <a:rPr lang="en-US" smtClean="0"/>
              <a:t>2</a:t>
            </a:fld>
            <a:endParaRPr lang="en-US"/>
          </a:p>
        </p:txBody>
      </p:sp>
    </p:spTree>
    <p:extLst>
      <p:ext uri="{BB962C8B-B14F-4D97-AF65-F5344CB8AC3E}">
        <p14:creationId xmlns:p14="http://schemas.microsoft.com/office/powerpoint/2010/main" val="37892127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certain environments that are better for robots to explore rather </a:t>
            </a:r>
            <a:r>
              <a:rPr lang="en-US"/>
              <a:t>than humans?</a:t>
            </a:r>
            <a:endParaRPr lang="en-US" dirty="0"/>
          </a:p>
          <a:p>
            <a:endParaRPr lang="en-US" dirty="0"/>
          </a:p>
          <a:p>
            <a:r>
              <a:rPr lang="en-US" dirty="0"/>
              <a:t>Think about space or deserts or underwater to prompt students</a:t>
            </a:r>
          </a:p>
        </p:txBody>
      </p:sp>
      <p:sp>
        <p:nvSpPr>
          <p:cNvPr id="4" name="Slide Number Placeholder 3"/>
          <p:cNvSpPr>
            <a:spLocks noGrp="1"/>
          </p:cNvSpPr>
          <p:nvPr>
            <p:ph type="sldNum" sz="quarter" idx="5"/>
          </p:nvPr>
        </p:nvSpPr>
        <p:spPr/>
        <p:txBody>
          <a:bodyPr/>
          <a:lstStyle/>
          <a:p>
            <a:fld id="{4F947602-1375-D448-9FD0-FBF0D57EA92E}" type="slidenum">
              <a:rPr lang="en-US" smtClean="0"/>
              <a:t>20</a:t>
            </a:fld>
            <a:endParaRPr lang="en-US"/>
          </a:p>
        </p:txBody>
      </p:sp>
    </p:spTree>
    <p:extLst>
      <p:ext uri="{BB962C8B-B14F-4D97-AF65-F5344CB8AC3E}">
        <p14:creationId xmlns:p14="http://schemas.microsoft.com/office/powerpoint/2010/main" val="2873228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example script for the text-based remote control for Marty and discuss with students that they are going to be creating a remote control where you enter text commands in to control Marty’s movements</a:t>
            </a:r>
          </a:p>
        </p:txBody>
      </p:sp>
      <p:sp>
        <p:nvSpPr>
          <p:cNvPr id="4" name="Slide Number Placeholder 3"/>
          <p:cNvSpPr>
            <a:spLocks noGrp="1"/>
          </p:cNvSpPr>
          <p:nvPr>
            <p:ph type="sldNum" sz="quarter" idx="5"/>
          </p:nvPr>
        </p:nvSpPr>
        <p:spPr/>
        <p:txBody>
          <a:bodyPr/>
          <a:lstStyle/>
          <a:p>
            <a:fld id="{4F947602-1375-D448-9FD0-FBF0D57EA92E}" type="slidenum">
              <a:rPr lang="en-US" smtClean="0"/>
              <a:t>21</a:t>
            </a:fld>
            <a:endParaRPr lang="en-US"/>
          </a:p>
        </p:txBody>
      </p:sp>
    </p:spTree>
    <p:extLst>
      <p:ext uri="{BB962C8B-B14F-4D97-AF65-F5344CB8AC3E}">
        <p14:creationId xmlns:p14="http://schemas.microsoft.com/office/powerpoint/2010/main" val="1680146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with students about how they think the program works and what coding concepts they suspect will be needed to complete the program</a:t>
            </a:r>
          </a:p>
        </p:txBody>
      </p:sp>
      <p:sp>
        <p:nvSpPr>
          <p:cNvPr id="4" name="Slide Number Placeholder 3"/>
          <p:cNvSpPr>
            <a:spLocks noGrp="1"/>
          </p:cNvSpPr>
          <p:nvPr>
            <p:ph type="sldNum" sz="quarter" idx="5"/>
          </p:nvPr>
        </p:nvSpPr>
        <p:spPr/>
        <p:txBody>
          <a:bodyPr/>
          <a:lstStyle/>
          <a:p>
            <a:fld id="{4F947602-1375-D448-9FD0-FBF0D57EA92E}" type="slidenum">
              <a:rPr lang="en-US" smtClean="0"/>
              <a:t>22</a:t>
            </a:fld>
            <a:endParaRPr lang="en-US"/>
          </a:p>
        </p:txBody>
      </p:sp>
    </p:spTree>
    <p:extLst>
      <p:ext uri="{BB962C8B-B14F-4D97-AF65-F5344CB8AC3E}">
        <p14:creationId xmlns:p14="http://schemas.microsoft.com/office/powerpoint/2010/main" val="2500635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flow of the program to help us out.. So what is the first thing that happened when we started the program? We got asked to INPUT some information, so what shape should be around that first piece of text?</a:t>
            </a:r>
          </a:p>
        </p:txBody>
      </p:sp>
      <p:sp>
        <p:nvSpPr>
          <p:cNvPr id="4" name="Slide Number Placeholder 3"/>
          <p:cNvSpPr>
            <a:spLocks noGrp="1"/>
          </p:cNvSpPr>
          <p:nvPr>
            <p:ph type="sldNum" sz="quarter" idx="5"/>
          </p:nvPr>
        </p:nvSpPr>
        <p:spPr/>
        <p:txBody>
          <a:bodyPr/>
          <a:lstStyle/>
          <a:p>
            <a:fld id="{4F947602-1375-D448-9FD0-FBF0D57EA92E}" type="slidenum">
              <a:rPr lang="en-US" smtClean="0"/>
              <a:t>23</a:t>
            </a:fld>
            <a:endParaRPr lang="en-US"/>
          </a:p>
        </p:txBody>
      </p:sp>
    </p:spTree>
    <p:extLst>
      <p:ext uri="{BB962C8B-B14F-4D97-AF65-F5344CB8AC3E}">
        <p14:creationId xmlns:p14="http://schemas.microsoft.com/office/powerpoint/2010/main" val="1002269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INPUT/OUTPUT block</a:t>
            </a:r>
          </a:p>
          <a:p>
            <a:endParaRPr lang="en-US" dirty="0"/>
          </a:p>
          <a:p>
            <a:r>
              <a:rPr lang="en-US" dirty="0"/>
              <a:t>Then what do we check each time? What condition is met?</a:t>
            </a:r>
          </a:p>
        </p:txBody>
      </p:sp>
      <p:sp>
        <p:nvSpPr>
          <p:cNvPr id="4" name="Slide Number Placeholder 3"/>
          <p:cNvSpPr>
            <a:spLocks noGrp="1"/>
          </p:cNvSpPr>
          <p:nvPr>
            <p:ph type="sldNum" sz="quarter" idx="5"/>
          </p:nvPr>
        </p:nvSpPr>
        <p:spPr/>
        <p:txBody>
          <a:bodyPr/>
          <a:lstStyle/>
          <a:p>
            <a:fld id="{4F947602-1375-D448-9FD0-FBF0D57EA92E}" type="slidenum">
              <a:rPr lang="en-US" smtClean="0"/>
              <a:t>24</a:t>
            </a:fld>
            <a:endParaRPr lang="en-US"/>
          </a:p>
        </p:txBody>
      </p:sp>
    </p:spTree>
    <p:extLst>
      <p:ext uri="{BB962C8B-B14F-4D97-AF65-F5344CB8AC3E}">
        <p14:creationId xmlns:p14="http://schemas.microsoft.com/office/powerpoint/2010/main" val="1216411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the user entered STOP?</a:t>
            </a:r>
          </a:p>
          <a:p>
            <a:endParaRPr lang="en-US" dirty="0"/>
          </a:p>
          <a:p>
            <a:r>
              <a:rPr lang="en-US" dirty="0"/>
              <a:t>Where do the arrows go?</a:t>
            </a:r>
          </a:p>
        </p:txBody>
      </p:sp>
      <p:sp>
        <p:nvSpPr>
          <p:cNvPr id="4" name="Slide Number Placeholder 3"/>
          <p:cNvSpPr>
            <a:spLocks noGrp="1"/>
          </p:cNvSpPr>
          <p:nvPr>
            <p:ph type="sldNum" sz="quarter" idx="5"/>
          </p:nvPr>
        </p:nvSpPr>
        <p:spPr/>
        <p:txBody>
          <a:bodyPr/>
          <a:lstStyle/>
          <a:p>
            <a:fld id="{4F947602-1375-D448-9FD0-FBF0D57EA92E}" type="slidenum">
              <a:rPr lang="en-US" smtClean="0"/>
              <a:t>25</a:t>
            </a:fld>
            <a:endParaRPr lang="en-US"/>
          </a:p>
        </p:txBody>
      </p:sp>
    </p:spTree>
    <p:extLst>
      <p:ext uri="{BB962C8B-B14F-4D97-AF65-F5344CB8AC3E}">
        <p14:creationId xmlns:p14="http://schemas.microsoft.com/office/powerpoint/2010/main" val="3564264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user HAS entered STOP then we END the program otherwise we run the command and ask for the next command</a:t>
            </a:r>
          </a:p>
        </p:txBody>
      </p:sp>
      <p:sp>
        <p:nvSpPr>
          <p:cNvPr id="4" name="Slide Number Placeholder 3"/>
          <p:cNvSpPr>
            <a:spLocks noGrp="1"/>
          </p:cNvSpPr>
          <p:nvPr>
            <p:ph type="sldNum" sz="quarter" idx="5"/>
          </p:nvPr>
        </p:nvSpPr>
        <p:spPr/>
        <p:txBody>
          <a:bodyPr/>
          <a:lstStyle/>
          <a:p>
            <a:fld id="{4F947602-1375-D448-9FD0-FBF0D57EA92E}" type="slidenum">
              <a:rPr lang="en-US" smtClean="0"/>
              <a:t>26</a:t>
            </a:fld>
            <a:endParaRPr lang="en-US"/>
          </a:p>
        </p:txBody>
      </p:sp>
    </p:spTree>
    <p:extLst>
      <p:ext uri="{BB962C8B-B14F-4D97-AF65-F5344CB8AC3E}">
        <p14:creationId xmlns:p14="http://schemas.microsoft.com/office/powerpoint/2010/main" val="1374046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Do we know how many times this cycle is going to happen?</a:t>
            </a:r>
          </a:p>
          <a:p>
            <a:endParaRPr lang="en-US" dirty="0"/>
          </a:p>
          <a:p>
            <a:r>
              <a:rPr lang="en-US" dirty="0"/>
              <a:t>We can’t use a for loop here because we don’t know how many times the loop will run for</a:t>
            </a:r>
          </a:p>
        </p:txBody>
      </p:sp>
      <p:sp>
        <p:nvSpPr>
          <p:cNvPr id="4" name="Slide Number Placeholder 3"/>
          <p:cNvSpPr>
            <a:spLocks noGrp="1"/>
          </p:cNvSpPr>
          <p:nvPr>
            <p:ph type="sldNum" sz="quarter" idx="5"/>
          </p:nvPr>
        </p:nvSpPr>
        <p:spPr/>
        <p:txBody>
          <a:bodyPr/>
          <a:lstStyle/>
          <a:p>
            <a:fld id="{4F947602-1375-D448-9FD0-FBF0D57EA92E}" type="slidenum">
              <a:rPr lang="en-US" smtClean="0"/>
              <a:t>27</a:t>
            </a:fld>
            <a:endParaRPr lang="en-US"/>
          </a:p>
        </p:txBody>
      </p:sp>
    </p:spTree>
    <p:extLst>
      <p:ext uri="{BB962C8B-B14F-4D97-AF65-F5344CB8AC3E}">
        <p14:creationId xmlns:p14="http://schemas.microsoft.com/office/powerpoint/2010/main" val="1510089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this kind of loop work? When will it stop running?</a:t>
            </a:r>
          </a:p>
          <a:p>
            <a:endParaRPr lang="en-US" dirty="0"/>
          </a:p>
          <a:p>
            <a:r>
              <a:rPr lang="en-US" dirty="0"/>
              <a:t>This loop will keep running until the number equals 5 (it is then no longer less than 5) and will print the number each time it loops through. It would be useful for students to write out what number gets printed during each iteration of the loop</a:t>
            </a:r>
          </a:p>
        </p:txBody>
      </p:sp>
      <p:sp>
        <p:nvSpPr>
          <p:cNvPr id="4" name="Slide Number Placeholder 3"/>
          <p:cNvSpPr>
            <a:spLocks noGrp="1"/>
          </p:cNvSpPr>
          <p:nvPr>
            <p:ph type="sldNum" sz="quarter" idx="5"/>
          </p:nvPr>
        </p:nvSpPr>
        <p:spPr/>
        <p:txBody>
          <a:bodyPr/>
          <a:lstStyle/>
          <a:p>
            <a:fld id="{4F947602-1375-D448-9FD0-FBF0D57EA92E}" type="slidenum">
              <a:rPr lang="en-US" smtClean="0"/>
              <a:t>28</a:t>
            </a:fld>
            <a:endParaRPr lang="en-US"/>
          </a:p>
        </p:txBody>
      </p:sp>
    </p:spTree>
    <p:extLst>
      <p:ext uri="{BB962C8B-B14F-4D97-AF65-F5344CB8AC3E}">
        <p14:creationId xmlns:p14="http://schemas.microsoft.com/office/powerpoint/2010/main" val="4220482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this kind of loop work? When will it stop running?</a:t>
            </a:r>
          </a:p>
          <a:p>
            <a:endParaRPr lang="en-US" dirty="0"/>
          </a:p>
          <a:p>
            <a:r>
              <a:rPr lang="en-US" dirty="0"/>
              <a:t>This loop is similar to what we will need to use in our remote control program where it will keep running until the command that is entered is STOP</a:t>
            </a:r>
          </a:p>
        </p:txBody>
      </p:sp>
      <p:sp>
        <p:nvSpPr>
          <p:cNvPr id="4" name="Slide Number Placeholder 3"/>
          <p:cNvSpPr>
            <a:spLocks noGrp="1"/>
          </p:cNvSpPr>
          <p:nvPr>
            <p:ph type="sldNum" sz="quarter" idx="5"/>
          </p:nvPr>
        </p:nvSpPr>
        <p:spPr/>
        <p:txBody>
          <a:bodyPr/>
          <a:lstStyle/>
          <a:p>
            <a:fld id="{4F947602-1375-D448-9FD0-FBF0D57EA92E}" type="slidenum">
              <a:rPr lang="en-US" smtClean="0"/>
              <a:t>29</a:t>
            </a:fld>
            <a:endParaRPr lang="en-US"/>
          </a:p>
        </p:txBody>
      </p:sp>
    </p:spTree>
    <p:extLst>
      <p:ext uri="{BB962C8B-B14F-4D97-AF65-F5344CB8AC3E}">
        <p14:creationId xmlns:p14="http://schemas.microsoft.com/office/powerpoint/2010/main" val="250728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students have written something like this in Python where they have repeating pieces of code? What can we do to make our code simpler with less repetition?</a:t>
            </a:r>
          </a:p>
        </p:txBody>
      </p:sp>
      <p:sp>
        <p:nvSpPr>
          <p:cNvPr id="4" name="Slide Number Placeholder 3"/>
          <p:cNvSpPr>
            <a:spLocks noGrp="1"/>
          </p:cNvSpPr>
          <p:nvPr>
            <p:ph type="sldNum" sz="quarter" idx="5"/>
          </p:nvPr>
        </p:nvSpPr>
        <p:spPr/>
        <p:txBody>
          <a:bodyPr/>
          <a:lstStyle/>
          <a:p>
            <a:fld id="{4F947602-1375-D448-9FD0-FBF0D57EA92E}" type="slidenum">
              <a:rPr lang="en-US" smtClean="0"/>
              <a:t>3</a:t>
            </a:fld>
            <a:endParaRPr lang="en-US"/>
          </a:p>
        </p:txBody>
      </p:sp>
    </p:spTree>
    <p:extLst>
      <p:ext uri="{BB962C8B-B14F-4D97-AF65-F5344CB8AC3E}">
        <p14:creationId xmlns:p14="http://schemas.microsoft.com/office/powerpoint/2010/main" val="2736061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one example of writing a while loop in Python, what do students think will happen if we run this? How many steps will Marty take?</a:t>
            </a:r>
          </a:p>
          <a:p>
            <a:endParaRPr lang="en-US" dirty="0"/>
          </a:p>
          <a:p>
            <a:r>
              <a:rPr lang="en-US" dirty="0"/>
              <a:t>Marty will keep walking until our variables has reached 5 as it’s stored value (6 steps in total) </a:t>
            </a:r>
          </a:p>
        </p:txBody>
      </p:sp>
      <p:sp>
        <p:nvSpPr>
          <p:cNvPr id="4" name="Slide Number Placeholder 3"/>
          <p:cNvSpPr>
            <a:spLocks noGrp="1"/>
          </p:cNvSpPr>
          <p:nvPr>
            <p:ph type="sldNum" sz="quarter" idx="5"/>
          </p:nvPr>
        </p:nvSpPr>
        <p:spPr/>
        <p:txBody>
          <a:bodyPr/>
          <a:lstStyle/>
          <a:p>
            <a:fld id="{4F947602-1375-D448-9FD0-FBF0D57EA92E}" type="slidenum">
              <a:rPr lang="en-US" smtClean="0"/>
              <a:t>30</a:t>
            </a:fld>
            <a:endParaRPr lang="en-US"/>
          </a:p>
        </p:txBody>
      </p:sp>
    </p:spTree>
    <p:extLst>
      <p:ext uri="{BB962C8B-B14F-4D97-AF65-F5344CB8AC3E}">
        <p14:creationId xmlns:p14="http://schemas.microsoft.com/office/powerpoint/2010/main" val="236217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47602-1375-D448-9FD0-FBF0D57EA92E}" type="slidenum">
              <a:rPr lang="en-US" smtClean="0"/>
              <a:t>31</a:t>
            </a:fld>
            <a:endParaRPr lang="en-US"/>
          </a:p>
        </p:txBody>
      </p:sp>
    </p:spTree>
    <p:extLst>
      <p:ext uri="{BB962C8B-B14F-4D97-AF65-F5344CB8AC3E}">
        <p14:creationId xmlns:p14="http://schemas.microsoft.com/office/powerpoint/2010/main" val="19327559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47602-1375-D448-9FD0-FBF0D57EA92E}" type="slidenum">
              <a:rPr lang="en-US" smtClean="0"/>
              <a:t>32</a:t>
            </a:fld>
            <a:endParaRPr lang="en-US"/>
          </a:p>
        </p:txBody>
      </p:sp>
    </p:spTree>
    <p:extLst>
      <p:ext uri="{BB962C8B-B14F-4D97-AF65-F5344CB8AC3E}">
        <p14:creationId xmlns:p14="http://schemas.microsoft.com/office/powerpoint/2010/main" val="2466276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47602-1375-D448-9FD0-FBF0D57EA92E}" type="slidenum">
              <a:rPr lang="en-US" smtClean="0"/>
              <a:t>33</a:t>
            </a:fld>
            <a:endParaRPr lang="en-US"/>
          </a:p>
        </p:txBody>
      </p:sp>
    </p:spTree>
    <p:extLst>
      <p:ext uri="{BB962C8B-B14F-4D97-AF65-F5344CB8AC3E}">
        <p14:creationId xmlns:p14="http://schemas.microsoft.com/office/powerpoint/2010/main" val="3184273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recap from the last couple of lessons where we have used a mixture of for and while loops but what are the difference between these two kinds of loops? What have we used them for so far? When might you prefer to use one over the other?</a:t>
            </a:r>
          </a:p>
        </p:txBody>
      </p:sp>
      <p:sp>
        <p:nvSpPr>
          <p:cNvPr id="4" name="Slide Number Placeholder 3"/>
          <p:cNvSpPr>
            <a:spLocks noGrp="1"/>
          </p:cNvSpPr>
          <p:nvPr>
            <p:ph type="sldNum" sz="quarter" idx="5"/>
          </p:nvPr>
        </p:nvSpPr>
        <p:spPr/>
        <p:txBody>
          <a:bodyPr/>
          <a:lstStyle/>
          <a:p>
            <a:fld id="{4F947602-1375-D448-9FD0-FBF0D57EA92E}" type="slidenum">
              <a:rPr lang="en-US" smtClean="0"/>
              <a:t>34</a:t>
            </a:fld>
            <a:endParaRPr lang="en-US"/>
          </a:p>
        </p:txBody>
      </p:sp>
    </p:spTree>
    <p:extLst>
      <p:ext uri="{BB962C8B-B14F-4D97-AF65-F5344CB8AC3E}">
        <p14:creationId xmlns:p14="http://schemas.microsoft.com/office/powerpoint/2010/main" val="4720926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workbooks (and examples in the next slide) in pairs students should decide whether a for or a while loop would be best to use based on the context of the program</a:t>
            </a:r>
          </a:p>
        </p:txBody>
      </p:sp>
      <p:sp>
        <p:nvSpPr>
          <p:cNvPr id="4" name="Slide Number Placeholder 3"/>
          <p:cNvSpPr>
            <a:spLocks noGrp="1"/>
          </p:cNvSpPr>
          <p:nvPr>
            <p:ph type="sldNum" sz="quarter" idx="5"/>
          </p:nvPr>
        </p:nvSpPr>
        <p:spPr/>
        <p:txBody>
          <a:bodyPr/>
          <a:lstStyle/>
          <a:p>
            <a:fld id="{4F947602-1375-D448-9FD0-FBF0D57EA92E}" type="slidenum">
              <a:rPr lang="en-US" smtClean="0"/>
              <a:t>35</a:t>
            </a:fld>
            <a:endParaRPr lang="en-US"/>
          </a:p>
        </p:txBody>
      </p:sp>
    </p:spTree>
    <p:extLst>
      <p:ext uri="{BB962C8B-B14F-4D97-AF65-F5344CB8AC3E}">
        <p14:creationId xmlns:p14="http://schemas.microsoft.com/office/powerpoint/2010/main" val="4257299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students select for this answer? The correct answer is that you would need a WHILE loop because you don’t know how many times it will take a user to guess the password correctly (although students could argue that there should only be a set limit of guesses before the user shouldn’t be allowed to enter any more guesses…)</a:t>
            </a:r>
          </a:p>
        </p:txBody>
      </p:sp>
      <p:sp>
        <p:nvSpPr>
          <p:cNvPr id="4" name="Slide Number Placeholder 3"/>
          <p:cNvSpPr>
            <a:spLocks noGrp="1"/>
          </p:cNvSpPr>
          <p:nvPr>
            <p:ph type="sldNum" sz="quarter" idx="5"/>
          </p:nvPr>
        </p:nvSpPr>
        <p:spPr/>
        <p:txBody>
          <a:bodyPr/>
          <a:lstStyle/>
          <a:p>
            <a:fld id="{4F947602-1375-D448-9FD0-FBF0D57EA92E}" type="slidenum">
              <a:rPr lang="en-US" smtClean="0"/>
              <a:t>36</a:t>
            </a:fld>
            <a:endParaRPr lang="en-US"/>
          </a:p>
        </p:txBody>
      </p:sp>
    </p:spTree>
    <p:extLst>
      <p:ext uri="{BB962C8B-B14F-4D97-AF65-F5344CB8AC3E}">
        <p14:creationId xmlns:p14="http://schemas.microsoft.com/office/powerpoint/2010/main" val="2172149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students select for this answer? The correct answer is that you would need a FOR loop because you know how long you want the handshake to last for so you can decide how many times the arms will need to do the up and down movement</a:t>
            </a:r>
          </a:p>
        </p:txBody>
      </p:sp>
      <p:sp>
        <p:nvSpPr>
          <p:cNvPr id="4" name="Slide Number Placeholder 3"/>
          <p:cNvSpPr>
            <a:spLocks noGrp="1"/>
          </p:cNvSpPr>
          <p:nvPr>
            <p:ph type="sldNum" sz="quarter" idx="5"/>
          </p:nvPr>
        </p:nvSpPr>
        <p:spPr/>
        <p:txBody>
          <a:bodyPr/>
          <a:lstStyle/>
          <a:p>
            <a:fld id="{4F947602-1375-D448-9FD0-FBF0D57EA92E}" type="slidenum">
              <a:rPr lang="en-US" smtClean="0"/>
              <a:t>37</a:t>
            </a:fld>
            <a:endParaRPr lang="en-US"/>
          </a:p>
        </p:txBody>
      </p:sp>
    </p:spTree>
    <p:extLst>
      <p:ext uri="{BB962C8B-B14F-4D97-AF65-F5344CB8AC3E}">
        <p14:creationId xmlns:p14="http://schemas.microsoft.com/office/powerpoint/2010/main" val="30921375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students select for this answer? The correct answer is that you would need a FOR loop and the hint here is that we mention that the user will get to enter commands a SPECIFIC number of times so we know how many times to loop and ask for input from users</a:t>
            </a:r>
          </a:p>
        </p:txBody>
      </p:sp>
      <p:sp>
        <p:nvSpPr>
          <p:cNvPr id="4" name="Slide Number Placeholder 3"/>
          <p:cNvSpPr>
            <a:spLocks noGrp="1"/>
          </p:cNvSpPr>
          <p:nvPr>
            <p:ph type="sldNum" sz="quarter" idx="5"/>
          </p:nvPr>
        </p:nvSpPr>
        <p:spPr/>
        <p:txBody>
          <a:bodyPr/>
          <a:lstStyle/>
          <a:p>
            <a:fld id="{4F947602-1375-D448-9FD0-FBF0D57EA92E}" type="slidenum">
              <a:rPr lang="en-US" smtClean="0"/>
              <a:t>38</a:t>
            </a:fld>
            <a:endParaRPr lang="en-US"/>
          </a:p>
        </p:txBody>
      </p:sp>
    </p:spTree>
    <p:extLst>
      <p:ext uri="{BB962C8B-B14F-4D97-AF65-F5344CB8AC3E}">
        <p14:creationId xmlns:p14="http://schemas.microsoft.com/office/powerpoint/2010/main" val="2154315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did students select for this answer? The correct answer is that you would need a WHILE loop as we found out in our last lesson as we created a program like this as we are waiting for a condition to become true and we don’t know beforehand how many times the user will enter a command before they enter ‘stop’</a:t>
            </a:r>
          </a:p>
        </p:txBody>
      </p:sp>
      <p:sp>
        <p:nvSpPr>
          <p:cNvPr id="4" name="Slide Number Placeholder 3"/>
          <p:cNvSpPr>
            <a:spLocks noGrp="1"/>
          </p:cNvSpPr>
          <p:nvPr>
            <p:ph type="sldNum" sz="quarter" idx="5"/>
          </p:nvPr>
        </p:nvSpPr>
        <p:spPr/>
        <p:txBody>
          <a:bodyPr/>
          <a:lstStyle/>
          <a:p>
            <a:fld id="{4F947602-1375-D448-9FD0-FBF0D57EA92E}" type="slidenum">
              <a:rPr lang="en-US" smtClean="0"/>
              <a:t>39</a:t>
            </a:fld>
            <a:endParaRPr lang="en-US"/>
          </a:p>
        </p:txBody>
      </p:sp>
    </p:spTree>
    <p:extLst>
      <p:ext uri="{BB962C8B-B14F-4D97-AF65-F5344CB8AC3E}">
        <p14:creationId xmlns:p14="http://schemas.microsoft.com/office/powerpoint/2010/main" val="316985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write instructions for someone to walk in a square using the space in their workbooks. Once they have done this and tested it out, ask them to highlight where the repetition occurs in the instructions</a:t>
            </a:r>
          </a:p>
        </p:txBody>
      </p:sp>
      <p:sp>
        <p:nvSpPr>
          <p:cNvPr id="4" name="Slide Number Placeholder 3"/>
          <p:cNvSpPr>
            <a:spLocks noGrp="1"/>
          </p:cNvSpPr>
          <p:nvPr>
            <p:ph type="sldNum" sz="quarter" idx="5"/>
          </p:nvPr>
        </p:nvSpPr>
        <p:spPr/>
        <p:txBody>
          <a:bodyPr/>
          <a:lstStyle/>
          <a:p>
            <a:fld id="{4F947602-1375-D448-9FD0-FBF0D57EA92E}" type="slidenum">
              <a:rPr lang="en-US" smtClean="0"/>
              <a:t>4</a:t>
            </a:fld>
            <a:endParaRPr lang="en-US"/>
          </a:p>
        </p:txBody>
      </p:sp>
    </p:spTree>
    <p:extLst>
      <p:ext uri="{BB962C8B-B14F-4D97-AF65-F5344CB8AC3E}">
        <p14:creationId xmlns:p14="http://schemas.microsoft.com/office/powerpoint/2010/main" val="28299638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Run the example script for the guess the number game where a random number is selected and the player guesses the number, Marty will respond and let the user know whether they have entered a number that is lower or higher than the selected number</a:t>
            </a:r>
          </a:p>
          <a:p>
            <a:endParaRPr lang="en-US" dirty="0"/>
          </a:p>
          <a:p>
            <a:r>
              <a:rPr lang="en-US" dirty="0"/>
              <a:t>You might want to play the games a few different times to demonstrate that it is a different number selected randomly each time and so that students understand how the game works</a:t>
            </a:r>
          </a:p>
        </p:txBody>
      </p:sp>
      <p:sp>
        <p:nvSpPr>
          <p:cNvPr id="4" name="Slide Number Placeholder 3"/>
          <p:cNvSpPr>
            <a:spLocks noGrp="1"/>
          </p:cNvSpPr>
          <p:nvPr>
            <p:ph type="sldNum" sz="quarter" idx="5"/>
          </p:nvPr>
        </p:nvSpPr>
        <p:spPr/>
        <p:txBody>
          <a:bodyPr/>
          <a:lstStyle/>
          <a:p>
            <a:fld id="{4F947602-1375-D448-9FD0-FBF0D57EA92E}" type="slidenum">
              <a:rPr lang="en-US" smtClean="0"/>
              <a:t>40</a:t>
            </a:fld>
            <a:endParaRPr lang="en-US"/>
          </a:p>
        </p:txBody>
      </p:sp>
    </p:spTree>
    <p:extLst>
      <p:ext uri="{BB962C8B-B14F-4D97-AF65-F5344CB8AC3E}">
        <p14:creationId xmlns:p14="http://schemas.microsoft.com/office/powerpoint/2010/main" val="12412142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need to design a flowchart diagram in their workbooks for guess the number game before grabbing a Marty and device to start coding the game with</a:t>
            </a:r>
          </a:p>
        </p:txBody>
      </p:sp>
      <p:sp>
        <p:nvSpPr>
          <p:cNvPr id="4" name="Slide Number Placeholder 3"/>
          <p:cNvSpPr>
            <a:spLocks noGrp="1"/>
          </p:cNvSpPr>
          <p:nvPr>
            <p:ph type="sldNum" sz="quarter" idx="5"/>
          </p:nvPr>
        </p:nvSpPr>
        <p:spPr/>
        <p:txBody>
          <a:bodyPr/>
          <a:lstStyle/>
          <a:p>
            <a:fld id="{4F947602-1375-D448-9FD0-FBF0D57EA92E}" type="slidenum">
              <a:rPr lang="en-US" smtClean="0"/>
              <a:t>41</a:t>
            </a:fld>
            <a:endParaRPr lang="en-US"/>
          </a:p>
        </p:txBody>
      </p:sp>
    </p:spTree>
    <p:extLst>
      <p:ext uri="{BB962C8B-B14F-4D97-AF65-F5344CB8AC3E}">
        <p14:creationId xmlns:p14="http://schemas.microsoft.com/office/powerpoint/2010/main" val="29181968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47602-1375-D448-9FD0-FBF0D57EA92E}" type="slidenum">
              <a:rPr lang="en-US" smtClean="0"/>
              <a:t>42</a:t>
            </a:fld>
            <a:endParaRPr lang="en-US"/>
          </a:p>
        </p:txBody>
      </p:sp>
    </p:spTree>
    <p:extLst>
      <p:ext uri="{BB962C8B-B14F-4D97-AF65-F5344CB8AC3E}">
        <p14:creationId xmlns:p14="http://schemas.microsoft.com/office/powerpoint/2010/main" val="1481855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947602-1375-D448-9FD0-FBF0D57EA92E}" type="slidenum">
              <a:rPr lang="en-US" smtClean="0"/>
              <a:t>43</a:t>
            </a:fld>
            <a:endParaRPr lang="en-US"/>
          </a:p>
        </p:txBody>
      </p:sp>
    </p:spTree>
    <p:extLst>
      <p:ext uri="{BB962C8B-B14F-4D97-AF65-F5344CB8AC3E}">
        <p14:creationId xmlns:p14="http://schemas.microsoft.com/office/powerpoint/2010/main" val="188921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reflect on the game that they started coding in the last lesson by considering what problems they are facing and if they have any ideas on how to extend the game or make it more challenging for the players</a:t>
            </a:r>
          </a:p>
        </p:txBody>
      </p:sp>
      <p:sp>
        <p:nvSpPr>
          <p:cNvPr id="4" name="Slide Number Placeholder 3"/>
          <p:cNvSpPr>
            <a:spLocks noGrp="1"/>
          </p:cNvSpPr>
          <p:nvPr>
            <p:ph type="sldNum" sz="quarter" idx="5"/>
          </p:nvPr>
        </p:nvSpPr>
        <p:spPr/>
        <p:txBody>
          <a:bodyPr/>
          <a:lstStyle/>
          <a:p>
            <a:fld id="{4F947602-1375-D448-9FD0-FBF0D57EA92E}" type="slidenum">
              <a:rPr lang="en-US" smtClean="0"/>
              <a:t>44</a:t>
            </a:fld>
            <a:endParaRPr lang="en-US"/>
          </a:p>
        </p:txBody>
      </p:sp>
    </p:spTree>
    <p:extLst>
      <p:ext uri="{BB962C8B-B14F-4D97-AF65-F5344CB8AC3E}">
        <p14:creationId xmlns:p14="http://schemas.microsoft.com/office/powerpoint/2010/main" val="38033620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47602-1375-D448-9FD0-FBF0D57EA92E}" type="slidenum">
              <a:rPr lang="en-US" smtClean="0"/>
              <a:t>45</a:t>
            </a:fld>
            <a:endParaRPr lang="en-US"/>
          </a:p>
        </p:txBody>
      </p:sp>
    </p:spTree>
    <p:extLst>
      <p:ext uri="{BB962C8B-B14F-4D97-AF65-F5344CB8AC3E}">
        <p14:creationId xmlns:p14="http://schemas.microsoft.com/office/powerpoint/2010/main" val="24403010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947602-1375-D448-9FD0-FBF0D57EA92E}" type="slidenum">
              <a:rPr lang="en-US" smtClean="0"/>
              <a:t>46</a:t>
            </a:fld>
            <a:endParaRPr lang="en-US"/>
          </a:p>
        </p:txBody>
      </p:sp>
    </p:spTree>
    <p:extLst>
      <p:ext uri="{BB962C8B-B14F-4D97-AF65-F5344CB8AC3E}">
        <p14:creationId xmlns:p14="http://schemas.microsoft.com/office/powerpoint/2010/main" val="44317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the theory behind loops where we basically tell a group of movements/actions to repeat a specific number of times, in the example in the slide the 2 actions will be repeated 4 times</a:t>
            </a:r>
          </a:p>
        </p:txBody>
      </p:sp>
      <p:sp>
        <p:nvSpPr>
          <p:cNvPr id="4" name="Slide Number Placeholder 3"/>
          <p:cNvSpPr>
            <a:spLocks noGrp="1"/>
          </p:cNvSpPr>
          <p:nvPr>
            <p:ph type="sldNum" sz="quarter" idx="5"/>
          </p:nvPr>
        </p:nvSpPr>
        <p:spPr/>
        <p:txBody>
          <a:bodyPr/>
          <a:lstStyle/>
          <a:p>
            <a:fld id="{4F947602-1375-D448-9FD0-FBF0D57EA92E}" type="slidenum">
              <a:rPr lang="en-US" smtClean="0"/>
              <a:t>5</a:t>
            </a:fld>
            <a:endParaRPr lang="en-US"/>
          </a:p>
        </p:txBody>
      </p:sp>
    </p:spTree>
    <p:extLst>
      <p:ext uri="{BB962C8B-B14F-4D97-AF65-F5344CB8AC3E}">
        <p14:creationId xmlns:p14="http://schemas.microsoft.com/office/powerpoint/2010/main" val="76613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tasked with deciding as a class which instruction matches to the shape…</a:t>
            </a:r>
          </a:p>
        </p:txBody>
      </p:sp>
      <p:sp>
        <p:nvSpPr>
          <p:cNvPr id="4" name="Slide Number Placeholder 3"/>
          <p:cNvSpPr>
            <a:spLocks noGrp="1"/>
          </p:cNvSpPr>
          <p:nvPr>
            <p:ph type="sldNum" sz="quarter" idx="5"/>
          </p:nvPr>
        </p:nvSpPr>
        <p:spPr/>
        <p:txBody>
          <a:bodyPr/>
          <a:lstStyle/>
          <a:p>
            <a:fld id="{4F947602-1375-D448-9FD0-FBF0D57EA92E}" type="slidenum">
              <a:rPr lang="en-US" smtClean="0"/>
              <a:t>6</a:t>
            </a:fld>
            <a:endParaRPr lang="en-US"/>
          </a:p>
        </p:txBody>
      </p:sp>
    </p:spTree>
    <p:extLst>
      <p:ext uri="{BB962C8B-B14F-4D97-AF65-F5344CB8AC3E}">
        <p14:creationId xmlns:p14="http://schemas.microsoft.com/office/powerpoint/2010/main" val="1643812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tasked with deciding as a class which instruction matches to the shape…</a:t>
            </a:r>
          </a:p>
        </p:txBody>
      </p:sp>
      <p:sp>
        <p:nvSpPr>
          <p:cNvPr id="4" name="Slide Number Placeholder 3"/>
          <p:cNvSpPr>
            <a:spLocks noGrp="1"/>
          </p:cNvSpPr>
          <p:nvPr>
            <p:ph type="sldNum" sz="quarter" idx="5"/>
          </p:nvPr>
        </p:nvSpPr>
        <p:spPr/>
        <p:txBody>
          <a:bodyPr/>
          <a:lstStyle/>
          <a:p>
            <a:fld id="{4F947602-1375-D448-9FD0-FBF0D57EA92E}" type="slidenum">
              <a:rPr lang="en-US" smtClean="0"/>
              <a:t>7</a:t>
            </a:fld>
            <a:endParaRPr lang="en-US"/>
          </a:p>
        </p:txBody>
      </p:sp>
    </p:spTree>
    <p:extLst>
      <p:ext uri="{BB962C8B-B14F-4D97-AF65-F5344CB8AC3E}">
        <p14:creationId xmlns:p14="http://schemas.microsoft.com/office/powerpoint/2010/main" val="161938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if statements, Python uses the indentation to understand what is happening when the program is translated into a language that the computer understands</a:t>
            </a:r>
          </a:p>
          <a:p>
            <a:endParaRPr lang="en-US" dirty="0"/>
          </a:p>
          <a:p>
            <a:r>
              <a:rPr lang="en-US" dirty="0"/>
              <a:t>Note that the second walk block is for turning on the spot only therefore the size of the step is 0 because we want Marty to do a turn without taking forwards/backwards steps</a:t>
            </a:r>
          </a:p>
        </p:txBody>
      </p:sp>
      <p:sp>
        <p:nvSpPr>
          <p:cNvPr id="4" name="Slide Number Placeholder 3"/>
          <p:cNvSpPr>
            <a:spLocks noGrp="1"/>
          </p:cNvSpPr>
          <p:nvPr>
            <p:ph type="sldNum" sz="quarter" idx="5"/>
          </p:nvPr>
        </p:nvSpPr>
        <p:spPr/>
        <p:txBody>
          <a:bodyPr/>
          <a:lstStyle/>
          <a:p>
            <a:fld id="{4F947602-1375-D448-9FD0-FBF0D57EA92E}" type="slidenum">
              <a:rPr lang="en-US" smtClean="0"/>
              <a:t>8</a:t>
            </a:fld>
            <a:endParaRPr lang="en-US"/>
          </a:p>
        </p:txBody>
      </p:sp>
    </p:spTree>
    <p:extLst>
      <p:ext uri="{BB962C8B-B14F-4D97-AF65-F5344CB8AC3E}">
        <p14:creationId xmlns:p14="http://schemas.microsoft.com/office/powerpoint/2010/main" val="2426714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their workbooks, students should write down their own definition of a loop and describe some examples of when they think they might need to use a loop when coding (especially when using Marty)</a:t>
            </a:r>
          </a:p>
        </p:txBody>
      </p:sp>
      <p:sp>
        <p:nvSpPr>
          <p:cNvPr id="4" name="Slide Number Placeholder 3"/>
          <p:cNvSpPr>
            <a:spLocks noGrp="1"/>
          </p:cNvSpPr>
          <p:nvPr>
            <p:ph type="sldNum" sz="quarter" idx="5"/>
          </p:nvPr>
        </p:nvSpPr>
        <p:spPr/>
        <p:txBody>
          <a:bodyPr/>
          <a:lstStyle/>
          <a:p>
            <a:fld id="{4F947602-1375-D448-9FD0-FBF0D57EA92E}" type="slidenum">
              <a:rPr lang="en-US" smtClean="0"/>
              <a:t>9</a:t>
            </a:fld>
            <a:endParaRPr lang="en-US"/>
          </a:p>
        </p:txBody>
      </p:sp>
    </p:spTree>
    <p:extLst>
      <p:ext uri="{BB962C8B-B14F-4D97-AF65-F5344CB8AC3E}">
        <p14:creationId xmlns:p14="http://schemas.microsoft.com/office/powerpoint/2010/main" val="392005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9E09-F7D6-0543-9E24-E25CDE06D0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CD5C2B5-ABB8-2549-9BD7-B4847C537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428388C-D19D-1445-8C6C-E5559199C4FC}"/>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5" name="Footer Placeholder 4">
            <a:extLst>
              <a:ext uri="{FF2B5EF4-FFF2-40B4-BE49-F238E27FC236}">
                <a16:creationId xmlns:a16="http://schemas.microsoft.com/office/drawing/2014/main" id="{CDF77FF0-5BE4-4741-86D0-7E43D719E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A85950-7766-5247-B6DD-09D5F7EB1EBE}"/>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224460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91E99-E150-C641-863E-89EAFB2BCF6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510AE3D-B8A0-EA40-B79C-644E18AFD6C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5F7565-B94A-994C-8FF1-888624EA0BD4}"/>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5" name="Footer Placeholder 4">
            <a:extLst>
              <a:ext uri="{FF2B5EF4-FFF2-40B4-BE49-F238E27FC236}">
                <a16:creationId xmlns:a16="http://schemas.microsoft.com/office/drawing/2014/main" id="{110D49AB-577C-BF48-A58F-838BDD8B0A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77C33-224A-6B40-9ADB-28AFC86D0E7E}"/>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2010757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F75262-C0AC-844D-9EAA-23D844BDF9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82A01F-7A43-FB4B-8407-6561EE3FFE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D393F7F-E91D-9440-B0D9-883719AC0642}"/>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5" name="Footer Placeholder 4">
            <a:extLst>
              <a:ext uri="{FF2B5EF4-FFF2-40B4-BE49-F238E27FC236}">
                <a16:creationId xmlns:a16="http://schemas.microsoft.com/office/drawing/2014/main" id="{693EF977-D586-994E-AA03-EADC242354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84FFF-AA34-2E44-B730-C556FC9ACE8B}"/>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1279991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481D-5B54-7742-A38E-008EED19215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3CCAAE0-0381-EC40-9C58-E52C0D3F94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75EDEC-E174-5541-BF1D-F4EEF48589E5}"/>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5" name="Footer Placeholder 4">
            <a:extLst>
              <a:ext uri="{FF2B5EF4-FFF2-40B4-BE49-F238E27FC236}">
                <a16:creationId xmlns:a16="http://schemas.microsoft.com/office/drawing/2014/main" id="{4445F16F-956B-DE45-ACE7-82D1DD272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56E01-4EEA-BE40-8D60-9B20ABD22C61}"/>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1465103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B38AF-6C9F-4149-9AC0-2C5AC75B339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A85B8F2-E3A5-B34A-9F91-79262083F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51CE57F-AE90-3742-A7C7-552F4BE4BB7A}"/>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5" name="Footer Placeholder 4">
            <a:extLst>
              <a:ext uri="{FF2B5EF4-FFF2-40B4-BE49-F238E27FC236}">
                <a16:creationId xmlns:a16="http://schemas.microsoft.com/office/drawing/2014/main" id="{33300D68-8216-7F4B-AE64-B03000143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97F0F-923C-0F4C-84C9-0EF4B5DFE088}"/>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426367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BD4EC-0043-8347-ABC2-4FF57C6456D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5BC45B-4420-A342-9EC0-94E9A5FDB5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0ADD9CD-E0B1-F947-B6BF-51D1DCE8DF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02ECB43-0B5F-6F49-8016-758D9369A4B0}"/>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6" name="Footer Placeholder 5">
            <a:extLst>
              <a:ext uri="{FF2B5EF4-FFF2-40B4-BE49-F238E27FC236}">
                <a16:creationId xmlns:a16="http://schemas.microsoft.com/office/drawing/2014/main" id="{2281A4A8-9B12-D74D-848C-ECF941BE9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C9C98A-CEC6-4C49-B30F-062364621EE4}"/>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2700116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EBEB-DAB7-9E4A-9B2B-D31B6F594B6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8484499-4351-A84C-BE22-20720C3EC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586E45-139B-B84C-B77D-9E6FCEE0EA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00746C-49B0-1842-9333-021A8623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3066209-C3CE-E345-BCB5-2794BAA0BA3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14B9EC0-5CF9-D24F-A653-2C31B658BA2D}"/>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8" name="Footer Placeholder 7">
            <a:extLst>
              <a:ext uri="{FF2B5EF4-FFF2-40B4-BE49-F238E27FC236}">
                <a16:creationId xmlns:a16="http://schemas.microsoft.com/office/drawing/2014/main" id="{27BC74BF-D9D5-BE49-AF8F-9C332296C7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FEA396-13F4-474C-83A6-BF0909D8F97E}"/>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273421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6A260-5FDD-004B-914B-777D77BB60D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6D54EEA-542F-A244-9BE6-0B0740585A48}"/>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4" name="Footer Placeholder 3">
            <a:extLst>
              <a:ext uri="{FF2B5EF4-FFF2-40B4-BE49-F238E27FC236}">
                <a16:creationId xmlns:a16="http://schemas.microsoft.com/office/drawing/2014/main" id="{BE66521D-82D9-3F45-B8E3-B51C222EDB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FEC10D-F154-4F42-A38C-B8912462C366}"/>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611393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3E96F0-BBCC-334A-A179-C1A83133DD16}"/>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3" name="Footer Placeholder 2">
            <a:extLst>
              <a:ext uri="{FF2B5EF4-FFF2-40B4-BE49-F238E27FC236}">
                <a16:creationId xmlns:a16="http://schemas.microsoft.com/office/drawing/2014/main" id="{2D12B794-1589-3E4B-B0A7-CB071E93905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71EAA6-AA3F-1F4D-BEE2-1815ED52C894}"/>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3825750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61796-7E9A-DE4F-B6A9-6770511582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4C17FE6-F3B4-F348-8742-01ACFE095D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775759D-6AF0-A040-8B5B-A2A268091D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08B481-A1BC-754E-806C-C8C23718C801}"/>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6" name="Footer Placeholder 5">
            <a:extLst>
              <a:ext uri="{FF2B5EF4-FFF2-40B4-BE49-F238E27FC236}">
                <a16:creationId xmlns:a16="http://schemas.microsoft.com/office/drawing/2014/main" id="{8C2DCCE5-AF8B-B74A-AEA1-3E6E9CA5B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B0978B-DF08-9248-8948-C4F242389D0F}"/>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189242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E924-FAEC-EC45-94E6-6366F8636E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8DF82EE-F310-994D-B94A-D8140E2A2B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DABDB1-FF62-D645-9C0C-76B8A4FB8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940044-E4E9-A446-BBE9-0F340210B983}"/>
              </a:ext>
            </a:extLst>
          </p:cNvPr>
          <p:cNvSpPr>
            <a:spLocks noGrp="1"/>
          </p:cNvSpPr>
          <p:nvPr>
            <p:ph type="dt" sz="half" idx="10"/>
          </p:nvPr>
        </p:nvSpPr>
        <p:spPr/>
        <p:txBody>
          <a:bodyPr/>
          <a:lstStyle/>
          <a:p>
            <a:fld id="{62B9454C-7F1C-374E-95A3-04109A820724}" type="datetimeFigureOut">
              <a:rPr lang="en-US" smtClean="0"/>
              <a:t>1/31/20</a:t>
            </a:fld>
            <a:endParaRPr lang="en-US"/>
          </a:p>
        </p:txBody>
      </p:sp>
      <p:sp>
        <p:nvSpPr>
          <p:cNvPr id="6" name="Footer Placeholder 5">
            <a:extLst>
              <a:ext uri="{FF2B5EF4-FFF2-40B4-BE49-F238E27FC236}">
                <a16:creationId xmlns:a16="http://schemas.microsoft.com/office/drawing/2014/main" id="{7C0233B7-E8FB-4845-88F8-9121B9EE9C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2AC751-FCAF-1443-9712-C1E8F0A2DFD8}"/>
              </a:ext>
            </a:extLst>
          </p:cNvPr>
          <p:cNvSpPr>
            <a:spLocks noGrp="1"/>
          </p:cNvSpPr>
          <p:nvPr>
            <p:ph type="sldNum" sz="quarter" idx="12"/>
          </p:nvPr>
        </p:nvSpPr>
        <p:spPr/>
        <p:txBody>
          <a:bodyPr/>
          <a:lstStyle/>
          <a:p>
            <a:fld id="{39A670A4-2319-E64E-A3CA-FB0768B2C309}" type="slidenum">
              <a:rPr lang="en-US" smtClean="0"/>
              <a:t>‹#›</a:t>
            </a:fld>
            <a:endParaRPr lang="en-US"/>
          </a:p>
        </p:txBody>
      </p:sp>
    </p:spTree>
    <p:extLst>
      <p:ext uri="{BB962C8B-B14F-4D97-AF65-F5344CB8AC3E}">
        <p14:creationId xmlns:p14="http://schemas.microsoft.com/office/powerpoint/2010/main" val="231676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30A8AC-A5B0-D54C-A0B7-6DF08AAF58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91F7049-A481-1641-BC3E-1328BA639D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9C8E1A-0DFA-694D-8B88-C83B3DCF8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9454C-7F1C-374E-95A3-04109A820724}" type="datetimeFigureOut">
              <a:rPr lang="en-US" smtClean="0"/>
              <a:t>1/31/20</a:t>
            </a:fld>
            <a:endParaRPr lang="en-US"/>
          </a:p>
        </p:txBody>
      </p:sp>
      <p:sp>
        <p:nvSpPr>
          <p:cNvPr id="5" name="Footer Placeholder 4">
            <a:extLst>
              <a:ext uri="{FF2B5EF4-FFF2-40B4-BE49-F238E27FC236}">
                <a16:creationId xmlns:a16="http://schemas.microsoft.com/office/drawing/2014/main" id="{187FD14D-E934-A245-B1F5-5A08292CB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D546D7-5319-7146-BAC4-36495A878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670A4-2319-E64E-A3CA-FB0768B2C309}" type="slidenum">
              <a:rPr lang="en-US" smtClean="0"/>
              <a:t>‹#›</a:t>
            </a:fld>
            <a:endParaRPr lang="en-US"/>
          </a:p>
        </p:txBody>
      </p:sp>
    </p:spTree>
    <p:extLst>
      <p:ext uri="{BB962C8B-B14F-4D97-AF65-F5344CB8AC3E}">
        <p14:creationId xmlns:p14="http://schemas.microsoft.com/office/powerpoint/2010/main" val="2693067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8.tiff"/></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1CD6E-AB52-1C4F-8438-CFE95F8BB191}"/>
              </a:ext>
            </a:extLst>
          </p:cNvPr>
          <p:cNvSpPr>
            <a:spLocks noGrp="1"/>
          </p:cNvSpPr>
          <p:nvPr>
            <p:ph type="ctrTitle"/>
          </p:nvPr>
        </p:nvSpPr>
        <p:spPr>
          <a:xfrm>
            <a:off x="805991" y="1041400"/>
            <a:ext cx="10580016" cy="2387600"/>
          </a:xfrm>
        </p:spPr>
        <p:txBody>
          <a:bodyPr>
            <a:normAutofit/>
          </a:bodyPr>
          <a:lstStyle/>
          <a:p>
            <a:r>
              <a:rPr lang="en-US" sz="4800" dirty="0">
                <a:latin typeface="Andale Mono" panose="020B0509000000000004" pitchFamily="49" charset="0"/>
                <a:ea typeface="Open Sans" panose="020B0606030504020204" pitchFamily="34" charset="0"/>
                <a:cs typeface="Open Sans" panose="020B0606030504020204" pitchFamily="34" charset="0"/>
              </a:rPr>
              <a:t>Getting Loopy</a:t>
            </a:r>
          </a:p>
        </p:txBody>
      </p:sp>
      <p:sp>
        <p:nvSpPr>
          <p:cNvPr id="3" name="Subtitle 2">
            <a:extLst>
              <a:ext uri="{FF2B5EF4-FFF2-40B4-BE49-F238E27FC236}">
                <a16:creationId xmlns:a16="http://schemas.microsoft.com/office/drawing/2014/main" id="{B87FA9C4-9DDB-B049-B22A-F6F832617D45}"/>
              </a:ext>
            </a:extLst>
          </p:cNvPr>
          <p:cNvSpPr>
            <a:spLocks noGrp="1"/>
          </p:cNvSpPr>
          <p:nvPr>
            <p:ph type="subTitle" idx="1"/>
          </p:nvPr>
        </p:nvSpPr>
        <p:spPr/>
        <p:txBody>
          <a:bodyPr>
            <a:normAutofit/>
          </a:bodyPr>
          <a:lstStyle/>
          <a:p>
            <a:r>
              <a:rPr lang="en-US" dirty="0">
                <a:latin typeface="Andale Mono" panose="020B0509000000000004" pitchFamily="49" charset="0"/>
                <a:ea typeface="Open Sans" panose="020B0606030504020204" pitchFamily="34" charset="0"/>
                <a:cs typeface="Open Sans" panose="020B0606030504020204" pitchFamily="34" charset="0"/>
              </a:rPr>
              <a:t>Using Python</a:t>
            </a:r>
          </a:p>
        </p:txBody>
      </p:sp>
      <p:sp>
        <p:nvSpPr>
          <p:cNvPr id="4" name="Rectangle 3">
            <a:extLst>
              <a:ext uri="{FF2B5EF4-FFF2-40B4-BE49-F238E27FC236}">
                <a16:creationId xmlns:a16="http://schemas.microsoft.com/office/drawing/2014/main" id="{508FF864-835C-A14B-B7CE-D7EAFB736F14}"/>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FC43E36D-ACEC-924B-A4CC-FCAF5D18832F}"/>
              </a:ext>
            </a:extLst>
          </p:cNvPr>
          <p:cNvSpPr txBox="1"/>
          <p:nvPr/>
        </p:nvSpPr>
        <p:spPr>
          <a:xfrm>
            <a:off x="1146544" y="6096254"/>
            <a:ext cx="9898912" cy="384721"/>
          </a:xfrm>
          <a:prstGeom prst="rect">
            <a:avLst/>
          </a:prstGeom>
          <a:noFill/>
        </p:spPr>
        <p:txBody>
          <a:bodyPr wrap="square" rtlCol="0">
            <a:spAutoFit/>
          </a:bodyPr>
          <a:lstStyle/>
          <a:p>
            <a:pPr algn="ctr"/>
            <a:r>
              <a:rPr lang="en-US"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2020 Robotical Ltd. All Rights Reserved.</a:t>
            </a:r>
          </a:p>
          <a:p>
            <a:pPr algn="ct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You may print copies of this document but please do not redistribute or alter.</a:t>
            </a:r>
          </a:p>
        </p:txBody>
      </p:sp>
    </p:spTree>
    <p:extLst>
      <p:ext uri="{BB962C8B-B14F-4D97-AF65-F5344CB8AC3E}">
        <p14:creationId xmlns:p14="http://schemas.microsoft.com/office/powerpoint/2010/main" val="67734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2650" y="5508978"/>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106076"/>
            <a:ext cx="10515600" cy="2069709"/>
          </a:xfrm>
        </p:spPr>
        <p:txBody>
          <a:bodyPr>
            <a:normAutofit/>
          </a:bodyPr>
          <a:lstStyle/>
          <a:p>
            <a:pPr algn="ctr">
              <a:lnSpc>
                <a:spcPct val="150000"/>
              </a:lnSpc>
            </a:pPr>
            <a:r>
              <a:rPr lang="en-US" sz="4000" dirty="0">
                <a:latin typeface="Andale Mono" panose="020B0509000000000004" pitchFamily="49" charset="0"/>
              </a:rPr>
              <a:t>Live Demonstration</a:t>
            </a:r>
            <a:br>
              <a:rPr lang="en-US" sz="4000" dirty="0">
                <a:latin typeface="Andale Mono" panose="020B0509000000000004" pitchFamily="49" charset="0"/>
              </a:rPr>
            </a:br>
            <a:r>
              <a:rPr lang="en-US" sz="2800" dirty="0">
                <a:latin typeface="Andale Mono" panose="020B0509000000000004" pitchFamily="49" charset="0"/>
              </a:rPr>
              <a:t>Shape Guessing Program</a:t>
            </a:r>
            <a:endParaRPr lang="en-US" sz="5400" dirty="0">
              <a:latin typeface="Andale Mono" panose="020B0509000000000004" pitchFamily="49" charset="0"/>
            </a:endParaRPr>
          </a:p>
        </p:txBody>
      </p:sp>
      <p:pic>
        <p:nvPicPr>
          <p:cNvPr id="6" name="Picture 5">
            <a:extLst>
              <a:ext uri="{FF2B5EF4-FFF2-40B4-BE49-F238E27FC236}">
                <a16:creationId xmlns:a16="http://schemas.microsoft.com/office/drawing/2014/main" id="{504F8C61-9FD5-DE43-A0BD-D77290A095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215" y="3963223"/>
            <a:ext cx="2193423" cy="2069709"/>
          </a:xfrm>
          <a:prstGeom prst="rect">
            <a:avLst/>
          </a:prstGeom>
        </p:spPr>
      </p:pic>
      <p:pic>
        <p:nvPicPr>
          <p:cNvPr id="8" name="Picture 7">
            <a:extLst>
              <a:ext uri="{FF2B5EF4-FFF2-40B4-BE49-F238E27FC236}">
                <a16:creationId xmlns:a16="http://schemas.microsoft.com/office/drawing/2014/main" id="{09237569-4219-1E45-B978-9720D19978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2271" y="3878317"/>
            <a:ext cx="2012943" cy="2239522"/>
          </a:xfrm>
          <a:prstGeom prst="rect">
            <a:avLst/>
          </a:prstGeom>
        </p:spPr>
      </p:pic>
      <p:pic>
        <p:nvPicPr>
          <p:cNvPr id="9" name="Picture 8">
            <a:extLst>
              <a:ext uri="{FF2B5EF4-FFF2-40B4-BE49-F238E27FC236}">
                <a16:creationId xmlns:a16="http://schemas.microsoft.com/office/drawing/2014/main" id="{B5E11A7B-9B75-2649-9022-8055E1C854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8847" y="3878317"/>
            <a:ext cx="1908317" cy="2251217"/>
          </a:xfrm>
          <a:prstGeom prst="rect">
            <a:avLst/>
          </a:prstGeom>
        </p:spPr>
      </p:pic>
    </p:spTree>
    <p:extLst>
      <p:ext uri="{BB962C8B-B14F-4D97-AF65-F5344CB8AC3E}">
        <p14:creationId xmlns:p14="http://schemas.microsoft.com/office/powerpoint/2010/main" val="3827020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12366A-9D75-BF47-B8FF-9C34E7126AFE}"/>
              </a:ext>
            </a:extLst>
          </p:cNvPr>
          <p:cNvSpPr/>
          <p:nvPr/>
        </p:nvSpPr>
        <p:spPr>
          <a:xfrm rot="21343030">
            <a:off x="-2650" y="5508978"/>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46FD6916-7CD9-2043-91A1-4A710AE8EF63}"/>
              </a:ext>
            </a:extLst>
          </p:cNvPr>
          <p:cNvSpPr>
            <a:spLocks noGrp="1"/>
          </p:cNvSpPr>
          <p:nvPr>
            <p:ph type="title"/>
          </p:nvPr>
        </p:nvSpPr>
        <p:spPr/>
        <p:txBody>
          <a:bodyPr/>
          <a:lstStyle/>
          <a:p>
            <a:r>
              <a:rPr lang="en-US" dirty="0">
                <a:latin typeface="Andale Mono" panose="020B0509000000000004" pitchFamily="49" charset="0"/>
              </a:rPr>
              <a:t>But first, planning</a:t>
            </a:r>
          </a:p>
        </p:txBody>
      </p:sp>
      <p:sp>
        <p:nvSpPr>
          <p:cNvPr id="5" name="Rectangle 4">
            <a:extLst>
              <a:ext uri="{FF2B5EF4-FFF2-40B4-BE49-F238E27FC236}">
                <a16:creationId xmlns:a16="http://schemas.microsoft.com/office/drawing/2014/main" id="{C12F6E50-F41B-8041-A19D-1F898BFA2A0E}"/>
              </a:ext>
            </a:extLst>
          </p:cNvPr>
          <p:cNvSpPr>
            <a:spLocks noChangeAspect="1"/>
          </p:cNvSpPr>
          <p:nvPr/>
        </p:nvSpPr>
        <p:spPr>
          <a:xfrm>
            <a:off x="873825" y="2182094"/>
            <a:ext cx="3004459" cy="3411186"/>
          </a:xfrm>
          <a:prstGeom prst="rect">
            <a:avLst/>
          </a:prstGeom>
          <a:solidFill>
            <a:srgbClr val="FFDA61"/>
          </a:solidFill>
          <a:ln>
            <a:solidFill>
              <a:srgbClr val="FFD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ndale Mono" panose="020B0509000000000004" pitchFamily="49" charset="0"/>
              </a:rPr>
              <a:t>Do you think we should plan our programs before we start coding?</a:t>
            </a:r>
          </a:p>
        </p:txBody>
      </p:sp>
      <p:sp>
        <p:nvSpPr>
          <p:cNvPr id="8" name="Rectangle 7">
            <a:extLst>
              <a:ext uri="{FF2B5EF4-FFF2-40B4-BE49-F238E27FC236}">
                <a16:creationId xmlns:a16="http://schemas.microsoft.com/office/drawing/2014/main" id="{B022E6BA-A9DC-E34D-A5CB-FBF44A0E3DED}"/>
              </a:ext>
            </a:extLst>
          </p:cNvPr>
          <p:cNvSpPr>
            <a:spLocks noChangeAspect="1"/>
          </p:cNvSpPr>
          <p:nvPr/>
        </p:nvSpPr>
        <p:spPr>
          <a:xfrm>
            <a:off x="4541321" y="2182094"/>
            <a:ext cx="3004459" cy="3411186"/>
          </a:xfrm>
          <a:prstGeom prst="rect">
            <a:avLst/>
          </a:prstGeom>
          <a:solidFill>
            <a:srgbClr val="FFDA61"/>
          </a:solidFill>
          <a:ln>
            <a:solidFill>
              <a:srgbClr val="FFD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ndale Mono" panose="020B0509000000000004" pitchFamily="49" charset="0"/>
              </a:rPr>
              <a:t>How do you think we could do this?</a:t>
            </a:r>
          </a:p>
        </p:txBody>
      </p:sp>
      <p:sp>
        <p:nvSpPr>
          <p:cNvPr id="9" name="Rectangle 8">
            <a:extLst>
              <a:ext uri="{FF2B5EF4-FFF2-40B4-BE49-F238E27FC236}">
                <a16:creationId xmlns:a16="http://schemas.microsoft.com/office/drawing/2014/main" id="{97F94E3F-D93C-4644-B22B-CC9D23179B7E}"/>
              </a:ext>
            </a:extLst>
          </p:cNvPr>
          <p:cNvSpPr>
            <a:spLocks noChangeAspect="1"/>
          </p:cNvSpPr>
          <p:nvPr/>
        </p:nvSpPr>
        <p:spPr>
          <a:xfrm>
            <a:off x="8208817" y="2182094"/>
            <a:ext cx="3004459" cy="3411186"/>
          </a:xfrm>
          <a:prstGeom prst="rect">
            <a:avLst/>
          </a:prstGeom>
          <a:solidFill>
            <a:srgbClr val="FFDA61"/>
          </a:solidFill>
          <a:ln>
            <a:solidFill>
              <a:srgbClr val="FFDA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ndale Mono" panose="020B0509000000000004" pitchFamily="49" charset="0"/>
              </a:rPr>
              <a:t>What kind of information do you think we would need to plan?</a:t>
            </a:r>
          </a:p>
        </p:txBody>
      </p:sp>
    </p:spTree>
    <p:extLst>
      <p:ext uri="{BB962C8B-B14F-4D97-AF65-F5344CB8AC3E}">
        <p14:creationId xmlns:p14="http://schemas.microsoft.com/office/powerpoint/2010/main" val="155035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24E98-7591-0F47-87C1-FBC53694919F}"/>
              </a:ext>
            </a:extLst>
          </p:cNvPr>
          <p:cNvSpPr>
            <a:spLocks noGrp="1"/>
          </p:cNvSpPr>
          <p:nvPr>
            <p:ph type="title"/>
          </p:nvPr>
        </p:nvSpPr>
        <p:spPr>
          <a:xfrm>
            <a:off x="3761508" y="358525"/>
            <a:ext cx="7959437" cy="942109"/>
          </a:xfrm>
        </p:spPr>
        <p:txBody>
          <a:bodyPr>
            <a:normAutofit/>
          </a:bodyPr>
          <a:lstStyle/>
          <a:p>
            <a:pPr algn="ctr"/>
            <a:r>
              <a:rPr lang="en-US" sz="3600" dirty="0">
                <a:latin typeface="Andale Mono" panose="020B0509000000000004" pitchFamily="49" charset="0"/>
              </a:rPr>
              <a:t>Flowcharts</a:t>
            </a:r>
          </a:p>
        </p:txBody>
      </p:sp>
      <p:sp>
        <p:nvSpPr>
          <p:cNvPr id="5" name="Terminator 4">
            <a:extLst>
              <a:ext uri="{FF2B5EF4-FFF2-40B4-BE49-F238E27FC236}">
                <a16:creationId xmlns:a16="http://schemas.microsoft.com/office/drawing/2014/main" id="{A172ADDA-03FE-074F-BC2D-CDD1A2CB0D2D}"/>
              </a:ext>
            </a:extLst>
          </p:cNvPr>
          <p:cNvSpPr/>
          <p:nvPr/>
        </p:nvSpPr>
        <p:spPr>
          <a:xfrm>
            <a:off x="1142999" y="459857"/>
            <a:ext cx="2092036" cy="739446"/>
          </a:xfrm>
          <a:prstGeom prst="flowChartTerminator">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Fira Code" panose="020B0509050000020004" pitchFamily="49" charset="0"/>
                <a:ea typeface="Fira Code" panose="020B0509050000020004" pitchFamily="49" charset="0"/>
              </a:rPr>
              <a:t>Start</a:t>
            </a:r>
          </a:p>
        </p:txBody>
      </p:sp>
      <p:sp>
        <p:nvSpPr>
          <p:cNvPr id="7" name="Process 6">
            <a:extLst>
              <a:ext uri="{FF2B5EF4-FFF2-40B4-BE49-F238E27FC236}">
                <a16:creationId xmlns:a16="http://schemas.microsoft.com/office/drawing/2014/main" id="{0DD47F47-FEE4-E440-958C-DCFC675E0ABF}"/>
              </a:ext>
            </a:extLst>
          </p:cNvPr>
          <p:cNvSpPr/>
          <p:nvPr/>
        </p:nvSpPr>
        <p:spPr>
          <a:xfrm>
            <a:off x="1059872" y="2147453"/>
            <a:ext cx="2258291" cy="928255"/>
          </a:xfrm>
          <a:prstGeom prst="flowChartProcess">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Fira Code" panose="020B0509050000020004" pitchFamily="49" charset="0"/>
                <a:ea typeface="Fira Code" panose="020B0509050000020004" pitchFamily="49" charset="0"/>
              </a:rPr>
              <a:t>Boil water</a:t>
            </a:r>
          </a:p>
        </p:txBody>
      </p:sp>
      <p:sp>
        <p:nvSpPr>
          <p:cNvPr id="8" name="Process 7">
            <a:extLst>
              <a:ext uri="{FF2B5EF4-FFF2-40B4-BE49-F238E27FC236}">
                <a16:creationId xmlns:a16="http://schemas.microsoft.com/office/drawing/2014/main" id="{A8793434-146F-1B40-B893-FB46F96446D0}"/>
              </a:ext>
            </a:extLst>
          </p:cNvPr>
          <p:cNvSpPr/>
          <p:nvPr/>
        </p:nvSpPr>
        <p:spPr>
          <a:xfrm>
            <a:off x="1059872" y="4023859"/>
            <a:ext cx="2258291" cy="1366445"/>
          </a:xfrm>
          <a:prstGeom prst="flowChartProcess">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Fira Code" panose="020B0509050000020004" pitchFamily="49" charset="0"/>
                <a:ea typeface="Fira Code" panose="020B0509050000020004" pitchFamily="49" charset="0"/>
              </a:rPr>
              <a:t>Pour water into cup with tea bag</a:t>
            </a:r>
          </a:p>
        </p:txBody>
      </p:sp>
      <p:sp>
        <p:nvSpPr>
          <p:cNvPr id="10" name="Decision 9">
            <a:extLst>
              <a:ext uri="{FF2B5EF4-FFF2-40B4-BE49-F238E27FC236}">
                <a16:creationId xmlns:a16="http://schemas.microsoft.com/office/drawing/2014/main" id="{DD7088E7-711D-4346-A1A9-34A967F1F229}"/>
              </a:ext>
            </a:extLst>
          </p:cNvPr>
          <p:cNvSpPr/>
          <p:nvPr/>
        </p:nvSpPr>
        <p:spPr>
          <a:xfrm>
            <a:off x="4779820" y="3758043"/>
            <a:ext cx="2840182" cy="1898073"/>
          </a:xfrm>
          <a:prstGeom prst="flowChartDecision">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Fira Code" panose="020B0509050000020004" pitchFamily="49" charset="0"/>
                <a:ea typeface="Fira Code" panose="020B0509050000020004" pitchFamily="49" charset="0"/>
              </a:rPr>
              <a:t>Is tea strong enough?</a:t>
            </a:r>
          </a:p>
        </p:txBody>
      </p:sp>
      <p:cxnSp>
        <p:nvCxnSpPr>
          <p:cNvPr id="12" name="Straight Arrow Connector 11">
            <a:extLst>
              <a:ext uri="{FF2B5EF4-FFF2-40B4-BE49-F238E27FC236}">
                <a16:creationId xmlns:a16="http://schemas.microsoft.com/office/drawing/2014/main" id="{EBD7DC1C-224F-F148-821F-F6AE1D666C81}"/>
              </a:ext>
            </a:extLst>
          </p:cNvPr>
          <p:cNvCxnSpPr/>
          <p:nvPr/>
        </p:nvCxnSpPr>
        <p:spPr>
          <a:xfrm>
            <a:off x="2189017" y="1343891"/>
            <a:ext cx="0" cy="60960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0C53233-0B04-F942-9FCB-BA802554E4F7}"/>
              </a:ext>
            </a:extLst>
          </p:cNvPr>
          <p:cNvCxnSpPr/>
          <p:nvPr/>
        </p:nvCxnSpPr>
        <p:spPr>
          <a:xfrm>
            <a:off x="2189016" y="3221182"/>
            <a:ext cx="0" cy="60960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FA64D06-39BF-814F-9000-1056C2176655}"/>
              </a:ext>
            </a:extLst>
          </p:cNvPr>
          <p:cNvCxnSpPr>
            <a:cxnSpLocks/>
          </p:cNvCxnSpPr>
          <p:nvPr/>
        </p:nvCxnSpPr>
        <p:spPr>
          <a:xfrm>
            <a:off x="3560618" y="4707080"/>
            <a:ext cx="1011382"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Process 16">
            <a:extLst>
              <a:ext uri="{FF2B5EF4-FFF2-40B4-BE49-F238E27FC236}">
                <a16:creationId xmlns:a16="http://schemas.microsoft.com/office/drawing/2014/main" id="{FBBF191F-70FE-DE40-BB46-CE054D47F08B}"/>
              </a:ext>
            </a:extLst>
          </p:cNvPr>
          <p:cNvSpPr/>
          <p:nvPr/>
        </p:nvSpPr>
        <p:spPr>
          <a:xfrm>
            <a:off x="6310745" y="2022356"/>
            <a:ext cx="2258291" cy="928255"/>
          </a:xfrm>
          <a:prstGeom prst="flowChartProcess">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Fira Code" panose="020B0509050000020004" pitchFamily="49" charset="0"/>
                <a:ea typeface="Fira Code" panose="020B0509050000020004" pitchFamily="49" charset="0"/>
              </a:rPr>
              <a:t>Remove tea bag</a:t>
            </a:r>
          </a:p>
        </p:txBody>
      </p:sp>
      <p:sp>
        <p:nvSpPr>
          <p:cNvPr id="18" name="Process 17">
            <a:extLst>
              <a:ext uri="{FF2B5EF4-FFF2-40B4-BE49-F238E27FC236}">
                <a16:creationId xmlns:a16="http://schemas.microsoft.com/office/drawing/2014/main" id="{F300C9E3-EA3F-704E-8FBB-53FC5D43AE9E}"/>
              </a:ext>
            </a:extLst>
          </p:cNvPr>
          <p:cNvSpPr/>
          <p:nvPr/>
        </p:nvSpPr>
        <p:spPr>
          <a:xfrm>
            <a:off x="9660082" y="2022356"/>
            <a:ext cx="2258291" cy="928255"/>
          </a:xfrm>
          <a:prstGeom prst="flowChartProcess">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ysClr val="windowText" lastClr="000000"/>
                </a:solidFill>
                <a:latin typeface="Fira Code" panose="020B0509050000020004" pitchFamily="49" charset="0"/>
                <a:ea typeface="Fira Code" panose="020B0509050000020004" pitchFamily="49" charset="0"/>
              </a:rPr>
              <a:t>Add milk</a:t>
            </a:r>
          </a:p>
        </p:txBody>
      </p:sp>
      <p:sp>
        <p:nvSpPr>
          <p:cNvPr id="19" name="Terminator 18">
            <a:extLst>
              <a:ext uri="{FF2B5EF4-FFF2-40B4-BE49-F238E27FC236}">
                <a16:creationId xmlns:a16="http://schemas.microsoft.com/office/drawing/2014/main" id="{FE166C0F-A1FB-664F-B106-8B6965BB6805}"/>
              </a:ext>
            </a:extLst>
          </p:cNvPr>
          <p:cNvSpPr/>
          <p:nvPr/>
        </p:nvSpPr>
        <p:spPr>
          <a:xfrm>
            <a:off x="9628909" y="3968961"/>
            <a:ext cx="2092036" cy="739446"/>
          </a:xfrm>
          <a:prstGeom prst="flowChartTerminator">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Fira Code" panose="020B0509050000020004" pitchFamily="49" charset="0"/>
                <a:ea typeface="Fira Code" panose="020B0509050000020004" pitchFamily="49" charset="0"/>
              </a:rPr>
              <a:t>Stop</a:t>
            </a:r>
          </a:p>
        </p:txBody>
      </p:sp>
      <p:cxnSp>
        <p:nvCxnSpPr>
          <p:cNvPr id="20" name="Straight Arrow Connector 19">
            <a:extLst>
              <a:ext uri="{FF2B5EF4-FFF2-40B4-BE49-F238E27FC236}">
                <a16:creationId xmlns:a16="http://schemas.microsoft.com/office/drawing/2014/main" id="{373474FB-15A6-BE4B-BD97-63185A8C2BB9}"/>
              </a:ext>
            </a:extLst>
          </p:cNvPr>
          <p:cNvCxnSpPr>
            <a:cxnSpLocks/>
          </p:cNvCxnSpPr>
          <p:nvPr/>
        </p:nvCxnSpPr>
        <p:spPr>
          <a:xfrm>
            <a:off x="8709313" y="2483018"/>
            <a:ext cx="810491" cy="3465"/>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448F8CC-ED0E-404C-B783-A9B206BF8628}"/>
              </a:ext>
            </a:extLst>
          </p:cNvPr>
          <p:cNvCxnSpPr>
            <a:cxnSpLocks/>
          </p:cNvCxnSpPr>
          <p:nvPr/>
        </p:nvCxnSpPr>
        <p:spPr>
          <a:xfrm>
            <a:off x="10789227" y="3089563"/>
            <a:ext cx="0" cy="697956"/>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914E6B9-28B4-7346-A114-47E4E0C285FD}"/>
              </a:ext>
            </a:extLst>
          </p:cNvPr>
          <p:cNvCxnSpPr>
            <a:cxnSpLocks/>
          </p:cNvCxnSpPr>
          <p:nvPr/>
        </p:nvCxnSpPr>
        <p:spPr>
          <a:xfrm>
            <a:off x="5375564" y="2479553"/>
            <a:ext cx="720436"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3B1FFBD-20B7-3E43-8E28-077233D4B30D}"/>
              </a:ext>
            </a:extLst>
          </p:cNvPr>
          <p:cNvCxnSpPr/>
          <p:nvPr/>
        </p:nvCxnSpPr>
        <p:spPr>
          <a:xfrm>
            <a:off x="5375564" y="2455308"/>
            <a:ext cx="0" cy="1540841"/>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EEA82DA-5674-EE4D-AFB7-F31C02E6C196}"/>
              </a:ext>
            </a:extLst>
          </p:cNvPr>
          <p:cNvCxnSpPr>
            <a:cxnSpLocks/>
          </p:cNvCxnSpPr>
          <p:nvPr/>
        </p:nvCxnSpPr>
        <p:spPr>
          <a:xfrm flipV="1">
            <a:off x="6199911" y="5846208"/>
            <a:ext cx="0" cy="679283"/>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5DAD669-9D39-124C-BC1C-66EAD98ADB45}"/>
              </a:ext>
            </a:extLst>
          </p:cNvPr>
          <p:cNvCxnSpPr>
            <a:cxnSpLocks/>
          </p:cNvCxnSpPr>
          <p:nvPr/>
        </p:nvCxnSpPr>
        <p:spPr>
          <a:xfrm flipH="1">
            <a:off x="6172202" y="6499475"/>
            <a:ext cx="1835725" cy="26016"/>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969438E-96CE-9E43-A046-948DEB30955D}"/>
              </a:ext>
            </a:extLst>
          </p:cNvPr>
          <p:cNvCxnSpPr>
            <a:cxnSpLocks/>
          </p:cNvCxnSpPr>
          <p:nvPr/>
        </p:nvCxnSpPr>
        <p:spPr>
          <a:xfrm flipV="1">
            <a:off x="8032165" y="4707079"/>
            <a:ext cx="3471" cy="1820101"/>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19DDC4F-5D29-0341-A389-CA897B4DC884}"/>
              </a:ext>
            </a:extLst>
          </p:cNvPr>
          <p:cNvCxnSpPr>
            <a:cxnSpLocks/>
          </p:cNvCxnSpPr>
          <p:nvPr/>
        </p:nvCxnSpPr>
        <p:spPr>
          <a:xfrm flipH="1">
            <a:off x="7755436" y="4707079"/>
            <a:ext cx="290938" cy="0"/>
          </a:xfrm>
          <a:prstGeom prst="line">
            <a:avLst/>
          </a:prstGeom>
          <a:ln w="571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5DD2386-30F6-C143-8048-B400495FF95B}"/>
              </a:ext>
            </a:extLst>
          </p:cNvPr>
          <p:cNvSpPr txBox="1"/>
          <p:nvPr/>
        </p:nvSpPr>
        <p:spPr>
          <a:xfrm>
            <a:off x="4572000" y="3012972"/>
            <a:ext cx="737702" cy="461665"/>
          </a:xfrm>
          <a:prstGeom prst="rect">
            <a:avLst/>
          </a:prstGeom>
          <a:noFill/>
        </p:spPr>
        <p:txBody>
          <a:bodyPr wrap="none" rtlCol="0">
            <a:spAutoFit/>
          </a:bodyPr>
          <a:lstStyle/>
          <a:p>
            <a:r>
              <a:rPr lang="en-US" sz="2400" dirty="0">
                <a:latin typeface="Fira Code" panose="020B0509050000020004" pitchFamily="49" charset="0"/>
                <a:ea typeface="Fira Code" panose="020B0509050000020004" pitchFamily="49" charset="0"/>
              </a:rPr>
              <a:t>Yes</a:t>
            </a:r>
          </a:p>
        </p:txBody>
      </p:sp>
      <p:sp>
        <p:nvSpPr>
          <p:cNvPr id="42" name="TextBox 41">
            <a:extLst>
              <a:ext uri="{FF2B5EF4-FFF2-40B4-BE49-F238E27FC236}">
                <a16:creationId xmlns:a16="http://schemas.microsoft.com/office/drawing/2014/main" id="{E878A4D5-DFE7-F643-849F-DDFD61DC1071}"/>
              </a:ext>
            </a:extLst>
          </p:cNvPr>
          <p:cNvSpPr txBox="1"/>
          <p:nvPr/>
        </p:nvSpPr>
        <p:spPr>
          <a:xfrm>
            <a:off x="8200185" y="5425283"/>
            <a:ext cx="737702" cy="461665"/>
          </a:xfrm>
          <a:prstGeom prst="rect">
            <a:avLst/>
          </a:prstGeom>
          <a:noFill/>
        </p:spPr>
        <p:txBody>
          <a:bodyPr wrap="square" rtlCol="0">
            <a:spAutoFit/>
          </a:bodyPr>
          <a:lstStyle/>
          <a:p>
            <a:r>
              <a:rPr lang="en-US" sz="2400" dirty="0">
                <a:latin typeface="Fira Code" panose="020B0509050000020004" pitchFamily="49" charset="0"/>
                <a:ea typeface="Fira Code" panose="020B0509050000020004" pitchFamily="49" charset="0"/>
              </a:rPr>
              <a:t>No</a:t>
            </a:r>
          </a:p>
        </p:txBody>
      </p:sp>
    </p:spTree>
    <p:extLst>
      <p:ext uri="{BB962C8B-B14F-4D97-AF65-F5344CB8AC3E}">
        <p14:creationId xmlns:p14="http://schemas.microsoft.com/office/powerpoint/2010/main" val="423181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048E-E07E-E445-B09F-C9318E884FEF}"/>
              </a:ext>
            </a:extLst>
          </p:cNvPr>
          <p:cNvSpPr>
            <a:spLocks noGrp="1"/>
          </p:cNvSpPr>
          <p:nvPr>
            <p:ph type="title"/>
          </p:nvPr>
        </p:nvSpPr>
        <p:spPr>
          <a:xfrm>
            <a:off x="838200" y="0"/>
            <a:ext cx="10515600" cy="1325563"/>
          </a:xfrm>
        </p:spPr>
        <p:txBody>
          <a:bodyPr/>
          <a:lstStyle/>
          <a:p>
            <a:pPr algn="ctr"/>
            <a:r>
              <a:rPr lang="en-US" dirty="0">
                <a:latin typeface="Andale Mono" panose="020B0509000000000004" pitchFamily="49" charset="0"/>
                <a:ea typeface="Fira Code" panose="020B0509050000020004" pitchFamily="49" charset="0"/>
              </a:rPr>
              <a:t>What makes a flowchart?</a:t>
            </a:r>
          </a:p>
        </p:txBody>
      </p:sp>
      <p:sp>
        <p:nvSpPr>
          <p:cNvPr id="4" name="Terminator 3">
            <a:extLst>
              <a:ext uri="{FF2B5EF4-FFF2-40B4-BE49-F238E27FC236}">
                <a16:creationId xmlns:a16="http://schemas.microsoft.com/office/drawing/2014/main" id="{FCE0FD61-D53A-FE43-98BB-DF5683DBDB66}"/>
              </a:ext>
            </a:extLst>
          </p:cNvPr>
          <p:cNvSpPr/>
          <p:nvPr/>
        </p:nvSpPr>
        <p:spPr>
          <a:xfrm>
            <a:off x="1142999" y="1407453"/>
            <a:ext cx="2092036" cy="739446"/>
          </a:xfrm>
          <a:prstGeom prst="flowChartTerminator">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ysClr val="windowText" lastClr="000000"/>
              </a:solidFill>
              <a:latin typeface="Fira Code" panose="020B0509050000020004" pitchFamily="49" charset="0"/>
              <a:ea typeface="Fira Code" panose="020B0509050000020004" pitchFamily="49" charset="0"/>
            </a:endParaRPr>
          </a:p>
        </p:txBody>
      </p:sp>
      <p:sp>
        <p:nvSpPr>
          <p:cNvPr id="5" name="Process 4">
            <a:extLst>
              <a:ext uri="{FF2B5EF4-FFF2-40B4-BE49-F238E27FC236}">
                <a16:creationId xmlns:a16="http://schemas.microsoft.com/office/drawing/2014/main" id="{EFC3387A-9950-7A4B-A79C-C5CA82445722}"/>
              </a:ext>
            </a:extLst>
          </p:cNvPr>
          <p:cNvSpPr/>
          <p:nvPr/>
        </p:nvSpPr>
        <p:spPr>
          <a:xfrm>
            <a:off x="1059871" y="2617056"/>
            <a:ext cx="2258291" cy="870870"/>
          </a:xfrm>
          <a:prstGeom prst="flowChartProcess">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latin typeface="Fira Code" panose="020B0509050000020004" pitchFamily="49" charset="0"/>
              <a:ea typeface="Fira Code" panose="020B0509050000020004" pitchFamily="49" charset="0"/>
            </a:endParaRPr>
          </a:p>
        </p:txBody>
      </p:sp>
      <p:sp>
        <p:nvSpPr>
          <p:cNvPr id="6" name="Decision 5">
            <a:extLst>
              <a:ext uri="{FF2B5EF4-FFF2-40B4-BE49-F238E27FC236}">
                <a16:creationId xmlns:a16="http://schemas.microsoft.com/office/drawing/2014/main" id="{E8C2E285-3FA9-6046-ACED-0FF7E977A2B7}"/>
              </a:ext>
            </a:extLst>
          </p:cNvPr>
          <p:cNvSpPr/>
          <p:nvPr/>
        </p:nvSpPr>
        <p:spPr>
          <a:xfrm>
            <a:off x="1059870" y="3886367"/>
            <a:ext cx="2258292" cy="1325563"/>
          </a:xfrm>
          <a:prstGeom prst="flowChartDecision">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ysClr val="windowText" lastClr="000000"/>
              </a:solidFill>
              <a:latin typeface="Fira Code" panose="020B0509050000020004" pitchFamily="49" charset="0"/>
              <a:ea typeface="Fira Code" panose="020B0509050000020004" pitchFamily="49" charset="0"/>
            </a:endParaRPr>
          </a:p>
        </p:txBody>
      </p:sp>
      <p:sp>
        <p:nvSpPr>
          <p:cNvPr id="7" name="Parallelogram 6">
            <a:extLst>
              <a:ext uri="{FF2B5EF4-FFF2-40B4-BE49-F238E27FC236}">
                <a16:creationId xmlns:a16="http://schemas.microsoft.com/office/drawing/2014/main" id="{FA76801D-1350-2849-B4F1-C317AE9963BF}"/>
              </a:ext>
            </a:extLst>
          </p:cNvPr>
          <p:cNvSpPr/>
          <p:nvPr/>
        </p:nvSpPr>
        <p:spPr>
          <a:xfrm>
            <a:off x="736734" y="5610371"/>
            <a:ext cx="2904564" cy="885627"/>
          </a:xfrm>
          <a:prstGeom prst="parallelogram">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CC8EFB-FB1D-E04D-9B3F-BE3175F0E4EB}"/>
              </a:ext>
            </a:extLst>
          </p:cNvPr>
          <p:cNvSpPr txBox="1"/>
          <p:nvPr/>
        </p:nvSpPr>
        <p:spPr>
          <a:xfrm>
            <a:off x="9194234" y="2760103"/>
            <a:ext cx="2159566" cy="584775"/>
          </a:xfrm>
          <a:prstGeom prst="rect">
            <a:avLst/>
          </a:prstGeom>
          <a:noFill/>
        </p:spPr>
        <p:txBody>
          <a:bodyPr wrap="none" rtlCol="0">
            <a:spAutoFit/>
          </a:bodyPr>
          <a:lstStyle/>
          <a:p>
            <a:r>
              <a:rPr lang="en-US" sz="3200" dirty="0">
                <a:latin typeface="Andale Mono" panose="020B0509000000000004" pitchFamily="49" charset="0"/>
              </a:rPr>
              <a:t>DECISION</a:t>
            </a:r>
          </a:p>
        </p:txBody>
      </p:sp>
      <p:sp>
        <p:nvSpPr>
          <p:cNvPr id="10" name="TextBox 9">
            <a:extLst>
              <a:ext uri="{FF2B5EF4-FFF2-40B4-BE49-F238E27FC236}">
                <a16:creationId xmlns:a16="http://schemas.microsoft.com/office/drawing/2014/main" id="{AB547816-530E-6448-B667-9465F9924DDD}"/>
              </a:ext>
            </a:extLst>
          </p:cNvPr>
          <p:cNvSpPr txBox="1"/>
          <p:nvPr/>
        </p:nvSpPr>
        <p:spPr>
          <a:xfrm>
            <a:off x="9441097" y="4256760"/>
            <a:ext cx="1912703" cy="584775"/>
          </a:xfrm>
          <a:prstGeom prst="rect">
            <a:avLst/>
          </a:prstGeom>
          <a:noFill/>
        </p:spPr>
        <p:txBody>
          <a:bodyPr wrap="none" rtlCol="0">
            <a:spAutoFit/>
          </a:bodyPr>
          <a:lstStyle/>
          <a:p>
            <a:r>
              <a:rPr lang="en-US" sz="3200" dirty="0">
                <a:latin typeface="Andale Mono" panose="020B0509000000000004" pitchFamily="49" charset="0"/>
              </a:rPr>
              <a:t>PROCESS</a:t>
            </a:r>
          </a:p>
        </p:txBody>
      </p:sp>
      <p:sp>
        <p:nvSpPr>
          <p:cNvPr id="11" name="TextBox 10">
            <a:extLst>
              <a:ext uri="{FF2B5EF4-FFF2-40B4-BE49-F238E27FC236}">
                <a16:creationId xmlns:a16="http://schemas.microsoft.com/office/drawing/2014/main" id="{0EF4FD02-8649-8F4B-B636-73AB40575B02}"/>
              </a:ext>
            </a:extLst>
          </p:cNvPr>
          <p:cNvSpPr txBox="1"/>
          <p:nvPr/>
        </p:nvSpPr>
        <p:spPr>
          <a:xfrm>
            <a:off x="8801976" y="5760796"/>
            <a:ext cx="2653290" cy="584775"/>
          </a:xfrm>
          <a:prstGeom prst="rect">
            <a:avLst/>
          </a:prstGeom>
          <a:noFill/>
        </p:spPr>
        <p:txBody>
          <a:bodyPr wrap="none" rtlCol="0">
            <a:spAutoFit/>
          </a:bodyPr>
          <a:lstStyle/>
          <a:p>
            <a:r>
              <a:rPr lang="en-US" sz="3200" dirty="0">
                <a:latin typeface="Andale Mono" panose="020B0509000000000004" pitchFamily="49" charset="0"/>
              </a:rPr>
              <a:t>START/STOP</a:t>
            </a:r>
          </a:p>
        </p:txBody>
      </p:sp>
      <p:sp>
        <p:nvSpPr>
          <p:cNvPr id="12" name="TextBox 11">
            <a:extLst>
              <a:ext uri="{FF2B5EF4-FFF2-40B4-BE49-F238E27FC236}">
                <a16:creationId xmlns:a16="http://schemas.microsoft.com/office/drawing/2014/main" id="{FB41CDA1-23E2-6444-876E-42A834CDCE89}"/>
              </a:ext>
            </a:extLst>
          </p:cNvPr>
          <p:cNvSpPr txBox="1"/>
          <p:nvPr/>
        </p:nvSpPr>
        <p:spPr>
          <a:xfrm>
            <a:off x="8308251" y="1484788"/>
            <a:ext cx="3147015" cy="584775"/>
          </a:xfrm>
          <a:prstGeom prst="rect">
            <a:avLst/>
          </a:prstGeom>
          <a:noFill/>
        </p:spPr>
        <p:txBody>
          <a:bodyPr wrap="none" rtlCol="0">
            <a:spAutoFit/>
          </a:bodyPr>
          <a:lstStyle/>
          <a:p>
            <a:r>
              <a:rPr lang="en-US" sz="3200" dirty="0">
                <a:latin typeface="Andale Mono" panose="020B0509000000000004" pitchFamily="49" charset="0"/>
              </a:rPr>
              <a:t>INPUT/OUTPUT</a:t>
            </a:r>
          </a:p>
        </p:txBody>
      </p:sp>
      <p:cxnSp>
        <p:nvCxnSpPr>
          <p:cNvPr id="15" name="Straight Arrow Connector 14">
            <a:extLst>
              <a:ext uri="{FF2B5EF4-FFF2-40B4-BE49-F238E27FC236}">
                <a16:creationId xmlns:a16="http://schemas.microsoft.com/office/drawing/2014/main" id="{637A3141-71E0-5147-8B6E-42666D8DA438}"/>
              </a:ext>
            </a:extLst>
          </p:cNvPr>
          <p:cNvCxnSpPr>
            <a:cxnSpLocks/>
          </p:cNvCxnSpPr>
          <p:nvPr/>
        </p:nvCxnSpPr>
        <p:spPr>
          <a:xfrm>
            <a:off x="3811223" y="1777175"/>
            <a:ext cx="4776967" cy="4258079"/>
          </a:xfrm>
          <a:prstGeom prst="straightConnector1">
            <a:avLst/>
          </a:prstGeom>
          <a:ln w="76200">
            <a:solidFill>
              <a:srgbClr val="FFDA6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F0F8646-E151-9446-8CF5-AC598A7E9418}"/>
              </a:ext>
            </a:extLst>
          </p:cNvPr>
          <p:cNvCxnSpPr>
            <a:cxnSpLocks/>
          </p:cNvCxnSpPr>
          <p:nvPr/>
        </p:nvCxnSpPr>
        <p:spPr>
          <a:xfrm>
            <a:off x="3924206" y="3052490"/>
            <a:ext cx="5157045" cy="1496657"/>
          </a:xfrm>
          <a:prstGeom prst="straightConnector1">
            <a:avLst/>
          </a:prstGeom>
          <a:ln w="76200">
            <a:solidFill>
              <a:srgbClr val="FFDA6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A49FD76-C279-0E4C-8253-71A8F656DE9E}"/>
              </a:ext>
            </a:extLst>
          </p:cNvPr>
          <p:cNvCxnSpPr>
            <a:cxnSpLocks/>
          </p:cNvCxnSpPr>
          <p:nvPr/>
        </p:nvCxnSpPr>
        <p:spPr>
          <a:xfrm flipV="1">
            <a:off x="3894350" y="3052490"/>
            <a:ext cx="4907626" cy="1500347"/>
          </a:xfrm>
          <a:prstGeom prst="straightConnector1">
            <a:avLst/>
          </a:prstGeom>
          <a:ln w="76200">
            <a:solidFill>
              <a:srgbClr val="FFDA6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4E7BE9A-14B1-8F45-B8B4-D817C4BC2880}"/>
              </a:ext>
            </a:extLst>
          </p:cNvPr>
          <p:cNvCxnSpPr>
            <a:cxnSpLocks/>
          </p:cNvCxnSpPr>
          <p:nvPr/>
        </p:nvCxnSpPr>
        <p:spPr>
          <a:xfrm flipV="1">
            <a:off x="3957283" y="1840841"/>
            <a:ext cx="4146811" cy="4212342"/>
          </a:xfrm>
          <a:prstGeom prst="straightConnector1">
            <a:avLst/>
          </a:prstGeom>
          <a:ln w="76200">
            <a:solidFill>
              <a:srgbClr val="FFDA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C039E-6AF4-924D-B9D8-8F76803C2401}"/>
              </a:ext>
            </a:extLst>
          </p:cNvPr>
          <p:cNvSpPr>
            <a:spLocks noGrp="1"/>
          </p:cNvSpPr>
          <p:nvPr>
            <p:ph type="title"/>
          </p:nvPr>
        </p:nvSpPr>
        <p:spPr>
          <a:xfrm>
            <a:off x="838200" y="2103437"/>
            <a:ext cx="10515600" cy="1325563"/>
          </a:xfrm>
        </p:spPr>
        <p:txBody>
          <a:bodyPr/>
          <a:lstStyle/>
          <a:p>
            <a:pPr algn="ctr"/>
            <a:r>
              <a:rPr lang="en-US" dirty="0">
                <a:latin typeface="Andale Mono" panose="020B0509000000000004" pitchFamily="49" charset="0"/>
              </a:rPr>
              <a:t>Write your own definition of a flowchart</a:t>
            </a:r>
          </a:p>
        </p:txBody>
      </p:sp>
      <p:sp>
        <p:nvSpPr>
          <p:cNvPr id="4" name="Rectangle 3">
            <a:extLst>
              <a:ext uri="{FF2B5EF4-FFF2-40B4-BE49-F238E27FC236}">
                <a16:creationId xmlns:a16="http://schemas.microsoft.com/office/drawing/2014/main" id="{CA387467-B49E-EB44-B19E-FBFD60616101}"/>
              </a:ext>
            </a:extLst>
          </p:cNvPr>
          <p:cNvSpPr/>
          <p:nvPr/>
        </p:nvSpPr>
        <p:spPr>
          <a:xfrm rot="21343030">
            <a:off x="-2650" y="5508978"/>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801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4D1B-0987-0A4D-9084-3795B2C11306}"/>
              </a:ext>
            </a:extLst>
          </p:cNvPr>
          <p:cNvSpPr>
            <a:spLocks noGrp="1"/>
          </p:cNvSpPr>
          <p:nvPr>
            <p:ph type="title"/>
          </p:nvPr>
        </p:nvSpPr>
        <p:spPr>
          <a:xfrm>
            <a:off x="838200" y="705784"/>
            <a:ext cx="10515600" cy="4368240"/>
          </a:xfrm>
        </p:spPr>
        <p:txBody>
          <a:bodyPr>
            <a:normAutofit/>
          </a:bodyPr>
          <a:lstStyle/>
          <a:p>
            <a:pPr algn="ctr"/>
            <a:r>
              <a:rPr lang="en-US" dirty="0">
                <a:latin typeface="Andale Mono" panose="020B0509000000000004" pitchFamily="49" charset="0"/>
              </a:rPr>
              <a:t>Draw a flowchart for your shape guessing program</a:t>
            </a:r>
            <a:br>
              <a:rPr lang="en-US" dirty="0">
                <a:latin typeface="Andale Mono" panose="020B0509000000000004" pitchFamily="49" charset="0"/>
              </a:rPr>
            </a:br>
            <a:br>
              <a:rPr lang="en-US" dirty="0">
                <a:latin typeface="Andale Mono" panose="020B0509000000000004" pitchFamily="49" charset="0"/>
              </a:rPr>
            </a:br>
            <a:r>
              <a:rPr lang="en-US" sz="2800" dirty="0">
                <a:latin typeface="Andale Mono" panose="020B0509000000000004" pitchFamily="49" charset="0"/>
              </a:rPr>
              <a:t>There is space in your workbooks</a:t>
            </a:r>
            <a:endParaRPr lang="en-US" dirty="0">
              <a:latin typeface="Andale Mono" panose="020B0509000000000004" pitchFamily="49" charset="0"/>
            </a:endParaRPr>
          </a:p>
        </p:txBody>
      </p:sp>
      <p:sp>
        <p:nvSpPr>
          <p:cNvPr id="4" name="Rectangle 3">
            <a:extLst>
              <a:ext uri="{FF2B5EF4-FFF2-40B4-BE49-F238E27FC236}">
                <a16:creationId xmlns:a16="http://schemas.microsoft.com/office/drawing/2014/main" id="{9B2ADC06-C2AF-EB40-AA7F-EF68AB97E11C}"/>
              </a:ext>
            </a:extLst>
          </p:cNvPr>
          <p:cNvSpPr/>
          <p:nvPr/>
        </p:nvSpPr>
        <p:spPr>
          <a:xfrm rot="21343030">
            <a:off x="-2650" y="5508978"/>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7034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879427"/>
            <a:ext cx="10515600" cy="1325563"/>
          </a:xfrm>
        </p:spPr>
        <p:txBody>
          <a:bodyPr>
            <a:normAutofit/>
          </a:bodyPr>
          <a:lstStyle/>
          <a:p>
            <a:pPr algn="ctr"/>
            <a:r>
              <a:rPr lang="en-US" sz="5400" dirty="0">
                <a:latin typeface="Andale Mono" panose="020B0509000000000004" pitchFamily="49" charset="0"/>
              </a:rPr>
              <a:t>End of Lesson Reflection</a:t>
            </a:r>
            <a:endParaRPr lang="en-US" sz="72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3067169"/>
            <a:ext cx="10515600" cy="20545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dirty="0">
                <a:latin typeface="Andale Mono" panose="020B0509000000000004" pitchFamily="49" charset="0"/>
              </a:rPr>
              <a:t>One thing I enjoyed</a:t>
            </a:r>
          </a:p>
          <a:p>
            <a:pPr algn="ctr">
              <a:lnSpc>
                <a:spcPct val="150000"/>
              </a:lnSpc>
            </a:pPr>
            <a:r>
              <a:rPr lang="en-US" sz="2400" dirty="0">
                <a:latin typeface="Andale Mono" panose="020B0509000000000004" pitchFamily="49" charset="0"/>
              </a:rPr>
              <a:t>What I found challenging</a:t>
            </a:r>
          </a:p>
        </p:txBody>
      </p:sp>
    </p:spTree>
    <p:extLst>
      <p:ext uri="{BB962C8B-B14F-4D97-AF65-F5344CB8AC3E}">
        <p14:creationId xmlns:p14="http://schemas.microsoft.com/office/powerpoint/2010/main" val="361469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p:txBody>
          <a:bodyPr/>
          <a:lstStyle/>
          <a:p>
            <a:r>
              <a:rPr lang="en-US" sz="3200" dirty="0">
                <a:latin typeface="Andale Mono" panose="020B0509000000000004" pitchFamily="49" charset="0"/>
              </a:rPr>
              <a:t>Lesson 2</a:t>
            </a:r>
            <a:br>
              <a:rPr lang="en-US" dirty="0">
                <a:latin typeface="Andale Mono" panose="020B0509000000000004" pitchFamily="49" charset="0"/>
              </a:rPr>
            </a:br>
            <a:r>
              <a:rPr lang="en-US" dirty="0">
                <a:latin typeface="Andale Mono" panose="020B0509000000000004" pitchFamily="49" charset="0"/>
              </a:rPr>
              <a:t>Remotely Operated Marty</a:t>
            </a: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1973104"/>
            <a:ext cx="10515600" cy="4351338"/>
          </a:xfrm>
        </p:spPr>
        <p:txBody>
          <a:bodyPr>
            <a:normAutofit/>
          </a:bodyPr>
          <a:lstStyle/>
          <a:p>
            <a:pPr marL="0" indent="0">
              <a:buNone/>
            </a:pPr>
            <a:r>
              <a:rPr lang="en-US" sz="2000" dirty="0">
                <a:latin typeface="Andale Mono" panose="020B0509000000000004" pitchFamily="49" charset="0"/>
              </a:rPr>
              <a:t>By the end of this lesson you will be able to,</a:t>
            </a:r>
          </a:p>
          <a:p>
            <a:pPr marL="0" indent="0">
              <a:buNone/>
            </a:pPr>
            <a:endParaRPr lang="en-US" sz="500" dirty="0">
              <a:latin typeface="Andale Mono" panose="020B0509000000000004" pitchFamily="49" charset="0"/>
            </a:endParaRPr>
          </a:p>
          <a:p>
            <a:pPr marL="536575" indent="-214313">
              <a:lnSpc>
                <a:spcPct val="150000"/>
              </a:lnSpc>
            </a:pPr>
            <a:r>
              <a:rPr lang="en-US" sz="1800" dirty="0">
                <a:latin typeface="Andale Mono" panose="020B0509000000000004" pitchFamily="49" charset="0"/>
              </a:rPr>
              <a:t>Explain the flow of a program that has a while loop</a:t>
            </a:r>
          </a:p>
          <a:p>
            <a:pPr marL="536575" indent="-214313">
              <a:lnSpc>
                <a:spcPct val="150000"/>
              </a:lnSpc>
            </a:pPr>
            <a:r>
              <a:rPr lang="en-US" sz="1800" dirty="0">
                <a:latin typeface="Andale Mono" panose="020B0509000000000004" pitchFamily="49" charset="0"/>
              </a:rPr>
              <a:t>Write a Python script using a while loop to repeat until a condition is met</a:t>
            </a:r>
          </a:p>
          <a:p>
            <a:pPr marL="536575" indent="-214313">
              <a:lnSpc>
                <a:spcPct val="150000"/>
              </a:lnSpc>
            </a:pPr>
            <a:r>
              <a:rPr lang="en-US" sz="1800" dirty="0">
                <a:latin typeface="Andale Mono" panose="020B0509000000000004" pitchFamily="49" charset="0"/>
              </a:rPr>
              <a:t>Draw a flowchart for a program with a while loop</a:t>
            </a:r>
          </a:p>
          <a:p>
            <a:pPr marL="536575" indent="-214313">
              <a:lnSpc>
                <a:spcPct val="150000"/>
              </a:lnSpc>
            </a:pPr>
            <a:r>
              <a:rPr lang="en-US" sz="1800" dirty="0">
                <a:latin typeface="Andale Mono" panose="020B0509000000000004" pitchFamily="49" charset="0"/>
              </a:rPr>
              <a:t>Explain why we might use robots for exploring new environments</a:t>
            </a:r>
          </a:p>
        </p:txBody>
      </p:sp>
    </p:spTree>
    <p:extLst>
      <p:ext uri="{BB962C8B-B14F-4D97-AF65-F5344CB8AC3E}">
        <p14:creationId xmlns:p14="http://schemas.microsoft.com/office/powerpoint/2010/main" val="2469853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199" y="809426"/>
            <a:ext cx="10515600" cy="1325563"/>
          </a:xfrm>
        </p:spPr>
        <p:txBody>
          <a:bodyPr>
            <a:normAutofit/>
          </a:bodyPr>
          <a:lstStyle/>
          <a:p>
            <a:pPr algn="ctr"/>
            <a:r>
              <a:rPr lang="en-US" sz="4000" dirty="0">
                <a:latin typeface="Andale Mono" panose="020B0509000000000004" pitchFamily="49" charset="0"/>
              </a:rPr>
              <a:t>How might you describe what a remotely operated robot is?</a:t>
            </a:r>
            <a:endParaRPr lang="en-US" sz="5400" dirty="0">
              <a:latin typeface="Andale Mono" panose="020B0509000000000004" pitchFamily="49" charset="0"/>
            </a:endParaRP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199" y="2787705"/>
            <a:ext cx="10515600" cy="4351338"/>
          </a:xfrm>
        </p:spPr>
        <p:txBody>
          <a:bodyPr>
            <a:normAutofit/>
          </a:bodyPr>
          <a:lstStyle/>
          <a:p>
            <a:pPr marL="0" indent="0" algn="ctr">
              <a:buNone/>
            </a:pPr>
            <a:r>
              <a:rPr lang="en-US" sz="2400" dirty="0">
                <a:latin typeface="Andale Mono" panose="020B0509000000000004" pitchFamily="49" charset="0"/>
              </a:rPr>
              <a:t>Write down your description in your workbooks</a:t>
            </a:r>
            <a:endParaRPr lang="en-US" sz="2000" dirty="0">
              <a:latin typeface="Andale Mono" panose="020B0509000000000004" pitchFamily="49" charset="0"/>
            </a:endParaRPr>
          </a:p>
        </p:txBody>
      </p:sp>
      <p:pic>
        <p:nvPicPr>
          <p:cNvPr id="6" name="Picture 5">
            <a:extLst>
              <a:ext uri="{FF2B5EF4-FFF2-40B4-BE49-F238E27FC236}">
                <a16:creationId xmlns:a16="http://schemas.microsoft.com/office/drawing/2014/main" id="{19870840-BC1F-8D43-937F-428297F07989}"/>
              </a:ext>
            </a:extLst>
          </p:cNvPr>
          <p:cNvPicPr>
            <a:picLocks noChangeAspect="1"/>
          </p:cNvPicPr>
          <p:nvPr/>
        </p:nvPicPr>
        <p:blipFill>
          <a:blip r:embed="rId3"/>
          <a:stretch>
            <a:fillRect/>
          </a:stretch>
        </p:blipFill>
        <p:spPr>
          <a:xfrm>
            <a:off x="838200" y="4385830"/>
            <a:ext cx="2807611" cy="2107045"/>
          </a:xfrm>
          <a:prstGeom prst="rect">
            <a:avLst/>
          </a:prstGeom>
        </p:spPr>
      </p:pic>
      <p:pic>
        <p:nvPicPr>
          <p:cNvPr id="7" name="Picture 6">
            <a:extLst>
              <a:ext uri="{FF2B5EF4-FFF2-40B4-BE49-F238E27FC236}">
                <a16:creationId xmlns:a16="http://schemas.microsoft.com/office/drawing/2014/main" id="{5CCE9C6C-7A52-2746-8B4E-15C1BFB68FC7}"/>
              </a:ext>
            </a:extLst>
          </p:cNvPr>
          <p:cNvPicPr>
            <a:picLocks noChangeAspect="1"/>
          </p:cNvPicPr>
          <p:nvPr/>
        </p:nvPicPr>
        <p:blipFill>
          <a:blip r:embed="rId4"/>
          <a:stretch>
            <a:fillRect/>
          </a:stretch>
        </p:blipFill>
        <p:spPr>
          <a:xfrm>
            <a:off x="8501351" y="4385830"/>
            <a:ext cx="3028877" cy="2107045"/>
          </a:xfrm>
          <a:prstGeom prst="rect">
            <a:avLst/>
          </a:prstGeom>
        </p:spPr>
      </p:pic>
      <p:pic>
        <p:nvPicPr>
          <p:cNvPr id="8" name="Picture 7">
            <a:extLst>
              <a:ext uri="{FF2B5EF4-FFF2-40B4-BE49-F238E27FC236}">
                <a16:creationId xmlns:a16="http://schemas.microsoft.com/office/drawing/2014/main" id="{9C910A39-EA11-8949-BD84-F2D2D1668B58}"/>
              </a:ext>
            </a:extLst>
          </p:cNvPr>
          <p:cNvPicPr>
            <a:picLocks noChangeAspect="1"/>
          </p:cNvPicPr>
          <p:nvPr/>
        </p:nvPicPr>
        <p:blipFill>
          <a:blip r:embed="rId5"/>
          <a:stretch>
            <a:fillRect/>
          </a:stretch>
        </p:blipFill>
        <p:spPr>
          <a:xfrm>
            <a:off x="4219932" y="4375751"/>
            <a:ext cx="3752135" cy="2110576"/>
          </a:xfrm>
          <a:prstGeom prst="rect">
            <a:avLst/>
          </a:prstGeom>
        </p:spPr>
      </p:pic>
    </p:spTree>
    <p:extLst>
      <p:ext uri="{BB962C8B-B14F-4D97-AF65-F5344CB8AC3E}">
        <p14:creationId xmlns:p14="http://schemas.microsoft.com/office/powerpoint/2010/main" val="628204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4B85-38CA-734B-AEA5-D1FE0C9FCD19}"/>
              </a:ext>
            </a:extLst>
          </p:cNvPr>
          <p:cNvSpPr>
            <a:spLocks noGrp="1"/>
          </p:cNvSpPr>
          <p:nvPr>
            <p:ph type="title"/>
          </p:nvPr>
        </p:nvSpPr>
        <p:spPr>
          <a:xfrm>
            <a:off x="838200" y="8865"/>
            <a:ext cx="10515600" cy="4610636"/>
          </a:xfrm>
        </p:spPr>
        <p:txBody>
          <a:bodyPr>
            <a:normAutofit/>
          </a:bodyPr>
          <a:lstStyle/>
          <a:p>
            <a:pPr algn="ctr"/>
            <a:r>
              <a:rPr lang="en-US" dirty="0">
                <a:latin typeface="Andale Mono" panose="020B0509000000000004" pitchFamily="49" charset="0"/>
              </a:rPr>
              <a:t>Why might we use robots to explore and do tasks instead of humans?</a:t>
            </a:r>
            <a:br>
              <a:rPr lang="en-US" dirty="0">
                <a:latin typeface="Andale Mono" panose="020B0509000000000004" pitchFamily="49" charset="0"/>
              </a:rPr>
            </a:br>
            <a:br>
              <a:rPr lang="en-US" dirty="0">
                <a:latin typeface="Andale Mono" panose="020B0509000000000004" pitchFamily="49" charset="0"/>
              </a:rPr>
            </a:br>
            <a:r>
              <a:rPr lang="en-US" sz="2800" dirty="0">
                <a:latin typeface="Andale Mono" panose="020B0509000000000004" pitchFamily="49" charset="0"/>
              </a:rPr>
              <a:t>Write down some reasons in your workbooks</a:t>
            </a:r>
            <a:endParaRPr lang="en-US" dirty="0">
              <a:latin typeface="Andale Mono" panose="020B0509000000000004" pitchFamily="49" charset="0"/>
            </a:endParaRPr>
          </a:p>
        </p:txBody>
      </p:sp>
      <p:sp>
        <p:nvSpPr>
          <p:cNvPr id="4" name="Rectangle 3">
            <a:extLst>
              <a:ext uri="{FF2B5EF4-FFF2-40B4-BE49-F238E27FC236}">
                <a16:creationId xmlns:a16="http://schemas.microsoft.com/office/drawing/2014/main" id="{2691125A-F520-C646-808B-4FEC5CE93C5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59688980-7BEF-E94F-8027-12AEB7ADD343}"/>
              </a:ext>
            </a:extLst>
          </p:cNvPr>
          <p:cNvPicPr>
            <a:picLocks noChangeAspect="1"/>
          </p:cNvPicPr>
          <p:nvPr/>
        </p:nvPicPr>
        <p:blipFill>
          <a:blip r:embed="rId3"/>
          <a:stretch>
            <a:fillRect/>
          </a:stretch>
        </p:blipFill>
        <p:spPr>
          <a:xfrm>
            <a:off x="838200" y="4385830"/>
            <a:ext cx="2807611" cy="2107045"/>
          </a:xfrm>
          <a:prstGeom prst="rect">
            <a:avLst/>
          </a:prstGeom>
        </p:spPr>
      </p:pic>
      <p:pic>
        <p:nvPicPr>
          <p:cNvPr id="6" name="Picture 5">
            <a:extLst>
              <a:ext uri="{FF2B5EF4-FFF2-40B4-BE49-F238E27FC236}">
                <a16:creationId xmlns:a16="http://schemas.microsoft.com/office/drawing/2014/main" id="{B437C82F-348A-0945-9132-AD8F9B83715F}"/>
              </a:ext>
            </a:extLst>
          </p:cNvPr>
          <p:cNvPicPr>
            <a:picLocks noChangeAspect="1"/>
          </p:cNvPicPr>
          <p:nvPr/>
        </p:nvPicPr>
        <p:blipFill>
          <a:blip r:embed="rId4"/>
          <a:stretch>
            <a:fillRect/>
          </a:stretch>
        </p:blipFill>
        <p:spPr>
          <a:xfrm>
            <a:off x="8501351" y="4385830"/>
            <a:ext cx="3028877" cy="2107045"/>
          </a:xfrm>
          <a:prstGeom prst="rect">
            <a:avLst/>
          </a:prstGeom>
        </p:spPr>
      </p:pic>
      <p:pic>
        <p:nvPicPr>
          <p:cNvPr id="7" name="Picture 6">
            <a:extLst>
              <a:ext uri="{FF2B5EF4-FFF2-40B4-BE49-F238E27FC236}">
                <a16:creationId xmlns:a16="http://schemas.microsoft.com/office/drawing/2014/main" id="{817E1290-3DD9-CE4E-B2AF-59486A0151B9}"/>
              </a:ext>
            </a:extLst>
          </p:cNvPr>
          <p:cNvPicPr>
            <a:picLocks noChangeAspect="1"/>
          </p:cNvPicPr>
          <p:nvPr/>
        </p:nvPicPr>
        <p:blipFill>
          <a:blip r:embed="rId5"/>
          <a:stretch>
            <a:fillRect/>
          </a:stretch>
        </p:blipFill>
        <p:spPr>
          <a:xfrm>
            <a:off x="4219932" y="4375751"/>
            <a:ext cx="3752135" cy="2110576"/>
          </a:xfrm>
          <a:prstGeom prst="rect">
            <a:avLst/>
          </a:prstGeom>
        </p:spPr>
      </p:pic>
    </p:spTree>
    <p:extLst>
      <p:ext uri="{BB962C8B-B14F-4D97-AF65-F5344CB8AC3E}">
        <p14:creationId xmlns:p14="http://schemas.microsoft.com/office/powerpoint/2010/main" val="3771651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p:txBody>
          <a:bodyPr/>
          <a:lstStyle/>
          <a:p>
            <a:r>
              <a:rPr lang="en-US" sz="3200" dirty="0">
                <a:latin typeface="Andale Mono" panose="020B0509000000000004" pitchFamily="49" charset="0"/>
              </a:rPr>
              <a:t>Lesson 1</a:t>
            </a:r>
            <a:br>
              <a:rPr lang="en-US" dirty="0">
                <a:latin typeface="Andale Mono" panose="020B0509000000000004" pitchFamily="49" charset="0"/>
              </a:rPr>
            </a:br>
            <a:r>
              <a:rPr lang="en-US" dirty="0">
                <a:latin typeface="Andale Mono" panose="020B0509000000000004" pitchFamily="49" charset="0"/>
              </a:rPr>
              <a:t>A Loopy Introduction</a:t>
            </a: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1973104"/>
            <a:ext cx="10515600" cy="4351338"/>
          </a:xfrm>
        </p:spPr>
        <p:txBody>
          <a:bodyPr>
            <a:normAutofit/>
          </a:bodyPr>
          <a:lstStyle/>
          <a:p>
            <a:pPr marL="0" indent="0">
              <a:buNone/>
            </a:pPr>
            <a:r>
              <a:rPr lang="en-US" sz="2000" dirty="0">
                <a:latin typeface="Andale Mono" panose="020B0509000000000004" pitchFamily="49" charset="0"/>
              </a:rPr>
              <a:t>By the end of this lesson you will be able to,</a:t>
            </a:r>
          </a:p>
          <a:p>
            <a:pPr marL="0" indent="0">
              <a:buNone/>
            </a:pPr>
            <a:endParaRPr lang="en-US" sz="500" dirty="0">
              <a:latin typeface="Andale Mono" panose="020B0509000000000004" pitchFamily="49" charset="0"/>
            </a:endParaRPr>
          </a:p>
          <a:p>
            <a:pPr marL="536575" indent="-214313">
              <a:lnSpc>
                <a:spcPct val="150000"/>
              </a:lnSpc>
            </a:pPr>
            <a:r>
              <a:rPr lang="en-US" sz="1800" dirty="0">
                <a:latin typeface="Andale Mono" panose="020B0509000000000004" pitchFamily="49" charset="0"/>
              </a:rPr>
              <a:t>Highlight where a loop/repeat statement could be used to reduce repetition</a:t>
            </a:r>
          </a:p>
          <a:p>
            <a:pPr marL="536575" indent="-214313">
              <a:lnSpc>
                <a:spcPct val="150000"/>
              </a:lnSpc>
            </a:pPr>
            <a:r>
              <a:rPr lang="en-US" sz="1800" dirty="0">
                <a:latin typeface="Andale Mono" panose="020B0509000000000004" pitchFamily="49" charset="0"/>
              </a:rPr>
              <a:t>Examine the flow of your programs and draw flowchart diagrams</a:t>
            </a:r>
          </a:p>
          <a:p>
            <a:pPr marL="536575" indent="-214313">
              <a:lnSpc>
                <a:spcPct val="150000"/>
              </a:lnSpc>
            </a:pPr>
            <a:r>
              <a:rPr lang="en-US" sz="1800" dirty="0">
                <a:latin typeface="Andale Mono" panose="020B0509000000000004" pitchFamily="49" charset="0"/>
              </a:rPr>
              <a:t>Write a for loop in Python with the correct parameters for the purpose</a:t>
            </a:r>
          </a:p>
        </p:txBody>
      </p:sp>
    </p:spTree>
    <p:extLst>
      <p:ext uri="{BB962C8B-B14F-4D97-AF65-F5344CB8AC3E}">
        <p14:creationId xmlns:p14="http://schemas.microsoft.com/office/powerpoint/2010/main" val="2089150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14B85-38CA-734B-AEA5-D1FE0C9FCD19}"/>
              </a:ext>
            </a:extLst>
          </p:cNvPr>
          <p:cNvSpPr>
            <a:spLocks noGrp="1"/>
          </p:cNvSpPr>
          <p:nvPr>
            <p:ph type="title"/>
          </p:nvPr>
        </p:nvSpPr>
        <p:spPr>
          <a:xfrm>
            <a:off x="838200" y="270123"/>
            <a:ext cx="10515600" cy="4610636"/>
          </a:xfrm>
        </p:spPr>
        <p:txBody>
          <a:bodyPr>
            <a:normAutofit/>
          </a:bodyPr>
          <a:lstStyle/>
          <a:p>
            <a:pPr algn="ctr"/>
            <a:r>
              <a:rPr lang="en-US" dirty="0">
                <a:latin typeface="Andale Mono" panose="020B0509000000000004" pitchFamily="49" charset="0"/>
              </a:rPr>
              <a:t>Describe environments better suited for robots to explore?</a:t>
            </a:r>
            <a:br>
              <a:rPr lang="en-US" dirty="0">
                <a:latin typeface="Andale Mono" panose="020B0509000000000004" pitchFamily="49" charset="0"/>
              </a:rPr>
            </a:br>
            <a:br>
              <a:rPr lang="en-US" dirty="0">
                <a:latin typeface="Andale Mono" panose="020B0509000000000004" pitchFamily="49" charset="0"/>
              </a:rPr>
            </a:br>
            <a:r>
              <a:rPr lang="en-US" sz="2800" dirty="0">
                <a:latin typeface="Andale Mono" panose="020B0509000000000004" pitchFamily="49" charset="0"/>
              </a:rPr>
              <a:t>Write down some keywords in your workbooks</a:t>
            </a:r>
            <a:endParaRPr lang="en-US" dirty="0">
              <a:latin typeface="Andale Mono" panose="020B0509000000000004" pitchFamily="49" charset="0"/>
            </a:endParaRPr>
          </a:p>
        </p:txBody>
      </p:sp>
      <p:sp>
        <p:nvSpPr>
          <p:cNvPr id="4" name="Rectangle 3">
            <a:extLst>
              <a:ext uri="{FF2B5EF4-FFF2-40B4-BE49-F238E27FC236}">
                <a16:creationId xmlns:a16="http://schemas.microsoft.com/office/drawing/2014/main" id="{2691125A-F520-C646-808B-4FEC5CE93C5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a:extLst>
              <a:ext uri="{FF2B5EF4-FFF2-40B4-BE49-F238E27FC236}">
                <a16:creationId xmlns:a16="http://schemas.microsoft.com/office/drawing/2014/main" id="{2123566F-4DFB-214D-B33A-05D1359F5026}"/>
              </a:ext>
            </a:extLst>
          </p:cNvPr>
          <p:cNvPicPr>
            <a:picLocks noChangeAspect="1"/>
          </p:cNvPicPr>
          <p:nvPr/>
        </p:nvPicPr>
        <p:blipFill>
          <a:blip r:embed="rId3"/>
          <a:stretch>
            <a:fillRect/>
          </a:stretch>
        </p:blipFill>
        <p:spPr>
          <a:xfrm>
            <a:off x="838200" y="4385830"/>
            <a:ext cx="2807611" cy="2107045"/>
          </a:xfrm>
          <a:prstGeom prst="rect">
            <a:avLst/>
          </a:prstGeom>
        </p:spPr>
      </p:pic>
      <p:pic>
        <p:nvPicPr>
          <p:cNvPr id="5" name="Picture 4">
            <a:extLst>
              <a:ext uri="{FF2B5EF4-FFF2-40B4-BE49-F238E27FC236}">
                <a16:creationId xmlns:a16="http://schemas.microsoft.com/office/drawing/2014/main" id="{B478C817-665B-CB44-BA5A-BBEBD1273811}"/>
              </a:ext>
            </a:extLst>
          </p:cNvPr>
          <p:cNvPicPr>
            <a:picLocks noChangeAspect="1"/>
          </p:cNvPicPr>
          <p:nvPr/>
        </p:nvPicPr>
        <p:blipFill>
          <a:blip r:embed="rId4"/>
          <a:stretch>
            <a:fillRect/>
          </a:stretch>
        </p:blipFill>
        <p:spPr>
          <a:xfrm>
            <a:off x="8501351" y="4385830"/>
            <a:ext cx="3028877" cy="2107045"/>
          </a:xfrm>
          <a:prstGeom prst="rect">
            <a:avLst/>
          </a:prstGeom>
        </p:spPr>
      </p:pic>
      <p:pic>
        <p:nvPicPr>
          <p:cNvPr id="6" name="Picture 5">
            <a:extLst>
              <a:ext uri="{FF2B5EF4-FFF2-40B4-BE49-F238E27FC236}">
                <a16:creationId xmlns:a16="http://schemas.microsoft.com/office/drawing/2014/main" id="{92F1B09B-2147-204E-BD28-CAFD7E18DE76}"/>
              </a:ext>
            </a:extLst>
          </p:cNvPr>
          <p:cNvPicPr>
            <a:picLocks noChangeAspect="1"/>
          </p:cNvPicPr>
          <p:nvPr/>
        </p:nvPicPr>
        <p:blipFill>
          <a:blip r:embed="rId5"/>
          <a:stretch>
            <a:fillRect/>
          </a:stretch>
        </p:blipFill>
        <p:spPr>
          <a:xfrm>
            <a:off x="4219932" y="4375751"/>
            <a:ext cx="3752135" cy="2110576"/>
          </a:xfrm>
          <a:prstGeom prst="rect">
            <a:avLst/>
          </a:prstGeom>
        </p:spPr>
      </p:pic>
    </p:spTree>
    <p:extLst>
      <p:ext uri="{BB962C8B-B14F-4D97-AF65-F5344CB8AC3E}">
        <p14:creationId xmlns:p14="http://schemas.microsoft.com/office/powerpoint/2010/main" val="3718123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2650" y="5508978"/>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106076"/>
            <a:ext cx="10515600" cy="2069709"/>
          </a:xfrm>
        </p:spPr>
        <p:txBody>
          <a:bodyPr>
            <a:normAutofit/>
          </a:bodyPr>
          <a:lstStyle/>
          <a:p>
            <a:pPr algn="ctr">
              <a:lnSpc>
                <a:spcPct val="150000"/>
              </a:lnSpc>
            </a:pPr>
            <a:r>
              <a:rPr lang="en-US" sz="4000" dirty="0">
                <a:latin typeface="Andale Mono" panose="020B0509000000000004" pitchFamily="49" charset="0"/>
              </a:rPr>
              <a:t>Live Demonstration</a:t>
            </a:r>
            <a:br>
              <a:rPr lang="en-US" sz="4000" dirty="0">
                <a:latin typeface="Andale Mono" panose="020B0509000000000004" pitchFamily="49" charset="0"/>
              </a:rPr>
            </a:br>
            <a:r>
              <a:rPr lang="en-US" sz="2800" dirty="0">
                <a:latin typeface="Andale Mono" panose="020B0509000000000004" pitchFamily="49" charset="0"/>
              </a:rPr>
              <a:t>Text-Based Remote Control</a:t>
            </a:r>
            <a:endParaRPr lang="en-US" sz="5400" dirty="0">
              <a:latin typeface="Andale Mono" panose="020B0509000000000004" pitchFamily="49" charset="0"/>
            </a:endParaRPr>
          </a:p>
        </p:txBody>
      </p:sp>
      <p:pic>
        <p:nvPicPr>
          <p:cNvPr id="6" name="Picture 5">
            <a:extLst>
              <a:ext uri="{FF2B5EF4-FFF2-40B4-BE49-F238E27FC236}">
                <a16:creationId xmlns:a16="http://schemas.microsoft.com/office/drawing/2014/main" id="{504F8C61-9FD5-DE43-A0BD-D77290A095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215" y="3963223"/>
            <a:ext cx="2193423" cy="2069709"/>
          </a:xfrm>
          <a:prstGeom prst="rect">
            <a:avLst/>
          </a:prstGeom>
        </p:spPr>
      </p:pic>
      <p:pic>
        <p:nvPicPr>
          <p:cNvPr id="8" name="Picture 7">
            <a:extLst>
              <a:ext uri="{FF2B5EF4-FFF2-40B4-BE49-F238E27FC236}">
                <a16:creationId xmlns:a16="http://schemas.microsoft.com/office/drawing/2014/main" id="{09237569-4219-1E45-B978-9720D19978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2271" y="3878317"/>
            <a:ext cx="2012943" cy="2239522"/>
          </a:xfrm>
          <a:prstGeom prst="rect">
            <a:avLst/>
          </a:prstGeom>
        </p:spPr>
      </p:pic>
      <p:pic>
        <p:nvPicPr>
          <p:cNvPr id="9" name="Picture 8">
            <a:extLst>
              <a:ext uri="{FF2B5EF4-FFF2-40B4-BE49-F238E27FC236}">
                <a16:creationId xmlns:a16="http://schemas.microsoft.com/office/drawing/2014/main" id="{B5E11A7B-9B75-2649-9022-8055E1C854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8847" y="3878317"/>
            <a:ext cx="1908317" cy="2251217"/>
          </a:xfrm>
          <a:prstGeom prst="rect">
            <a:avLst/>
          </a:prstGeom>
        </p:spPr>
      </p:pic>
    </p:spTree>
    <p:extLst>
      <p:ext uri="{BB962C8B-B14F-4D97-AF65-F5344CB8AC3E}">
        <p14:creationId xmlns:p14="http://schemas.microsoft.com/office/powerpoint/2010/main" val="2698292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943499"/>
            <a:ext cx="10515600" cy="1325563"/>
          </a:xfrm>
        </p:spPr>
        <p:txBody>
          <a:bodyPr>
            <a:normAutofit fontScale="90000"/>
          </a:bodyPr>
          <a:lstStyle/>
          <a:p>
            <a:pPr algn="ctr"/>
            <a:r>
              <a:rPr lang="en-US" sz="5400" dirty="0">
                <a:latin typeface="Andale Mono" panose="020B0509000000000004" pitchFamily="49" charset="0"/>
              </a:rPr>
              <a:t>What coding concepts do you think we will need?</a:t>
            </a:r>
            <a:endParaRPr lang="en-US" sz="72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3269062"/>
            <a:ext cx="10515600" cy="6541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dirty="0">
                <a:latin typeface="Andale Mono" panose="020B0509000000000004" pitchFamily="49" charset="0"/>
              </a:rPr>
              <a:t>If Statements? Loops? Variables?</a:t>
            </a:r>
            <a:endParaRPr lang="en-US" sz="3200" dirty="0">
              <a:latin typeface="Andale Mono" panose="020B0509000000000004" pitchFamily="49" charset="0"/>
            </a:endParaRPr>
          </a:p>
        </p:txBody>
      </p:sp>
    </p:spTree>
    <p:extLst>
      <p:ext uri="{BB962C8B-B14F-4D97-AF65-F5344CB8AC3E}">
        <p14:creationId xmlns:p14="http://schemas.microsoft.com/office/powerpoint/2010/main" val="352656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440211" y="409217"/>
            <a:ext cx="3626922" cy="6039565"/>
          </a:xfrm>
        </p:spPr>
        <p:txBody>
          <a:bodyPr>
            <a:normAutofit/>
          </a:bodyPr>
          <a:lstStyle/>
          <a:p>
            <a:r>
              <a:rPr lang="en-US" sz="4000" dirty="0">
                <a:latin typeface="Andale Mono" panose="020B0509000000000004" pitchFamily="49" charset="0"/>
              </a:rPr>
              <a:t>Let’s break it down…</a:t>
            </a:r>
            <a:endParaRPr lang="en-US" sz="5400" dirty="0">
              <a:latin typeface="Andale Mono" panose="020B0509000000000004" pitchFamily="49" charset="0"/>
            </a:endParaRPr>
          </a:p>
        </p:txBody>
      </p:sp>
      <p:pic>
        <p:nvPicPr>
          <p:cNvPr id="7" name="Picture 6">
            <a:extLst>
              <a:ext uri="{FF2B5EF4-FFF2-40B4-BE49-F238E27FC236}">
                <a16:creationId xmlns:a16="http://schemas.microsoft.com/office/drawing/2014/main" id="{B822CF59-1A45-0540-9BB0-6329BE7C358A}"/>
              </a:ext>
            </a:extLst>
          </p:cNvPr>
          <p:cNvPicPr>
            <a:picLocks noChangeAspect="1"/>
          </p:cNvPicPr>
          <p:nvPr/>
        </p:nvPicPr>
        <p:blipFill>
          <a:blip r:embed="rId3"/>
          <a:stretch>
            <a:fillRect/>
          </a:stretch>
        </p:blipFill>
        <p:spPr>
          <a:xfrm>
            <a:off x="5658426" y="409217"/>
            <a:ext cx="5331804" cy="6039565"/>
          </a:xfrm>
          <a:prstGeom prst="rect">
            <a:avLst/>
          </a:prstGeom>
        </p:spPr>
      </p:pic>
    </p:spTree>
    <p:extLst>
      <p:ext uri="{BB962C8B-B14F-4D97-AF65-F5344CB8AC3E}">
        <p14:creationId xmlns:p14="http://schemas.microsoft.com/office/powerpoint/2010/main" val="1455949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440211" y="409217"/>
            <a:ext cx="3626922" cy="6039565"/>
          </a:xfrm>
        </p:spPr>
        <p:txBody>
          <a:bodyPr>
            <a:normAutofit/>
          </a:bodyPr>
          <a:lstStyle/>
          <a:p>
            <a:r>
              <a:rPr lang="en-US" sz="4000" dirty="0">
                <a:latin typeface="Andale Mono" panose="020B0509000000000004" pitchFamily="49" charset="0"/>
              </a:rPr>
              <a:t>Let’s break it down…</a:t>
            </a:r>
            <a:endParaRPr lang="en-US" sz="5400" dirty="0">
              <a:latin typeface="Andale Mono" panose="020B0509000000000004" pitchFamily="49" charset="0"/>
            </a:endParaRPr>
          </a:p>
        </p:txBody>
      </p:sp>
      <p:pic>
        <p:nvPicPr>
          <p:cNvPr id="7" name="Picture 6">
            <a:extLst>
              <a:ext uri="{FF2B5EF4-FFF2-40B4-BE49-F238E27FC236}">
                <a16:creationId xmlns:a16="http://schemas.microsoft.com/office/drawing/2014/main" id="{B822CF59-1A45-0540-9BB0-6329BE7C358A}"/>
              </a:ext>
            </a:extLst>
          </p:cNvPr>
          <p:cNvPicPr>
            <a:picLocks noChangeAspect="1"/>
          </p:cNvPicPr>
          <p:nvPr/>
        </p:nvPicPr>
        <p:blipFill>
          <a:blip r:embed="rId3"/>
          <a:stretch>
            <a:fillRect/>
          </a:stretch>
        </p:blipFill>
        <p:spPr>
          <a:xfrm>
            <a:off x="5658426" y="409217"/>
            <a:ext cx="5331804" cy="6039565"/>
          </a:xfrm>
          <a:prstGeom prst="rect">
            <a:avLst/>
          </a:prstGeom>
        </p:spPr>
      </p:pic>
      <p:sp>
        <p:nvSpPr>
          <p:cNvPr id="3" name="Parallelogram 2">
            <a:extLst>
              <a:ext uri="{FF2B5EF4-FFF2-40B4-BE49-F238E27FC236}">
                <a16:creationId xmlns:a16="http://schemas.microsoft.com/office/drawing/2014/main" id="{F38A298A-34E3-A84E-9B13-66CCD591026E}"/>
              </a:ext>
            </a:extLst>
          </p:cNvPr>
          <p:cNvSpPr/>
          <p:nvPr/>
        </p:nvSpPr>
        <p:spPr>
          <a:xfrm>
            <a:off x="5688282" y="1805048"/>
            <a:ext cx="2843975" cy="688769"/>
          </a:xfrm>
          <a:prstGeom prst="parallelogram">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93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440211" y="409217"/>
            <a:ext cx="3626922" cy="6039565"/>
          </a:xfrm>
        </p:spPr>
        <p:txBody>
          <a:bodyPr>
            <a:normAutofit/>
          </a:bodyPr>
          <a:lstStyle/>
          <a:p>
            <a:r>
              <a:rPr lang="en-US" sz="4000" dirty="0">
                <a:latin typeface="Andale Mono" panose="020B0509000000000004" pitchFamily="49" charset="0"/>
              </a:rPr>
              <a:t>Let’s break it down…</a:t>
            </a:r>
            <a:endParaRPr lang="en-US" sz="5400" dirty="0">
              <a:latin typeface="Andale Mono" panose="020B0509000000000004" pitchFamily="49" charset="0"/>
            </a:endParaRPr>
          </a:p>
        </p:txBody>
      </p:sp>
      <p:pic>
        <p:nvPicPr>
          <p:cNvPr id="7" name="Picture 6">
            <a:extLst>
              <a:ext uri="{FF2B5EF4-FFF2-40B4-BE49-F238E27FC236}">
                <a16:creationId xmlns:a16="http://schemas.microsoft.com/office/drawing/2014/main" id="{B822CF59-1A45-0540-9BB0-6329BE7C358A}"/>
              </a:ext>
            </a:extLst>
          </p:cNvPr>
          <p:cNvPicPr>
            <a:picLocks noChangeAspect="1"/>
          </p:cNvPicPr>
          <p:nvPr/>
        </p:nvPicPr>
        <p:blipFill>
          <a:blip r:embed="rId3"/>
          <a:stretch>
            <a:fillRect/>
          </a:stretch>
        </p:blipFill>
        <p:spPr>
          <a:xfrm>
            <a:off x="5658426" y="409217"/>
            <a:ext cx="5331804" cy="6039565"/>
          </a:xfrm>
          <a:prstGeom prst="rect">
            <a:avLst/>
          </a:prstGeom>
        </p:spPr>
      </p:pic>
      <p:sp>
        <p:nvSpPr>
          <p:cNvPr id="3" name="Parallelogram 2">
            <a:extLst>
              <a:ext uri="{FF2B5EF4-FFF2-40B4-BE49-F238E27FC236}">
                <a16:creationId xmlns:a16="http://schemas.microsoft.com/office/drawing/2014/main" id="{F38A298A-34E3-A84E-9B13-66CCD591026E}"/>
              </a:ext>
            </a:extLst>
          </p:cNvPr>
          <p:cNvSpPr/>
          <p:nvPr/>
        </p:nvSpPr>
        <p:spPr>
          <a:xfrm>
            <a:off x="5688282" y="1805048"/>
            <a:ext cx="2843975" cy="688769"/>
          </a:xfrm>
          <a:prstGeom prst="parallelogram">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639EA6-0356-4341-838F-CBFCF5CAA449}"/>
              </a:ext>
            </a:extLst>
          </p:cNvPr>
          <p:cNvSpPr txBox="1"/>
          <p:nvPr/>
        </p:nvSpPr>
        <p:spPr>
          <a:xfrm>
            <a:off x="6262364" y="3779413"/>
            <a:ext cx="2228328" cy="584775"/>
          </a:xfrm>
          <a:prstGeom prst="rect">
            <a:avLst/>
          </a:prstGeom>
          <a:noFill/>
        </p:spPr>
        <p:txBody>
          <a:bodyPr wrap="square" rtlCol="0">
            <a:spAutoFit/>
          </a:bodyPr>
          <a:lstStyle/>
          <a:p>
            <a:r>
              <a:rPr lang="en-US" sz="1600" dirty="0">
                <a:latin typeface="Fira Code" panose="020B0509050000020004" pitchFamily="49" charset="0"/>
                <a:ea typeface="Fira Code" panose="020B0509050000020004" pitchFamily="49" charset="0"/>
              </a:rPr>
              <a:t>Has the user entered ‘STOP’</a:t>
            </a:r>
          </a:p>
        </p:txBody>
      </p:sp>
    </p:spTree>
    <p:extLst>
      <p:ext uri="{BB962C8B-B14F-4D97-AF65-F5344CB8AC3E}">
        <p14:creationId xmlns:p14="http://schemas.microsoft.com/office/powerpoint/2010/main" val="1157206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440211" y="409217"/>
            <a:ext cx="3626922" cy="6039565"/>
          </a:xfrm>
        </p:spPr>
        <p:txBody>
          <a:bodyPr>
            <a:normAutofit/>
          </a:bodyPr>
          <a:lstStyle/>
          <a:p>
            <a:r>
              <a:rPr lang="en-US" sz="4000" dirty="0">
                <a:latin typeface="Andale Mono" panose="020B0509000000000004" pitchFamily="49" charset="0"/>
              </a:rPr>
              <a:t>Let’s break it down…</a:t>
            </a:r>
            <a:endParaRPr lang="en-US" sz="5400" dirty="0">
              <a:latin typeface="Andale Mono" panose="020B0509000000000004" pitchFamily="49" charset="0"/>
            </a:endParaRPr>
          </a:p>
        </p:txBody>
      </p:sp>
      <p:pic>
        <p:nvPicPr>
          <p:cNvPr id="7" name="Picture 6">
            <a:extLst>
              <a:ext uri="{FF2B5EF4-FFF2-40B4-BE49-F238E27FC236}">
                <a16:creationId xmlns:a16="http://schemas.microsoft.com/office/drawing/2014/main" id="{B822CF59-1A45-0540-9BB0-6329BE7C358A}"/>
              </a:ext>
            </a:extLst>
          </p:cNvPr>
          <p:cNvPicPr>
            <a:picLocks noChangeAspect="1"/>
          </p:cNvPicPr>
          <p:nvPr/>
        </p:nvPicPr>
        <p:blipFill>
          <a:blip r:embed="rId3"/>
          <a:stretch>
            <a:fillRect/>
          </a:stretch>
        </p:blipFill>
        <p:spPr>
          <a:xfrm>
            <a:off x="5658426" y="409217"/>
            <a:ext cx="5331804" cy="6039565"/>
          </a:xfrm>
          <a:prstGeom prst="rect">
            <a:avLst/>
          </a:prstGeom>
        </p:spPr>
      </p:pic>
      <p:sp>
        <p:nvSpPr>
          <p:cNvPr id="3" name="Parallelogram 2">
            <a:extLst>
              <a:ext uri="{FF2B5EF4-FFF2-40B4-BE49-F238E27FC236}">
                <a16:creationId xmlns:a16="http://schemas.microsoft.com/office/drawing/2014/main" id="{F38A298A-34E3-A84E-9B13-66CCD591026E}"/>
              </a:ext>
            </a:extLst>
          </p:cNvPr>
          <p:cNvSpPr/>
          <p:nvPr/>
        </p:nvSpPr>
        <p:spPr>
          <a:xfrm>
            <a:off x="5688282" y="1805048"/>
            <a:ext cx="2843975" cy="688769"/>
          </a:xfrm>
          <a:prstGeom prst="parallelogram">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639EA6-0356-4341-838F-CBFCF5CAA449}"/>
              </a:ext>
            </a:extLst>
          </p:cNvPr>
          <p:cNvSpPr txBox="1"/>
          <p:nvPr/>
        </p:nvSpPr>
        <p:spPr>
          <a:xfrm>
            <a:off x="6262364" y="3779413"/>
            <a:ext cx="2228328" cy="584775"/>
          </a:xfrm>
          <a:prstGeom prst="rect">
            <a:avLst/>
          </a:prstGeom>
          <a:noFill/>
        </p:spPr>
        <p:txBody>
          <a:bodyPr wrap="square" rtlCol="0">
            <a:spAutoFit/>
          </a:bodyPr>
          <a:lstStyle/>
          <a:p>
            <a:r>
              <a:rPr lang="en-US" sz="1600" dirty="0">
                <a:latin typeface="Fira Code" panose="020B0509050000020004" pitchFamily="49" charset="0"/>
                <a:ea typeface="Fira Code" panose="020B0509050000020004" pitchFamily="49" charset="0"/>
              </a:rPr>
              <a:t>Has the user entered ‘STOP’</a:t>
            </a:r>
          </a:p>
        </p:txBody>
      </p:sp>
      <p:cxnSp>
        <p:nvCxnSpPr>
          <p:cNvPr id="6" name="Straight Arrow Connector 5">
            <a:extLst>
              <a:ext uri="{FF2B5EF4-FFF2-40B4-BE49-F238E27FC236}">
                <a16:creationId xmlns:a16="http://schemas.microsoft.com/office/drawing/2014/main" id="{7148662F-41D9-F445-B1E6-47019C45E1A6}"/>
              </a:ext>
            </a:extLst>
          </p:cNvPr>
          <p:cNvCxnSpPr/>
          <p:nvPr/>
        </p:nvCxnSpPr>
        <p:spPr>
          <a:xfrm>
            <a:off x="7093527" y="4890655"/>
            <a:ext cx="0" cy="62345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900509-A28C-F84D-9C95-9139F7DF5D94}"/>
              </a:ext>
            </a:extLst>
          </p:cNvPr>
          <p:cNvCxnSpPr>
            <a:cxnSpLocks/>
            <a:stCxn id="4" idx="3"/>
          </p:cNvCxnSpPr>
          <p:nvPr/>
        </p:nvCxnSpPr>
        <p:spPr>
          <a:xfrm>
            <a:off x="8490692" y="4071801"/>
            <a:ext cx="653308"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B977FA-FCEB-2641-A42A-F40AC5567C07}"/>
              </a:ext>
            </a:extLst>
          </p:cNvPr>
          <p:cNvSpPr txBox="1"/>
          <p:nvPr/>
        </p:nvSpPr>
        <p:spPr>
          <a:xfrm>
            <a:off x="8532257" y="3556275"/>
            <a:ext cx="598241" cy="369332"/>
          </a:xfrm>
          <a:prstGeom prst="rect">
            <a:avLst/>
          </a:prstGeom>
          <a:noFill/>
        </p:spPr>
        <p:txBody>
          <a:bodyPr wrap="none" rtlCol="0">
            <a:spAutoFit/>
          </a:bodyPr>
          <a:lstStyle/>
          <a:p>
            <a:r>
              <a:rPr lang="en-US" dirty="0">
                <a:latin typeface="Fira Code" panose="020B0509050000020004" pitchFamily="49" charset="0"/>
                <a:ea typeface="Fira Code" panose="020B0509050000020004" pitchFamily="49" charset="0"/>
              </a:rPr>
              <a:t>YES</a:t>
            </a:r>
          </a:p>
        </p:txBody>
      </p:sp>
      <p:sp>
        <p:nvSpPr>
          <p:cNvPr id="12" name="TextBox 11">
            <a:extLst>
              <a:ext uri="{FF2B5EF4-FFF2-40B4-BE49-F238E27FC236}">
                <a16:creationId xmlns:a16="http://schemas.microsoft.com/office/drawing/2014/main" id="{5FC31EB1-A19E-E54C-8FE8-9E7858223EAA}"/>
              </a:ext>
            </a:extLst>
          </p:cNvPr>
          <p:cNvSpPr txBox="1"/>
          <p:nvPr/>
        </p:nvSpPr>
        <p:spPr>
          <a:xfrm>
            <a:off x="7376528" y="5017716"/>
            <a:ext cx="460382" cy="369332"/>
          </a:xfrm>
          <a:prstGeom prst="rect">
            <a:avLst/>
          </a:prstGeom>
          <a:noFill/>
        </p:spPr>
        <p:txBody>
          <a:bodyPr wrap="none" rtlCol="0">
            <a:spAutoFit/>
          </a:bodyPr>
          <a:lstStyle/>
          <a:p>
            <a:r>
              <a:rPr lang="en-US" dirty="0">
                <a:latin typeface="Fira Code" panose="020B0509050000020004" pitchFamily="49" charset="0"/>
                <a:ea typeface="Fira Code" panose="020B0509050000020004" pitchFamily="49" charset="0"/>
              </a:rPr>
              <a:t>NO</a:t>
            </a:r>
          </a:p>
        </p:txBody>
      </p:sp>
      <p:cxnSp>
        <p:nvCxnSpPr>
          <p:cNvPr id="13" name="Straight Arrow Connector 12">
            <a:extLst>
              <a:ext uri="{FF2B5EF4-FFF2-40B4-BE49-F238E27FC236}">
                <a16:creationId xmlns:a16="http://schemas.microsoft.com/office/drawing/2014/main" id="{45FFF062-9C49-F94F-94A8-04C255559596}"/>
              </a:ext>
            </a:extLst>
          </p:cNvPr>
          <p:cNvCxnSpPr>
            <a:cxnSpLocks/>
          </p:cNvCxnSpPr>
          <p:nvPr/>
        </p:nvCxnSpPr>
        <p:spPr>
          <a:xfrm>
            <a:off x="4862945" y="4071800"/>
            <a:ext cx="795481"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1DFDD-EF29-1843-8A1F-B1887DF03FDE}"/>
              </a:ext>
            </a:extLst>
          </p:cNvPr>
          <p:cNvCxnSpPr>
            <a:cxnSpLocks/>
          </p:cNvCxnSpPr>
          <p:nvPr/>
        </p:nvCxnSpPr>
        <p:spPr>
          <a:xfrm>
            <a:off x="4876800" y="4071800"/>
            <a:ext cx="0" cy="195492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13F6BE-920C-BD42-AE49-0BDF3FE7E23A}"/>
              </a:ext>
            </a:extLst>
          </p:cNvPr>
          <p:cNvCxnSpPr>
            <a:cxnSpLocks/>
          </p:cNvCxnSpPr>
          <p:nvPr/>
        </p:nvCxnSpPr>
        <p:spPr>
          <a:xfrm flipH="1">
            <a:off x="4862945" y="6026725"/>
            <a:ext cx="698496"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3473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822CF59-1A45-0540-9BB0-6329BE7C358A}"/>
              </a:ext>
            </a:extLst>
          </p:cNvPr>
          <p:cNvPicPr>
            <a:picLocks noChangeAspect="1"/>
          </p:cNvPicPr>
          <p:nvPr/>
        </p:nvPicPr>
        <p:blipFill>
          <a:blip r:embed="rId3"/>
          <a:stretch>
            <a:fillRect/>
          </a:stretch>
        </p:blipFill>
        <p:spPr>
          <a:xfrm>
            <a:off x="5658426" y="409217"/>
            <a:ext cx="5331804" cy="6039565"/>
          </a:xfrm>
          <a:prstGeom prst="rect">
            <a:avLst/>
          </a:prstGeom>
        </p:spPr>
      </p:pic>
      <p:sp>
        <p:nvSpPr>
          <p:cNvPr id="3" name="Parallelogram 2">
            <a:extLst>
              <a:ext uri="{FF2B5EF4-FFF2-40B4-BE49-F238E27FC236}">
                <a16:creationId xmlns:a16="http://schemas.microsoft.com/office/drawing/2014/main" id="{F38A298A-34E3-A84E-9B13-66CCD591026E}"/>
              </a:ext>
            </a:extLst>
          </p:cNvPr>
          <p:cNvSpPr/>
          <p:nvPr/>
        </p:nvSpPr>
        <p:spPr>
          <a:xfrm>
            <a:off x="5688282" y="1805048"/>
            <a:ext cx="2843975" cy="688769"/>
          </a:xfrm>
          <a:prstGeom prst="parallelogram">
            <a:avLst/>
          </a:prstGeom>
          <a:noFill/>
          <a:ln w="57150">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639EA6-0356-4341-838F-CBFCF5CAA449}"/>
              </a:ext>
            </a:extLst>
          </p:cNvPr>
          <p:cNvSpPr txBox="1"/>
          <p:nvPr/>
        </p:nvSpPr>
        <p:spPr>
          <a:xfrm>
            <a:off x="6262364" y="3779413"/>
            <a:ext cx="2228328" cy="584775"/>
          </a:xfrm>
          <a:prstGeom prst="rect">
            <a:avLst/>
          </a:prstGeom>
          <a:noFill/>
        </p:spPr>
        <p:txBody>
          <a:bodyPr wrap="square" rtlCol="0">
            <a:spAutoFit/>
          </a:bodyPr>
          <a:lstStyle/>
          <a:p>
            <a:r>
              <a:rPr lang="en-US" sz="1600" dirty="0">
                <a:latin typeface="Fira Code" panose="020B0509050000020004" pitchFamily="49" charset="0"/>
                <a:ea typeface="Fira Code" panose="020B0509050000020004" pitchFamily="49" charset="0"/>
              </a:rPr>
              <a:t>Has the user entered ‘STOP’</a:t>
            </a:r>
          </a:p>
        </p:txBody>
      </p:sp>
      <p:cxnSp>
        <p:nvCxnSpPr>
          <p:cNvPr id="6" name="Straight Arrow Connector 5">
            <a:extLst>
              <a:ext uri="{FF2B5EF4-FFF2-40B4-BE49-F238E27FC236}">
                <a16:creationId xmlns:a16="http://schemas.microsoft.com/office/drawing/2014/main" id="{7148662F-41D9-F445-B1E6-47019C45E1A6}"/>
              </a:ext>
            </a:extLst>
          </p:cNvPr>
          <p:cNvCxnSpPr/>
          <p:nvPr/>
        </p:nvCxnSpPr>
        <p:spPr>
          <a:xfrm>
            <a:off x="7093527" y="4890655"/>
            <a:ext cx="0" cy="62345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D900509-A28C-F84D-9C95-9139F7DF5D94}"/>
              </a:ext>
            </a:extLst>
          </p:cNvPr>
          <p:cNvCxnSpPr>
            <a:cxnSpLocks/>
            <a:stCxn id="4" idx="3"/>
          </p:cNvCxnSpPr>
          <p:nvPr/>
        </p:nvCxnSpPr>
        <p:spPr>
          <a:xfrm>
            <a:off x="8490692" y="4071801"/>
            <a:ext cx="653308"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CB977FA-FCEB-2641-A42A-F40AC5567C07}"/>
              </a:ext>
            </a:extLst>
          </p:cNvPr>
          <p:cNvSpPr txBox="1"/>
          <p:nvPr/>
        </p:nvSpPr>
        <p:spPr>
          <a:xfrm>
            <a:off x="8532257" y="3556275"/>
            <a:ext cx="598241" cy="369332"/>
          </a:xfrm>
          <a:prstGeom prst="rect">
            <a:avLst/>
          </a:prstGeom>
          <a:noFill/>
        </p:spPr>
        <p:txBody>
          <a:bodyPr wrap="none" rtlCol="0">
            <a:spAutoFit/>
          </a:bodyPr>
          <a:lstStyle/>
          <a:p>
            <a:r>
              <a:rPr lang="en-US" dirty="0">
                <a:latin typeface="Fira Code" panose="020B0509050000020004" pitchFamily="49" charset="0"/>
                <a:ea typeface="Fira Code" panose="020B0509050000020004" pitchFamily="49" charset="0"/>
              </a:rPr>
              <a:t>YES</a:t>
            </a:r>
          </a:p>
        </p:txBody>
      </p:sp>
      <p:sp>
        <p:nvSpPr>
          <p:cNvPr id="12" name="TextBox 11">
            <a:extLst>
              <a:ext uri="{FF2B5EF4-FFF2-40B4-BE49-F238E27FC236}">
                <a16:creationId xmlns:a16="http://schemas.microsoft.com/office/drawing/2014/main" id="{5FC31EB1-A19E-E54C-8FE8-9E7858223EAA}"/>
              </a:ext>
            </a:extLst>
          </p:cNvPr>
          <p:cNvSpPr txBox="1"/>
          <p:nvPr/>
        </p:nvSpPr>
        <p:spPr>
          <a:xfrm>
            <a:off x="7376528" y="5017716"/>
            <a:ext cx="460382" cy="369332"/>
          </a:xfrm>
          <a:prstGeom prst="rect">
            <a:avLst/>
          </a:prstGeom>
          <a:noFill/>
        </p:spPr>
        <p:txBody>
          <a:bodyPr wrap="none" rtlCol="0">
            <a:spAutoFit/>
          </a:bodyPr>
          <a:lstStyle/>
          <a:p>
            <a:r>
              <a:rPr lang="en-US" dirty="0">
                <a:latin typeface="Fira Code" panose="020B0509050000020004" pitchFamily="49" charset="0"/>
                <a:ea typeface="Fira Code" panose="020B0509050000020004" pitchFamily="49" charset="0"/>
              </a:rPr>
              <a:t>NO</a:t>
            </a:r>
          </a:p>
        </p:txBody>
      </p:sp>
      <p:cxnSp>
        <p:nvCxnSpPr>
          <p:cNvPr id="13" name="Straight Arrow Connector 12">
            <a:extLst>
              <a:ext uri="{FF2B5EF4-FFF2-40B4-BE49-F238E27FC236}">
                <a16:creationId xmlns:a16="http://schemas.microsoft.com/office/drawing/2014/main" id="{45FFF062-9C49-F94F-94A8-04C255559596}"/>
              </a:ext>
            </a:extLst>
          </p:cNvPr>
          <p:cNvCxnSpPr>
            <a:cxnSpLocks/>
          </p:cNvCxnSpPr>
          <p:nvPr/>
        </p:nvCxnSpPr>
        <p:spPr>
          <a:xfrm>
            <a:off x="4862945" y="4071800"/>
            <a:ext cx="795481" cy="0"/>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B1DFDD-EF29-1843-8A1F-B1887DF03FDE}"/>
              </a:ext>
            </a:extLst>
          </p:cNvPr>
          <p:cNvCxnSpPr>
            <a:cxnSpLocks/>
          </p:cNvCxnSpPr>
          <p:nvPr/>
        </p:nvCxnSpPr>
        <p:spPr>
          <a:xfrm>
            <a:off x="4876800" y="4071800"/>
            <a:ext cx="0" cy="195492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13F6BE-920C-BD42-AE49-0BDF3FE7E23A}"/>
              </a:ext>
            </a:extLst>
          </p:cNvPr>
          <p:cNvCxnSpPr>
            <a:cxnSpLocks/>
          </p:cNvCxnSpPr>
          <p:nvPr/>
        </p:nvCxnSpPr>
        <p:spPr>
          <a:xfrm flipH="1">
            <a:off x="4862945" y="6026725"/>
            <a:ext cx="698496"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E71B878-E4EA-F24F-9078-FBF8D0A4454B}"/>
              </a:ext>
            </a:extLst>
          </p:cNvPr>
          <p:cNvSpPr/>
          <p:nvPr/>
        </p:nvSpPr>
        <p:spPr>
          <a:xfrm>
            <a:off x="667134" y="321378"/>
            <a:ext cx="3295200" cy="2967339"/>
          </a:xfrm>
          <a:prstGeom prst="rect">
            <a:avLst/>
          </a:prstGeom>
          <a:solidFill>
            <a:srgbClr val="FFD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latin typeface="Andale Mono" panose="020B0509000000000004" pitchFamily="49" charset="0"/>
              </a:rPr>
              <a:t>But! Do we know how many times this cycle is going to happen? Is the user going to enter exactly 5 commands each time then stop?</a:t>
            </a:r>
          </a:p>
        </p:txBody>
      </p:sp>
      <p:sp>
        <p:nvSpPr>
          <p:cNvPr id="16" name="Rectangle 15">
            <a:extLst>
              <a:ext uri="{FF2B5EF4-FFF2-40B4-BE49-F238E27FC236}">
                <a16:creationId xmlns:a16="http://schemas.microsoft.com/office/drawing/2014/main" id="{EF4FE548-0F54-1340-B803-7684808ABB64}"/>
              </a:ext>
            </a:extLst>
          </p:cNvPr>
          <p:cNvSpPr/>
          <p:nvPr/>
        </p:nvSpPr>
        <p:spPr>
          <a:xfrm>
            <a:off x="667134" y="3471240"/>
            <a:ext cx="3295200" cy="2967339"/>
          </a:xfrm>
          <a:prstGeom prst="rect">
            <a:avLst/>
          </a:prstGeom>
          <a:solidFill>
            <a:srgbClr val="FFD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95000"/>
                    <a:lumOff val="5000"/>
                  </a:schemeClr>
                </a:solidFill>
                <a:latin typeface="Andale Mono" panose="020B0509000000000004" pitchFamily="49" charset="0"/>
              </a:rPr>
              <a:t>A FOR loop wouldn’t be possible here because we don’t know how many times to run the loop for</a:t>
            </a:r>
          </a:p>
        </p:txBody>
      </p:sp>
    </p:spTree>
    <p:extLst>
      <p:ext uri="{BB962C8B-B14F-4D97-AF65-F5344CB8AC3E}">
        <p14:creationId xmlns:p14="http://schemas.microsoft.com/office/powerpoint/2010/main" val="7660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612013"/>
            <a:ext cx="10515600" cy="1325563"/>
          </a:xfrm>
        </p:spPr>
        <p:txBody>
          <a:bodyPr>
            <a:normAutofit/>
          </a:bodyPr>
          <a:lstStyle/>
          <a:p>
            <a:r>
              <a:rPr lang="en-US" sz="4000" dirty="0">
                <a:latin typeface="Andale Mono" panose="020B0509000000000004" pitchFamily="49" charset="0"/>
              </a:rPr>
              <a:t>A new kind of loop</a:t>
            </a:r>
            <a:endParaRPr lang="en-US" sz="5400" dirty="0">
              <a:latin typeface="Andale Mono" panose="020B0509000000000004" pitchFamily="49" charset="0"/>
            </a:endParaRP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2506662"/>
            <a:ext cx="10515600" cy="4351338"/>
          </a:xfrm>
        </p:spPr>
        <p:txBody>
          <a:bodyPr>
            <a:normAutofit/>
          </a:bodyPr>
          <a:lstStyle/>
          <a:p>
            <a:pPr marL="0" indent="0">
              <a:buNone/>
            </a:pPr>
            <a:r>
              <a:rPr lang="en-US" dirty="0">
                <a:latin typeface="Andale Mono" panose="020B0509000000000004" pitchFamily="49" charset="0"/>
              </a:rPr>
              <a:t>number = 0</a:t>
            </a:r>
          </a:p>
          <a:p>
            <a:pPr marL="0" indent="0">
              <a:buNone/>
            </a:pPr>
            <a:r>
              <a:rPr lang="en-US" b="1" dirty="0">
                <a:latin typeface="Andale Mono" panose="020B0509000000000004" pitchFamily="49" charset="0"/>
              </a:rPr>
              <a:t>WHILE </a:t>
            </a:r>
            <a:r>
              <a:rPr lang="en-US" dirty="0">
                <a:latin typeface="Andale Mono" panose="020B0509000000000004" pitchFamily="49" charset="0"/>
              </a:rPr>
              <a:t>number &lt; 5</a:t>
            </a:r>
          </a:p>
          <a:p>
            <a:pPr marL="0" indent="0">
              <a:buNone/>
            </a:pPr>
            <a:r>
              <a:rPr lang="en-US" dirty="0">
                <a:latin typeface="Andale Mono" panose="020B0509000000000004" pitchFamily="49" charset="0"/>
              </a:rPr>
              <a:t>	Add 1 to number</a:t>
            </a:r>
          </a:p>
          <a:p>
            <a:pPr marL="0" indent="0">
              <a:buNone/>
            </a:pPr>
            <a:r>
              <a:rPr lang="en-US" dirty="0">
                <a:latin typeface="Andale Mono" panose="020B0509000000000004" pitchFamily="49" charset="0"/>
              </a:rPr>
              <a:t>	print the number</a:t>
            </a:r>
          </a:p>
        </p:txBody>
      </p:sp>
    </p:spTree>
    <p:extLst>
      <p:ext uri="{BB962C8B-B14F-4D97-AF65-F5344CB8AC3E}">
        <p14:creationId xmlns:p14="http://schemas.microsoft.com/office/powerpoint/2010/main" val="926311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612013"/>
            <a:ext cx="10515600" cy="1325563"/>
          </a:xfrm>
        </p:spPr>
        <p:txBody>
          <a:bodyPr>
            <a:normAutofit/>
          </a:bodyPr>
          <a:lstStyle/>
          <a:p>
            <a:r>
              <a:rPr lang="en-US" sz="4000" dirty="0">
                <a:latin typeface="Andale Mono" panose="020B0509000000000004" pitchFamily="49" charset="0"/>
              </a:rPr>
              <a:t>Back to our remote control</a:t>
            </a:r>
            <a:endParaRPr lang="en-US" sz="5400" dirty="0">
              <a:latin typeface="Andale Mono" panose="020B0509000000000004" pitchFamily="49" charset="0"/>
            </a:endParaRP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2506662"/>
            <a:ext cx="10515600" cy="4351338"/>
          </a:xfrm>
        </p:spPr>
        <p:txBody>
          <a:bodyPr>
            <a:normAutofit/>
          </a:bodyPr>
          <a:lstStyle/>
          <a:p>
            <a:pPr marL="0" indent="0">
              <a:buNone/>
            </a:pPr>
            <a:r>
              <a:rPr lang="en-US" b="1" dirty="0">
                <a:latin typeface="Andale Mono" panose="020B0509000000000004" pitchFamily="49" charset="0"/>
              </a:rPr>
              <a:t>WHILE </a:t>
            </a:r>
            <a:r>
              <a:rPr lang="en-US" dirty="0">
                <a:latin typeface="Andale Mono" panose="020B0509000000000004" pitchFamily="49" charset="0"/>
              </a:rPr>
              <a:t>command doesn’t equal ‘STOP’</a:t>
            </a:r>
          </a:p>
          <a:p>
            <a:pPr marL="0" indent="0">
              <a:buNone/>
            </a:pPr>
            <a:r>
              <a:rPr lang="en-US" dirty="0">
                <a:latin typeface="Andale Mono" panose="020B0509000000000004" pitchFamily="49" charset="0"/>
              </a:rPr>
              <a:t>	Run command on Marty</a:t>
            </a:r>
          </a:p>
          <a:p>
            <a:pPr marL="0" indent="0">
              <a:buNone/>
            </a:pPr>
            <a:r>
              <a:rPr lang="en-US" dirty="0">
                <a:latin typeface="Andale Mono" panose="020B0509000000000004" pitchFamily="49" charset="0"/>
              </a:rPr>
              <a:t>	Ask for the next command</a:t>
            </a:r>
          </a:p>
        </p:txBody>
      </p:sp>
    </p:spTree>
    <p:extLst>
      <p:ext uri="{BB962C8B-B14F-4D97-AF65-F5344CB8AC3E}">
        <p14:creationId xmlns:p14="http://schemas.microsoft.com/office/powerpoint/2010/main" val="794433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264405"/>
            <a:ext cx="10515600" cy="5133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GB" sz="2400" dirty="0">
                <a:latin typeface="Fira Code" panose="020B0509050000020004" pitchFamily="49" charset="0"/>
                <a:ea typeface="Fira Code" panose="020B0509050000020004" pitchFamily="49" charset="0"/>
              </a:rPr>
              <a:t>import martypy</a:t>
            </a:r>
          </a:p>
          <a:p>
            <a:pPr>
              <a:lnSpc>
                <a:spcPct val="200000"/>
              </a:lnSpc>
            </a:pPr>
            <a:r>
              <a:rPr lang="en-GB" sz="2400" dirty="0">
                <a:latin typeface="Fira Code" panose="020B0509050000020004" pitchFamily="49" charset="0"/>
                <a:ea typeface="Fira Code" panose="020B0509050000020004" pitchFamily="49" charset="0"/>
              </a:rPr>
              <a:t>marty = </a:t>
            </a:r>
            <a:r>
              <a:rPr lang="en-GB" sz="2400" dirty="0" err="1">
                <a:latin typeface="Fira Code" panose="020B0509050000020004" pitchFamily="49" charset="0"/>
                <a:ea typeface="Fira Code" panose="020B0509050000020004" pitchFamily="49" charset="0"/>
              </a:rPr>
              <a:t>martypy.Marty</a:t>
            </a:r>
            <a:r>
              <a:rPr lang="en-GB" sz="2400" dirty="0">
                <a:latin typeface="Fira Code" panose="020B0509050000020004" pitchFamily="49" charset="0"/>
                <a:ea typeface="Fira Code" panose="020B0509050000020004" pitchFamily="49" charset="0"/>
              </a:rPr>
              <a:t>(‘socket://192.168.8.122’)</a:t>
            </a:r>
          </a:p>
          <a:p>
            <a:pPr>
              <a:lnSpc>
                <a:spcPct val="200000"/>
              </a:lnSpc>
            </a:pPr>
            <a:endParaRPr lang="en-GB" sz="2400" dirty="0">
              <a:latin typeface="Fira Code" panose="020B0509050000020004" pitchFamily="49" charset="0"/>
              <a:ea typeface="Fira Code" panose="020B0509050000020004" pitchFamily="49" charset="0"/>
            </a:endParaRPr>
          </a:p>
          <a:p>
            <a:pPr>
              <a:lnSpc>
                <a:spcPct val="200000"/>
              </a:lnSpc>
            </a:pPr>
            <a:r>
              <a:rPr lang="en-GB" sz="2400" dirty="0" err="1">
                <a:latin typeface="Fira Code" panose="020B0509050000020004" pitchFamily="49" charset="0"/>
                <a:ea typeface="Fira Code" panose="020B0509050000020004" pitchFamily="49" charset="0"/>
              </a:rPr>
              <a:t>marty.celebrate</a:t>
            </a:r>
            <a:r>
              <a:rPr lang="en-GB" sz="2400" dirty="0">
                <a:latin typeface="Fira Code" panose="020B0509050000020004" pitchFamily="49" charset="0"/>
                <a:ea typeface="Fira Code" panose="020B0509050000020004" pitchFamily="49" charset="0"/>
              </a:rPr>
              <a:t>()</a:t>
            </a:r>
          </a:p>
          <a:p>
            <a:pPr>
              <a:lnSpc>
                <a:spcPct val="200000"/>
              </a:lnSpc>
            </a:pPr>
            <a:r>
              <a:rPr lang="en-GB" sz="2400" dirty="0" err="1">
                <a:latin typeface="Fira Code" panose="020B0509050000020004" pitchFamily="49" charset="0"/>
                <a:ea typeface="Fira Code" panose="020B0509050000020004" pitchFamily="49" charset="0"/>
              </a:rPr>
              <a:t>marty.walk</a:t>
            </a:r>
            <a:r>
              <a:rPr lang="en-GB" sz="2400" dirty="0">
                <a:latin typeface="Fira Code" panose="020B0509050000020004" pitchFamily="49" charset="0"/>
                <a:ea typeface="Fira Code" panose="020B0509050000020004" pitchFamily="49" charset="0"/>
              </a:rPr>
              <a:t>(2)</a:t>
            </a:r>
          </a:p>
          <a:p>
            <a:pPr>
              <a:lnSpc>
                <a:spcPct val="200000"/>
              </a:lnSpc>
            </a:pPr>
            <a:r>
              <a:rPr lang="en-GB" sz="2400" dirty="0" err="1">
                <a:latin typeface="Fira Code" panose="020B0509050000020004" pitchFamily="49" charset="0"/>
                <a:ea typeface="Fira Code" panose="020B0509050000020004" pitchFamily="49" charset="0"/>
              </a:rPr>
              <a:t>marty.celebrate</a:t>
            </a:r>
            <a:r>
              <a:rPr lang="en-GB" sz="2400" dirty="0">
                <a:latin typeface="Fira Code" panose="020B0509050000020004" pitchFamily="49" charset="0"/>
                <a:ea typeface="Fira Code" panose="020B0509050000020004" pitchFamily="49" charset="0"/>
              </a:rPr>
              <a:t>()</a:t>
            </a:r>
          </a:p>
          <a:p>
            <a:pPr>
              <a:lnSpc>
                <a:spcPct val="200000"/>
              </a:lnSpc>
            </a:pPr>
            <a:r>
              <a:rPr lang="en-GB" sz="2400" dirty="0" err="1">
                <a:latin typeface="Fira Code" panose="020B0509050000020004" pitchFamily="49" charset="0"/>
                <a:ea typeface="Fira Code" panose="020B0509050000020004" pitchFamily="49" charset="0"/>
              </a:rPr>
              <a:t>marty.walk</a:t>
            </a:r>
            <a:r>
              <a:rPr lang="en-GB" sz="2400" dirty="0">
                <a:latin typeface="Fira Code" panose="020B0509050000020004" pitchFamily="49" charset="0"/>
                <a:ea typeface="Fira Code" panose="020B0509050000020004" pitchFamily="49" charset="0"/>
              </a:rPr>
              <a:t>(2)</a:t>
            </a:r>
          </a:p>
        </p:txBody>
      </p:sp>
      <p:sp>
        <p:nvSpPr>
          <p:cNvPr id="6" name="Rectangle 5">
            <a:extLst>
              <a:ext uri="{FF2B5EF4-FFF2-40B4-BE49-F238E27FC236}">
                <a16:creationId xmlns:a16="http://schemas.microsoft.com/office/drawing/2014/main" id="{D4128FC5-0DCC-174A-A9D0-B9810452F2FF}"/>
              </a:ext>
            </a:extLst>
          </p:cNvPr>
          <p:cNvSpPr/>
          <p:nvPr/>
        </p:nvSpPr>
        <p:spPr>
          <a:xfrm>
            <a:off x="7239749" y="2831335"/>
            <a:ext cx="3600850" cy="2721166"/>
          </a:xfrm>
          <a:prstGeom prst="rect">
            <a:avLst/>
          </a:prstGeom>
          <a:solidFill>
            <a:srgbClr val="FFD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Andale Mono" panose="020B0509000000000004" pitchFamily="49" charset="0"/>
                <a:ea typeface="Open Sans" panose="020B0606030504020204" pitchFamily="34" charset="0"/>
                <a:cs typeface="Open Sans" panose="020B0606030504020204" pitchFamily="34" charset="0"/>
              </a:rPr>
              <a:t>Do any of your Python programs end up looking like this with repeating commands?</a:t>
            </a:r>
          </a:p>
        </p:txBody>
      </p:sp>
      <p:sp>
        <p:nvSpPr>
          <p:cNvPr id="8" name="Rectangle 7">
            <a:extLst>
              <a:ext uri="{FF2B5EF4-FFF2-40B4-BE49-F238E27FC236}">
                <a16:creationId xmlns:a16="http://schemas.microsoft.com/office/drawing/2014/main" id="{7E6A35B2-60BD-1A4A-9720-B7C17385A109}"/>
              </a:ext>
            </a:extLst>
          </p:cNvPr>
          <p:cNvSpPr/>
          <p:nvPr/>
        </p:nvSpPr>
        <p:spPr>
          <a:xfrm>
            <a:off x="7392149" y="2983735"/>
            <a:ext cx="3600850" cy="2721166"/>
          </a:xfrm>
          <a:prstGeom prst="rect">
            <a:avLst/>
          </a:prstGeom>
          <a:solidFill>
            <a:srgbClr val="FFD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ysClr val="windowText" lastClr="000000"/>
                </a:solidFill>
                <a:latin typeface="Andale Mono" panose="020B0509000000000004" pitchFamily="49" charset="0"/>
                <a:ea typeface="Open Sans" panose="020B0606030504020204" pitchFamily="34" charset="0"/>
                <a:cs typeface="Open Sans" panose="020B0606030504020204" pitchFamily="34" charset="0"/>
              </a:rPr>
              <a:t>What could we use to reduce the amount of repetition in our Python programs?</a:t>
            </a:r>
          </a:p>
        </p:txBody>
      </p:sp>
    </p:spTree>
    <p:extLst>
      <p:ext uri="{BB962C8B-B14F-4D97-AF65-F5344CB8AC3E}">
        <p14:creationId xmlns:p14="http://schemas.microsoft.com/office/powerpoint/2010/main" val="54915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0"/>
            <a:ext cx="10515600" cy="1325563"/>
          </a:xfrm>
        </p:spPr>
        <p:txBody>
          <a:bodyPr>
            <a:normAutofit/>
          </a:bodyPr>
          <a:lstStyle/>
          <a:p>
            <a:r>
              <a:rPr lang="en-US" sz="3600" dirty="0">
                <a:latin typeface="Andale Mono" panose="020B0509000000000004" pitchFamily="49" charset="0"/>
              </a:rPr>
              <a:t>In Python</a:t>
            </a:r>
            <a:endParaRPr lang="en-US" sz="4800" dirty="0">
              <a:latin typeface="Andale Mono" panose="020B0509000000000004" pitchFamily="49" charset="0"/>
            </a:endParaRP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1383163"/>
            <a:ext cx="10515600" cy="4091674"/>
          </a:xfrm>
        </p:spPr>
        <p:txBody>
          <a:bodyPr>
            <a:normAutofit fontScale="92500" lnSpcReduction="10000"/>
          </a:bodyPr>
          <a:lstStyle/>
          <a:p>
            <a:pPr marL="0" indent="0">
              <a:lnSpc>
                <a:spcPct val="150000"/>
              </a:lnSpc>
              <a:buNone/>
            </a:pPr>
            <a:r>
              <a:rPr lang="en-US" sz="2400" dirty="0">
                <a:latin typeface="Fira Code" panose="020B0509050000020004" pitchFamily="49" charset="0"/>
                <a:ea typeface="Fira Code" panose="020B0509050000020004" pitchFamily="49" charset="0"/>
              </a:rPr>
              <a:t>import martypy</a:t>
            </a:r>
          </a:p>
          <a:p>
            <a:pPr marL="0" indent="0">
              <a:lnSpc>
                <a:spcPct val="150000"/>
              </a:lnSpc>
              <a:buNone/>
            </a:pPr>
            <a:endParaRPr lang="en-US" sz="900" dirty="0">
              <a:latin typeface="Fira Code" panose="020B0509050000020004" pitchFamily="49" charset="0"/>
              <a:ea typeface="Fira Code" panose="020B0509050000020004" pitchFamily="49" charset="0"/>
            </a:endParaRPr>
          </a:p>
          <a:p>
            <a:pPr marL="0" indent="0">
              <a:lnSpc>
                <a:spcPct val="150000"/>
              </a:lnSpc>
              <a:buNone/>
            </a:pPr>
            <a:r>
              <a:rPr lang="en-US" sz="2400" dirty="0" err="1">
                <a:latin typeface="Fira Code" panose="020B0509050000020004" pitchFamily="49" charset="0"/>
                <a:ea typeface="Fira Code" panose="020B0509050000020004" pitchFamily="49" charset="0"/>
              </a:rPr>
              <a:t>mymarty</a:t>
            </a:r>
            <a:r>
              <a:rPr lang="en-US" sz="2400" dirty="0">
                <a:latin typeface="Fira Code" panose="020B0509050000020004" pitchFamily="49" charset="0"/>
                <a:ea typeface="Fira Code" panose="020B0509050000020004" pitchFamily="49" charset="0"/>
              </a:rPr>
              <a:t> = </a:t>
            </a:r>
            <a:r>
              <a:rPr lang="en-US" sz="2400" dirty="0" err="1">
                <a:latin typeface="Fira Code" panose="020B0509050000020004" pitchFamily="49" charset="0"/>
                <a:ea typeface="Fira Code" panose="020B0509050000020004" pitchFamily="49" charset="0"/>
              </a:rPr>
              <a:t>martypy.Marty</a:t>
            </a:r>
            <a:r>
              <a:rPr lang="en-US" sz="2400" dirty="0">
                <a:latin typeface="Fira Code" panose="020B0509050000020004" pitchFamily="49" charset="0"/>
                <a:ea typeface="Fira Code" panose="020B0509050000020004" pitchFamily="49" charset="0"/>
              </a:rPr>
              <a:t>(‘socket://192.168.8.122’)</a:t>
            </a:r>
          </a:p>
          <a:p>
            <a:pPr marL="0" indent="0">
              <a:lnSpc>
                <a:spcPct val="150000"/>
              </a:lnSpc>
              <a:buNone/>
            </a:pPr>
            <a:r>
              <a:rPr lang="en-US" sz="2400" dirty="0">
                <a:latin typeface="Fira Code" panose="020B0509050000020004" pitchFamily="49" charset="0"/>
                <a:ea typeface="Fira Code" panose="020B0509050000020004" pitchFamily="49" charset="0"/>
              </a:rPr>
              <a:t>mymarty.hello()</a:t>
            </a:r>
          </a:p>
          <a:p>
            <a:pPr marL="0" indent="0">
              <a:buNone/>
            </a:pPr>
            <a:r>
              <a:rPr lang="en-US" sz="2400" dirty="0">
                <a:latin typeface="Andale Mono" panose="020B0509000000000004" pitchFamily="49" charset="0"/>
              </a:rPr>
              <a:t>steps = 0</a:t>
            </a:r>
          </a:p>
          <a:p>
            <a:pPr marL="0" indent="0">
              <a:buNone/>
            </a:pPr>
            <a:endParaRPr lang="en-US" sz="2400" dirty="0">
              <a:latin typeface="Andale Mono" panose="020B0509000000000004" pitchFamily="49" charset="0"/>
            </a:endParaRPr>
          </a:p>
          <a:p>
            <a:pPr marL="0" indent="0">
              <a:buNone/>
            </a:pPr>
            <a:r>
              <a:rPr lang="en-US" sz="2400" dirty="0">
                <a:latin typeface="Andale Mono" panose="020B0509000000000004" pitchFamily="49" charset="0"/>
              </a:rPr>
              <a:t>while steps &lt; 5:</a:t>
            </a:r>
          </a:p>
          <a:p>
            <a:pPr marL="0" indent="0">
              <a:buNone/>
            </a:pPr>
            <a:r>
              <a:rPr lang="en-US" sz="2400" dirty="0">
                <a:latin typeface="Andale Mono" panose="020B0509000000000004" pitchFamily="49" charset="0"/>
              </a:rPr>
              <a:t>	</a:t>
            </a:r>
            <a:r>
              <a:rPr lang="en-US" sz="2400" dirty="0" err="1">
                <a:latin typeface="Andale Mono" panose="020B0509000000000004" pitchFamily="49" charset="0"/>
              </a:rPr>
              <a:t>marty.walk</a:t>
            </a:r>
            <a:r>
              <a:rPr lang="en-US" sz="2400" dirty="0">
                <a:latin typeface="Andale Mono" panose="020B0509000000000004" pitchFamily="49" charset="0"/>
              </a:rPr>
              <a:t>()</a:t>
            </a:r>
          </a:p>
          <a:p>
            <a:pPr marL="0" indent="0">
              <a:buNone/>
            </a:pPr>
            <a:r>
              <a:rPr lang="en-US" sz="2400" dirty="0">
                <a:latin typeface="Andale Mono" panose="020B0509000000000004" pitchFamily="49" charset="0"/>
              </a:rPr>
              <a:t>	steps = steps + 1</a:t>
            </a:r>
          </a:p>
        </p:txBody>
      </p:sp>
    </p:spTree>
    <p:extLst>
      <p:ext uri="{BB962C8B-B14F-4D97-AF65-F5344CB8AC3E}">
        <p14:creationId xmlns:p14="http://schemas.microsoft.com/office/powerpoint/2010/main" val="2080644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936519" y="1272975"/>
            <a:ext cx="10515600" cy="1006464"/>
          </a:xfrm>
        </p:spPr>
        <p:txBody>
          <a:bodyPr>
            <a:normAutofit/>
          </a:bodyPr>
          <a:lstStyle/>
          <a:p>
            <a:pPr algn="ctr"/>
            <a:r>
              <a:rPr lang="en-US" dirty="0">
                <a:latin typeface="Andale Mono" panose="020B0509000000000004" pitchFamily="49" charset="0"/>
              </a:rPr>
              <a:t>Over to you…</a:t>
            </a:r>
            <a:endParaRPr lang="en-US" sz="60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1843947"/>
            <a:ext cx="10515600"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endParaRPr lang="en-GB" sz="2400" dirty="0">
              <a:latin typeface="Fira Code" panose="020B0509050000020004" pitchFamily="49" charset="0"/>
              <a:ea typeface="Fira Code" panose="020B0509050000020004" pitchFamily="49" charset="0"/>
            </a:endParaRPr>
          </a:p>
        </p:txBody>
      </p:sp>
      <p:sp>
        <p:nvSpPr>
          <p:cNvPr id="3" name="TextBox 2">
            <a:extLst>
              <a:ext uri="{FF2B5EF4-FFF2-40B4-BE49-F238E27FC236}">
                <a16:creationId xmlns:a16="http://schemas.microsoft.com/office/drawing/2014/main" id="{EB1BFAEE-1CDA-6440-99A0-870DEC14A0A0}"/>
              </a:ext>
            </a:extLst>
          </p:cNvPr>
          <p:cNvSpPr txBox="1"/>
          <p:nvPr/>
        </p:nvSpPr>
        <p:spPr>
          <a:xfrm>
            <a:off x="936519" y="2625463"/>
            <a:ext cx="10318962" cy="1953099"/>
          </a:xfrm>
          <a:prstGeom prst="rect">
            <a:avLst/>
          </a:prstGeom>
          <a:noFill/>
        </p:spPr>
        <p:txBody>
          <a:bodyPr wrap="square" rtlCol="0">
            <a:spAutoFit/>
          </a:bodyPr>
          <a:lstStyle/>
          <a:p>
            <a:pPr algn="ctr">
              <a:lnSpc>
                <a:spcPct val="150000"/>
              </a:lnSpc>
            </a:pPr>
            <a:r>
              <a:rPr lang="en-US" sz="2800" dirty="0">
                <a:latin typeface="Andale Mono" panose="020B0509000000000004" pitchFamily="49" charset="0"/>
                <a:ea typeface="Fira Code" panose="020B0509050000020004" pitchFamily="49" charset="0"/>
              </a:rPr>
              <a:t>Grab a device and a Marty and code your own text-based remote control using the flowchart we completed as a class earlier as a guide!</a:t>
            </a:r>
          </a:p>
        </p:txBody>
      </p:sp>
    </p:spTree>
    <p:extLst>
      <p:ext uri="{BB962C8B-B14F-4D97-AF65-F5344CB8AC3E}">
        <p14:creationId xmlns:p14="http://schemas.microsoft.com/office/powerpoint/2010/main" val="1659985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879427"/>
            <a:ext cx="10515600" cy="1325563"/>
          </a:xfrm>
        </p:spPr>
        <p:txBody>
          <a:bodyPr>
            <a:normAutofit/>
          </a:bodyPr>
          <a:lstStyle/>
          <a:p>
            <a:pPr algn="ctr"/>
            <a:r>
              <a:rPr lang="en-US" sz="5400" dirty="0">
                <a:latin typeface="Andale Mono" panose="020B0509000000000004" pitchFamily="49" charset="0"/>
              </a:rPr>
              <a:t>End of Lesson Reflection</a:t>
            </a:r>
            <a:endParaRPr lang="en-US" sz="72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201478" y="3067169"/>
            <a:ext cx="11856203" cy="2054542"/>
          </a:xfrm>
          <a:prstGeom prst="rect">
            <a:avLst/>
          </a:prstGeom>
        </p:spPr>
        <p:txBody>
          <a:bodyPr vert="horz" lIns="91440" tIns="45720" rIns="91440" bIns="45720" rtlCol="0" anchor="t">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dirty="0">
                <a:latin typeface="Andale Mono" panose="020B0509000000000004" pitchFamily="49" charset="0"/>
              </a:rPr>
              <a:t>One thing I learned</a:t>
            </a:r>
          </a:p>
          <a:p>
            <a:pPr algn="ctr">
              <a:lnSpc>
                <a:spcPct val="150000"/>
              </a:lnSpc>
            </a:pPr>
            <a:r>
              <a:rPr lang="en-US" sz="2400" dirty="0">
                <a:latin typeface="Andale Mono" panose="020B0509000000000004" pitchFamily="49" charset="0"/>
              </a:rPr>
              <a:t>Something to ask next time</a:t>
            </a:r>
          </a:p>
          <a:p>
            <a:pPr algn="ctr">
              <a:lnSpc>
                <a:spcPct val="150000"/>
              </a:lnSpc>
            </a:pPr>
            <a:r>
              <a:rPr lang="en-US" sz="2400" dirty="0">
                <a:latin typeface="Andale Mono" panose="020B0509000000000004" pitchFamily="49" charset="0"/>
              </a:rPr>
              <a:t>One thing I want to research about remotely operated vehicles/robots</a:t>
            </a:r>
          </a:p>
        </p:txBody>
      </p:sp>
    </p:spTree>
    <p:extLst>
      <p:ext uri="{BB962C8B-B14F-4D97-AF65-F5344CB8AC3E}">
        <p14:creationId xmlns:p14="http://schemas.microsoft.com/office/powerpoint/2010/main" val="1836453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p:txBody>
          <a:bodyPr/>
          <a:lstStyle/>
          <a:p>
            <a:r>
              <a:rPr lang="en-US" sz="3200" dirty="0">
                <a:latin typeface="Andale Mono" panose="020B0509000000000004" pitchFamily="49" charset="0"/>
              </a:rPr>
              <a:t>Lesson 3</a:t>
            </a:r>
            <a:br>
              <a:rPr lang="en-US" dirty="0">
                <a:latin typeface="Andale Mono" panose="020B0509000000000004" pitchFamily="49" charset="0"/>
              </a:rPr>
            </a:br>
            <a:r>
              <a:rPr lang="en-US" dirty="0">
                <a:latin typeface="Andale Mono" panose="020B0509000000000004" pitchFamily="49" charset="0"/>
              </a:rPr>
              <a:t>Guess the Number</a:t>
            </a: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1973104"/>
            <a:ext cx="10515600" cy="4351338"/>
          </a:xfrm>
        </p:spPr>
        <p:txBody>
          <a:bodyPr>
            <a:normAutofit/>
          </a:bodyPr>
          <a:lstStyle/>
          <a:p>
            <a:pPr marL="0" indent="0">
              <a:buNone/>
            </a:pPr>
            <a:r>
              <a:rPr lang="en-US" sz="2000" dirty="0">
                <a:latin typeface="Andale Mono" panose="020B0509000000000004" pitchFamily="49" charset="0"/>
              </a:rPr>
              <a:t>By the end of this lesson you will be able to,</a:t>
            </a:r>
          </a:p>
          <a:p>
            <a:pPr marL="0" indent="0">
              <a:buNone/>
            </a:pPr>
            <a:endParaRPr lang="en-US" sz="500" dirty="0">
              <a:latin typeface="Andale Mono" panose="020B0509000000000004" pitchFamily="49" charset="0"/>
            </a:endParaRPr>
          </a:p>
          <a:p>
            <a:pPr marL="536575" indent="-214313">
              <a:lnSpc>
                <a:spcPct val="150000"/>
              </a:lnSpc>
            </a:pPr>
            <a:r>
              <a:rPr lang="en-US" sz="1800" dirty="0">
                <a:latin typeface="Andale Mono" panose="020B0509000000000004" pitchFamily="49" charset="0"/>
              </a:rPr>
              <a:t>Describe examples of when a for loop is needed</a:t>
            </a:r>
          </a:p>
          <a:p>
            <a:pPr marL="536575" indent="-214313">
              <a:lnSpc>
                <a:spcPct val="150000"/>
              </a:lnSpc>
            </a:pPr>
            <a:r>
              <a:rPr lang="en-US" sz="1800" dirty="0">
                <a:latin typeface="Andale Mono" panose="020B0509000000000004" pitchFamily="49" charset="0"/>
              </a:rPr>
              <a:t>Describe examples of when a while loop is needed</a:t>
            </a:r>
          </a:p>
          <a:p>
            <a:pPr marL="536575" indent="-214313">
              <a:lnSpc>
                <a:spcPct val="150000"/>
              </a:lnSpc>
            </a:pPr>
            <a:r>
              <a:rPr lang="en-US" sz="1800" dirty="0">
                <a:latin typeface="Andale Mono" panose="020B0509000000000004" pitchFamily="49" charset="0"/>
              </a:rPr>
              <a:t>Design and build a program that uses both a for and while loop</a:t>
            </a:r>
          </a:p>
          <a:p>
            <a:pPr marL="536575" indent="-214313">
              <a:lnSpc>
                <a:spcPct val="150000"/>
              </a:lnSpc>
            </a:pPr>
            <a:r>
              <a:rPr lang="en-US" sz="1800" dirty="0">
                <a:latin typeface="Andale Mono" panose="020B0509000000000004" pitchFamily="49" charset="0"/>
              </a:rPr>
              <a:t>Draw a flowchart for a program with nested loops</a:t>
            </a:r>
          </a:p>
        </p:txBody>
      </p:sp>
    </p:spTree>
    <p:extLst>
      <p:ext uri="{BB962C8B-B14F-4D97-AF65-F5344CB8AC3E}">
        <p14:creationId xmlns:p14="http://schemas.microsoft.com/office/powerpoint/2010/main" val="2841707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392277"/>
            <a:ext cx="10515600" cy="801092"/>
          </a:xfrm>
        </p:spPr>
        <p:txBody>
          <a:bodyPr>
            <a:normAutofit/>
          </a:bodyPr>
          <a:lstStyle/>
          <a:p>
            <a:pPr marL="0" indent="0">
              <a:buNone/>
            </a:pPr>
            <a:r>
              <a:rPr lang="en-US" sz="4400" dirty="0">
                <a:latin typeface="Andale Mono" panose="020B0509000000000004" pitchFamily="49" charset="0"/>
              </a:rPr>
              <a:t>So far…</a:t>
            </a:r>
            <a:endParaRPr lang="en-US" sz="3600" dirty="0">
              <a:latin typeface="Andale Mono" panose="020B0509000000000004" pitchFamily="49" charset="0"/>
            </a:endParaRPr>
          </a:p>
        </p:txBody>
      </p:sp>
      <p:sp>
        <p:nvSpPr>
          <p:cNvPr id="2" name="TextBox 1">
            <a:extLst>
              <a:ext uri="{FF2B5EF4-FFF2-40B4-BE49-F238E27FC236}">
                <a16:creationId xmlns:a16="http://schemas.microsoft.com/office/drawing/2014/main" id="{B9F1EA07-4CBA-774F-B1C1-6F609D1E82C9}"/>
              </a:ext>
            </a:extLst>
          </p:cNvPr>
          <p:cNvSpPr txBox="1"/>
          <p:nvPr/>
        </p:nvSpPr>
        <p:spPr>
          <a:xfrm>
            <a:off x="1944863" y="1829533"/>
            <a:ext cx="8302273" cy="769441"/>
          </a:xfrm>
          <a:prstGeom prst="rect">
            <a:avLst/>
          </a:prstGeom>
          <a:noFill/>
        </p:spPr>
        <p:txBody>
          <a:bodyPr wrap="none" rtlCol="0">
            <a:spAutoFit/>
          </a:bodyPr>
          <a:lstStyle/>
          <a:p>
            <a:r>
              <a:rPr lang="en-US" sz="4400" b="1" dirty="0">
                <a:latin typeface="Andale Mono" panose="020B0509000000000004" pitchFamily="49" charset="0"/>
              </a:rPr>
              <a:t>FOR</a:t>
            </a:r>
            <a:r>
              <a:rPr lang="en-US" sz="4400" dirty="0">
                <a:latin typeface="Andale Mono" panose="020B0509000000000004" pitchFamily="49" charset="0"/>
              </a:rPr>
              <a:t> loops vs </a:t>
            </a:r>
            <a:r>
              <a:rPr lang="en-US" sz="4400" b="1" dirty="0">
                <a:latin typeface="Andale Mono" panose="020B0509000000000004" pitchFamily="49" charset="0"/>
              </a:rPr>
              <a:t>WHILE</a:t>
            </a:r>
            <a:r>
              <a:rPr lang="en-US" sz="4400" dirty="0">
                <a:latin typeface="Andale Mono" panose="020B0509000000000004" pitchFamily="49" charset="0"/>
              </a:rPr>
              <a:t> loops</a:t>
            </a:r>
          </a:p>
        </p:txBody>
      </p:sp>
      <p:sp>
        <p:nvSpPr>
          <p:cNvPr id="4" name="TextBox 3">
            <a:extLst>
              <a:ext uri="{FF2B5EF4-FFF2-40B4-BE49-F238E27FC236}">
                <a16:creationId xmlns:a16="http://schemas.microsoft.com/office/drawing/2014/main" id="{F8DAA63C-5467-D948-9DA1-E79355044B33}"/>
              </a:ext>
            </a:extLst>
          </p:cNvPr>
          <p:cNvSpPr txBox="1"/>
          <p:nvPr/>
        </p:nvSpPr>
        <p:spPr>
          <a:xfrm>
            <a:off x="3640839" y="3429000"/>
            <a:ext cx="4910319" cy="523220"/>
          </a:xfrm>
          <a:prstGeom prst="rect">
            <a:avLst/>
          </a:prstGeom>
          <a:noFill/>
        </p:spPr>
        <p:txBody>
          <a:bodyPr wrap="none" rtlCol="0">
            <a:spAutoFit/>
          </a:bodyPr>
          <a:lstStyle/>
          <a:p>
            <a:r>
              <a:rPr lang="en-US" sz="2800" dirty="0">
                <a:latin typeface="Andale Mono" panose="020B0509000000000004" pitchFamily="49" charset="0"/>
              </a:rPr>
              <a:t>What’s the difference?</a:t>
            </a:r>
          </a:p>
        </p:txBody>
      </p:sp>
    </p:spTree>
    <p:extLst>
      <p:ext uri="{BB962C8B-B14F-4D97-AF65-F5344CB8AC3E}">
        <p14:creationId xmlns:p14="http://schemas.microsoft.com/office/powerpoint/2010/main" val="1554129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936519" y="2103143"/>
            <a:ext cx="10515600" cy="1945253"/>
          </a:xfrm>
        </p:spPr>
        <p:txBody>
          <a:bodyPr>
            <a:normAutofit/>
          </a:bodyPr>
          <a:lstStyle/>
          <a:p>
            <a:pPr algn="ctr"/>
            <a:r>
              <a:rPr lang="en-US" dirty="0">
                <a:latin typeface="Andale Mono" panose="020B0509000000000004" pitchFamily="49" charset="0"/>
              </a:rPr>
              <a:t>In pairs, decide which kind of loop would be used in the following examples</a:t>
            </a:r>
            <a:endParaRPr lang="en-US" sz="60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1843947"/>
            <a:ext cx="10515600"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endParaRPr lang="en-GB" sz="2400" dirty="0">
              <a:latin typeface="Fira Code" panose="020B0509050000020004" pitchFamily="49" charset="0"/>
              <a:ea typeface="Fira Code" panose="020B0509050000020004" pitchFamily="49" charset="0"/>
            </a:endParaRPr>
          </a:p>
        </p:txBody>
      </p:sp>
    </p:spTree>
    <p:extLst>
      <p:ext uri="{BB962C8B-B14F-4D97-AF65-F5344CB8AC3E}">
        <p14:creationId xmlns:p14="http://schemas.microsoft.com/office/powerpoint/2010/main" val="2418714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1839859" y="1208516"/>
            <a:ext cx="8708919"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dirty="0">
                <a:latin typeface="Andale Mono" panose="020B0509000000000004" pitchFamily="49" charset="0"/>
                <a:ea typeface="Fira Code" panose="020B0509050000020004" pitchFamily="49" charset="0"/>
              </a:rPr>
              <a:t>Repeatedly asking the user to enter the correct password</a:t>
            </a:r>
          </a:p>
        </p:txBody>
      </p:sp>
      <p:sp>
        <p:nvSpPr>
          <p:cNvPr id="8" name="TextBox 7">
            <a:extLst>
              <a:ext uri="{FF2B5EF4-FFF2-40B4-BE49-F238E27FC236}">
                <a16:creationId xmlns:a16="http://schemas.microsoft.com/office/drawing/2014/main" id="{4036F79C-8791-A847-90E1-400EB7F03FD1}"/>
              </a:ext>
            </a:extLst>
          </p:cNvPr>
          <p:cNvSpPr txBox="1"/>
          <p:nvPr/>
        </p:nvSpPr>
        <p:spPr>
          <a:xfrm>
            <a:off x="673514" y="520502"/>
            <a:ext cx="2332690" cy="523220"/>
          </a:xfrm>
          <a:prstGeom prst="rect">
            <a:avLst/>
          </a:prstGeom>
          <a:noFill/>
        </p:spPr>
        <p:txBody>
          <a:bodyPr wrap="none" rtlCol="0">
            <a:spAutoFit/>
          </a:bodyPr>
          <a:lstStyle/>
          <a:p>
            <a:r>
              <a:rPr lang="en-US" sz="2800" dirty="0">
                <a:latin typeface="Andale Mono" panose="020B0509000000000004" pitchFamily="49" charset="0"/>
              </a:rPr>
              <a:t>Scenario 1</a:t>
            </a:r>
          </a:p>
        </p:txBody>
      </p:sp>
      <p:sp>
        <p:nvSpPr>
          <p:cNvPr id="9" name="TextBox 8">
            <a:extLst>
              <a:ext uri="{FF2B5EF4-FFF2-40B4-BE49-F238E27FC236}">
                <a16:creationId xmlns:a16="http://schemas.microsoft.com/office/drawing/2014/main" id="{3F278016-343C-EA4F-84A9-56467F75E8B8}"/>
              </a:ext>
            </a:extLst>
          </p:cNvPr>
          <p:cNvSpPr txBox="1"/>
          <p:nvPr/>
        </p:nvSpPr>
        <p:spPr>
          <a:xfrm>
            <a:off x="4398878" y="3672163"/>
            <a:ext cx="3590880" cy="769441"/>
          </a:xfrm>
          <a:prstGeom prst="rect">
            <a:avLst/>
          </a:prstGeom>
          <a:noFill/>
        </p:spPr>
        <p:txBody>
          <a:bodyPr wrap="square" rtlCol="0">
            <a:spAutoFit/>
          </a:bodyPr>
          <a:lstStyle/>
          <a:p>
            <a:pPr algn="ctr"/>
            <a:r>
              <a:rPr lang="en-US" sz="4400" b="1" dirty="0">
                <a:latin typeface="Andale Mono" panose="020B0509000000000004" pitchFamily="49" charset="0"/>
              </a:rPr>
              <a:t>WHILE</a:t>
            </a:r>
            <a:endParaRPr lang="en-US" sz="3600" b="1" dirty="0">
              <a:latin typeface="Andale Mono" panose="020B0509000000000004" pitchFamily="49" charset="0"/>
            </a:endParaRPr>
          </a:p>
        </p:txBody>
      </p:sp>
    </p:spTree>
    <p:extLst>
      <p:ext uri="{BB962C8B-B14F-4D97-AF65-F5344CB8AC3E}">
        <p14:creationId xmlns:p14="http://schemas.microsoft.com/office/powerpoint/2010/main" val="40421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1839859" y="1208516"/>
            <a:ext cx="8708919"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dirty="0">
                <a:latin typeface="Andale Mono" panose="020B0509000000000004" pitchFamily="49" charset="0"/>
                <a:ea typeface="Fira Code" panose="020B0509050000020004" pitchFamily="49" charset="0"/>
              </a:rPr>
              <a:t>Repeating arm movements to recreate a handshake motion</a:t>
            </a:r>
          </a:p>
        </p:txBody>
      </p:sp>
      <p:sp>
        <p:nvSpPr>
          <p:cNvPr id="8" name="TextBox 7">
            <a:extLst>
              <a:ext uri="{FF2B5EF4-FFF2-40B4-BE49-F238E27FC236}">
                <a16:creationId xmlns:a16="http://schemas.microsoft.com/office/drawing/2014/main" id="{4036F79C-8791-A847-90E1-400EB7F03FD1}"/>
              </a:ext>
            </a:extLst>
          </p:cNvPr>
          <p:cNvSpPr txBox="1"/>
          <p:nvPr/>
        </p:nvSpPr>
        <p:spPr>
          <a:xfrm>
            <a:off x="673514" y="520502"/>
            <a:ext cx="2332690" cy="523220"/>
          </a:xfrm>
          <a:prstGeom prst="rect">
            <a:avLst/>
          </a:prstGeom>
          <a:noFill/>
        </p:spPr>
        <p:txBody>
          <a:bodyPr wrap="none" rtlCol="0">
            <a:spAutoFit/>
          </a:bodyPr>
          <a:lstStyle/>
          <a:p>
            <a:r>
              <a:rPr lang="en-US" sz="2800" dirty="0">
                <a:latin typeface="Andale Mono" panose="020B0509000000000004" pitchFamily="49" charset="0"/>
              </a:rPr>
              <a:t>Scenario 2</a:t>
            </a:r>
          </a:p>
        </p:txBody>
      </p:sp>
      <p:sp>
        <p:nvSpPr>
          <p:cNvPr id="9" name="TextBox 8">
            <a:extLst>
              <a:ext uri="{FF2B5EF4-FFF2-40B4-BE49-F238E27FC236}">
                <a16:creationId xmlns:a16="http://schemas.microsoft.com/office/drawing/2014/main" id="{3F278016-343C-EA4F-84A9-56467F75E8B8}"/>
              </a:ext>
            </a:extLst>
          </p:cNvPr>
          <p:cNvSpPr txBox="1"/>
          <p:nvPr/>
        </p:nvSpPr>
        <p:spPr>
          <a:xfrm>
            <a:off x="4398878" y="3672163"/>
            <a:ext cx="3590880" cy="769441"/>
          </a:xfrm>
          <a:prstGeom prst="rect">
            <a:avLst/>
          </a:prstGeom>
          <a:noFill/>
        </p:spPr>
        <p:txBody>
          <a:bodyPr wrap="square" rtlCol="0">
            <a:spAutoFit/>
          </a:bodyPr>
          <a:lstStyle/>
          <a:p>
            <a:pPr algn="ctr"/>
            <a:r>
              <a:rPr lang="en-US" sz="4400" b="1" dirty="0">
                <a:latin typeface="Andale Mono" panose="020B0509000000000004" pitchFamily="49" charset="0"/>
              </a:rPr>
              <a:t>FOR</a:t>
            </a:r>
            <a:endParaRPr lang="en-US" sz="3600" b="1" dirty="0">
              <a:latin typeface="Andale Mono" panose="020B0509000000000004" pitchFamily="49" charset="0"/>
            </a:endParaRPr>
          </a:p>
        </p:txBody>
      </p:sp>
    </p:spTree>
    <p:extLst>
      <p:ext uri="{BB962C8B-B14F-4D97-AF65-F5344CB8AC3E}">
        <p14:creationId xmlns:p14="http://schemas.microsoft.com/office/powerpoint/2010/main" val="345866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1839859" y="1208516"/>
            <a:ext cx="8708919"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dirty="0">
                <a:latin typeface="Andale Mono" panose="020B0509000000000004" pitchFamily="49" charset="0"/>
                <a:ea typeface="Fira Code" panose="020B0509050000020004" pitchFamily="49" charset="0"/>
              </a:rPr>
              <a:t>Letting the user enter commands a specific number of times</a:t>
            </a:r>
          </a:p>
        </p:txBody>
      </p:sp>
      <p:sp>
        <p:nvSpPr>
          <p:cNvPr id="8" name="TextBox 7">
            <a:extLst>
              <a:ext uri="{FF2B5EF4-FFF2-40B4-BE49-F238E27FC236}">
                <a16:creationId xmlns:a16="http://schemas.microsoft.com/office/drawing/2014/main" id="{4036F79C-8791-A847-90E1-400EB7F03FD1}"/>
              </a:ext>
            </a:extLst>
          </p:cNvPr>
          <p:cNvSpPr txBox="1"/>
          <p:nvPr/>
        </p:nvSpPr>
        <p:spPr>
          <a:xfrm>
            <a:off x="673514" y="520502"/>
            <a:ext cx="2332690" cy="523220"/>
          </a:xfrm>
          <a:prstGeom prst="rect">
            <a:avLst/>
          </a:prstGeom>
          <a:noFill/>
        </p:spPr>
        <p:txBody>
          <a:bodyPr wrap="none" rtlCol="0">
            <a:spAutoFit/>
          </a:bodyPr>
          <a:lstStyle/>
          <a:p>
            <a:r>
              <a:rPr lang="en-US" sz="2800" dirty="0">
                <a:latin typeface="Andale Mono" panose="020B0509000000000004" pitchFamily="49" charset="0"/>
              </a:rPr>
              <a:t>Scenario 3</a:t>
            </a:r>
          </a:p>
        </p:txBody>
      </p:sp>
      <p:sp>
        <p:nvSpPr>
          <p:cNvPr id="9" name="TextBox 8">
            <a:extLst>
              <a:ext uri="{FF2B5EF4-FFF2-40B4-BE49-F238E27FC236}">
                <a16:creationId xmlns:a16="http://schemas.microsoft.com/office/drawing/2014/main" id="{3F278016-343C-EA4F-84A9-56467F75E8B8}"/>
              </a:ext>
            </a:extLst>
          </p:cNvPr>
          <p:cNvSpPr txBox="1"/>
          <p:nvPr/>
        </p:nvSpPr>
        <p:spPr>
          <a:xfrm>
            <a:off x="4398878" y="3672163"/>
            <a:ext cx="3590880" cy="769441"/>
          </a:xfrm>
          <a:prstGeom prst="rect">
            <a:avLst/>
          </a:prstGeom>
          <a:noFill/>
        </p:spPr>
        <p:txBody>
          <a:bodyPr wrap="square" rtlCol="0">
            <a:spAutoFit/>
          </a:bodyPr>
          <a:lstStyle/>
          <a:p>
            <a:pPr algn="ctr"/>
            <a:r>
              <a:rPr lang="en-US" sz="4400" b="1" dirty="0">
                <a:latin typeface="Andale Mono" panose="020B0509000000000004" pitchFamily="49" charset="0"/>
              </a:rPr>
              <a:t>FOR</a:t>
            </a:r>
            <a:endParaRPr lang="en-US" sz="3600" b="1" dirty="0">
              <a:latin typeface="Andale Mono" panose="020B0509000000000004" pitchFamily="49" charset="0"/>
            </a:endParaRPr>
          </a:p>
        </p:txBody>
      </p:sp>
    </p:spTree>
    <p:extLst>
      <p:ext uri="{BB962C8B-B14F-4D97-AF65-F5344CB8AC3E}">
        <p14:creationId xmlns:p14="http://schemas.microsoft.com/office/powerpoint/2010/main" val="208968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1839859" y="1208516"/>
            <a:ext cx="8708919"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GB" sz="3600" dirty="0">
                <a:latin typeface="Andale Mono" panose="020B0509000000000004" pitchFamily="49" charset="0"/>
                <a:ea typeface="Fira Code" panose="020B0509050000020004" pitchFamily="49" charset="0"/>
              </a:rPr>
              <a:t>Asking the user for input until they enter </a:t>
            </a:r>
            <a:r>
              <a:rPr lang="en-GB" sz="3600" b="1" dirty="0">
                <a:latin typeface="Andale Mono" panose="020B0509000000000004" pitchFamily="49" charset="0"/>
                <a:ea typeface="Fira Code" panose="020B0509050000020004" pitchFamily="49" charset="0"/>
              </a:rPr>
              <a:t>stop</a:t>
            </a:r>
            <a:endParaRPr lang="en-GB" sz="3600" dirty="0">
              <a:latin typeface="Andale Mono" panose="020B0509000000000004" pitchFamily="49" charset="0"/>
              <a:ea typeface="Fira Code" panose="020B0509050000020004" pitchFamily="49" charset="0"/>
            </a:endParaRPr>
          </a:p>
        </p:txBody>
      </p:sp>
      <p:sp>
        <p:nvSpPr>
          <p:cNvPr id="8" name="TextBox 7">
            <a:extLst>
              <a:ext uri="{FF2B5EF4-FFF2-40B4-BE49-F238E27FC236}">
                <a16:creationId xmlns:a16="http://schemas.microsoft.com/office/drawing/2014/main" id="{4036F79C-8791-A847-90E1-400EB7F03FD1}"/>
              </a:ext>
            </a:extLst>
          </p:cNvPr>
          <p:cNvSpPr txBox="1"/>
          <p:nvPr/>
        </p:nvSpPr>
        <p:spPr>
          <a:xfrm>
            <a:off x="673514" y="520502"/>
            <a:ext cx="2332690" cy="523220"/>
          </a:xfrm>
          <a:prstGeom prst="rect">
            <a:avLst/>
          </a:prstGeom>
          <a:noFill/>
        </p:spPr>
        <p:txBody>
          <a:bodyPr wrap="none" rtlCol="0">
            <a:spAutoFit/>
          </a:bodyPr>
          <a:lstStyle/>
          <a:p>
            <a:r>
              <a:rPr lang="en-US" sz="2800" dirty="0">
                <a:latin typeface="Andale Mono" panose="020B0509000000000004" pitchFamily="49" charset="0"/>
              </a:rPr>
              <a:t>Scenario 4</a:t>
            </a:r>
          </a:p>
        </p:txBody>
      </p:sp>
      <p:sp>
        <p:nvSpPr>
          <p:cNvPr id="9" name="TextBox 8">
            <a:extLst>
              <a:ext uri="{FF2B5EF4-FFF2-40B4-BE49-F238E27FC236}">
                <a16:creationId xmlns:a16="http://schemas.microsoft.com/office/drawing/2014/main" id="{3F278016-343C-EA4F-84A9-56467F75E8B8}"/>
              </a:ext>
            </a:extLst>
          </p:cNvPr>
          <p:cNvSpPr txBox="1"/>
          <p:nvPr/>
        </p:nvSpPr>
        <p:spPr>
          <a:xfrm>
            <a:off x="4398878" y="3672163"/>
            <a:ext cx="3590880" cy="769441"/>
          </a:xfrm>
          <a:prstGeom prst="rect">
            <a:avLst/>
          </a:prstGeom>
          <a:noFill/>
        </p:spPr>
        <p:txBody>
          <a:bodyPr wrap="square" rtlCol="0">
            <a:spAutoFit/>
          </a:bodyPr>
          <a:lstStyle/>
          <a:p>
            <a:pPr algn="ctr"/>
            <a:r>
              <a:rPr lang="en-US" sz="4400" b="1" dirty="0">
                <a:latin typeface="Andale Mono" panose="020B0509000000000004" pitchFamily="49" charset="0"/>
              </a:rPr>
              <a:t>WHILE</a:t>
            </a:r>
            <a:endParaRPr lang="en-US" sz="3600" b="1" dirty="0">
              <a:latin typeface="Andale Mono" panose="020B0509000000000004" pitchFamily="49" charset="0"/>
            </a:endParaRPr>
          </a:p>
        </p:txBody>
      </p:sp>
    </p:spTree>
    <p:extLst>
      <p:ext uri="{BB962C8B-B14F-4D97-AF65-F5344CB8AC3E}">
        <p14:creationId xmlns:p14="http://schemas.microsoft.com/office/powerpoint/2010/main" val="25090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4C91-6352-A041-9B60-6D9B2CF1AA58}"/>
              </a:ext>
            </a:extLst>
          </p:cNvPr>
          <p:cNvSpPr>
            <a:spLocks noGrp="1"/>
          </p:cNvSpPr>
          <p:nvPr>
            <p:ph type="title"/>
          </p:nvPr>
        </p:nvSpPr>
        <p:spPr>
          <a:xfrm>
            <a:off x="838200" y="503970"/>
            <a:ext cx="10515600" cy="1325563"/>
          </a:xfrm>
        </p:spPr>
        <p:txBody>
          <a:bodyPr>
            <a:normAutofit/>
          </a:bodyPr>
          <a:lstStyle/>
          <a:p>
            <a:pPr algn="ctr"/>
            <a:r>
              <a:rPr lang="en-US" sz="4800" dirty="0">
                <a:latin typeface="Andale Mono" panose="020B0509000000000004" pitchFamily="49" charset="0"/>
              </a:rPr>
              <a:t>Example</a:t>
            </a:r>
          </a:p>
        </p:txBody>
      </p:sp>
      <p:sp>
        <p:nvSpPr>
          <p:cNvPr id="3" name="Content Placeholder 2">
            <a:extLst>
              <a:ext uri="{FF2B5EF4-FFF2-40B4-BE49-F238E27FC236}">
                <a16:creationId xmlns:a16="http://schemas.microsoft.com/office/drawing/2014/main" id="{15635FA9-5464-5743-8C85-C427531C3736}"/>
              </a:ext>
            </a:extLst>
          </p:cNvPr>
          <p:cNvSpPr>
            <a:spLocks noGrp="1"/>
          </p:cNvSpPr>
          <p:nvPr>
            <p:ph idx="1"/>
          </p:nvPr>
        </p:nvSpPr>
        <p:spPr>
          <a:xfrm>
            <a:off x="838200" y="2102794"/>
            <a:ext cx="10515600" cy="1603375"/>
          </a:xfrm>
        </p:spPr>
        <p:txBody>
          <a:bodyPr>
            <a:normAutofit/>
          </a:bodyPr>
          <a:lstStyle/>
          <a:p>
            <a:pPr marL="0" indent="0" algn="ctr">
              <a:buNone/>
            </a:pPr>
            <a:r>
              <a:rPr lang="en-US" dirty="0">
                <a:latin typeface="Andale Mono" panose="020B0509000000000004" pitchFamily="49" charset="0"/>
              </a:rPr>
              <a:t>In your workbooks, write instructions in English for someone to walk in a square</a:t>
            </a:r>
          </a:p>
        </p:txBody>
      </p:sp>
      <p:sp>
        <p:nvSpPr>
          <p:cNvPr id="4" name="Rectangle 3">
            <a:extLst>
              <a:ext uri="{FF2B5EF4-FFF2-40B4-BE49-F238E27FC236}">
                <a16:creationId xmlns:a16="http://schemas.microsoft.com/office/drawing/2014/main" id="{EF3E4A79-9EFE-154E-BB8A-88FC990DE88D}"/>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9C48029F-96B6-644C-93A1-2171A84E0EFB}"/>
              </a:ext>
            </a:extLst>
          </p:cNvPr>
          <p:cNvSpPr txBox="1">
            <a:spLocks/>
          </p:cNvSpPr>
          <p:nvPr/>
        </p:nvSpPr>
        <p:spPr>
          <a:xfrm>
            <a:off x="838200" y="3565631"/>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ndale Mono" panose="020B0509000000000004" pitchFamily="49" charset="0"/>
              </a:rPr>
              <a:t>Now highlight where the repetition is in your instructions</a:t>
            </a:r>
          </a:p>
        </p:txBody>
      </p:sp>
    </p:spTree>
    <p:extLst>
      <p:ext uri="{BB962C8B-B14F-4D97-AF65-F5344CB8AC3E}">
        <p14:creationId xmlns:p14="http://schemas.microsoft.com/office/powerpoint/2010/main" val="97082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2650" y="5508978"/>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106076"/>
            <a:ext cx="10515600" cy="2069709"/>
          </a:xfrm>
        </p:spPr>
        <p:txBody>
          <a:bodyPr>
            <a:normAutofit/>
          </a:bodyPr>
          <a:lstStyle/>
          <a:p>
            <a:pPr algn="ctr">
              <a:lnSpc>
                <a:spcPct val="150000"/>
              </a:lnSpc>
            </a:pPr>
            <a:r>
              <a:rPr lang="en-US" sz="4000" dirty="0">
                <a:latin typeface="Andale Mono" panose="020B0509000000000004" pitchFamily="49" charset="0"/>
              </a:rPr>
              <a:t>Live Demonstration</a:t>
            </a:r>
            <a:br>
              <a:rPr lang="en-US" sz="4000" dirty="0">
                <a:latin typeface="Andale Mono" panose="020B0509000000000004" pitchFamily="49" charset="0"/>
              </a:rPr>
            </a:br>
            <a:r>
              <a:rPr lang="en-US" sz="2800" dirty="0">
                <a:latin typeface="Andale Mono" panose="020B0509000000000004" pitchFamily="49" charset="0"/>
              </a:rPr>
              <a:t>Guess the Number</a:t>
            </a:r>
            <a:endParaRPr lang="en-US" sz="5400" dirty="0">
              <a:latin typeface="Andale Mono" panose="020B0509000000000004" pitchFamily="49" charset="0"/>
            </a:endParaRPr>
          </a:p>
        </p:txBody>
      </p:sp>
      <p:pic>
        <p:nvPicPr>
          <p:cNvPr id="6" name="Picture 5">
            <a:extLst>
              <a:ext uri="{FF2B5EF4-FFF2-40B4-BE49-F238E27FC236}">
                <a16:creationId xmlns:a16="http://schemas.microsoft.com/office/drawing/2014/main" id="{504F8C61-9FD5-DE43-A0BD-D77290A095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215" y="3963223"/>
            <a:ext cx="2193423" cy="2069709"/>
          </a:xfrm>
          <a:prstGeom prst="rect">
            <a:avLst/>
          </a:prstGeom>
        </p:spPr>
      </p:pic>
      <p:pic>
        <p:nvPicPr>
          <p:cNvPr id="8" name="Picture 7">
            <a:extLst>
              <a:ext uri="{FF2B5EF4-FFF2-40B4-BE49-F238E27FC236}">
                <a16:creationId xmlns:a16="http://schemas.microsoft.com/office/drawing/2014/main" id="{09237569-4219-1E45-B978-9720D19978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92271" y="3878317"/>
            <a:ext cx="2012943" cy="2239522"/>
          </a:xfrm>
          <a:prstGeom prst="rect">
            <a:avLst/>
          </a:prstGeom>
        </p:spPr>
      </p:pic>
      <p:pic>
        <p:nvPicPr>
          <p:cNvPr id="9" name="Picture 8">
            <a:extLst>
              <a:ext uri="{FF2B5EF4-FFF2-40B4-BE49-F238E27FC236}">
                <a16:creationId xmlns:a16="http://schemas.microsoft.com/office/drawing/2014/main" id="{B5E11A7B-9B75-2649-9022-8055E1C8549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8847" y="3878317"/>
            <a:ext cx="1908317" cy="2251217"/>
          </a:xfrm>
          <a:prstGeom prst="rect">
            <a:avLst/>
          </a:prstGeom>
        </p:spPr>
      </p:pic>
    </p:spTree>
    <p:extLst>
      <p:ext uri="{BB962C8B-B14F-4D97-AF65-F5344CB8AC3E}">
        <p14:creationId xmlns:p14="http://schemas.microsoft.com/office/powerpoint/2010/main" val="30028840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936519" y="1272975"/>
            <a:ext cx="10515600" cy="1006464"/>
          </a:xfrm>
        </p:spPr>
        <p:txBody>
          <a:bodyPr>
            <a:normAutofit/>
          </a:bodyPr>
          <a:lstStyle/>
          <a:p>
            <a:pPr algn="ctr"/>
            <a:r>
              <a:rPr lang="en-US" dirty="0">
                <a:latin typeface="Andale Mono" panose="020B0509000000000004" pitchFamily="49" charset="0"/>
              </a:rPr>
              <a:t>Over to you…</a:t>
            </a:r>
            <a:endParaRPr lang="en-US" sz="60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1843947"/>
            <a:ext cx="10515600"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endParaRPr lang="en-GB" sz="2400" dirty="0">
              <a:latin typeface="Fira Code" panose="020B0509050000020004" pitchFamily="49" charset="0"/>
              <a:ea typeface="Fira Code" panose="020B0509050000020004" pitchFamily="49" charset="0"/>
            </a:endParaRPr>
          </a:p>
        </p:txBody>
      </p:sp>
      <p:sp>
        <p:nvSpPr>
          <p:cNvPr id="3" name="TextBox 2">
            <a:extLst>
              <a:ext uri="{FF2B5EF4-FFF2-40B4-BE49-F238E27FC236}">
                <a16:creationId xmlns:a16="http://schemas.microsoft.com/office/drawing/2014/main" id="{EB1BFAEE-1CDA-6440-99A0-870DEC14A0A0}"/>
              </a:ext>
            </a:extLst>
          </p:cNvPr>
          <p:cNvSpPr txBox="1"/>
          <p:nvPr/>
        </p:nvSpPr>
        <p:spPr>
          <a:xfrm>
            <a:off x="760144" y="2850411"/>
            <a:ext cx="10868350" cy="1306768"/>
          </a:xfrm>
          <a:prstGeom prst="rect">
            <a:avLst/>
          </a:prstGeom>
          <a:noFill/>
        </p:spPr>
        <p:txBody>
          <a:bodyPr wrap="square" rtlCol="0">
            <a:spAutoFit/>
          </a:bodyPr>
          <a:lstStyle/>
          <a:p>
            <a:pPr marL="514350" indent="-514350">
              <a:lnSpc>
                <a:spcPct val="150000"/>
              </a:lnSpc>
              <a:buAutoNum type="arabicPeriod"/>
            </a:pPr>
            <a:r>
              <a:rPr lang="en-US" sz="2800" dirty="0">
                <a:latin typeface="Andale Mono" panose="020B0509000000000004" pitchFamily="49" charset="0"/>
                <a:ea typeface="Fira Code" panose="020B0509050000020004" pitchFamily="49" charset="0"/>
              </a:rPr>
              <a:t>Design a flowchart diagram for guess the number</a:t>
            </a:r>
          </a:p>
          <a:p>
            <a:pPr marL="514350" indent="-514350">
              <a:lnSpc>
                <a:spcPct val="150000"/>
              </a:lnSpc>
              <a:buAutoNum type="arabicPeriod"/>
            </a:pPr>
            <a:r>
              <a:rPr lang="en-US" sz="2800" dirty="0">
                <a:latin typeface="Andale Mono" panose="020B0509000000000004" pitchFamily="49" charset="0"/>
                <a:ea typeface="Fira Code" panose="020B0509050000020004" pitchFamily="49" charset="0"/>
              </a:rPr>
              <a:t>Code your game in Python</a:t>
            </a:r>
          </a:p>
        </p:txBody>
      </p:sp>
    </p:spTree>
    <p:extLst>
      <p:ext uri="{BB962C8B-B14F-4D97-AF65-F5344CB8AC3E}">
        <p14:creationId xmlns:p14="http://schemas.microsoft.com/office/powerpoint/2010/main" val="39708244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879427"/>
            <a:ext cx="10515600" cy="1325563"/>
          </a:xfrm>
        </p:spPr>
        <p:txBody>
          <a:bodyPr>
            <a:normAutofit/>
          </a:bodyPr>
          <a:lstStyle/>
          <a:p>
            <a:pPr algn="ctr"/>
            <a:r>
              <a:rPr lang="en-US" sz="5400" dirty="0">
                <a:latin typeface="Andale Mono" panose="020B0509000000000004" pitchFamily="49" charset="0"/>
              </a:rPr>
              <a:t>End of Lesson Reflection</a:t>
            </a:r>
            <a:endParaRPr lang="en-US" sz="72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3067169"/>
            <a:ext cx="10515600" cy="20545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dirty="0">
                <a:latin typeface="Andale Mono" panose="020B0509000000000004" pitchFamily="49" charset="0"/>
              </a:rPr>
              <a:t>One thing I didn’t understand</a:t>
            </a:r>
          </a:p>
          <a:p>
            <a:pPr algn="ctr">
              <a:lnSpc>
                <a:spcPct val="150000"/>
              </a:lnSpc>
            </a:pPr>
            <a:r>
              <a:rPr lang="en-US" sz="2400" dirty="0">
                <a:latin typeface="Andale Mono" panose="020B0509000000000004" pitchFamily="49" charset="0"/>
              </a:rPr>
              <a:t>One thing I like about my game so far</a:t>
            </a:r>
          </a:p>
        </p:txBody>
      </p:sp>
    </p:spTree>
    <p:extLst>
      <p:ext uri="{BB962C8B-B14F-4D97-AF65-F5344CB8AC3E}">
        <p14:creationId xmlns:p14="http://schemas.microsoft.com/office/powerpoint/2010/main" val="2845065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p:txBody>
          <a:bodyPr/>
          <a:lstStyle/>
          <a:p>
            <a:r>
              <a:rPr lang="en-US" sz="3200" dirty="0">
                <a:latin typeface="Andale Mono" panose="020B0509000000000004" pitchFamily="49" charset="0"/>
              </a:rPr>
              <a:t>Lesson 4</a:t>
            </a:r>
            <a:br>
              <a:rPr lang="en-US" dirty="0">
                <a:latin typeface="Andale Mono" panose="020B0509000000000004" pitchFamily="49" charset="0"/>
              </a:rPr>
            </a:br>
            <a:r>
              <a:rPr lang="en-US" dirty="0">
                <a:latin typeface="Andale Mono" panose="020B0509000000000004" pitchFamily="49" charset="0"/>
              </a:rPr>
              <a:t>Guess the Number Continued</a:t>
            </a:r>
          </a:p>
        </p:txBody>
      </p:sp>
      <p:sp>
        <p:nvSpPr>
          <p:cNvPr id="3" name="Content Placeholder 2">
            <a:extLst>
              <a:ext uri="{FF2B5EF4-FFF2-40B4-BE49-F238E27FC236}">
                <a16:creationId xmlns:a16="http://schemas.microsoft.com/office/drawing/2014/main" id="{DC0093EC-6D45-E247-A28E-130C85D2F070}"/>
              </a:ext>
            </a:extLst>
          </p:cNvPr>
          <p:cNvSpPr>
            <a:spLocks noGrp="1"/>
          </p:cNvSpPr>
          <p:nvPr>
            <p:ph idx="1"/>
          </p:nvPr>
        </p:nvSpPr>
        <p:spPr>
          <a:xfrm>
            <a:off x="838200" y="1973104"/>
            <a:ext cx="10515600" cy="4351338"/>
          </a:xfrm>
        </p:spPr>
        <p:txBody>
          <a:bodyPr>
            <a:normAutofit/>
          </a:bodyPr>
          <a:lstStyle/>
          <a:p>
            <a:pPr marL="0" indent="0">
              <a:buNone/>
            </a:pPr>
            <a:r>
              <a:rPr lang="en-US" sz="2000" dirty="0">
                <a:latin typeface="Andale Mono" panose="020B0509000000000004" pitchFamily="49" charset="0"/>
              </a:rPr>
              <a:t>By the end of this lesson you will be able to,</a:t>
            </a:r>
          </a:p>
          <a:p>
            <a:pPr marL="0" indent="0">
              <a:buNone/>
            </a:pPr>
            <a:endParaRPr lang="en-US" sz="500" dirty="0">
              <a:latin typeface="Andale Mono" panose="020B0509000000000004" pitchFamily="49" charset="0"/>
            </a:endParaRPr>
          </a:p>
          <a:p>
            <a:pPr marL="536575" indent="-214313">
              <a:lnSpc>
                <a:spcPct val="150000"/>
              </a:lnSpc>
            </a:pPr>
            <a:r>
              <a:rPr lang="en-US" sz="1800" dirty="0">
                <a:latin typeface="Andale Mono" panose="020B0509000000000004" pitchFamily="49" charset="0"/>
              </a:rPr>
              <a:t>Describe examples of when a for loop is needed</a:t>
            </a:r>
          </a:p>
          <a:p>
            <a:pPr marL="536575" indent="-214313">
              <a:lnSpc>
                <a:spcPct val="150000"/>
              </a:lnSpc>
            </a:pPr>
            <a:r>
              <a:rPr lang="en-US" sz="1800" dirty="0">
                <a:latin typeface="Andale Mono" panose="020B0509000000000004" pitchFamily="49" charset="0"/>
              </a:rPr>
              <a:t>Describe examples of when a while loop is needed</a:t>
            </a:r>
          </a:p>
          <a:p>
            <a:pPr marL="536575" indent="-214313">
              <a:lnSpc>
                <a:spcPct val="150000"/>
              </a:lnSpc>
            </a:pPr>
            <a:r>
              <a:rPr lang="en-US" sz="1800" dirty="0">
                <a:latin typeface="Andale Mono" panose="020B0509000000000004" pitchFamily="49" charset="0"/>
              </a:rPr>
              <a:t>Design and build a program that uses both a for and while loop</a:t>
            </a:r>
          </a:p>
          <a:p>
            <a:pPr marL="536575" indent="-214313">
              <a:lnSpc>
                <a:spcPct val="150000"/>
              </a:lnSpc>
            </a:pPr>
            <a:r>
              <a:rPr lang="en-US" sz="1800" dirty="0">
                <a:latin typeface="Andale Mono" panose="020B0509000000000004" pitchFamily="49" charset="0"/>
              </a:rPr>
              <a:t>Draw a flowchart for a program with nested loops</a:t>
            </a:r>
          </a:p>
          <a:p>
            <a:pPr marL="536575" indent="-214313">
              <a:lnSpc>
                <a:spcPct val="150000"/>
              </a:lnSpc>
            </a:pPr>
            <a:r>
              <a:rPr lang="en-US" sz="1800" dirty="0">
                <a:latin typeface="Andale Mono" panose="020B0509000000000004" pitchFamily="49" charset="0"/>
              </a:rPr>
              <a:t>Differentiate between a for and while loop</a:t>
            </a:r>
          </a:p>
        </p:txBody>
      </p:sp>
    </p:spTree>
    <p:extLst>
      <p:ext uri="{BB962C8B-B14F-4D97-AF65-F5344CB8AC3E}">
        <p14:creationId xmlns:p14="http://schemas.microsoft.com/office/powerpoint/2010/main" val="2924085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402221" y="485614"/>
            <a:ext cx="11387557" cy="1343919"/>
          </a:xfrm>
        </p:spPr>
        <p:txBody>
          <a:bodyPr>
            <a:normAutofit/>
          </a:bodyPr>
          <a:lstStyle/>
          <a:p>
            <a:r>
              <a:rPr lang="en-US" sz="3600" dirty="0">
                <a:latin typeface="Andale Mono" panose="020B0509000000000004" pitchFamily="49" charset="0"/>
              </a:rPr>
              <a:t>Guess the Number</a:t>
            </a:r>
          </a:p>
        </p:txBody>
      </p:sp>
      <p:sp>
        <p:nvSpPr>
          <p:cNvPr id="6" name="Title 1">
            <a:extLst>
              <a:ext uri="{FF2B5EF4-FFF2-40B4-BE49-F238E27FC236}">
                <a16:creationId xmlns:a16="http://schemas.microsoft.com/office/drawing/2014/main" id="{889D9110-4E4D-1049-B4D7-6495BBB8CE80}"/>
              </a:ext>
            </a:extLst>
          </p:cNvPr>
          <p:cNvSpPr txBox="1">
            <a:spLocks/>
          </p:cNvSpPr>
          <p:nvPr/>
        </p:nvSpPr>
        <p:spPr>
          <a:xfrm>
            <a:off x="500540" y="1829533"/>
            <a:ext cx="11387557" cy="1812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Andale Mono" panose="020B0509000000000004" pitchFamily="49" charset="0"/>
              </a:rPr>
              <a:t>What problems are you facing?</a:t>
            </a:r>
          </a:p>
          <a:p>
            <a:r>
              <a:rPr lang="en-US" sz="3200" dirty="0">
                <a:latin typeface="Andale Mono" panose="020B0509000000000004" pitchFamily="49" charset="0"/>
              </a:rPr>
              <a:t>How are you going to extend the game?</a:t>
            </a:r>
          </a:p>
          <a:p>
            <a:r>
              <a:rPr lang="en-US" sz="3200" dirty="0">
                <a:latin typeface="Andale Mono" panose="020B0509000000000004" pitchFamily="49" charset="0"/>
              </a:rPr>
              <a:t>How can you make the game more challenging?</a:t>
            </a:r>
          </a:p>
        </p:txBody>
      </p:sp>
      <p:sp>
        <p:nvSpPr>
          <p:cNvPr id="7" name="Title 1">
            <a:extLst>
              <a:ext uri="{FF2B5EF4-FFF2-40B4-BE49-F238E27FC236}">
                <a16:creationId xmlns:a16="http://schemas.microsoft.com/office/drawing/2014/main" id="{04D63BB7-E4B6-CB4D-85F9-AFE3BE78AF9B}"/>
              </a:ext>
            </a:extLst>
          </p:cNvPr>
          <p:cNvSpPr txBox="1">
            <a:spLocks/>
          </p:cNvSpPr>
          <p:nvPr/>
        </p:nvSpPr>
        <p:spPr>
          <a:xfrm>
            <a:off x="402221" y="3642102"/>
            <a:ext cx="11387557" cy="18125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ndale Mono" panose="020B0509000000000004" pitchFamily="49" charset="0"/>
              </a:rPr>
              <a:t>Use the space in your workbooks to keep planning</a:t>
            </a:r>
          </a:p>
        </p:txBody>
      </p:sp>
    </p:spTree>
    <p:extLst>
      <p:ext uri="{BB962C8B-B14F-4D97-AF65-F5344CB8AC3E}">
        <p14:creationId xmlns:p14="http://schemas.microsoft.com/office/powerpoint/2010/main" val="7997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1843947"/>
            <a:ext cx="10515600" cy="24636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200000"/>
              </a:lnSpc>
            </a:pPr>
            <a:endParaRPr lang="en-GB" sz="2400" dirty="0">
              <a:latin typeface="Fira Code" panose="020B0509050000020004" pitchFamily="49" charset="0"/>
              <a:ea typeface="Fira Code" panose="020B0509050000020004" pitchFamily="49" charset="0"/>
            </a:endParaRPr>
          </a:p>
        </p:txBody>
      </p:sp>
      <p:sp>
        <p:nvSpPr>
          <p:cNvPr id="8" name="Content Placeholder 2">
            <a:extLst>
              <a:ext uri="{FF2B5EF4-FFF2-40B4-BE49-F238E27FC236}">
                <a16:creationId xmlns:a16="http://schemas.microsoft.com/office/drawing/2014/main" id="{DAEEC002-1CE0-AF40-A0CC-ABC17E5F25C4}"/>
              </a:ext>
            </a:extLst>
          </p:cNvPr>
          <p:cNvSpPr>
            <a:spLocks noGrp="1"/>
          </p:cNvSpPr>
          <p:nvPr>
            <p:ph idx="1"/>
          </p:nvPr>
        </p:nvSpPr>
        <p:spPr>
          <a:xfrm>
            <a:off x="643907" y="549020"/>
            <a:ext cx="11100824" cy="5363465"/>
          </a:xfrm>
        </p:spPr>
        <p:txBody>
          <a:bodyPr>
            <a:normAutofit/>
          </a:bodyPr>
          <a:lstStyle/>
          <a:p>
            <a:pPr marL="0" indent="0">
              <a:buNone/>
            </a:pPr>
            <a:r>
              <a:rPr lang="en-US" dirty="0">
                <a:latin typeface="Andale Mono" panose="020B0509000000000004" pitchFamily="49" charset="0"/>
              </a:rPr>
              <a:t>Struggling to think of extension ideas?</a:t>
            </a:r>
          </a:p>
          <a:p>
            <a:pPr marL="0" indent="0">
              <a:buNone/>
            </a:pPr>
            <a:endParaRPr lang="en-US" sz="700" dirty="0">
              <a:latin typeface="Andale Mono" panose="020B0509000000000004" pitchFamily="49" charset="0"/>
            </a:endParaRPr>
          </a:p>
          <a:p>
            <a:pPr marL="536575" indent="-214313">
              <a:lnSpc>
                <a:spcPct val="150000"/>
              </a:lnSpc>
            </a:pPr>
            <a:r>
              <a:rPr lang="en-US" sz="2200" dirty="0">
                <a:latin typeface="Andale Mono" panose="020B0509000000000004" pitchFamily="49" charset="0"/>
              </a:rPr>
              <a:t>Handling text input from the user instead of numbers</a:t>
            </a:r>
          </a:p>
          <a:p>
            <a:pPr marL="536575" indent="-214313">
              <a:lnSpc>
                <a:spcPct val="150000"/>
              </a:lnSpc>
            </a:pPr>
            <a:r>
              <a:rPr lang="en-US" sz="2200" dirty="0">
                <a:latin typeface="Andale Mono" panose="020B0509000000000004" pitchFamily="49" charset="0"/>
              </a:rPr>
              <a:t>Only allow the player a limited number of chances to guess correctly</a:t>
            </a:r>
          </a:p>
          <a:p>
            <a:pPr marL="536575" indent="-214313">
              <a:lnSpc>
                <a:spcPct val="150000"/>
              </a:lnSpc>
            </a:pPr>
            <a:r>
              <a:rPr lang="en-US" sz="2200" dirty="0">
                <a:latin typeface="Andale Mono" panose="020B0509000000000004" pitchFamily="49" charset="0"/>
              </a:rPr>
              <a:t>Try changing the range the random number could be selected from</a:t>
            </a:r>
          </a:p>
          <a:p>
            <a:pPr marL="536575" indent="-214313">
              <a:lnSpc>
                <a:spcPct val="150000"/>
              </a:lnSpc>
            </a:pPr>
            <a:r>
              <a:rPr lang="en-US" sz="2200" dirty="0">
                <a:latin typeface="Andale Mono" panose="020B0509000000000004" pitchFamily="49" charset="0"/>
              </a:rPr>
              <a:t>Give the player a fact about the select number like if it’s an odd/even</a:t>
            </a:r>
          </a:p>
        </p:txBody>
      </p:sp>
    </p:spTree>
    <p:extLst>
      <p:ext uri="{BB962C8B-B14F-4D97-AF65-F5344CB8AC3E}">
        <p14:creationId xmlns:p14="http://schemas.microsoft.com/office/powerpoint/2010/main" val="31988671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3A237-087C-9C41-B96D-807D143F8BB8}"/>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a:extLst>
              <a:ext uri="{FF2B5EF4-FFF2-40B4-BE49-F238E27FC236}">
                <a16:creationId xmlns:a16="http://schemas.microsoft.com/office/drawing/2014/main" id="{D5D8626D-0422-1F4F-9B4A-A9E12718D9CB}"/>
              </a:ext>
            </a:extLst>
          </p:cNvPr>
          <p:cNvSpPr>
            <a:spLocks noGrp="1"/>
          </p:cNvSpPr>
          <p:nvPr>
            <p:ph type="title"/>
          </p:nvPr>
        </p:nvSpPr>
        <p:spPr>
          <a:xfrm>
            <a:off x="838200" y="1879427"/>
            <a:ext cx="10515600" cy="1325563"/>
          </a:xfrm>
        </p:spPr>
        <p:txBody>
          <a:bodyPr>
            <a:normAutofit/>
          </a:bodyPr>
          <a:lstStyle/>
          <a:p>
            <a:pPr algn="ctr"/>
            <a:r>
              <a:rPr lang="en-US" sz="5400" dirty="0">
                <a:latin typeface="Andale Mono" panose="020B0509000000000004" pitchFamily="49" charset="0"/>
              </a:rPr>
              <a:t>End of Lesson Reflection</a:t>
            </a:r>
            <a:endParaRPr lang="en-US" sz="7200" dirty="0">
              <a:latin typeface="Andale Mono" panose="020B0509000000000004" pitchFamily="49" charset="0"/>
            </a:endParaRPr>
          </a:p>
        </p:txBody>
      </p:sp>
      <p:sp>
        <p:nvSpPr>
          <p:cNvPr id="7" name="Title 1">
            <a:extLst>
              <a:ext uri="{FF2B5EF4-FFF2-40B4-BE49-F238E27FC236}">
                <a16:creationId xmlns:a16="http://schemas.microsoft.com/office/drawing/2014/main" id="{611A97A6-9523-824C-8417-978DDDA7ED05}"/>
              </a:ext>
            </a:extLst>
          </p:cNvPr>
          <p:cNvSpPr txBox="1">
            <a:spLocks/>
          </p:cNvSpPr>
          <p:nvPr/>
        </p:nvSpPr>
        <p:spPr>
          <a:xfrm>
            <a:off x="936519" y="3067169"/>
            <a:ext cx="10515600" cy="205454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en-US" sz="2400" dirty="0">
                <a:latin typeface="Andale Mono" panose="020B0509000000000004" pitchFamily="49" charset="0"/>
              </a:rPr>
              <a:t>One thing I’m proud of in my game</a:t>
            </a:r>
          </a:p>
          <a:p>
            <a:pPr algn="ctr">
              <a:lnSpc>
                <a:spcPct val="150000"/>
              </a:lnSpc>
            </a:pPr>
            <a:r>
              <a:rPr lang="en-US" sz="2400" dirty="0">
                <a:latin typeface="Andale Mono" panose="020B0509000000000004" pitchFamily="49" charset="0"/>
              </a:rPr>
              <a:t>One challenge that I tackled</a:t>
            </a:r>
          </a:p>
        </p:txBody>
      </p:sp>
    </p:spTree>
    <p:extLst>
      <p:ext uri="{BB962C8B-B14F-4D97-AF65-F5344CB8AC3E}">
        <p14:creationId xmlns:p14="http://schemas.microsoft.com/office/powerpoint/2010/main" val="151662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E4C91-6352-A041-9B60-6D9B2CF1AA58}"/>
              </a:ext>
            </a:extLst>
          </p:cNvPr>
          <p:cNvSpPr>
            <a:spLocks noGrp="1"/>
          </p:cNvSpPr>
          <p:nvPr>
            <p:ph type="title"/>
          </p:nvPr>
        </p:nvSpPr>
        <p:spPr>
          <a:xfrm>
            <a:off x="838200" y="427401"/>
            <a:ext cx="10515600" cy="1325563"/>
          </a:xfrm>
        </p:spPr>
        <p:txBody>
          <a:bodyPr>
            <a:normAutofit/>
          </a:bodyPr>
          <a:lstStyle/>
          <a:p>
            <a:pPr algn="ctr"/>
            <a:r>
              <a:rPr lang="en-US" sz="4800" dirty="0">
                <a:latin typeface="Andale Mono" panose="020B0509000000000004" pitchFamily="49" charset="0"/>
              </a:rPr>
              <a:t>Introduction to Loops</a:t>
            </a:r>
            <a:br>
              <a:rPr lang="en-US" sz="4800" dirty="0">
                <a:latin typeface="Andale Mono" panose="020B0509000000000004" pitchFamily="49" charset="0"/>
              </a:rPr>
            </a:br>
            <a:r>
              <a:rPr lang="en-US" sz="2400" dirty="0">
                <a:latin typeface="Andale Mono" panose="020B0509000000000004" pitchFamily="49" charset="0"/>
              </a:rPr>
              <a:t>In English</a:t>
            </a:r>
            <a:endParaRPr lang="en-US" sz="4800" dirty="0">
              <a:latin typeface="Andale Mono" panose="020B0509000000000004" pitchFamily="49" charset="0"/>
            </a:endParaRPr>
          </a:p>
        </p:txBody>
      </p:sp>
      <p:sp>
        <p:nvSpPr>
          <p:cNvPr id="3" name="Content Placeholder 2">
            <a:extLst>
              <a:ext uri="{FF2B5EF4-FFF2-40B4-BE49-F238E27FC236}">
                <a16:creationId xmlns:a16="http://schemas.microsoft.com/office/drawing/2014/main" id="{15635FA9-5464-5743-8C85-C427531C3736}"/>
              </a:ext>
            </a:extLst>
          </p:cNvPr>
          <p:cNvSpPr>
            <a:spLocks noGrp="1"/>
          </p:cNvSpPr>
          <p:nvPr>
            <p:ph idx="1"/>
          </p:nvPr>
        </p:nvSpPr>
        <p:spPr>
          <a:xfrm>
            <a:off x="3723493" y="2028307"/>
            <a:ext cx="6611998" cy="1951413"/>
          </a:xfrm>
        </p:spPr>
        <p:txBody>
          <a:bodyPr>
            <a:normAutofit/>
          </a:bodyPr>
          <a:lstStyle/>
          <a:p>
            <a:pPr marL="0" indent="0">
              <a:buNone/>
            </a:pPr>
            <a:r>
              <a:rPr lang="en-US" sz="3600" dirty="0">
                <a:latin typeface="Fira Code" panose="020B0509050000020004" pitchFamily="49" charset="0"/>
                <a:ea typeface="Fira Code" panose="020B0509050000020004" pitchFamily="49" charset="0"/>
              </a:rPr>
              <a:t>REPEAT 4:</a:t>
            </a:r>
          </a:p>
          <a:p>
            <a:pPr marL="0" indent="0">
              <a:buNone/>
            </a:pPr>
            <a:r>
              <a:rPr lang="en-US" sz="3600" dirty="0">
                <a:latin typeface="Fira Code" panose="020B0509050000020004" pitchFamily="49" charset="0"/>
                <a:ea typeface="Fira Code" panose="020B0509050000020004" pitchFamily="49" charset="0"/>
              </a:rPr>
              <a:t>	Wiggle</a:t>
            </a:r>
          </a:p>
          <a:p>
            <a:pPr marL="0" indent="0">
              <a:buNone/>
            </a:pPr>
            <a:r>
              <a:rPr lang="en-US" sz="3600" dirty="0">
                <a:latin typeface="Fira Code" panose="020B0509050000020004" pitchFamily="49" charset="0"/>
                <a:ea typeface="Fira Code" panose="020B0509050000020004" pitchFamily="49" charset="0"/>
              </a:rPr>
              <a:t>	Take 2 steps forward</a:t>
            </a:r>
          </a:p>
        </p:txBody>
      </p:sp>
      <p:sp>
        <p:nvSpPr>
          <p:cNvPr id="4" name="Rectangle 3">
            <a:extLst>
              <a:ext uri="{FF2B5EF4-FFF2-40B4-BE49-F238E27FC236}">
                <a16:creationId xmlns:a16="http://schemas.microsoft.com/office/drawing/2014/main" id="{EF3E4A79-9EFE-154E-BB8A-88FC990DE88D}"/>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9C48029F-96B6-644C-93A1-2171A84E0EFB}"/>
              </a:ext>
            </a:extLst>
          </p:cNvPr>
          <p:cNvSpPr txBox="1">
            <a:spLocks/>
          </p:cNvSpPr>
          <p:nvPr/>
        </p:nvSpPr>
        <p:spPr>
          <a:xfrm>
            <a:off x="936519" y="4428027"/>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latin typeface="Andale Mono" panose="020B0509000000000004" pitchFamily="49" charset="0"/>
              </a:rPr>
              <a:t>Re-write your instructions to make use of a loop</a:t>
            </a:r>
          </a:p>
        </p:txBody>
      </p:sp>
      <p:sp>
        <p:nvSpPr>
          <p:cNvPr id="6" name="Left Brace 5">
            <a:extLst>
              <a:ext uri="{FF2B5EF4-FFF2-40B4-BE49-F238E27FC236}">
                <a16:creationId xmlns:a16="http://schemas.microsoft.com/office/drawing/2014/main" id="{11510493-60F2-8F4A-9FC8-CFE028AFB365}"/>
              </a:ext>
            </a:extLst>
          </p:cNvPr>
          <p:cNvSpPr/>
          <p:nvPr/>
        </p:nvSpPr>
        <p:spPr>
          <a:xfrm>
            <a:off x="3735929" y="2624724"/>
            <a:ext cx="579763" cy="1079653"/>
          </a:xfrm>
          <a:prstGeom prst="leftBrace">
            <a:avLst/>
          </a:prstGeom>
          <a:ln w="38100">
            <a:solidFill>
              <a:srgbClr val="37ABC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60C006B7-9514-0C4A-A0DF-6BD9B514A5DD}"/>
              </a:ext>
            </a:extLst>
          </p:cNvPr>
          <p:cNvSpPr txBox="1"/>
          <p:nvPr/>
        </p:nvSpPr>
        <p:spPr>
          <a:xfrm>
            <a:off x="1801091" y="2692402"/>
            <a:ext cx="1934838" cy="923330"/>
          </a:xfrm>
          <a:prstGeom prst="rect">
            <a:avLst/>
          </a:prstGeom>
          <a:noFill/>
        </p:spPr>
        <p:txBody>
          <a:bodyPr wrap="square" rtlCol="0">
            <a:spAutoFit/>
          </a:bodyPr>
          <a:lstStyle/>
          <a:p>
            <a:pPr algn="ctr"/>
            <a:r>
              <a:rPr lang="en-US" dirty="0">
                <a:latin typeface="Andale Mono" panose="020B0509000000000004" pitchFamily="49" charset="0"/>
              </a:rPr>
              <a:t>Repeat these actions 4 times</a:t>
            </a:r>
          </a:p>
        </p:txBody>
      </p:sp>
    </p:spTree>
    <p:extLst>
      <p:ext uri="{BB962C8B-B14F-4D97-AF65-F5344CB8AC3E}">
        <p14:creationId xmlns:p14="http://schemas.microsoft.com/office/powerpoint/2010/main" val="93364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4528816C-4A43-1543-93B1-47C0E021225C}"/>
              </a:ext>
            </a:extLst>
          </p:cNvPr>
          <p:cNvSpPr>
            <a:spLocks noChangeAspect="1"/>
          </p:cNvSpPr>
          <p:nvPr/>
        </p:nvSpPr>
        <p:spPr>
          <a:xfrm>
            <a:off x="604795" y="396607"/>
            <a:ext cx="1875601" cy="1531346"/>
          </a:xfrm>
          <a:prstGeom prst="triangle">
            <a:avLst/>
          </a:prstGeom>
          <a:solidFill>
            <a:srgbClr val="37ABC8"/>
          </a:solidFill>
          <a:ln>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gular Pentagon 4">
            <a:extLst>
              <a:ext uri="{FF2B5EF4-FFF2-40B4-BE49-F238E27FC236}">
                <a16:creationId xmlns:a16="http://schemas.microsoft.com/office/drawing/2014/main" id="{8B94B3DC-F451-CB44-8B81-37D22C4BE6D1}"/>
              </a:ext>
            </a:extLst>
          </p:cNvPr>
          <p:cNvSpPr>
            <a:spLocks noChangeAspect="1"/>
          </p:cNvSpPr>
          <p:nvPr/>
        </p:nvSpPr>
        <p:spPr>
          <a:xfrm>
            <a:off x="710995" y="2597226"/>
            <a:ext cx="1663200" cy="1663547"/>
          </a:xfrm>
          <a:prstGeom prst="pentagon">
            <a:avLst/>
          </a:prstGeom>
          <a:solidFill>
            <a:srgbClr val="37ABC8"/>
          </a:solidFill>
          <a:ln>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ium 5">
            <a:extLst>
              <a:ext uri="{FF2B5EF4-FFF2-40B4-BE49-F238E27FC236}">
                <a16:creationId xmlns:a16="http://schemas.microsoft.com/office/drawing/2014/main" id="{569E0924-11B1-1F44-8996-FE7470BB3E4C}"/>
              </a:ext>
            </a:extLst>
          </p:cNvPr>
          <p:cNvSpPr>
            <a:spLocks noChangeAspect="1"/>
          </p:cNvSpPr>
          <p:nvPr/>
        </p:nvSpPr>
        <p:spPr>
          <a:xfrm>
            <a:off x="822595" y="4930046"/>
            <a:ext cx="1440000" cy="1436797"/>
          </a:xfrm>
          <a:prstGeom prst="trapezoid">
            <a:avLst/>
          </a:prstGeom>
          <a:solidFill>
            <a:srgbClr val="37ABC8"/>
          </a:solidFill>
          <a:ln>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DA78D80-24F8-6048-9895-E3712501FD1D}"/>
              </a:ext>
            </a:extLst>
          </p:cNvPr>
          <p:cNvSpPr txBox="1"/>
          <p:nvPr/>
        </p:nvSpPr>
        <p:spPr>
          <a:xfrm>
            <a:off x="4353093" y="2367171"/>
            <a:ext cx="7127912" cy="2123658"/>
          </a:xfrm>
          <a:prstGeom prst="rect">
            <a:avLst/>
          </a:prstGeom>
          <a:noFill/>
        </p:spPr>
        <p:txBody>
          <a:bodyPr wrap="square" rtlCol="0">
            <a:spAutoFit/>
          </a:bodyPr>
          <a:lstStyle/>
          <a:p>
            <a:pPr algn="ctr"/>
            <a:r>
              <a:rPr lang="en-US" sz="4400" dirty="0">
                <a:latin typeface="Andale Mono" panose="020B0509000000000004" pitchFamily="49" charset="0"/>
              </a:rPr>
              <a:t>Match the Shape to the Correct Instructions</a:t>
            </a:r>
          </a:p>
        </p:txBody>
      </p:sp>
    </p:spTree>
    <p:extLst>
      <p:ext uri="{BB962C8B-B14F-4D97-AF65-F5344CB8AC3E}">
        <p14:creationId xmlns:p14="http://schemas.microsoft.com/office/powerpoint/2010/main" val="4286275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riangle 3">
            <a:extLst>
              <a:ext uri="{FF2B5EF4-FFF2-40B4-BE49-F238E27FC236}">
                <a16:creationId xmlns:a16="http://schemas.microsoft.com/office/drawing/2014/main" id="{4528816C-4A43-1543-93B1-47C0E021225C}"/>
              </a:ext>
            </a:extLst>
          </p:cNvPr>
          <p:cNvSpPr>
            <a:spLocks noChangeAspect="1"/>
          </p:cNvSpPr>
          <p:nvPr/>
        </p:nvSpPr>
        <p:spPr>
          <a:xfrm>
            <a:off x="604795" y="374029"/>
            <a:ext cx="1875601" cy="1531346"/>
          </a:xfrm>
          <a:prstGeom prst="triangle">
            <a:avLst/>
          </a:prstGeom>
          <a:solidFill>
            <a:srgbClr val="37ABC8"/>
          </a:solidFill>
          <a:ln>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gular Pentagon 4">
            <a:extLst>
              <a:ext uri="{FF2B5EF4-FFF2-40B4-BE49-F238E27FC236}">
                <a16:creationId xmlns:a16="http://schemas.microsoft.com/office/drawing/2014/main" id="{8B94B3DC-F451-CB44-8B81-37D22C4BE6D1}"/>
              </a:ext>
            </a:extLst>
          </p:cNvPr>
          <p:cNvSpPr>
            <a:spLocks noChangeAspect="1"/>
          </p:cNvSpPr>
          <p:nvPr/>
        </p:nvSpPr>
        <p:spPr>
          <a:xfrm>
            <a:off x="710995" y="2574648"/>
            <a:ext cx="1663200" cy="1663547"/>
          </a:xfrm>
          <a:prstGeom prst="pentagon">
            <a:avLst/>
          </a:prstGeom>
          <a:solidFill>
            <a:srgbClr val="37ABC8"/>
          </a:solidFill>
          <a:ln>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58CE42EC-93CC-574B-8B79-D1CC05E5C03A}"/>
                  </a:ext>
                </a:extLst>
              </p:cNvPr>
              <p:cNvSpPr>
                <a:spLocks noGrp="1"/>
              </p:cNvSpPr>
              <p:nvPr>
                <p:ph idx="1"/>
              </p:nvPr>
            </p:nvSpPr>
            <p:spPr>
              <a:xfrm>
                <a:off x="6092840" y="4907468"/>
                <a:ext cx="5687072" cy="1663547"/>
              </a:xfrm>
            </p:spPr>
            <p:txBody>
              <a:bodyPr>
                <a:normAutofit/>
              </a:bodyPr>
              <a:lstStyle/>
              <a:p>
                <a:pPr marL="0" indent="0">
                  <a:buNone/>
                </a:pPr>
                <a:r>
                  <a:rPr lang="en-US" dirty="0">
                    <a:latin typeface="Fira Code" panose="020B0509050000020004" pitchFamily="49" charset="0"/>
                    <a:ea typeface="Fira Code" panose="020B0509050000020004" pitchFamily="49" charset="0"/>
                  </a:rPr>
                  <a:t>REPEAT 5:</a:t>
                </a:r>
              </a:p>
              <a:p>
                <a:pPr marL="0" indent="0">
                  <a:buNone/>
                </a:pPr>
                <a:r>
                  <a:rPr lang="en-US" dirty="0">
                    <a:latin typeface="Fira Code" panose="020B0509050000020004" pitchFamily="49" charset="0"/>
                    <a:ea typeface="Fira Code" panose="020B0509050000020004" pitchFamily="49" charset="0"/>
                  </a:rPr>
                  <a:t>	Take 3 steps forward</a:t>
                </a:r>
              </a:p>
              <a:p>
                <a:pPr marL="0" indent="0">
                  <a:buNone/>
                </a:pPr>
                <a:r>
                  <a:rPr lang="en-US" dirty="0">
                    <a:latin typeface="Fira Code" panose="020B0509050000020004" pitchFamily="49" charset="0"/>
                    <a:ea typeface="Fira Code" panose="020B0509050000020004" pitchFamily="49" charset="0"/>
                  </a:rPr>
                  <a:t>	Turn left by 1</a:t>
                </a:r>
                <a14:m>
                  <m:oMath xmlns:m="http://schemas.openxmlformats.org/officeDocument/2006/math">
                    <m:r>
                      <a:rPr lang="en-GB" b="0" i="0" smtClean="0">
                        <a:latin typeface="Cambria Math" panose="02040503050406030204" pitchFamily="18" charset="0"/>
                        <a:ea typeface="Cambria Math" panose="02040503050406030204" pitchFamily="18" charset="0"/>
                      </a:rPr>
                      <m:t>08</m:t>
                    </m:r>
                    <m:r>
                      <a:rPr lang="en-US" i="1" smtClean="0">
                        <a:latin typeface="Cambria Math" panose="02040503050406030204" pitchFamily="18" charset="0"/>
                        <a:ea typeface="Cambria Math" panose="02040503050406030204" pitchFamily="18" charset="0"/>
                      </a:rPr>
                      <m:t>°</m:t>
                    </m:r>
                  </m:oMath>
                </a14:m>
                <a:endParaRPr lang="en-US" dirty="0">
                  <a:latin typeface="Fira Code" panose="020B0509050000020004" pitchFamily="49" charset="0"/>
                  <a:ea typeface="Fira Code" panose="020B0509050000020004" pitchFamily="49" charset="0"/>
                </a:endParaRPr>
              </a:p>
            </p:txBody>
          </p:sp>
        </mc:Choice>
        <mc:Fallback xmlns="">
          <p:sp>
            <p:nvSpPr>
              <p:cNvPr id="8" name="Content Placeholder 2">
                <a:extLst>
                  <a:ext uri="{FF2B5EF4-FFF2-40B4-BE49-F238E27FC236}">
                    <a16:creationId xmlns:a16="http://schemas.microsoft.com/office/drawing/2014/main" id="{58CE42EC-93CC-574B-8B79-D1CC05E5C03A}"/>
                  </a:ext>
                </a:extLst>
              </p:cNvPr>
              <p:cNvSpPr>
                <a:spLocks noGrp="1" noRot="1" noChangeAspect="1" noMove="1" noResize="1" noEditPoints="1" noAdjustHandles="1" noChangeArrowheads="1" noChangeShapeType="1" noTextEdit="1"/>
              </p:cNvSpPr>
              <p:nvPr>
                <p:ph idx="1"/>
              </p:nvPr>
            </p:nvSpPr>
            <p:spPr>
              <a:xfrm>
                <a:off x="6092840" y="4907468"/>
                <a:ext cx="5687072" cy="1663547"/>
              </a:xfrm>
              <a:blipFill>
                <a:blip r:embed="rId3"/>
                <a:stretch>
                  <a:fillRect l="-2455" t="-5303" b="-7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ADB8D5E5-B8E9-F84C-87E5-201E5740298D}"/>
                  </a:ext>
                </a:extLst>
              </p:cNvPr>
              <p:cNvSpPr txBox="1">
                <a:spLocks/>
              </p:cNvSpPr>
              <p:nvPr/>
            </p:nvSpPr>
            <p:spPr>
              <a:xfrm>
                <a:off x="6059299" y="2681042"/>
                <a:ext cx="5720613" cy="1622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Fira Code" panose="020B0509050000020004" pitchFamily="49" charset="0"/>
                    <a:ea typeface="Fira Code" panose="020B0509050000020004" pitchFamily="49" charset="0"/>
                  </a:rPr>
                  <a:t>REPEAT 3:</a:t>
                </a:r>
              </a:p>
              <a:p>
                <a:pPr marL="0" indent="0">
                  <a:buFont typeface="Arial" panose="020B0604020202020204" pitchFamily="34" charset="0"/>
                  <a:buNone/>
                </a:pPr>
                <a:r>
                  <a:rPr lang="en-US" dirty="0">
                    <a:latin typeface="Fira Code" panose="020B0509050000020004" pitchFamily="49" charset="0"/>
                    <a:ea typeface="Fira Code" panose="020B0509050000020004" pitchFamily="49" charset="0"/>
                  </a:rPr>
                  <a:t>	Take 3 steps forward</a:t>
                </a:r>
              </a:p>
              <a:p>
                <a:pPr marL="0" indent="0">
                  <a:buFont typeface="Arial" panose="020B0604020202020204" pitchFamily="34" charset="0"/>
                  <a:buNone/>
                </a:pPr>
                <a:r>
                  <a:rPr lang="en-US" dirty="0">
                    <a:latin typeface="Fira Code" panose="020B0509050000020004" pitchFamily="49" charset="0"/>
                    <a:ea typeface="Fira Code" panose="020B0509050000020004" pitchFamily="49" charset="0"/>
                  </a:rPr>
                  <a:t>	Turn left by 60</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endParaRPr lang="en-US" dirty="0">
                  <a:latin typeface="Fira Code" panose="020B0509050000020004" pitchFamily="49" charset="0"/>
                  <a:ea typeface="Fira Code" panose="020B0509050000020004" pitchFamily="49" charset="0"/>
                </a:endParaRPr>
              </a:p>
            </p:txBody>
          </p:sp>
        </mc:Choice>
        <mc:Fallback xmlns="">
          <p:sp>
            <p:nvSpPr>
              <p:cNvPr id="9" name="Content Placeholder 2">
                <a:extLst>
                  <a:ext uri="{FF2B5EF4-FFF2-40B4-BE49-F238E27FC236}">
                    <a16:creationId xmlns:a16="http://schemas.microsoft.com/office/drawing/2014/main" id="{ADB8D5E5-B8E9-F84C-87E5-201E5740298D}"/>
                  </a:ext>
                </a:extLst>
              </p:cNvPr>
              <p:cNvSpPr txBox="1">
                <a:spLocks noRot="1" noChangeAspect="1" noMove="1" noResize="1" noEditPoints="1" noAdjustHandles="1" noChangeArrowheads="1" noChangeShapeType="1" noTextEdit="1"/>
              </p:cNvSpPr>
              <p:nvPr/>
            </p:nvSpPr>
            <p:spPr>
              <a:xfrm>
                <a:off x="6059299" y="2681042"/>
                <a:ext cx="5720613" cy="1622402"/>
              </a:xfrm>
              <a:prstGeom prst="rect">
                <a:avLst/>
              </a:prstGeom>
              <a:blipFill>
                <a:blip r:embed="rId4"/>
                <a:stretch>
                  <a:fillRect l="-1991" t="-5426"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ED6C5F86-C829-E741-85FA-1C52F4A05231}"/>
                  </a:ext>
                </a:extLst>
              </p:cNvPr>
              <p:cNvSpPr txBox="1">
                <a:spLocks/>
              </p:cNvSpPr>
              <p:nvPr/>
            </p:nvSpPr>
            <p:spPr>
              <a:xfrm>
                <a:off x="6092840" y="374029"/>
                <a:ext cx="5687072" cy="16635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Fira Code" panose="020B0509050000020004" pitchFamily="49" charset="0"/>
                    <a:ea typeface="Fira Code" panose="020B0509050000020004" pitchFamily="49" charset="0"/>
                  </a:rPr>
                  <a:t>REPEAT 6:</a:t>
                </a:r>
              </a:p>
              <a:p>
                <a:pPr marL="0" indent="0">
                  <a:buFont typeface="Arial" panose="020B0604020202020204" pitchFamily="34" charset="0"/>
                  <a:buNone/>
                </a:pPr>
                <a:r>
                  <a:rPr lang="en-US" dirty="0">
                    <a:latin typeface="Fira Code" panose="020B0509050000020004" pitchFamily="49" charset="0"/>
                    <a:ea typeface="Fira Code" panose="020B0509050000020004" pitchFamily="49" charset="0"/>
                  </a:rPr>
                  <a:t>	Take 3 steps forward</a:t>
                </a:r>
              </a:p>
              <a:p>
                <a:pPr marL="0" indent="0">
                  <a:buFont typeface="Arial" panose="020B0604020202020204" pitchFamily="34" charset="0"/>
                  <a:buNone/>
                </a:pPr>
                <a:r>
                  <a:rPr lang="en-US" dirty="0">
                    <a:latin typeface="Fira Code" panose="020B0509050000020004" pitchFamily="49" charset="0"/>
                    <a:ea typeface="Fira Code" panose="020B0509050000020004" pitchFamily="49" charset="0"/>
                  </a:rPr>
                  <a:t>	Turn left by 1</a:t>
                </a:r>
                <a14:m>
                  <m:oMath xmlns:m="http://schemas.openxmlformats.org/officeDocument/2006/math">
                    <m:r>
                      <a:rPr lang="en-GB" b="0" i="0" smtClean="0">
                        <a:latin typeface="Cambria Math" panose="02040503050406030204" pitchFamily="18" charset="0"/>
                        <a:ea typeface="Cambria Math" panose="02040503050406030204" pitchFamily="18" charset="0"/>
                      </a:rPr>
                      <m:t>20</m:t>
                    </m:r>
                    <m:r>
                      <a:rPr lang="en-US" i="1" smtClean="0">
                        <a:latin typeface="Cambria Math" panose="02040503050406030204" pitchFamily="18" charset="0"/>
                        <a:ea typeface="Cambria Math" panose="02040503050406030204" pitchFamily="18" charset="0"/>
                      </a:rPr>
                      <m:t>°</m:t>
                    </m:r>
                  </m:oMath>
                </a14:m>
                <a:endParaRPr lang="en-US" dirty="0">
                  <a:latin typeface="Fira Code" panose="020B0509050000020004" pitchFamily="49" charset="0"/>
                  <a:ea typeface="Fira Code" panose="020B0509050000020004" pitchFamily="49" charset="0"/>
                </a:endParaRPr>
              </a:p>
            </p:txBody>
          </p:sp>
        </mc:Choice>
        <mc:Fallback xmlns="">
          <p:sp>
            <p:nvSpPr>
              <p:cNvPr id="10" name="Content Placeholder 2">
                <a:extLst>
                  <a:ext uri="{FF2B5EF4-FFF2-40B4-BE49-F238E27FC236}">
                    <a16:creationId xmlns:a16="http://schemas.microsoft.com/office/drawing/2014/main" id="{ED6C5F86-C829-E741-85FA-1C52F4A05231}"/>
                  </a:ext>
                </a:extLst>
              </p:cNvPr>
              <p:cNvSpPr txBox="1">
                <a:spLocks noRot="1" noChangeAspect="1" noMove="1" noResize="1" noEditPoints="1" noAdjustHandles="1" noChangeArrowheads="1" noChangeShapeType="1" noTextEdit="1"/>
              </p:cNvSpPr>
              <p:nvPr/>
            </p:nvSpPr>
            <p:spPr>
              <a:xfrm>
                <a:off x="6092840" y="374029"/>
                <a:ext cx="5687072" cy="1663547"/>
              </a:xfrm>
              <a:prstGeom prst="rect">
                <a:avLst/>
              </a:prstGeom>
              <a:blipFill>
                <a:blip r:embed="rId5"/>
                <a:stretch>
                  <a:fillRect l="-2455" t="-5303" b="-758"/>
                </a:stretch>
              </a:blipFill>
            </p:spPr>
            <p:txBody>
              <a:bodyPr/>
              <a:lstStyle/>
              <a:p>
                <a:r>
                  <a:rPr lang="en-US">
                    <a:noFill/>
                  </a:rPr>
                  <a:t> </a:t>
                </a:r>
              </a:p>
            </p:txBody>
          </p:sp>
        </mc:Fallback>
      </mc:AlternateContent>
      <p:sp>
        <p:nvSpPr>
          <p:cNvPr id="2" name="Hexagon 1">
            <a:extLst>
              <a:ext uri="{FF2B5EF4-FFF2-40B4-BE49-F238E27FC236}">
                <a16:creationId xmlns:a16="http://schemas.microsoft.com/office/drawing/2014/main" id="{2EB759E8-BCE8-B346-963B-95D9B23558D6}"/>
              </a:ext>
            </a:extLst>
          </p:cNvPr>
          <p:cNvSpPr>
            <a:spLocks noChangeAspect="1"/>
          </p:cNvSpPr>
          <p:nvPr/>
        </p:nvSpPr>
        <p:spPr>
          <a:xfrm>
            <a:off x="654225" y="4907469"/>
            <a:ext cx="1776740" cy="1531346"/>
          </a:xfrm>
          <a:prstGeom prst="hexagon">
            <a:avLst/>
          </a:prstGeom>
          <a:solidFill>
            <a:srgbClr val="37ABC8"/>
          </a:solidFill>
          <a:ln>
            <a:solidFill>
              <a:srgbClr val="37AB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DB0EF4F5-5D55-9749-A409-4A5F3A183143}"/>
              </a:ext>
            </a:extLst>
          </p:cNvPr>
          <p:cNvCxnSpPr>
            <a:cxnSpLocks/>
            <a:endCxn id="9" idx="1"/>
          </p:cNvCxnSpPr>
          <p:nvPr/>
        </p:nvCxnSpPr>
        <p:spPr>
          <a:xfrm>
            <a:off x="2723107" y="1543754"/>
            <a:ext cx="3336192" cy="1948489"/>
          </a:xfrm>
          <a:prstGeom prst="straightConnector1">
            <a:avLst/>
          </a:prstGeom>
          <a:ln w="76200">
            <a:solidFill>
              <a:srgbClr val="FFDA6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2B8EE23-65A4-B94C-9984-5538C2A41383}"/>
              </a:ext>
            </a:extLst>
          </p:cNvPr>
          <p:cNvCxnSpPr>
            <a:cxnSpLocks/>
          </p:cNvCxnSpPr>
          <p:nvPr/>
        </p:nvCxnSpPr>
        <p:spPr>
          <a:xfrm>
            <a:off x="2829308" y="3558821"/>
            <a:ext cx="3229991" cy="2114321"/>
          </a:xfrm>
          <a:prstGeom prst="straightConnector1">
            <a:avLst/>
          </a:prstGeom>
          <a:ln w="76200">
            <a:solidFill>
              <a:srgbClr val="FFDA6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2FC5395-DB86-9E4E-966B-C02771746CF5}"/>
              </a:ext>
            </a:extLst>
          </p:cNvPr>
          <p:cNvCxnSpPr>
            <a:cxnSpLocks/>
          </p:cNvCxnSpPr>
          <p:nvPr/>
        </p:nvCxnSpPr>
        <p:spPr>
          <a:xfrm flipV="1">
            <a:off x="2723107" y="1205802"/>
            <a:ext cx="3336192" cy="4619740"/>
          </a:xfrm>
          <a:prstGeom prst="straightConnector1">
            <a:avLst/>
          </a:prstGeom>
          <a:ln w="76200">
            <a:solidFill>
              <a:srgbClr val="FFDA6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21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F243-89BD-9647-A80C-945C00AF0ADD}"/>
              </a:ext>
            </a:extLst>
          </p:cNvPr>
          <p:cNvSpPr>
            <a:spLocks noGrp="1"/>
          </p:cNvSpPr>
          <p:nvPr>
            <p:ph type="title"/>
          </p:nvPr>
        </p:nvSpPr>
        <p:spPr/>
        <p:txBody>
          <a:bodyPr>
            <a:normAutofit/>
          </a:bodyPr>
          <a:lstStyle/>
          <a:p>
            <a:r>
              <a:rPr lang="en-US" sz="4000" dirty="0">
                <a:latin typeface="Andale Mono" panose="020B0509000000000004" pitchFamily="49" charset="0"/>
              </a:rPr>
              <a:t>How does it look in Python?</a:t>
            </a:r>
          </a:p>
        </p:txBody>
      </p:sp>
      <p:sp>
        <p:nvSpPr>
          <p:cNvPr id="3" name="Content Placeholder 2">
            <a:extLst>
              <a:ext uri="{FF2B5EF4-FFF2-40B4-BE49-F238E27FC236}">
                <a16:creationId xmlns:a16="http://schemas.microsoft.com/office/drawing/2014/main" id="{4403D733-4140-4E49-87FB-ECB82926FAF4}"/>
              </a:ext>
            </a:extLst>
          </p:cNvPr>
          <p:cNvSpPr>
            <a:spLocks noGrp="1"/>
          </p:cNvSpPr>
          <p:nvPr>
            <p:ph idx="1"/>
          </p:nvPr>
        </p:nvSpPr>
        <p:spPr>
          <a:xfrm>
            <a:off x="838200" y="2439155"/>
            <a:ext cx="10938831" cy="2055890"/>
          </a:xfrm>
        </p:spPr>
        <p:txBody>
          <a:bodyPr>
            <a:normAutofit/>
          </a:bodyPr>
          <a:lstStyle/>
          <a:p>
            <a:pPr marL="0" indent="0">
              <a:buNone/>
            </a:pPr>
            <a:r>
              <a:rPr lang="en-US" sz="3200" dirty="0">
                <a:latin typeface="Fira Code" panose="020B0509050000020004" pitchFamily="49" charset="0"/>
                <a:ea typeface="Fira Code" panose="020B0509050000020004" pitchFamily="49" charset="0"/>
              </a:rPr>
              <a:t>for x in range(4):</a:t>
            </a:r>
          </a:p>
          <a:p>
            <a:pPr marL="0" indent="0">
              <a:buNone/>
            </a:pPr>
            <a:r>
              <a:rPr lang="en-US" sz="3200" dirty="0">
                <a:latin typeface="Fira Code" panose="020B0509050000020004" pitchFamily="49" charset="0"/>
                <a:ea typeface="Fira Code" panose="020B0509050000020004" pitchFamily="49" charset="0"/>
              </a:rPr>
              <a:t>	</a:t>
            </a:r>
            <a:r>
              <a:rPr lang="en-US" sz="3200" dirty="0" err="1">
                <a:latin typeface="Fira Code" panose="020B0509050000020004" pitchFamily="49" charset="0"/>
                <a:ea typeface="Fira Code" panose="020B0509050000020004" pitchFamily="49" charset="0"/>
              </a:rPr>
              <a:t>marty.walk</a:t>
            </a:r>
            <a:r>
              <a:rPr lang="en-US" sz="3200" dirty="0">
                <a:latin typeface="Fira Code" panose="020B0509050000020004" pitchFamily="49" charset="0"/>
                <a:ea typeface="Fira Code" panose="020B0509050000020004" pitchFamily="49" charset="0"/>
              </a:rPr>
              <a:t>(2)</a:t>
            </a:r>
          </a:p>
          <a:p>
            <a:pPr marL="0" indent="0">
              <a:buNone/>
            </a:pPr>
            <a:r>
              <a:rPr lang="en-US" sz="3200" dirty="0">
                <a:latin typeface="Fira Code" panose="020B0509050000020004" pitchFamily="49" charset="0"/>
                <a:ea typeface="Fira Code" panose="020B0509050000020004" pitchFamily="49" charset="0"/>
              </a:rPr>
              <a:t>	</a:t>
            </a:r>
            <a:r>
              <a:rPr lang="en-US" sz="3200" dirty="0" err="1">
                <a:latin typeface="Fira Code" panose="020B0509050000020004" pitchFamily="49" charset="0"/>
                <a:ea typeface="Fira Code" panose="020B0509050000020004" pitchFamily="49" charset="0"/>
              </a:rPr>
              <a:t>marty.walk</a:t>
            </a:r>
            <a:r>
              <a:rPr lang="en-US" sz="3200" dirty="0">
                <a:latin typeface="Fira Code" panose="020B0509050000020004" pitchFamily="49" charset="0"/>
                <a:ea typeface="Fira Code" panose="020B0509050000020004" pitchFamily="49" charset="0"/>
              </a:rPr>
              <a:t>(7, ‘auto’, 120, 0, 1500)</a:t>
            </a:r>
          </a:p>
        </p:txBody>
      </p:sp>
      <p:sp>
        <p:nvSpPr>
          <p:cNvPr id="4" name="TextBox 3">
            <a:extLst>
              <a:ext uri="{FF2B5EF4-FFF2-40B4-BE49-F238E27FC236}">
                <a16:creationId xmlns:a16="http://schemas.microsoft.com/office/drawing/2014/main" id="{1A3579B2-9C59-E145-87E7-944D21A97D48}"/>
              </a:ext>
            </a:extLst>
          </p:cNvPr>
          <p:cNvSpPr txBox="1"/>
          <p:nvPr/>
        </p:nvSpPr>
        <p:spPr>
          <a:xfrm>
            <a:off x="884335" y="5474483"/>
            <a:ext cx="5423280" cy="369332"/>
          </a:xfrm>
          <a:prstGeom prst="rect">
            <a:avLst/>
          </a:prstGeom>
          <a:noFill/>
        </p:spPr>
        <p:txBody>
          <a:bodyPr wrap="none" rtlCol="0">
            <a:spAutoFit/>
          </a:bodyPr>
          <a:lstStyle/>
          <a:p>
            <a:r>
              <a:rPr lang="en-US" dirty="0">
                <a:latin typeface="Andale Mono" panose="020B0509000000000004" pitchFamily="49" charset="0"/>
              </a:rPr>
              <a:t>What does this second walk command do?</a:t>
            </a:r>
          </a:p>
        </p:txBody>
      </p:sp>
      <p:cxnSp>
        <p:nvCxnSpPr>
          <p:cNvPr id="6" name="Curved Connector 5">
            <a:extLst>
              <a:ext uri="{FF2B5EF4-FFF2-40B4-BE49-F238E27FC236}">
                <a16:creationId xmlns:a16="http://schemas.microsoft.com/office/drawing/2014/main" id="{D15C9D64-2E1C-4F46-9BC2-810D09C92D41}"/>
              </a:ext>
            </a:extLst>
          </p:cNvPr>
          <p:cNvCxnSpPr>
            <a:cxnSpLocks/>
          </p:cNvCxnSpPr>
          <p:nvPr/>
        </p:nvCxnSpPr>
        <p:spPr>
          <a:xfrm rot="5400000" flipH="1" flipV="1">
            <a:off x="870149" y="4290241"/>
            <a:ext cx="1216663" cy="961900"/>
          </a:xfrm>
          <a:prstGeom prst="curvedConnector3">
            <a:avLst/>
          </a:prstGeom>
          <a:ln w="57150">
            <a:solidFill>
              <a:srgbClr val="37AB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7348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60BDB-8373-FD46-BE7B-F599282270B6}"/>
              </a:ext>
            </a:extLst>
          </p:cNvPr>
          <p:cNvSpPr>
            <a:spLocks noGrp="1"/>
          </p:cNvSpPr>
          <p:nvPr>
            <p:ph type="title"/>
          </p:nvPr>
        </p:nvSpPr>
        <p:spPr>
          <a:xfrm>
            <a:off x="152400" y="1829533"/>
            <a:ext cx="11887199" cy="2262249"/>
          </a:xfrm>
        </p:spPr>
        <p:txBody>
          <a:bodyPr>
            <a:normAutofit/>
          </a:bodyPr>
          <a:lstStyle/>
          <a:p>
            <a:pPr algn="ctr">
              <a:lnSpc>
                <a:spcPct val="150000"/>
              </a:lnSpc>
            </a:pPr>
            <a:r>
              <a:rPr lang="en-US" sz="3600" dirty="0">
                <a:latin typeface="Andale Mono" panose="020B0509000000000004" pitchFamily="49" charset="0"/>
              </a:rPr>
              <a:t>Write out your own definition of a loop</a:t>
            </a:r>
            <a:br>
              <a:rPr lang="en-US" sz="3200" dirty="0">
                <a:latin typeface="Andale Mono" panose="020B0509000000000004" pitchFamily="49" charset="0"/>
              </a:rPr>
            </a:br>
            <a:r>
              <a:rPr lang="en-US" sz="2800" dirty="0">
                <a:latin typeface="Andale Mono" panose="020B0509000000000004" pitchFamily="49" charset="0"/>
              </a:rPr>
              <a:t>&amp; consider when you might need to use one</a:t>
            </a:r>
            <a:endParaRPr lang="en-US" sz="3200" dirty="0">
              <a:latin typeface="Andale Mono" panose="020B0509000000000004" pitchFamily="49" charset="0"/>
            </a:endParaRPr>
          </a:p>
        </p:txBody>
      </p:sp>
      <p:sp>
        <p:nvSpPr>
          <p:cNvPr id="4" name="Rectangle 3">
            <a:extLst>
              <a:ext uri="{FF2B5EF4-FFF2-40B4-BE49-F238E27FC236}">
                <a16:creationId xmlns:a16="http://schemas.microsoft.com/office/drawing/2014/main" id="{F74ED60C-0619-4444-8BF3-5F46D70C2984}"/>
              </a:ext>
            </a:extLst>
          </p:cNvPr>
          <p:cNvSpPr/>
          <p:nvPr/>
        </p:nvSpPr>
        <p:spPr>
          <a:xfrm rot="21343030">
            <a:off x="-113487" y="5495124"/>
            <a:ext cx="12615612" cy="3158359"/>
          </a:xfrm>
          <a:prstGeom prst="rect">
            <a:avLst/>
          </a:prstGeom>
          <a:solidFill>
            <a:srgbClr val="37AB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311334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TotalTime>
  <Words>2590</Words>
  <Application>Microsoft Macintosh PowerPoint</Application>
  <PresentationFormat>Widescreen</PresentationFormat>
  <Paragraphs>282</Paragraphs>
  <Slides>46</Slides>
  <Notes>46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Andale Mono</vt:lpstr>
      <vt:lpstr>Arial</vt:lpstr>
      <vt:lpstr>Calibri</vt:lpstr>
      <vt:lpstr>Calibri Light</vt:lpstr>
      <vt:lpstr>Cambria Math</vt:lpstr>
      <vt:lpstr>Fira Code</vt:lpstr>
      <vt:lpstr>Open Sans</vt:lpstr>
      <vt:lpstr>Office Theme</vt:lpstr>
      <vt:lpstr>Getting Loopy</vt:lpstr>
      <vt:lpstr>Lesson 1 A Loopy Introduction</vt:lpstr>
      <vt:lpstr>PowerPoint Presentation</vt:lpstr>
      <vt:lpstr>Example</vt:lpstr>
      <vt:lpstr>Introduction to Loops In English</vt:lpstr>
      <vt:lpstr>PowerPoint Presentation</vt:lpstr>
      <vt:lpstr>PowerPoint Presentation</vt:lpstr>
      <vt:lpstr>How does it look in Python?</vt:lpstr>
      <vt:lpstr>Write out your own definition of a loop &amp; consider when you might need to use one</vt:lpstr>
      <vt:lpstr>Live Demonstration Shape Guessing Program</vt:lpstr>
      <vt:lpstr>But first, planning</vt:lpstr>
      <vt:lpstr>Flowcharts</vt:lpstr>
      <vt:lpstr>What makes a flowchart?</vt:lpstr>
      <vt:lpstr>Write your own definition of a flowchart</vt:lpstr>
      <vt:lpstr>Draw a flowchart for your shape guessing program  There is space in your workbooks</vt:lpstr>
      <vt:lpstr>End of Lesson Reflection</vt:lpstr>
      <vt:lpstr>Lesson 2 Remotely Operated Marty</vt:lpstr>
      <vt:lpstr>How might you describe what a remotely operated robot is?</vt:lpstr>
      <vt:lpstr>Why might we use robots to explore and do tasks instead of humans?  Write down some reasons in your workbooks</vt:lpstr>
      <vt:lpstr>Describe environments better suited for robots to explore?  Write down some keywords in your workbooks</vt:lpstr>
      <vt:lpstr>Live Demonstration Text-Based Remote Control</vt:lpstr>
      <vt:lpstr>What coding concepts do you think we will need?</vt:lpstr>
      <vt:lpstr>Let’s break it down…</vt:lpstr>
      <vt:lpstr>Let’s break it down…</vt:lpstr>
      <vt:lpstr>Let’s break it down…</vt:lpstr>
      <vt:lpstr>Let’s break it down…</vt:lpstr>
      <vt:lpstr>PowerPoint Presentation</vt:lpstr>
      <vt:lpstr>A new kind of loop</vt:lpstr>
      <vt:lpstr>Back to our remote control</vt:lpstr>
      <vt:lpstr>In Python</vt:lpstr>
      <vt:lpstr>Over to you…</vt:lpstr>
      <vt:lpstr>End of Lesson Reflection</vt:lpstr>
      <vt:lpstr>Lesson 3 Guess the Number</vt:lpstr>
      <vt:lpstr>PowerPoint Presentation</vt:lpstr>
      <vt:lpstr>In pairs, decide which kind of loop would be used in the following examples</vt:lpstr>
      <vt:lpstr>PowerPoint Presentation</vt:lpstr>
      <vt:lpstr>PowerPoint Presentation</vt:lpstr>
      <vt:lpstr>PowerPoint Presentation</vt:lpstr>
      <vt:lpstr>PowerPoint Presentation</vt:lpstr>
      <vt:lpstr>Live Demonstration Guess the Number</vt:lpstr>
      <vt:lpstr>Over to you…</vt:lpstr>
      <vt:lpstr>End of Lesson Reflection</vt:lpstr>
      <vt:lpstr>Lesson 4 Guess the Number Continued</vt:lpstr>
      <vt:lpstr>Guess the Number</vt:lpstr>
      <vt:lpstr>PowerPoint Presentation</vt:lpstr>
      <vt:lpstr>End of Lesson 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Making</dc:title>
  <dc:creator>tanya howden</dc:creator>
  <cp:lastModifiedBy>tanya howden</cp:lastModifiedBy>
  <cp:revision>168</cp:revision>
  <cp:lastPrinted>2020-01-30T16:32:51Z</cp:lastPrinted>
  <dcterms:created xsi:type="dcterms:W3CDTF">2019-12-02T15:43:52Z</dcterms:created>
  <dcterms:modified xsi:type="dcterms:W3CDTF">2020-01-31T11:25:52Z</dcterms:modified>
</cp:coreProperties>
</file>