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8"/>
  </p:notesMasterIdLst>
  <p:sldIdLst>
    <p:sldId id="256" r:id="rId2"/>
    <p:sldId id="258" r:id="rId3"/>
    <p:sldId id="262" r:id="rId4"/>
    <p:sldId id="261" r:id="rId5"/>
    <p:sldId id="263" r:id="rId6"/>
    <p:sldId id="264" r:id="rId7"/>
    <p:sldId id="265" r:id="rId8"/>
    <p:sldId id="267" r:id="rId9"/>
    <p:sldId id="266" r:id="rId10"/>
    <p:sldId id="269" r:id="rId11"/>
    <p:sldId id="268" r:id="rId12"/>
    <p:sldId id="270" r:id="rId13"/>
    <p:sldId id="449" r:id="rId14"/>
    <p:sldId id="453" r:id="rId15"/>
    <p:sldId id="450" r:id="rId16"/>
    <p:sldId id="451" r:id="rId17"/>
    <p:sldId id="452" r:id="rId18"/>
    <p:sldId id="272" r:id="rId19"/>
    <p:sldId id="274" r:id="rId20"/>
    <p:sldId id="275" r:id="rId21"/>
    <p:sldId id="276" r:id="rId22"/>
    <p:sldId id="277" r:id="rId23"/>
    <p:sldId id="351" r:id="rId24"/>
    <p:sldId id="421" r:id="rId25"/>
    <p:sldId id="454" r:id="rId26"/>
    <p:sldId id="456" r:id="rId27"/>
    <p:sldId id="457" r:id="rId28"/>
    <p:sldId id="455" r:id="rId29"/>
    <p:sldId id="358" r:id="rId30"/>
    <p:sldId id="429" r:id="rId31"/>
    <p:sldId id="458" r:id="rId32"/>
    <p:sldId id="459" r:id="rId33"/>
    <p:sldId id="442" r:id="rId34"/>
    <p:sldId id="443" r:id="rId35"/>
    <p:sldId id="367" r:id="rId36"/>
    <p:sldId id="460"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A61"/>
    <a:srgbClr val="36ABC9"/>
    <a:srgbClr val="73C4DA"/>
    <a:srgbClr val="FFA000"/>
    <a:srgbClr val="3AD4A8"/>
    <a:srgbClr val="3F97F6"/>
    <a:srgbClr val="58A9C2"/>
    <a:srgbClr val="9AC4D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588"/>
    <p:restoredTop sz="89185"/>
  </p:normalViewPr>
  <p:slideViewPr>
    <p:cSldViewPr snapToGrid="0" snapToObjects="1">
      <p:cViewPr varScale="1">
        <p:scale>
          <a:sx n="88" d="100"/>
          <a:sy n="88" d="100"/>
        </p:scale>
        <p:origin x="1400"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E25299-4055-754F-928B-DD7B8C91FF62}" type="datetimeFigureOut">
              <a:rPr lang="en-US" smtClean="0"/>
              <a:t>5/3/19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94CFBD-1754-F545-A3F9-59E8E79274F0}" type="slidenum">
              <a:rPr lang="en-US" smtClean="0"/>
              <a:t>‹#›</a:t>
            </a:fld>
            <a:endParaRPr lang="en-US"/>
          </a:p>
        </p:txBody>
      </p:sp>
    </p:spTree>
    <p:extLst>
      <p:ext uri="{BB962C8B-B14F-4D97-AF65-F5344CB8AC3E}">
        <p14:creationId xmlns:p14="http://schemas.microsoft.com/office/powerpoint/2010/main" val="23979979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martytherobot.com/users/using-marty/program/python/"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students what they think a robot is</a:t>
            </a:r>
          </a:p>
          <a:p>
            <a:endParaRPr lang="en-US" dirty="0"/>
          </a:p>
          <a:p>
            <a:r>
              <a:rPr lang="en-US" dirty="0"/>
              <a:t>Some may say a machine or something that does something/follows instructions</a:t>
            </a:r>
          </a:p>
          <a:p>
            <a:endParaRPr lang="en-US" dirty="0"/>
          </a:p>
          <a:p>
            <a:r>
              <a:rPr lang="en-US" dirty="0"/>
              <a:t>So does that make a printer a robot??</a:t>
            </a:r>
          </a:p>
        </p:txBody>
      </p:sp>
      <p:sp>
        <p:nvSpPr>
          <p:cNvPr id="4" name="Slide Number Placeholder 3"/>
          <p:cNvSpPr>
            <a:spLocks noGrp="1"/>
          </p:cNvSpPr>
          <p:nvPr>
            <p:ph type="sldNum" sz="quarter" idx="5"/>
          </p:nvPr>
        </p:nvSpPr>
        <p:spPr/>
        <p:txBody>
          <a:bodyPr/>
          <a:lstStyle/>
          <a:p>
            <a:fld id="{EF94CFBD-1754-F545-A3F9-59E8E79274F0}" type="slidenum">
              <a:rPr lang="en-US" smtClean="0"/>
              <a:t>3</a:t>
            </a:fld>
            <a:endParaRPr lang="en-US"/>
          </a:p>
        </p:txBody>
      </p:sp>
    </p:spTree>
    <p:extLst>
      <p:ext uri="{BB962C8B-B14F-4D97-AF65-F5344CB8AC3E}">
        <p14:creationId xmlns:p14="http://schemas.microsoft.com/office/powerpoint/2010/main" val="9694938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may need to use our getting started guide on how to find Marty’s IP address – the easiest way, however, is to scan for </a:t>
            </a:r>
            <a:r>
              <a:rPr lang="en-US" dirty="0" err="1"/>
              <a:t>Martys</a:t>
            </a:r>
            <a:r>
              <a:rPr lang="en-US" dirty="0"/>
              <a:t> on the command hub using the Marty the Robot mobile app</a:t>
            </a:r>
          </a:p>
        </p:txBody>
      </p:sp>
      <p:sp>
        <p:nvSpPr>
          <p:cNvPr id="4" name="Slide Number Placeholder 3"/>
          <p:cNvSpPr>
            <a:spLocks noGrp="1"/>
          </p:cNvSpPr>
          <p:nvPr>
            <p:ph type="sldNum" sz="quarter" idx="5"/>
          </p:nvPr>
        </p:nvSpPr>
        <p:spPr/>
        <p:txBody>
          <a:bodyPr/>
          <a:lstStyle/>
          <a:p>
            <a:fld id="{EF94CFBD-1754-F545-A3F9-59E8E79274F0}" type="slidenum">
              <a:rPr lang="en-US" smtClean="0"/>
              <a:t>17</a:t>
            </a:fld>
            <a:endParaRPr lang="en-US"/>
          </a:p>
        </p:txBody>
      </p:sp>
    </p:spTree>
    <p:extLst>
      <p:ext uri="{BB962C8B-B14F-4D97-AF65-F5344CB8AC3E}">
        <p14:creationId xmlns:p14="http://schemas.microsoft.com/office/powerpoint/2010/main" val="10366000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Students should then try some others and draw their own Marty Says card and challenge other teams to complete the pose</a:t>
            </a:r>
          </a:p>
        </p:txBody>
      </p:sp>
      <p:sp>
        <p:nvSpPr>
          <p:cNvPr id="4" name="Slide Number Placeholder 3"/>
          <p:cNvSpPr>
            <a:spLocks noGrp="1"/>
          </p:cNvSpPr>
          <p:nvPr>
            <p:ph type="sldNum" sz="quarter" idx="5"/>
          </p:nvPr>
        </p:nvSpPr>
        <p:spPr/>
        <p:txBody>
          <a:bodyPr/>
          <a:lstStyle/>
          <a:p>
            <a:fld id="{EF94CFBD-1754-F545-A3F9-59E8E79274F0}" type="slidenum">
              <a:rPr lang="en-US" smtClean="0"/>
              <a:t>22</a:t>
            </a:fld>
            <a:endParaRPr lang="en-US"/>
          </a:p>
        </p:txBody>
      </p:sp>
    </p:spTree>
    <p:extLst>
      <p:ext uri="{BB962C8B-B14F-4D97-AF65-F5344CB8AC3E}">
        <p14:creationId xmlns:p14="http://schemas.microsoft.com/office/powerpoint/2010/main" val="23549932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 students some time to look at the two programs below and write down in their workbooks what they immediately spot as being different</a:t>
            </a:r>
          </a:p>
        </p:txBody>
      </p:sp>
      <p:sp>
        <p:nvSpPr>
          <p:cNvPr id="4" name="Slide Number Placeholder 3"/>
          <p:cNvSpPr>
            <a:spLocks noGrp="1"/>
          </p:cNvSpPr>
          <p:nvPr>
            <p:ph type="sldNum" sz="quarter" idx="5"/>
          </p:nvPr>
        </p:nvSpPr>
        <p:spPr/>
        <p:txBody>
          <a:bodyPr/>
          <a:lstStyle/>
          <a:p>
            <a:fld id="{EF94CFBD-1754-F545-A3F9-59E8E79274F0}" type="slidenum">
              <a:rPr lang="en-US" smtClean="0"/>
              <a:t>24</a:t>
            </a:fld>
            <a:endParaRPr lang="en-US"/>
          </a:p>
        </p:txBody>
      </p:sp>
    </p:spTree>
    <p:extLst>
      <p:ext uri="{BB962C8B-B14F-4D97-AF65-F5344CB8AC3E}">
        <p14:creationId xmlns:p14="http://schemas.microsoft.com/office/powerpoint/2010/main" val="16813078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students what makes good instructions and what makes bad, unhelpful instructions</a:t>
            </a:r>
          </a:p>
        </p:txBody>
      </p:sp>
      <p:sp>
        <p:nvSpPr>
          <p:cNvPr id="4" name="Slide Number Placeholder 3"/>
          <p:cNvSpPr>
            <a:spLocks noGrp="1"/>
          </p:cNvSpPr>
          <p:nvPr>
            <p:ph type="sldNum" sz="quarter" idx="5"/>
          </p:nvPr>
        </p:nvSpPr>
        <p:spPr/>
        <p:txBody>
          <a:bodyPr/>
          <a:lstStyle/>
          <a:p>
            <a:fld id="{EF94CFBD-1754-F545-A3F9-59E8E79274F0}" type="slidenum">
              <a:rPr lang="en-US" smtClean="0"/>
              <a:t>25</a:t>
            </a:fld>
            <a:endParaRPr lang="en-US"/>
          </a:p>
        </p:txBody>
      </p:sp>
    </p:spTree>
    <p:extLst>
      <p:ext uri="{BB962C8B-B14F-4D97-AF65-F5344CB8AC3E}">
        <p14:creationId xmlns:p14="http://schemas.microsoft.com/office/powerpoint/2010/main" val="32858433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Looking at the two images, how helpful do students think they are for documenting some programming </a:t>
            </a:r>
            <a:r>
              <a:rPr lang="en-US" dirty="0" err="1"/>
              <a:t>langages</a:t>
            </a:r>
            <a:r>
              <a:rPr lang="en-US" dirty="0"/>
              <a:t>/libraries</a:t>
            </a:r>
          </a:p>
        </p:txBody>
      </p:sp>
      <p:sp>
        <p:nvSpPr>
          <p:cNvPr id="4" name="Slide Number Placeholder 3"/>
          <p:cNvSpPr>
            <a:spLocks noGrp="1"/>
          </p:cNvSpPr>
          <p:nvPr>
            <p:ph type="sldNum" sz="quarter" idx="5"/>
          </p:nvPr>
        </p:nvSpPr>
        <p:spPr/>
        <p:txBody>
          <a:bodyPr/>
          <a:lstStyle/>
          <a:p>
            <a:fld id="{EF94CFBD-1754-F545-A3F9-59E8E79274F0}" type="slidenum">
              <a:rPr lang="en-US" smtClean="0"/>
              <a:t>26</a:t>
            </a:fld>
            <a:endParaRPr lang="en-US"/>
          </a:p>
        </p:txBody>
      </p:sp>
    </p:spTree>
    <p:extLst>
      <p:ext uri="{BB962C8B-B14F-4D97-AF65-F5344CB8AC3E}">
        <p14:creationId xmlns:p14="http://schemas.microsoft.com/office/powerpoint/2010/main" val="7536731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Looking at the two images, how helpful do students think they are for documenting some programming </a:t>
            </a:r>
            <a:r>
              <a:rPr lang="en-US" dirty="0" err="1"/>
              <a:t>langages</a:t>
            </a:r>
            <a:r>
              <a:rPr lang="en-US" dirty="0"/>
              <a:t>/libraries</a:t>
            </a:r>
          </a:p>
        </p:txBody>
      </p:sp>
      <p:sp>
        <p:nvSpPr>
          <p:cNvPr id="4" name="Slide Number Placeholder 3"/>
          <p:cNvSpPr>
            <a:spLocks noGrp="1"/>
          </p:cNvSpPr>
          <p:nvPr>
            <p:ph type="sldNum" sz="quarter" idx="5"/>
          </p:nvPr>
        </p:nvSpPr>
        <p:spPr/>
        <p:txBody>
          <a:bodyPr/>
          <a:lstStyle/>
          <a:p>
            <a:fld id="{EF94CFBD-1754-F545-A3F9-59E8E79274F0}" type="slidenum">
              <a:rPr lang="en-US" smtClean="0"/>
              <a:t>27</a:t>
            </a:fld>
            <a:endParaRPr lang="en-US"/>
          </a:p>
        </p:txBody>
      </p:sp>
    </p:spTree>
    <p:extLst>
      <p:ext uri="{BB962C8B-B14F-4D97-AF65-F5344CB8AC3E}">
        <p14:creationId xmlns:p14="http://schemas.microsoft.com/office/powerpoint/2010/main" val="15483433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Students should then try to make their own handbooks – focusing on clear instructions on how each method works and including some example programs using that command</a:t>
            </a:r>
          </a:p>
        </p:txBody>
      </p:sp>
      <p:sp>
        <p:nvSpPr>
          <p:cNvPr id="4" name="Slide Number Placeholder 3"/>
          <p:cNvSpPr>
            <a:spLocks noGrp="1"/>
          </p:cNvSpPr>
          <p:nvPr>
            <p:ph type="sldNum" sz="quarter" idx="5"/>
          </p:nvPr>
        </p:nvSpPr>
        <p:spPr/>
        <p:txBody>
          <a:bodyPr/>
          <a:lstStyle/>
          <a:p>
            <a:fld id="{EF94CFBD-1754-F545-A3F9-59E8E79274F0}" type="slidenum">
              <a:rPr lang="en-US" smtClean="0"/>
              <a:t>28</a:t>
            </a:fld>
            <a:endParaRPr lang="en-US"/>
          </a:p>
        </p:txBody>
      </p:sp>
    </p:spTree>
    <p:extLst>
      <p:ext uri="{BB962C8B-B14F-4D97-AF65-F5344CB8AC3E}">
        <p14:creationId xmlns:p14="http://schemas.microsoft.com/office/powerpoint/2010/main" val="18340833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94CFBD-1754-F545-A3F9-59E8E79274F0}" type="slidenum">
              <a:rPr lang="en-US" smtClean="0"/>
              <a:t>30</a:t>
            </a:fld>
            <a:endParaRPr lang="en-US"/>
          </a:p>
        </p:txBody>
      </p:sp>
    </p:spTree>
    <p:extLst>
      <p:ext uri="{BB962C8B-B14F-4D97-AF65-F5344CB8AC3E}">
        <p14:creationId xmlns:p14="http://schemas.microsoft.com/office/powerpoint/2010/main" val="38228510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Which of these commands will move marty into the pose on the left?</a:t>
            </a:r>
          </a:p>
        </p:txBody>
      </p:sp>
      <p:sp>
        <p:nvSpPr>
          <p:cNvPr id="4" name="Slide Number Placeholder 3"/>
          <p:cNvSpPr>
            <a:spLocks noGrp="1"/>
          </p:cNvSpPr>
          <p:nvPr>
            <p:ph type="sldNum" sz="quarter" idx="5"/>
          </p:nvPr>
        </p:nvSpPr>
        <p:spPr/>
        <p:txBody>
          <a:bodyPr/>
          <a:lstStyle/>
          <a:p>
            <a:fld id="{EF94CFBD-1754-F545-A3F9-59E8E79274F0}" type="slidenum">
              <a:rPr lang="en-US" smtClean="0"/>
              <a:t>31</a:t>
            </a:fld>
            <a:endParaRPr lang="en-US"/>
          </a:p>
        </p:txBody>
      </p:sp>
    </p:spTree>
    <p:extLst>
      <p:ext uri="{BB962C8B-B14F-4D97-AF65-F5344CB8AC3E}">
        <p14:creationId xmlns:p14="http://schemas.microsoft.com/office/powerpoint/2010/main" val="21426549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Which of these commands will move marty into the pose on the left?</a:t>
            </a:r>
          </a:p>
          <a:p>
            <a:endParaRPr lang="en-US" dirty="0"/>
          </a:p>
        </p:txBody>
      </p:sp>
      <p:sp>
        <p:nvSpPr>
          <p:cNvPr id="4" name="Slide Number Placeholder 3"/>
          <p:cNvSpPr>
            <a:spLocks noGrp="1"/>
          </p:cNvSpPr>
          <p:nvPr>
            <p:ph type="sldNum" sz="quarter" idx="5"/>
          </p:nvPr>
        </p:nvSpPr>
        <p:spPr/>
        <p:txBody>
          <a:bodyPr/>
          <a:lstStyle/>
          <a:p>
            <a:fld id="{EF94CFBD-1754-F545-A3F9-59E8E79274F0}" type="slidenum">
              <a:rPr lang="en-US" smtClean="0"/>
              <a:t>32</a:t>
            </a:fld>
            <a:endParaRPr lang="en-US"/>
          </a:p>
        </p:txBody>
      </p:sp>
    </p:spTree>
    <p:extLst>
      <p:ext uri="{BB962C8B-B14F-4D97-AF65-F5344CB8AC3E}">
        <p14:creationId xmlns:p14="http://schemas.microsoft.com/office/powerpoint/2010/main" val="2806902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to students that there isn’t one single definition of what a robot is, lots of people can’t seem to agree on the term and robotics keeps developing every single day so the definition changes very frequently based on new research and findings</a:t>
            </a:r>
          </a:p>
        </p:txBody>
      </p:sp>
      <p:sp>
        <p:nvSpPr>
          <p:cNvPr id="4" name="Slide Number Placeholder 3"/>
          <p:cNvSpPr>
            <a:spLocks noGrp="1"/>
          </p:cNvSpPr>
          <p:nvPr>
            <p:ph type="sldNum" sz="quarter" idx="5"/>
          </p:nvPr>
        </p:nvSpPr>
        <p:spPr/>
        <p:txBody>
          <a:bodyPr/>
          <a:lstStyle/>
          <a:p>
            <a:fld id="{EF94CFBD-1754-F545-A3F9-59E8E79274F0}" type="slidenum">
              <a:rPr lang="en-US" smtClean="0"/>
              <a:t>4</a:t>
            </a:fld>
            <a:endParaRPr lang="en-US"/>
          </a:p>
        </p:txBody>
      </p:sp>
    </p:spTree>
    <p:extLst>
      <p:ext uri="{BB962C8B-B14F-4D97-AF65-F5344CB8AC3E}">
        <p14:creationId xmlns:p14="http://schemas.microsoft.com/office/powerpoint/2010/main" val="22794203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so far only been running commands one at a time but for our dance routine we’re going to need to save a script that we can run all in one go</a:t>
            </a:r>
          </a:p>
          <a:p>
            <a:endParaRPr lang="en-US" dirty="0"/>
          </a:p>
          <a:p>
            <a:r>
              <a:rPr lang="en-US" dirty="0"/>
              <a:t>These are some instructions for how to create a file to save python scripts in and then student groups can start to play the movement dice game!</a:t>
            </a:r>
          </a:p>
        </p:txBody>
      </p:sp>
      <p:sp>
        <p:nvSpPr>
          <p:cNvPr id="4" name="Slide Number Placeholder 3"/>
          <p:cNvSpPr>
            <a:spLocks noGrp="1"/>
          </p:cNvSpPr>
          <p:nvPr>
            <p:ph type="sldNum" sz="quarter" idx="5"/>
          </p:nvPr>
        </p:nvSpPr>
        <p:spPr/>
        <p:txBody>
          <a:bodyPr/>
          <a:lstStyle/>
          <a:p>
            <a:fld id="{EF94CFBD-1754-F545-A3F9-59E8E79274F0}" type="slidenum">
              <a:rPr lang="en-US" smtClean="0"/>
              <a:t>33</a:t>
            </a:fld>
            <a:endParaRPr lang="en-US"/>
          </a:p>
        </p:txBody>
      </p:sp>
    </p:spTree>
    <p:extLst>
      <p:ext uri="{BB962C8B-B14F-4D97-AF65-F5344CB8AC3E}">
        <p14:creationId xmlns:p14="http://schemas.microsoft.com/office/powerpoint/2010/main" val="19783009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94CFBD-1754-F545-A3F9-59E8E79274F0}" type="slidenum">
              <a:rPr lang="en-US" smtClean="0"/>
              <a:t>34</a:t>
            </a:fld>
            <a:endParaRPr lang="en-US"/>
          </a:p>
        </p:txBody>
      </p:sp>
    </p:spTree>
    <p:extLst>
      <p:ext uri="{BB962C8B-B14F-4D97-AF65-F5344CB8AC3E}">
        <p14:creationId xmlns:p14="http://schemas.microsoft.com/office/powerpoint/2010/main" val="32348966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94CFBD-1754-F545-A3F9-59E8E79274F0}" type="slidenum">
              <a:rPr lang="en-US" smtClean="0"/>
              <a:t>36</a:t>
            </a:fld>
            <a:endParaRPr lang="en-US"/>
          </a:p>
        </p:txBody>
      </p:sp>
    </p:spTree>
    <p:extLst>
      <p:ext uri="{BB962C8B-B14F-4D97-AF65-F5344CB8AC3E}">
        <p14:creationId xmlns:p14="http://schemas.microsoft.com/office/powerpoint/2010/main" val="2431450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Marty will take some steps (2 to be precise)</a:t>
            </a:r>
          </a:p>
          <a:p>
            <a:endParaRPr lang="en-US" dirty="0"/>
          </a:p>
        </p:txBody>
      </p:sp>
      <p:sp>
        <p:nvSpPr>
          <p:cNvPr id="4" name="Slide Number Placeholder 3"/>
          <p:cNvSpPr>
            <a:spLocks noGrp="1"/>
          </p:cNvSpPr>
          <p:nvPr>
            <p:ph type="sldNum" sz="quarter" idx="5"/>
          </p:nvPr>
        </p:nvSpPr>
        <p:spPr/>
        <p:txBody>
          <a:bodyPr/>
          <a:lstStyle/>
          <a:p>
            <a:fld id="{EF94CFBD-1754-F545-A3F9-59E8E79274F0}" type="slidenum">
              <a:rPr lang="en-US" smtClean="0"/>
              <a:t>7</a:t>
            </a:fld>
            <a:endParaRPr lang="en-US"/>
          </a:p>
        </p:txBody>
      </p:sp>
    </p:spTree>
    <p:extLst>
      <p:ext uri="{BB962C8B-B14F-4D97-AF65-F5344CB8AC3E}">
        <p14:creationId xmlns:p14="http://schemas.microsoft.com/office/powerpoint/2010/main" val="6979860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Marty will kick the right foot</a:t>
            </a:r>
          </a:p>
        </p:txBody>
      </p:sp>
      <p:sp>
        <p:nvSpPr>
          <p:cNvPr id="4" name="Slide Number Placeholder 3"/>
          <p:cNvSpPr>
            <a:spLocks noGrp="1"/>
          </p:cNvSpPr>
          <p:nvPr>
            <p:ph type="sldNum" sz="quarter" idx="5"/>
          </p:nvPr>
        </p:nvSpPr>
        <p:spPr/>
        <p:txBody>
          <a:bodyPr/>
          <a:lstStyle/>
          <a:p>
            <a:fld id="{EF94CFBD-1754-F545-A3F9-59E8E79274F0}" type="slidenum">
              <a:rPr lang="en-US" smtClean="0"/>
              <a:t>8</a:t>
            </a:fld>
            <a:endParaRPr lang="en-US"/>
          </a:p>
        </p:txBody>
      </p:sp>
    </p:spTree>
    <p:extLst>
      <p:ext uri="{BB962C8B-B14F-4D97-AF65-F5344CB8AC3E}">
        <p14:creationId xmlns:p14="http://schemas.microsoft.com/office/powerpoint/2010/main" val="6284745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Marty will stop moving </a:t>
            </a:r>
          </a:p>
        </p:txBody>
      </p:sp>
      <p:sp>
        <p:nvSpPr>
          <p:cNvPr id="4" name="Slide Number Placeholder 3"/>
          <p:cNvSpPr>
            <a:spLocks noGrp="1"/>
          </p:cNvSpPr>
          <p:nvPr>
            <p:ph type="sldNum" sz="quarter" idx="5"/>
          </p:nvPr>
        </p:nvSpPr>
        <p:spPr/>
        <p:txBody>
          <a:bodyPr/>
          <a:lstStyle/>
          <a:p>
            <a:fld id="{EF94CFBD-1754-F545-A3F9-59E8E79274F0}" type="slidenum">
              <a:rPr lang="en-US" smtClean="0"/>
              <a:t>9</a:t>
            </a:fld>
            <a:endParaRPr lang="en-US"/>
          </a:p>
        </p:txBody>
      </p:sp>
    </p:spTree>
    <p:extLst>
      <p:ext uri="{BB962C8B-B14F-4D97-AF65-F5344CB8AC3E}">
        <p14:creationId xmlns:p14="http://schemas.microsoft.com/office/powerpoint/2010/main" val="6470399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Marty will lean forwards</a:t>
            </a:r>
          </a:p>
        </p:txBody>
      </p:sp>
      <p:sp>
        <p:nvSpPr>
          <p:cNvPr id="4" name="Slide Number Placeholder 3"/>
          <p:cNvSpPr>
            <a:spLocks noGrp="1"/>
          </p:cNvSpPr>
          <p:nvPr>
            <p:ph type="sldNum" sz="quarter" idx="5"/>
          </p:nvPr>
        </p:nvSpPr>
        <p:spPr/>
        <p:txBody>
          <a:bodyPr/>
          <a:lstStyle/>
          <a:p>
            <a:fld id="{EF94CFBD-1754-F545-A3F9-59E8E79274F0}" type="slidenum">
              <a:rPr lang="en-US" smtClean="0"/>
              <a:t>10</a:t>
            </a:fld>
            <a:endParaRPr lang="en-US"/>
          </a:p>
        </p:txBody>
      </p:sp>
    </p:spTree>
    <p:extLst>
      <p:ext uri="{BB962C8B-B14F-4D97-AF65-F5344CB8AC3E}">
        <p14:creationId xmlns:p14="http://schemas.microsoft.com/office/powerpoint/2010/main" val="39811438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Marty will take a sidestep to the left</a:t>
            </a:r>
          </a:p>
        </p:txBody>
      </p:sp>
      <p:sp>
        <p:nvSpPr>
          <p:cNvPr id="4" name="Slide Number Placeholder 3"/>
          <p:cNvSpPr>
            <a:spLocks noGrp="1"/>
          </p:cNvSpPr>
          <p:nvPr>
            <p:ph type="sldNum" sz="quarter" idx="5"/>
          </p:nvPr>
        </p:nvSpPr>
        <p:spPr/>
        <p:txBody>
          <a:bodyPr/>
          <a:lstStyle/>
          <a:p>
            <a:fld id="{EF94CFBD-1754-F545-A3F9-59E8E79274F0}" type="slidenum">
              <a:rPr lang="en-US" smtClean="0"/>
              <a:t>11</a:t>
            </a:fld>
            <a:endParaRPr lang="en-US"/>
          </a:p>
        </p:txBody>
      </p:sp>
    </p:spTree>
    <p:extLst>
      <p:ext uri="{BB962C8B-B14F-4D97-AF65-F5344CB8AC3E}">
        <p14:creationId xmlns:p14="http://schemas.microsoft.com/office/powerpoint/2010/main" val="9541457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Marty will do a circle dance going from right to left</a:t>
            </a:r>
          </a:p>
        </p:txBody>
      </p:sp>
      <p:sp>
        <p:nvSpPr>
          <p:cNvPr id="4" name="Slide Number Placeholder 3"/>
          <p:cNvSpPr>
            <a:spLocks noGrp="1"/>
          </p:cNvSpPr>
          <p:nvPr>
            <p:ph type="sldNum" sz="quarter" idx="5"/>
          </p:nvPr>
        </p:nvSpPr>
        <p:spPr/>
        <p:txBody>
          <a:bodyPr/>
          <a:lstStyle/>
          <a:p>
            <a:fld id="{EF94CFBD-1754-F545-A3F9-59E8E79274F0}" type="slidenum">
              <a:rPr lang="en-US" smtClean="0"/>
              <a:t>12</a:t>
            </a:fld>
            <a:endParaRPr lang="en-US"/>
          </a:p>
        </p:txBody>
      </p:sp>
    </p:spTree>
    <p:extLst>
      <p:ext uri="{BB962C8B-B14F-4D97-AF65-F5344CB8AC3E}">
        <p14:creationId xmlns:p14="http://schemas.microsoft.com/office/powerpoint/2010/main" val="12878776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can be found online </a:t>
            </a:r>
            <a:r>
              <a:rPr lang="en-GB" dirty="0">
                <a:hlinkClick r:id="rId3"/>
              </a:rPr>
              <a:t>https://martytherobot.com/users/using-marty/program/python/</a:t>
            </a:r>
            <a:endParaRPr lang="en-US" dirty="0"/>
          </a:p>
        </p:txBody>
      </p:sp>
      <p:sp>
        <p:nvSpPr>
          <p:cNvPr id="4" name="Slide Number Placeholder 3"/>
          <p:cNvSpPr>
            <a:spLocks noGrp="1"/>
          </p:cNvSpPr>
          <p:nvPr>
            <p:ph type="sldNum" sz="quarter" idx="5"/>
          </p:nvPr>
        </p:nvSpPr>
        <p:spPr/>
        <p:txBody>
          <a:bodyPr/>
          <a:lstStyle/>
          <a:p>
            <a:fld id="{EF94CFBD-1754-F545-A3F9-59E8E79274F0}" type="slidenum">
              <a:rPr lang="en-US" smtClean="0"/>
              <a:t>14</a:t>
            </a:fld>
            <a:endParaRPr lang="en-US"/>
          </a:p>
        </p:txBody>
      </p:sp>
    </p:spTree>
    <p:extLst>
      <p:ext uri="{BB962C8B-B14F-4D97-AF65-F5344CB8AC3E}">
        <p14:creationId xmlns:p14="http://schemas.microsoft.com/office/powerpoint/2010/main" val="14023020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C409A-0DAF-CE40-815A-C9B241F2445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15E2272-A3E3-7C4F-8891-160834BC000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0F0F5E6-0176-CD43-B35C-FF18D55A2454}"/>
              </a:ext>
            </a:extLst>
          </p:cNvPr>
          <p:cNvSpPr>
            <a:spLocks noGrp="1"/>
          </p:cNvSpPr>
          <p:nvPr>
            <p:ph type="dt" sz="half" idx="10"/>
          </p:nvPr>
        </p:nvSpPr>
        <p:spPr/>
        <p:txBody>
          <a:bodyPr/>
          <a:lstStyle/>
          <a:p>
            <a:fld id="{E8EC3A44-1F84-784F-9C4F-65F8BB190AE4}" type="datetimeFigureOut">
              <a:rPr lang="en-US" smtClean="0"/>
              <a:t>5/3/19</a:t>
            </a:fld>
            <a:endParaRPr lang="en-US"/>
          </a:p>
        </p:txBody>
      </p:sp>
      <p:sp>
        <p:nvSpPr>
          <p:cNvPr id="5" name="Footer Placeholder 4">
            <a:extLst>
              <a:ext uri="{FF2B5EF4-FFF2-40B4-BE49-F238E27FC236}">
                <a16:creationId xmlns:a16="http://schemas.microsoft.com/office/drawing/2014/main" id="{E99FF471-66E7-8546-95E3-129C11388A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361CA3-0D7F-4245-B91C-DB8F83D86A3B}"/>
              </a:ext>
            </a:extLst>
          </p:cNvPr>
          <p:cNvSpPr>
            <a:spLocks noGrp="1"/>
          </p:cNvSpPr>
          <p:nvPr>
            <p:ph type="sldNum" sz="quarter" idx="12"/>
          </p:nvPr>
        </p:nvSpPr>
        <p:spPr/>
        <p:txBody>
          <a:bodyPr/>
          <a:lstStyle/>
          <a:p>
            <a:fld id="{E04807FB-4F93-E545-9884-D36B77998A33}" type="slidenum">
              <a:rPr lang="en-US" smtClean="0"/>
              <a:t>‹#›</a:t>
            </a:fld>
            <a:endParaRPr lang="en-US"/>
          </a:p>
        </p:txBody>
      </p:sp>
    </p:spTree>
    <p:extLst>
      <p:ext uri="{BB962C8B-B14F-4D97-AF65-F5344CB8AC3E}">
        <p14:creationId xmlns:p14="http://schemas.microsoft.com/office/powerpoint/2010/main" val="3815575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A02B6-7E9A-4248-A9DF-73D3851D910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D5FEAA4-DC8A-7F43-947E-68100941A7E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66D7E4-9C9F-AC49-A728-666F4D444ED0}"/>
              </a:ext>
            </a:extLst>
          </p:cNvPr>
          <p:cNvSpPr>
            <a:spLocks noGrp="1"/>
          </p:cNvSpPr>
          <p:nvPr>
            <p:ph type="dt" sz="half" idx="10"/>
          </p:nvPr>
        </p:nvSpPr>
        <p:spPr/>
        <p:txBody>
          <a:bodyPr/>
          <a:lstStyle/>
          <a:p>
            <a:fld id="{E8EC3A44-1F84-784F-9C4F-65F8BB190AE4}" type="datetimeFigureOut">
              <a:rPr lang="en-US" smtClean="0"/>
              <a:t>5/3/19</a:t>
            </a:fld>
            <a:endParaRPr lang="en-US"/>
          </a:p>
        </p:txBody>
      </p:sp>
      <p:sp>
        <p:nvSpPr>
          <p:cNvPr id="5" name="Footer Placeholder 4">
            <a:extLst>
              <a:ext uri="{FF2B5EF4-FFF2-40B4-BE49-F238E27FC236}">
                <a16:creationId xmlns:a16="http://schemas.microsoft.com/office/drawing/2014/main" id="{4204FF31-AFCE-9748-B825-C70D101037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CD53F7-C2C3-9C4B-8EA1-99234E26ACE2}"/>
              </a:ext>
            </a:extLst>
          </p:cNvPr>
          <p:cNvSpPr>
            <a:spLocks noGrp="1"/>
          </p:cNvSpPr>
          <p:nvPr>
            <p:ph type="sldNum" sz="quarter" idx="12"/>
          </p:nvPr>
        </p:nvSpPr>
        <p:spPr/>
        <p:txBody>
          <a:bodyPr/>
          <a:lstStyle/>
          <a:p>
            <a:fld id="{E04807FB-4F93-E545-9884-D36B77998A33}" type="slidenum">
              <a:rPr lang="en-US" smtClean="0"/>
              <a:t>‹#›</a:t>
            </a:fld>
            <a:endParaRPr lang="en-US"/>
          </a:p>
        </p:txBody>
      </p:sp>
    </p:spTree>
    <p:extLst>
      <p:ext uri="{BB962C8B-B14F-4D97-AF65-F5344CB8AC3E}">
        <p14:creationId xmlns:p14="http://schemas.microsoft.com/office/powerpoint/2010/main" val="11185292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5BD188A-68C9-8141-99E8-9B683E1AE55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E49B7AB-50AA-EA4C-A529-A97341A6024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5C2C05-F049-EF46-80E0-683C2A24E1CC}"/>
              </a:ext>
            </a:extLst>
          </p:cNvPr>
          <p:cNvSpPr>
            <a:spLocks noGrp="1"/>
          </p:cNvSpPr>
          <p:nvPr>
            <p:ph type="dt" sz="half" idx="10"/>
          </p:nvPr>
        </p:nvSpPr>
        <p:spPr/>
        <p:txBody>
          <a:bodyPr/>
          <a:lstStyle/>
          <a:p>
            <a:fld id="{E8EC3A44-1F84-784F-9C4F-65F8BB190AE4}" type="datetimeFigureOut">
              <a:rPr lang="en-US" smtClean="0"/>
              <a:t>5/3/19</a:t>
            </a:fld>
            <a:endParaRPr lang="en-US"/>
          </a:p>
        </p:txBody>
      </p:sp>
      <p:sp>
        <p:nvSpPr>
          <p:cNvPr id="5" name="Footer Placeholder 4">
            <a:extLst>
              <a:ext uri="{FF2B5EF4-FFF2-40B4-BE49-F238E27FC236}">
                <a16:creationId xmlns:a16="http://schemas.microsoft.com/office/drawing/2014/main" id="{34EBEEE8-F051-144C-B5C3-0D7AB38C80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EC0E79-26F1-EB4A-BC1A-551D45DF9B7E}"/>
              </a:ext>
            </a:extLst>
          </p:cNvPr>
          <p:cNvSpPr>
            <a:spLocks noGrp="1"/>
          </p:cNvSpPr>
          <p:nvPr>
            <p:ph type="sldNum" sz="quarter" idx="12"/>
          </p:nvPr>
        </p:nvSpPr>
        <p:spPr/>
        <p:txBody>
          <a:bodyPr/>
          <a:lstStyle/>
          <a:p>
            <a:fld id="{E04807FB-4F93-E545-9884-D36B77998A33}" type="slidenum">
              <a:rPr lang="en-US" smtClean="0"/>
              <a:t>‹#›</a:t>
            </a:fld>
            <a:endParaRPr lang="en-US"/>
          </a:p>
        </p:txBody>
      </p:sp>
    </p:spTree>
    <p:extLst>
      <p:ext uri="{BB962C8B-B14F-4D97-AF65-F5344CB8AC3E}">
        <p14:creationId xmlns:p14="http://schemas.microsoft.com/office/powerpoint/2010/main" val="4232940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722A4-3449-E245-95FE-C1D6D2E99CE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35F1BF4-B9CD-5946-8F52-8C18DB5EB53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23A182-5C02-E942-89D8-65F96C7F34AF}"/>
              </a:ext>
            </a:extLst>
          </p:cNvPr>
          <p:cNvSpPr>
            <a:spLocks noGrp="1"/>
          </p:cNvSpPr>
          <p:nvPr>
            <p:ph type="dt" sz="half" idx="10"/>
          </p:nvPr>
        </p:nvSpPr>
        <p:spPr/>
        <p:txBody>
          <a:bodyPr/>
          <a:lstStyle/>
          <a:p>
            <a:fld id="{E8EC3A44-1F84-784F-9C4F-65F8BB190AE4}" type="datetimeFigureOut">
              <a:rPr lang="en-US" smtClean="0"/>
              <a:t>5/3/19</a:t>
            </a:fld>
            <a:endParaRPr lang="en-US"/>
          </a:p>
        </p:txBody>
      </p:sp>
      <p:sp>
        <p:nvSpPr>
          <p:cNvPr id="5" name="Footer Placeholder 4">
            <a:extLst>
              <a:ext uri="{FF2B5EF4-FFF2-40B4-BE49-F238E27FC236}">
                <a16:creationId xmlns:a16="http://schemas.microsoft.com/office/drawing/2014/main" id="{B051AC1D-DB51-784C-95FA-83391E37A4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C4490F-367B-5A4E-B5FF-B2C8376A30D0}"/>
              </a:ext>
            </a:extLst>
          </p:cNvPr>
          <p:cNvSpPr>
            <a:spLocks noGrp="1"/>
          </p:cNvSpPr>
          <p:nvPr>
            <p:ph type="sldNum" sz="quarter" idx="12"/>
          </p:nvPr>
        </p:nvSpPr>
        <p:spPr/>
        <p:txBody>
          <a:bodyPr/>
          <a:lstStyle/>
          <a:p>
            <a:fld id="{E04807FB-4F93-E545-9884-D36B77998A33}" type="slidenum">
              <a:rPr lang="en-US" smtClean="0"/>
              <a:t>‹#›</a:t>
            </a:fld>
            <a:endParaRPr lang="en-US"/>
          </a:p>
        </p:txBody>
      </p:sp>
    </p:spTree>
    <p:extLst>
      <p:ext uri="{BB962C8B-B14F-4D97-AF65-F5344CB8AC3E}">
        <p14:creationId xmlns:p14="http://schemas.microsoft.com/office/powerpoint/2010/main" val="3382816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3AD67-2289-6F47-AFE8-E5B07A28031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1CFF448-4508-8548-8842-01DFCDC292B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FD36C11-49C0-D04E-8FF6-066F90953168}"/>
              </a:ext>
            </a:extLst>
          </p:cNvPr>
          <p:cNvSpPr>
            <a:spLocks noGrp="1"/>
          </p:cNvSpPr>
          <p:nvPr>
            <p:ph type="dt" sz="half" idx="10"/>
          </p:nvPr>
        </p:nvSpPr>
        <p:spPr/>
        <p:txBody>
          <a:bodyPr/>
          <a:lstStyle/>
          <a:p>
            <a:fld id="{E8EC3A44-1F84-784F-9C4F-65F8BB190AE4}" type="datetimeFigureOut">
              <a:rPr lang="en-US" smtClean="0"/>
              <a:t>5/3/19</a:t>
            </a:fld>
            <a:endParaRPr lang="en-US"/>
          </a:p>
        </p:txBody>
      </p:sp>
      <p:sp>
        <p:nvSpPr>
          <p:cNvPr id="5" name="Footer Placeholder 4">
            <a:extLst>
              <a:ext uri="{FF2B5EF4-FFF2-40B4-BE49-F238E27FC236}">
                <a16:creationId xmlns:a16="http://schemas.microsoft.com/office/drawing/2014/main" id="{AFF6ED73-9ADE-9B49-BAB2-A2E3CBB174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B7F52F-7109-3E42-86FC-DC43BE780B97}"/>
              </a:ext>
            </a:extLst>
          </p:cNvPr>
          <p:cNvSpPr>
            <a:spLocks noGrp="1"/>
          </p:cNvSpPr>
          <p:nvPr>
            <p:ph type="sldNum" sz="quarter" idx="12"/>
          </p:nvPr>
        </p:nvSpPr>
        <p:spPr/>
        <p:txBody>
          <a:bodyPr/>
          <a:lstStyle/>
          <a:p>
            <a:fld id="{E04807FB-4F93-E545-9884-D36B77998A33}" type="slidenum">
              <a:rPr lang="en-US" smtClean="0"/>
              <a:t>‹#›</a:t>
            </a:fld>
            <a:endParaRPr lang="en-US"/>
          </a:p>
        </p:txBody>
      </p:sp>
    </p:spTree>
    <p:extLst>
      <p:ext uri="{BB962C8B-B14F-4D97-AF65-F5344CB8AC3E}">
        <p14:creationId xmlns:p14="http://schemas.microsoft.com/office/powerpoint/2010/main" val="17922352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0C023-9196-1B42-ACC5-300663F2D5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2377B99-8733-DA4D-84C0-48483F678D2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A9B0723-11FF-CD48-93ED-4B274D2D258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111D85C-8ADD-C045-83B5-4B9915658207}"/>
              </a:ext>
            </a:extLst>
          </p:cNvPr>
          <p:cNvSpPr>
            <a:spLocks noGrp="1"/>
          </p:cNvSpPr>
          <p:nvPr>
            <p:ph type="dt" sz="half" idx="10"/>
          </p:nvPr>
        </p:nvSpPr>
        <p:spPr/>
        <p:txBody>
          <a:bodyPr/>
          <a:lstStyle/>
          <a:p>
            <a:fld id="{E8EC3A44-1F84-784F-9C4F-65F8BB190AE4}" type="datetimeFigureOut">
              <a:rPr lang="en-US" smtClean="0"/>
              <a:t>5/3/19</a:t>
            </a:fld>
            <a:endParaRPr lang="en-US"/>
          </a:p>
        </p:txBody>
      </p:sp>
      <p:sp>
        <p:nvSpPr>
          <p:cNvPr id="6" name="Footer Placeholder 5">
            <a:extLst>
              <a:ext uri="{FF2B5EF4-FFF2-40B4-BE49-F238E27FC236}">
                <a16:creationId xmlns:a16="http://schemas.microsoft.com/office/drawing/2014/main" id="{4D16E433-12DE-9D40-A3EA-CA8F4FCDD8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F00E2CE-4D07-2948-9D1C-9B03A7ED5E90}"/>
              </a:ext>
            </a:extLst>
          </p:cNvPr>
          <p:cNvSpPr>
            <a:spLocks noGrp="1"/>
          </p:cNvSpPr>
          <p:nvPr>
            <p:ph type="sldNum" sz="quarter" idx="12"/>
          </p:nvPr>
        </p:nvSpPr>
        <p:spPr/>
        <p:txBody>
          <a:bodyPr/>
          <a:lstStyle/>
          <a:p>
            <a:fld id="{E04807FB-4F93-E545-9884-D36B77998A33}" type="slidenum">
              <a:rPr lang="en-US" smtClean="0"/>
              <a:t>‹#›</a:t>
            </a:fld>
            <a:endParaRPr lang="en-US"/>
          </a:p>
        </p:txBody>
      </p:sp>
    </p:spTree>
    <p:extLst>
      <p:ext uri="{BB962C8B-B14F-4D97-AF65-F5344CB8AC3E}">
        <p14:creationId xmlns:p14="http://schemas.microsoft.com/office/powerpoint/2010/main" val="278203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74ED6-54B1-164B-9DC3-E327277E721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91E4729-49FF-D842-900E-61BB6F15051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B79CF2D-7F99-4646-A6FB-856A5593561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6F00032-CD71-6146-A75D-25D4940180D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40D5BFD-948E-2942-B7E4-1CD4C8FE851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EF42528-FA15-D34E-B741-77945EC4E4B2}"/>
              </a:ext>
            </a:extLst>
          </p:cNvPr>
          <p:cNvSpPr>
            <a:spLocks noGrp="1"/>
          </p:cNvSpPr>
          <p:nvPr>
            <p:ph type="dt" sz="half" idx="10"/>
          </p:nvPr>
        </p:nvSpPr>
        <p:spPr/>
        <p:txBody>
          <a:bodyPr/>
          <a:lstStyle/>
          <a:p>
            <a:fld id="{E8EC3A44-1F84-784F-9C4F-65F8BB190AE4}" type="datetimeFigureOut">
              <a:rPr lang="en-US" smtClean="0"/>
              <a:t>5/3/19</a:t>
            </a:fld>
            <a:endParaRPr lang="en-US"/>
          </a:p>
        </p:txBody>
      </p:sp>
      <p:sp>
        <p:nvSpPr>
          <p:cNvPr id="8" name="Footer Placeholder 7">
            <a:extLst>
              <a:ext uri="{FF2B5EF4-FFF2-40B4-BE49-F238E27FC236}">
                <a16:creationId xmlns:a16="http://schemas.microsoft.com/office/drawing/2014/main" id="{35F50829-3275-E54E-A56B-E7ED48A4E77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625BCAF-2DC1-E24B-9F9C-BE121FE8DBF9}"/>
              </a:ext>
            </a:extLst>
          </p:cNvPr>
          <p:cNvSpPr>
            <a:spLocks noGrp="1"/>
          </p:cNvSpPr>
          <p:nvPr>
            <p:ph type="sldNum" sz="quarter" idx="12"/>
          </p:nvPr>
        </p:nvSpPr>
        <p:spPr/>
        <p:txBody>
          <a:bodyPr/>
          <a:lstStyle/>
          <a:p>
            <a:fld id="{E04807FB-4F93-E545-9884-D36B77998A33}" type="slidenum">
              <a:rPr lang="en-US" smtClean="0"/>
              <a:t>‹#›</a:t>
            </a:fld>
            <a:endParaRPr lang="en-US"/>
          </a:p>
        </p:txBody>
      </p:sp>
    </p:spTree>
    <p:extLst>
      <p:ext uri="{BB962C8B-B14F-4D97-AF65-F5344CB8AC3E}">
        <p14:creationId xmlns:p14="http://schemas.microsoft.com/office/powerpoint/2010/main" val="32393092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31F0D-77DB-F244-88DC-32D4665E443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B16CE3D-9173-364C-816C-13CE95048E27}"/>
              </a:ext>
            </a:extLst>
          </p:cNvPr>
          <p:cNvSpPr>
            <a:spLocks noGrp="1"/>
          </p:cNvSpPr>
          <p:nvPr>
            <p:ph type="dt" sz="half" idx="10"/>
          </p:nvPr>
        </p:nvSpPr>
        <p:spPr/>
        <p:txBody>
          <a:bodyPr/>
          <a:lstStyle/>
          <a:p>
            <a:fld id="{E8EC3A44-1F84-784F-9C4F-65F8BB190AE4}" type="datetimeFigureOut">
              <a:rPr lang="en-US" smtClean="0"/>
              <a:t>5/3/19</a:t>
            </a:fld>
            <a:endParaRPr lang="en-US"/>
          </a:p>
        </p:txBody>
      </p:sp>
      <p:sp>
        <p:nvSpPr>
          <p:cNvPr id="4" name="Footer Placeholder 3">
            <a:extLst>
              <a:ext uri="{FF2B5EF4-FFF2-40B4-BE49-F238E27FC236}">
                <a16:creationId xmlns:a16="http://schemas.microsoft.com/office/drawing/2014/main" id="{FF4752BC-DDE4-9C4A-80B4-B7D12DEB6CF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8716D1F-3B4E-704C-B8E6-6656B48DD2D5}"/>
              </a:ext>
            </a:extLst>
          </p:cNvPr>
          <p:cNvSpPr>
            <a:spLocks noGrp="1"/>
          </p:cNvSpPr>
          <p:nvPr>
            <p:ph type="sldNum" sz="quarter" idx="12"/>
          </p:nvPr>
        </p:nvSpPr>
        <p:spPr/>
        <p:txBody>
          <a:bodyPr/>
          <a:lstStyle/>
          <a:p>
            <a:fld id="{E04807FB-4F93-E545-9884-D36B77998A33}" type="slidenum">
              <a:rPr lang="en-US" smtClean="0"/>
              <a:t>‹#›</a:t>
            </a:fld>
            <a:endParaRPr lang="en-US"/>
          </a:p>
        </p:txBody>
      </p:sp>
    </p:spTree>
    <p:extLst>
      <p:ext uri="{BB962C8B-B14F-4D97-AF65-F5344CB8AC3E}">
        <p14:creationId xmlns:p14="http://schemas.microsoft.com/office/powerpoint/2010/main" val="27328282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38F3E2D-31A1-2840-9DFE-1F8515FEFFE8}"/>
              </a:ext>
            </a:extLst>
          </p:cNvPr>
          <p:cNvSpPr>
            <a:spLocks noGrp="1"/>
          </p:cNvSpPr>
          <p:nvPr>
            <p:ph type="dt" sz="half" idx="10"/>
          </p:nvPr>
        </p:nvSpPr>
        <p:spPr/>
        <p:txBody>
          <a:bodyPr/>
          <a:lstStyle/>
          <a:p>
            <a:fld id="{E8EC3A44-1F84-784F-9C4F-65F8BB190AE4}" type="datetimeFigureOut">
              <a:rPr lang="en-US" smtClean="0"/>
              <a:t>5/3/19</a:t>
            </a:fld>
            <a:endParaRPr lang="en-US"/>
          </a:p>
        </p:txBody>
      </p:sp>
      <p:sp>
        <p:nvSpPr>
          <p:cNvPr id="3" name="Footer Placeholder 2">
            <a:extLst>
              <a:ext uri="{FF2B5EF4-FFF2-40B4-BE49-F238E27FC236}">
                <a16:creationId xmlns:a16="http://schemas.microsoft.com/office/drawing/2014/main" id="{BFFB696D-1B65-7B40-AA0D-8D064934635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4F93A69-E010-6345-B5E0-E2C894F2C6E6}"/>
              </a:ext>
            </a:extLst>
          </p:cNvPr>
          <p:cNvSpPr>
            <a:spLocks noGrp="1"/>
          </p:cNvSpPr>
          <p:nvPr>
            <p:ph type="sldNum" sz="quarter" idx="12"/>
          </p:nvPr>
        </p:nvSpPr>
        <p:spPr/>
        <p:txBody>
          <a:bodyPr/>
          <a:lstStyle/>
          <a:p>
            <a:fld id="{E04807FB-4F93-E545-9884-D36B77998A33}" type="slidenum">
              <a:rPr lang="en-US" smtClean="0"/>
              <a:t>‹#›</a:t>
            </a:fld>
            <a:endParaRPr lang="en-US"/>
          </a:p>
        </p:txBody>
      </p:sp>
    </p:spTree>
    <p:extLst>
      <p:ext uri="{BB962C8B-B14F-4D97-AF65-F5344CB8AC3E}">
        <p14:creationId xmlns:p14="http://schemas.microsoft.com/office/powerpoint/2010/main" val="39277194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347EB-7F7E-3F47-A73A-759F43CF00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C8472A7-D8A4-C247-8F93-94A3D1C090C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3F82A48-883F-1247-BDD1-0105CEE275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6EF96E9-FC9D-DC4D-89F7-B5D5807021B8}"/>
              </a:ext>
            </a:extLst>
          </p:cNvPr>
          <p:cNvSpPr>
            <a:spLocks noGrp="1"/>
          </p:cNvSpPr>
          <p:nvPr>
            <p:ph type="dt" sz="half" idx="10"/>
          </p:nvPr>
        </p:nvSpPr>
        <p:spPr/>
        <p:txBody>
          <a:bodyPr/>
          <a:lstStyle/>
          <a:p>
            <a:fld id="{E8EC3A44-1F84-784F-9C4F-65F8BB190AE4}" type="datetimeFigureOut">
              <a:rPr lang="en-US" smtClean="0"/>
              <a:t>5/3/19</a:t>
            </a:fld>
            <a:endParaRPr lang="en-US"/>
          </a:p>
        </p:txBody>
      </p:sp>
      <p:sp>
        <p:nvSpPr>
          <p:cNvPr id="6" name="Footer Placeholder 5">
            <a:extLst>
              <a:ext uri="{FF2B5EF4-FFF2-40B4-BE49-F238E27FC236}">
                <a16:creationId xmlns:a16="http://schemas.microsoft.com/office/drawing/2014/main" id="{9C8A5BD6-B913-024E-B218-98C152996E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72204ED-8393-6F4E-B99A-8DBD23A7BAD8}"/>
              </a:ext>
            </a:extLst>
          </p:cNvPr>
          <p:cNvSpPr>
            <a:spLocks noGrp="1"/>
          </p:cNvSpPr>
          <p:nvPr>
            <p:ph type="sldNum" sz="quarter" idx="12"/>
          </p:nvPr>
        </p:nvSpPr>
        <p:spPr/>
        <p:txBody>
          <a:bodyPr/>
          <a:lstStyle/>
          <a:p>
            <a:fld id="{E04807FB-4F93-E545-9884-D36B77998A33}" type="slidenum">
              <a:rPr lang="en-US" smtClean="0"/>
              <a:t>‹#›</a:t>
            </a:fld>
            <a:endParaRPr lang="en-US"/>
          </a:p>
        </p:txBody>
      </p:sp>
    </p:spTree>
    <p:extLst>
      <p:ext uri="{BB962C8B-B14F-4D97-AF65-F5344CB8AC3E}">
        <p14:creationId xmlns:p14="http://schemas.microsoft.com/office/powerpoint/2010/main" val="34567621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A037C-CFB7-D44B-A77D-71DB96B6320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7FFBBFC-423D-7246-88E6-21A2F6F662C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EE4C8E4E-B298-6F43-A807-A3FB33C33A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9706D11-2E6F-DE4A-A6D1-2529B598FEE1}"/>
              </a:ext>
            </a:extLst>
          </p:cNvPr>
          <p:cNvSpPr>
            <a:spLocks noGrp="1"/>
          </p:cNvSpPr>
          <p:nvPr>
            <p:ph type="dt" sz="half" idx="10"/>
          </p:nvPr>
        </p:nvSpPr>
        <p:spPr/>
        <p:txBody>
          <a:bodyPr/>
          <a:lstStyle/>
          <a:p>
            <a:fld id="{E8EC3A44-1F84-784F-9C4F-65F8BB190AE4}" type="datetimeFigureOut">
              <a:rPr lang="en-US" smtClean="0"/>
              <a:t>5/3/19</a:t>
            </a:fld>
            <a:endParaRPr lang="en-US"/>
          </a:p>
        </p:txBody>
      </p:sp>
      <p:sp>
        <p:nvSpPr>
          <p:cNvPr id="6" name="Footer Placeholder 5">
            <a:extLst>
              <a:ext uri="{FF2B5EF4-FFF2-40B4-BE49-F238E27FC236}">
                <a16:creationId xmlns:a16="http://schemas.microsoft.com/office/drawing/2014/main" id="{DEDA10F3-95B9-7740-82AD-4365176114C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9F37313-9416-3841-8B71-9EFF2C128F87}"/>
              </a:ext>
            </a:extLst>
          </p:cNvPr>
          <p:cNvSpPr>
            <a:spLocks noGrp="1"/>
          </p:cNvSpPr>
          <p:nvPr>
            <p:ph type="sldNum" sz="quarter" idx="12"/>
          </p:nvPr>
        </p:nvSpPr>
        <p:spPr/>
        <p:txBody>
          <a:bodyPr/>
          <a:lstStyle/>
          <a:p>
            <a:fld id="{E04807FB-4F93-E545-9884-D36B77998A33}" type="slidenum">
              <a:rPr lang="en-US" smtClean="0"/>
              <a:t>‹#›</a:t>
            </a:fld>
            <a:endParaRPr lang="en-US"/>
          </a:p>
        </p:txBody>
      </p:sp>
    </p:spTree>
    <p:extLst>
      <p:ext uri="{BB962C8B-B14F-4D97-AF65-F5344CB8AC3E}">
        <p14:creationId xmlns:p14="http://schemas.microsoft.com/office/powerpoint/2010/main" val="4276001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04E47DF-CBE0-7649-8B61-CC9F63A54DA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9F2D962D-409E-2B4E-8524-899CFFB8EED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B67616-0E54-BE41-BBA2-18438754D38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EC3A44-1F84-784F-9C4F-65F8BB190AE4}" type="datetimeFigureOut">
              <a:rPr lang="en-US" smtClean="0"/>
              <a:t>5/3/19</a:t>
            </a:fld>
            <a:endParaRPr lang="en-US"/>
          </a:p>
        </p:txBody>
      </p:sp>
      <p:sp>
        <p:nvSpPr>
          <p:cNvPr id="5" name="Footer Placeholder 4">
            <a:extLst>
              <a:ext uri="{FF2B5EF4-FFF2-40B4-BE49-F238E27FC236}">
                <a16:creationId xmlns:a16="http://schemas.microsoft.com/office/drawing/2014/main" id="{0B4B05A4-C252-3142-8C56-E41D9B63711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E2F7F5F-755C-3045-9B3B-850341022D3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4807FB-4F93-E545-9884-D36B77998A33}" type="slidenum">
              <a:rPr lang="en-US" smtClean="0"/>
              <a:t>‹#›</a:t>
            </a:fld>
            <a:endParaRPr lang="en-US"/>
          </a:p>
        </p:txBody>
      </p:sp>
    </p:spTree>
    <p:extLst>
      <p:ext uri="{BB962C8B-B14F-4D97-AF65-F5344CB8AC3E}">
        <p14:creationId xmlns:p14="http://schemas.microsoft.com/office/powerpoint/2010/main" val="3359057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tiff"/></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video" Target="https://www.youtube.com/embed/27HYoSyMDNk?feature=oembed" TargetMode="External"/><Relationship Id="rId5" Type="http://schemas.openxmlformats.org/officeDocument/2006/relationships/image" Target="../media/image27.png"/><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AC4D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7CD38-C538-484A-B9D9-0658CC64DB72}"/>
              </a:ext>
            </a:extLst>
          </p:cNvPr>
          <p:cNvSpPr>
            <a:spLocks noGrp="1"/>
          </p:cNvSpPr>
          <p:nvPr>
            <p:ph type="ctrTitle"/>
          </p:nvPr>
        </p:nvSpPr>
        <p:spPr>
          <a:xfrm>
            <a:off x="273269" y="1462663"/>
            <a:ext cx="11592910" cy="1193800"/>
          </a:xfrm>
        </p:spPr>
        <p:txBody>
          <a:bodyPr/>
          <a:lstStyle/>
          <a:p>
            <a:r>
              <a:rPr lang="en-US" b="1" dirty="0">
                <a:solidFill>
                  <a:schemeClr val="bg1"/>
                </a:solidFill>
                <a:latin typeface="Andale Mono" panose="020B0509000000000004" pitchFamily="49" charset="0"/>
              </a:rPr>
              <a:t>Marty</a:t>
            </a:r>
            <a:r>
              <a:rPr lang="en-US" b="1" dirty="0">
                <a:solidFill>
                  <a:schemeClr val="bg1"/>
                </a:solidFill>
              </a:rPr>
              <a:t> </a:t>
            </a:r>
            <a:r>
              <a:rPr lang="en-US" b="1" dirty="0">
                <a:solidFill>
                  <a:schemeClr val="bg1"/>
                </a:solidFill>
                <a:latin typeface="Andale Mono" panose="020B0509000000000004" pitchFamily="49" charset="0"/>
              </a:rPr>
              <a:t>the Robot</a:t>
            </a:r>
          </a:p>
        </p:txBody>
      </p:sp>
      <p:pic>
        <p:nvPicPr>
          <p:cNvPr id="7" name="Picture 6">
            <a:extLst>
              <a:ext uri="{FF2B5EF4-FFF2-40B4-BE49-F238E27FC236}">
                <a16:creationId xmlns:a16="http://schemas.microsoft.com/office/drawing/2014/main" id="{3AFD1F12-8D26-CB47-916E-0E116042E34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04704" y="3774036"/>
            <a:ext cx="2193423" cy="2069709"/>
          </a:xfrm>
          <a:prstGeom prst="rect">
            <a:avLst/>
          </a:prstGeom>
        </p:spPr>
      </p:pic>
      <p:sp>
        <p:nvSpPr>
          <p:cNvPr id="8" name="Rectangle 7">
            <a:extLst>
              <a:ext uri="{FF2B5EF4-FFF2-40B4-BE49-F238E27FC236}">
                <a16:creationId xmlns:a16="http://schemas.microsoft.com/office/drawing/2014/main" id="{59CBC8BE-30A8-4640-AD41-E5151E8DC7F8}"/>
              </a:ext>
            </a:extLst>
          </p:cNvPr>
          <p:cNvSpPr/>
          <p:nvPr/>
        </p:nvSpPr>
        <p:spPr>
          <a:xfrm>
            <a:off x="119270" y="119270"/>
            <a:ext cx="11979965" cy="6639339"/>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7CEC1A66-2FDA-B546-A22F-141EB7F676E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81760" y="3689130"/>
            <a:ext cx="2012943" cy="2239522"/>
          </a:xfrm>
          <a:prstGeom prst="rect">
            <a:avLst/>
          </a:prstGeom>
        </p:spPr>
      </p:pic>
      <p:pic>
        <p:nvPicPr>
          <p:cNvPr id="12" name="Picture 11">
            <a:extLst>
              <a:ext uri="{FF2B5EF4-FFF2-40B4-BE49-F238E27FC236}">
                <a16:creationId xmlns:a16="http://schemas.microsoft.com/office/drawing/2014/main" id="{D7FE49A2-7299-0841-AF1B-AC8CEB3E111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78336" y="3689130"/>
            <a:ext cx="1908317" cy="2251217"/>
          </a:xfrm>
          <a:prstGeom prst="rect">
            <a:avLst/>
          </a:prstGeom>
        </p:spPr>
      </p:pic>
    </p:spTree>
    <p:extLst>
      <p:ext uri="{BB962C8B-B14F-4D97-AF65-F5344CB8AC3E}">
        <p14:creationId xmlns:p14="http://schemas.microsoft.com/office/powerpoint/2010/main" val="40160129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0F7A2-6F82-D14F-973E-7B239A50C935}"/>
              </a:ext>
            </a:extLst>
          </p:cNvPr>
          <p:cNvSpPr>
            <a:spLocks noGrp="1"/>
          </p:cNvSpPr>
          <p:nvPr>
            <p:ph type="title"/>
          </p:nvPr>
        </p:nvSpPr>
        <p:spPr>
          <a:xfrm>
            <a:off x="513043" y="2776157"/>
            <a:ext cx="11343118" cy="1325563"/>
          </a:xfrm>
        </p:spPr>
        <p:txBody>
          <a:bodyPr>
            <a:normAutofit/>
          </a:bodyPr>
          <a:lstStyle/>
          <a:p>
            <a:pPr algn="ctr"/>
            <a:r>
              <a:rPr lang="en-US" sz="4000" b="1" dirty="0" err="1">
                <a:latin typeface="Andale Mono" panose="020B0509000000000004" pitchFamily="49" charset="0"/>
              </a:rPr>
              <a:t>mymarty.lean</a:t>
            </a:r>
            <a:r>
              <a:rPr lang="en-US" sz="4000" b="1" dirty="0">
                <a:latin typeface="Andale Mono" panose="020B0509000000000004" pitchFamily="49" charset="0"/>
              </a:rPr>
              <a:t>(‘forward’,200,3000)</a:t>
            </a:r>
          </a:p>
        </p:txBody>
      </p:sp>
      <p:sp>
        <p:nvSpPr>
          <p:cNvPr id="4" name="Rectangle 3">
            <a:extLst>
              <a:ext uri="{FF2B5EF4-FFF2-40B4-BE49-F238E27FC236}">
                <a16:creationId xmlns:a16="http://schemas.microsoft.com/office/drawing/2014/main" id="{C85D4A90-5BC3-FF4A-A6FC-783CD74E5028}"/>
              </a:ext>
            </a:extLst>
          </p:cNvPr>
          <p:cNvSpPr/>
          <p:nvPr/>
        </p:nvSpPr>
        <p:spPr>
          <a:xfrm>
            <a:off x="119270" y="119270"/>
            <a:ext cx="11979965" cy="6639339"/>
          </a:xfrm>
          <a:prstGeom prst="rect">
            <a:avLst/>
          </a:prstGeom>
          <a:noFill/>
          <a:ln w="76200">
            <a:solidFill>
              <a:srgbClr val="9AC4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pic>
        <p:nvPicPr>
          <p:cNvPr id="6" name="Picture 5">
            <a:extLst>
              <a:ext uri="{FF2B5EF4-FFF2-40B4-BE49-F238E27FC236}">
                <a16:creationId xmlns:a16="http://schemas.microsoft.com/office/drawing/2014/main" id="{E93B3D6C-5B1A-4A48-B5B0-E151D979C6E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383252" y="4676778"/>
            <a:ext cx="1472909" cy="1928557"/>
          </a:xfrm>
          <a:prstGeom prst="rect">
            <a:avLst/>
          </a:prstGeom>
        </p:spPr>
      </p:pic>
    </p:spTree>
    <p:extLst>
      <p:ext uri="{BB962C8B-B14F-4D97-AF65-F5344CB8AC3E}">
        <p14:creationId xmlns:p14="http://schemas.microsoft.com/office/powerpoint/2010/main" val="40939127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0F7A2-6F82-D14F-973E-7B239A50C935}"/>
              </a:ext>
            </a:extLst>
          </p:cNvPr>
          <p:cNvSpPr>
            <a:spLocks noGrp="1"/>
          </p:cNvSpPr>
          <p:nvPr>
            <p:ph type="title"/>
          </p:nvPr>
        </p:nvSpPr>
        <p:spPr>
          <a:xfrm>
            <a:off x="513043" y="2776157"/>
            <a:ext cx="11343118" cy="1325563"/>
          </a:xfrm>
        </p:spPr>
        <p:txBody>
          <a:bodyPr>
            <a:normAutofit/>
          </a:bodyPr>
          <a:lstStyle/>
          <a:p>
            <a:pPr algn="ctr"/>
            <a:r>
              <a:rPr lang="en-US" sz="4000" b="1" dirty="0" err="1">
                <a:latin typeface="Andale Mono" panose="020B0509000000000004" pitchFamily="49" charset="0"/>
              </a:rPr>
              <a:t>mymarty.sidestep</a:t>
            </a:r>
            <a:r>
              <a:rPr lang="en-US" sz="4000" b="1" dirty="0">
                <a:latin typeface="Andale Mono" panose="020B0509000000000004" pitchFamily="49" charset="0"/>
              </a:rPr>
              <a:t>(‘left’,26,3000)</a:t>
            </a:r>
          </a:p>
        </p:txBody>
      </p:sp>
      <p:sp>
        <p:nvSpPr>
          <p:cNvPr id="4" name="Rectangle 3">
            <a:extLst>
              <a:ext uri="{FF2B5EF4-FFF2-40B4-BE49-F238E27FC236}">
                <a16:creationId xmlns:a16="http://schemas.microsoft.com/office/drawing/2014/main" id="{C85D4A90-5BC3-FF4A-A6FC-783CD74E5028}"/>
              </a:ext>
            </a:extLst>
          </p:cNvPr>
          <p:cNvSpPr/>
          <p:nvPr/>
        </p:nvSpPr>
        <p:spPr>
          <a:xfrm>
            <a:off x="119270" y="119270"/>
            <a:ext cx="11979965" cy="6639339"/>
          </a:xfrm>
          <a:prstGeom prst="rect">
            <a:avLst/>
          </a:prstGeom>
          <a:noFill/>
          <a:ln w="76200">
            <a:solidFill>
              <a:srgbClr val="9AC4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pic>
        <p:nvPicPr>
          <p:cNvPr id="6" name="Picture 5">
            <a:extLst>
              <a:ext uri="{FF2B5EF4-FFF2-40B4-BE49-F238E27FC236}">
                <a16:creationId xmlns:a16="http://schemas.microsoft.com/office/drawing/2014/main" id="{E93B3D6C-5B1A-4A48-B5B0-E151D979C6E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383252" y="4676778"/>
            <a:ext cx="1472909" cy="1928557"/>
          </a:xfrm>
          <a:prstGeom prst="rect">
            <a:avLst/>
          </a:prstGeom>
        </p:spPr>
      </p:pic>
    </p:spTree>
    <p:extLst>
      <p:ext uri="{BB962C8B-B14F-4D97-AF65-F5344CB8AC3E}">
        <p14:creationId xmlns:p14="http://schemas.microsoft.com/office/powerpoint/2010/main" val="34661622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0F7A2-6F82-D14F-973E-7B239A50C935}"/>
              </a:ext>
            </a:extLst>
          </p:cNvPr>
          <p:cNvSpPr>
            <a:spLocks noGrp="1"/>
          </p:cNvSpPr>
          <p:nvPr>
            <p:ph type="title"/>
          </p:nvPr>
        </p:nvSpPr>
        <p:spPr>
          <a:xfrm>
            <a:off x="513043" y="2776157"/>
            <a:ext cx="11343118" cy="1325563"/>
          </a:xfrm>
        </p:spPr>
        <p:txBody>
          <a:bodyPr>
            <a:normAutofit/>
          </a:bodyPr>
          <a:lstStyle/>
          <a:p>
            <a:pPr algn="ctr"/>
            <a:r>
              <a:rPr lang="en-US" sz="4000" b="1" dirty="0" err="1">
                <a:latin typeface="Andale Mono" panose="020B0509000000000004" pitchFamily="49" charset="0"/>
              </a:rPr>
              <a:t>mymarty.circle_dance</a:t>
            </a:r>
            <a:r>
              <a:rPr lang="en-US" sz="4000" b="1" dirty="0">
                <a:latin typeface="Andale Mono" panose="020B0509000000000004" pitchFamily="49" charset="0"/>
              </a:rPr>
              <a:t>(‘right’,3000)</a:t>
            </a:r>
          </a:p>
        </p:txBody>
      </p:sp>
      <p:sp>
        <p:nvSpPr>
          <p:cNvPr id="4" name="Rectangle 3">
            <a:extLst>
              <a:ext uri="{FF2B5EF4-FFF2-40B4-BE49-F238E27FC236}">
                <a16:creationId xmlns:a16="http://schemas.microsoft.com/office/drawing/2014/main" id="{C85D4A90-5BC3-FF4A-A6FC-783CD74E5028}"/>
              </a:ext>
            </a:extLst>
          </p:cNvPr>
          <p:cNvSpPr/>
          <p:nvPr/>
        </p:nvSpPr>
        <p:spPr>
          <a:xfrm>
            <a:off x="119270" y="119270"/>
            <a:ext cx="11979965" cy="6639339"/>
          </a:xfrm>
          <a:prstGeom prst="rect">
            <a:avLst/>
          </a:prstGeom>
          <a:noFill/>
          <a:ln w="76200">
            <a:solidFill>
              <a:srgbClr val="9AC4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pic>
        <p:nvPicPr>
          <p:cNvPr id="6" name="Picture 5">
            <a:extLst>
              <a:ext uri="{FF2B5EF4-FFF2-40B4-BE49-F238E27FC236}">
                <a16:creationId xmlns:a16="http://schemas.microsoft.com/office/drawing/2014/main" id="{E93B3D6C-5B1A-4A48-B5B0-E151D979C6E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383252" y="4676778"/>
            <a:ext cx="1472909" cy="1928557"/>
          </a:xfrm>
          <a:prstGeom prst="rect">
            <a:avLst/>
          </a:prstGeom>
        </p:spPr>
      </p:pic>
    </p:spTree>
    <p:extLst>
      <p:ext uri="{BB962C8B-B14F-4D97-AF65-F5344CB8AC3E}">
        <p14:creationId xmlns:p14="http://schemas.microsoft.com/office/powerpoint/2010/main" val="6190127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0F7A2-6F82-D14F-973E-7B239A50C935}"/>
              </a:ext>
            </a:extLst>
          </p:cNvPr>
          <p:cNvSpPr>
            <a:spLocks noGrp="1"/>
          </p:cNvSpPr>
          <p:nvPr>
            <p:ph type="title"/>
          </p:nvPr>
        </p:nvSpPr>
        <p:spPr>
          <a:xfrm>
            <a:off x="851452" y="1163303"/>
            <a:ext cx="10515600" cy="2788261"/>
          </a:xfrm>
        </p:spPr>
        <p:txBody>
          <a:bodyPr>
            <a:normAutofit/>
          </a:bodyPr>
          <a:lstStyle/>
          <a:p>
            <a:pPr algn="ctr"/>
            <a:r>
              <a:rPr lang="en-US" sz="3200" b="1" dirty="0">
                <a:latin typeface="Andale Mono" panose="020B0509000000000004" pitchFamily="49" charset="0"/>
              </a:rPr>
              <a:t>In groups, you will be programming Marty to get into different poses. </a:t>
            </a:r>
            <a:br>
              <a:rPr lang="en-US" sz="3200" b="1" dirty="0">
                <a:latin typeface="Andale Mono" panose="020B0509000000000004" pitchFamily="49" charset="0"/>
              </a:rPr>
            </a:br>
            <a:br>
              <a:rPr lang="en-US" sz="3200" b="1" dirty="0">
                <a:latin typeface="Andale Mono" panose="020B0509000000000004" pitchFamily="49" charset="0"/>
              </a:rPr>
            </a:br>
            <a:r>
              <a:rPr lang="en-US" sz="3200" b="1" dirty="0">
                <a:latin typeface="Andale Mono" panose="020B0509000000000004" pitchFamily="49" charset="0"/>
              </a:rPr>
              <a:t>But first, we need to set-up and connect to Marty</a:t>
            </a:r>
          </a:p>
        </p:txBody>
      </p:sp>
      <p:sp>
        <p:nvSpPr>
          <p:cNvPr id="4" name="Rectangle 3">
            <a:extLst>
              <a:ext uri="{FF2B5EF4-FFF2-40B4-BE49-F238E27FC236}">
                <a16:creationId xmlns:a16="http://schemas.microsoft.com/office/drawing/2014/main" id="{C85D4A90-5BC3-FF4A-A6FC-783CD74E5028}"/>
              </a:ext>
            </a:extLst>
          </p:cNvPr>
          <p:cNvSpPr/>
          <p:nvPr/>
        </p:nvSpPr>
        <p:spPr>
          <a:xfrm>
            <a:off x="119270" y="119270"/>
            <a:ext cx="11979965" cy="6639339"/>
          </a:xfrm>
          <a:prstGeom prst="rect">
            <a:avLst/>
          </a:prstGeom>
          <a:noFill/>
          <a:ln w="76200">
            <a:solidFill>
              <a:srgbClr val="9AC4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pic>
        <p:nvPicPr>
          <p:cNvPr id="8" name="Picture 7">
            <a:extLst>
              <a:ext uri="{FF2B5EF4-FFF2-40B4-BE49-F238E27FC236}">
                <a16:creationId xmlns:a16="http://schemas.microsoft.com/office/drawing/2014/main" id="{54407150-45C0-7D4B-911B-F6FC20FA896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354207" y="3451670"/>
            <a:ext cx="2342521" cy="3067186"/>
          </a:xfrm>
          <a:prstGeom prst="rect">
            <a:avLst/>
          </a:prstGeom>
        </p:spPr>
      </p:pic>
    </p:spTree>
    <p:extLst>
      <p:ext uri="{BB962C8B-B14F-4D97-AF65-F5344CB8AC3E}">
        <p14:creationId xmlns:p14="http://schemas.microsoft.com/office/powerpoint/2010/main" val="42492110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0F7A2-6F82-D14F-973E-7B239A50C935}"/>
              </a:ext>
            </a:extLst>
          </p:cNvPr>
          <p:cNvSpPr>
            <a:spLocks noGrp="1"/>
          </p:cNvSpPr>
          <p:nvPr>
            <p:ph type="title"/>
          </p:nvPr>
        </p:nvSpPr>
        <p:spPr>
          <a:xfrm>
            <a:off x="424441" y="462803"/>
            <a:ext cx="11343118" cy="1325563"/>
          </a:xfrm>
        </p:spPr>
        <p:txBody>
          <a:bodyPr>
            <a:normAutofit/>
          </a:bodyPr>
          <a:lstStyle/>
          <a:p>
            <a:pPr algn="ctr"/>
            <a:r>
              <a:rPr lang="en-US" sz="4000" b="1" dirty="0">
                <a:latin typeface="Andale Mono" panose="020B0509000000000004" pitchFamily="49" charset="0"/>
              </a:rPr>
              <a:t>Grab the MartyPy documentation</a:t>
            </a:r>
          </a:p>
        </p:txBody>
      </p:sp>
      <p:sp>
        <p:nvSpPr>
          <p:cNvPr id="4" name="Rectangle 3">
            <a:extLst>
              <a:ext uri="{FF2B5EF4-FFF2-40B4-BE49-F238E27FC236}">
                <a16:creationId xmlns:a16="http://schemas.microsoft.com/office/drawing/2014/main" id="{C85D4A90-5BC3-FF4A-A6FC-783CD74E5028}"/>
              </a:ext>
            </a:extLst>
          </p:cNvPr>
          <p:cNvSpPr/>
          <p:nvPr/>
        </p:nvSpPr>
        <p:spPr>
          <a:xfrm>
            <a:off x="107840" y="107840"/>
            <a:ext cx="11979965" cy="6639339"/>
          </a:xfrm>
          <a:prstGeom prst="rect">
            <a:avLst/>
          </a:prstGeom>
          <a:noFill/>
          <a:ln w="76200">
            <a:solidFill>
              <a:srgbClr val="9AC4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pic>
        <p:nvPicPr>
          <p:cNvPr id="6" name="Picture 5">
            <a:extLst>
              <a:ext uri="{FF2B5EF4-FFF2-40B4-BE49-F238E27FC236}">
                <a16:creationId xmlns:a16="http://schemas.microsoft.com/office/drawing/2014/main" id="{E93B3D6C-5B1A-4A48-B5B0-E151D979C6E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383252" y="4676778"/>
            <a:ext cx="1472909" cy="1928557"/>
          </a:xfrm>
          <a:prstGeom prst="rect">
            <a:avLst/>
          </a:prstGeom>
        </p:spPr>
      </p:pic>
      <p:pic>
        <p:nvPicPr>
          <p:cNvPr id="7" name="Picture 6" descr="A screenshot of a social media post&#10;&#10;Description automatically generated">
            <a:extLst>
              <a:ext uri="{FF2B5EF4-FFF2-40B4-BE49-F238E27FC236}">
                <a16:creationId xmlns:a16="http://schemas.microsoft.com/office/drawing/2014/main" id="{525A16D7-50F4-7346-BB42-D4E8FC22CEE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603326" y="1914728"/>
            <a:ext cx="6985348" cy="4026038"/>
          </a:xfrm>
          <a:prstGeom prst="rect">
            <a:avLst/>
          </a:prstGeom>
          <a:ln>
            <a:solidFill>
              <a:schemeClr val="tx1"/>
            </a:solidFill>
          </a:ln>
        </p:spPr>
      </p:pic>
    </p:spTree>
    <p:extLst>
      <p:ext uri="{BB962C8B-B14F-4D97-AF65-F5344CB8AC3E}">
        <p14:creationId xmlns:p14="http://schemas.microsoft.com/office/powerpoint/2010/main" val="41102804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0F7A2-6F82-D14F-973E-7B239A50C935}"/>
              </a:ext>
            </a:extLst>
          </p:cNvPr>
          <p:cNvSpPr>
            <a:spLocks noGrp="1"/>
          </p:cNvSpPr>
          <p:nvPr>
            <p:ph type="title"/>
          </p:nvPr>
        </p:nvSpPr>
        <p:spPr>
          <a:xfrm>
            <a:off x="437693" y="1779358"/>
            <a:ext cx="11343118" cy="1325563"/>
          </a:xfrm>
        </p:spPr>
        <p:txBody>
          <a:bodyPr>
            <a:normAutofit/>
          </a:bodyPr>
          <a:lstStyle/>
          <a:p>
            <a:pPr algn="ctr"/>
            <a:r>
              <a:rPr lang="en-US" sz="4000" b="1" dirty="0">
                <a:latin typeface="Andale Mono" panose="020B0509000000000004" pitchFamily="49" charset="0"/>
              </a:rPr>
              <a:t>Open up IDLE</a:t>
            </a:r>
          </a:p>
        </p:txBody>
      </p:sp>
      <p:sp>
        <p:nvSpPr>
          <p:cNvPr id="4" name="Rectangle 3">
            <a:extLst>
              <a:ext uri="{FF2B5EF4-FFF2-40B4-BE49-F238E27FC236}">
                <a16:creationId xmlns:a16="http://schemas.microsoft.com/office/drawing/2014/main" id="{C85D4A90-5BC3-FF4A-A6FC-783CD74E5028}"/>
              </a:ext>
            </a:extLst>
          </p:cNvPr>
          <p:cNvSpPr/>
          <p:nvPr/>
        </p:nvSpPr>
        <p:spPr>
          <a:xfrm>
            <a:off x="119270" y="119270"/>
            <a:ext cx="11979965" cy="6639339"/>
          </a:xfrm>
          <a:prstGeom prst="rect">
            <a:avLst/>
          </a:prstGeom>
          <a:noFill/>
          <a:ln w="76200">
            <a:solidFill>
              <a:srgbClr val="9AC4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pic>
        <p:nvPicPr>
          <p:cNvPr id="6" name="Picture 5">
            <a:extLst>
              <a:ext uri="{FF2B5EF4-FFF2-40B4-BE49-F238E27FC236}">
                <a16:creationId xmlns:a16="http://schemas.microsoft.com/office/drawing/2014/main" id="{E93B3D6C-5B1A-4A48-B5B0-E151D979C6E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383252" y="4676778"/>
            <a:ext cx="1472909" cy="1928557"/>
          </a:xfrm>
          <a:prstGeom prst="rect">
            <a:avLst/>
          </a:prstGeom>
        </p:spPr>
      </p:pic>
      <p:pic>
        <p:nvPicPr>
          <p:cNvPr id="3" name="Picture 2">
            <a:extLst>
              <a:ext uri="{FF2B5EF4-FFF2-40B4-BE49-F238E27FC236}">
                <a16:creationId xmlns:a16="http://schemas.microsoft.com/office/drawing/2014/main" id="{8B712123-E49E-5C44-A50E-919565041FF7}"/>
              </a:ext>
            </a:extLst>
          </p:cNvPr>
          <p:cNvPicPr>
            <a:picLocks noChangeAspect="1"/>
          </p:cNvPicPr>
          <p:nvPr/>
        </p:nvPicPr>
        <p:blipFill>
          <a:blip r:embed="rId3"/>
          <a:stretch>
            <a:fillRect/>
          </a:stretch>
        </p:blipFill>
        <p:spPr>
          <a:xfrm>
            <a:off x="3444557" y="3104921"/>
            <a:ext cx="5302885" cy="1791158"/>
          </a:xfrm>
          <a:prstGeom prst="rect">
            <a:avLst/>
          </a:prstGeom>
        </p:spPr>
      </p:pic>
    </p:spTree>
    <p:extLst>
      <p:ext uri="{BB962C8B-B14F-4D97-AF65-F5344CB8AC3E}">
        <p14:creationId xmlns:p14="http://schemas.microsoft.com/office/powerpoint/2010/main" val="25079478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0F7A2-6F82-D14F-973E-7B239A50C935}"/>
              </a:ext>
            </a:extLst>
          </p:cNvPr>
          <p:cNvSpPr>
            <a:spLocks noGrp="1"/>
          </p:cNvSpPr>
          <p:nvPr>
            <p:ph type="title"/>
          </p:nvPr>
        </p:nvSpPr>
        <p:spPr>
          <a:xfrm>
            <a:off x="437693" y="1299298"/>
            <a:ext cx="11343118" cy="1325563"/>
          </a:xfrm>
        </p:spPr>
        <p:txBody>
          <a:bodyPr>
            <a:normAutofit/>
          </a:bodyPr>
          <a:lstStyle/>
          <a:p>
            <a:pPr algn="ctr"/>
            <a:r>
              <a:rPr lang="en-US" sz="4000" b="1" dirty="0">
                <a:latin typeface="Andale Mono" panose="020B0509000000000004" pitchFamily="49" charset="0"/>
              </a:rPr>
              <a:t>Import MartyPy</a:t>
            </a:r>
          </a:p>
        </p:txBody>
      </p:sp>
      <p:sp>
        <p:nvSpPr>
          <p:cNvPr id="4" name="Rectangle 3">
            <a:extLst>
              <a:ext uri="{FF2B5EF4-FFF2-40B4-BE49-F238E27FC236}">
                <a16:creationId xmlns:a16="http://schemas.microsoft.com/office/drawing/2014/main" id="{C85D4A90-5BC3-FF4A-A6FC-783CD74E5028}"/>
              </a:ext>
            </a:extLst>
          </p:cNvPr>
          <p:cNvSpPr/>
          <p:nvPr/>
        </p:nvSpPr>
        <p:spPr>
          <a:xfrm>
            <a:off x="119270" y="119270"/>
            <a:ext cx="11979965" cy="6639339"/>
          </a:xfrm>
          <a:prstGeom prst="rect">
            <a:avLst/>
          </a:prstGeom>
          <a:noFill/>
          <a:ln w="76200">
            <a:solidFill>
              <a:srgbClr val="9AC4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pic>
        <p:nvPicPr>
          <p:cNvPr id="6" name="Picture 5">
            <a:extLst>
              <a:ext uri="{FF2B5EF4-FFF2-40B4-BE49-F238E27FC236}">
                <a16:creationId xmlns:a16="http://schemas.microsoft.com/office/drawing/2014/main" id="{E93B3D6C-5B1A-4A48-B5B0-E151D979C6E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383252" y="4676778"/>
            <a:ext cx="1472909" cy="1928557"/>
          </a:xfrm>
          <a:prstGeom prst="rect">
            <a:avLst/>
          </a:prstGeom>
        </p:spPr>
      </p:pic>
      <p:graphicFrame>
        <p:nvGraphicFramePr>
          <p:cNvPr id="5" name="Table 4">
            <a:extLst>
              <a:ext uri="{FF2B5EF4-FFF2-40B4-BE49-F238E27FC236}">
                <a16:creationId xmlns:a16="http://schemas.microsoft.com/office/drawing/2014/main" id="{7566FE5E-883F-284F-B466-13AEF9256157}"/>
              </a:ext>
            </a:extLst>
          </p:cNvPr>
          <p:cNvGraphicFramePr>
            <a:graphicFrameLocks noGrp="1"/>
          </p:cNvGraphicFramePr>
          <p:nvPr>
            <p:extLst>
              <p:ext uri="{D42A27DB-BD31-4B8C-83A1-F6EECF244321}">
                <p14:modId xmlns:p14="http://schemas.microsoft.com/office/powerpoint/2010/main" val="3369393096"/>
              </p:ext>
            </p:extLst>
          </p:nvPr>
        </p:nvGraphicFramePr>
        <p:xfrm>
          <a:off x="2045252" y="2870414"/>
          <a:ext cx="8128000" cy="1175806"/>
        </p:xfrm>
        <a:graphic>
          <a:graphicData uri="http://schemas.openxmlformats.org/drawingml/2006/table">
            <a:tbl>
              <a:tblPr firstRow="1" bandRow="1">
                <a:tableStyleId>{5C22544A-7EE6-4342-B048-85BDC9FD1C3A}</a:tableStyleId>
              </a:tblPr>
              <a:tblGrid>
                <a:gridCol w="8128000">
                  <a:extLst>
                    <a:ext uri="{9D8B030D-6E8A-4147-A177-3AD203B41FA5}">
                      <a16:colId xmlns:a16="http://schemas.microsoft.com/office/drawing/2014/main" val="3756027376"/>
                    </a:ext>
                  </a:extLst>
                </a:gridCol>
              </a:tblGrid>
              <a:tr h="1175806">
                <a:tc>
                  <a:txBody>
                    <a:bodyPr/>
                    <a:lstStyle/>
                    <a:p>
                      <a:endParaRPr lang="en-US" dirty="0"/>
                    </a:p>
                    <a:p>
                      <a:r>
                        <a:rPr lang="en-US" sz="2800" b="0" dirty="0">
                          <a:solidFill>
                            <a:schemeClr val="tx1"/>
                          </a:solidFill>
                          <a:latin typeface="American Typewriter" panose="02090604020004020304" pitchFamily="18" charset="77"/>
                        </a:rPr>
                        <a:t>import martypy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88254800"/>
                  </a:ext>
                </a:extLst>
              </a:tr>
            </a:tbl>
          </a:graphicData>
        </a:graphic>
      </p:graphicFrame>
    </p:spTree>
    <p:extLst>
      <p:ext uri="{BB962C8B-B14F-4D97-AF65-F5344CB8AC3E}">
        <p14:creationId xmlns:p14="http://schemas.microsoft.com/office/powerpoint/2010/main" val="10143335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0F7A2-6F82-D14F-973E-7B239A50C935}"/>
              </a:ext>
            </a:extLst>
          </p:cNvPr>
          <p:cNvSpPr>
            <a:spLocks noGrp="1"/>
          </p:cNvSpPr>
          <p:nvPr>
            <p:ph type="title"/>
          </p:nvPr>
        </p:nvSpPr>
        <p:spPr>
          <a:xfrm>
            <a:off x="437693" y="645892"/>
            <a:ext cx="11343118" cy="2041931"/>
          </a:xfrm>
        </p:spPr>
        <p:txBody>
          <a:bodyPr>
            <a:normAutofit/>
          </a:bodyPr>
          <a:lstStyle/>
          <a:p>
            <a:pPr algn="ctr">
              <a:lnSpc>
                <a:spcPct val="150000"/>
              </a:lnSpc>
            </a:pPr>
            <a:r>
              <a:rPr lang="en-US" sz="4000" b="1" dirty="0">
                <a:latin typeface="Andale Mono" panose="020B0509000000000004" pitchFamily="49" charset="0"/>
              </a:rPr>
              <a:t>Connect to Marty</a:t>
            </a:r>
            <a:br>
              <a:rPr lang="en-US" sz="4000" b="1" dirty="0">
                <a:latin typeface="Andale Mono" panose="020B0509000000000004" pitchFamily="49" charset="0"/>
              </a:rPr>
            </a:br>
            <a:r>
              <a:rPr lang="en-US" sz="2000" b="1" i="1" dirty="0">
                <a:latin typeface="Andale Mono" panose="020B0509000000000004" pitchFamily="49" charset="0"/>
              </a:rPr>
              <a:t>Make sure to change the IP address</a:t>
            </a:r>
            <a:endParaRPr lang="en-US" sz="4000" b="1" i="1" dirty="0">
              <a:latin typeface="Andale Mono" panose="020B0509000000000004" pitchFamily="49" charset="0"/>
            </a:endParaRPr>
          </a:p>
        </p:txBody>
      </p:sp>
      <p:sp>
        <p:nvSpPr>
          <p:cNvPr id="4" name="Rectangle 3">
            <a:extLst>
              <a:ext uri="{FF2B5EF4-FFF2-40B4-BE49-F238E27FC236}">
                <a16:creationId xmlns:a16="http://schemas.microsoft.com/office/drawing/2014/main" id="{C85D4A90-5BC3-FF4A-A6FC-783CD74E5028}"/>
              </a:ext>
            </a:extLst>
          </p:cNvPr>
          <p:cNvSpPr/>
          <p:nvPr/>
        </p:nvSpPr>
        <p:spPr>
          <a:xfrm>
            <a:off x="119270" y="119270"/>
            <a:ext cx="11979965" cy="6639339"/>
          </a:xfrm>
          <a:prstGeom prst="rect">
            <a:avLst/>
          </a:prstGeom>
          <a:noFill/>
          <a:ln w="76200">
            <a:solidFill>
              <a:srgbClr val="9AC4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pic>
        <p:nvPicPr>
          <p:cNvPr id="6" name="Picture 5">
            <a:extLst>
              <a:ext uri="{FF2B5EF4-FFF2-40B4-BE49-F238E27FC236}">
                <a16:creationId xmlns:a16="http://schemas.microsoft.com/office/drawing/2014/main" id="{E93B3D6C-5B1A-4A48-B5B0-E151D979C6E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383252" y="4676778"/>
            <a:ext cx="1472909" cy="1928557"/>
          </a:xfrm>
          <a:prstGeom prst="rect">
            <a:avLst/>
          </a:prstGeom>
        </p:spPr>
      </p:pic>
      <p:graphicFrame>
        <p:nvGraphicFramePr>
          <p:cNvPr id="5" name="Table 4">
            <a:extLst>
              <a:ext uri="{FF2B5EF4-FFF2-40B4-BE49-F238E27FC236}">
                <a16:creationId xmlns:a16="http://schemas.microsoft.com/office/drawing/2014/main" id="{7566FE5E-883F-284F-B466-13AEF9256157}"/>
              </a:ext>
            </a:extLst>
          </p:cNvPr>
          <p:cNvGraphicFramePr>
            <a:graphicFrameLocks noGrp="1"/>
          </p:cNvGraphicFramePr>
          <p:nvPr>
            <p:extLst>
              <p:ext uri="{D42A27DB-BD31-4B8C-83A1-F6EECF244321}">
                <p14:modId xmlns:p14="http://schemas.microsoft.com/office/powerpoint/2010/main" val="886092482"/>
              </p:ext>
            </p:extLst>
          </p:nvPr>
        </p:nvGraphicFramePr>
        <p:xfrm>
          <a:off x="851452" y="2841097"/>
          <a:ext cx="10515600" cy="1175806"/>
        </p:xfrm>
        <a:graphic>
          <a:graphicData uri="http://schemas.openxmlformats.org/drawingml/2006/table">
            <a:tbl>
              <a:tblPr firstRow="1" bandRow="1">
                <a:tableStyleId>{5C22544A-7EE6-4342-B048-85BDC9FD1C3A}</a:tableStyleId>
              </a:tblPr>
              <a:tblGrid>
                <a:gridCol w="10515600">
                  <a:extLst>
                    <a:ext uri="{9D8B030D-6E8A-4147-A177-3AD203B41FA5}">
                      <a16:colId xmlns:a16="http://schemas.microsoft.com/office/drawing/2014/main" val="3756027376"/>
                    </a:ext>
                  </a:extLst>
                </a:gridCol>
              </a:tblGrid>
              <a:tr h="1175806">
                <a:tc>
                  <a:txBody>
                    <a:bodyPr/>
                    <a:lstStyle/>
                    <a:p>
                      <a:pPr algn="ctr"/>
                      <a:endParaRPr lang="en-US" dirty="0"/>
                    </a:p>
                    <a:p>
                      <a:pPr algn="ctr"/>
                      <a:r>
                        <a:rPr lang="en-US" sz="2800" b="0" dirty="0" err="1">
                          <a:solidFill>
                            <a:schemeClr val="tx1"/>
                          </a:solidFill>
                          <a:latin typeface="American Typewriter" panose="02090604020004020304" pitchFamily="18" charset="77"/>
                        </a:rPr>
                        <a:t>mymarty</a:t>
                      </a:r>
                      <a:r>
                        <a:rPr lang="en-US" sz="2800" b="0" dirty="0">
                          <a:solidFill>
                            <a:schemeClr val="tx1"/>
                          </a:solidFill>
                          <a:latin typeface="American Typewriter" panose="02090604020004020304" pitchFamily="18" charset="77"/>
                        </a:rPr>
                        <a:t> = </a:t>
                      </a:r>
                      <a:r>
                        <a:rPr lang="en-US" sz="2800" b="0" dirty="0" err="1">
                          <a:solidFill>
                            <a:schemeClr val="tx1"/>
                          </a:solidFill>
                          <a:latin typeface="American Typewriter" panose="02090604020004020304" pitchFamily="18" charset="77"/>
                        </a:rPr>
                        <a:t>martypy.Marty</a:t>
                      </a:r>
                      <a:r>
                        <a:rPr lang="en-US" sz="2800" b="0" dirty="0">
                          <a:solidFill>
                            <a:schemeClr val="tx1"/>
                          </a:solidFill>
                          <a:latin typeface="American Typewriter" panose="02090604020004020304" pitchFamily="18" charset="77"/>
                        </a:rPr>
                        <a:t>(‘socket://192.168.8.XXX’)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88254800"/>
                  </a:ext>
                </a:extLst>
              </a:tr>
            </a:tbl>
          </a:graphicData>
        </a:graphic>
      </p:graphicFrame>
    </p:spTree>
    <p:extLst>
      <p:ext uri="{BB962C8B-B14F-4D97-AF65-F5344CB8AC3E}">
        <p14:creationId xmlns:p14="http://schemas.microsoft.com/office/powerpoint/2010/main" val="34043656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85D4A90-5BC3-FF4A-A6FC-783CD74E5028}"/>
              </a:ext>
            </a:extLst>
          </p:cNvPr>
          <p:cNvSpPr/>
          <p:nvPr/>
        </p:nvSpPr>
        <p:spPr>
          <a:xfrm>
            <a:off x="119270" y="119270"/>
            <a:ext cx="11979965" cy="6639339"/>
          </a:xfrm>
          <a:prstGeom prst="rect">
            <a:avLst/>
          </a:prstGeom>
          <a:noFill/>
          <a:ln w="76200">
            <a:solidFill>
              <a:srgbClr val="9AC4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pic>
        <p:nvPicPr>
          <p:cNvPr id="7" name="Picture 6">
            <a:extLst>
              <a:ext uri="{FF2B5EF4-FFF2-40B4-BE49-F238E27FC236}">
                <a16:creationId xmlns:a16="http://schemas.microsoft.com/office/drawing/2014/main" id="{6DD78CEE-DF40-3141-93CC-30B7FE471F2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312634" y="868394"/>
            <a:ext cx="3593235" cy="5141090"/>
          </a:xfrm>
          <a:prstGeom prst="rect">
            <a:avLst/>
          </a:prstGeom>
        </p:spPr>
      </p:pic>
    </p:spTree>
    <p:extLst>
      <p:ext uri="{BB962C8B-B14F-4D97-AF65-F5344CB8AC3E}">
        <p14:creationId xmlns:p14="http://schemas.microsoft.com/office/powerpoint/2010/main" val="22024986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85D4A90-5BC3-FF4A-A6FC-783CD74E5028}"/>
              </a:ext>
            </a:extLst>
          </p:cNvPr>
          <p:cNvSpPr/>
          <p:nvPr/>
        </p:nvSpPr>
        <p:spPr>
          <a:xfrm>
            <a:off x="119270" y="119270"/>
            <a:ext cx="11979965" cy="6639339"/>
          </a:xfrm>
          <a:prstGeom prst="rect">
            <a:avLst/>
          </a:prstGeom>
          <a:noFill/>
          <a:ln w="76200">
            <a:solidFill>
              <a:srgbClr val="9AC4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pic>
        <p:nvPicPr>
          <p:cNvPr id="6" name="Picture 5">
            <a:extLst>
              <a:ext uri="{FF2B5EF4-FFF2-40B4-BE49-F238E27FC236}">
                <a16:creationId xmlns:a16="http://schemas.microsoft.com/office/drawing/2014/main" id="{9DEB9EFE-0699-1D4C-8226-503916C9F23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318938" y="877414"/>
            <a:ext cx="3580627" cy="5123050"/>
          </a:xfrm>
          <a:prstGeom prst="rect">
            <a:avLst/>
          </a:prstGeom>
        </p:spPr>
      </p:pic>
    </p:spTree>
    <p:extLst>
      <p:ext uri="{BB962C8B-B14F-4D97-AF65-F5344CB8AC3E}">
        <p14:creationId xmlns:p14="http://schemas.microsoft.com/office/powerpoint/2010/main" val="31628911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0F7A2-6F82-D14F-973E-7B239A50C935}"/>
              </a:ext>
            </a:extLst>
          </p:cNvPr>
          <p:cNvSpPr>
            <a:spLocks noGrp="1"/>
          </p:cNvSpPr>
          <p:nvPr>
            <p:ph type="title"/>
          </p:nvPr>
        </p:nvSpPr>
        <p:spPr/>
        <p:txBody>
          <a:bodyPr>
            <a:normAutofit/>
          </a:bodyPr>
          <a:lstStyle/>
          <a:p>
            <a:r>
              <a:rPr lang="en-US" sz="3200" b="1" dirty="0">
                <a:latin typeface="Andale Mono" panose="020B0509000000000004" pitchFamily="49" charset="0"/>
              </a:rPr>
              <a:t>Lesson 1 – Programming Marty with Python</a:t>
            </a:r>
          </a:p>
        </p:txBody>
      </p:sp>
      <p:sp>
        <p:nvSpPr>
          <p:cNvPr id="3" name="Content Placeholder 2">
            <a:extLst>
              <a:ext uri="{FF2B5EF4-FFF2-40B4-BE49-F238E27FC236}">
                <a16:creationId xmlns:a16="http://schemas.microsoft.com/office/drawing/2014/main" id="{AACDBEB2-AC45-B54D-8819-6B90101917EE}"/>
              </a:ext>
            </a:extLst>
          </p:cNvPr>
          <p:cNvSpPr>
            <a:spLocks noGrp="1"/>
          </p:cNvSpPr>
          <p:nvPr>
            <p:ph idx="1"/>
          </p:nvPr>
        </p:nvSpPr>
        <p:spPr>
          <a:xfrm>
            <a:off x="838200" y="1936543"/>
            <a:ext cx="10515600" cy="4351338"/>
          </a:xfrm>
        </p:spPr>
        <p:txBody>
          <a:bodyPr>
            <a:normAutofit/>
          </a:bodyPr>
          <a:lstStyle/>
          <a:p>
            <a:pPr marL="0" indent="0">
              <a:lnSpc>
                <a:spcPct val="150000"/>
              </a:lnSpc>
              <a:buNone/>
            </a:pPr>
            <a:r>
              <a:rPr lang="en-US" dirty="0">
                <a:latin typeface="Cambria" panose="02040503050406030204" pitchFamily="18" charset="0"/>
                <a:ea typeface="Verdana" panose="020B0604030504040204" pitchFamily="34" charset="0"/>
                <a:cs typeface="Verdana" panose="020B0604030504040204" pitchFamily="34" charset="0"/>
              </a:rPr>
              <a:t>By the end of this lesson you will be able to,</a:t>
            </a:r>
          </a:p>
          <a:p>
            <a:pPr lvl="1">
              <a:lnSpc>
                <a:spcPct val="150000"/>
              </a:lnSpc>
            </a:pPr>
            <a:r>
              <a:rPr lang="en-US" sz="2800" dirty="0">
                <a:latin typeface="Cambria" panose="02040503050406030204" pitchFamily="18" charset="0"/>
                <a:ea typeface="Verdana" panose="020B0604030504040204" pitchFamily="34" charset="0"/>
                <a:cs typeface="Verdana" panose="020B0604030504040204" pitchFamily="34" charset="0"/>
              </a:rPr>
              <a:t>Run Python commands to move different Marty body parts</a:t>
            </a:r>
          </a:p>
          <a:p>
            <a:pPr lvl="1">
              <a:lnSpc>
                <a:spcPct val="150000"/>
              </a:lnSpc>
            </a:pPr>
            <a:r>
              <a:rPr lang="en-US" sz="2800" dirty="0">
                <a:latin typeface="Cambria" panose="02040503050406030204" pitchFamily="18" charset="0"/>
                <a:ea typeface="Verdana" panose="020B0604030504040204" pitchFamily="34" charset="0"/>
                <a:cs typeface="Verdana" panose="020B0604030504040204" pitchFamily="34" charset="0"/>
              </a:rPr>
              <a:t>Describe the outcome different commands will have on Marty and the environment</a:t>
            </a:r>
          </a:p>
        </p:txBody>
      </p:sp>
      <p:sp>
        <p:nvSpPr>
          <p:cNvPr id="4" name="Rectangle 3">
            <a:extLst>
              <a:ext uri="{FF2B5EF4-FFF2-40B4-BE49-F238E27FC236}">
                <a16:creationId xmlns:a16="http://schemas.microsoft.com/office/drawing/2014/main" id="{C85D4A90-5BC3-FF4A-A6FC-783CD74E5028}"/>
              </a:ext>
            </a:extLst>
          </p:cNvPr>
          <p:cNvSpPr/>
          <p:nvPr/>
        </p:nvSpPr>
        <p:spPr>
          <a:xfrm>
            <a:off x="119270" y="119270"/>
            <a:ext cx="11979965" cy="6639339"/>
          </a:xfrm>
          <a:prstGeom prst="rect">
            <a:avLst/>
          </a:prstGeom>
          <a:noFill/>
          <a:ln w="76200">
            <a:solidFill>
              <a:srgbClr val="9AC4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pic>
        <p:nvPicPr>
          <p:cNvPr id="5" name="Picture 4">
            <a:extLst>
              <a:ext uri="{FF2B5EF4-FFF2-40B4-BE49-F238E27FC236}">
                <a16:creationId xmlns:a16="http://schemas.microsoft.com/office/drawing/2014/main" id="{3ABE6F02-8431-DE4F-938C-96FB1FF7B61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383252" y="4676778"/>
            <a:ext cx="1472909" cy="1928557"/>
          </a:xfrm>
          <a:prstGeom prst="rect">
            <a:avLst/>
          </a:prstGeom>
        </p:spPr>
      </p:pic>
    </p:spTree>
    <p:extLst>
      <p:ext uri="{BB962C8B-B14F-4D97-AF65-F5344CB8AC3E}">
        <p14:creationId xmlns:p14="http://schemas.microsoft.com/office/powerpoint/2010/main" val="2427203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85D4A90-5BC3-FF4A-A6FC-783CD74E5028}"/>
              </a:ext>
            </a:extLst>
          </p:cNvPr>
          <p:cNvSpPr/>
          <p:nvPr/>
        </p:nvSpPr>
        <p:spPr>
          <a:xfrm>
            <a:off x="119270" y="119270"/>
            <a:ext cx="11979965" cy="6639339"/>
          </a:xfrm>
          <a:prstGeom prst="rect">
            <a:avLst/>
          </a:prstGeom>
          <a:noFill/>
          <a:ln w="76200">
            <a:solidFill>
              <a:srgbClr val="9AC4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pic>
        <p:nvPicPr>
          <p:cNvPr id="3" name="Picture 2">
            <a:extLst>
              <a:ext uri="{FF2B5EF4-FFF2-40B4-BE49-F238E27FC236}">
                <a16:creationId xmlns:a16="http://schemas.microsoft.com/office/drawing/2014/main" id="{A4DEAF0B-B794-7040-B343-849B902A3A0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309482" y="863883"/>
            <a:ext cx="3599540" cy="5150111"/>
          </a:xfrm>
          <a:prstGeom prst="rect">
            <a:avLst/>
          </a:prstGeom>
        </p:spPr>
      </p:pic>
    </p:spTree>
    <p:extLst>
      <p:ext uri="{BB962C8B-B14F-4D97-AF65-F5344CB8AC3E}">
        <p14:creationId xmlns:p14="http://schemas.microsoft.com/office/powerpoint/2010/main" val="2560593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85D4A90-5BC3-FF4A-A6FC-783CD74E5028}"/>
              </a:ext>
            </a:extLst>
          </p:cNvPr>
          <p:cNvSpPr/>
          <p:nvPr/>
        </p:nvSpPr>
        <p:spPr>
          <a:xfrm>
            <a:off x="119270" y="119270"/>
            <a:ext cx="11979965" cy="6639339"/>
          </a:xfrm>
          <a:prstGeom prst="rect">
            <a:avLst/>
          </a:prstGeom>
          <a:noFill/>
          <a:ln w="76200">
            <a:solidFill>
              <a:srgbClr val="9AC4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pic>
        <p:nvPicPr>
          <p:cNvPr id="3" name="Picture 2">
            <a:extLst>
              <a:ext uri="{FF2B5EF4-FFF2-40B4-BE49-F238E27FC236}">
                <a16:creationId xmlns:a16="http://schemas.microsoft.com/office/drawing/2014/main" id="{B4DDA173-637B-7D4D-8E15-9B8C1DC7AC6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307187" y="867195"/>
            <a:ext cx="3604129" cy="5143488"/>
          </a:xfrm>
          <a:prstGeom prst="rect">
            <a:avLst/>
          </a:prstGeom>
        </p:spPr>
      </p:pic>
    </p:spTree>
    <p:extLst>
      <p:ext uri="{BB962C8B-B14F-4D97-AF65-F5344CB8AC3E}">
        <p14:creationId xmlns:p14="http://schemas.microsoft.com/office/powerpoint/2010/main" val="33053784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85D4A90-5BC3-FF4A-A6FC-783CD74E5028}"/>
              </a:ext>
            </a:extLst>
          </p:cNvPr>
          <p:cNvSpPr/>
          <p:nvPr/>
        </p:nvSpPr>
        <p:spPr>
          <a:xfrm>
            <a:off x="119270" y="119270"/>
            <a:ext cx="11979965" cy="6639339"/>
          </a:xfrm>
          <a:prstGeom prst="rect">
            <a:avLst/>
          </a:prstGeom>
          <a:noFill/>
          <a:ln w="76200">
            <a:solidFill>
              <a:srgbClr val="9AC4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pic>
        <p:nvPicPr>
          <p:cNvPr id="5" name="Picture 4">
            <a:extLst>
              <a:ext uri="{FF2B5EF4-FFF2-40B4-BE49-F238E27FC236}">
                <a16:creationId xmlns:a16="http://schemas.microsoft.com/office/drawing/2014/main" id="{7F20750A-34D2-BE4C-BA15-B5C2F2BF427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11796" y="867194"/>
            <a:ext cx="3594912" cy="5143489"/>
          </a:xfrm>
          <a:prstGeom prst="rect">
            <a:avLst/>
          </a:prstGeom>
        </p:spPr>
      </p:pic>
    </p:spTree>
    <p:extLst>
      <p:ext uri="{BB962C8B-B14F-4D97-AF65-F5344CB8AC3E}">
        <p14:creationId xmlns:p14="http://schemas.microsoft.com/office/powerpoint/2010/main" val="27161665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0F7A2-6F82-D14F-973E-7B239A50C935}"/>
              </a:ext>
            </a:extLst>
          </p:cNvPr>
          <p:cNvSpPr>
            <a:spLocks noGrp="1"/>
          </p:cNvSpPr>
          <p:nvPr>
            <p:ph type="title"/>
          </p:nvPr>
        </p:nvSpPr>
        <p:spPr/>
        <p:txBody>
          <a:bodyPr>
            <a:normAutofit/>
          </a:bodyPr>
          <a:lstStyle/>
          <a:p>
            <a:r>
              <a:rPr lang="en-US" sz="3200" b="1" dirty="0">
                <a:latin typeface="Andale Mono" panose="020B0509000000000004" pitchFamily="49" charset="0"/>
              </a:rPr>
              <a:t>Lesson 2 – Exploring MartyPy Documentation</a:t>
            </a:r>
          </a:p>
        </p:txBody>
      </p:sp>
      <p:sp>
        <p:nvSpPr>
          <p:cNvPr id="3" name="Content Placeholder 2">
            <a:extLst>
              <a:ext uri="{FF2B5EF4-FFF2-40B4-BE49-F238E27FC236}">
                <a16:creationId xmlns:a16="http://schemas.microsoft.com/office/drawing/2014/main" id="{AACDBEB2-AC45-B54D-8819-6B90101917EE}"/>
              </a:ext>
            </a:extLst>
          </p:cNvPr>
          <p:cNvSpPr>
            <a:spLocks noGrp="1"/>
          </p:cNvSpPr>
          <p:nvPr>
            <p:ph idx="1"/>
          </p:nvPr>
        </p:nvSpPr>
        <p:spPr>
          <a:xfrm>
            <a:off x="838200" y="1885569"/>
            <a:ext cx="10515600" cy="4351338"/>
          </a:xfrm>
        </p:spPr>
        <p:txBody>
          <a:bodyPr>
            <a:normAutofit/>
          </a:bodyPr>
          <a:lstStyle/>
          <a:p>
            <a:pPr marL="0" indent="0">
              <a:lnSpc>
                <a:spcPct val="150000"/>
              </a:lnSpc>
              <a:buNone/>
            </a:pPr>
            <a:r>
              <a:rPr lang="en-US" dirty="0">
                <a:latin typeface="Cambria" panose="02040503050406030204" pitchFamily="18" charset="0"/>
                <a:ea typeface="Verdana" panose="020B0604030504040204" pitchFamily="34" charset="0"/>
                <a:cs typeface="Verdana" panose="020B0604030504040204" pitchFamily="34" charset="0"/>
              </a:rPr>
              <a:t>By the end of this lesson you will be able to,</a:t>
            </a:r>
          </a:p>
          <a:p>
            <a:pPr lvl="1">
              <a:lnSpc>
                <a:spcPct val="150000"/>
              </a:lnSpc>
            </a:pPr>
            <a:r>
              <a:rPr lang="en-US" sz="2800" dirty="0">
                <a:latin typeface="Cambria" panose="02040503050406030204" pitchFamily="18" charset="0"/>
                <a:ea typeface="Verdana" panose="020B0604030504040204" pitchFamily="34" charset="0"/>
                <a:cs typeface="Verdana" panose="020B0604030504040204" pitchFamily="34" charset="0"/>
              </a:rPr>
              <a:t>Build upon knowledge of movements and the functionality that Marty has</a:t>
            </a:r>
          </a:p>
          <a:p>
            <a:pPr lvl="1">
              <a:lnSpc>
                <a:spcPct val="150000"/>
              </a:lnSpc>
            </a:pPr>
            <a:r>
              <a:rPr lang="en-US" sz="2800" dirty="0">
                <a:latin typeface="Cambria" panose="02040503050406030204" pitchFamily="18" charset="0"/>
                <a:ea typeface="Verdana" panose="020B0604030504040204" pitchFamily="34" charset="0"/>
                <a:cs typeface="Verdana" panose="020B0604030504040204" pitchFamily="34" charset="0"/>
              </a:rPr>
              <a:t>Create their own version of the MartyPy documentation</a:t>
            </a:r>
          </a:p>
          <a:p>
            <a:pPr lvl="1">
              <a:lnSpc>
                <a:spcPct val="150000"/>
              </a:lnSpc>
            </a:pPr>
            <a:r>
              <a:rPr lang="en-US" sz="2800" dirty="0">
                <a:latin typeface="Cambria" panose="02040503050406030204" pitchFamily="18" charset="0"/>
                <a:ea typeface="Verdana" panose="020B0604030504040204" pitchFamily="34" charset="0"/>
                <a:cs typeface="Verdana" panose="020B0604030504040204" pitchFamily="34" charset="0"/>
              </a:rPr>
              <a:t>Explore the importance of documentation</a:t>
            </a:r>
          </a:p>
        </p:txBody>
      </p:sp>
      <p:sp>
        <p:nvSpPr>
          <p:cNvPr id="4" name="Rectangle 3">
            <a:extLst>
              <a:ext uri="{FF2B5EF4-FFF2-40B4-BE49-F238E27FC236}">
                <a16:creationId xmlns:a16="http://schemas.microsoft.com/office/drawing/2014/main" id="{C85D4A90-5BC3-FF4A-A6FC-783CD74E5028}"/>
              </a:ext>
            </a:extLst>
          </p:cNvPr>
          <p:cNvSpPr/>
          <p:nvPr/>
        </p:nvSpPr>
        <p:spPr>
          <a:xfrm>
            <a:off x="119270" y="119270"/>
            <a:ext cx="11979965" cy="6639339"/>
          </a:xfrm>
          <a:prstGeom prst="rect">
            <a:avLst/>
          </a:prstGeom>
          <a:noFill/>
          <a:ln w="76200">
            <a:solidFill>
              <a:srgbClr val="9AC4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pic>
        <p:nvPicPr>
          <p:cNvPr id="5" name="Picture 4">
            <a:extLst>
              <a:ext uri="{FF2B5EF4-FFF2-40B4-BE49-F238E27FC236}">
                <a16:creationId xmlns:a16="http://schemas.microsoft.com/office/drawing/2014/main" id="{3ABE6F02-8431-DE4F-938C-96FB1FF7B61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383252" y="4665489"/>
            <a:ext cx="1472909" cy="1928557"/>
          </a:xfrm>
          <a:prstGeom prst="rect">
            <a:avLst/>
          </a:prstGeom>
        </p:spPr>
      </p:pic>
    </p:spTree>
    <p:extLst>
      <p:ext uri="{BB962C8B-B14F-4D97-AF65-F5344CB8AC3E}">
        <p14:creationId xmlns:p14="http://schemas.microsoft.com/office/powerpoint/2010/main" val="28584087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0F7A2-6F82-D14F-973E-7B239A50C935}"/>
              </a:ext>
            </a:extLst>
          </p:cNvPr>
          <p:cNvSpPr>
            <a:spLocks noGrp="1"/>
          </p:cNvSpPr>
          <p:nvPr>
            <p:ph type="title"/>
          </p:nvPr>
        </p:nvSpPr>
        <p:spPr>
          <a:xfrm>
            <a:off x="838200" y="170656"/>
            <a:ext cx="10515600" cy="1547094"/>
          </a:xfrm>
        </p:spPr>
        <p:txBody>
          <a:bodyPr>
            <a:normAutofit fontScale="90000"/>
          </a:bodyPr>
          <a:lstStyle/>
          <a:p>
            <a:pPr algn="ctr">
              <a:lnSpc>
                <a:spcPct val="200000"/>
              </a:lnSpc>
            </a:pPr>
            <a:r>
              <a:rPr lang="en-US" sz="3200" b="1" dirty="0">
                <a:latin typeface="Andale Mono" panose="020B0509000000000004" pitchFamily="49" charset="0"/>
              </a:rPr>
              <a:t>Why do we need instructions and documentation?</a:t>
            </a:r>
            <a:endParaRPr lang="en-US" sz="3200" dirty="0">
              <a:latin typeface="Andale Mono" panose="020B0509000000000004" pitchFamily="49" charset="0"/>
            </a:endParaRPr>
          </a:p>
        </p:txBody>
      </p:sp>
      <p:sp>
        <p:nvSpPr>
          <p:cNvPr id="4" name="Rectangle 3">
            <a:extLst>
              <a:ext uri="{FF2B5EF4-FFF2-40B4-BE49-F238E27FC236}">
                <a16:creationId xmlns:a16="http://schemas.microsoft.com/office/drawing/2014/main" id="{C85D4A90-5BC3-FF4A-A6FC-783CD74E5028}"/>
              </a:ext>
            </a:extLst>
          </p:cNvPr>
          <p:cNvSpPr/>
          <p:nvPr/>
        </p:nvSpPr>
        <p:spPr>
          <a:xfrm>
            <a:off x="119270" y="119270"/>
            <a:ext cx="11979965" cy="6639339"/>
          </a:xfrm>
          <a:prstGeom prst="rect">
            <a:avLst/>
          </a:prstGeom>
          <a:noFill/>
          <a:ln w="76200">
            <a:solidFill>
              <a:srgbClr val="9AC4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pic>
        <p:nvPicPr>
          <p:cNvPr id="5" name="Picture 4">
            <a:extLst>
              <a:ext uri="{FF2B5EF4-FFF2-40B4-BE49-F238E27FC236}">
                <a16:creationId xmlns:a16="http://schemas.microsoft.com/office/drawing/2014/main" id="{3ABE6F02-8431-DE4F-938C-96FB1FF7B61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383252" y="4676778"/>
            <a:ext cx="1472909" cy="1928557"/>
          </a:xfrm>
          <a:prstGeom prst="rect">
            <a:avLst/>
          </a:prstGeom>
        </p:spPr>
      </p:pic>
      <p:pic>
        <p:nvPicPr>
          <p:cNvPr id="3" name="Picture 2">
            <a:extLst>
              <a:ext uri="{FF2B5EF4-FFF2-40B4-BE49-F238E27FC236}">
                <a16:creationId xmlns:a16="http://schemas.microsoft.com/office/drawing/2014/main" id="{6CAE75E3-D5B8-1846-BECC-4CE8313587E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82444" y="1962227"/>
            <a:ext cx="2631263" cy="4157396"/>
          </a:xfrm>
          <a:prstGeom prst="rect">
            <a:avLst/>
          </a:prstGeom>
        </p:spPr>
      </p:pic>
      <p:pic>
        <p:nvPicPr>
          <p:cNvPr id="7" name="Picture 6" descr="A screenshot of a social media post&#10;&#10;Description automatically generated">
            <a:extLst>
              <a:ext uri="{FF2B5EF4-FFF2-40B4-BE49-F238E27FC236}">
                <a16:creationId xmlns:a16="http://schemas.microsoft.com/office/drawing/2014/main" id="{335AC7FD-23A0-5A49-97CC-2CAA530F6F5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579448" y="2113134"/>
            <a:ext cx="6803804" cy="2988465"/>
          </a:xfrm>
          <a:prstGeom prst="rect">
            <a:avLst/>
          </a:prstGeom>
        </p:spPr>
      </p:pic>
      <p:pic>
        <p:nvPicPr>
          <p:cNvPr id="11" name="Picture 10" descr="A screenshot of a cell phone&#10;&#10;Description automatically generated">
            <a:extLst>
              <a:ext uri="{FF2B5EF4-FFF2-40B4-BE49-F238E27FC236}">
                <a16:creationId xmlns:a16="http://schemas.microsoft.com/office/drawing/2014/main" id="{36BA79ED-62B9-CA4C-8D43-A4C53230FED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007330" y="4633288"/>
            <a:ext cx="4882298" cy="1238436"/>
          </a:xfrm>
          <a:prstGeom prst="rect">
            <a:avLst/>
          </a:prstGeom>
        </p:spPr>
      </p:pic>
    </p:spTree>
    <p:extLst>
      <p:ext uri="{BB962C8B-B14F-4D97-AF65-F5344CB8AC3E}">
        <p14:creationId xmlns:p14="http://schemas.microsoft.com/office/powerpoint/2010/main" val="24147528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0F7A2-6F82-D14F-973E-7B239A50C935}"/>
              </a:ext>
            </a:extLst>
          </p:cNvPr>
          <p:cNvSpPr>
            <a:spLocks noGrp="1"/>
          </p:cNvSpPr>
          <p:nvPr>
            <p:ph type="title"/>
          </p:nvPr>
        </p:nvSpPr>
        <p:spPr>
          <a:xfrm>
            <a:off x="838200" y="542528"/>
            <a:ext cx="10515600" cy="5247164"/>
          </a:xfrm>
        </p:spPr>
        <p:txBody>
          <a:bodyPr>
            <a:normAutofit/>
          </a:bodyPr>
          <a:lstStyle/>
          <a:p>
            <a:pPr algn="ctr">
              <a:lnSpc>
                <a:spcPct val="200000"/>
              </a:lnSpc>
            </a:pPr>
            <a:r>
              <a:rPr lang="en-US" sz="4000" b="1" dirty="0">
                <a:latin typeface="Andale Mono" panose="020B0509000000000004" pitchFamily="49" charset="0"/>
              </a:rPr>
              <a:t>What makes good instructions &amp; documentation?</a:t>
            </a:r>
            <a:endParaRPr lang="en-US" sz="4000" dirty="0">
              <a:latin typeface="Andale Mono" panose="020B0509000000000004" pitchFamily="49" charset="0"/>
            </a:endParaRPr>
          </a:p>
        </p:txBody>
      </p:sp>
      <p:sp>
        <p:nvSpPr>
          <p:cNvPr id="4" name="Rectangle 3">
            <a:extLst>
              <a:ext uri="{FF2B5EF4-FFF2-40B4-BE49-F238E27FC236}">
                <a16:creationId xmlns:a16="http://schemas.microsoft.com/office/drawing/2014/main" id="{C85D4A90-5BC3-FF4A-A6FC-783CD74E5028}"/>
              </a:ext>
            </a:extLst>
          </p:cNvPr>
          <p:cNvSpPr/>
          <p:nvPr/>
        </p:nvSpPr>
        <p:spPr>
          <a:xfrm>
            <a:off x="119270" y="119270"/>
            <a:ext cx="11979965" cy="6639339"/>
          </a:xfrm>
          <a:prstGeom prst="rect">
            <a:avLst/>
          </a:prstGeom>
          <a:noFill/>
          <a:ln w="76200">
            <a:solidFill>
              <a:srgbClr val="9AC4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pic>
        <p:nvPicPr>
          <p:cNvPr id="5" name="Picture 4">
            <a:extLst>
              <a:ext uri="{FF2B5EF4-FFF2-40B4-BE49-F238E27FC236}">
                <a16:creationId xmlns:a16="http://schemas.microsoft.com/office/drawing/2014/main" id="{3ABE6F02-8431-DE4F-938C-96FB1FF7B61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383252" y="4676778"/>
            <a:ext cx="1472909" cy="1928557"/>
          </a:xfrm>
          <a:prstGeom prst="rect">
            <a:avLst/>
          </a:prstGeom>
        </p:spPr>
      </p:pic>
    </p:spTree>
    <p:extLst>
      <p:ext uri="{BB962C8B-B14F-4D97-AF65-F5344CB8AC3E}">
        <p14:creationId xmlns:p14="http://schemas.microsoft.com/office/powerpoint/2010/main" val="41152759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85D4A90-5BC3-FF4A-A6FC-783CD74E5028}"/>
              </a:ext>
            </a:extLst>
          </p:cNvPr>
          <p:cNvSpPr/>
          <p:nvPr/>
        </p:nvSpPr>
        <p:spPr>
          <a:xfrm>
            <a:off x="119270" y="119270"/>
            <a:ext cx="11979965" cy="6639339"/>
          </a:xfrm>
          <a:prstGeom prst="rect">
            <a:avLst/>
          </a:prstGeom>
          <a:noFill/>
          <a:ln w="76200">
            <a:solidFill>
              <a:srgbClr val="9AC4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pic>
        <p:nvPicPr>
          <p:cNvPr id="5" name="Picture 4">
            <a:extLst>
              <a:ext uri="{FF2B5EF4-FFF2-40B4-BE49-F238E27FC236}">
                <a16:creationId xmlns:a16="http://schemas.microsoft.com/office/drawing/2014/main" id="{3ABE6F02-8431-DE4F-938C-96FB1FF7B61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383252" y="4676778"/>
            <a:ext cx="1472909" cy="1928557"/>
          </a:xfrm>
          <a:prstGeom prst="rect">
            <a:avLst/>
          </a:prstGeom>
        </p:spPr>
      </p:pic>
      <p:pic>
        <p:nvPicPr>
          <p:cNvPr id="7" name="Picture 6" descr="A screenshot of a social media post&#10;&#10;Description automatically generated">
            <a:extLst>
              <a:ext uri="{FF2B5EF4-FFF2-40B4-BE49-F238E27FC236}">
                <a16:creationId xmlns:a16="http://schemas.microsoft.com/office/drawing/2014/main" id="{038CF662-6539-3B47-B152-A11A324F962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538739" y="1437233"/>
            <a:ext cx="9114522" cy="4003412"/>
          </a:xfrm>
          <a:prstGeom prst="rect">
            <a:avLst/>
          </a:prstGeom>
        </p:spPr>
      </p:pic>
    </p:spTree>
    <p:extLst>
      <p:ext uri="{BB962C8B-B14F-4D97-AF65-F5344CB8AC3E}">
        <p14:creationId xmlns:p14="http://schemas.microsoft.com/office/powerpoint/2010/main" val="27960620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85D4A90-5BC3-FF4A-A6FC-783CD74E5028}"/>
              </a:ext>
            </a:extLst>
          </p:cNvPr>
          <p:cNvSpPr/>
          <p:nvPr/>
        </p:nvSpPr>
        <p:spPr>
          <a:xfrm>
            <a:off x="119270" y="119270"/>
            <a:ext cx="11979965" cy="6639339"/>
          </a:xfrm>
          <a:prstGeom prst="rect">
            <a:avLst/>
          </a:prstGeom>
          <a:noFill/>
          <a:ln w="76200">
            <a:solidFill>
              <a:srgbClr val="9AC4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pic>
        <p:nvPicPr>
          <p:cNvPr id="5" name="Picture 4">
            <a:extLst>
              <a:ext uri="{FF2B5EF4-FFF2-40B4-BE49-F238E27FC236}">
                <a16:creationId xmlns:a16="http://schemas.microsoft.com/office/drawing/2014/main" id="{3ABE6F02-8431-DE4F-938C-96FB1FF7B61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383252" y="4676778"/>
            <a:ext cx="1472909" cy="1928557"/>
          </a:xfrm>
          <a:prstGeom prst="rect">
            <a:avLst/>
          </a:prstGeom>
        </p:spPr>
      </p:pic>
      <p:pic>
        <p:nvPicPr>
          <p:cNvPr id="6" name="Picture 5" descr="A screenshot of a cell phone&#10;&#10;Description automatically generated">
            <a:extLst>
              <a:ext uri="{FF2B5EF4-FFF2-40B4-BE49-F238E27FC236}">
                <a16:creationId xmlns:a16="http://schemas.microsoft.com/office/drawing/2014/main" id="{2878DF5B-1BE7-5C44-A479-AD7CF371C19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81013" y="2234054"/>
            <a:ext cx="9629974" cy="2442724"/>
          </a:xfrm>
          <a:prstGeom prst="rect">
            <a:avLst/>
          </a:prstGeom>
        </p:spPr>
      </p:pic>
    </p:spTree>
    <p:extLst>
      <p:ext uri="{BB962C8B-B14F-4D97-AF65-F5344CB8AC3E}">
        <p14:creationId xmlns:p14="http://schemas.microsoft.com/office/powerpoint/2010/main" val="34048626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0F7A2-6F82-D14F-973E-7B239A50C935}"/>
              </a:ext>
            </a:extLst>
          </p:cNvPr>
          <p:cNvSpPr>
            <a:spLocks noGrp="1"/>
          </p:cNvSpPr>
          <p:nvPr>
            <p:ph type="title"/>
          </p:nvPr>
        </p:nvSpPr>
        <p:spPr>
          <a:xfrm>
            <a:off x="838200" y="1817786"/>
            <a:ext cx="10515600" cy="2788261"/>
          </a:xfrm>
        </p:spPr>
        <p:txBody>
          <a:bodyPr>
            <a:normAutofit/>
          </a:bodyPr>
          <a:lstStyle/>
          <a:p>
            <a:pPr algn="ctr"/>
            <a:r>
              <a:rPr lang="en-US" sz="3200" b="1" dirty="0">
                <a:latin typeface="Andale Mono" panose="020B0509000000000004" pitchFamily="49" charset="0"/>
              </a:rPr>
              <a:t>Try making your own MartyPy Handbook!</a:t>
            </a:r>
          </a:p>
        </p:txBody>
      </p:sp>
      <p:sp>
        <p:nvSpPr>
          <p:cNvPr id="4" name="Rectangle 3">
            <a:extLst>
              <a:ext uri="{FF2B5EF4-FFF2-40B4-BE49-F238E27FC236}">
                <a16:creationId xmlns:a16="http://schemas.microsoft.com/office/drawing/2014/main" id="{C85D4A90-5BC3-FF4A-A6FC-783CD74E5028}"/>
              </a:ext>
            </a:extLst>
          </p:cNvPr>
          <p:cNvSpPr/>
          <p:nvPr/>
        </p:nvSpPr>
        <p:spPr>
          <a:xfrm>
            <a:off x="119270" y="119270"/>
            <a:ext cx="11979965" cy="6639339"/>
          </a:xfrm>
          <a:prstGeom prst="rect">
            <a:avLst/>
          </a:prstGeom>
          <a:noFill/>
          <a:ln w="76200">
            <a:solidFill>
              <a:srgbClr val="9AC4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pic>
        <p:nvPicPr>
          <p:cNvPr id="8" name="Picture 7">
            <a:extLst>
              <a:ext uri="{FF2B5EF4-FFF2-40B4-BE49-F238E27FC236}">
                <a16:creationId xmlns:a16="http://schemas.microsoft.com/office/drawing/2014/main" id="{54407150-45C0-7D4B-911B-F6FC20FA896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354207" y="3451670"/>
            <a:ext cx="2342521" cy="3067186"/>
          </a:xfrm>
          <a:prstGeom prst="rect">
            <a:avLst/>
          </a:prstGeom>
        </p:spPr>
      </p:pic>
    </p:spTree>
    <p:extLst>
      <p:ext uri="{BB962C8B-B14F-4D97-AF65-F5344CB8AC3E}">
        <p14:creationId xmlns:p14="http://schemas.microsoft.com/office/powerpoint/2010/main" val="3582730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0F7A2-6F82-D14F-973E-7B239A50C935}"/>
              </a:ext>
            </a:extLst>
          </p:cNvPr>
          <p:cNvSpPr>
            <a:spLocks noGrp="1"/>
          </p:cNvSpPr>
          <p:nvPr>
            <p:ph type="title"/>
          </p:nvPr>
        </p:nvSpPr>
        <p:spPr/>
        <p:txBody>
          <a:bodyPr>
            <a:normAutofit/>
          </a:bodyPr>
          <a:lstStyle/>
          <a:p>
            <a:r>
              <a:rPr lang="en-US" sz="3200" b="1" dirty="0">
                <a:latin typeface="Andale Mono" panose="020B0509000000000004" pitchFamily="49" charset="0"/>
              </a:rPr>
              <a:t>Lesson 3 – Marty Python Dance-Off</a:t>
            </a:r>
          </a:p>
        </p:txBody>
      </p:sp>
      <p:sp>
        <p:nvSpPr>
          <p:cNvPr id="3" name="Content Placeholder 2">
            <a:extLst>
              <a:ext uri="{FF2B5EF4-FFF2-40B4-BE49-F238E27FC236}">
                <a16:creationId xmlns:a16="http://schemas.microsoft.com/office/drawing/2014/main" id="{AACDBEB2-AC45-B54D-8819-6B90101917EE}"/>
              </a:ext>
            </a:extLst>
          </p:cNvPr>
          <p:cNvSpPr>
            <a:spLocks noGrp="1"/>
          </p:cNvSpPr>
          <p:nvPr>
            <p:ph idx="1"/>
          </p:nvPr>
        </p:nvSpPr>
        <p:spPr>
          <a:xfrm>
            <a:off x="838200" y="1896858"/>
            <a:ext cx="10515600" cy="4351338"/>
          </a:xfrm>
        </p:spPr>
        <p:txBody>
          <a:bodyPr>
            <a:normAutofit/>
          </a:bodyPr>
          <a:lstStyle/>
          <a:p>
            <a:pPr marL="0" indent="0">
              <a:lnSpc>
                <a:spcPct val="150000"/>
              </a:lnSpc>
              <a:buNone/>
            </a:pPr>
            <a:r>
              <a:rPr lang="en-US" dirty="0">
                <a:latin typeface="Cambria" panose="02040503050406030204" pitchFamily="18" charset="0"/>
                <a:ea typeface="Verdana" panose="020B0604030504040204" pitchFamily="34" charset="0"/>
                <a:cs typeface="Verdana" panose="020B0604030504040204" pitchFamily="34" charset="0"/>
              </a:rPr>
              <a:t>By the end of this lesson you will be able to,</a:t>
            </a:r>
          </a:p>
          <a:p>
            <a:pPr lvl="1">
              <a:lnSpc>
                <a:spcPct val="150000"/>
              </a:lnSpc>
            </a:pPr>
            <a:r>
              <a:rPr lang="en-US" sz="2800" dirty="0">
                <a:latin typeface="Cambria" panose="02040503050406030204" pitchFamily="18" charset="0"/>
                <a:ea typeface="Verdana" panose="020B0604030504040204" pitchFamily="34" charset="0"/>
                <a:cs typeface="Verdana" panose="020B0604030504040204" pitchFamily="34" charset="0"/>
              </a:rPr>
              <a:t>Create small Python scripts using IDLE or an equivalent editor</a:t>
            </a:r>
          </a:p>
          <a:p>
            <a:pPr lvl="1">
              <a:lnSpc>
                <a:spcPct val="150000"/>
              </a:lnSpc>
            </a:pPr>
            <a:r>
              <a:rPr lang="en-US" sz="2800" dirty="0">
                <a:latin typeface="Cambria" panose="02040503050406030204" pitchFamily="18" charset="0"/>
                <a:ea typeface="Verdana" panose="020B0604030504040204" pitchFamily="34" charset="0"/>
                <a:cs typeface="Verdana" panose="020B0604030504040204" pitchFamily="34" charset="0"/>
              </a:rPr>
              <a:t>Explore the use of combining multiple commands to get a sequence of movements happening</a:t>
            </a:r>
          </a:p>
          <a:p>
            <a:pPr lvl="1">
              <a:lnSpc>
                <a:spcPct val="150000"/>
              </a:lnSpc>
            </a:pPr>
            <a:endParaRPr lang="en-US" sz="2800" dirty="0">
              <a:latin typeface="Cambria" panose="02040503050406030204" pitchFamily="18" charset="0"/>
              <a:ea typeface="Verdana" panose="020B0604030504040204" pitchFamily="34" charset="0"/>
              <a:cs typeface="Verdana" panose="020B0604030504040204" pitchFamily="34" charset="0"/>
            </a:endParaRPr>
          </a:p>
        </p:txBody>
      </p:sp>
      <p:sp>
        <p:nvSpPr>
          <p:cNvPr id="4" name="Rectangle 3">
            <a:extLst>
              <a:ext uri="{FF2B5EF4-FFF2-40B4-BE49-F238E27FC236}">
                <a16:creationId xmlns:a16="http://schemas.microsoft.com/office/drawing/2014/main" id="{C85D4A90-5BC3-FF4A-A6FC-783CD74E5028}"/>
              </a:ext>
            </a:extLst>
          </p:cNvPr>
          <p:cNvSpPr/>
          <p:nvPr/>
        </p:nvSpPr>
        <p:spPr>
          <a:xfrm>
            <a:off x="119270" y="119270"/>
            <a:ext cx="11979965" cy="6639339"/>
          </a:xfrm>
          <a:prstGeom prst="rect">
            <a:avLst/>
          </a:prstGeom>
          <a:noFill/>
          <a:ln w="76200">
            <a:solidFill>
              <a:srgbClr val="9AC4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pic>
        <p:nvPicPr>
          <p:cNvPr id="5" name="Picture 4">
            <a:extLst>
              <a:ext uri="{FF2B5EF4-FFF2-40B4-BE49-F238E27FC236}">
                <a16:creationId xmlns:a16="http://schemas.microsoft.com/office/drawing/2014/main" id="{3ABE6F02-8431-DE4F-938C-96FB1FF7B61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383252" y="4676778"/>
            <a:ext cx="1472909" cy="1928557"/>
          </a:xfrm>
          <a:prstGeom prst="rect">
            <a:avLst/>
          </a:prstGeom>
        </p:spPr>
      </p:pic>
    </p:spTree>
    <p:extLst>
      <p:ext uri="{BB962C8B-B14F-4D97-AF65-F5344CB8AC3E}">
        <p14:creationId xmlns:p14="http://schemas.microsoft.com/office/powerpoint/2010/main" val="410431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0F7A2-6F82-D14F-973E-7B239A50C935}"/>
              </a:ext>
            </a:extLst>
          </p:cNvPr>
          <p:cNvSpPr>
            <a:spLocks noGrp="1"/>
          </p:cNvSpPr>
          <p:nvPr>
            <p:ph type="title"/>
          </p:nvPr>
        </p:nvSpPr>
        <p:spPr>
          <a:xfrm>
            <a:off x="851452" y="862884"/>
            <a:ext cx="10515600" cy="1325563"/>
          </a:xfrm>
        </p:spPr>
        <p:txBody>
          <a:bodyPr>
            <a:normAutofit/>
          </a:bodyPr>
          <a:lstStyle/>
          <a:p>
            <a:pPr algn="ctr"/>
            <a:r>
              <a:rPr lang="en-US" sz="3200" b="1" dirty="0">
                <a:latin typeface="Andale Mono" panose="020B0509000000000004" pitchFamily="49" charset="0"/>
              </a:rPr>
              <a:t>Is a Printer a Robot??</a:t>
            </a:r>
          </a:p>
        </p:txBody>
      </p:sp>
      <p:sp>
        <p:nvSpPr>
          <p:cNvPr id="4" name="Rectangle 3">
            <a:extLst>
              <a:ext uri="{FF2B5EF4-FFF2-40B4-BE49-F238E27FC236}">
                <a16:creationId xmlns:a16="http://schemas.microsoft.com/office/drawing/2014/main" id="{C85D4A90-5BC3-FF4A-A6FC-783CD74E5028}"/>
              </a:ext>
            </a:extLst>
          </p:cNvPr>
          <p:cNvSpPr/>
          <p:nvPr/>
        </p:nvSpPr>
        <p:spPr>
          <a:xfrm>
            <a:off x="119270" y="119270"/>
            <a:ext cx="11979965" cy="6639339"/>
          </a:xfrm>
          <a:prstGeom prst="rect">
            <a:avLst/>
          </a:prstGeom>
          <a:noFill/>
          <a:ln w="76200">
            <a:solidFill>
              <a:srgbClr val="9AC4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pic>
        <p:nvPicPr>
          <p:cNvPr id="3" name="Picture 2">
            <a:extLst>
              <a:ext uri="{FF2B5EF4-FFF2-40B4-BE49-F238E27FC236}">
                <a16:creationId xmlns:a16="http://schemas.microsoft.com/office/drawing/2014/main" id="{C2FCFEF1-524D-A548-9E4F-7C52BA5965CD}"/>
              </a:ext>
            </a:extLst>
          </p:cNvPr>
          <p:cNvPicPr>
            <a:picLocks noChangeAspect="1"/>
          </p:cNvPicPr>
          <p:nvPr/>
        </p:nvPicPr>
        <p:blipFill>
          <a:blip r:embed="rId3"/>
          <a:stretch>
            <a:fillRect/>
          </a:stretch>
        </p:blipFill>
        <p:spPr>
          <a:xfrm>
            <a:off x="4566421" y="2188447"/>
            <a:ext cx="3085662" cy="3085662"/>
          </a:xfrm>
          <a:prstGeom prst="rect">
            <a:avLst/>
          </a:prstGeom>
        </p:spPr>
      </p:pic>
    </p:spTree>
    <p:extLst>
      <p:ext uri="{BB962C8B-B14F-4D97-AF65-F5344CB8AC3E}">
        <p14:creationId xmlns:p14="http://schemas.microsoft.com/office/powerpoint/2010/main" val="34648818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ACDBEB2-AC45-B54D-8819-6B90101917EE}"/>
              </a:ext>
            </a:extLst>
          </p:cNvPr>
          <p:cNvSpPr>
            <a:spLocks noGrp="1"/>
          </p:cNvSpPr>
          <p:nvPr>
            <p:ph idx="1"/>
          </p:nvPr>
        </p:nvSpPr>
        <p:spPr>
          <a:xfrm>
            <a:off x="838200" y="2085176"/>
            <a:ext cx="10515600" cy="4351338"/>
          </a:xfrm>
        </p:spPr>
        <p:txBody>
          <a:bodyPr>
            <a:normAutofit/>
          </a:bodyPr>
          <a:lstStyle/>
          <a:p>
            <a:pPr marL="0" indent="0" algn="ctr">
              <a:lnSpc>
                <a:spcPct val="150000"/>
              </a:lnSpc>
              <a:buNone/>
            </a:pPr>
            <a:r>
              <a:rPr lang="en-US" sz="4800" dirty="0">
                <a:latin typeface="Cambria" panose="02040503050406030204" pitchFamily="18" charset="0"/>
                <a:ea typeface="Verdana" panose="020B0604030504040204" pitchFamily="34" charset="0"/>
                <a:cs typeface="Verdana" panose="020B0604030504040204" pitchFamily="34" charset="0"/>
              </a:rPr>
              <a:t>Quick Quiz!</a:t>
            </a:r>
          </a:p>
        </p:txBody>
      </p:sp>
      <p:sp>
        <p:nvSpPr>
          <p:cNvPr id="4" name="Rectangle 3">
            <a:extLst>
              <a:ext uri="{FF2B5EF4-FFF2-40B4-BE49-F238E27FC236}">
                <a16:creationId xmlns:a16="http://schemas.microsoft.com/office/drawing/2014/main" id="{C85D4A90-5BC3-FF4A-A6FC-783CD74E5028}"/>
              </a:ext>
            </a:extLst>
          </p:cNvPr>
          <p:cNvSpPr/>
          <p:nvPr/>
        </p:nvSpPr>
        <p:spPr>
          <a:xfrm>
            <a:off x="119270" y="119270"/>
            <a:ext cx="11979965" cy="6639339"/>
          </a:xfrm>
          <a:prstGeom prst="rect">
            <a:avLst/>
          </a:prstGeom>
          <a:noFill/>
          <a:ln w="76200">
            <a:solidFill>
              <a:srgbClr val="9AC4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pic>
        <p:nvPicPr>
          <p:cNvPr id="5" name="Picture 4">
            <a:extLst>
              <a:ext uri="{FF2B5EF4-FFF2-40B4-BE49-F238E27FC236}">
                <a16:creationId xmlns:a16="http://schemas.microsoft.com/office/drawing/2014/main" id="{3ABE6F02-8431-DE4F-938C-96FB1FF7B61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264544" y="3699726"/>
            <a:ext cx="1641316" cy="2149061"/>
          </a:xfrm>
          <a:prstGeom prst="rect">
            <a:avLst/>
          </a:prstGeom>
        </p:spPr>
      </p:pic>
    </p:spTree>
    <p:extLst>
      <p:ext uri="{BB962C8B-B14F-4D97-AF65-F5344CB8AC3E}">
        <p14:creationId xmlns:p14="http://schemas.microsoft.com/office/powerpoint/2010/main" val="21669517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85D4A90-5BC3-FF4A-A6FC-783CD74E5028}"/>
              </a:ext>
            </a:extLst>
          </p:cNvPr>
          <p:cNvSpPr/>
          <p:nvPr/>
        </p:nvSpPr>
        <p:spPr>
          <a:xfrm>
            <a:off x="119270" y="119270"/>
            <a:ext cx="11979965" cy="6639339"/>
          </a:xfrm>
          <a:prstGeom prst="rect">
            <a:avLst/>
          </a:prstGeom>
          <a:noFill/>
          <a:ln w="76200">
            <a:solidFill>
              <a:srgbClr val="9AC4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pic>
        <p:nvPicPr>
          <p:cNvPr id="7" name="Picture 6">
            <a:extLst>
              <a:ext uri="{FF2B5EF4-FFF2-40B4-BE49-F238E27FC236}">
                <a16:creationId xmlns:a16="http://schemas.microsoft.com/office/drawing/2014/main" id="{6DD78CEE-DF40-3141-93CC-30B7FE471F2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80864" y="858455"/>
            <a:ext cx="3593235" cy="5141090"/>
          </a:xfrm>
          <a:prstGeom prst="rect">
            <a:avLst/>
          </a:prstGeom>
        </p:spPr>
      </p:pic>
      <p:sp>
        <p:nvSpPr>
          <p:cNvPr id="2" name="TextBox 1">
            <a:extLst>
              <a:ext uri="{FF2B5EF4-FFF2-40B4-BE49-F238E27FC236}">
                <a16:creationId xmlns:a16="http://schemas.microsoft.com/office/drawing/2014/main" id="{234FF4E0-E3A3-B549-A5F9-805FCBCEDB60}"/>
              </a:ext>
            </a:extLst>
          </p:cNvPr>
          <p:cNvSpPr txBox="1"/>
          <p:nvPr/>
        </p:nvSpPr>
        <p:spPr>
          <a:xfrm>
            <a:off x="5722017" y="1874728"/>
            <a:ext cx="5829300" cy="3108543"/>
          </a:xfrm>
          <a:prstGeom prst="rect">
            <a:avLst/>
          </a:prstGeom>
          <a:noFill/>
        </p:spPr>
        <p:txBody>
          <a:bodyPr wrap="square" rtlCol="0">
            <a:spAutoFit/>
          </a:bodyPr>
          <a:lstStyle/>
          <a:p>
            <a:pPr marL="342900" indent="-342900">
              <a:buAutoNum type="alphaUcParenR"/>
            </a:pPr>
            <a:r>
              <a:rPr lang="en-US" sz="2800" dirty="0" err="1">
                <a:latin typeface="American Typewriter" panose="02090604020004020304" pitchFamily="18" charset="77"/>
              </a:rPr>
              <a:t>marty.lean</a:t>
            </a:r>
            <a:r>
              <a:rPr lang="en-US" sz="2800" dirty="0">
                <a:latin typeface="American Typewriter" panose="02090604020004020304" pitchFamily="18" charset="77"/>
              </a:rPr>
              <a:t>(‘left’,200,1500)</a:t>
            </a:r>
          </a:p>
          <a:p>
            <a:pPr marL="342900" indent="-342900">
              <a:buAutoNum type="alphaUcParenR"/>
            </a:pPr>
            <a:endParaRPr lang="en-US" sz="2800" dirty="0">
              <a:latin typeface="American Typewriter" panose="02090604020004020304" pitchFamily="18" charset="77"/>
            </a:endParaRPr>
          </a:p>
          <a:p>
            <a:pPr marL="342900" indent="-342900">
              <a:buAutoNum type="alphaUcParenR"/>
            </a:pPr>
            <a:endParaRPr lang="en-US" sz="2800" dirty="0">
              <a:latin typeface="American Typewriter" panose="02090604020004020304" pitchFamily="18" charset="77"/>
            </a:endParaRPr>
          </a:p>
          <a:p>
            <a:pPr marL="342900" indent="-342900">
              <a:buAutoNum type="alphaUcParenR"/>
            </a:pPr>
            <a:r>
              <a:rPr lang="en-US" sz="2800" dirty="0" err="1">
                <a:latin typeface="American Typewriter" panose="02090604020004020304" pitchFamily="18" charset="77"/>
              </a:rPr>
              <a:t>marty.walk</a:t>
            </a:r>
            <a:r>
              <a:rPr lang="en-US" sz="2800" dirty="0">
                <a:latin typeface="American Typewriter" panose="02090604020004020304" pitchFamily="18" charset="77"/>
              </a:rPr>
              <a:t>(5)</a:t>
            </a:r>
          </a:p>
          <a:p>
            <a:pPr marL="342900" indent="-342900">
              <a:buAutoNum type="alphaUcParenR"/>
            </a:pPr>
            <a:endParaRPr lang="en-US" sz="2800" dirty="0">
              <a:latin typeface="American Typewriter" panose="02090604020004020304" pitchFamily="18" charset="77"/>
            </a:endParaRPr>
          </a:p>
          <a:p>
            <a:pPr marL="342900" indent="-342900">
              <a:buAutoNum type="alphaUcParenR"/>
            </a:pPr>
            <a:endParaRPr lang="en-US" sz="2800" dirty="0">
              <a:latin typeface="American Typewriter" panose="02090604020004020304" pitchFamily="18" charset="77"/>
            </a:endParaRPr>
          </a:p>
          <a:p>
            <a:pPr marL="342900" indent="-342900">
              <a:buAutoNum type="alphaUcParenR"/>
            </a:pPr>
            <a:r>
              <a:rPr lang="en-US" sz="2800" dirty="0" err="1">
                <a:latin typeface="American Typewriter" panose="02090604020004020304" pitchFamily="18" charset="77"/>
              </a:rPr>
              <a:t>marty.eyes</a:t>
            </a:r>
            <a:r>
              <a:rPr lang="en-US" sz="2800" dirty="0">
                <a:latin typeface="American Typewriter" panose="02090604020004020304" pitchFamily="18" charset="77"/>
              </a:rPr>
              <a:t>(-90,100)</a:t>
            </a:r>
          </a:p>
        </p:txBody>
      </p:sp>
    </p:spTree>
    <p:extLst>
      <p:ext uri="{BB962C8B-B14F-4D97-AF65-F5344CB8AC3E}">
        <p14:creationId xmlns:p14="http://schemas.microsoft.com/office/powerpoint/2010/main" val="32407292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85D4A90-5BC3-FF4A-A6FC-783CD74E5028}"/>
              </a:ext>
            </a:extLst>
          </p:cNvPr>
          <p:cNvSpPr/>
          <p:nvPr/>
        </p:nvSpPr>
        <p:spPr>
          <a:xfrm>
            <a:off x="119270" y="119270"/>
            <a:ext cx="11979965" cy="6639339"/>
          </a:xfrm>
          <a:prstGeom prst="rect">
            <a:avLst/>
          </a:prstGeom>
          <a:noFill/>
          <a:ln w="76200">
            <a:solidFill>
              <a:srgbClr val="9AC4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pic>
        <p:nvPicPr>
          <p:cNvPr id="5" name="Picture 4">
            <a:extLst>
              <a:ext uri="{FF2B5EF4-FFF2-40B4-BE49-F238E27FC236}">
                <a16:creationId xmlns:a16="http://schemas.microsoft.com/office/drawing/2014/main" id="{7F20750A-34D2-BE4C-BA15-B5C2F2BF427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91456" y="857255"/>
            <a:ext cx="3594912" cy="5143489"/>
          </a:xfrm>
          <a:prstGeom prst="rect">
            <a:avLst/>
          </a:prstGeom>
        </p:spPr>
      </p:pic>
      <p:sp>
        <p:nvSpPr>
          <p:cNvPr id="6" name="TextBox 5">
            <a:extLst>
              <a:ext uri="{FF2B5EF4-FFF2-40B4-BE49-F238E27FC236}">
                <a16:creationId xmlns:a16="http://schemas.microsoft.com/office/drawing/2014/main" id="{5A902CDE-C014-354D-8FC4-997505C0679C}"/>
              </a:ext>
            </a:extLst>
          </p:cNvPr>
          <p:cNvSpPr txBox="1"/>
          <p:nvPr/>
        </p:nvSpPr>
        <p:spPr>
          <a:xfrm>
            <a:off x="5722017" y="1874728"/>
            <a:ext cx="5829300" cy="3108543"/>
          </a:xfrm>
          <a:prstGeom prst="rect">
            <a:avLst/>
          </a:prstGeom>
          <a:noFill/>
        </p:spPr>
        <p:txBody>
          <a:bodyPr wrap="square" rtlCol="0">
            <a:spAutoFit/>
          </a:bodyPr>
          <a:lstStyle/>
          <a:p>
            <a:pPr marL="342900" indent="-342900">
              <a:buAutoNum type="alphaUcParenR"/>
            </a:pPr>
            <a:r>
              <a:rPr lang="en-US" sz="2800" dirty="0" err="1">
                <a:latin typeface="American Typewriter" panose="02090604020004020304" pitchFamily="18" charset="77"/>
              </a:rPr>
              <a:t>marty.move_joint</a:t>
            </a:r>
            <a:r>
              <a:rPr lang="en-US" sz="2800" dirty="0">
                <a:latin typeface="American Typewriter" panose="02090604020004020304" pitchFamily="18" charset="77"/>
              </a:rPr>
              <a:t>(3,10,1500)</a:t>
            </a:r>
          </a:p>
          <a:p>
            <a:pPr marL="342900" indent="-342900">
              <a:buAutoNum type="alphaUcParenR"/>
            </a:pPr>
            <a:endParaRPr lang="en-US" sz="2800" dirty="0">
              <a:latin typeface="American Typewriter" panose="02090604020004020304" pitchFamily="18" charset="77"/>
            </a:endParaRPr>
          </a:p>
          <a:p>
            <a:pPr marL="342900" indent="-342900">
              <a:buAutoNum type="alphaUcParenR"/>
            </a:pPr>
            <a:endParaRPr lang="en-US" sz="2800" dirty="0">
              <a:latin typeface="American Typewriter" panose="02090604020004020304" pitchFamily="18" charset="77"/>
            </a:endParaRPr>
          </a:p>
          <a:p>
            <a:pPr marL="342900" indent="-342900">
              <a:buAutoNum type="alphaUcParenR"/>
            </a:pPr>
            <a:r>
              <a:rPr lang="en-US" sz="2800" dirty="0" err="1">
                <a:latin typeface="American Typewriter" panose="02090604020004020304" pitchFamily="18" charset="77"/>
              </a:rPr>
              <a:t>marty.lean</a:t>
            </a:r>
            <a:r>
              <a:rPr lang="en-US" sz="2800" dirty="0">
                <a:latin typeface="American Typewriter" panose="02090604020004020304" pitchFamily="18" charset="77"/>
              </a:rPr>
              <a:t>(‘left’,100,1500)</a:t>
            </a:r>
          </a:p>
          <a:p>
            <a:pPr marL="342900" indent="-342900">
              <a:buAutoNum type="alphaUcParenR"/>
            </a:pPr>
            <a:endParaRPr lang="en-US" sz="2800" dirty="0">
              <a:latin typeface="American Typewriter" panose="02090604020004020304" pitchFamily="18" charset="77"/>
            </a:endParaRPr>
          </a:p>
          <a:p>
            <a:pPr marL="342900" indent="-342900">
              <a:buAutoNum type="alphaUcParenR"/>
            </a:pPr>
            <a:endParaRPr lang="en-US" sz="2800" dirty="0">
              <a:latin typeface="American Typewriter" panose="02090604020004020304" pitchFamily="18" charset="77"/>
            </a:endParaRPr>
          </a:p>
          <a:p>
            <a:pPr marL="342900" indent="-342900">
              <a:buAutoNum type="alphaUcParenR"/>
            </a:pPr>
            <a:r>
              <a:rPr lang="en-US" sz="2800" dirty="0" err="1">
                <a:latin typeface="American Typewriter" panose="02090604020004020304" pitchFamily="18" charset="77"/>
              </a:rPr>
              <a:t>marty.eyes</a:t>
            </a:r>
            <a:r>
              <a:rPr lang="en-US" sz="2800" dirty="0">
                <a:latin typeface="American Typewriter" panose="02090604020004020304" pitchFamily="18" charset="77"/>
              </a:rPr>
              <a:t>(90,100)</a:t>
            </a:r>
          </a:p>
        </p:txBody>
      </p:sp>
    </p:spTree>
    <p:extLst>
      <p:ext uri="{BB962C8B-B14F-4D97-AF65-F5344CB8AC3E}">
        <p14:creationId xmlns:p14="http://schemas.microsoft.com/office/powerpoint/2010/main" val="33215141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ACDBEB2-AC45-B54D-8819-6B90101917EE}"/>
              </a:ext>
            </a:extLst>
          </p:cNvPr>
          <p:cNvSpPr>
            <a:spLocks noGrp="1"/>
          </p:cNvSpPr>
          <p:nvPr>
            <p:ph idx="1"/>
          </p:nvPr>
        </p:nvSpPr>
        <p:spPr>
          <a:xfrm>
            <a:off x="416553" y="579055"/>
            <a:ext cx="11358893" cy="1429187"/>
          </a:xfrm>
        </p:spPr>
        <p:txBody>
          <a:bodyPr>
            <a:normAutofit/>
          </a:bodyPr>
          <a:lstStyle/>
          <a:p>
            <a:pPr marL="0" indent="0" algn="ctr">
              <a:lnSpc>
                <a:spcPct val="150000"/>
              </a:lnSpc>
              <a:buNone/>
            </a:pPr>
            <a:r>
              <a:rPr lang="en-US" sz="4000" dirty="0">
                <a:latin typeface="Cambria" panose="02040503050406030204" pitchFamily="18" charset="0"/>
                <a:ea typeface="Verdana" panose="020B0604030504040204" pitchFamily="34" charset="0"/>
                <a:cs typeface="Verdana" panose="020B0604030504040204" pitchFamily="34" charset="0"/>
              </a:rPr>
              <a:t>To create a Python file you need to do the following</a:t>
            </a:r>
            <a:endParaRPr lang="en-US" sz="2400" dirty="0">
              <a:latin typeface="Cambria" panose="02040503050406030204" pitchFamily="18" charset="0"/>
              <a:ea typeface="Verdana" panose="020B0604030504040204" pitchFamily="34" charset="0"/>
              <a:cs typeface="Verdana" panose="020B0604030504040204" pitchFamily="34" charset="0"/>
            </a:endParaRPr>
          </a:p>
        </p:txBody>
      </p:sp>
      <p:sp>
        <p:nvSpPr>
          <p:cNvPr id="4" name="Rectangle 3">
            <a:extLst>
              <a:ext uri="{FF2B5EF4-FFF2-40B4-BE49-F238E27FC236}">
                <a16:creationId xmlns:a16="http://schemas.microsoft.com/office/drawing/2014/main" id="{C85D4A90-5BC3-FF4A-A6FC-783CD74E5028}"/>
              </a:ext>
            </a:extLst>
          </p:cNvPr>
          <p:cNvSpPr/>
          <p:nvPr/>
        </p:nvSpPr>
        <p:spPr>
          <a:xfrm>
            <a:off x="119270" y="119270"/>
            <a:ext cx="11979965" cy="6639339"/>
          </a:xfrm>
          <a:prstGeom prst="rect">
            <a:avLst/>
          </a:prstGeom>
          <a:noFill/>
          <a:ln w="76200">
            <a:solidFill>
              <a:srgbClr val="9AC4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pic>
        <p:nvPicPr>
          <p:cNvPr id="5" name="Picture 4">
            <a:extLst>
              <a:ext uri="{FF2B5EF4-FFF2-40B4-BE49-F238E27FC236}">
                <a16:creationId xmlns:a16="http://schemas.microsoft.com/office/drawing/2014/main" id="{3ABE6F02-8431-DE4F-938C-96FB1FF7B61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712484" y="3897215"/>
            <a:ext cx="1641316" cy="2149061"/>
          </a:xfrm>
          <a:prstGeom prst="rect">
            <a:avLst/>
          </a:prstGeom>
        </p:spPr>
      </p:pic>
      <p:sp>
        <p:nvSpPr>
          <p:cNvPr id="6" name="Content Placeholder 2">
            <a:extLst>
              <a:ext uri="{FF2B5EF4-FFF2-40B4-BE49-F238E27FC236}">
                <a16:creationId xmlns:a16="http://schemas.microsoft.com/office/drawing/2014/main" id="{C2C66E09-5D7A-6E43-AC31-FCCDFA058D1B}"/>
              </a:ext>
            </a:extLst>
          </p:cNvPr>
          <p:cNvSpPr txBox="1">
            <a:spLocks/>
          </p:cNvSpPr>
          <p:nvPr/>
        </p:nvSpPr>
        <p:spPr>
          <a:xfrm>
            <a:off x="578447" y="2008242"/>
            <a:ext cx="11358893" cy="363334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42950" indent="-742950">
              <a:lnSpc>
                <a:spcPct val="150000"/>
              </a:lnSpc>
              <a:buFont typeface="+mj-lt"/>
              <a:buAutoNum type="arabicPeriod"/>
            </a:pPr>
            <a:r>
              <a:rPr lang="en-US" sz="2400" dirty="0">
                <a:latin typeface="Cambria" panose="02040503050406030204" pitchFamily="18" charset="0"/>
                <a:ea typeface="Verdana" panose="020B0604030504040204" pitchFamily="34" charset="0"/>
                <a:cs typeface="Verdana" panose="020B0604030504040204" pitchFamily="34" charset="0"/>
              </a:rPr>
              <a:t>Select </a:t>
            </a:r>
            <a:r>
              <a:rPr lang="en-US" sz="2400" i="1" dirty="0">
                <a:latin typeface="Cambria" panose="02040503050406030204" pitchFamily="18" charset="0"/>
                <a:ea typeface="Verdana" panose="020B0604030504040204" pitchFamily="34" charset="0"/>
                <a:cs typeface="Verdana" panose="020B0604030504040204" pitchFamily="34" charset="0"/>
              </a:rPr>
              <a:t>File -&gt; New File</a:t>
            </a:r>
          </a:p>
          <a:p>
            <a:pPr marL="742950" indent="-742950">
              <a:lnSpc>
                <a:spcPct val="150000"/>
              </a:lnSpc>
              <a:buFont typeface="+mj-lt"/>
              <a:buAutoNum type="arabicPeriod"/>
            </a:pPr>
            <a:r>
              <a:rPr lang="en-US" sz="2400" dirty="0">
                <a:latin typeface="Cambria" panose="02040503050406030204" pitchFamily="18" charset="0"/>
                <a:ea typeface="Verdana" panose="020B0604030504040204" pitchFamily="34" charset="0"/>
                <a:cs typeface="Verdana" panose="020B0604030504040204" pitchFamily="34" charset="0"/>
              </a:rPr>
              <a:t>Should should create a new small window – this is where you will type in your program </a:t>
            </a:r>
          </a:p>
          <a:p>
            <a:pPr marL="742950" indent="-742950">
              <a:lnSpc>
                <a:spcPct val="150000"/>
              </a:lnSpc>
              <a:buFont typeface="+mj-lt"/>
              <a:buAutoNum type="arabicPeriod"/>
            </a:pPr>
            <a:r>
              <a:rPr lang="en-US" sz="2400" dirty="0">
                <a:latin typeface="Cambria" panose="02040503050406030204" pitchFamily="18" charset="0"/>
                <a:ea typeface="Verdana" panose="020B0604030504040204" pitchFamily="34" charset="0"/>
                <a:cs typeface="Verdana" panose="020B0604030504040204" pitchFamily="34" charset="0"/>
              </a:rPr>
              <a:t>Select </a:t>
            </a:r>
            <a:r>
              <a:rPr lang="en-US" sz="2400" i="1" dirty="0">
                <a:latin typeface="Cambria" panose="02040503050406030204" pitchFamily="18" charset="0"/>
                <a:ea typeface="Verdana" panose="020B0604030504040204" pitchFamily="34" charset="0"/>
                <a:cs typeface="Verdana" panose="020B0604030504040204" pitchFamily="34" charset="0"/>
              </a:rPr>
              <a:t>File -&gt; Save</a:t>
            </a:r>
            <a:r>
              <a:rPr lang="en-US" sz="2400" dirty="0">
                <a:latin typeface="Cambria" panose="02040503050406030204" pitchFamily="18" charset="0"/>
                <a:ea typeface="Verdana" panose="020B0604030504040204" pitchFamily="34" charset="0"/>
                <a:cs typeface="Verdana" panose="020B0604030504040204" pitchFamily="34" charset="0"/>
              </a:rPr>
              <a:t> and pick a sensible place to save the file</a:t>
            </a:r>
          </a:p>
          <a:p>
            <a:pPr marL="742950" indent="-742950">
              <a:lnSpc>
                <a:spcPct val="150000"/>
              </a:lnSpc>
              <a:buFont typeface="+mj-lt"/>
              <a:buAutoNum type="arabicPeriod"/>
            </a:pPr>
            <a:r>
              <a:rPr lang="en-US" sz="2400" dirty="0">
                <a:latin typeface="Cambria" panose="02040503050406030204" pitchFamily="18" charset="0"/>
                <a:ea typeface="Verdana" panose="020B0604030504040204" pitchFamily="34" charset="0"/>
                <a:cs typeface="Verdana" panose="020B0604030504040204" pitchFamily="34" charset="0"/>
              </a:rPr>
              <a:t>To run the file, select </a:t>
            </a:r>
            <a:r>
              <a:rPr lang="en-US" sz="2400" i="1" dirty="0">
                <a:latin typeface="Cambria" panose="02040503050406030204" pitchFamily="18" charset="0"/>
                <a:ea typeface="Verdana" panose="020B0604030504040204" pitchFamily="34" charset="0"/>
                <a:cs typeface="Verdana" panose="020B0604030504040204" pitchFamily="34" charset="0"/>
              </a:rPr>
              <a:t>Run -&gt; Run Module</a:t>
            </a:r>
            <a:endParaRPr lang="en-US" sz="4000" dirty="0">
              <a:latin typeface="Cambria" panose="02040503050406030204" pitchFamily="18" charset="0"/>
              <a:ea typeface="Verdana" panose="020B0604030504040204" pitchFamily="34" charset="0"/>
              <a:cs typeface="Verdana" panose="020B0604030504040204" pitchFamily="34" charset="0"/>
            </a:endParaRPr>
          </a:p>
          <a:p>
            <a:pPr marL="742950" indent="-742950" algn="ctr">
              <a:lnSpc>
                <a:spcPct val="150000"/>
              </a:lnSpc>
              <a:buFont typeface="+mj-lt"/>
              <a:buAutoNum type="arabicPeriod"/>
            </a:pPr>
            <a:endParaRPr lang="en-US" sz="2400" dirty="0">
              <a:latin typeface="Cambria" panose="02040503050406030204" pitchFamily="18"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5436282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ACDBEB2-AC45-B54D-8819-6B90101917EE}"/>
              </a:ext>
            </a:extLst>
          </p:cNvPr>
          <p:cNvSpPr>
            <a:spLocks noGrp="1"/>
          </p:cNvSpPr>
          <p:nvPr>
            <p:ph idx="1"/>
          </p:nvPr>
        </p:nvSpPr>
        <p:spPr>
          <a:xfrm>
            <a:off x="674370" y="2199476"/>
            <a:ext cx="11045190" cy="4351338"/>
          </a:xfrm>
        </p:spPr>
        <p:txBody>
          <a:bodyPr>
            <a:normAutofit/>
          </a:bodyPr>
          <a:lstStyle/>
          <a:p>
            <a:pPr marL="0" indent="0" algn="ctr">
              <a:lnSpc>
                <a:spcPct val="150000"/>
              </a:lnSpc>
              <a:buNone/>
            </a:pPr>
            <a:r>
              <a:rPr lang="en-US" sz="4000" dirty="0">
                <a:latin typeface="Cambria" panose="02040503050406030204" pitchFamily="18" charset="0"/>
                <a:ea typeface="Verdana" panose="020B0604030504040204" pitchFamily="34" charset="0"/>
                <a:cs typeface="Verdana" panose="020B0604030504040204" pitchFamily="34" charset="0"/>
              </a:rPr>
              <a:t>In groups, choreograph a dance routine for Marty</a:t>
            </a:r>
          </a:p>
        </p:txBody>
      </p:sp>
      <p:sp>
        <p:nvSpPr>
          <p:cNvPr id="4" name="Rectangle 3">
            <a:extLst>
              <a:ext uri="{FF2B5EF4-FFF2-40B4-BE49-F238E27FC236}">
                <a16:creationId xmlns:a16="http://schemas.microsoft.com/office/drawing/2014/main" id="{C85D4A90-5BC3-FF4A-A6FC-783CD74E5028}"/>
              </a:ext>
            </a:extLst>
          </p:cNvPr>
          <p:cNvSpPr/>
          <p:nvPr/>
        </p:nvSpPr>
        <p:spPr>
          <a:xfrm>
            <a:off x="119270" y="119270"/>
            <a:ext cx="11979965" cy="6639339"/>
          </a:xfrm>
          <a:prstGeom prst="rect">
            <a:avLst/>
          </a:prstGeom>
          <a:noFill/>
          <a:ln w="76200">
            <a:solidFill>
              <a:srgbClr val="9AC4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pic>
        <p:nvPicPr>
          <p:cNvPr id="5" name="Picture 4">
            <a:extLst>
              <a:ext uri="{FF2B5EF4-FFF2-40B4-BE49-F238E27FC236}">
                <a16:creationId xmlns:a16="http://schemas.microsoft.com/office/drawing/2014/main" id="{3ABE6F02-8431-DE4F-938C-96FB1FF7B61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264544" y="3699726"/>
            <a:ext cx="1641316" cy="2149061"/>
          </a:xfrm>
          <a:prstGeom prst="rect">
            <a:avLst/>
          </a:prstGeom>
        </p:spPr>
      </p:pic>
    </p:spTree>
    <p:extLst>
      <p:ext uri="{BB962C8B-B14F-4D97-AF65-F5344CB8AC3E}">
        <p14:creationId xmlns:p14="http://schemas.microsoft.com/office/powerpoint/2010/main" val="18061077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0F7A2-6F82-D14F-973E-7B239A50C935}"/>
              </a:ext>
            </a:extLst>
          </p:cNvPr>
          <p:cNvSpPr>
            <a:spLocks noGrp="1"/>
          </p:cNvSpPr>
          <p:nvPr>
            <p:ph type="title"/>
          </p:nvPr>
        </p:nvSpPr>
        <p:spPr/>
        <p:txBody>
          <a:bodyPr>
            <a:normAutofit/>
          </a:bodyPr>
          <a:lstStyle/>
          <a:p>
            <a:r>
              <a:rPr lang="en-US" sz="3200" b="1" dirty="0">
                <a:latin typeface="Andale Mono" panose="020B0509000000000004" pitchFamily="49" charset="0"/>
              </a:rPr>
              <a:t>Lesson 4 – Shoot a Music Video</a:t>
            </a:r>
          </a:p>
        </p:txBody>
      </p:sp>
      <p:sp>
        <p:nvSpPr>
          <p:cNvPr id="3" name="Content Placeholder 2">
            <a:extLst>
              <a:ext uri="{FF2B5EF4-FFF2-40B4-BE49-F238E27FC236}">
                <a16:creationId xmlns:a16="http://schemas.microsoft.com/office/drawing/2014/main" id="{AACDBEB2-AC45-B54D-8819-6B90101917EE}"/>
              </a:ext>
            </a:extLst>
          </p:cNvPr>
          <p:cNvSpPr>
            <a:spLocks noGrp="1"/>
          </p:cNvSpPr>
          <p:nvPr>
            <p:ph idx="1"/>
          </p:nvPr>
        </p:nvSpPr>
        <p:spPr>
          <a:xfrm>
            <a:off x="851452" y="1690688"/>
            <a:ext cx="10515600" cy="4351338"/>
          </a:xfrm>
        </p:spPr>
        <p:txBody>
          <a:bodyPr>
            <a:normAutofit/>
          </a:bodyPr>
          <a:lstStyle/>
          <a:p>
            <a:pPr marL="0" indent="0">
              <a:lnSpc>
                <a:spcPct val="150000"/>
              </a:lnSpc>
              <a:buNone/>
            </a:pPr>
            <a:r>
              <a:rPr lang="en-US" dirty="0">
                <a:latin typeface="Cambria" panose="02040503050406030204" pitchFamily="18" charset="0"/>
                <a:ea typeface="Verdana" panose="020B0604030504040204" pitchFamily="34" charset="0"/>
                <a:cs typeface="Verdana" panose="020B0604030504040204" pitchFamily="34" charset="0"/>
              </a:rPr>
              <a:t>By the end of this lesson you will be able to,</a:t>
            </a:r>
          </a:p>
          <a:p>
            <a:pPr lvl="1">
              <a:lnSpc>
                <a:spcPct val="150000"/>
              </a:lnSpc>
            </a:pPr>
            <a:r>
              <a:rPr lang="en-US" sz="2800" dirty="0">
                <a:latin typeface="Cambria" panose="02040503050406030204" pitchFamily="18" charset="0"/>
                <a:ea typeface="Verdana" panose="020B0604030504040204" pitchFamily="34" charset="0"/>
                <a:cs typeface="Verdana" panose="020B0604030504040204" pitchFamily="34" charset="0"/>
              </a:rPr>
              <a:t>Create small Python scripts using IDLE or an equivalent editor</a:t>
            </a:r>
          </a:p>
          <a:p>
            <a:pPr lvl="1">
              <a:lnSpc>
                <a:spcPct val="150000"/>
              </a:lnSpc>
            </a:pPr>
            <a:r>
              <a:rPr lang="en-US" sz="2800" dirty="0">
                <a:latin typeface="Cambria" panose="02040503050406030204" pitchFamily="18" charset="0"/>
                <a:ea typeface="Verdana" panose="020B0604030504040204" pitchFamily="34" charset="0"/>
                <a:cs typeface="Verdana" panose="020B0604030504040204" pitchFamily="34" charset="0"/>
              </a:rPr>
              <a:t>Explore the use of combining multiple commands to get a sequence of movement happening</a:t>
            </a:r>
          </a:p>
          <a:p>
            <a:pPr lvl="1">
              <a:lnSpc>
                <a:spcPct val="150000"/>
              </a:lnSpc>
            </a:pPr>
            <a:r>
              <a:rPr lang="en-US" sz="2800" dirty="0">
                <a:latin typeface="Cambria" panose="02040503050406030204" pitchFamily="18" charset="0"/>
                <a:ea typeface="Verdana" panose="020B0604030504040204" pitchFamily="34" charset="0"/>
                <a:cs typeface="Verdana" panose="020B0604030504040204" pitchFamily="34" charset="0"/>
              </a:rPr>
              <a:t>Plan, design and choreograph movement, scenery and music to create a music video</a:t>
            </a:r>
          </a:p>
        </p:txBody>
      </p:sp>
      <p:sp>
        <p:nvSpPr>
          <p:cNvPr id="4" name="Rectangle 3">
            <a:extLst>
              <a:ext uri="{FF2B5EF4-FFF2-40B4-BE49-F238E27FC236}">
                <a16:creationId xmlns:a16="http://schemas.microsoft.com/office/drawing/2014/main" id="{C85D4A90-5BC3-FF4A-A6FC-783CD74E5028}"/>
              </a:ext>
            </a:extLst>
          </p:cNvPr>
          <p:cNvSpPr/>
          <p:nvPr/>
        </p:nvSpPr>
        <p:spPr>
          <a:xfrm>
            <a:off x="119270" y="119270"/>
            <a:ext cx="11979965" cy="6639339"/>
          </a:xfrm>
          <a:prstGeom prst="rect">
            <a:avLst/>
          </a:prstGeom>
          <a:noFill/>
          <a:ln w="76200">
            <a:solidFill>
              <a:srgbClr val="9AC4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pic>
        <p:nvPicPr>
          <p:cNvPr id="5" name="Picture 4">
            <a:extLst>
              <a:ext uri="{FF2B5EF4-FFF2-40B4-BE49-F238E27FC236}">
                <a16:creationId xmlns:a16="http://schemas.microsoft.com/office/drawing/2014/main" id="{3ABE6F02-8431-DE4F-938C-96FB1FF7B61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383252" y="4676778"/>
            <a:ext cx="1472909" cy="1928557"/>
          </a:xfrm>
          <a:prstGeom prst="rect">
            <a:avLst/>
          </a:prstGeom>
        </p:spPr>
      </p:pic>
    </p:spTree>
    <p:extLst>
      <p:ext uri="{BB962C8B-B14F-4D97-AF65-F5344CB8AC3E}">
        <p14:creationId xmlns:p14="http://schemas.microsoft.com/office/powerpoint/2010/main" val="680004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ACDBEB2-AC45-B54D-8819-6B90101917EE}"/>
              </a:ext>
            </a:extLst>
          </p:cNvPr>
          <p:cNvSpPr>
            <a:spLocks noGrp="1"/>
          </p:cNvSpPr>
          <p:nvPr>
            <p:ph idx="1"/>
          </p:nvPr>
        </p:nvSpPr>
        <p:spPr>
          <a:xfrm>
            <a:off x="573405" y="414853"/>
            <a:ext cx="11045190" cy="4351338"/>
          </a:xfrm>
        </p:spPr>
        <p:txBody>
          <a:bodyPr>
            <a:normAutofit/>
          </a:bodyPr>
          <a:lstStyle/>
          <a:p>
            <a:pPr marL="0" indent="0" algn="ctr">
              <a:lnSpc>
                <a:spcPct val="150000"/>
              </a:lnSpc>
              <a:buNone/>
            </a:pPr>
            <a:r>
              <a:rPr lang="en-US" sz="4000" dirty="0">
                <a:latin typeface="Cambria" panose="02040503050406030204" pitchFamily="18" charset="0"/>
                <a:ea typeface="Verdana" panose="020B0604030504040204" pitchFamily="34" charset="0"/>
                <a:cs typeface="Verdana" panose="020B0604030504040204" pitchFamily="34" charset="0"/>
              </a:rPr>
              <a:t>Shoot a Music Video!</a:t>
            </a:r>
          </a:p>
        </p:txBody>
      </p:sp>
      <p:sp>
        <p:nvSpPr>
          <p:cNvPr id="4" name="Rectangle 3">
            <a:extLst>
              <a:ext uri="{FF2B5EF4-FFF2-40B4-BE49-F238E27FC236}">
                <a16:creationId xmlns:a16="http://schemas.microsoft.com/office/drawing/2014/main" id="{C85D4A90-5BC3-FF4A-A6FC-783CD74E5028}"/>
              </a:ext>
            </a:extLst>
          </p:cNvPr>
          <p:cNvSpPr/>
          <p:nvPr/>
        </p:nvSpPr>
        <p:spPr>
          <a:xfrm>
            <a:off x="119270" y="119270"/>
            <a:ext cx="11979965" cy="6639339"/>
          </a:xfrm>
          <a:prstGeom prst="rect">
            <a:avLst/>
          </a:prstGeom>
          <a:noFill/>
          <a:ln w="76200">
            <a:solidFill>
              <a:srgbClr val="9AC4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pic>
        <p:nvPicPr>
          <p:cNvPr id="5" name="Picture 4">
            <a:extLst>
              <a:ext uri="{FF2B5EF4-FFF2-40B4-BE49-F238E27FC236}">
                <a16:creationId xmlns:a16="http://schemas.microsoft.com/office/drawing/2014/main" id="{3ABE6F02-8431-DE4F-938C-96FB1FF7B61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889145" y="3895869"/>
            <a:ext cx="1969770" cy="2579123"/>
          </a:xfrm>
          <a:prstGeom prst="rect">
            <a:avLst/>
          </a:prstGeom>
        </p:spPr>
      </p:pic>
      <p:pic>
        <p:nvPicPr>
          <p:cNvPr id="2" name="Marty the Robot dances to Hip To Be Square">
            <a:hlinkClick r:id="" action="ppaction://media"/>
            <a:extLst>
              <a:ext uri="{FF2B5EF4-FFF2-40B4-BE49-F238E27FC236}">
                <a16:creationId xmlns:a16="http://schemas.microsoft.com/office/drawing/2014/main" id="{E13BF21C-63F7-9A49-A8E9-8899D14C09DF}"/>
              </a:ext>
            </a:extLst>
          </p:cNvPr>
          <p:cNvPicPr>
            <a:picLocks noRot="1" noChangeAspect="1"/>
          </p:cNvPicPr>
          <p:nvPr>
            <a:videoFile r:link="rId1"/>
          </p:nvPr>
        </p:nvPicPr>
        <p:blipFill>
          <a:blip r:embed="rId5"/>
          <a:stretch>
            <a:fillRect/>
          </a:stretch>
        </p:blipFill>
        <p:spPr>
          <a:xfrm>
            <a:off x="2631440" y="1707039"/>
            <a:ext cx="6929120" cy="3897630"/>
          </a:xfrm>
          <a:prstGeom prst="rect">
            <a:avLst/>
          </a:prstGeom>
        </p:spPr>
      </p:pic>
    </p:spTree>
    <p:extLst>
      <p:ext uri="{BB962C8B-B14F-4D97-AF65-F5344CB8AC3E}">
        <p14:creationId xmlns:p14="http://schemas.microsoft.com/office/powerpoint/2010/main" val="959968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0F7A2-6F82-D14F-973E-7B239A50C935}"/>
              </a:ext>
            </a:extLst>
          </p:cNvPr>
          <p:cNvSpPr>
            <a:spLocks noGrp="1"/>
          </p:cNvSpPr>
          <p:nvPr>
            <p:ph type="title"/>
          </p:nvPr>
        </p:nvSpPr>
        <p:spPr>
          <a:xfrm>
            <a:off x="851452" y="862884"/>
            <a:ext cx="10515600" cy="1325563"/>
          </a:xfrm>
        </p:spPr>
        <p:txBody>
          <a:bodyPr>
            <a:normAutofit/>
          </a:bodyPr>
          <a:lstStyle/>
          <a:p>
            <a:pPr algn="ctr"/>
            <a:r>
              <a:rPr lang="en-US" sz="3200" b="1" dirty="0">
                <a:latin typeface="Andale Mono" panose="020B0509000000000004" pitchFamily="49" charset="0"/>
              </a:rPr>
              <a:t>What is a Robot?</a:t>
            </a:r>
          </a:p>
        </p:txBody>
      </p:sp>
      <p:sp>
        <p:nvSpPr>
          <p:cNvPr id="4" name="Rectangle 3">
            <a:extLst>
              <a:ext uri="{FF2B5EF4-FFF2-40B4-BE49-F238E27FC236}">
                <a16:creationId xmlns:a16="http://schemas.microsoft.com/office/drawing/2014/main" id="{C85D4A90-5BC3-FF4A-A6FC-783CD74E5028}"/>
              </a:ext>
            </a:extLst>
          </p:cNvPr>
          <p:cNvSpPr/>
          <p:nvPr/>
        </p:nvSpPr>
        <p:spPr>
          <a:xfrm>
            <a:off x="119270" y="119270"/>
            <a:ext cx="11979965" cy="6639339"/>
          </a:xfrm>
          <a:prstGeom prst="rect">
            <a:avLst/>
          </a:prstGeom>
          <a:noFill/>
          <a:ln w="76200">
            <a:solidFill>
              <a:srgbClr val="9AC4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pic>
        <p:nvPicPr>
          <p:cNvPr id="9" name="Picture 8">
            <a:extLst>
              <a:ext uri="{FF2B5EF4-FFF2-40B4-BE49-F238E27FC236}">
                <a16:creationId xmlns:a16="http://schemas.microsoft.com/office/drawing/2014/main" id="{A7FB8DCB-A2E7-E244-88D8-837569C71CA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15215" y="3963223"/>
            <a:ext cx="2193423" cy="2069709"/>
          </a:xfrm>
          <a:prstGeom prst="rect">
            <a:avLst/>
          </a:prstGeom>
        </p:spPr>
      </p:pic>
      <p:pic>
        <p:nvPicPr>
          <p:cNvPr id="10" name="Picture 9">
            <a:extLst>
              <a:ext uri="{FF2B5EF4-FFF2-40B4-BE49-F238E27FC236}">
                <a16:creationId xmlns:a16="http://schemas.microsoft.com/office/drawing/2014/main" id="{970D660E-47BA-8C40-A2B0-776A5FDCB37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092271" y="3878317"/>
            <a:ext cx="2012943" cy="2239522"/>
          </a:xfrm>
          <a:prstGeom prst="rect">
            <a:avLst/>
          </a:prstGeom>
        </p:spPr>
      </p:pic>
      <p:pic>
        <p:nvPicPr>
          <p:cNvPr id="11" name="Picture 10">
            <a:extLst>
              <a:ext uri="{FF2B5EF4-FFF2-40B4-BE49-F238E27FC236}">
                <a16:creationId xmlns:a16="http://schemas.microsoft.com/office/drawing/2014/main" id="{3341626F-3AA3-2540-8755-1874765187C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088847" y="3878317"/>
            <a:ext cx="1908317" cy="2251217"/>
          </a:xfrm>
          <a:prstGeom prst="rect">
            <a:avLst/>
          </a:prstGeom>
        </p:spPr>
      </p:pic>
      <p:sp>
        <p:nvSpPr>
          <p:cNvPr id="12" name="TextBox 11">
            <a:extLst>
              <a:ext uri="{FF2B5EF4-FFF2-40B4-BE49-F238E27FC236}">
                <a16:creationId xmlns:a16="http://schemas.microsoft.com/office/drawing/2014/main" id="{0AAF5ABC-B766-AB42-8D9F-F9DDA675A18C}"/>
              </a:ext>
            </a:extLst>
          </p:cNvPr>
          <p:cNvSpPr txBox="1"/>
          <p:nvPr/>
        </p:nvSpPr>
        <p:spPr>
          <a:xfrm>
            <a:off x="1169390" y="2283439"/>
            <a:ext cx="9879724" cy="954107"/>
          </a:xfrm>
          <a:prstGeom prst="rect">
            <a:avLst/>
          </a:prstGeom>
          <a:noFill/>
        </p:spPr>
        <p:txBody>
          <a:bodyPr wrap="square" rtlCol="0">
            <a:spAutoFit/>
          </a:bodyPr>
          <a:lstStyle/>
          <a:p>
            <a:pPr algn="ctr"/>
            <a:r>
              <a:rPr lang="en-US" sz="2800" dirty="0">
                <a:latin typeface="Cambria" panose="02040503050406030204" pitchFamily="18" charset="0"/>
              </a:rPr>
              <a:t>A robot is a machine that can carry out a number of tasks automatically that can usually be programmed by a computer.</a:t>
            </a:r>
          </a:p>
        </p:txBody>
      </p:sp>
    </p:spTree>
    <p:extLst>
      <p:ext uri="{BB962C8B-B14F-4D97-AF65-F5344CB8AC3E}">
        <p14:creationId xmlns:p14="http://schemas.microsoft.com/office/powerpoint/2010/main" val="21322506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0F7A2-6F82-D14F-973E-7B239A50C935}"/>
              </a:ext>
            </a:extLst>
          </p:cNvPr>
          <p:cNvSpPr>
            <a:spLocks noGrp="1"/>
          </p:cNvSpPr>
          <p:nvPr>
            <p:ph type="title"/>
          </p:nvPr>
        </p:nvSpPr>
        <p:spPr>
          <a:xfrm>
            <a:off x="302344" y="759726"/>
            <a:ext cx="11613816" cy="1325563"/>
          </a:xfrm>
        </p:spPr>
        <p:txBody>
          <a:bodyPr>
            <a:normAutofit/>
          </a:bodyPr>
          <a:lstStyle/>
          <a:p>
            <a:pPr algn="ctr"/>
            <a:r>
              <a:rPr lang="en-US" sz="3200" b="1" dirty="0">
                <a:latin typeface="Andale Mono" panose="020B0509000000000004" pitchFamily="49" charset="0"/>
              </a:rPr>
              <a:t>What movements do you think Marty can do?</a:t>
            </a:r>
          </a:p>
        </p:txBody>
      </p:sp>
      <p:sp>
        <p:nvSpPr>
          <p:cNvPr id="4" name="Rectangle 3">
            <a:extLst>
              <a:ext uri="{FF2B5EF4-FFF2-40B4-BE49-F238E27FC236}">
                <a16:creationId xmlns:a16="http://schemas.microsoft.com/office/drawing/2014/main" id="{C85D4A90-5BC3-FF4A-A6FC-783CD74E5028}"/>
              </a:ext>
            </a:extLst>
          </p:cNvPr>
          <p:cNvSpPr/>
          <p:nvPr/>
        </p:nvSpPr>
        <p:spPr>
          <a:xfrm>
            <a:off x="119270" y="119270"/>
            <a:ext cx="11979965" cy="6639339"/>
          </a:xfrm>
          <a:prstGeom prst="rect">
            <a:avLst/>
          </a:prstGeom>
          <a:noFill/>
          <a:ln w="76200">
            <a:solidFill>
              <a:srgbClr val="9AC4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pic>
        <p:nvPicPr>
          <p:cNvPr id="9" name="Picture 8">
            <a:extLst>
              <a:ext uri="{FF2B5EF4-FFF2-40B4-BE49-F238E27FC236}">
                <a16:creationId xmlns:a16="http://schemas.microsoft.com/office/drawing/2014/main" id="{A7FB8DCB-A2E7-E244-88D8-837569C71CA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153397" y="2452475"/>
            <a:ext cx="3872451" cy="3654036"/>
          </a:xfrm>
          <a:prstGeom prst="rect">
            <a:avLst/>
          </a:prstGeom>
        </p:spPr>
      </p:pic>
    </p:spTree>
    <p:extLst>
      <p:ext uri="{BB962C8B-B14F-4D97-AF65-F5344CB8AC3E}">
        <p14:creationId xmlns:p14="http://schemas.microsoft.com/office/powerpoint/2010/main" val="16090291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0F7A2-6F82-D14F-973E-7B239A50C935}"/>
              </a:ext>
            </a:extLst>
          </p:cNvPr>
          <p:cNvSpPr>
            <a:spLocks noGrp="1"/>
          </p:cNvSpPr>
          <p:nvPr>
            <p:ph type="title"/>
          </p:nvPr>
        </p:nvSpPr>
        <p:spPr>
          <a:xfrm>
            <a:off x="437693" y="2105050"/>
            <a:ext cx="11343118" cy="1325563"/>
          </a:xfrm>
        </p:spPr>
        <p:txBody>
          <a:bodyPr>
            <a:normAutofit/>
          </a:bodyPr>
          <a:lstStyle/>
          <a:p>
            <a:pPr algn="ctr"/>
            <a:r>
              <a:rPr lang="en-US" sz="3200" b="1" dirty="0">
                <a:latin typeface="Andale Mono" panose="020B0509000000000004" pitchFamily="49" charset="0"/>
              </a:rPr>
              <a:t>Predict what you think the following commands will do…</a:t>
            </a:r>
          </a:p>
        </p:txBody>
      </p:sp>
      <p:sp>
        <p:nvSpPr>
          <p:cNvPr id="4" name="Rectangle 3">
            <a:extLst>
              <a:ext uri="{FF2B5EF4-FFF2-40B4-BE49-F238E27FC236}">
                <a16:creationId xmlns:a16="http://schemas.microsoft.com/office/drawing/2014/main" id="{C85D4A90-5BC3-FF4A-A6FC-783CD74E5028}"/>
              </a:ext>
            </a:extLst>
          </p:cNvPr>
          <p:cNvSpPr/>
          <p:nvPr/>
        </p:nvSpPr>
        <p:spPr>
          <a:xfrm>
            <a:off x="119270" y="119270"/>
            <a:ext cx="11979965" cy="6639339"/>
          </a:xfrm>
          <a:prstGeom prst="rect">
            <a:avLst/>
          </a:prstGeom>
          <a:noFill/>
          <a:ln w="76200">
            <a:solidFill>
              <a:srgbClr val="9AC4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pic>
        <p:nvPicPr>
          <p:cNvPr id="5" name="Picture 4">
            <a:extLst>
              <a:ext uri="{FF2B5EF4-FFF2-40B4-BE49-F238E27FC236}">
                <a16:creationId xmlns:a16="http://schemas.microsoft.com/office/drawing/2014/main" id="{1B9A58E7-F24E-5F41-A05A-6B355BC24D4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112469" y="3040560"/>
            <a:ext cx="2584259" cy="3383706"/>
          </a:xfrm>
          <a:prstGeom prst="rect">
            <a:avLst/>
          </a:prstGeom>
        </p:spPr>
      </p:pic>
    </p:spTree>
    <p:extLst>
      <p:ext uri="{BB962C8B-B14F-4D97-AF65-F5344CB8AC3E}">
        <p14:creationId xmlns:p14="http://schemas.microsoft.com/office/powerpoint/2010/main" val="39955893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0F7A2-6F82-D14F-973E-7B239A50C935}"/>
              </a:ext>
            </a:extLst>
          </p:cNvPr>
          <p:cNvSpPr>
            <a:spLocks noGrp="1"/>
          </p:cNvSpPr>
          <p:nvPr>
            <p:ph type="title"/>
          </p:nvPr>
        </p:nvSpPr>
        <p:spPr>
          <a:xfrm>
            <a:off x="513043" y="2776157"/>
            <a:ext cx="11343118" cy="1325563"/>
          </a:xfrm>
        </p:spPr>
        <p:txBody>
          <a:bodyPr>
            <a:normAutofit/>
          </a:bodyPr>
          <a:lstStyle/>
          <a:p>
            <a:pPr algn="ctr"/>
            <a:r>
              <a:rPr lang="en-US" sz="4000" b="1" dirty="0" err="1">
                <a:latin typeface="Andale Mono" panose="020B0509000000000004" pitchFamily="49" charset="0"/>
              </a:rPr>
              <a:t>mymarty.walk</a:t>
            </a:r>
            <a:r>
              <a:rPr lang="en-US" sz="4000" b="1" dirty="0">
                <a:latin typeface="Andale Mono" panose="020B0509000000000004" pitchFamily="49" charset="0"/>
              </a:rPr>
              <a:t>()</a:t>
            </a:r>
          </a:p>
        </p:txBody>
      </p:sp>
      <p:sp>
        <p:nvSpPr>
          <p:cNvPr id="4" name="Rectangle 3">
            <a:extLst>
              <a:ext uri="{FF2B5EF4-FFF2-40B4-BE49-F238E27FC236}">
                <a16:creationId xmlns:a16="http://schemas.microsoft.com/office/drawing/2014/main" id="{C85D4A90-5BC3-FF4A-A6FC-783CD74E5028}"/>
              </a:ext>
            </a:extLst>
          </p:cNvPr>
          <p:cNvSpPr/>
          <p:nvPr/>
        </p:nvSpPr>
        <p:spPr>
          <a:xfrm>
            <a:off x="119270" y="119270"/>
            <a:ext cx="11979965" cy="6639339"/>
          </a:xfrm>
          <a:prstGeom prst="rect">
            <a:avLst/>
          </a:prstGeom>
          <a:noFill/>
          <a:ln w="76200">
            <a:solidFill>
              <a:srgbClr val="9AC4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pic>
        <p:nvPicPr>
          <p:cNvPr id="6" name="Picture 5">
            <a:extLst>
              <a:ext uri="{FF2B5EF4-FFF2-40B4-BE49-F238E27FC236}">
                <a16:creationId xmlns:a16="http://schemas.microsoft.com/office/drawing/2014/main" id="{E93B3D6C-5B1A-4A48-B5B0-E151D979C6E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383252" y="4676778"/>
            <a:ext cx="1472909" cy="1928557"/>
          </a:xfrm>
          <a:prstGeom prst="rect">
            <a:avLst/>
          </a:prstGeom>
        </p:spPr>
      </p:pic>
    </p:spTree>
    <p:extLst>
      <p:ext uri="{BB962C8B-B14F-4D97-AF65-F5344CB8AC3E}">
        <p14:creationId xmlns:p14="http://schemas.microsoft.com/office/powerpoint/2010/main" val="28189578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0F7A2-6F82-D14F-973E-7B239A50C935}"/>
              </a:ext>
            </a:extLst>
          </p:cNvPr>
          <p:cNvSpPr>
            <a:spLocks noGrp="1"/>
          </p:cNvSpPr>
          <p:nvPr>
            <p:ph type="title"/>
          </p:nvPr>
        </p:nvSpPr>
        <p:spPr>
          <a:xfrm>
            <a:off x="513043" y="2776157"/>
            <a:ext cx="11343118" cy="1325563"/>
          </a:xfrm>
        </p:spPr>
        <p:txBody>
          <a:bodyPr>
            <a:normAutofit/>
          </a:bodyPr>
          <a:lstStyle/>
          <a:p>
            <a:pPr algn="ctr"/>
            <a:r>
              <a:rPr lang="en-US" sz="4000" b="1" dirty="0" err="1">
                <a:latin typeface="Andale Mono" panose="020B0509000000000004" pitchFamily="49" charset="0"/>
              </a:rPr>
              <a:t>mymarty.kick</a:t>
            </a:r>
            <a:r>
              <a:rPr lang="en-US" sz="4000" b="1" dirty="0">
                <a:latin typeface="Andale Mono" panose="020B0509000000000004" pitchFamily="49" charset="0"/>
              </a:rPr>
              <a:t>(‘right’)</a:t>
            </a:r>
          </a:p>
        </p:txBody>
      </p:sp>
      <p:sp>
        <p:nvSpPr>
          <p:cNvPr id="4" name="Rectangle 3">
            <a:extLst>
              <a:ext uri="{FF2B5EF4-FFF2-40B4-BE49-F238E27FC236}">
                <a16:creationId xmlns:a16="http://schemas.microsoft.com/office/drawing/2014/main" id="{C85D4A90-5BC3-FF4A-A6FC-783CD74E5028}"/>
              </a:ext>
            </a:extLst>
          </p:cNvPr>
          <p:cNvSpPr/>
          <p:nvPr/>
        </p:nvSpPr>
        <p:spPr>
          <a:xfrm>
            <a:off x="119270" y="119270"/>
            <a:ext cx="11979965" cy="6639339"/>
          </a:xfrm>
          <a:prstGeom prst="rect">
            <a:avLst/>
          </a:prstGeom>
          <a:noFill/>
          <a:ln w="76200">
            <a:solidFill>
              <a:srgbClr val="9AC4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pic>
        <p:nvPicPr>
          <p:cNvPr id="6" name="Picture 5">
            <a:extLst>
              <a:ext uri="{FF2B5EF4-FFF2-40B4-BE49-F238E27FC236}">
                <a16:creationId xmlns:a16="http://schemas.microsoft.com/office/drawing/2014/main" id="{E93B3D6C-5B1A-4A48-B5B0-E151D979C6E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383252" y="4676778"/>
            <a:ext cx="1472909" cy="1928557"/>
          </a:xfrm>
          <a:prstGeom prst="rect">
            <a:avLst/>
          </a:prstGeom>
        </p:spPr>
      </p:pic>
    </p:spTree>
    <p:extLst>
      <p:ext uri="{BB962C8B-B14F-4D97-AF65-F5344CB8AC3E}">
        <p14:creationId xmlns:p14="http://schemas.microsoft.com/office/powerpoint/2010/main" val="23377425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0F7A2-6F82-D14F-973E-7B239A50C935}"/>
              </a:ext>
            </a:extLst>
          </p:cNvPr>
          <p:cNvSpPr>
            <a:spLocks noGrp="1"/>
          </p:cNvSpPr>
          <p:nvPr>
            <p:ph type="title"/>
          </p:nvPr>
        </p:nvSpPr>
        <p:spPr>
          <a:xfrm>
            <a:off x="513043" y="2776157"/>
            <a:ext cx="11343118" cy="1325563"/>
          </a:xfrm>
        </p:spPr>
        <p:txBody>
          <a:bodyPr>
            <a:normAutofit/>
          </a:bodyPr>
          <a:lstStyle/>
          <a:p>
            <a:pPr algn="ctr"/>
            <a:r>
              <a:rPr lang="en-US" sz="4000" b="1" dirty="0" err="1">
                <a:latin typeface="Andale Mono" panose="020B0509000000000004" pitchFamily="49" charset="0"/>
              </a:rPr>
              <a:t>mymarty.stop</a:t>
            </a:r>
            <a:r>
              <a:rPr lang="en-US" sz="4000" b="1" dirty="0">
                <a:latin typeface="Andale Mono" panose="020B0509000000000004" pitchFamily="49" charset="0"/>
              </a:rPr>
              <a:t>()</a:t>
            </a:r>
          </a:p>
        </p:txBody>
      </p:sp>
      <p:sp>
        <p:nvSpPr>
          <p:cNvPr id="4" name="Rectangle 3">
            <a:extLst>
              <a:ext uri="{FF2B5EF4-FFF2-40B4-BE49-F238E27FC236}">
                <a16:creationId xmlns:a16="http://schemas.microsoft.com/office/drawing/2014/main" id="{C85D4A90-5BC3-FF4A-A6FC-783CD74E5028}"/>
              </a:ext>
            </a:extLst>
          </p:cNvPr>
          <p:cNvSpPr/>
          <p:nvPr/>
        </p:nvSpPr>
        <p:spPr>
          <a:xfrm>
            <a:off x="119270" y="119270"/>
            <a:ext cx="11979965" cy="6639339"/>
          </a:xfrm>
          <a:prstGeom prst="rect">
            <a:avLst/>
          </a:prstGeom>
          <a:noFill/>
          <a:ln w="76200">
            <a:solidFill>
              <a:srgbClr val="9AC4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pic>
        <p:nvPicPr>
          <p:cNvPr id="6" name="Picture 5">
            <a:extLst>
              <a:ext uri="{FF2B5EF4-FFF2-40B4-BE49-F238E27FC236}">
                <a16:creationId xmlns:a16="http://schemas.microsoft.com/office/drawing/2014/main" id="{E93B3D6C-5B1A-4A48-B5B0-E151D979C6E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383252" y="4676778"/>
            <a:ext cx="1472909" cy="1928557"/>
          </a:xfrm>
          <a:prstGeom prst="rect">
            <a:avLst/>
          </a:prstGeom>
        </p:spPr>
      </p:pic>
    </p:spTree>
    <p:extLst>
      <p:ext uri="{BB962C8B-B14F-4D97-AF65-F5344CB8AC3E}">
        <p14:creationId xmlns:p14="http://schemas.microsoft.com/office/powerpoint/2010/main" val="237550506"/>
      </p:ext>
    </p:extLst>
  </p:cSld>
  <p:clrMapOvr>
    <a:masterClrMapping/>
  </p:clrMapOvr>
</p:sld>
</file>

<file path=ppt/theme/theme1.xml><?xml version="1.0" encoding="utf-8"?>
<a:theme xmlns:a="http://schemas.openxmlformats.org/drawingml/2006/main" name="robotical-templat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obotical-template" id="{A998863A-7D3D-F745-A891-A4FF4FA600E8}" vid="{A23906D8-203F-324A-A078-27838828BA3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robotical-template</Template>
  <TotalTime>4664</TotalTime>
  <Words>867</Words>
  <Application>Microsoft Macintosh PowerPoint</Application>
  <PresentationFormat>Widescreen</PresentationFormat>
  <Paragraphs>111</Paragraphs>
  <Slides>36</Slides>
  <Notes>22</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36</vt:i4>
      </vt:variant>
    </vt:vector>
  </HeadingPairs>
  <TitlesOfParts>
    <vt:vector size="43" baseType="lpstr">
      <vt:lpstr>American Typewriter</vt:lpstr>
      <vt:lpstr>Andale Mono</vt:lpstr>
      <vt:lpstr>Arial</vt:lpstr>
      <vt:lpstr>Calibri</vt:lpstr>
      <vt:lpstr>Calibri Light</vt:lpstr>
      <vt:lpstr>Cambria</vt:lpstr>
      <vt:lpstr>robotical-template</vt:lpstr>
      <vt:lpstr>Marty the Robot</vt:lpstr>
      <vt:lpstr>Lesson 1 – Programming Marty with Python</vt:lpstr>
      <vt:lpstr>Is a Printer a Robot??</vt:lpstr>
      <vt:lpstr>What is a Robot?</vt:lpstr>
      <vt:lpstr>What movements do you think Marty can do?</vt:lpstr>
      <vt:lpstr>Predict what you think the following commands will do…</vt:lpstr>
      <vt:lpstr>mymarty.walk()</vt:lpstr>
      <vt:lpstr>mymarty.kick(‘right’)</vt:lpstr>
      <vt:lpstr>mymarty.stop()</vt:lpstr>
      <vt:lpstr>mymarty.lean(‘forward’,200,3000)</vt:lpstr>
      <vt:lpstr>mymarty.sidestep(‘left’,26,3000)</vt:lpstr>
      <vt:lpstr>mymarty.circle_dance(‘right’,3000)</vt:lpstr>
      <vt:lpstr>In groups, you will be programming Marty to get into different poses.   But first, we need to set-up and connect to Marty</vt:lpstr>
      <vt:lpstr>Grab the MartyPy documentation</vt:lpstr>
      <vt:lpstr>Open up IDLE</vt:lpstr>
      <vt:lpstr>Import MartyPy</vt:lpstr>
      <vt:lpstr>Connect to Marty Make sure to change the IP address</vt:lpstr>
      <vt:lpstr>PowerPoint Presentation</vt:lpstr>
      <vt:lpstr>PowerPoint Presentation</vt:lpstr>
      <vt:lpstr>PowerPoint Presentation</vt:lpstr>
      <vt:lpstr>PowerPoint Presentation</vt:lpstr>
      <vt:lpstr>PowerPoint Presentation</vt:lpstr>
      <vt:lpstr>Lesson 2 – Exploring MartyPy Documentation</vt:lpstr>
      <vt:lpstr>Why do we need instructions and documentation?</vt:lpstr>
      <vt:lpstr>What makes good instructions &amp; documentation?</vt:lpstr>
      <vt:lpstr>PowerPoint Presentation</vt:lpstr>
      <vt:lpstr>PowerPoint Presentation</vt:lpstr>
      <vt:lpstr>Try making your own MartyPy Handbook!</vt:lpstr>
      <vt:lpstr>Lesson 3 – Marty Python Dance-Off</vt:lpstr>
      <vt:lpstr>PowerPoint Presentation</vt:lpstr>
      <vt:lpstr>PowerPoint Presentation</vt:lpstr>
      <vt:lpstr>PowerPoint Presentation</vt:lpstr>
      <vt:lpstr>PowerPoint Presentation</vt:lpstr>
      <vt:lpstr>PowerPoint Presentation</vt:lpstr>
      <vt:lpstr>Lesson 4 – Shoot a Music Video</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Marty the Robot</dc:title>
  <dc:creator>Microsoft Office User</dc:creator>
  <cp:lastModifiedBy>tanya howden</cp:lastModifiedBy>
  <cp:revision>434</cp:revision>
  <dcterms:created xsi:type="dcterms:W3CDTF">2018-09-03T21:29:54Z</dcterms:created>
  <dcterms:modified xsi:type="dcterms:W3CDTF">2019-05-03T15:52:16Z</dcterms:modified>
</cp:coreProperties>
</file>