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2"/>
  </p:notesMasterIdLst>
  <p:sldIdLst>
    <p:sldId id="256" r:id="rId2"/>
    <p:sldId id="258" r:id="rId3"/>
    <p:sldId id="413" r:id="rId4"/>
    <p:sldId id="414" r:id="rId5"/>
    <p:sldId id="415" r:id="rId6"/>
    <p:sldId id="416" r:id="rId7"/>
    <p:sldId id="417" r:id="rId8"/>
    <p:sldId id="418" r:id="rId9"/>
    <p:sldId id="419" r:id="rId10"/>
    <p:sldId id="420" r:id="rId11"/>
    <p:sldId id="351" r:id="rId12"/>
    <p:sldId id="421" r:id="rId13"/>
    <p:sldId id="422" r:id="rId14"/>
    <p:sldId id="423" r:id="rId15"/>
    <p:sldId id="424" r:id="rId16"/>
    <p:sldId id="425" r:id="rId17"/>
    <p:sldId id="426" r:id="rId18"/>
    <p:sldId id="427" r:id="rId19"/>
    <p:sldId id="428" r:id="rId20"/>
    <p:sldId id="358" r:id="rId21"/>
    <p:sldId id="429" r:id="rId22"/>
    <p:sldId id="430" r:id="rId23"/>
    <p:sldId id="431" r:id="rId24"/>
    <p:sldId id="432" r:id="rId25"/>
    <p:sldId id="433" r:id="rId26"/>
    <p:sldId id="434" r:id="rId27"/>
    <p:sldId id="435" r:id="rId28"/>
    <p:sldId id="436" r:id="rId29"/>
    <p:sldId id="437" r:id="rId30"/>
    <p:sldId id="438" r:id="rId31"/>
    <p:sldId id="439" r:id="rId32"/>
    <p:sldId id="441" r:id="rId33"/>
    <p:sldId id="442" r:id="rId34"/>
    <p:sldId id="443" r:id="rId35"/>
    <p:sldId id="367" r:id="rId36"/>
    <p:sldId id="444" r:id="rId37"/>
    <p:sldId id="445" r:id="rId38"/>
    <p:sldId id="446" r:id="rId39"/>
    <p:sldId id="379" r:id="rId40"/>
    <p:sldId id="44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A61"/>
    <a:srgbClr val="36ABC9"/>
    <a:srgbClr val="73C4DA"/>
    <a:srgbClr val="FFA000"/>
    <a:srgbClr val="3AD4A8"/>
    <a:srgbClr val="3F97F6"/>
    <a:srgbClr val="58A9C2"/>
    <a:srgbClr val="9AC4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214"/>
    <p:restoredTop sz="89290"/>
  </p:normalViewPr>
  <p:slideViewPr>
    <p:cSldViewPr snapToGrid="0" snapToObjects="1">
      <p:cViewPr varScale="1">
        <p:scale>
          <a:sx n="142" d="100"/>
          <a:sy n="142" d="100"/>
        </p:scale>
        <p:origin x="174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E25299-4055-754F-928B-DD7B8C91FF62}" type="datetimeFigureOut">
              <a:rPr lang="en-US" smtClean="0"/>
              <a:t>3/29/19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94CFBD-1754-F545-A3F9-59E8E79274F0}" type="slidenum">
              <a:rPr lang="en-US" smtClean="0"/>
              <a:t>‹#›</a:t>
            </a:fld>
            <a:endParaRPr lang="en-US"/>
          </a:p>
        </p:txBody>
      </p:sp>
    </p:spTree>
    <p:extLst>
      <p:ext uri="{BB962C8B-B14F-4D97-AF65-F5344CB8AC3E}">
        <p14:creationId xmlns:p14="http://schemas.microsoft.com/office/powerpoint/2010/main" val="2397997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students a few minutes to write down some scratch blocks that they can think of – you can make it more challenging and only give them 20 seconds or so… afterwards you can go over different ones people got and check to see what ones on the board people did/didn’t get!</a:t>
            </a:r>
          </a:p>
        </p:txBody>
      </p:sp>
      <p:sp>
        <p:nvSpPr>
          <p:cNvPr id="4" name="Slide Number Placeholder 3"/>
          <p:cNvSpPr>
            <a:spLocks noGrp="1"/>
          </p:cNvSpPr>
          <p:nvPr>
            <p:ph type="sldNum" sz="quarter" idx="5"/>
          </p:nvPr>
        </p:nvSpPr>
        <p:spPr/>
        <p:txBody>
          <a:bodyPr/>
          <a:lstStyle/>
          <a:p>
            <a:fld id="{EF94CFBD-1754-F545-A3F9-59E8E79274F0}" type="slidenum">
              <a:rPr lang="en-US" smtClean="0"/>
              <a:t>3</a:t>
            </a:fld>
            <a:endParaRPr lang="en-US"/>
          </a:p>
        </p:txBody>
      </p:sp>
    </p:spTree>
    <p:extLst>
      <p:ext uri="{BB962C8B-B14F-4D97-AF65-F5344CB8AC3E}">
        <p14:creationId xmlns:p14="http://schemas.microsoft.com/office/powerpoint/2010/main" val="2901159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Scratch overview</a:t>
            </a:r>
          </a:p>
        </p:txBody>
      </p:sp>
      <p:sp>
        <p:nvSpPr>
          <p:cNvPr id="4" name="Slide Number Placeholder 3"/>
          <p:cNvSpPr>
            <a:spLocks noGrp="1"/>
          </p:cNvSpPr>
          <p:nvPr>
            <p:ph type="sldNum" sz="quarter" idx="5"/>
          </p:nvPr>
        </p:nvSpPr>
        <p:spPr/>
        <p:txBody>
          <a:bodyPr/>
          <a:lstStyle/>
          <a:p>
            <a:fld id="{EF94CFBD-1754-F545-A3F9-59E8E79274F0}" type="slidenum">
              <a:rPr lang="en-US" smtClean="0"/>
              <a:t>13</a:t>
            </a:fld>
            <a:endParaRPr lang="en-US"/>
          </a:p>
        </p:txBody>
      </p:sp>
    </p:spTree>
    <p:extLst>
      <p:ext uri="{BB962C8B-B14F-4D97-AF65-F5344CB8AC3E}">
        <p14:creationId xmlns:p14="http://schemas.microsoft.com/office/powerpoint/2010/main" val="3628895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Python overview</a:t>
            </a:r>
          </a:p>
        </p:txBody>
      </p:sp>
      <p:sp>
        <p:nvSpPr>
          <p:cNvPr id="4" name="Slide Number Placeholder 3"/>
          <p:cNvSpPr>
            <a:spLocks noGrp="1"/>
          </p:cNvSpPr>
          <p:nvPr>
            <p:ph type="sldNum" sz="quarter" idx="5"/>
          </p:nvPr>
        </p:nvSpPr>
        <p:spPr/>
        <p:txBody>
          <a:bodyPr/>
          <a:lstStyle/>
          <a:p>
            <a:fld id="{EF94CFBD-1754-F545-A3F9-59E8E79274F0}" type="slidenum">
              <a:rPr lang="en-US" smtClean="0"/>
              <a:t>14</a:t>
            </a:fld>
            <a:endParaRPr lang="en-US"/>
          </a:p>
        </p:txBody>
      </p:sp>
    </p:spTree>
    <p:extLst>
      <p:ext uri="{BB962C8B-B14F-4D97-AF65-F5344CB8AC3E}">
        <p14:creationId xmlns:p14="http://schemas.microsoft.com/office/powerpoint/2010/main" val="2024480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to think about what other programming languages they have used and write them down in their workbooks – maybe they have used the micro:bit and </a:t>
            </a:r>
            <a:r>
              <a:rPr lang="en-US" dirty="0" err="1"/>
              <a:t>makecode</a:t>
            </a:r>
            <a:r>
              <a:rPr lang="en-US" dirty="0"/>
              <a:t> to code it? Or done some other block based programming with something like </a:t>
            </a:r>
            <a:r>
              <a:rPr lang="en-US" dirty="0" err="1"/>
              <a:t>tynker</a:t>
            </a:r>
            <a:endParaRPr lang="en-US" dirty="0"/>
          </a:p>
        </p:txBody>
      </p:sp>
      <p:sp>
        <p:nvSpPr>
          <p:cNvPr id="4" name="Slide Number Placeholder 3"/>
          <p:cNvSpPr>
            <a:spLocks noGrp="1"/>
          </p:cNvSpPr>
          <p:nvPr>
            <p:ph type="sldNum" sz="quarter" idx="5"/>
          </p:nvPr>
        </p:nvSpPr>
        <p:spPr/>
        <p:txBody>
          <a:bodyPr/>
          <a:lstStyle/>
          <a:p>
            <a:fld id="{EF94CFBD-1754-F545-A3F9-59E8E79274F0}" type="slidenum">
              <a:rPr lang="en-US" smtClean="0"/>
              <a:t>15</a:t>
            </a:fld>
            <a:endParaRPr lang="en-US"/>
          </a:p>
        </p:txBody>
      </p:sp>
    </p:spTree>
    <p:extLst>
      <p:ext uri="{BB962C8B-B14F-4D97-AF65-F5344CB8AC3E}">
        <p14:creationId xmlns:p14="http://schemas.microsoft.com/office/powerpoint/2010/main" val="1769607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Solve the maze with the printed scratch blocks</a:t>
            </a:r>
          </a:p>
        </p:txBody>
      </p:sp>
      <p:sp>
        <p:nvSpPr>
          <p:cNvPr id="4" name="Slide Number Placeholder 3"/>
          <p:cNvSpPr>
            <a:spLocks noGrp="1"/>
          </p:cNvSpPr>
          <p:nvPr>
            <p:ph type="sldNum" sz="quarter" idx="5"/>
          </p:nvPr>
        </p:nvSpPr>
        <p:spPr/>
        <p:txBody>
          <a:bodyPr/>
          <a:lstStyle/>
          <a:p>
            <a:fld id="{EF94CFBD-1754-F545-A3F9-59E8E79274F0}" type="slidenum">
              <a:rPr lang="en-US" smtClean="0"/>
              <a:t>16</a:t>
            </a:fld>
            <a:endParaRPr lang="en-US"/>
          </a:p>
        </p:txBody>
      </p:sp>
    </p:spTree>
    <p:extLst>
      <p:ext uri="{BB962C8B-B14F-4D97-AF65-F5344CB8AC3E}">
        <p14:creationId xmlns:p14="http://schemas.microsoft.com/office/powerpoint/2010/main" val="3765423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Move around and test another teams algorithm to make sure that it works</a:t>
            </a:r>
          </a:p>
        </p:txBody>
      </p:sp>
      <p:sp>
        <p:nvSpPr>
          <p:cNvPr id="4" name="Slide Number Placeholder 3"/>
          <p:cNvSpPr>
            <a:spLocks noGrp="1"/>
          </p:cNvSpPr>
          <p:nvPr>
            <p:ph type="sldNum" sz="quarter" idx="5"/>
          </p:nvPr>
        </p:nvSpPr>
        <p:spPr/>
        <p:txBody>
          <a:bodyPr/>
          <a:lstStyle/>
          <a:p>
            <a:fld id="{EF94CFBD-1754-F545-A3F9-59E8E79274F0}" type="slidenum">
              <a:rPr lang="en-US" smtClean="0"/>
              <a:t>17</a:t>
            </a:fld>
            <a:endParaRPr lang="en-US"/>
          </a:p>
        </p:txBody>
      </p:sp>
    </p:spTree>
    <p:extLst>
      <p:ext uri="{BB962C8B-B14F-4D97-AF65-F5344CB8AC3E}">
        <p14:creationId xmlns:p14="http://schemas.microsoft.com/office/powerpoint/2010/main" val="861396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Repeat again but this time with the printed python commands – solve the maze and test another group’s solution!</a:t>
            </a:r>
          </a:p>
        </p:txBody>
      </p:sp>
      <p:sp>
        <p:nvSpPr>
          <p:cNvPr id="4" name="Slide Number Placeholder 3"/>
          <p:cNvSpPr>
            <a:spLocks noGrp="1"/>
          </p:cNvSpPr>
          <p:nvPr>
            <p:ph type="sldNum" sz="quarter" idx="5"/>
          </p:nvPr>
        </p:nvSpPr>
        <p:spPr/>
        <p:txBody>
          <a:bodyPr/>
          <a:lstStyle/>
          <a:p>
            <a:fld id="{EF94CFBD-1754-F545-A3F9-59E8E79274F0}" type="slidenum">
              <a:rPr lang="en-US" smtClean="0"/>
              <a:t>18</a:t>
            </a:fld>
            <a:endParaRPr lang="en-US"/>
          </a:p>
        </p:txBody>
      </p:sp>
    </p:spTree>
    <p:extLst>
      <p:ext uri="{BB962C8B-B14F-4D97-AF65-F5344CB8AC3E}">
        <p14:creationId xmlns:p14="http://schemas.microsoft.com/office/powerpoint/2010/main" val="76704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to answer the three reflection questions in the workbooks and leave some time for them to share what they have put with the class</a:t>
            </a:r>
          </a:p>
        </p:txBody>
      </p:sp>
      <p:sp>
        <p:nvSpPr>
          <p:cNvPr id="4" name="Slide Number Placeholder 3"/>
          <p:cNvSpPr>
            <a:spLocks noGrp="1"/>
          </p:cNvSpPr>
          <p:nvPr>
            <p:ph type="sldNum" sz="quarter" idx="5"/>
          </p:nvPr>
        </p:nvSpPr>
        <p:spPr/>
        <p:txBody>
          <a:bodyPr/>
          <a:lstStyle/>
          <a:p>
            <a:fld id="{EF94CFBD-1754-F545-A3F9-59E8E79274F0}" type="slidenum">
              <a:rPr lang="en-US" smtClean="0"/>
              <a:t>19</a:t>
            </a:fld>
            <a:endParaRPr lang="en-US"/>
          </a:p>
        </p:txBody>
      </p:sp>
    </p:spTree>
    <p:extLst>
      <p:ext uri="{BB962C8B-B14F-4D97-AF65-F5344CB8AC3E}">
        <p14:creationId xmlns:p14="http://schemas.microsoft.com/office/powerpoint/2010/main" val="38954724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94CFBD-1754-F545-A3F9-59E8E79274F0}" type="slidenum">
              <a:rPr lang="en-US" smtClean="0"/>
              <a:t>21</a:t>
            </a:fld>
            <a:endParaRPr lang="en-US"/>
          </a:p>
        </p:txBody>
      </p:sp>
    </p:spTree>
    <p:extLst>
      <p:ext uri="{BB962C8B-B14F-4D97-AF65-F5344CB8AC3E}">
        <p14:creationId xmlns:p14="http://schemas.microsoft.com/office/powerpoint/2010/main" val="3822851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Marty.celebrate</a:t>
            </a:r>
            <a:r>
              <a:rPr lang="en-US" dirty="0"/>
              <a:t>()</a:t>
            </a:r>
          </a:p>
        </p:txBody>
      </p:sp>
      <p:sp>
        <p:nvSpPr>
          <p:cNvPr id="4" name="Slide Number Placeholder 3"/>
          <p:cNvSpPr>
            <a:spLocks noGrp="1"/>
          </p:cNvSpPr>
          <p:nvPr>
            <p:ph type="sldNum" sz="quarter" idx="5"/>
          </p:nvPr>
        </p:nvSpPr>
        <p:spPr/>
        <p:txBody>
          <a:bodyPr/>
          <a:lstStyle/>
          <a:p>
            <a:fld id="{EF94CFBD-1754-F545-A3F9-59E8E79274F0}" type="slidenum">
              <a:rPr lang="en-US" smtClean="0"/>
              <a:t>22</a:t>
            </a:fld>
            <a:endParaRPr lang="en-US"/>
          </a:p>
        </p:txBody>
      </p:sp>
    </p:spTree>
    <p:extLst>
      <p:ext uri="{BB962C8B-B14F-4D97-AF65-F5344CB8AC3E}">
        <p14:creationId xmlns:p14="http://schemas.microsoft.com/office/powerpoint/2010/main" val="21884779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Marty.walk</a:t>
            </a:r>
            <a:r>
              <a:rPr lang="en-US" dirty="0"/>
              <a:t>(2,’auto’,0’-40,1500)</a:t>
            </a:r>
          </a:p>
        </p:txBody>
      </p:sp>
      <p:sp>
        <p:nvSpPr>
          <p:cNvPr id="4" name="Slide Number Placeholder 3"/>
          <p:cNvSpPr>
            <a:spLocks noGrp="1"/>
          </p:cNvSpPr>
          <p:nvPr>
            <p:ph type="sldNum" sz="quarter" idx="5"/>
          </p:nvPr>
        </p:nvSpPr>
        <p:spPr/>
        <p:txBody>
          <a:bodyPr/>
          <a:lstStyle/>
          <a:p>
            <a:fld id="{EF94CFBD-1754-F545-A3F9-59E8E79274F0}" type="slidenum">
              <a:rPr lang="en-US" smtClean="0"/>
              <a:t>23</a:t>
            </a:fld>
            <a:endParaRPr lang="en-US"/>
          </a:p>
        </p:txBody>
      </p:sp>
    </p:spTree>
    <p:extLst>
      <p:ext uri="{BB962C8B-B14F-4D97-AF65-F5344CB8AC3E}">
        <p14:creationId xmlns:p14="http://schemas.microsoft.com/office/powerpoint/2010/main" val="1991629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recap some of the different programming concepts that we’ve covered so far in previous Scratch lesson packs</a:t>
            </a:r>
          </a:p>
          <a:p>
            <a:endParaRPr lang="en-US" dirty="0"/>
          </a:p>
          <a:p>
            <a:r>
              <a:rPr lang="en-US" dirty="0"/>
              <a:t>Students should first have a go in their workbooks before going over it as a class</a:t>
            </a:r>
          </a:p>
        </p:txBody>
      </p:sp>
      <p:sp>
        <p:nvSpPr>
          <p:cNvPr id="4" name="Slide Number Placeholder 3"/>
          <p:cNvSpPr>
            <a:spLocks noGrp="1"/>
          </p:cNvSpPr>
          <p:nvPr>
            <p:ph type="sldNum" sz="quarter" idx="5"/>
          </p:nvPr>
        </p:nvSpPr>
        <p:spPr/>
        <p:txBody>
          <a:bodyPr/>
          <a:lstStyle/>
          <a:p>
            <a:fld id="{EF94CFBD-1754-F545-A3F9-59E8E79274F0}" type="slidenum">
              <a:rPr lang="en-US" smtClean="0"/>
              <a:t>4</a:t>
            </a:fld>
            <a:endParaRPr lang="en-US"/>
          </a:p>
        </p:txBody>
      </p:sp>
    </p:spTree>
    <p:extLst>
      <p:ext uri="{BB962C8B-B14F-4D97-AF65-F5344CB8AC3E}">
        <p14:creationId xmlns:p14="http://schemas.microsoft.com/office/powerpoint/2010/main" val="19099590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Marty.hello</a:t>
            </a:r>
            <a:r>
              <a:rPr lang="en-US" dirty="0"/>
              <a:t>()</a:t>
            </a:r>
          </a:p>
        </p:txBody>
      </p:sp>
      <p:sp>
        <p:nvSpPr>
          <p:cNvPr id="4" name="Slide Number Placeholder 3"/>
          <p:cNvSpPr>
            <a:spLocks noGrp="1"/>
          </p:cNvSpPr>
          <p:nvPr>
            <p:ph type="sldNum" sz="quarter" idx="5"/>
          </p:nvPr>
        </p:nvSpPr>
        <p:spPr/>
        <p:txBody>
          <a:bodyPr/>
          <a:lstStyle/>
          <a:p>
            <a:fld id="{EF94CFBD-1754-F545-A3F9-59E8E79274F0}" type="slidenum">
              <a:rPr lang="en-US" smtClean="0"/>
              <a:t>24</a:t>
            </a:fld>
            <a:endParaRPr lang="en-US"/>
          </a:p>
        </p:txBody>
      </p:sp>
    </p:spTree>
    <p:extLst>
      <p:ext uri="{BB962C8B-B14F-4D97-AF65-F5344CB8AC3E}">
        <p14:creationId xmlns:p14="http://schemas.microsoft.com/office/powerpoint/2010/main" val="3671886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Marty.walk</a:t>
            </a:r>
            <a:r>
              <a:rPr lang="en-US" dirty="0"/>
              <a:t>(5,’auto’,-100,0,1500)</a:t>
            </a:r>
          </a:p>
        </p:txBody>
      </p:sp>
      <p:sp>
        <p:nvSpPr>
          <p:cNvPr id="4" name="Slide Number Placeholder 3"/>
          <p:cNvSpPr>
            <a:spLocks noGrp="1"/>
          </p:cNvSpPr>
          <p:nvPr>
            <p:ph type="sldNum" sz="quarter" idx="5"/>
          </p:nvPr>
        </p:nvSpPr>
        <p:spPr/>
        <p:txBody>
          <a:bodyPr/>
          <a:lstStyle/>
          <a:p>
            <a:fld id="{EF94CFBD-1754-F545-A3F9-59E8E79274F0}" type="slidenum">
              <a:rPr lang="en-US" smtClean="0"/>
              <a:t>25</a:t>
            </a:fld>
            <a:endParaRPr lang="en-US"/>
          </a:p>
        </p:txBody>
      </p:sp>
    </p:spTree>
    <p:extLst>
      <p:ext uri="{BB962C8B-B14F-4D97-AF65-F5344CB8AC3E}">
        <p14:creationId xmlns:p14="http://schemas.microsoft.com/office/powerpoint/2010/main" val="30738981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Marty.walk</a:t>
            </a:r>
            <a:r>
              <a:rPr lang="en-US" dirty="0"/>
              <a:t>(1)</a:t>
            </a:r>
          </a:p>
        </p:txBody>
      </p:sp>
      <p:sp>
        <p:nvSpPr>
          <p:cNvPr id="4" name="Slide Number Placeholder 3"/>
          <p:cNvSpPr>
            <a:spLocks noGrp="1"/>
          </p:cNvSpPr>
          <p:nvPr>
            <p:ph type="sldNum" sz="quarter" idx="5"/>
          </p:nvPr>
        </p:nvSpPr>
        <p:spPr/>
        <p:txBody>
          <a:bodyPr/>
          <a:lstStyle/>
          <a:p>
            <a:fld id="{EF94CFBD-1754-F545-A3F9-59E8E79274F0}" type="slidenum">
              <a:rPr lang="en-US" smtClean="0"/>
              <a:t>26</a:t>
            </a:fld>
            <a:endParaRPr lang="en-US"/>
          </a:p>
        </p:txBody>
      </p:sp>
    </p:spTree>
    <p:extLst>
      <p:ext uri="{BB962C8B-B14F-4D97-AF65-F5344CB8AC3E}">
        <p14:creationId xmlns:p14="http://schemas.microsoft.com/office/powerpoint/2010/main" val="33506320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94CFBD-1754-F545-A3F9-59E8E79274F0}" type="slidenum">
              <a:rPr lang="en-US" smtClean="0"/>
              <a:t>27</a:t>
            </a:fld>
            <a:endParaRPr lang="en-US"/>
          </a:p>
        </p:txBody>
      </p:sp>
    </p:spTree>
    <p:extLst>
      <p:ext uri="{BB962C8B-B14F-4D97-AF65-F5344CB8AC3E}">
        <p14:creationId xmlns:p14="http://schemas.microsoft.com/office/powerpoint/2010/main" val="15497539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students to enter the next two lines into their shell but ensure that they enter the correct IP address for the Marty that their team is working with</a:t>
            </a:r>
          </a:p>
        </p:txBody>
      </p:sp>
      <p:sp>
        <p:nvSpPr>
          <p:cNvPr id="4" name="Slide Number Placeholder 3"/>
          <p:cNvSpPr>
            <a:spLocks noGrp="1"/>
          </p:cNvSpPr>
          <p:nvPr>
            <p:ph type="sldNum" sz="quarter" idx="5"/>
          </p:nvPr>
        </p:nvSpPr>
        <p:spPr/>
        <p:txBody>
          <a:bodyPr/>
          <a:lstStyle/>
          <a:p>
            <a:fld id="{EF94CFBD-1754-F545-A3F9-59E8E79274F0}" type="slidenum">
              <a:rPr lang="en-US" smtClean="0"/>
              <a:t>28</a:t>
            </a:fld>
            <a:endParaRPr lang="en-US"/>
          </a:p>
        </p:txBody>
      </p:sp>
    </p:spTree>
    <p:extLst>
      <p:ext uri="{BB962C8B-B14F-4D97-AF65-F5344CB8AC3E}">
        <p14:creationId xmlns:p14="http://schemas.microsoft.com/office/powerpoint/2010/main" val="8342156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94CFBD-1754-F545-A3F9-59E8E79274F0}" type="slidenum">
              <a:rPr lang="en-US" smtClean="0"/>
              <a:t>29</a:t>
            </a:fld>
            <a:endParaRPr lang="en-US"/>
          </a:p>
        </p:txBody>
      </p:sp>
    </p:spTree>
    <p:extLst>
      <p:ext uri="{BB962C8B-B14F-4D97-AF65-F5344CB8AC3E}">
        <p14:creationId xmlns:p14="http://schemas.microsoft.com/office/powerpoint/2010/main" val="2591919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Marty.walk</a:t>
            </a:r>
            <a:r>
              <a:rPr lang="en-US" dirty="0"/>
              <a:t>(1)</a:t>
            </a:r>
          </a:p>
        </p:txBody>
      </p:sp>
      <p:sp>
        <p:nvSpPr>
          <p:cNvPr id="4" name="Slide Number Placeholder 3"/>
          <p:cNvSpPr>
            <a:spLocks noGrp="1"/>
          </p:cNvSpPr>
          <p:nvPr>
            <p:ph type="sldNum" sz="quarter" idx="5"/>
          </p:nvPr>
        </p:nvSpPr>
        <p:spPr/>
        <p:txBody>
          <a:bodyPr/>
          <a:lstStyle/>
          <a:p>
            <a:fld id="{EF94CFBD-1754-F545-A3F9-59E8E79274F0}" type="slidenum">
              <a:rPr lang="en-US" smtClean="0"/>
              <a:t>30</a:t>
            </a:fld>
            <a:endParaRPr lang="en-US"/>
          </a:p>
        </p:txBody>
      </p:sp>
    </p:spTree>
    <p:extLst>
      <p:ext uri="{BB962C8B-B14F-4D97-AF65-F5344CB8AC3E}">
        <p14:creationId xmlns:p14="http://schemas.microsoft.com/office/powerpoint/2010/main" val="14107157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Marty.walk</a:t>
            </a:r>
            <a:r>
              <a:rPr lang="en-US" dirty="0"/>
              <a:t>(1)</a:t>
            </a:r>
          </a:p>
        </p:txBody>
      </p:sp>
      <p:sp>
        <p:nvSpPr>
          <p:cNvPr id="4" name="Slide Number Placeholder 3"/>
          <p:cNvSpPr>
            <a:spLocks noGrp="1"/>
          </p:cNvSpPr>
          <p:nvPr>
            <p:ph type="sldNum" sz="quarter" idx="5"/>
          </p:nvPr>
        </p:nvSpPr>
        <p:spPr/>
        <p:txBody>
          <a:bodyPr/>
          <a:lstStyle/>
          <a:p>
            <a:fld id="{EF94CFBD-1754-F545-A3F9-59E8E79274F0}" type="slidenum">
              <a:rPr lang="en-US" smtClean="0"/>
              <a:t>31</a:t>
            </a:fld>
            <a:endParaRPr lang="en-US"/>
          </a:p>
        </p:txBody>
      </p:sp>
    </p:spTree>
    <p:extLst>
      <p:ext uri="{BB962C8B-B14F-4D97-AF65-F5344CB8AC3E}">
        <p14:creationId xmlns:p14="http://schemas.microsoft.com/office/powerpoint/2010/main" val="4057863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Marty.walk</a:t>
            </a:r>
            <a:r>
              <a:rPr lang="en-US" dirty="0"/>
              <a:t>(1)</a:t>
            </a:r>
          </a:p>
        </p:txBody>
      </p:sp>
      <p:sp>
        <p:nvSpPr>
          <p:cNvPr id="4" name="Slide Number Placeholder 3"/>
          <p:cNvSpPr>
            <a:spLocks noGrp="1"/>
          </p:cNvSpPr>
          <p:nvPr>
            <p:ph type="sldNum" sz="quarter" idx="5"/>
          </p:nvPr>
        </p:nvSpPr>
        <p:spPr/>
        <p:txBody>
          <a:bodyPr/>
          <a:lstStyle/>
          <a:p>
            <a:fld id="{EF94CFBD-1754-F545-A3F9-59E8E79274F0}" type="slidenum">
              <a:rPr lang="en-US" smtClean="0"/>
              <a:t>32</a:t>
            </a:fld>
            <a:endParaRPr lang="en-US"/>
          </a:p>
        </p:txBody>
      </p:sp>
    </p:spTree>
    <p:extLst>
      <p:ext uri="{BB962C8B-B14F-4D97-AF65-F5344CB8AC3E}">
        <p14:creationId xmlns:p14="http://schemas.microsoft.com/office/powerpoint/2010/main" val="35239044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instructions for how to create a file to save python scripts in and then student groups can start to play the movement dice game!</a:t>
            </a:r>
          </a:p>
        </p:txBody>
      </p:sp>
      <p:sp>
        <p:nvSpPr>
          <p:cNvPr id="4" name="Slide Number Placeholder 3"/>
          <p:cNvSpPr>
            <a:spLocks noGrp="1"/>
          </p:cNvSpPr>
          <p:nvPr>
            <p:ph type="sldNum" sz="quarter" idx="5"/>
          </p:nvPr>
        </p:nvSpPr>
        <p:spPr/>
        <p:txBody>
          <a:bodyPr/>
          <a:lstStyle/>
          <a:p>
            <a:fld id="{EF94CFBD-1754-F545-A3F9-59E8E79274F0}" type="slidenum">
              <a:rPr lang="en-US" smtClean="0"/>
              <a:t>33</a:t>
            </a:fld>
            <a:endParaRPr lang="en-US"/>
          </a:p>
        </p:txBody>
      </p:sp>
    </p:spTree>
    <p:extLst>
      <p:ext uri="{BB962C8B-B14F-4D97-AF65-F5344CB8AC3E}">
        <p14:creationId xmlns:p14="http://schemas.microsoft.com/office/powerpoint/2010/main" val="1978300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statements</a:t>
            </a:r>
          </a:p>
        </p:txBody>
      </p:sp>
      <p:sp>
        <p:nvSpPr>
          <p:cNvPr id="4" name="Slide Number Placeholder 3"/>
          <p:cNvSpPr>
            <a:spLocks noGrp="1"/>
          </p:cNvSpPr>
          <p:nvPr>
            <p:ph type="sldNum" sz="quarter" idx="5"/>
          </p:nvPr>
        </p:nvSpPr>
        <p:spPr/>
        <p:txBody>
          <a:bodyPr/>
          <a:lstStyle/>
          <a:p>
            <a:fld id="{EF94CFBD-1754-F545-A3F9-59E8E79274F0}" type="slidenum">
              <a:rPr lang="en-US" smtClean="0"/>
              <a:t>5</a:t>
            </a:fld>
            <a:endParaRPr lang="en-US"/>
          </a:p>
        </p:txBody>
      </p:sp>
    </p:spTree>
    <p:extLst>
      <p:ext uri="{BB962C8B-B14F-4D97-AF65-F5344CB8AC3E}">
        <p14:creationId xmlns:p14="http://schemas.microsoft.com/office/powerpoint/2010/main" val="38286319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94CFBD-1754-F545-A3F9-59E8E79274F0}" type="slidenum">
              <a:rPr lang="en-US" smtClean="0"/>
              <a:t>34</a:t>
            </a:fld>
            <a:endParaRPr lang="en-US"/>
          </a:p>
        </p:txBody>
      </p:sp>
    </p:spTree>
    <p:extLst>
      <p:ext uri="{BB962C8B-B14F-4D97-AF65-F5344CB8AC3E}">
        <p14:creationId xmlns:p14="http://schemas.microsoft.com/office/powerpoint/2010/main" val="32348966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Greeneyes</a:t>
            </a:r>
            <a:r>
              <a:rPr lang="en-US" dirty="0"/>
              <a:t> hasn’t been defined – we have name our marty, marty!</a:t>
            </a:r>
          </a:p>
        </p:txBody>
      </p:sp>
      <p:sp>
        <p:nvSpPr>
          <p:cNvPr id="4" name="Slide Number Placeholder 3"/>
          <p:cNvSpPr>
            <a:spLocks noGrp="1"/>
          </p:cNvSpPr>
          <p:nvPr>
            <p:ph type="sldNum" sz="quarter" idx="5"/>
          </p:nvPr>
        </p:nvSpPr>
        <p:spPr/>
        <p:txBody>
          <a:bodyPr/>
          <a:lstStyle/>
          <a:p>
            <a:fld id="{EF94CFBD-1754-F545-A3F9-59E8E79274F0}" type="slidenum">
              <a:rPr lang="en-US" smtClean="0"/>
              <a:t>36</a:t>
            </a:fld>
            <a:endParaRPr lang="en-US"/>
          </a:p>
        </p:txBody>
      </p:sp>
    </p:spTree>
    <p:extLst>
      <p:ext uri="{BB962C8B-B14F-4D97-AF65-F5344CB8AC3E}">
        <p14:creationId xmlns:p14="http://schemas.microsoft.com/office/powerpoint/2010/main" val="19896635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haven’t connected to any </a:t>
            </a:r>
            <a:r>
              <a:rPr lang="en-US" dirty="0" err="1"/>
              <a:t>martys</a:t>
            </a:r>
            <a:r>
              <a:rPr lang="en-US" dirty="0"/>
              <a:t>!</a:t>
            </a:r>
          </a:p>
        </p:txBody>
      </p:sp>
      <p:sp>
        <p:nvSpPr>
          <p:cNvPr id="4" name="Slide Number Placeholder 3"/>
          <p:cNvSpPr>
            <a:spLocks noGrp="1"/>
          </p:cNvSpPr>
          <p:nvPr>
            <p:ph type="sldNum" sz="quarter" idx="5"/>
          </p:nvPr>
        </p:nvSpPr>
        <p:spPr/>
        <p:txBody>
          <a:bodyPr/>
          <a:lstStyle/>
          <a:p>
            <a:fld id="{EF94CFBD-1754-F545-A3F9-59E8E79274F0}" type="slidenum">
              <a:rPr lang="en-US" smtClean="0"/>
              <a:t>37</a:t>
            </a:fld>
            <a:endParaRPr lang="en-US"/>
          </a:p>
        </p:txBody>
      </p:sp>
    </p:spTree>
    <p:extLst>
      <p:ext uri="{BB962C8B-B14F-4D97-AF65-F5344CB8AC3E}">
        <p14:creationId xmlns:p14="http://schemas.microsoft.com/office/powerpoint/2010/main" val="2647683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Marty.hello</a:t>
            </a:r>
            <a:r>
              <a:rPr lang="en-US" dirty="0"/>
              <a:t> doesn’t take any values!</a:t>
            </a:r>
          </a:p>
        </p:txBody>
      </p:sp>
      <p:sp>
        <p:nvSpPr>
          <p:cNvPr id="4" name="Slide Number Placeholder 3"/>
          <p:cNvSpPr>
            <a:spLocks noGrp="1"/>
          </p:cNvSpPr>
          <p:nvPr>
            <p:ph type="sldNum" sz="quarter" idx="5"/>
          </p:nvPr>
        </p:nvSpPr>
        <p:spPr/>
        <p:txBody>
          <a:bodyPr/>
          <a:lstStyle/>
          <a:p>
            <a:fld id="{EF94CFBD-1754-F545-A3F9-59E8E79274F0}" type="slidenum">
              <a:rPr lang="en-US" smtClean="0"/>
              <a:t>38</a:t>
            </a:fld>
            <a:endParaRPr lang="en-US"/>
          </a:p>
        </p:txBody>
      </p:sp>
    </p:spTree>
    <p:extLst>
      <p:ext uri="{BB962C8B-B14F-4D97-AF65-F5344CB8AC3E}">
        <p14:creationId xmlns:p14="http://schemas.microsoft.com/office/powerpoint/2010/main" val="11658407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94CFBD-1754-F545-A3F9-59E8E79274F0}" type="slidenum">
              <a:rPr lang="en-US" smtClean="0"/>
              <a:t>39</a:t>
            </a:fld>
            <a:endParaRPr lang="en-US"/>
          </a:p>
        </p:txBody>
      </p:sp>
    </p:spTree>
    <p:extLst>
      <p:ext uri="{BB962C8B-B14F-4D97-AF65-F5344CB8AC3E}">
        <p14:creationId xmlns:p14="http://schemas.microsoft.com/office/powerpoint/2010/main" val="2026630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94CFBD-1754-F545-A3F9-59E8E79274F0}" type="slidenum">
              <a:rPr lang="en-US" smtClean="0"/>
              <a:t>40</a:t>
            </a:fld>
            <a:endParaRPr lang="en-US"/>
          </a:p>
        </p:txBody>
      </p:sp>
    </p:spTree>
    <p:extLst>
      <p:ext uri="{BB962C8B-B14F-4D97-AF65-F5344CB8AC3E}">
        <p14:creationId xmlns:p14="http://schemas.microsoft.com/office/powerpoint/2010/main" val="3856726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Repeat statements/loops</a:t>
            </a:r>
          </a:p>
        </p:txBody>
      </p:sp>
      <p:sp>
        <p:nvSpPr>
          <p:cNvPr id="4" name="Slide Number Placeholder 3"/>
          <p:cNvSpPr>
            <a:spLocks noGrp="1"/>
          </p:cNvSpPr>
          <p:nvPr>
            <p:ph type="sldNum" sz="quarter" idx="5"/>
          </p:nvPr>
        </p:nvSpPr>
        <p:spPr/>
        <p:txBody>
          <a:bodyPr/>
          <a:lstStyle/>
          <a:p>
            <a:fld id="{EF94CFBD-1754-F545-A3F9-59E8E79274F0}" type="slidenum">
              <a:rPr lang="en-US" smtClean="0"/>
              <a:t>6</a:t>
            </a:fld>
            <a:endParaRPr lang="en-US"/>
          </a:p>
        </p:txBody>
      </p:sp>
    </p:spTree>
    <p:extLst>
      <p:ext uri="{BB962C8B-B14F-4D97-AF65-F5344CB8AC3E}">
        <p14:creationId xmlns:p14="http://schemas.microsoft.com/office/powerpoint/2010/main" val="1263235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User input</a:t>
            </a:r>
          </a:p>
        </p:txBody>
      </p:sp>
      <p:sp>
        <p:nvSpPr>
          <p:cNvPr id="4" name="Slide Number Placeholder 3"/>
          <p:cNvSpPr>
            <a:spLocks noGrp="1"/>
          </p:cNvSpPr>
          <p:nvPr>
            <p:ph type="sldNum" sz="quarter" idx="5"/>
          </p:nvPr>
        </p:nvSpPr>
        <p:spPr/>
        <p:txBody>
          <a:bodyPr/>
          <a:lstStyle/>
          <a:p>
            <a:fld id="{EF94CFBD-1754-F545-A3F9-59E8E79274F0}" type="slidenum">
              <a:rPr lang="en-US" smtClean="0"/>
              <a:t>7</a:t>
            </a:fld>
            <a:endParaRPr lang="en-US"/>
          </a:p>
        </p:txBody>
      </p:sp>
    </p:spTree>
    <p:extLst>
      <p:ext uri="{BB962C8B-B14F-4D97-AF65-F5344CB8AC3E}">
        <p14:creationId xmlns:p14="http://schemas.microsoft.com/office/powerpoint/2010/main" val="3889678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Variables</a:t>
            </a:r>
          </a:p>
        </p:txBody>
      </p:sp>
      <p:sp>
        <p:nvSpPr>
          <p:cNvPr id="4" name="Slide Number Placeholder 3"/>
          <p:cNvSpPr>
            <a:spLocks noGrp="1"/>
          </p:cNvSpPr>
          <p:nvPr>
            <p:ph type="sldNum" sz="quarter" idx="5"/>
          </p:nvPr>
        </p:nvSpPr>
        <p:spPr/>
        <p:txBody>
          <a:bodyPr/>
          <a:lstStyle/>
          <a:p>
            <a:fld id="{EF94CFBD-1754-F545-A3F9-59E8E79274F0}" type="slidenum">
              <a:rPr lang="en-US" smtClean="0"/>
              <a:t>8</a:t>
            </a:fld>
            <a:endParaRPr lang="en-US"/>
          </a:p>
        </p:txBody>
      </p:sp>
    </p:spTree>
    <p:extLst>
      <p:ext uri="{BB962C8B-B14F-4D97-AF65-F5344CB8AC3E}">
        <p14:creationId xmlns:p14="http://schemas.microsoft.com/office/powerpoint/2010/main" val="3920980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Functions</a:t>
            </a:r>
          </a:p>
        </p:txBody>
      </p:sp>
      <p:sp>
        <p:nvSpPr>
          <p:cNvPr id="4" name="Slide Number Placeholder 3"/>
          <p:cNvSpPr>
            <a:spLocks noGrp="1"/>
          </p:cNvSpPr>
          <p:nvPr>
            <p:ph type="sldNum" sz="quarter" idx="5"/>
          </p:nvPr>
        </p:nvSpPr>
        <p:spPr/>
        <p:txBody>
          <a:bodyPr/>
          <a:lstStyle/>
          <a:p>
            <a:fld id="{EF94CFBD-1754-F545-A3F9-59E8E79274F0}" type="slidenum">
              <a:rPr lang="en-US" smtClean="0"/>
              <a:t>9</a:t>
            </a:fld>
            <a:endParaRPr lang="en-US"/>
          </a:p>
        </p:txBody>
      </p:sp>
    </p:spTree>
    <p:extLst>
      <p:ext uri="{BB962C8B-B14F-4D97-AF65-F5344CB8AC3E}">
        <p14:creationId xmlns:p14="http://schemas.microsoft.com/office/powerpoint/2010/main" val="1346611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94CFBD-1754-F545-A3F9-59E8E79274F0}" type="slidenum">
              <a:rPr lang="en-US" smtClean="0"/>
              <a:t>10</a:t>
            </a:fld>
            <a:endParaRPr lang="en-US"/>
          </a:p>
        </p:txBody>
      </p:sp>
    </p:spTree>
    <p:extLst>
      <p:ext uri="{BB962C8B-B14F-4D97-AF65-F5344CB8AC3E}">
        <p14:creationId xmlns:p14="http://schemas.microsoft.com/office/powerpoint/2010/main" val="3532658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students some time to look at the two programs below and write down in their workbooks what they immediately spot as being different</a:t>
            </a:r>
          </a:p>
        </p:txBody>
      </p:sp>
      <p:sp>
        <p:nvSpPr>
          <p:cNvPr id="4" name="Slide Number Placeholder 3"/>
          <p:cNvSpPr>
            <a:spLocks noGrp="1"/>
          </p:cNvSpPr>
          <p:nvPr>
            <p:ph type="sldNum" sz="quarter" idx="5"/>
          </p:nvPr>
        </p:nvSpPr>
        <p:spPr/>
        <p:txBody>
          <a:bodyPr/>
          <a:lstStyle/>
          <a:p>
            <a:fld id="{EF94CFBD-1754-F545-A3F9-59E8E79274F0}" type="slidenum">
              <a:rPr lang="en-US" smtClean="0"/>
              <a:t>12</a:t>
            </a:fld>
            <a:endParaRPr lang="en-US"/>
          </a:p>
        </p:txBody>
      </p:sp>
    </p:spTree>
    <p:extLst>
      <p:ext uri="{BB962C8B-B14F-4D97-AF65-F5344CB8AC3E}">
        <p14:creationId xmlns:p14="http://schemas.microsoft.com/office/powerpoint/2010/main" val="1681307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C409A-0DAF-CE40-815A-C9B241F244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5E2272-A3E3-7C4F-8891-160834BC00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F0F5E6-0176-CD43-B35C-FF18D55A2454}"/>
              </a:ext>
            </a:extLst>
          </p:cNvPr>
          <p:cNvSpPr>
            <a:spLocks noGrp="1"/>
          </p:cNvSpPr>
          <p:nvPr>
            <p:ph type="dt" sz="half" idx="10"/>
          </p:nvPr>
        </p:nvSpPr>
        <p:spPr/>
        <p:txBody>
          <a:bodyPr/>
          <a:lstStyle/>
          <a:p>
            <a:fld id="{E8EC3A44-1F84-784F-9C4F-65F8BB190AE4}" type="datetimeFigureOut">
              <a:rPr lang="en-US" smtClean="0"/>
              <a:t>3/29/19</a:t>
            </a:fld>
            <a:endParaRPr lang="en-US"/>
          </a:p>
        </p:txBody>
      </p:sp>
      <p:sp>
        <p:nvSpPr>
          <p:cNvPr id="5" name="Footer Placeholder 4">
            <a:extLst>
              <a:ext uri="{FF2B5EF4-FFF2-40B4-BE49-F238E27FC236}">
                <a16:creationId xmlns:a16="http://schemas.microsoft.com/office/drawing/2014/main" id="{E99FF471-66E7-8546-95E3-129C11388A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361CA3-0D7F-4245-B91C-DB8F83D86A3B}"/>
              </a:ext>
            </a:extLst>
          </p:cNvPr>
          <p:cNvSpPr>
            <a:spLocks noGrp="1"/>
          </p:cNvSpPr>
          <p:nvPr>
            <p:ph type="sldNum" sz="quarter" idx="12"/>
          </p:nvPr>
        </p:nvSpPr>
        <p:spPr/>
        <p:txBody>
          <a:bodyPr/>
          <a:lstStyle/>
          <a:p>
            <a:fld id="{E04807FB-4F93-E545-9884-D36B77998A33}" type="slidenum">
              <a:rPr lang="en-US" smtClean="0"/>
              <a:t>‹#›</a:t>
            </a:fld>
            <a:endParaRPr lang="en-US"/>
          </a:p>
        </p:txBody>
      </p:sp>
    </p:spTree>
    <p:extLst>
      <p:ext uri="{BB962C8B-B14F-4D97-AF65-F5344CB8AC3E}">
        <p14:creationId xmlns:p14="http://schemas.microsoft.com/office/powerpoint/2010/main" val="381557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A02B6-7E9A-4248-A9DF-73D3851D91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5FEAA4-DC8A-7F43-947E-68100941A7E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66D7E4-9C9F-AC49-A728-666F4D444ED0}"/>
              </a:ext>
            </a:extLst>
          </p:cNvPr>
          <p:cNvSpPr>
            <a:spLocks noGrp="1"/>
          </p:cNvSpPr>
          <p:nvPr>
            <p:ph type="dt" sz="half" idx="10"/>
          </p:nvPr>
        </p:nvSpPr>
        <p:spPr/>
        <p:txBody>
          <a:bodyPr/>
          <a:lstStyle/>
          <a:p>
            <a:fld id="{E8EC3A44-1F84-784F-9C4F-65F8BB190AE4}" type="datetimeFigureOut">
              <a:rPr lang="en-US" smtClean="0"/>
              <a:t>3/29/19</a:t>
            </a:fld>
            <a:endParaRPr lang="en-US"/>
          </a:p>
        </p:txBody>
      </p:sp>
      <p:sp>
        <p:nvSpPr>
          <p:cNvPr id="5" name="Footer Placeholder 4">
            <a:extLst>
              <a:ext uri="{FF2B5EF4-FFF2-40B4-BE49-F238E27FC236}">
                <a16:creationId xmlns:a16="http://schemas.microsoft.com/office/drawing/2014/main" id="{4204FF31-AFCE-9748-B825-C70D101037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CD53F7-C2C3-9C4B-8EA1-99234E26ACE2}"/>
              </a:ext>
            </a:extLst>
          </p:cNvPr>
          <p:cNvSpPr>
            <a:spLocks noGrp="1"/>
          </p:cNvSpPr>
          <p:nvPr>
            <p:ph type="sldNum" sz="quarter" idx="12"/>
          </p:nvPr>
        </p:nvSpPr>
        <p:spPr/>
        <p:txBody>
          <a:bodyPr/>
          <a:lstStyle/>
          <a:p>
            <a:fld id="{E04807FB-4F93-E545-9884-D36B77998A33}" type="slidenum">
              <a:rPr lang="en-US" smtClean="0"/>
              <a:t>‹#›</a:t>
            </a:fld>
            <a:endParaRPr lang="en-US"/>
          </a:p>
        </p:txBody>
      </p:sp>
    </p:spTree>
    <p:extLst>
      <p:ext uri="{BB962C8B-B14F-4D97-AF65-F5344CB8AC3E}">
        <p14:creationId xmlns:p14="http://schemas.microsoft.com/office/powerpoint/2010/main" val="1118529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BD188A-68C9-8141-99E8-9B683E1AE5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49B7AB-50AA-EA4C-A529-A97341A6024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5C2C05-F049-EF46-80E0-683C2A24E1CC}"/>
              </a:ext>
            </a:extLst>
          </p:cNvPr>
          <p:cNvSpPr>
            <a:spLocks noGrp="1"/>
          </p:cNvSpPr>
          <p:nvPr>
            <p:ph type="dt" sz="half" idx="10"/>
          </p:nvPr>
        </p:nvSpPr>
        <p:spPr/>
        <p:txBody>
          <a:bodyPr/>
          <a:lstStyle/>
          <a:p>
            <a:fld id="{E8EC3A44-1F84-784F-9C4F-65F8BB190AE4}" type="datetimeFigureOut">
              <a:rPr lang="en-US" smtClean="0"/>
              <a:t>3/29/19</a:t>
            </a:fld>
            <a:endParaRPr lang="en-US"/>
          </a:p>
        </p:txBody>
      </p:sp>
      <p:sp>
        <p:nvSpPr>
          <p:cNvPr id="5" name="Footer Placeholder 4">
            <a:extLst>
              <a:ext uri="{FF2B5EF4-FFF2-40B4-BE49-F238E27FC236}">
                <a16:creationId xmlns:a16="http://schemas.microsoft.com/office/drawing/2014/main" id="{34EBEEE8-F051-144C-B5C3-0D7AB38C80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C0E79-26F1-EB4A-BC1A-551D45DF9B7E}"/>
              </a:ext>
            </a:extLst>
          </p:cNvPr>
          <p:cNvSpPr>
            <a:spLocks noGrp="1"/>
          </p:cNvSpPr>
          <p:nvPr>
            <p:ph type="sldNum" sz="quarter" idx="12"/>
          </p:nvPr>
        </p:nvSpPr>
        <p:spPr/>
        <p:txBody>
          <a:bodyPr/>
          <a:lstStyle/>
          <a:p>
            <a:fld id="{E04807FB-4F93-E545-9884-D36B77998A33}" type="slidenum">
              <a:rPr lang="en-US" smtClean="0"/>
              <a:t>‹#›</a:t>
            </a:fld>
            <a:endParaRPr lang="en-US"/>
          </a:p>
        </p:txBody>
      </p:sp>
    </p:spTree>
    <p:extLst>
      <p:ext uri="{BB962C8B-B14F-4D97-AF65-F5344CB8AC3E}">
        <p14:creationId xmlns:p14="http://schemas.microsoft.com/office/powerpoint/2010/main" val="4232940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722A4-3449-E245-95FE-C1D6D2E99C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5F1BF4-B9CD-5946-8F52-8C18DB5EB53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23A182-5C02-E942-89D8-65F96C7F34AF}"/>
              </a:ext>
            </a:extLst>
          </p:cNvPr>
          <p:cNvSpPr>
            <a:spLocks noGrp="1"/>
          </p:cNvSpPr>
          <p:nvPr>
            <p:ph type="dt" sz="half" idx="10"/>
          </p:nvPr>
        </p:nvSpPr>
        <p:spPr/>
        <p:txBody>
          <a:bodyPr/>
          <a:lstStyle/>
          <a:p>
            <a:fld id="{E8EC3A44-1F84-784F-9C4F-65F8BB190AE4}" type="datetimeFigureOut">
              <a:rPr lang="en-US" smtClean="0"/>
              <a:t>3/29/19</a:t>
            </a:fld>
            <a:endParaRPr lang="en-US"/>
          </a:p>
        </p:txBody>
      </p:sp>
      <p:sp>
        <p:nvSpPr>
          <p:cNvPr id="5" name="Footer Placeholder 4">
            <a:extLst>
              <a:ext uri="{FF2B5EF4-FFF2-40B4-BE49-F238E27FC236}">
                <a16:creationId xmlns:a16="http://schemas.microsoft.com/office/drawing/2014/main" id="{B051AC1D-DB51-784C-95FA-83391E37A4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C4490F-367B-5A4E-B5FF-B2C8376A30D0}"/>
              </a:ext>
            </a:extLst>
          </p:cNvPr>
          <p:cNvSpPr>
            <a:spLocks noGrp="1"/>
          </p:cNvSpPr>
          <p:nvPr>
            <p:ph type="sldNum" sz="quarter" idx="12"/>
          </p:nvPr>
        </p:nvSpPr>
        <p:spPr/>
        <p:txBody>
          <a:bodyPr/>
          <a:lstStyle/>
          <a:p>
            <a:fld id="{E04807FB-4F93-E545-9884-D36B77998A33}" type="slidenum">
              <a:rPr lang="en-US" smtClean="0"/>
              <a:t>‹#›</a:t>
            </a:fld>
            <a:endParaRPr lang="en-US"/>
          </a:p>
        </p:txBody>
      </p:sp>
    </p:spTree>
    <p:extLst>
      <p:ext uri="{BB962C8B-B14F-4D97-AF65-F5344CB8AC3E}">
        <p14:creationId xmlns:p14="http://schemas.microsoft.com/office/powerpoint/2010/main" val="3382816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3AD67-2289-6F47-AFE8-E5B07A2803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CFF448-4508-8548-8842-01DFCDC292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FD36C11-49C0-D04E-8FF6-066F90953168}"/>
              </a:ext>
            </a:extLst>
          </p:cNvPr>
          <p:cNvSpPr>
            <a:spLocks noGrp="1"/>
          </p:cNvSpPr>
          <p:nvPr>
            <p:ph type="dt" sz="half" idx="10"/>
          </p:nvPr>
        </p:nvSpPr>
        <p:spPr/>
        <p:txBody>
          <a:bodyPr/>
          <a:lstStyle/>
          <a:p>
            <a:fld id="{E8EC3A44-1F84-784F-9C4F-65F8BB190AE4}" type="datetimeFigureOut">
              <a:rPr lang="en-US" smtClean="0"/>
              <a:t>3/29/19</a:t>
            </a:fld>
            <a:endParaRPr lang="en-US"/>
          </a:p>
        </p:txBody>
      </p:sp>
      <p:sp>
        <p:nvSpPr>
          <p:cNvPr id="5" name="Footer Placeholder 4">
            <a:extLst>
              <a:ext uri="{FF2B5EF4-FFF2-40B4-BE49-F238E27FC236}">
                <a16:creationId xmlns:a16="http://schemas.microsoft.com/office/drawing/2014/main" id="{AFF6ED73-9ADE-9B49-BAB2-A2E3CBB174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B7F52F-7109-3E42-86FC-DC43BE780B97}"/>
              </a:ext>
            </a:extLst>
          </p:cNvPr>
          <p:cNvSpPr>
            <a:spLocks noGrp="1"/>
          </p:cNvSpPr>
          <p:nvPr>
            <p:ph type="sldNum" sz="quarter" idx="12"/>
          </p:nvPr>
        </p:nvSpPr>
        <p:spPr/>
        <p:txBody>
          <a:bodyPr/>
          <a:lstStyle/>
          <a:p>
            <a:fld id="{E04807FB-4F93-E545-9884-D36B77998A33}" type="slidenum">
              <a:rPr lang="en-US" smtClean="0"/>
              <a:t>‹#›</a:t>
            </a:fld>
            <a:endParaRPr lang="en-US"/>
          </a:p>
        </p:txBody>
      </p:sp>
    </p:spTree>
    <p:extLst>
      <p:ext uri="{BB962C8B-B14F-4D97-AF65-F5344CB8AC3E}">
        <p14:creationId xmlns:p14="http://schemas.microsoft.com/office/powerpoint/2010/main" val="1792235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0C023-9196-1B42-ACC5-300663F2D5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377B99-8733-DA4D-84C0-48483F678D2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9B0723-11FF-CD48-93ED-4B274D2D258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11D85C-8ADD-C045-83B5-4B9915658207}"/>
              </a:ext>
            </a:extLst>
          </p:cNvPr>
          <p:cNvSpPr>
            <a:spLocks noGrp="1"/>
          </p:cNvSpPr>
          <p:nvPr>
            <p:ph type="dt" sz="half" idx="10"/>
          </p:nvPr>
        </p:nvSpPr>
        <p:spPr/>
        <p:txBody>
          <a:bodyPr/>
          <a:lstStyle/>
          <a:p>
            <a:fld id="{E8EC3A44-1F84-784F-9C4F-65F8BB190AE4}" type="datetimeFigureOut">
              <a:rPr lang="en-US" smtClean="0"/>
              <a:t>3/29/19</a:t>
            </a:fld>
            <a:endParaRPr lang="en-US"/>
          </a:p>
        </p:txBody>
      </p:sp>
      <p:sp>
        <p:nvSpPr>
          <p:cNvPr id="6" name="Footer Placeholder 5">
            <a:extLst>
              <a:ext uri="{FF2B5EF4-FFF2-40B4-BE49-F238E27FC236}">
                <a16:creationId xmlns:a16="http://schemas.microsoft.com/office/drawing/2014/main" id="{4D16E433-12DE-9D40-A3EA-CA8F4FCDD8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00E2CE-4D07-2948-9D1C-9B03A7ED5E90}"/>
              </a:ext>
            </a:extLst>
          </p:cNvPr>
          <p:cNvSpPr>
            <a:spLocks noGrp="1"/>
          </p:cNvSpPr>
          <p:nvPr>
            <p:ph type="sldNum" sz="quarter" idx="12"/>
          </p:nvPr>
        </p:nvSpPr>
        <p:spPr/>
        <p:txBody>
          <a:bodyPr/>
          <a:lstStyle/>
          <a:p>
            <a:fld id="{E04807FB-4F93-E545-9884-D36B77998A33}" type="slidenum">
              <a:rPr lang="en-US" smtClean="0"/>
              <a:t>‹#›</a:t>
            </a:fld>
            <a:endParaRPr lang="en-US"/>
          </a:p>
        </p:txBody>
      </p:sp>
    </p:spTree>
    <p:extLst>
      <p:ext uri="{BB962C8B-B14F-4D97-AF65-F5344CB8AC3E}">
        <p14:creationId xmlns:p14="http://schemas.microsoft.com/office/powerpoint/2010/main" val="278203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74ED6-54B1-164B-9DC3-E327277E72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1E4729-49FF-D842-900E-61BB6F1505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B79CF2D-7F99-4646-A6FB-856A5593561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F00032-CD71-6146-A75D-25D4940180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40D5BFD-948E-2942-B7E4-1CD4C8FE851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F42528-FA15-D34E-B741-77945EC4E4B2}"/>
              </a:ext>
            </a:extLst>
          </p:cNvPr>
          <p:cNvSpPr>
            <a:spLocks noGrp="1"/>
          </p:cNvSpPr>
          <p:nvPr>
            <p:ph type="dt" sz="half" idx="10"/>
          </p:nvPr>
        </p:nvSpPr>
        <p:spPr/>
        <p:txBody>
          <a:bodyPr/>
          <a:lstStyle/>
          <a:p>
            <a:fld id="{E8EC3A44-1F84-784F-9C4F-65F8BB190AE4}" type="datetimeFigureOut">
              <a:rPr lang="en-US" smtClean="0"/>
              <a:t>3/29/19</a:t>
            </a:fld>
            <a:endParaRPr lang="en-US"/>
          </a:p>
        </p:txBody>
      </p:sp>
      <p:sp>
        <p:nvSpPr>
          <p:cNvPr id="8" name="Footer Placeholder 7">
            <a:extLst>
              <a:ext uri="{FF2B5EF4-FFF2-40B4-BE49-F238E27FC236}">
                <a16:creationId xmlns:a16="http://schemas.microsoft.com/office/drawing/2014/main" id="{35F50829-3275-E54E-A56B-E7ED48A4E7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25BCAF-2DC1-E24B-9F9C-BE121FE8DBF9}"/>
              </a:ext>
            </a:extLst>
          </p:cNvPr>
          <p:cNvSpPr>
            <a:spLocks noGrp="1"/>
          </p:cNvSpPr>
          <p:nvPr>
            <p:ph type="sldNum" sz="quarter" idx="12"/>
          </p:nvPr>
        </p:nvSpPr>
        <p:spPr/>
        <p:txBody>
          <a:bodyPr/>
          <a:lstStyle/>
          <a:p>
            <a:fld id="{E04807FB-4F93-E545-9884-D36B77998A33}" type="slidenum">
              <a:rPr lang="en-US" smtClean="0"/>
              <a:t>‹#›</a:t>
            </a:fld>
            <a:endParaRPr lang="en-US"/>
          </a:p>
        </p:txBody>
      </p:sp>
    </p:spTree>
    <p:extLst>
      <p:ext uri="{BB962C8B-B14F-4D97-AF65-F5344CB8AC3E}">
        <p14:creationId xmlns:p14="http://schemas.microsoft.com/office/powerpoint/2010/main" val="3239309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31F0D-77DB-F244-88DC-32D4665E44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16CE3D-9173-364C-816C-13CE95048E27}"/>
              </a:ext>
            </a:extLst>
          </p:cNvPr>
          <p:cNvSpPr>
            <a:spLocks noGrp="1"/>
          </p:cNvSpPr>
          <p:nvPr>
            <p:ph type="dt" sz="half" idx="10"/>
          </p:nvPr>
        </p:nvSpPr>
        <p:spPr/>
        <p:txBody>
          <a:bodyPr/>
          <a:lstStyle/>
          <a:p>
            <a:fld id="{E8EC3A44-1F84-784F-9C4F-65F8BB190AE4}" type="datetimeFigureOut">
              <a:rPr lang="en-US" smtClean="0"/>
              <a:t>3/29/19</a:t>
            </a:fld>
            <a:endParaRPr lang="en-US"/>
          </a:p>
        </p:txBody>
      </p:sp>
      <p:sp>
        <p:nvSpPr>
          <p:cNvPr id="4" name="Footer Placeholder 3">
            <a:extLst>
              <a:ext uri="{FF2B5EF4-FFF2-40B4-BE49-F238E27FC236}">
                <a16:creationId xmlns:a16="http://schemas.microsoft.com/office/drawing/2014/main" id="{FF4752BC-DDE4-9C4A-80B4-B7D12DEB6C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716D1F-3B4E-704C-B8E6-6656B48DD2D5}"/>
              </a:ext>
            </a:extLst>
          </p:cNvPr>
          <p:cNvSpPr>
            <a:spLocks noGrp="1"/>
          </p:cNvSpPr>
          <p:nvPr>
            <p:ph type="sldNum" sz="quarter" idx="12"/>
          </p:nvPr>
        </p:nvSpPr>
        <p:spPr/>
        <p:txBody>
          <a:bodyPr/>
          <a:lstStyle/>
          <a:p>
            <a:fld id="{E04807FB-4F93-E545-9884-D36B77998A33}" type="slidenum">
              <a:rPr lang="en-US" smtClean="0"/>
              <a:t>‹#›</a:t>
            </a:fld>
            <a:endParaRPr lang="en-US"/>
          </a:p>
        </p:txBody>
      </p:sp>
    </p:spTree>
    <p:extLst>
      <p:ext uri="{BB962C8B-B14F-4D97-AF65-F5344CB8AC3E}">
        <p14:creationId xmlns:p14="http://schemas.microsoft.com/office/powerpoint/2010/main" val="2732828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8F3E2D-31A1-2840-9DFE-1F8515FEFFE8}"/>
              </a:ext>
            </a:extLst>
          </p:cNvPr>
          <p:cNvSpPr>
            <a:spLocks noGrp="1"/>
          </p:cNvSpPr>
          <p:nvPr>
            <p:ph type="dt" sz="half" idx="10"/>
          </p:nvPr>
        </p:nvSpPr>
        <p:spPr/>
        <p:txBody>
          <a:bodyPr/>
          <a:lstStyle/>
          <a:p>
            <a:fld id="{E8EC3A44-1F84-784F-9C4F-65F8BB190AE4}" type="datetimeFigureOut">
              <a:rPr lang="en-US" smtClean="0"/>
              <a:t>3/29/19</a:t>
            </a:fld>
            <a:endParaRPr lang="en-US"/>
          </a:p>
        </p:txBody>
      </p:sp>
      <p:sp>
        <p:nvSpPr>
          <p:cNvPr id="3" name="Footer Placeholder 2">
            <a:extLst>
              <a:ext uri="{FF2B5EF4-FFF2-40B4-BE49-F238E27FC236}">
                <a16:creationId xmlns:a16="http://schemas.microsoft.com/office/drawing/2014/main" id="{BFFB696D-1B65-7B40-AA0D-8D06493463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F93A69-E010-6345-B5E0-E2C894F2C6E6}"/>
              </a:ext>
            </a:extLst>
          </p:cNvPr>
          <p:cNvSpPr>
            <a:spLocks noGrp="1"/>
          </p:cNvSpPr>
          <p:nvPr>
            <p:ph type="sldNum" sz="quarter" idx="12"/>
          </p:nvPr>
        </p:nvSpPr>
        <p:spPr/>
        <p:txBody>
          <a:bodyPr/>
          <a:lstStyle/>
          <a:p>
            <a:fld id="{E04807FB-4F93-E545-9884-D36B77998A33}" type="slidenum">
              <a:rPr lang="en-US" smtClean="0"/>
              <a:t>‹#›</a:t>
            </a:fld>
            <a:endParaRPr lang="en-US"/>
          </a:p>
        </p:txBody>
      </p:sp>
    </p:spTree>
    <p:extLst>
      <p:ext uri="{BB962C8B-B14F-4D97-AF65-F5344CB8AC3E}">
        <p14:creationId xmlns:p14="http://schemas.microsoft.com/office/powerpoint/2010/main" val="3927719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347EB-7F7E-3F47-A73A-759F43CF00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8472A7-D8A4-C247-8F93-94A3D1C090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F82A48-883F-1247-BDD1-0105CEE275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6EF96E9-FC9D-DC4D-89F7-B5D5807021B8}"/>
              </a:ext>
            </a:extLst>
          </p:cNvPr>
          <p:cNvSpPr>
            <a:spLocks noGrp="1"/>
          </p:cNvSpPr>
          <p:nvPr>
            <p:ph type="dt" sz="half" idx="10"/>
          </p:nvPr>
        </p:nvSpPr>
        <p:spPr/>
        <p:txBody>
          <a:bodyPr/>
          <a:lstStyle/>
          <a:p>
            <a:fld id="{E8EC3A44-1F84-784F-9C4F-65F8BB190AE4}" type="datetimeFigureOut">
              <a:rPr lang="en-US" smtClean="0"/>
              <a:t>3/29/19</a:t>
            </a:fld>
            <a:endParaRPr lang="en-US"/>
          </a:p>
        </p:txBody>
      </p:sp>
      <p:sp>
        <p:nvSpPr>
          <p:cNvPr id="6" name="Footer Placeholder 5">
            <a:extLst>
              <a:ext uri="{FF2B5EF4-FFF2-40B4-BE49-F238E27FC236}">
                <a16:creationId xmlns:a16="http://schemas.microsoft.com/office/drawing/2014/main" id="{9C8A5BD6-B913-024E-B218-98C152996E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2204ED-8393-6F4E-B99A-8DBD23A7BAD8}"/>
              </a:ext>
            </a:extLst>
          </p:cNvPr>
          <p:cNvSpPr>
            <a:spLocks noGrp="1"/>
          </p:cNvSpPr>
          <p:nvPr>
            <p:ph type="sldNum" sz="quarter" idx="12"/>
          </p:nvPr>
        </p:nvSpPr>
        <p:spPr/>
        <p:txBody>
          <a:bodyPr/>
          <a:lstStyle/>
          <a:p>
            <a:fld id="{E04807FB-4F93-E545-9884-D36B77998A33}" type="slidenum">
              <a:rPr lang="en-US" smtClean="0"/>
              <a:t>‹#›</a:t>
            </a:fld>
            <a:endParaRPr lang="en-US"/>
          </a:p>
        </p:txBody>
      </p:sp>
    </p:spTree>
    <p:extLst>
      <p:ext uri="{BB962C8B-B14F-4D97-AF65-F5344CB8AC3E}">
        <p14:creationId xmlns:p14="http://schemas.microsoft.com/office/powerpoint/2010/main" val="3456762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A037C-CFB7-D44B-A77D-71DB96B632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FFBBFC-423D-7246-88E6-21A2F6F662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E4C8E4E-B298-6F43-A807-A3FB33C33A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706D11-2E6F-DE4A-A6D1-2529B598FEE1}"/>
              </a:ext>
            </a:extLst>
          </p:cNvPr>
          <p:cNvSpPr>
            <a:spLocks noGrp="1"/>
          </p:cNvSpPr>
          <p:nvPr>
            <p:ph type="dt" sz="half" idx="10"/>
          </p:nvPr>
        </p:nvSpPr>
        <p:spPr/>
        <p:txBody>
          <a:bodyPr/>
          <a:lstStyle/>
          <a:p>
            <a:fld id="{E8EC3A44-1F84-784F-9C4F-65F8BB190AE4}" type="datetimeFigureOut">
              <a:rPr lang="en-US" smtClean="0"/>
              <a:t>3/29/19</a:t>
            </a:fld>
            <a:endParaRPr lang="en-US"/>
          </a:p>
        </p:txBody>
      </p:sp>
      <p:sp>
        <p:nvSpPr>
          <p:cNvPr id="6" name="Footer Placeholder 5">
            <a:extLst>
              <a:ext uri="{FF2B5EF4-FFF2-40B4-BE49-F238E27FC236}">
                <a16:creationId xmlns:a16="http://schemas.microsoft.com/office/drawing/2014/main" id="{DEDA10F3-95B9-7740-82AD-4365176114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F37313-9416-3841-8B71-9EFF2C128F87}"/>
              </a:ext>
            </a:extLst>
          </p:cNvPr>
          <p:cNvSpPr>
            <a:spLocks noGrp="1"/>
          </p:cNvSpPr>
          <p:nvPr>
            <p:ph type="sldNum" sz="quarter" idx="12"/>
          </p:nvPr>
        </p:nvSpPr>
        <p:spPr/>
        <p:txBody>
          <a:bodyPr/>
          <a:lstStyle/>
          <a:p>
            <a:fld id="{E04807FB-4F93-E545-9884-D36B77998A33}" type="slidenum">
              <a:rPr lang="en-US" smtClean="0"/>
              <a:t>‹#›</a:t>
            </a:fld>
            <a:endParaRPr lang="en-US"/>
          </a:p>
        </p:txBody>
      </p:sp>
    </p:spTree>
    <p:extLst>
      <p:ext uri="{BB962C8B-B14F-4D97-AF65-F5344CB8AC3E}">
        <p14:creationId xmlns:p14="http://schemas.microsoft.com/office/powerpoint/2010/main" val="4276001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4E47DF-CBE0-7649-8B61-CC9F63A54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F2D962D-409E-2B4E-8524-899CFFB8EE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67616-0E54-BE41-BBA2-18438754D3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EC3A44-1F84-784F-9C4F-65F8BB190AE4}" type="datetimeFigureOut">
              <a:rPr lang="en-US" smtClean="0"/>
              <a:t>3/29/19</a:t>
            </a:fld>
            <a:endParaRPr lang="en-US"/>
          </a:p>
        </p:txBody>
      </p:sp>
      <p:sp>
        <p:nvSpPr>
          <p:cNvPr id="5" name="Footer Placeholder 4">
            <a:extLst>
              <a:ext uri="{FF2B5EF4-FFF2-40B4-BE49-F238E27FC236}">
                <a16:creationId xmlns:a16="http://schemas.microsoft.com/office/drawing/2014/main" id="{0B4B05A4-C252-3142-8C56-E41D9B6371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E2F7F5F-755C-3045-9B3B-850341022D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4807FB-4F93-E545-9884-D36B77998A33}" type="slidenum">
              <a:rPr lang="en-US" smtClean="0"/>
              <a:t>‹#›</a:t>
            </a:fld>
            <a:endParaRPr lang="en-US"/>
          </a:p>
        </p:txBody>
      </p:sp>
    </p:spTree>
    <p:extLst>
      <p:ext uri="{BB962C8B-B14F-4D97-AF65-F5344CB8AC3E}">
        <p14:creationId xmlns:p14="http://schemas.microsoft.com/office/powerpoint/2010/main" val="335905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AC4D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7CD38-C538-484A-B9D9-0658CC64DB72}"/>
              </a:ext>
            </a:extLst>
          </p:cNvPr>
          <p:cNvSpPr>
            <a:spLocks noGrp="1"/>
          </p:cNvSpPr>
          <p:nvPr>
            <p:ph type="ctrTitle"/>
          </p:nvPr>
        </p:nvSpPr>
        <p:spPr>
          <a:xfrm>
            <a:off x="273269" y="1462663"/>
            <a:ext cx="11592910" cy="1193800"/>
          </a:xfrm>
        </p:spPr>
        <p:txBody>
          <a:bodyPr/>
          <a:lstStyle/>
          <a:p>
            <a:r>
              <a:rPr lang="en-US" b="1" dirty="0">
                <a:solidFill>
                  <a:schemeClr val="bg1"/>
                </a:solidFill>
                <a:latin typeface="Andale Mono" panose="020B0509000000000004" pitchFamily="49" charset="0"/>
              </a:rPr>
              <a:t>Marty</a:t>
            </a:r>
            <a:r>
              <a:rPr lang="en-US" b="1" dirty="0">
                <a:solidFill>
                  <a:schemeClr val="bg1"/>
                </a:solidFill>
              </a:rPr>
              <a:t> </a:t>
            </a:r>
            <a:r>
              <a:rPr lang="en-US" b="1" dirty="0">
                <a:solidFill>
                  <a:schemeClr val="bg1"/>
                </a:solidFill>
                <a:latin typeface="Andale Mono" panose="020B0509000000000004" pitchFamily="49" charset="0"/>
              </a:rPr>
              <a:t>the Robot</a:t>
            </a:r>
          </a:p>
        </p:txBody>
      </p:sp>
      <p:pic>
        <p:nvPicPr>
          <p:cNvPr id="7" name="Picture 6">
            <a:extLst>
              <a:ext uri="{FF2B5EF4-FFF2-40B4-BE49-F238E27FC236}">
                <a16:creationId xmlns:a16="http://schemas.microsoft.com/office/drawing/2014/main" id="{3AFD1F12-8D26-CB47-916E-0E116042E34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904704" y="3774036"/>
            <a:ext cx="2193423" cy="2069709"/>
          </a:xfrm>
          <a:prstGeom prst="rect">
            <a:avLst/>
          </a:prstGeom>
        </p:spPr>
      </p:pic>
      <p:sp>
        <p:nvSpPr>
          <p:cNvPr id="8" name="Rectangle 7">
            <a:extLst>
              <a:ext uri="{FF2B5EF4-FFF2-40B4-BE49-F238E27FC236}">
                <a16:creationId xmlns:a16="http://schemas.microsoft.com/office/drawing/2014/main" id="{59CBC8BE-30A8-4640-AD41-E5151E8DC7F8}"/>
              </a:ext>
            </a:extLst>
          </p:cNvPr>
          <p:cNvSpPr/>
          <p:nvPr/>
        </p:nvSpPr>
        <p:spPr>
          <a:xfrm>
            <a:off x="119270" y="119270"/>
            <a:ext cx="11979965" cy="6639339"/>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CEC1A66-2FDA-B546-A22F-141EB7F676E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081760" y="3689130"/>
            <a:ext cx="2012943" cy="2239522"/>
          </a:xfrm>
          <a:prstGeom prst="rect">
            <a:avLst/>
          </a:prstGeom>
        </p:spPr>
      </p:pic>
      <p:pic>
        <p:nvPicPr>
          <p:cNvPr id="12" name="Picture 11">
            <a:extLst>
              <a:ext uri="{FF2B5EF4-FFF2-40B4-BE49-F238E27FC236}">
                <a16:creationId xmlns:a16="http://schemas.microsoft.com/office/drawing/2014/main" id="{D7FE49A2-7299-0841-AF1B-AC8CEB3E111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078336" y="3689130"/>
            <a:ext cx="1908317" cy="2251217"/>
          </a:xfrm>
          <a:prstGeom prst="rect">
            <a:avLst/>
          </a:prstGeom>
        </p:spPr>
      </p:pic>
    </p:spTree>
    <p:extLst>
      <p:ext uri="{BB962C8B-B14F-4D97-AF65-F5344CB8AC3E}">
        <p14:creationId xmlns:p14="http://schemas.microsoft.com/office/powerpoint/2010/main" val="4016012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CDBEB2-AC45-B54D-8819-6B90101917EE}"/>
              </a:ext>
            </a:extLst>
          </p:cNvPr>
          <p:cNvSpPr>
            <a:spLocks noGrp="1"/>
          </p:cNvSpPr>
          <p:nvPr>
            <p:ph idx="1"/>
          </p:nvPr>
        </p:nvSpPr>
        <p:spPr>
          <a:xfrm>
            <a:off x="838200" y="1133523"/>
            <a:ext cx="10515600" cy="4351338"/>
          </a:xfrm>
        </p:spPr>
        <p:txBody>
          <a:bodyPr>
            <a:normAutofit/>
          </a:bodyPr>
          <a:lstStyle/>
          <a:p>
            <a:pPr marL="0" indent="0" algn="ctr">
              <a:lnSpc>
                <a:spcPct val="150000"/>
              </a:lnSpc>
              <a:buNone/>
            </a:pPr>
            <a:r>
              <a:rPr lang="en-US" sz="4000" dirty="0">
                <a:latin typeface="Cambria" panose="02040503050406030204" pitchFamily="18" charset="0"/>
                <a:ea typeface="Verdana" panose="020B0604030504040204" pitchFamily="34" charset="0"/>
                <a:cs typeface="Verdana" panose="020B0604030504040204" pitchFamily="34" charset="0"/>
              </a:rPr>
              <a:t>In your groups, you will receive one of the five programming concepts we just talked about. Your challenge is to create a program that uses that concept with Marty!</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562310" y="3959370"/>
            <a:ext cx="1641316" cy="2149061"/>
          </a:xfrm>
          <a:prstGeom prst="rect">
            <a:avLst/>
          </a:prstGeom>
        </p:spPr>
      </p:pic>
    </p:spTree>
    <p:extLst>
      <p:ext uri="{BB962C8B-B14F-4D97-AF65-F5344CB8AC3E}">
        <p14:creationId xmlns:p14="http://schemas.microsoft.com/office/powerpoint/2010/main" val="2310550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p:txBody>
          <a:bodyPr>
            <a:normAutofit/>
          </a:bodyPr>
          <a:lstStyle/>
          <a:p>
            <a:r>
              <a:rPr lang="en-US" sz="3200" b="1" dirty="0">
                <a:latin typeface="Andale Mono" panose="020B0509000000000004" pitchFamily="49" charset="0"/>
              </a:rPr>
              <a:t>Lesson 2 – Scratch vs. Python</a:t>
            </a:r>
          </a:p>
        </p:txBody>
      </p:sp>
      <p:sp>
        <p:nvSpPr>
          <p:cNvPr id="3" name="Content Placeholder 2">
            <a:extLst>
              <a:ext uri="{FF2B5EF4-FFF2-40B4-BE49-F238E27FC236}">
                <a16:creationId xmlns:a16="http://schemas.microsoft.com/office/drawing/2014/main" id="{AACDBEB2-AC45-B54D-8819-6B90101917EE}"/>
              </a:ext>
            </a:extLst>
          </p:cNvPr>
          <p:cNvSpPr>
            <a:spLocks noGrp="1"/>
          </p:cNvSpPr>
          <p:nvPr>
            <p:ph idx="1"/>
          </p:nvPr>
        </p:nvSpPr>
        <p:spPr>
          <a:xfrm>
            <a:off x="838200" y="1690688"/>
            <a:ext cx="10515600" cy="4351338"/>
          </a:xfrm>
        </p:spPr>
        <p:txBody>
          <a:bodyPr>
            <a:normAutofit/>
          </a:bodyPr>
          <a:lstStyle/>
          <a:p>
            <a:pPr marL="0" indent="0">
              <a:lnSpc>
                <a:spcPct val="150000"/>
              </a:lnSpc>
              <a:buNone/>
            </a:pPr>
            <a:r>
              <a:rPr lang="en-US" dirty="0">
                <a:latin typeface="Cambria" panose="02040503050406030204" pitchFamily="18" charset="0"/>
                <a:ea typeface="Verdana" panose="020B0604030504040204" pitchFamily="34" charset="0"/>
                <a:cs typeface="Verdana" panose="020B0604030504040204" pitchFamily="34" charset="0"/>
              </a:rPr>
              <a:t>By the end of this lesson you will be able to,</a:t>
            </a:r>
          </a:p>
          <a:p>
            <a:pPr lvl="1">
              <a:lnSpc>
                <a:spcPct val="150000"/>
              </a:lnSpc>
            </a:pPr>
            <a:r>
              <a:rPr lang="en-US" sz="2800" dirty="0">
                <a:latin typeface="Cambria" panose="02040503050406030204" pitchFamily="18" charset="0"/>
                <a:ea typeface="Verdana" panose="020B0604030504040204" pitchFamily="34" charset="0"/>
                <a:cs typeface="Verdana" panose="020B0604030504040204" pitchFamily="34" charset="0"/>
              </a:rPr>
              <a:t>Describe what the main differences are between Scratch and Python</a:t>
            </a:r>
          </a:p>
          <a:p>
            <a:pPr lvl="1">
              <a:lnSpc>
                <a:spcPct val="150000"/>
              </a:lnSpc>
            </a:pPr>
            <a:r>
              <a:rPr lang="en-US" sz="2800" dirty="0">
                <a:latin typeface="Cambria" panose="02040503050406030204" pitchFamily="18" charset="0"/>
                <a:ea typeface="Verdana" panose="020B0604030504040204" pitchFamily="34" charset="0"/>
                <a:cs typeface="Verdana" panose="020B0604030504040204" pitchFamily="34" charset="0"/>
              </a:rPr>
              <a:t>Draw links between Scratch blocks and Python commands</a:t>
            </a:r>
          </a:p>
          <a:p>
            <a:pPr lvl="1">
              <a:lnSpc>
                <a:spcPct val="150000"/>
              </a:lnSpc>
            </a:pPr>
            <a:r>
              <a:rPr lang="en-US" sz="2800" dirty="0">
                <a:latin typeface="Cambria" panose="02040503050406030204" pitchFamily="18" charset="0"/>
                <a:ea typeface="Verdana" panose="020B0604030504040204" pitchFamily="34" charset="0"/>
                <a:cs typeface="Verdana" panose="020B0604030504040204" pitchFamily="34" charset="0"/>
              </a:rPr>
              <a:t>Put together printed out programming blocks to guide someone out of a maze</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383252" y="4665489"/>
            <a:ext cx="1472909" cy="1928557"/>
          </a:xfrm>
          <a:prstGeom prst="rect">
            <a:avLst/>
          </a:prstGeom>
        </p:spPr>
      </p:pic>
    </p:spTree>
    <p:extLst>
      <p:ext uri="{BB962C8B-B14F-4D97-AF65-F5344CB8AC3E}">
        <p14:creationId xmlns:p14="http://schemas.microsoft.com/office/powerpoint/2010/main" val="2858408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a:xfrm>
            <a:off x="838200" y="415133"/>
            <a:ext cx="10515600" cy="1547094"/>
          </a:xfrm>
        </p:spPr>
        <p:txBody>
          <a:bodyPr>
            <a:normAutofit fontScale="90000"/>
          </a:bodyPr>
          <a:lstStyle/>
          <a:p>
            <a:pPr algn="ctr">
              <a:lnSpc>
                <a:spcPct val="200000"/>
              </a:lnSpc>
            </a:pPr>
            <a:r>
              <a:rPr lang="en-US" sz="3200" b="1" dirty="0">
                <a:latin typeface="Andale Mono" panose="020B0509000000000004" pitchFamily="49" charset="0"/>
              </a:rPr>
              <a:t>What’s different about these 2 programs?</a:t>
            </a:r>
            <a:br>
              <a:rPr lang="en-US" sz="3200" b="1" dirty="0">
                <a:latin typeface="Andale Mono" panose="020B0509000000000004" pitchFamily="49" charset="0"/>
              </a:rPr>
            </a:br>
            <a:r>
              <a:rPr lang="en-US" sz="2400" dirty="0">
                <a:latin typeface="Andale Mono" panose="020B0509000000000004" pitchFamily="49" charset="0"/>
              </a:rPr>
              <a:t>Write the differences down in your workbooks</a:t>
            </a:r>
            <a:endParaRPr lang="en-US" sz="3200" dirty="0">
              <a:latin typeface="Andale Mono" panose="020B0509000000000004" pitchFamily="49" charset="0"/>
            </a:endParaRP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383252" y="4676778"/>
            <a:ext cx="1472909" cy="1928557"/>
          </a:xfrm>
          <a:prstGeom prst="rect">
            <a:avLst/>
          </a:prstGeom>
        </p:spPr>
      </p:pic>
      <p:pic>
        <p:nvPicPr>
          <p:cNvPr id="8" name="Picture 7">
            <a:extLst>
              <a:ext uri="{FF2B5EF4-FFF2-40B4-BE49-F238E27FC236}">
                <a16:creationId xmlns:a16="http://schemas.microsoft.com/office/drawing/2014/main" id="{EC18B2B1-60BE-4B44-8BA8-D80862DBD4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7013" y="2392874"/>
            <a:ext cx="3896454" cy="2680653"/>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BD5D3693-7CF7-8C40-A50A-623AA66BE6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4098" y="2508603"/>
            <a:ext cx="5335608" cy="2107248"/>
          </a:xfrm>
          <a:prstGeom prst="rect">
            <a:avLst/>
          </a:prstGeom>
          <a:ln>
            <a:solidFill>
              <a:schemeClr val="tx1"/>
            </a:solidFill>
          </a:ln>
        </p:spPr>
      </p:pic>
    </p:spTree>
    <p:extLst>
      <p:ext uri="{BB962C8B-B14F-4D97-AF65-F5344CB8AC3E}">
        <p14:creationId xmlns:p14="http://schemas.microsoft.com/office/powerpoint/2010/main" val="2414752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a:xfrm>
            <a:off x="838200" y="415133"/>
            <a:ext cx="10515600" cy="1131445"/>
          </a:xfrm>
        </p:spPr>
        <p:txBody>
          <a:bodyPr>
            <a:normAutofit/>
          </a:bodyPr>
          <a:lstStyle/>
          <a:p>
            <a:pPr algn="ctr">
              <a:lnSpc>
                <a:spcPct val="100000"/>
              </a:lnSpc>
            </a:pPr>
            <a:r>
              <a:rPr lang="en-US" sz="3200" b="1" dirty="0">
                <a:latin typeface="Andale Mono" panose="020B0509000000000004" pitchFamily="49" charset="0"/>
              </a:rPr>
              <a:t>Scratch</a:t>
            </a:r>
            <a:endParaRPr lang="en-US" sz="3200" dirty="0">
              <a:latin typeface="Andale Mono" panose="020B0509000000000004" pitchFamily="49" charset="0"/>
            </a:endParaRP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383252" y="4676778"/>
            <a:ext cx="1472909" cy="1928557"/>
          </a:xfrm>
          <a:prstGeom prst="rect">
            <a:avLst/>
          </a:prstGeom>
        </p:spPr>
      </p:pic>
      <p:pic>
        <p:nvPicPr>
          <p:cNvPr id="8" name="Picture 7">
            <a:extLst>
              <a:ext uri="{FF2B5EF4-FFF2-40B4-BE49-F238E27FC236}">
                <a16:creationId xmlns:a16="http://schemas.microsoft.com/office/drawing/2014/main" id="{EC18B2B1-60BE-4B44-8BA8-D80862DBD4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1025" y="1996125"/>
            <a:ext cx="3896454" cy="2680653"/>
          </a:xfrm>
          <a:prstGeom prst="rect">
            <a:avLst/>
          </a:prstGeom>
        </p:spPr>
      </p:pic>
      <p:sp>
        <p:nvSpPr>
          <p:cNvPr id="3" name="TextBox 2">
            <a:extLst>
              <a:ext uri="{FF2B5EF4-FFF2-40B4-BE49-F238E27FC236}">
                <a16:creationId xmlns:a16="http://schemas.microsoft.com/office/drawing/2014/main" id="{7084A616-A64C-6848-8280-397DF1FBBA79}"/>
              </a:ext>
            </a:extLst>
          </p:cNvPr>
          <p:cNvSpPr txBox="1"/>
          <p:nvPr/>
        </p:nvSpPr>
        <p:spPr>
          <a:xfrm>
            <a:off x="677333" y="1546578"/>
            <a:ext cx="3072380" cy="400110"/>
          </a:xfrm>
          <a:prstGeom prst="rect">
            <a:avLst/>
          </a:prstGeom>
          <a:noFill/>
        </p:spPr>
        <p:txBody>
          <a:bodyPr wrap="none" rtlCol="0">
            <a:spAutoFit/>
          </a:bodyPr>
          <a:lstStyle/>
          <a:p>
            <a:r>
              <a:rPr lang="en-US" sz="2000" dirty="0">
                <a:latin typeface="Cambria" panose="02040503050406030204" pitchFamily="18" charset="0"/>
              </a:rPr>
              <a:t>Block-based programming</a:t>
            </a:r>
          </a:p>
        </p:txBody>
      </p:sp>
      <p:sp>
        <p:nvSpPr>
          <p:cNvPr id="10" name="TextBox 9">
            <a:extLst>
              <a:ext uri="{FF2B5EF4-FFF2-40B4-BE49-F238E27FC236}">
                <a16:creationId xmlns:a16="http://schemas.microsoft.com/office/drawing/2014/main" id="{4B6AE9AD-03CF-7540-890C-AC475A1CD642}"/>
              </a:ext>
            </a:extLst>
          </p:cNvPr>
          <p:cNvSpPr txBox="1"/>
          <p:nvPr/>
        </p:nvSpPr>
        <p:spPr>
          <a:xfrm>
            <a:off x="1157111" y="5126325"/>
            <a:ext cx="3875869" cy="400110"/>
          </a:xfrm>
          <a:prstGeom prst="rect">
            <a:avLst/>
          </a:prstGeom>
          <a:noFill/>
        </p:spPr>
        <p:txBody>
          <a:bodyPr wrap="none" rtlCol="0">
            <a:spAutoFit/>
          </a:bodyPr>
          <a:lstStyle/>
          <a:p>
            <a:r>
              <a:rPr lang="en-US" sz="2000" dirty="0">
                <a:latin typeface="Cambria" panose="02040503050406030204" pitchFamily="18" charset="0"/>
              </a:rPr>
              <a:t>Drag and drop to create programs</a:t>
            </a:r>
          </a:p>
        </p:txBody>
      </p:sp>
      <p:sp>
        <p:nvSpPr>
          <p:cNvPr id="11" name="TextBox 10">
            <a:extLst>
              <a:ext uri="{FF2B5EF4-FFF2-40B4-BE49-F238E27FC236}">
                <a16:creationId xmlns:a16="http://schemas.microsoft.com/office/drawing/2014/main" id="{21EA2743-194B-FB4B-9A62-50A9630C1D9D}"/>
              </a:ext>
            </a:extLst>
          </p:cNvPr>
          <p:cNvSpPr txBox="1"/>
          <p:nvPr/>
        </p:nvSpPr>
        <p:spPr>
          <a:xfrm>
            <a:off x="8654379" y="1530700"/>
            <a:ext cx="2699421" cy="707886"/>
          </a:xfrm>
          <a:prstGeom prst="rect">
            <a:avLst/>
          </a:prstGeom>
          <a:noFill/>
        </p:spPr>
        <p:txBody>
          <a:bodyPr wrap="square" rtlCol="0">
            <a:spAutoFit/>
          </a:bodyPr>
          <a:lstStyle/>
          <a:p>
            <a:r>
              <a:rPr lang="en-US" sz="2000" dirty="0">
                <a:latin typeface="Cambria" panose="02040503050406030204" pitchFamily="18" charset="0"/>
              </a:rPr>
              <a:t>Colours represent different action themes</a:t>
            </a:r>
          </a:p>
        </p:txBody>
      </p:sp>
      <p:sp>
        <p:nvSpPr>
          <p:cNvPr id="12" name="TextBox 11">
            <a:extLst>
              <a:ext uri="{FF2B5EF4-FFF2-40B4-BE49-F238E27FC236}">
                <a16:creationId xmlns:a16="http://schemas.microsoft.com/office/drawing/2014/main" id="{1D4169F7-3F59-F241-96D6-970294ED9E41}"/>
              </a:ext>
            </a:extLst>
          </p:cNvPr>
          <p:cNvSpPr txBox="1"/>
          <p:nvPr/>
        </p:nvSpPr>
        <p:spPr>
          <a:xfrm>
            <a:off x="838200" y="2973886"/>
            <a:ext cx="3089992" cy="707886"/>
          </a:xfrm>
          <a:prstGeom prst="rect">
            <a:avLst/>
          </a:prstGeom>
          <a:noFill/>
        </p:spPr>
        <p:txBody>
          <a:bodyPr wrap="square" rtlCol="0">
            <a:spAutoFit/>
          </a:bodyPr>
          <a:lstStyle/>
          <a:p>
            <a:r>
              <a:rPr lang="en-US" sz="2000" dirty="0">
                <a:latin typeface="Cambria" panose="02040503050406030204" pitchFamily="18" charset="0"/>
              </a:rPr>
              <a:t>Requires an event to run the connected blocks</a:t>
            </a:r>
          </a:p>
        </p:txBody>
      </p:sp>
      <p:sp>
        <p:nvSpPr>
          <p:cNvPr id="13" name="TextBox 12">
            <a:extLst>
              <a:ext uri="{FF2B5EF4-FFF2-40B4-BE49-F238E27FC236}">
                <a16:creationId xmlns:a16="http://schemas.microsoft.com/office/drawing/2014/main" id="{4CF54C56-F68B-1A4F-A46C-E0166263C51C}"/>
              </a:ext>
            </a:extLst>
          </p:cNvPr>
          <p:cNvSpPr txBox="1"/>
          <p:nvPr/>
        </p:nvSpPr>
        <p:spPr>
          <a:xfrm>
            <a:off x="8485051" y="3327829"/>
            <a:ext cx="3371110" cy="1015663"/>
          </a:xfrm>
          <a:prstGeom prst="rect">
            <a:avLst/>
          </a:prstGeom>
          <a:noFill/>
        </p:spPr>
        <p:txBody>
          <a:bodyPr wrap="square" rtlCol="0">
            <a:spAutoFit/>
          </a:bodyPr>
          <a:lstStyle/>
          <a:p>
            <a:r>
              <a:rPr lang="en-US" sz="2000" dirty="0">
                <a:latin typeface="Cambria" panose="02040503050406030204" pitchFamily="18" charset="0"/>
              </a:rPr>
              <a:t>Edit things like the number of steps by changing the value of the white labels</a:t>
            </a:r>
          </a:p>
        </p:txBody>
      </p:sp>
    </p:spTree>
    <p:extLst>
      <p:ext uri="{BB962C8B-B14F-4D97-AF65-F5344CB8AC3E}">
        <p14:creationId xmlns:p14="http://schemas.microsoft.com/office/powerpoint/2010/main" val="40183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a:xfrm>
            <a:off x="838200" y="415133"/>
            <a:ext cx="10515600" cy="1131445"/>
          </a:xfrm>
        </p:spPr>
        <p:txBody>
          <a:bodyPr>
            <a:normAutofit/>
          </a:bodyPr>
          <a:lstStyle/>
          <a:p>
            <a:pPr algn="ctr">
              <a:lnSpc>
                <a:spcPct val="100000"/>
              </a:lnSpc>
            </a:pPr>
            <a:r>
              <a:rPr lang="en-US" sz="3200" b="1" dirty="0">
                <a:latin typeface="Andale Mono" panose="020B0509000000000004" pitchFamily="49" charset="0"/>
              </a:rPr>
              <a:t>Python</a:t>
            </a:r>
            <a:endParaRPr lang="en-US" sz="3200" dirty="0">
              <a:latin typeface="Andale Mono" panose="020B0509000000000004" pitchFamily="49" charset="0"/>
            </a:endParaRP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383252" y="4676778"/>
            <a:ext cx="1472909" cy="1928557"/>
          </a:xfrm>
          <a:prstGeom prst="rect">
            <a:avLst/>
          </a:prstGeom>
        </p:spPr>
      </p:pic>
      <p:sp>
        <p:nvSpPr>
          <p:cNvPr id="3" name="TextBox 2">
            <a:extLst>
              <a:ext uri="{FF2B5EF4-FFF2-40B4-BE49-F238E27FC236}">
                <a16:creationId xmlns:a16="http://schemas.microsoft.com/office/drawing/2014/main" id="{7084A616-A64C-6848-8280-397DF1FBBA79}"/>
              </a:ext>
            </a:extLst>
          </p:cNvPr>
          <p:cNvSpPr txBox="1"/>
          <p:nvPr/>
        </p:nvSpPr>
        <p:spPr>
          <a:xfrm>
            <a:off x="677333" y="1546578"/>
            <a:ext cx="2933945" cy="400110"/>
          </a:xfrm>
          <a:prstGeom prst="rect">
            <a:avLst/>
          </a:prstGeom>
          <a:noFill/>
        </p:spPr>
        <p:txBody>
          <a:bodyPr wrap="none" rtlCol="0">
            <a:spAutoFit/>
          </a:bodyPr>
          <a:lstStyle/>
          <a:p>
            <a:r>
              <a:rPr lang="en-US" sz="2000" dirty="0">
                <a:latin typeface="Cambria" panose="02040503050406030204" pitchFamily="18" charset="0"/>
              </a:rPr>
              <a:t>Text-based programming</a:t>
            </a:r>
          </a:p>
        </p:txBody>
      </p:sp>
      <p:sp>
        <p:nvSpPr>
          <p:cNvPr id="10" name="TextBox 9">
            <a:extLst>
              <a:ext uri="{FF2B5EF4-FFF2-40B4-BE49-F238E27FC236}">
                <a16:creationId xmlns:a16="http://schemas.microsoft.com/office/drawing/2014/main" id="{4B6AE9AD-03CF-7540-890C-AC475A1CD642}"/>
              </a:ext>
            </a:extLst>
          </p:cNvPr>
          <p:cNvSpPr txBox="1"/>
          <p:nvPr/>
        </p:nvSpPr>
        <p:spPr>
          <a:xfrm>
            <a:off x="478574" y="3723932"/>
            <a:ext cx="2503634" cy="400110"/>
          </a:xfrm>
          <a:prstGeom prst="rect">
            <a:avLst/>
          </a:prstGeom>
          <a:noFill/>
        </p:spPr>
        <p:txBody>
          <a:bodyPr wrap="none" rtlCol="0">
            <a:spAutoFit/>
          </a:bodyPr>
          <a:lstStyle/>
          <a:p>
            <a:r>
              <a:rPr lang="en-US" sz="2000" dirty="0">
                <a:latin typeface="Cambria" panose="02040503050406030204" pitchFamily="18" charset="0"/>
              </a:rPr>
              <a:t>Commands are typed</a:t>
            </a:r>
          </a:p>
        </p:txBody>
      </p:sp>
      <p:sp>
        <p:nvSpPr>
          <p:cNvPr id="11" name="TextBox 10">
            <a:extLst>
              <a:ext uri="{FF2B5EF4-FFF2-40B4-BE49-F238E27FC236}">
                <a16:creationId xmlns:a16="http://schemas.microsoft.com/office/drawing/2014/main" id="{21EA2743-194B-FB4B-9A62-50A9630C1D9D}"/>
              </a:ext>
            </a:extLst>
          </p:cNvPr>
          <p:cNvSpPr txBox="1"/>
          <p:nvPr/>
        </p:nvSpPr>
        <p:spPr>
          <a:xfrm>
            <a:off x="8583042" y="1269272"/>
            <a:ext cx="2699421" cy="707886"/>
          </a:xfrm>
          <a:prstGeom prst="rect">
            <a:avLst/>
          </a:prstGeom>
          <a:noFill/>
        </p:spPr>
        <p:txBody>
          <a:bodyPr wrap="square" rtlCol="0">
            <a:spAutoFit/>
          </a:bodyPr>
          <a:lstStyle/>
          <a:p>
            <a:r>
              <a:rPr lang="en-US" sz="2000" dirty="0">
                <a:latin typeface="Cambria" panose="02040503050406030204" pitchFamily="18" charset="0"/>
              </a:rPr>
              <a:t>Colours represent different </a:t>
            </a:r>
            <a:r>
              <a:rPr lang="en-US" sz="2000" i="1" dirty="0">
                <a:latin typeface="Cambria" panose="02040503050406030204" pitchFamily="18" charset="0"/>
              </a:rPr>
              <a:t>keywords</a:t>
            </a:r>
          </a:p>
        </p:txBody>
      </p:sp>
      <p:sp>
        <p:nvSpPr>
          <p:cNvPr id="12" name="TextBox 11">
            <a:extLst>
              <a:ext uri="{FF2B5EF4-FFF2-40B4-BE49-F238E27FC236}">
                <a16:creationId xmlns:a16="http://schemas.microsoft.com/office/drawing/2014/main" id="{1D4169F7-3F59-F241-96D6-970294ED9E41}"/>
              </a:ext>
            </a:extLst>
          </p:cNvPr>
          <p:cNvSpPr txBox="1"/>
          <p:nvPr/>
        </p:nvSpPr>
        <p:spPr>
          <a:xfrm>
            <a:off x="1437212" y="5043518"/>
            <a:ext cx="3089992" cy="1015663"/>
          </a:xfrm>
          <a:prstGeom prst="rect">
            <a:avLst/>
          </a:prstGeom>
          <a:noFill/>
        </p:spPr>
        <p:txBody>
          <a:bodyPr wrap="square" rtlCol="0">
            <a:spAutoFit/>
          </a:bodyPr>
          <a:lstStyle/>
          <a:p>
            <a:r>
              <a:rPr lang="en-US" sz="2000" dirty="0">
                <a:latin typeface="Cambria" panose="02040503050406030204" pitchFamily="18" charset="0"/>
              </a:rPr>
              <a:t>Change values in brackets to have more control over movements/what happens</a:t>
            </a:r>
          </a:p>
        </p:txBody>
      </p:sp>
      <p:sp>
        <p:nvSpPr>
          <p:cNvPr id="13" name="TextBox 12">
            <a:extLst>
              <a:ext uri="{FF2B5EF4-FFF2-40B4-BE49-F238E27FC236}">
                <a16:creationId xmlns:a16="http://schemas.microsoft.com/office/drawing/2014/main" id="{4CF54C56-F68B-1A4F-A46C-E0166263C51C}"/>
              </a:ext>
            </a:extLst>
          </p:cNvPr>
          <p:cNvSpPr txBox="1"/>
          <p:nvPr/>
        </p:nvSpPr>
        <p:spPr>
          <a:xfrm>
            <a:off x="8893690" y="3382254"/>
            <a:ext cx="3005672" cy="707886"/>
          </a:xfrm>
          <a:prstGeom prst="rect">
            <a:avLst/>
          </a:prstGeom>
          <a:noFill/>
        </p:spPr>
        <p:txBody>
          <a:bodyPr wrap="square" rtlCol="0">
            <a:spAutoFit/>
          </a:bodyPr>
          <a:lstStyle/>
          <a:p>
            <a:r>
              <a:rPr lang="en-US" sz="2000" dirty="0">
                <a:latin typeface="Cambria" panose="02040503050406030204" pitchFamily="18" charset="0"/>
              </a:rPr>
              <a:t>Connecting to Marty is part of our program now</a:t>
            </a:r>
          </a:p>
        </p:txBody>
      </p:sp>
      <p:pic>
        <p:nvPicPr>
          <p:cNvPr id="14" name="Picture 13" descr="A screenshot of a cell phone&#10;&#10;Description automatically generated">
            <a:extLst>
              <a:ext uri="{FF2B5EF4-FFF2-40B4-BE49-F238E27FC236}">
                <a16:creationId xmlns:a16="http://schemas.microsoft.com/office/drawing/2014/main" id="{5C6F705D-56B8-3142-B379-9877019485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1512" y="2455722"/>
            <a:ext cx="5335608" cy="2107248"/>
          </a:xfrm>
          <a:prstGeom prst="rect">
            <a:avLst/>
          </a:prstGeom>
          <a:ln>
            <a:solidFill>
              <a:schemeClr val="tx1"/>
            </a:solidFill>
          </a:ln>
        </p:spPr>
      </p:pic>
    </p:spTree>
    <p:extLst>
      <p:ext uri="{BB962C8B-B14F-4D97-AF65-F5344CB8AC3E}">
        <p14:creationId xmlns:p14="http://schemas.microsoft.com/office/powerpoint/2010/main" val="2080068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a:xfrm>
            <a:off x="673100" y="424661"/>
            <a:ext cx="10845800" cy="1547094"/>
          </a:xfrm>
        </p:spPr>
        <p:txBody>
          <a:bodyPr>
            <a:normAutofit fontScale="90000"/>
          </a:bodyPr>
          <a:lstStyle/>
          <a:p>
            <a:pPr algn="ctr">
              <a:lnSpc>
                <a:spcPct val="200000"/>
              </a:lnSpc>
            </a:pPr>
            <a:r>
              <a:rPr lang="en-US" sz="3200" b="1" dirty="0">
                <a:latin typeface="Andale Mono" panose="020B0509000000000004" pitchFamily="49" charset="0"/>
              </a:rPr>
              <a:t>What’s other programming languages do you know?</a:t>
            </a:r>
            <a:br>
              <a:rPr lang="en-US" sz="3200" b="1" dirty="0">
                <a:latin typeface="Andale Mono" panose="020B0509000000000004" pitchFamily="49" charset="0"/>
              </a:rPr>
            </a:br>
            <a:r>
              <a:rPr lang="en-US" sz="2400" dirty="0">
                <a:latin typeface="Andale Mono" panose="020B0509000000000004" pitchFamily="49" charset="0"/>
              </a:rPr>
              <a:t>Write them down in your workbooks</a:t>
            </a:r>
            <a:endParaRPr lang="en-US" sz="3200" dirty="0">
              <a:latin typeface="Andale Mono" panose="020B0509000000000004" pitchFamily="49" charset="0"/>
            </a:endParaRP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383252" y="4676778"/>
            <a:ext cx="1472909" cy="1928557"/>
          </a:xfrm>
          <a:prstGeom prst="rect">
            <a:avLst/>
          </a:prstGeom>
        </p:spPr>
      </p:pic>
      <p:pic>
        <p:nvPicPr>
          <p:cNvPr id="3" name="Picture 2">
            <a:extLst>
              <a:ext uri="{FF2B5EF4-FFF2-40B4-BE49-F238E27FC236}">
                <a16:creationId xmlns:a16="http://schemas.microsoft.com/office/drawing/2014/main" id="{952170FC-BFBD-2945-818E-1621CA556CB3}"/>
              </a:ext>
            </a:extLst>
          </p:cNvPr>
          <p:cNvPicPr>
            <a:picLocks noChangeAspect="1"/>
          </p:cNvPicPr>
          <p:nvPr/>
        </p:nvPicPr>
        <p:blipFill>
          <a:blip r:embed="rId4"/>
          <a:stretch>
            <a:fillRect/>
          </a:stretch>
        </p:blipFill>
        <p:spPr>
          <a:xfrm>
            <a:off x="3672416" y="2639630"/>
            <a:ext cx="4847167" cy="2884870"/>
          </a:xfrm>
          <a:prstGeom prst="rect">
            <a:avLst/>
          </a:prstGeom>
        </p:spPr>
      </p:pic>
    </p:spTree>
    <p:extLst>
      <p:ext uri="{BB962C8B-B14F-4D97-AF65-F5344CB8AC3E}">
        <p14:creationId xmlns:p14="http://schemas.microsoft.com/office/powerpoint/2010/main" val="3874108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CDBEB2-AC45-B54D-8819-6B90101917EE}"/>
              </a:ext>
            </a:extLst>
          </p:cNvPr>
          <p:cNvSpPr>
            <a:spLocks noGrp="1"/>
          </p:cNvSpPr>
          <p:nvPr>
            <p:ph idx="1"/>
          </p:nvPr>
        </p:nvSpPr>
        <p:spPr>
          <a:xfrm>
            <a:off x="838200" y="1133523"/>
            <a:ext cx="10515600" cy="4351338"/>
          </a:xfrm>
        </p:spPr>
        <p:txBody>
          <a:bodyPr>
            <a:normAutofit/>
          </a:bodyPr>
          <a:lstStyle/>
          <a:p>
            <a:pPr marL="0" indent="0" algn="ctr">
              <a:lnSpc>
                <a:spcPct val="150000"/>
              </a:lnSpc>
              <a:buNone/>
            </a:pPr>
            <a:r>
              <a:rPr lang="en-US" sz="4000" dirty="0">
                <a:latin typeface="Cambria" panose="02040503050406030204" pitchFamily="18" charset="0"/>
                <a:ea typeface="Verdana" panose="020B0604030504040204" pitchFamily="34" charset="0"/>
                <a:cs typeface="Verdana" panose="020B0604030504040204" pitchFamily="34" charset="0"/>
              </a:rPr>
              <a:t>Using the printed out Scratch blocks as a guide, write down the algorithm to getting out of the maze in your workbooks!</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562310" y="3959370"/>
            <a:ext cx="1641316" cy="2149061"/>
          </a:xfrm>
          <a:prstGeom prst="rect">
            <a:avLst/>
          </a:prstGeom>
        </p:spPr>
      </p:pic>
    </p:spTree>
    <p:extLst>
      <p:ext uri="{BB962C8B-B14F-4D97-AF65-F5344CB8AC3E}">
        <p14:creationId xmlns:p14="http://schemas.microsoft.com/office/powerpoint/2010/main" val="3949185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CDBEB2-AC45-B54D-8819-6B90101917EE}"/>
              </a:ext>
            </a:extLst>
          </p:cNvPr>
          <p:cNvSpPr>
            <a:spLocks noGrp="1"/>
          </p:cNvSpPr>
          <p:nvPr>
            <p:ph idx="1"/>
          </p:nvPr>
        </p:nvSpPr>
        <p:spPr>
          <a:xfrm>
            <a:off x="838200" y="1133523"/>
            <a:ext cx="10515600" cy="4351338"/>
          </a:xfrm>
        </p:spPr>
        <p:txBody>
          <a:bodyPr>
            <a:normAutofit/>
          </a:bodyPr>
          <a:lstStyle/>
          <a:p>
            <a:pPr marL="0" indent="0" algn="ctr">
              <a:lnSpc>
                <a:spcPct val="150000"/>
              </a:lnSpc>
              <a:buNone/>
            </a:pPr>
            <a:r>
              <a:rPr lang="en-US" sz="4000" dirty="0">
                <a:latin typeface="Cambria" panose="02040503050406030204" pitchFamily="18" charset="0"/>
                <a:ea typeface="Verdana" panose="020B0604030504040204" pitchFamily="34" charset="0"/>
                <a:cs typeface="Verdana" panose="020B0604030504040204" pitchFamily="34" charset="0"/>
              </a:rPr>
              <a:t>Now swap with another group and get them to check over your algorithm and make sure it works!</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562310" y="3959370"/>
            <a:ext cx="1641316" cy="2149061"/>
          </a:xfrm>
          <a:prstGeom prst="rect">
            <a:avLst/>
          </a:prstGeom>
        </p:spPr>
      </p:pic>
    </p:spTree>
    <p:extLst>
      <p:ext uri="{BB962C8B-B14F-4D97-AF65-F5344CB8AC3E}">
        <p14:creationId xmlns:p14="http://schemas.microsoft.com/office/powerpoint/2010/main" val="543795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CDBEB2-AC45-B54D-8819-6B90101917EE}"/>
              </a:ext>
            </a:extLst>
          </p:cNvPr>
          <p:cNvSpPr>
            <a:spLocks noGrp="1"/>
          </p:cNvSpPr>
          <p:nvPr>
            <p:ph idx="1"/>
          </p:nvPr>
        </p:nvSpPr>
        <p:spPr>
          <a:xfrm>
            <a:off x="838200" y="1133523"/>
            <a:ext cx="10515600" cy="4351338"/>
          </a:xfrm>
        </p:spPr>
        <p:txBody>
          <a:bodyPr>
            <a:normAutofit/>
          </a:bodyPr>
          <a:lstStyle/>
          <a:p>
            <a:pPr marL="0" indent="0" algn="ctr">
              <a:lnSpc>
                <a:spcPct val="150000"/>
              </a:lnSpc>
              <a:buNone/>
            </a:pPr>
            <a:r>
              <a:rPr lang="en-US" sz="4000" dirty="0">
                <a:latin typeface="Cambria" panose="02040503050406030204" pitchFamily="18" charset="0"/>
                <a:ea typeface="Verdana" panose="020B0604030504040204" pitchFamily="34" charset="0"/>
                <a:cs typeface="Verdana" panose="020B0604030504040204" pitchFamily="34" charset="0"/>
              </a:rPr>
              <a:t>Repeat the task but this time using the printed out Python commands and think about what values you need to use to go different ways!</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562310" y="3959370"/>
            <a:ext cx="1641316" cy="2149061"/>
          </a:xfrm>
          <a:prstGeom prst="rect">
            <a:avLst/>
          </a:prstGeom>
        </p:spPr>
      </p:pic>
    </p:spTree>
    <p:extLst>
      <p:ext uri="{BB962C8B-B14F-4D97-AF65-F5344CB8AC3E}">
        <p14:creationId xmlns:p14="http://schemas.microsoft.com/office/powerpoint/2010/main" val="2855759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a:xfrm>
            <a:off x="838200" y="415133"/>
            <a:ext cx="10515600" cy="1718467"/>
          </a:xfrm>
        </p:spPr>
        <p:txBody>
          <a:bodyPr>
            <a:normAutofit/>
          </a:bodyPr>
          <a:lstStyle/>
          <a:p>
            <a:pPr algn="ctr">
              <a:lnSpc>
                <a:spcPct val="150000"/>
              </a:lnSpc>
            </a:pPr>
            <a:r>
              <a:rPr lang="en-US" sz="3200" b="1" dirty="0">
                <a:latin typeface="Andale Mono" panose="020B0509000000000004" pitchFamily="49" charset="0"/>
              </a:rPr>
              <a:t>Answer the following questions in your workbooks</a:t>
            </a:r>
            <a:endParaRPr lang="en-US" sz="3200" dirty="0">
              <a:latin typeface="Andale Mono" panose="020B0509000000000004" pitchFamily="49" charset="0"/>
            </a:endParaRP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383252" y="4676778"/>
            <a:ext cx="1472909" cy="1928557"/>
          </a:xfrm>
          <a:prstGeom prst="rect">
            <a:avLst/>
          </a:prstGeom>
        </p:spPr>
      </p:pic>
      <p:sp>
        <p:nvSpPr>
          <p:cNvPr id="12" name="TextBox 11">
            <a:extLst>
              <a:ext uri="{FF2B5EF4-FFF2-40B4-BE49-F238E27FC236}">
                <a16:creationId xmlns:a16="http://schemas.microsoft.com/office/drawing/2014/main" id="{1D4169F7-3F59-F241-96D6-970294ED9E41}"/>
              </a:ext>
            </a:extLst>
          </p:cNvPr>
          <p:cNvSpPr txBox="1"/>
          <p:nvPr/>
        </p:nvSpPr>
        <p:spPr>
          <a:xfrm>
            <a:off x="1022609" y="2532513"/>
            <a:ext cx="8632477" cy="3108543"/>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Cambria" panose="02040503050406030204" pitchFamily="18" charset="0"/>
              </a:rPr>
              <a:t>Did you come across any problems whilst designing an algorithm to get out of the maze?</a:t>
            </a:r>
          </a:p>
          <a:p>
            <a:endParaRPr lang="en-US" sz="2800" dirty="0">
              <a:latin typeface="Cambria" panose="02040503050406030204" pitchFamily="18" charset="0"/>
            </a:endParaRPr>
          </a:p>
          <a:p>
            <a:pPr marL="342900" indent="-342900">
              <a:buFont typeface="Arial" panose="020B0604020202020204" pitchFamily="34" charset="0"/>
              <a:buChar char="•"/>
            </a:pPr>
            <a:r>
              <a:rPr lang="en-US" sz="2800" dirty="0">
                <a:latin typeface="Cambria" panose="02040503050406030204" pitchFamily="18" charset="0"/>
              </a:rPr>
              <a:t>How did you solve those problems?</a:t>
            </a:r>
          </a:p>
          <a:p>
            <a:endParaRPr lang="en-US" sz="2800" dirty="0">
              <a:latin typeface="Cambria" panose="02040503050406030204" pitchFamily="18" charset="0"/>
            </a:endParaRPr>
          </a:p>
          <a:p>
            <a:pPr marL="342900" indent="-342900">
              <a:buFont typeface="Arial" panose="020B0604020202020204" pitchFamily="34" charset="0"/>
              <a:buChar char="•"/>
            </a:pPr>
            <a:r>
              <a:rPr lang="en-US" sz="2800" dirty="0">
                <a:latin typeface="Cambria" panose="02040503050406030204" pitchFamily="18" charset="0"/>
              </a:rPr>
              <a:t>How similar were your two algorithms for solving the maze?</a:t>
            </a:r>
          </a:p>
        </p:txBody>
      </p:sp>
    </p:spTree>
    <p:extLst>
      <p:ext uri="{BB962C8B-B14F-4D97-AF65-F5344CB8AC3E}">
        <p14:creationId xmlns:p14="http://schemas.microsoft.com/office/powerpoint/2010/main" val="3919146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p:txBody>
          <a:bodyPr>
            <a:normAutofit/>
          </a:bodyPr>
          <a:lstStyle/>
          <a:p>
            <a:r>
              <a:rPr lang="en-US" sz="3200" b="1" dirty="0">
                <a:latin typeface="Andale Mono" panose="020B0509000000000004" pitchFamily="49" charset="0"/>
              </a:rPr>
              <a:t>Lesson 1 – Scratch Revision</a:t>
            </a:r>
          </a:p>
        </p:txBody>
      </p:sp>
      <p:sp>
        <p:nvSpPr>
          <p:cNvPr id="3" name="Content Placeholder 2">
            <a:extLst>
              <a:ext uri="{FF2B5EF4-FFF2-40B4-BE49-F238E27FC236}">
                <a16:creationId xmlns:a16="http://schemas.microsoft.com/office/drawing/2014/main" id="{AACDBEB2-AC45-B54D-8819-6B90101917EE}"/>
              </a:ext>
            </a:extLst>
          </p:cNvPr>
          <p:cNvSpPr>
            <a:spLocks noGrp="1"/>
          </p:cNvSpPr>
          <p:nvPr>
            <p:ph idx="1"/>
          </p:nvPr>
        </p:nvSpPr>
        <p:spPr>
          <a:xfrm>
            <a:off x="838200" y="1563097"/>
            <a:ext cx="10515600" cy="4351338"/>
          </a:xfrm>
        </p:spPr>
        <p:txBody>
          <a:bodyPr>
            <a:normAutofit/>
          </a:bodyPr>
          <a:lstStyle/>
          <a:p>
            <a:pPr marL="0" indent="0">
              <a:lnSpc>
                <a:spcPct val="150000"/>
              </a:lnSpc>
              <a:buNone/>
            </a:pPr>
            <a:r>
              <a:rPr lang="en-US" dirty="0">
                <a:latin typeface="Cambria" panose="02040503050406030204" pitchFamily="18" charset="0"/>
                <a:ea typeface="Verdana" panose="020B0604030504040204" pitchFamily="34" charset="0"/>
                <a:cs typeface="Verdana" panose="020B0604030504040204" pitchFamily="34" charset="0"/>
              </a:rPr>
              <a:t>By the end of this lesson you will be able to,</a:t>
            </a:r>
          </a:p>
          <a:p>
            <a:pPr lvl="1">
              <a:lnSpc>
                <a:spcPct val="150000"/>
              </a:lnSpc>
            </a:pPr>
            <a:r>
              <a:rPr lang="en-US" sz="2800" dirty="0">
                <a:latin typeface="Cambria" panose="02040503050406030204" pitchFamily="18" charset="0"/>
                <a:ea typeface="Verdana" panose="020B0604030504040204" pitchFamily="34" charset="0"/>
                <a:cs typeface="Verdana" panose="020B0604030504040204" pitchFamily="34" charset="0"/>
              </a:rPr>
              <a:t>Describe the functionality of some Scratch blocks, particularly from the </a:t>
            </a:r>
            <a:r>
              <a:rPr lang="en-US" sz="2800" i="1" dirty="0">
                <a:latin typeface="Cambria" panose="02040503050406030204" pitchFamily="18" charset="0"/>
                <a:ea typeface="Verdana" panose="020B0604030504040204" pitchFamily="34" charset="0"/>
                <a:cs typeface="Verdana" panose="020B0604030504040204" pitchFamily="34" charset="0"/>
              </a:rPr>
              <a:t>Control</a:t>
            </a:r>
            <a:r>
              <a:rPr lang="en-US" sz="2800" dirty="0">
                <a:latin typeface="Cambria" panose="02040503050406030204" pitchFamily="18" charset="0"/>
                <a:ea typeface="Verdana" panose="020B0604030504040204" pitchFamily="34" charset="0"/>
                <a:cs typeface="Verdana" panose="020B0604030504040204" pitchFamily="34" charset="0"/>
              </a:rPr>
              <a:t> menu</a:t>
            </a:r>
          </a:p>
          <a:p>
            <a:pPr lvl="1">
              <a:lnSpc>
                <a:spcPct val="150000"/>
              </a:lnSpc>
            </a:pPr>
            <a:r>
              <a:rPr lang="en-US" sz="2800" dirty="0">
                <a:latin typeface="Cambria" panose="02040503050406030204" pitchFamily="18" charset="0"/>
                <a:ea typeface="Verdana" panose="020B0604030504040204" pitchFamily="34" charset="0"/>
                <a:cs typeface="Verdana" panose="020B0604030504040204" pitchFamily="34" charset="0"/>
              </a:rPr>
              <a:t>Create a small personal project of your choice, featuring a specific Scratch block</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383252" y="4676778"/>
            <a:ext cx="1472909" cy="1928557"/>
          </a:xfrm>
          <a:prstGeom prst="rect">
            <a:avLst/>
          </a:prstGeom>
        </p:spPr>
      </p:pic>
    </p:spTree>
    <p:extLst>
      <p:ext uri="{BB962C8B-B14F-4D97-AF65-F5344CB8AC3E}">
        <p14:creationId xmlns:p14="http://schemas.microsoft.com/office/powerpoint/2010/main" val="242720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p:txBody>
          <a:bodyPr>
            <a:normAutofit/>
          </a:bodyPr>
          <a:lstStyle/>
          <a:p>
            <a:r>
              <a:rPr lang="en-US" sz="3200" b="1" dirty="0">
                <a:latin typeface="Andale Mono" panose="020B0509000000000004" pitchFamily="49" charset="0"/>
              </a:rPr>
              <a:t>Lesson 3 – Introducing Python</a:t>
            </a:r>
          </a:p>
        </p:txBody>
      </p:sp>
      <p:sp>
        <p:nvSpPr>
          <p:cNvPr id="3" name="Content Placeholder 2">
            <a:extLst>
              <a:ext uri="{FF2B5EF4-FFF2-40B4-BE49-F238E27FC236}">
                <a16:creationId xmlns:a16="http://schemas.microsoft.com/office/drawing/2014/main" id="{AACDBEB2-AC45-B54D-8819-6B90101917EE}"/>
              </a:ext>
            </a:extLst>
          </p:cNvPr>
          <p:cNvSpPr>
            <a:spLocks noGrp="1"/>
          </p:cNvSpPr>
          <p:nvPr>
            <p:ph idx="1"/>
          </p:nvPr>
        </p:nvSpPr>
        <p:spPr>
          <a:xfrm>
            <a:off x="851452" y="1451536"/>
            <a:ext cx="10515600" cy="4351338"/>
          </a:xfrm>
        </p:spPr>
        <p:txBody>
          <a:bodyPr>
            <a:normAutofit/>
          </a:bodyPr>
          <a:lstStyle/>
          <a:p>
            <a:pPr marL="0" indent="0">
              <a:lnSpc>
                <a:spcPct val="150000"/>
              </a:lnSpc>
              <a:buNone/>
            </a:pPr>
            <a:r>
              <a:rPr lang="en-US" dirty="0">
                <a:latin typeface="Cambria" panose="02040503050406030204" pitchFamily="18" charset="0"/>
                <a:ea typeface="Verdana" panose="020B0604030504040204" pitchFamily="34" charset="0"/>
                <a:cs typeface="Verdana" panose="020B0604030504040204" pitchFamily="34" charset="0"/>
              </a:rPr>
              <a:t>By the end of this lesson you will be able to,</a:t>
            </a:r>
          </a:p>
          <a:p>
            <a:pPr lvl="1">
              <a:lnSpc>
                <a:spcPct val="150000"/>
              </a:lnSpc>
            </a:pPr>
            <a:r>
              <a:rPr lang="en-US" sz="2800" dirty="0">
                <a:latin typeface="Cambria" panose="02040503050406030204" pitchFamily="18" charset="0"/>
                <a:ea typeface="Verdana" panose="020B0604030504040204" pitchFamily="34" charset="0"/>
                <a:cs typeface="Verdana" panose="020B0604030504040204" pitchFamily="34" charset="0"/>
              </a:rPr>
              <a:t>Become familiar with the IDLE editor so that students can start the program and interact with the Python shell </a:t>
            </a:r>
          </a:p>
          <a:p>
            <a:pPr lvl="1">
              <a:lnSpc>
                <a:spcPct val="150000"/>
              </a:lnSpc>
            </a:pPr>
            <a:r>
              <a:rPr lang="en-US" sz="2800" dirty="0">
                <a:latin typeface="Cambria" panose="02040503050406030204" pitchFamily="18" charset="0"/>
                <a:ea typeface="Verdana" panose="020B0604030504040204" pitchFamily="34" charset="0"/>
                <a:cs typeface="Verdana" panose="020B0604030504040204" pitchFamily="34" charset="0"/>
              </a:rPr>
              <a:t>Describe how to connect to a Marty</a:t>
            </a:r>
          </a:p>
          <a:p>
            <a:pPr lvl="1">
              <a:lnSpc>
                <a:spcPct val="150000"/>
              </a:lnSpc>
            </a:pPr>
            <a:r>
              <a:rPr lang="en-US" sz="2800" dirty="0">
                <a:latin typeface="Cambria" panose="02040503050406030204" pitchFamily="18" charset="0"/>
                <a:ea typeface="Verdana" panose="020B0604030504040204" pitchFamily="34" charset="0"/>
                <a:cs typeface="Verdana" panose="020B0604030504040204" pitchFamily="34" charset="0"/>
              </a:rPr>
              <a:t>Use Marty commands from the MartyPy library to control Marty</a:t>
            </a:r>
          </a:p>
          <a:p>
            <a:pPr lvl="1">
              <a:lnSpc>
                <a:spcPct val="150000"/>
              </a:lnSpc>
            </a:pPr>
            <a:endParaRPr lang="en-US" sz="2800" dirty="0">
              <a:latin typeface="Cambria" panose="02040503050406030204" pitchFamily="18" charset="0"/>
              <a:ea typeface="Verdana" panose="020B0604030504040204" pitchFamily="34" charset="0"/>
              <a:cs typeface="Verdana" panose="020B0604030504040204" pitchFamily="34" charset="0"/>
            </a:endParaRP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383252" y="4676778"/>
            <a:ext cx="1472909" cy="1928557"/>
          </a:xfrm>
          <a:prstGeom prst="rect">
            <a:avLst/>
          </a:prstGeom>
        </p:spPr>
      </p:pic>
    </p:spTree>
    <p:extLst>
      <p:ext uri="{BB962C8B-B14F-4D97-AF65-F5344CB8AC3E}">
        <p14:creationId xmlns:p14="http://schemas.microsoft.com/office/powerpoint/2010/main" val="410431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CDBEB2-AC45-B54D-8819-6B90101917EE}"/>
              </a:ext>
            </a:extLst>
          </p:cNvPr>
          <p:cNvSpPr>
            <a:spLocks noGrp="1"/>
          </p:cNvSpPr>
          <p:nvPr>
            <p:ph idx="1"/>
          </p:nvPr>
        </p:nvSpPr>
        <p:spPr>
          <a:xfrm>
            <a:off x="838200" y="1810856"/>
            <a:ext cx="10515600" cy="4351338"/>
          </a:xfrm>
        </p:spPr>
        <p:txBody>
          <a:bodyPr>
            <a:normAutofit/>
          </a:bodyPr>
          <a:lstStyle/>
          <a:p>
            <a:pPr marL="0" indent="0" algn="ctr">
              <a:lnSpc>
                <a:spcPct val="150000"/>
              </a:lnSpc>
              <a:buNone/>
            </a:pPr>
            <a:r>
              <a:rPr lang="en-US" sz="4000" dirty="0">
                <a:latin typeface="Cambria" panose="02040503050406030204" pitchFamily="18" charset="0"/>
                <a:ea typeface="Verdana" panose="020B0604030504040204" pitchFamily="34" charset="0"/>
                <a:cs typeface="Verdana" panose="020B0604030504040204" pitchFamily="34" charset="0"/>
              </a:rPr>
              <a:t>Hold up the matching Python command for these Scratch blocks…</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264544" y="3699726"/>
            <a:ext cx="1641316" cy="2149061"/>
          </a:xfrm>
          <a:prstGeom prst="rect">
            <a:avLst/>
          </a:prstGeom>
        </p:spPr>
      </p:pic>
    </p:spTree>
    <p:extLst>
      <p:ext uri="{BB962C8B-B14F-4D97-AF65-F5344CB8AC3E}">
        <p14:creationId xmlns:p14="http://schemas.microsoft.com/office/powerpoint/2010/main" val="21669517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099922" y="4378625"/>
            <a:ext cx="1641316" cy="2149061"/>
          </a:xfrm>
          <a:prstGeom prst="rect">
            <a:avLst/>
          </a:prstGeom>
        </p:spPr>
      </p:pic>
      <p:pic>
        <p:nvPicPr>
          <p:cNvPr id="7" name="Picture 6">
            <a:extLst>
              <a:ext uri="{FF2B5EF4-FFF2-40B4-BE49-F238E27FC236}">
                <a16:creationId xmlns:a16="http://schemas.microsoft.com/office/drawing/2014/main" id="{93726617-2C4B-ED41-A529-E772E7ADA103}"/>
              </a:ext>
            </a:extLst>
          </p:cNvPr>
          <p:cNvPicPr>
            <a:picLocks noChangeAspect="1"/>
          </p:cNvPicPr>
          <p:nvPr/>
        </p:nvPicPr>
        <p:blipFill>
          <a:blip r:embed="rId4"/>
          <a:stretch>
            <a:fillRect/>
          </a:stretch>
        </p:blipFill>
        <p:spPr>
          <a:xfrm>
            <a:off x="4344105" y="2479375"/>
            <a:ext cx="3503789" cy="1899250"/>
          </a:xfrm>
          <a:prstGeom prst="rect">
            <a:avLst/>
          </a:prstGeom>
        </p:spPr>
      </p:pic>
    </p:spTree>
    <p:extLst>
      <p:ext uri="{BB962C8B-B14F-4D97-AF65-F5344CB8AC3E}">
        <p14:creationId xmlns:p14="http://schemas.microsoft.com/office/powerpoint/2010/main" val="1214753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099922" y="4378625"/>
            <a:ext cx="1641316" cy="2149061"/>
          </a:xfrm>
          <a:prstGeom prst="rect">
            <a:avLst/>
          </a:prstGeom>
        </p:spPr>
      </p:pic>
      <p:pic>
        <p:nvPicPr>
          <p:cNvPr id="2" name="Picture 1">
            <a:extLst>
              <a:ext uri="{FF2B5EF4-FFF2-40B4-BE49-F238E27FC236}">
                <a16:creationId xmlns:a16="http://schemas.microsoft.com/office/drawing/2014/main" id="{76B143C6-DA20-DB4F-8A69-693204848815}"/>
              </a:ext>
            </a:extLst>
          </p:cNvPr>
          <p:cNvPicPr>
            <a:picLocks noChangeAspect="1"/>
          </p:cNvPicPr>
          <p:nvPr/>
        </p:nvPicPr>
        <p:blipFill>
          <a:blip r:embed="rId4"/>
          <a:stretch>
            <a:fillRect/>
          </a:stretch>
        </p:blipFill>
        <p:spPr>
          <a:xfrm>
            <a:off x="2464964" y="2618730"/>
            <a:ext cx="7262071" cy="1640417"/>
          </a:xfrm>
          <a:prstGeom prst="rect">
            <a:avLst/>
          </a:prstGeom>
        </p:spPr>
      </p:pic>
    </p:spTree>
    <p:extLst>
      <p:ext uri="{BB962C8B-B14F-4D97-AF65-F5344CB8AC3E}">
        <p14:creationId xmlns:p14="http://schemas.microsoft.com/office/powerpoint/2010/main" val="3723489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099922" y="4378625"/>
            <a:ext cx="1641316" cy="2149061"/>
          </a:xfrm>
          <a:prstGeom prst="rect">
            <a:avLst/>
          </a:prstGeom>
        </p:spPr>
      </p:pic>
      <p:pic>
        <p:nvPicPr>
          <p:cNvPr id="3" name="Picture 2">
            <a:extLst>
              <a:ext uri="{FF2B5EF4-FFF2-40B4-BE49-F238E27FC236}">
                <a16:creationId xmlns:a16="http://schemas.microsoft.com/office/drawing/2014/main" id="{1856F4ED-1A39-074B-94F2-8C23F79EBEF7}"/>
              </a:ext>
            </a:extLst>
          </p:cNvPr>
          <p:cNvPicPr>
            <a:picLocks noChangeAspect="1"/>
          </p:cNvPicPr>
          <p:nvPr/>
        </p:nvPicPr>
        <p:blipFill>
          <a:blip r:embed="rId4"/>
          <a:stretch>
            <a:fillRect/>
          </a:stretch>
        </p:blipFill>
        <p:spPr>
          <a:xfrm>
            <a:off x="3980644" y="2479383"/>
            <a:ext cx="4230712" cy="1910644"/>
          </a:xfrm>
          <a:prstGeom prst="rect">
            <a:avLst/>
          </a:prstGeom>
        </p:spPr>
      </p:pic>
    </p:spTree>
    <p:extLst>
      <p:ext uri="{BB962C8B-B14F-4D97-AF65-F5344CB8AC3E}">
        <p14:creationId xmlns:p14="http://schemas.microsoft.com/office/powerpoint/2010/main" val="29104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099922" y="4378625"/>
            <a:ext cx="1641316" cy="2149061"/>
          </a:xfrm>
          <a:prstGeom prst="rect">
            <a:avLst/>
          </a:prstGeom>
        </p:spPr>
      </p:pic>
      <p:pic>
        <p:nvPicPr>
          <p:cNvPr id="2" name="Picture 1">
            <a:extLst>
              <a:ext uri="{FF2B5EF4-FFF2-40B4-BE49-F238E27FC236}">
                <a16:creationId xmlns:a16="http://schemas.microsoft.com/office/drawing/2014/main" id="{0EB4654C-925B-C942-9570-6181BFB7159D}"/>
              </a:ext>
            </a:extLst>
          </p:cNvPr>
          <p:cNvPicPr>
            <a:picLocks noChangeAspect="1"/>
          </p:cNvPicPr>
          <p:nvPr/>
        </p:nvPicPr>
        <p:blipFill>
          <a:blip r:embed="rId4"/>
          <a:stretch>
            <a:fillRect/>
          </a:stretch>
        </p:blipFill>
        <p:spPr>
          <a:xfrm>
            <a:off x="2869566" y="2684726"/>
            <a:ext cx="6479371" cy="1508425"/>
          </a:xfrm>
          <a:prstGeom prst="rect">
            <a:avLst/>
          </a:prstGeom>
        </p:spPr>
      </p:pic>
    </p:spTree>
    <p:extLst>
      <p:ext uri="{BB962C8B-B14F-4D97-AF65-F5344CB8AC3E}">
        <p14:creationId xmlns:p14="http://schemas.microsoft.com/office/powerpoint/2010/main" val="6685963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099922" y="4378625"/>
            <a:ext cx="1641316" cy="2149061"/>
          </a:xfrm>
          <a:prstGeom prst="rect">
            <a:avLst/>
          </a:prstGeom>
        </p:spPr>
      </p:pic>
      <p:pic>
        <p:nvPicPr>
          <p:cNvPr id="3" name="Picture 2">
            <a:extLst>
              <a:ext uri="{FF2B5EF4-FFF2-40B4-BE49-F238E27FC236}">
                <a16:creationId xmlns:a16="http://schemas.microsoft.com/office/drawing/2014/main" id="{3150F743-6FCE-234C-B053-AF459CD6B13A}"/>
              </a:ext>
            </a:extLst>
          </p:cNvPr>
          <p:cNvPicPr>
            <a:picLocks noChangeAspect="1"/>
          </p:cNvPicPr>
          <p:nvPr/>
        </p:nvPicPr>
        <p:blipFill>
          <a:blip r:embed="rId4"/>
          <a:stretch>
            <a:fillRect/>
          </a:stretch>
        </p:blipFill>
        <p:spPr>
          <a:xfrm>
            <a:off x="2877108" y="2659326"/>
            <a:ext cx="6464287" cy="1559225"/>
          </a:xfrm>
          <a:prstGeom prst="rect">
            <a:avLst/>
          </a:prstGeom>
        </p:spPr>
      </p:pic>
    </p:spTree>
    <p:extLst>
      <p:ext uri="{BB962C8B-B14F-4D97-AF65-F5344CB8AC3E}">
        <p14:creationId xmlns:p14="http://schemas.microsoft.com/office/powerpoint/2010/main" val="13901753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CDBEB2-AC45-B54D-8819-6B90101917EE}"/>
              </a:ext>
            </a:extLst>
          </p:cNvPr>
          <p:cNvSpPr>
            <a:spLocks noGrp="1"/>
          </p:cNvSpPr>
          <p:nvPr>
            <p:ph idx="1"/>
          </p:nvPr>
        </p:nvSpPr>
        <p:spPr>
          <a:xfrm>
            <a:off x="838200" y="319407"/>
            <a:ext cx="10515600" cy="1801588"/>
          </a:xfrm>
        </p:spPr>
        <p:txBody>
          <a:bodyPr>
            <a:normAutofit fontScale="92500" lnSpcReduction="10000"/>
          </a:bodyPr>
          <a:lstStyle/>
          <a:p>
            <a:pPr marL="0" indent="0" algn="ctr">
              <a:lnSpc>
                <a:spcPct val="150000"/>
              </a:lnSpc>
              <a:buNone/>
            </a:pPr>
            <a:r>
              <a:rPr lang="en-US" sz="4000" dirty="0">
                <a:latin typeface="Cambria" panose="02040503050406030204" pitchFamily="18" charset="0"/>
                <a:ea typeface="Verdana" panose="020B0604030504040204" pitchFamily="34" charset="0"/>
                <a:cs typeface="Verdana" panose="020B0604030504040204" pitchFamily="34" charset="0"/>
              </a:rPr>
              <a:t>Open up IDLE</a:t>
            </a:r>
          </a:p>
          <a:p>
            <a:pPr marL="0" indent="0" algn="ctr">
              <a:lnSpc>
                <a:spcPct val="150000"/>
              </a:lnSpc>
              <a:buNone/>
            </a:pPr>
            <a:r>
              <a:rPr lang="en-US" sz="4000" dirty="0">
                <a:latin typeface="Cambria" panose="02040503050406030204" pitchFamily="18" charset="0"/>
                <a:ea typeface="Verdana" panose="020B0604030504040204" pitchFamily="34" charset="0"/>
                <a:cs typeface="Verdana" panose="020B0604030504040204" pitchFamily="34" charset="0"/>
              </a:rPr>
              <a:t>You should see this screen</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6" name="Picture 5">
            <a:extLst>
              <a:ext uri="{FF2B5EF4-FFF2-40B4-BE49-F238E27FC236}">
                <a16:creationId xmlns:a16="http://schemas.microsoft.com/office/drawing/2014/main" id="{6EBEC284-5595-2E43-BAF0-22726FD98C9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383252" y="4676778"/>
            <a:ext cx="1472909" cy="1928557"/>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03B8D28A-9F49-D445-A701-489F6649B8AF}"/>
              </a:ext>
            </a:extLst>
          </p:cNvPr>
          <p:cNvPicPr>
            <a:picLocks noChangeAspect="1"/>
          </p:cNvPicPr>
          <p:nvPr/>
        </p:nvPicPr>
        <p:blipFill>
          <a:blip r:embed="rId4"/>
          <a:stretch>
            <a:fillRect/>
          </a:stretch>
        </p:blipFill>
        <p:spPr>
          <a:xfrm>
            <a:off x="5911214" y="2321132"/>
            <a:ext cx="3733659" cy="4137124"/>
          </a:xfrm>
          <a:prstGeom prst="rect">
            <a:avLst/>
          </a:prstGeom>
          <a:ln>
            <a:solidFill>
              <a:schemeClr val="tx1"/>
            </a:solidFill>
          </a:ln>
        </p:spPr>
      </p:pic>
      <p:sp>
        <p:nvSpPr>
          <p:cNvPr id="8" name="TextBox 7">
            <a:extLst>
              <a:ext uri="{FF2B5EF4-FFF2-40B4-BE49-F238E27FC236}">
                <a16:creationId xmlns:a16="http://schemas.microsoft.com/office/drawing/2014/main" id="{3BD1C9A4-B08B-FD46-9307-3529F9E462E3}"/>
              </a:ext>
            </a:extLst>
          </p:cNvPr>
          <p:cNvSpPr txBox="1"/>
          <p:nvPr/>
        </p:nvSpPr>
        <p:spPr>
          <a:xfrm>
            <a:off x="1287223" y="3225676"/>
            <a:ext cx="4254802" cy="1938992"/>
          </a:xfrm>
          <a:prstGeom prst="rect">
            <a:avLst/>
          </a:prstGeom>
          <a:noFill/>
        </p:spPr>
        <p:txBody>
          <a:bodyPr wrap="square" rtlCol="0">
            <a:spAutoFit/>
          </a:bodyPr>
          <a:lstStyle/>
          <a:p>
            <a:r>
              <a:rPr lang="en-US" sz="2400" dirty="0">
                <a:latin typeface="Cambria" panose="02040503050406030204" pitchFamily="18" charset="0"/>
              </a:rPr>
              <a:t>This is the Python shell – we can type commands directly into it, hit enter and the command will be run straight away  </a:t>
            </a:r>
          </a:p>
        </p:txBody>
      </p:sp>
    </p:spTree>
    <p:extLst>
      <p:ext uri="{BB962C8B-B14F-4D97-AF65-F5344CB8AC3E}">
        <p14:creationId xmlns:p14="http://schemas.microsoft.com/office/powerpoint/2010/main" val="15488902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CDBEB2-AC45-B54D-8819-6B90101917EE}"/>
              </a:ext>
            </a:extLst>
          </p:cNvPr>
          <p:cNvSpPr>
            <a:spLocks noGrp="1"/>
          </p:cNvSpPr>
          <p:nvPr>
            <p:ph idx="1"/>
          </p:nvPr>
        </p:nvSpPr>
        <p:spPr>
          <a:xfrm>
            <a:off x="851452" y="407574"/>
            <a:ext cx="10515600" cy="1203277"/>
          </a:xfrm>
        </p:spPr>
        <p:txBody>
          <a:bodyPr>
            <a:normAutofit/>
          </a:bodyPr>
          <a:lstStyle/>
          <a:p>
            <a:pPr marL="0" indent="0" algn="ctr">
              <a:lnSpc>
                <a:spcPct val="150000"/>
              </a:lnSpc>
              <a:buNone/>
            </a:pPr>
            <a:r>
              <a:rPr lang="en-US" sz="4000" dirty="0">
                <a:latin typeface="Cambria" panose="02040503050406030204" pitchFamily="18" charset="0"/>
                <a:ea typeface="Verdana" panose="020B0604030504040204" pitchFamily="34" charset="0"/>
                <a:cs typeface="Verdana" panose="020B0604030504040204" pitchFamily="34" charset="0"/>
              </a:rPr>
              <a:t>Import MartyPy and connect to your Marty</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6" name="Picture 5">
            <a:extLst>
              <a:ext uri="{FF2B5EF4-FFF2-40B4-BE49-F238E27FC236}">
                <a16:creationId xmlns:a16="http://schemas.microsoft.com/office/drawing/2014/main" id="{4DDA849D-3CFB-8F4F-A251-6F288CE1DF6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383252" y="4676778"/>
            <a:ext cx="1472909" cy="1928557"/>
          </a:xfrm>
          <a:prstGeom prst="rect">
            <a:avLst/>
          </a:prstGeom>
        </p:spPr>
      </p:pic>
      <p:sp>
        <p:nvSpPr>
          <p:cNvPr id="2" name="TextBox 1">
            <a:extLst>
              <a:ext uri="{FF2B5EF4-FFF2-40B4-BE49-F238E27FC236}">
                <a16:creationId xmlns:a16="http://schemas.microsoft.com/office/drawing/2014/main" id="{A8583C01-19DB-7C4A-8DEB-FE1661D3946F}"/>
              </a:ext>
            </a:extLst>
          </p:cNvPr>
          <p:cNvSpPr txBox="1"/>
          <p:nvPr/>
        </p:nvSpPr>
        <p:spPr>
          <a:xfrm>
            <a:off x="1103785" y="2358984"/>
            <a:ext cx="9279467" cy="1938992"/>
          </a:xfrm>
          <a:prstGeom prst="rect">
            <a:avLst/>
          </a:prstGeom>
          <a:noFill/>
        </p:spPr>
        <p:txBody>
          <a:bodyPr wrap="square" rtlCol="0">
            <a:spAutoFit/>
          </a:bodyPr>
          <a:lstStyle/>
          <a:p>
            <a:r>
              <a:rPr lang="en-US" sz="2400" dirty="0">
                <a:latin typeface="Fira Code" panose="020B0509050000020004" pitchFamily="49" charset="0"/>
                <a:ea typeface="Fira Code" panose="020B0509050000020004" pitchFamily="49" charset="0"/>
              </a:rPr>
              <a:t>from </a:t>
            </a:r>
            <a:r>
              <a:rPr lang="en-US" sz="2400" dirty="0" err="1">
                <a:latin typeface="Fira Code" panose="020B0509050000020004" pitchFamily="49" charset="0"/>
                <a:ea typeface="Fira Code" panose="020B0509050000020004" pitchFamily="49" charset="0"/>
              </a:rPr>
              <a:t>martypy</a:t>
            </a:r>
            <a:r>
              <a:rPr lang="en-US" sz="2400" dirty="0">
                <a:latin typeface="Fira Code" panose="020B0509050000020004" pitchFamily="49" charset="0"/>
                <a:ea typeface="Fira Code" panose="020B0509050000020004" pitchFamily="49" charset="0"/>
              </a:rPr>
              <a:t> import Marty</a:t>
            </a:r>
          </a:p>
          <a:p>
            <a:endParaRPr lang="en-US" sz="2400" dirty="0">
              <a:latin typeface="Fira Code" panose="020B0509050000020004" pitchFamily="49" charset="0"/>
              <a:ea typeface="Fira Code" panose="020B0509050000020004" pitchFamily="49" charset="0"/>
            </a:endParaRPr>
          </a:p>
          <a:p>
            <a:endParaRPr lang="en-US" sz="2400" dirty="0">
              <a:latin typeface="Fira Code" panose="020B0509050000020004" pitchFamily="49" charset="0"/>
              <a:ea typeface="Fira Code" panose="020B0509050000020004" pitchFamily="49" charset="0"/>
            </a:endParaRPr>
          </a:p>
          <a:p>
            <a:r>
              <a:rPr lang="en-US" sz="2400" dirty="0">
                <a:latin typeface="Fira Code" panose="020B0509050000020004" pitchFamily="49" charset="0"/>
                <a:ea typeface="Fira Code" panose="020B0509050000020004" pitchFamily="49" charset="0"/>
              </a:rPr>
              <a:t>marty = Marty(‘socket://192.168.8.x’) </a:t>
            </a:r>
          </a:p>
          <a:p>
            <a:r>
              <a:rPr lang="en-US" sz="2400" dirty="0">
                <a:latin typeface="Fira Code" panose="020B0509050000020004" pitchFamily="49" charset="0"/>
                <a:ea typeface="Fira Code" panose="020B0509050000020004" pitchFamily="49" charset="0"/>
              </a:rPr>
              <a:t># Change IP Address to connect to your Marty</a:t>
            </a:r>
          </a:p>
        </p:txBody>
      </p:sp>
    </p:spTree>
    <p:extLst>
      <p:ext uri="{BB962C8B-B14F-4D97-AF65-F5344CB8AC3E}">
        <p14:creationId xmlns:p14="http://schemas.microsoft.com/office/powerpoint/2010/main" val="1350980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CDBEB2-AC45-B54D-8819-6B90101917EE}"/>
              </a:ext>
            </a:extLst>
          </p:cNvPr>
          <p:cNvSpPr>
            <a:spLocks noGrp="1"/>
          </p:cNvSpPr>
          <p:nvPr>
            <p:ph idx="1"/>
          </p:nvPr>
        </p:nvSpPr>
        <p:spPr>
          <a:xfrm>
            <a:off x="629907" y="1009213"/>
            <a:ext cx="10958689" cy="4351338"/>
          </a:xfrm>
        </p:spPr>
        <p:txBody>
          <a:bodyPr>
            <a:normAutofit/>
          </a:bodyPr>
          <a:lstStyle/>
          <a:p>
            <a:pPr marL="0" indent="0" algn="ctr">
              <a:lnSpc>
                <a:spcPct val="150000"/>
              </a:lnSpc>
              <a:buNone/>
            </a:pPr>
            <a:r>
              <a:rPr lang="en-US" sz="4000" dirty="0">
                <a:latin typeface="Cambria" panose="02040503050406030204" pitchFamily="18" charset="0"/>
                <a:ea typeface="Verdana" panose="020B0604030504040204" pitchFamily="34" charset="0"/>
                <a:cs typeface="Verdana" panose="020B0604030504040204" pitchFamily="34" charset="0"/>
              </a:rPr>
              <a:t>Can you program Marty into the following poses?</a:t>
            </a:r>
          </a:p>
          <a:p>
            <a:pPr marL="0" indent="0" algn="ctr">
              <a:lnSpc>
                <a:spcPct val="150000"/>
              </a:lnSpc>
              <a:buNone/>
            </a:pPr>
            <a:endParaRPr lang="en-US" sz="4000" dirty="0">
              <a:latin typeface="Cambria" panose="02040503050406030204" pitchFamily="18" charset="0"/>
              <a:ea typeface="Verdana" panose="020B0604030504040204" pitchFamily="34" charset="0"/>
              <a:cs typeface="Verdana" panose="020B0604030504040204" pitchFamily="34" charset="0"/>
            </a:endParaRPr>
          </a:p>
          <a:p>
            <a:pPr marL="0" indent="0" algn="ctr">
              <a:lnSpc>
                <a:spcPct val="150000"/>
              </a:lnSpc>
              <a:buNone/>
            </a:pPr>
            <a:r>
              <a:rPr lang="en-US" sz="2400" dirty="0">
                <a:latin typeface="Cambria" panose="02040503050406030204" pitchFamily="18" charset="0"/>
                <a:ea typeface="Verdana" panose="020B0604030504040204" pitchFamily="34" charset="0"/>
                <a:cs typeface="Verdana" panose="020B0604030504040204" pitchFamily="34" charset="0"/>
              </a:rPr>
              <a:t>You may want to check out the MartyPy documentation</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712484" y="3897215"/>
            <a:ext cx="1641316" cy="2149061"/>
          </a:xfrm>
          <a:prstGeom prst="rect">
            <a:avLst/>
          </a:prstGeom>
        </p:spPr>
      </p:pic>
    </p:spTree>
    <p:extLst>
      <p:ext uri="{BB962C8B-B14F-4D97-AF65-F5344CB8AC3E}">
        <p14:creationId xmlns:p14="http://schemas.microsoft.com/office/powerpoint/2010/main" val="2810129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p:txBody>
          <a:bodyPr>
            <a:normAutofit/>
          </a:bodyPr>
          <a:lstStyle/>
          <a:p>
            <a:pPr algn="ctr"/>
            <a:r>
              <a:rPr lang="en-US" sz="3200" b="1" dirty="0">
                <a:latin typeface="Andale Mono" panose="020B0509000000000004" pitchFamily="49" charset="0"/>
              </a:rPr>
              <a:t>Write down as many Scratch blocks as you can think of in your workbook!</a:t>
            </a:r>
          </a:p>
        </p:txBody>
      </p:sp>
      <p:sp>
        <p:nvSpPr>
          <p:cNvPr id="3" name="Content Placeholder 2">
            <a:extLst>
              <a:ext uri="{FF2B5EF4-FFF2-40B4-BE49-F238E27FC236}">
                <a16:creationId xmlns:a16="http://schemas.microsoft.com/office/drawing/2014/main" id="{AACDBEB2-AC45-B54D-8819-6B90101917EE}"/>
              </a:ext>
            </a:extLst>
          </p:cNvPr>
          <p:cNvSpPr>
            <a:spLocks noGrp="1"/>
          </p:cNvSpPr>
          <p:nvPr>
            <p:ph idx="1"/>
          </p:nvPr>
        </p:nvSpPr>
        <p:spPr>
          <a:xfrm>
            <a:off x="851452" y="1896858"/>
            <a:ext cx="10515600" cy="4351338"/>
          </a:xfrm>
        </p:spPr>
        <p:txBody>
          <a:bodyPr numCol="2">
            <a:normAutofit/>
          </a:bodyPr>
          <a:lstStyle/>
          <a:p>
            <a:pPr>
              <a:lnSpc>
                <a:spcPct val="150000"/>
              </a:lnSpc>
            </a:pPr>
            <a:r>
              <a:rPr lang="en-US" sz="2400" dirty="0">
                <a:latin typeface="Cambria" panose="02040503050406030204" pitchFamily="18" charset="0"/>
                <a:ea typeface="Verdana" panose="020B0604030504040204" pitchFamily="34" charset="0"/>
                <a:cs typeface="Verdana" panose="020B0604030504040204" pitchFamily="34" charset="0"/>
              </a:rPr>
              <a:t>On green flag clicked</a:t>
            </a:r>
          </a:p>
          <a:p>
            <a:pPr>
              <a:lnSpc>
                <a:spcPct val="150000"/>
              </a:lnSpc>
            </a:pPr>
            <a:r>
              <a:rPr lang="en-US" sz="2400" dirty="0">
                <a:latin typeface="Cambria" panose="02040503050406030204" pitchFamily="18" charset="0"/>
                <a:ea typeface="Verdana" panose="020B0604030504040204" pitchFamily="34" charset="0"/>
                <a:cs typeface="Verdana" panose="020B0604030504040204" pitchFamily="34" charset="0"/>
              </a:rPr>
              <a:t>Repeat</a:t>
            </a:r>
          </a:p>
          <a:p>
            <a:pPr>
              <a:lnSpc>
                <a:spcPct val="150000"/>
              </a:lnSpc>
            </a:pPr>
            <a:r>
              <a:rPr lang="en-US" sz="2400" dirty="0">
                <a:latin typeface="Cambria" panose="02040503050406030204" pitchFamily="18" charset="0"/>
                <a:ea typeface="Verdana" panose="020B0604030504040204" pitchFamily="34" charset="0"/>
                <a:cs typeface="Verdana" panose="020B0604030504040204" pitchFamily="34" charset="0"/>
              </a:rPr>
              <a:t>If then else</a:t>
            </a:r>
          </a:p>
          <a:p>
            <a:pPr>
              <a:lnSpc>
                <a:spcPct val="150000"/>
              </a:lnSpc>
            </a:pPr>
            <a:r>
              <a:rPr lang="en-US" sz="2400" dirty="0">
                <a:latin typeface="Cambria" panose="02040503050406030204" pitchFamily="18" charset="0"/>
                <a:ea typeface="Verdana" panose="020B0604030504040204" pitchFamily="34" charset="0"/>
                <a:cs typeface="Verdana" panose="020B0604030504040204" pitchFamily="34" charset="0"/>
              </a:rPr>
              <a:t>Ask</a:t>
            </a:r>
          </a:p>
          <a:p>
            <a:pPr>
              <a:lnSpc>
                <a:spcPct val="150000"/>
              </a:lnSpc>
            </a:pPr>
            <a:r>
              <a:rPr lang="en-US" sz="2400" dirty="0">
                <a:latin typeface="Cambria" panose="02040503050406030204" pitchFamily="18" charset="0"/>
                <a:ea typeface="Verdana" panose="020B0604030504040204" pitchFamily="34" charset="0"/>
                <a:cs typeface="Verdana" panose="020B0604030504040204" pitchFamily="34" charset="0"/>
              </a:rPr>
              <a:t>Wait until</a:t>
            </a:r>
          </a:p>
          <a:p>
            <a:pPr>
              <a:lnSpc>
                <a:spcPct val="150000"/>
              </a:lnSpc>
            </a:pPr>
            <a:r>
              <a:rPr lang="en-US" sz="2400" dirty="0">
                <a:latin typeface="Cambria" panose="02040503050406030204" pitchFamily="18" charset="0"/>
                <a:ea typeface="Verdana" panose="020B0604030504040204" pitchFamily="34" charset="0"/>
                <a:cs typeface="Verdana" panose="020B0604030504040204" pitchFamily="34" charset="0"/>
              </a:rPr>
              <a:t>Repeat until</a:t>
            </a:r>
          </a:p>
          <a:p>
            <a:pPr>
              <a:lnSpc>
                <a:spcPct val="150000"/>
              </a:lnSpc>
            </a:pPr>
            <a:r>
              <a:rPr lang="en-US" sz="2400" dirty="0">
                <a:latin typeface="Cambria" panose="02040503050406030204" pitchFamily="18" charset="0"/>
                <a:ea typeface="Verdana" panose="020B0604030504040204" pitchFamily="34" charset="0"/>
                <a:cs typeface="Verdana" panose="020B0604030504040204" pitchFamily="34" charset="0"/>
              </a:rPr>
              <a:t>Variables</a:t>
            </a:r>
          </a:p>
          <a:p>
            <a:pPr>
              <a:lnSpc>
                <a:spcPct val="150000"/>
              </a:lnSpc>
            </a:pPr>
            <a:r>
              <a:rPr lang="en-US" sz="2400" dirty="0">
                <a:latin typeface="Cambria" panose="02040503050406030204" pitchFamily="18" charset="0"/>
                <a:ea typeface="Verdana" panose="020B0604030504040204" pitchFamily="34" charset="0"/>
                <a:cs typeface="Verdana" panose="020B0604030504040204" pitchFamily="34" charset="0"/>
              </a:rPr>
              <a:t>Functions</a:t>
            </a:r>
          </a:p>
          <a:p>
            <a:pPr>
              <a:lnSpc>
                <a:spcPct val="150000"/>
              </a:lnSpc>
            </a:pPr>
            <a:r>
              <a:rPr lang="en-US" sz="2400" dirty="0">
                <a:latin typeface="Cambria" panose="02040503050406030204" pitchFamily="18" charset="0"/>
                <a:ea typeface="Verdana" panose="020B0604030504040204" pitchFamily="34" charset="0"/>
                <a:cs typeface="Verdana" panose="020B0604030504040204" pitchFamily="34" charset="0"/>
              </a:rPr>
              <a:t>Forever</a:t>
            </a:r>
          </a:p>
          <a:p>
            <a:pPr>
              <a:lnSpc>
                <a:spcPct val="150000"/>
              </a:lnSpc>
            </a:pPr>
            <a:r>
              <a:rPr lang="en-US" sz="2400" dirty="0">
                <a:latin typeface="Cambria" panose="02040503050406030204" pitchFamily="18" charset="0"/>
                <a:ea typeface="Verdana" panose="020B0604030504040204" pitchFamily="34" charset="0"/>
                <a:cs typeface="Verdana" panose="020B0604030504040204" pitchFamily="34" charset="0"/>
              </a:rPr>
              <a:t>Wait</a:t>
            </a:r>
          </a:p>
          <a:p>
            <a:pPr>
              <a:lnSpc>
                <a:spcPct val="150000"/>
              </a:lnSpc>
            </a:pPr>
            <a:r>
              <a:rPr lang="en-US" sz="2400" i="1" dirty="0">
                <a:latin typeface="Cambria" panose="02040503050406030204" pitchFamily="18" charset="0"/>
                <a:ea typeface="Verdana" panose="020B0604030504040204" pitchFamily="34" charset="0"/>
                <a:cs typeface="Verdana" panose="020B0604030504040204" pitchFamily="34" charset="0"/>
              </a:rPr>
              <a:t>Any more?</a:t>
            </a:r>
          </a:p>
          <a:p>
            <a:pPr>
              <a:lnSpc>
                <a:spcPct val="150000"/>
              </a:lnSpc>
            </a:pPr>
            <a:endParaRPr lang="en-US" sz="2400" dirty="0">
              <a:latin typeface="Cambria" panose="02040503050406030204" pitchFamily="18" charset="0"/>
              <a:ea typeface="Verdana" panose="020B0604030504040204" pitchFamily="34" charset="0"/>
              <a:cs typeface="Verdana" panose="020B0604030504040204" pitchFamily="34" charset="0"/>
            </a:endParaRP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383252" y="4676778"/>
            <a:ext cx="1472909" cy="1928557"/>
          </a:xfrm>
          <a:prstGeom prst="rect">
            <a:avLst/>
          </a:prstGeom>
        </p:spPr>
      </p:pic>
    </p:spTree>
    <p:extLst>
      <p:ext uri="{BB962C8B-B14F-4D97-AF65-F5344CB8AC3E}">
        <p14:creationId xmlns:p14="http://schemas.microsoft.com/office/powerpoint/2010/main" val="414112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099922" y="4378625"/>
            <a:ext cx="1641316" cy="2149061"/>
          </a:xfrm>
          <a:prstGeom prst="rect">
            <a:avLst/>
          </a:prstGeom>
        </p:spPr>
      </p:pic>
      <p:pic>
        <p:nvPicPr>
          <p:cNvPr id="2" name="Picture 1">
            <a:extLst>
              <a:ext uri="{FF2B5EF4-FFF2-40B4-BE49-F238E27FC236}">
                <a16:creationId xmlns:a16="http://schemas.microsoft.com/office/drawing/2014/main" id="{8B194774-F34B-0A41-B4BE-A6B1BE2D2982}"/>
              </a:ext>
            </a:extLst>
          </p:cNvPr>
          <p:cNvPicPr>
            <a:picLocks noChangeAspect="1"/>
          </p:cNvPicPr>
          <p:nvPr/>
        </p:nvPicPr>
        <p:blipFill>
          <a:blip r:embed="rId4"/>
          <a:stretch>
            <a:fillRect/>
          </a:stretch>
        </p:blipFill>
        <p:spPr>
          <a:xfrm>
            <a:off x="4210050" y="762000"/>
            <a:ext cx="3771900" cy="5334000"/>
          </a:xfrm>
          <a:prstGeom prst="rect">
            <a:avLst/>
          </a:prstGeom>
        </p:spPr>
      </p:pic>
    </p:spTree>
    <p:extLst>
      <p:ext uri="{BB962C8B-B14F-4D97-AF65-F5344CB8AC3E}">
        <p14:creationId xmlns:p14="http://schemas.microsoft.com/office/powerpoint/2010/main" val="9627834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099922" y="4378625"/>
            <a:ext cx="1641316" cy="2149061"/>
          </a:xfrm>
          <a:prstGeom prst="rect">
            <a:avLst/>
          </a:prstGeom>
        </p:spPr>
      </p:pic>
      <p:pic>
        <p:nvPicPr>
          <p:cNvPr id="3" name="Picture 2">
            <a:extLst>
              <a:ext uri="{FF2B5EF4-FFF2-40B4-BE49-F238E27FC236}">
                <a16:creationId xmlns:a16="http://schemas.microsoft.com/office/drawing/2014/main" id="{98077AAA-9DC2-064A-8B0B-9BE642341A2E}"/>
              </a:ext>
            </a:extLst>
          </p:cNvPr>
          <p:cNvPicPr>
            <a:picLocks noChangeAspect="1"/>
          </p:cNvPicPr>
          <p:nvPr/>
        </p:nvPicPr>
        <p:blipFill>
          <a:blip r:embed="rId4"/>
          <a:stretch>
            <a:fillRect/>
          </a:stretch>
        </p:blipFill>
        <p:spPr>
          <a:xfrm>
            <a:off x="4210050" y="762000"/>
            <a:ext cx="3771900" cy="5334000"/>
          </a:xfrm>
          <a:prstGeom prst="rect">
            <a:avLst/>
          </a:prstGeom>
        </p:spPr>
      </p:pic>
    </p:spTree>
    <p:extLst>
      <p:ext uri="{BB962C8B-B14F-4D97-AF65-F5344CB8AC3E}">
        <p14:creationId xmlns:p14="http://schemas.microsoft.com/office/powerpoint/2010/main" val="22892768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099922" y="4378625"/>
            <a:ext cx="1641316" cy="2149061"/>
          </a:xfrm>
          <a:prstGeom prst="rect">
            <a:avLst/>
          </a:prstGeom>
        </p:spPr>
      </p:pic>
      <p:pic>
        <p:nvPicPr>
          <p:cNvPr id="3" name="Picture 2">
            <a:extLst>
              <a:ext uri="{FF2B5EF4-FFF2-40B4-BE49-F238E27FC236}">
                <a16:creationId xmlns:a16="http://schemas.microsoft.com/office/drawing/2014/main" id="{0A0ACE1D-B9E4-124D-91B9-255513226E9F}"/>
              </a:ext>
            </a:extLst>
          </p:cNvPr>
          <p:cNvPicPr>
            <a:picLocks noChangeAspect="1"/>
          </p:cNvPicPr>
          <p:nvPr/>
        </p:nvPicPr>
        <p:blipFill>
          <a:blip r:embed="rId4"/>
          <a:stretch>
            <a:fillRect/>
          </a:stretch>
        </p:blipFill>
        <p:spPr>
          <a:xfrm>
            <a:off x="4210050" y="762000"/>
            <a:ext cx="3771900" cy="5334000"/>
          </a:xfrm>
          <a:prstGeom prst="rect">
            <a:avLst/>
          </a:prstGeom>
        </p:spPr>
      </p:pic>
    </p:spTree>
    <p:extLst>
      <p:ext uri="{BB962C8B-B14F-4D97-AF65-F5344CB8AC3E}">
        <p14:creationId xmlns:p14="http://schemas.microsoft.com/office/powerpoint/2010/main" val="29874097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CDBEB2-AC45-B54D-8819-6B90101917EE}"/>
              </a:ext>
            </a:extLst>
          </p:cNvPr>
          <p:cNvSpPr>
            <a:spLocks noGrp="1"/>
          </p:cNvSpPr>
          <p:nvPr>
            <p:ph idx="1"/>
          </p:nvPr>
        </p:nvSpPr>
        <p:spPr>
          <a:xfrm>
            <a:off x="416553" y="579055"/>
            <a:ext cx="11358893" cy="1429187"/>
          </a:xfrm>
        </p:spPr>
        <p:txBody>
          <a:bodyPr>
            <a:normAutofit/>
          </a:bodyPr>
          <a:lstStyle/>
          <a:p>
            <a:pPr marL="0" indent="0" algn="ctr">
              <a:lnSpc>
                <a:spcPct val="150000"/>
              </a:lnSpc>
              <a:buNone/>
            </a:pPr>
            <a:r>
              <a:rPr lang="en-US" sz="4000" dirty="0">
                <a:latin typeface="Cambria" panose="02040503050406030204" pitchFamily="18" charset="0"/>
                <a:ea typeface="Verdana" panose="020B0604030504040204" pitchFamily="34" charset="0"/>
                <a:cs typeface="Verdana" panose="020B0604030504040204" pitchFamily="34" charset="0"/>
              </a:rPr>
              <a:t>To create a Python file you need to do the following</a:t>
            </a:r>
            <a:endParaRPr lang="en-US" sz="2400" dirty="0">
              <a:latin typeface="Cambria" panose="02040503050406030204" pitchFamily="18" charset="0"/>
              <a:ea typeface="Verdana" panose="020B0604030504040204" pitchFamily="34" charset="0"/>
              <a:cs typeface="Verdana" panose="020B0604030504040204" pitchFamily="34" charset="0"/>
            </a:endParaRP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712484" y="3897215"/>
            <a:ext cx="1641316" cy="2149061"/>
          </a:xfrm>
          <a:prstGeom prst="rect">
            <a:avLst/>
          </a:prstGeom>
        </p:spPr>
      </p:pic>
      <p:sp>
        <p:nvSpPr>
          <p:cNvPr id="6" name="Content Placeholder 2">
            <a:extLst>
              <a:ext uri="{FF2B5EF4-FFF2-40B4-BE49-F238E27FC236}">
                <a16:creationId xmlns:a16="http://schemas.microsoft.com/office/drawing/2014/main" id="{C2C66E09-5D7A-6E43-AC31-FCCDFA058D1B}"/>
              </a:ext>
            </a:extLst>
          </p:cNvPr>
          <p:cNvSpPr txBox="1">
            <a:spLocks/>
          </p:cNvSpPr>
          <p:nvPr/>
        </p:nvSpPr>
        <p:spPr>
          <a:xfrm>
            <a:off x="578447" y="2008242"/>
            <a:ext cx="11358893" cy="36333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nSpc>
                <a:spcPct val="150000"/>
              </a:lnSpc>
              <a:buFont typeface="+mj-lt"/>
              <a:buAutoNum type="arabicPeriod"/>
            </a:pPr>
            <a:r>
              <a:rPr lang="en-US" sz="2400" dirty="0">
                <a:latin typeface="Cambria" panose="02040503050406030204" pitchFamily="18" charset="0"/>
                <a:ea typeface="Verdana" panose="020B0604030504040204" pitchFamily="34" charset="0"/>
                <a:cs typeface="Verdana" panose="020B0604030504040204" pitchFamily="34" charset="0"/>
              </a:rPr>
              <a:t>Select </a:t>
            </a:r>
            <a:r>
              <a:rPr lang="en-US" sz="2400" i="1" dirty="0">
                <a:latin typeface="Cambria" panose="02040503050406030204" pitchFamily="18" charset="0"/>
                <a:ea typeface="Verdana" panose="020B0604030504040204" pitchFamily="34" charset="0"/>
                <a:cs typeface="Verdana" panose="020B0604030504040204" pitchFamily="34" charset="0"/>
              </a:rPr>
              <a:t>File -&gt; New File</a:t>
            </a:r>
          </a:p>
          <a:p>
            <a:pPr marL="742950" indent="-742950">
              <a:lnSpc>
                <a:spcPct val="150000"/>
              </a:lnSpc>
              <a:buFont typeface="+mj-lt"/>
              <a:buAutoNum type="arabicPeriod"/>
            </a:pPr>
            <a:r>
              <a:rPr lang="en-US" sz="2400" dirty="0">
                <a:latin typeface="Cambria" panose="02040503050406030204" pitchFamily="18" charset="0"/>
                <a:ea typeface="Verdana" panose="020B0604030504040204" pitchFamily="34" charset="0"/>
                <a:cs typeface="Verdana" panose="020B0604030504040204" pitchFamily="34" charset="0"/>
              </a:rPr>
              <a:t>Should should create a new small window – this is where you will type in your program </a:t>
            </a:r>
          </a:p>
          <a:p>
            <a:pPr marL="742950" indent="-742950">
              <a:lnSpc>
                <a:spcPct val="150000"/>
              </a:lnSpc>
              <a:buFont typeface="+mj-lt"/>
              <a:buAutoNum type="arabicPeriod"/>
            </a:pPr>
            <a:r>
              <a:rPr lang="en-US" sz="2400" dirty="0">
                <a:latin typeface="Cambria" panose="02040503050406030204" pitchFamily="18" charset="0"/>
                <a:ea typeface="Verdana" panose="020B0604030504040204" pitchFamily="34" charset="0"/>
                <a:cs typeface="Verdana" panose="020B0604030504040204" pitchFamily="34" charset="0"/>
              </a:rPr>
              <a:t>Select </a:t>
            </a:r>
            <a:r>
              <a:rPr lang="en-US" sz="2400" i="1" dirty="0">
                <a:latin typeface="Cambria" panose="02040503050406030204" pitchFamily="18" charset="0"/>
                <a:ea typeface="Verdana" panose="020B0604030504040204" pitchFamily="34" charset="0"/>
                <a:cs typeface="Verdana" panose="020B0604030504040204" pitchFamily="34" charset="0"/>
              </a:rPr>
              <a:t>File -&gt; Save</a:t>
            </a:r>
            <a:r>
              <a:rPr lang="en-US" sz="2400" dirty="0">
                <a:latin typeface="Cambria" panose="02040503050406030204" pitchFamily="18" charset="0"/>
                <a:ea typeface="Verdana" panose="020B0604030504040204" pitchFamily="34" charset="0"/>
                <a:cs typeface="Verdana" panose="020B0604030504040204" pitchFamily="34" charset="0"/>
              </a:rPr>
              <a:t> and pick a sensible place to save the file</a:t>
            </a:r>
          </a:p>
          <a:p>
            <a:pPr marL="742950" indent="-742950">
              <a:lnSpc>
                <a:spcPct val="150000"/>
              </a:lnSpc>
              <a:buFont typeface="+mj-lt"/>
              <a:buAutoNum type="arabicPeriod"/>
            </a:pPr>
            <a:r>
              <a:rPr lang="en-US" sz="2400" dirty="0">
                <a:latin typeface="Cambria" panose="02040503050406030204" pitchFamily="18" charset="0"/>
                <a:ea typeface="Verdana" panose="020B0604030504040204" pitchFamily="34" charset="0"/>
                <a:cs typeface="Verdana" panose="020B0604030504040204" pitchFamily="34" charset="0"/>
              </a:rPr>
              <a:t>To run the file, select </a:t>
            </a:r>
            <a:r>
              <a:rPr lang="en-US" sz="2400" i="1" dirty="0">
                <a:latin typeface="Cambria" panose="02040503050406030204" pitchFamily="18" charset="0"/>
                <a:ea typeface="Verdana" panose="020B0604030504040204" pitchFamily="34" charset="0"/>
                <a:cs typeface="Verdana" panose="020B0604030504040204" pitchFamily="34" charset="0"/>
              </a:rPr>
              <a:t>Run -&gt; Run Module</a:t>
            </a:r>
            <a:endParaRPr lang="en-US" sz="4000" dirty="0">
              <a:latin typeface="Cambria" panose="02040503050406030204" pitchFamily="18" charset="0"/>
              <a:ea typeface="Verdana" panose="020B0604030504040204" pitchFamily="34" charset="0"/>
              <a:cs typeface="Verdana" panose="020B0604030504040204" pitchFamily="34" charset="0"/>
            </a:endParaRPr>
          </a:p>
          <a:p>
            <a:pPr marL="742950" indent="-742950" algn="ctr">
              <a:lnSpc>
                <a:spcPct val="150000"/>
              </a:lnSpc>
              <a:buFont typeface="+mj-lt"/>
              <a:buAutoNum type="arabicPeriod"/>
            </a:pPr>
            <a:endParaRPr lang="en-US" sz="2400" dirty="0">
              <a:latin typeface="Cambria" panose="02040503050406030204" pitchFamily="18"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436282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CDBEB2-AC45-B54D-8819-6B90101917EE}"/>
              </a:ext>
            </a:extLst>
          </p:cNvPr>
          <p:cNvSpPr>
            <a:spLocks noGrp="1"/>
          </p:cNvSpPr>
          <p:nvPr>
            <p:ph idx="1"/>
          </p:nvPr>
        </p:nvSpPr>
        <p:spPr>
          <a:xfrm>
            <a:off x="838200" y="1810856"/>
            <a:ext cx="10515600" cy="4351338"/>
          </a:xfrm>
        </p:spPr>
        <p:txBody>
          <a:bodyPr>
            <a:normAutofit/>
          </a:bodyPr>
          <a:lstStyle/>
          <a:p>
            <a:pPr marL="0" indent="0" algn="ctr">
              <a:lnSpc>
                <a:spcPct val="150000"/>
              </a:lnSpc>
              <a:buNone/>
            </a:pPr>
            <a:r>
              <a:rPr lang="en-US" sz="4000" dirty="0">
                <a:latin typeface="Cambria" panose="02040503050406030204" pitchFamily="18" charset="0"/>
                <a:ea typeface="Verdana" panose="020B0604030504040204" pitchFamily="34" charset="0"/>
                <a:cs typeface="Verdana" panose="020B0604030504040204" pitchFamily="34" charset="0"/>
              </a:rPr>
              <a:t>In groups, roll the dice and see if you can complete all of the challenges!</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264544" y="3699726"/>
            <a:ext cx="1641316" cy="2149061"/>
          </a:xfrm>
          <a:prstGeom prst="rect">
            <a:avLst/>
          </a:prstGeom>
        </p:spPr>
      </p:pic>
    </p:spTree>
    <p:extLst>
      <p:ext uri="{BB962C8B-B14F-4D97-AF65-F5344CB8AC3E}">
        <p14:creationId xmlns:p14="http://schemas.microsoft.com/office/powerpoint/2010/main" val="18061077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p:txBody>
          <a:bodyPr>
            <a:normAutofit/>
          </a:bodyPr>
          <a:lstStyle/>
          <a:p>
            <a:r>
              <a:rPr lang="en-US" sz="3200" b="1" dirty="0">
                <a:latin typeface="Andale Mono" panose="020B0509000000000004" pitchFamily="49" charset="0"/>
              </a:rPr>
              <a:t>Lesson 4 – Debugging Python</a:t>
            </a:r>
          </a:p>
        </p:txBody>
      </p:sp>
      <p:sp>
        <p:nvSpPr>
          <p:cNvPr id="3" name="Content Placeholder 2">
            <a:extLst>
              <a:ext uri="{FF2B5EF4-FFF2-40B4-BE49-F238E27FC236}">
                <a16:creationId xmlns:a16="http://schemas.microsoft.com/office/drawing/2014/main" id="{AACDBEB2-AC45-B54D-8819-6B90101917EE}"/>
              </a:ext>
            </a:extLst>
          </p:cNvPr>
          <p:cNvSpPr>
            <a:spLocks noGrp="1"/>
          </p:cNvSpPr>
          <p:nvPr>
            <p:ph idx="1"/>
          </p:nvPr>
        </p:nvSpPr>
        <p:spPr>
          <a:xfrm>
            <a:off x="851452" y="1541848"/>
            <a:ext cx="10515600" cy="4351338"/>
          </a:xfrm>
        </p:spPr>
        <p:txBody>
          <a:bodyPr>
            <a:normAutofit/>
          </a:bodyPr>
          <a:lstStyle/>
          <a:p>
            <a:pPr marL="0" indent="0">
              <a:lnSpc>
                <a:spcPct val="150000"/>
              </a:lnSpc>
              <a:buNone/>
            </a:pPr>
            <a:r>
              <a:rPr lang="en-US" dirty="0">
                <a:latin typeface="Cambria" panose="02040503050406030204" pitchFamily="18" charset="0"/>
                <a:ea typeface="Verdana" panose="020B0604030504040204" pitchFamily="34" charset="0"/>
                <a:cs typeface="Verdana" panose="020B0604030504040204" pitchFamily="34" charset="0"/>
              </a:rPr>
              <a:t>By the end of this lesson you will be able to,</a:t>
            </a:r>
          </a:p>
          <a:p>
            <a:pPr lvl="1">
              <a:lnSpc>
                <a:spcPct val="150000"/>
              </a:lnSpc>
            </a:pPr>
            <a:r>
              <a:rPr lang="en-US" sz="2800" dirty="0">
                <a:latin typeface="Cambria" panose="02040503050406030204" pitchFamily="18" charset="0"/>
                <a:ea typeface="Verdana" panose="020B0604030504040204" pitchFamily="34" charset="0"/>
                <a:cs typeface="Verdana" panose="020B0604030504040204" pitchFamily="34" charset="0"/>
              </a:rPr>
              <a:t>Describe the different techniques that we can use to debug programs in Python</a:t>
            </a:r>
          </a:p>
          <a:p>
            <a:pPr lvl="1">
              <a:lnSpc>
                <a:spcPct val="150000"/>
              </a:lnSpc>
            </a:pPr>
            <a:r>
              <a:rPr lang="en-US" sz="2800" dirty="0">
                <a:latin typeface="Cambria" panose="02040503050406030204" pitchFamily="18" charset="0"/>
                <a:ea typeface="Verdana" panose="020B0604030504040204" pitchFamily="34" charset="0"/>
                <a:cs typeface="Verdana" panose="020B0604030504040204" pitchFamily="34" charset="0"/>
              </a:rPr>
              <a:t>Given a short Python script, analyse and debug so that it runs as expected</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383252" y="4676778"/>
            <a:ext cx="1472909" cy="1928557"/>
          </a:xfrm>
          <a:prstGeom prst="rect">
            <a:avLst/>
          </a:prstGeom>
        </p:spPr>
      </p:pic>
    </p:spTree>
    <p:extLst>
      <p:ext uri="{BB962C8B-B14F-4D97-AF65-F5344CB8AC3E}">
        <p14:creationId xmlns:p14="http://schemas.microsoft.com/office/powerpoint/2010/main" val="680004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CDBEB2-AC45-B54D-8819-6B90101917EE}"/>
              </a:ext>
            </a:extLst>
          </p:cNvPr>
          <p:cNvSpPr>
            <a:spLocks noGrp="1"/>
          </p:cNvSpPr>
          <p:nvPr>
            <p:ph idx="1"/>
          </p:nvPr>
        </p:nvSpPr>
        <p:spPr>
          <a:xfrm>
            <a:off x="851452" y="407574"/>
            <a:ext cx="10515600" cy="1203277"/>
          </a:xfrm>
        </p:spPr>
        <p:txBody>
          <a:bodyPr>
            <a:normAutofit/>
          </a:bodyPr>
          <a:lstStyle/>
          <a:p>
            <a:pPr marL="0" indent="0" algn="ctr">
              <a:lnSpc>
                <a:spcPct val="150000"/>
              </a:lnSpc>
              <a:buNone/>
            </a:pPr>
            <a:r>
              <a:rPr lang="en-US" sz="4000" dirty="0">
                <a:latin typeface="Cambria" panose="02040503050406030204" pitchFamily="18" charset="0"/>
                <a:ea typeface="Verdana" panose="020B0604030504040204" pitchFamily="34" charset="0"/>
                <a:cs typeface="Verdana" panose="020B0604030504040204" pitchFamily="34" charset="0"/>
              </a:rPr>
              <a:t>What’s wrong with this piece of Python code?</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6" name="Picture 5">
            <a:extLst>
              <a:ext uri="{FF2B5EF4-FFF2-40B4-BE49-F238E27FC236}">
                <a16:creationId xmlns:a16="http://schemas.microsoft.com/office/drawing/2014/main" id="{4DDA849D-3CFB-8F4F-A251-6F288CE1DF6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383252" y="4676778"/>
            <a:ext cx="1472909" cy="1928557"/>
          </a:xfrm>
          <a:prstGeom prst="rect">
            <a:avLst/>
          </a:prstGeom>
        </p:spPr>
      </p:pic>
      <p:sp>
        <p:nvSpPr>
          <p:cNvPr id="2" name="TextBox 1">
            <a:extLst>
              <a:ext uri="{FF2B5EF4-FFF2-40B4-BE49-F238E27FC236}">
                <a16:creationId xmlns:a16="http://schemas.microsoft.com/office/drawing/2014/main" id="{A8583C01-19DB-7C4A-8DEB-FE1661D3946F}"/>
              </a:ext>
            </a:extLst>
          </p:cNvPr>
          <p:cNvSpPr txBox="1"/>
          <p:nvPr/>
        </p:nvSpPr>
        <p:spPr>
          <a:xfrm>
            <a:off x="1103785" y="2358984"/>
            <a:ext cx="9279467" cy="3046988"/>
          </a:xfrm>
          <a:prstGeom prst="rect">
            <a:avLst/>
          </a:prstGeom>
          <a:noFill/>
        </p:spPr>
        <p:txBody>
          <a:bodyPr wrap="square" rtlCol="0">
            <a:spAutoFit/>
          </a:bodyPr>
          <a:lstStyle/>
          <a:p>
            <a:r>
              <a:rPr lang="en-US" sz="2400" dirty="0">
                <a:latin typeface="Fira Code" panose="020B0509050000020004" pitchFamily="49" charset="0"/>
                <a:ea typeface="Fira Code" panose="020B0509050000020004" pitchFamily="49" charset="0"/>
              </a:rPr>
              <a:t>from </a:t>
            </a:r>
            <a:r>
              <a:rPr lang="en-US" sz="2400" dirty="0" err="1">
                <a:latin typeface="Fira Code" panose="020B0509050000020004" pitchFamily="49" charset="0"/>
                <a:ea typeface="Fira Code" panose="020B0509050000020004" pitchFamily="49" charset="0"/>
              </a:rPr>
              <a:t>martypy</a:t>
            </a:r>
            <a:r>
              <a:rPr lang="en-US" sz="2400" dirty="0">
                <a:latin typeface="Fira Code" panose="020B0509050000020004" pitchFamily="49" charset="0"/>
                <a:ea typeface="Fira Code" panose="020B0509050000020004" pitchFamily="49" charset="0"/>
              </a:rPr>
              <a:t> import Marty</a:t>
            </a:r>
          </a:p>
          <a:p>
            <a:endParaRPr lang="en-US" sz="2400" dirty="0">
              <a:latin typeface="Fira Code" panose="020B0509050000020004" pitchFamily="49" charset="0"/>
              <a:ea typeface="Fira Code" panose="020B0509050000020004" pitchFamily="49" charset="0"/>
            </a:endParaRPr>
          </a:p>
          <a:p>
            <a:endParaRPr lang="en-US" sz="2400" dirty="0">
              <a:latin typeface="Fira Code" panose="020B0509050000020004" pitchFamily="49" charset="0"/>
              <a:ea typeface="Fira Code" panose="020B0509050000020004" pitchFamily="49" charset="0"/>
            </a:endParaRPr>
          </a:p>
          <a:p>
            <a:r>
              <a:rPr lang="en-US" sz="2400" dirty="0">
                <a:latin typeface="Fira Code" panose="020B0509050000020004" pitchFamily="49" charset="0"/>
                <a:ea typeface="Fira Code" panose="020B0509050000020004" pitchFamily="49" charset="0"/>
              </a:rPr>
              <a:t>marty = Marty(‘socket://192.168.8.174’) </a:t>
            </a:r>
          </a:p>
          <a:p>
            <a:endParaRPr lang="en-US" sz="2400" dirty="0">
              <a:latin typeface="Fira Code" panose="020B0509050000020004" pitchFamily="49" charset="0"/>
              <a:ea typeface="Fira Code" panose="020B0509050000020004" pitchFamily="49" charset="0"/>
            </a:endParaRPr>
          </a:p>
          <a:p>
            <a:r>
              <a:rPr lang="en-US" sz="2400" dirty="0" err="1">
                <a:latin typeface="Fira Code" panose="020B0509050000020004" pitchFamily="49" charset="0"/>
                <a:ea typeface="Fira Code" panose="020B0509050000020004" pitchFamily="49" charset="0"/>
              </a:rPr>
              <a:t>marty.hello</a:t>
            </a:r>
            <a:r>
              <a:rPr lang="en-US" sz="2400" dirty="0">
                <a:latin typeface="Fira Code" panose="020B0509050000020004" pitchFamily="49" charset="0"/>
                <a:ea typeface="Fira Code" panose="020B0509050000020004" pitchFamily="49" charset="0"/>
              </a:rPr>
              <a:t>()</a:t>
            </a:r>
          </a:p>
          <a:p>
            <a:endParaRPr lang="en-US" sz="2400" dirty="0">
              <a:latin typeface="Fira Code" panose="020B0509050000020004" pitchFamily="49" charset="0"/>
              <a:ea typeface="Fira Code" panose="020B0509050000020004" pitchFamily="49" charset="0"/>
            </a:endParaRPr>
          </a:p>
          <a:p>
            <a:r>
              <a:rPr lang="en-US" sz="2400" dirty="0" err="1">
                <a:latin typeface="Fira Code" panose="020B0509050000020004" pitchFamily="49" charset="0"/>
                <a:ea typeface="Fira Code" panose="020B0509050000020004" pitchFamily="49" charset="0"/>
              </a:rPr>
              <a:t>greeneyes.celebrate</a:t>
            </a:r>
            <a:r>
              <a:rPr lang="en-US" sz="2400" dirty="0">
                <a:latin typeface="Fira Code" panose="020B0509050000020004" pitchFamily="49" charset="0"/>
                <a:ea typeface="Fira Code" panose="020B0509050000020004" pitchFamily="49" charset="0"/>
              </a:rPr>
              <a:t>()</a:t>
            </a:r>
          </a:p>
        </p:txBody>
      </p:sp>
    </p:spTree>
    <p:extLst>
      <p:ext uri="{BB962C8B-B14F-4D97-AF65-F5344CB8AC3E}">
        <p14:creationId xmlns:p14="http://schemas.microsoft.com/office/powerpoint/2010/main" val="10259263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CDBEB2-AC45-B54D-8819-6B90101917EE}"/>
              </a:ext>
            </a:extLst>
          </p:cNvPr>
          <p:cNvSpPr>
            <a:spLocks noGrp="1"/>
          </p:cNvSpPr>
          <p:nvPr>
            <p:ph idx="1"/>
          </p:nvPr>
        </p:nvSpPr>
        <p:spPr>
          <a:xfrm>
            <a:off x="851452" y="407574"/>
            <a:ext cx="10515600" cy="1203277"/>
          </a:xfrm>
        </p:spPr>
        <p:txBody>
          <a:bodyPr>
            <a:normAutofit/>
          </a:bodyPr>
          <a:lstStyle/>
          <a:p>
            <a:pPr marL="0" indent="0" algn="ctr">
              <a:lnSpc>
                <a:spcPct val="150000"/>
              </a:lnSpc>
              <a:buNone/>
            </a:pPr>
            <a:r>
              <a:rPr lang="en-US" sz="4000" dirty="0">
                <a:latin typeface="Cambria" panose="02040503050406030204" pitchFamily="18" charset="0"/>
                <a:ea typeface="Verdana" panose="020B0604030504040204" pitchFamily="34" charset="0"/>
                <a:cs typeface="Verdana" panose="020B0604030504040204" pitchFamily="34" charset="0"/>
              </a:rPr>
              <a:t>What’s wrong with this piece of Python code?</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6" name="Picture 5">
            <a:extLst>
              <a:ext uri="{FF2B5EF4-FFF2-40B4-BE49-F238E27FC236}">
                <a16:creationId xmlns:a16="http://schemas.microsoft.com/office/drawing/2014/main" id="{4DDA849D-3CFB-8F4F-A251-6F288CE1DF6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383252" y="4676778"/>
            <a:ext cx="1472909" cy="1928557"/>
          </a:xfrm>
          <a:prstGeom prst="rect">
            <a:avLst/>
          </a:prstGeom>
        </p:spPr>
      </p:pic>
      <p:sp>
        <p:nvSpPr>
          <p:cNvPr id="2" name="TextBox 1">
            <a:extLst>
              <a:ext uri="{FF2B5EF4-FFF2-40B4-BE49-F238E27FC236}">
                <a16:creationId xmlns:a16="http://schemas.microsoft.com/office/drawing/2014/main" id="{A8583C01-19DB-7C4A-8DEB-FE1661D3946F}"/>
              </a:ext>
            </a:extLst>
          </p:cNvPr>
          <p:cNvSpPr txBox="1"/>
          <p:nvPr/>
        </p:nvSpPr>
        <p:spPr>
          <a:xfrm>
            <a:off x="1103785" y="2358984"/>
            <a:ext cx="9279467" cy="2308324"/>
          </a:xfrm>
          <a:prstGeom prst="rect">
            <a:avLst/>
          </a:prstGeom>
          <a:noFill/>
        </p:spPr>
        <p:txBody>
          <a:bodyPr wrap="square" rtlCol="0">
            <a:spAutoFit/>
          </a:bodyPr>
          <a:lstStyle/>
          <a:p>
            <a:r>
              <a:rPr lang="en-US" sz="2400" dirty="0">
                <a:latin typeface="Fira Code" panose="020B0509050000020004" pitchFamily="49" charset="0"/>
                <a:ea typeface="Fira Code" panose="020B0509050000020004" pitchFamily="49" charset="0"/>
              </a:rPr>
              <a:t>from </a:t>
            </a:r>
            <a:r>
              <a:rPr lang="en-US" sz="2400" dirty="0" err="1">
                <a:latin typeface="Fira Code" panose="020B0509050000020004" pitchFamily="49" charset="0"/>
                <a:ea typeface="Fira Code" panose="020B0509050000020004" pitchFamily="49" charset="0"/>
              </a:rPr>
              <a:t>martypy</a:t>
            </a:r>
            <a:r>
              <a:rPr lang="en-US" sz="2400" dirty="0">
                <a:latin typeface="Fira Code" panose="020B0509050000020004" pitchFamily="49" charset="0"/>
                <a:ea typeface="Fira Code" panose="020B0509050000020004" pitchFamily="49" charset="0"/>
              </a:rPr>
              <a:t> import Marty</a:t>
            </a:r>
          </a:p>
          <a:p>
            <a:endParaRPr lang="en-US" sz="2400" dirty="0">
              <a:latin typeface="Fira Code" panose="020B0509050000020004" pitchFamily="49" charset="0"/>
              <a:ea typeface="Fira Code" panose="020B0509050000020004" pitchFamily="49" charset="0"/>
            </a:endParaRPr>
          </a:p>
          <a:p>
            <a:endParaRPr lang="en-US" sz="2400" dirty="0">
              <a:latin typeface="Fira Code" panose="020B0509050000020004" pitchFamily="49" charset="0"/>
              <a:ea typeface="Fira Code" panose="020B0509050000020004" pitchFamily="49" charset="0"/>
            </a:endParaRPr>
          </a:p>
          <a:p>
            <a:r>
              <a:rPr lang="en-US" sz="2400" dirty="0" err="1">
                <a:latin typeface="Fira Code" panose="020B0509050000020004" pitchFamily="49" charset="0"/>
                <a:ea typeface="Fira Code" panose="020B0509050000020004" pitchFamily="49" charset="0"/>
              </a:rPr>
              <a:t>marty.hello</a:t>
            </a:r>
            <a:r>
              <a:rPr lang="en-US" sz="2400" dirty="0">
                <a:latin typeface="Fira Code" panose="020B0509050000020004" pitchFamily="49" charset="0"/>
                <a:ea typeface="Fira Code" panose="020B0509050000020004" pitchFamily="49" charset="0"/>
              </a:rPr>
              <a:t>()</a:t>
            </a:r>
          </a:p>
          <a:p>
            <a:endParaRPr lang="en-US" sz="2400" dirty="0">
              <a:latin typeface="Fira Code" panose="020B0509050000020004" pitchFamily="49" charset="0"/>
              <a:ea typeface="Fira Code" panose="020B0509050000020004" pitchFamily="49" charset="0"/>
            </a:endParaRPr>
          </a:p>
          <a:p>
            <a:r>
              <a:rPr lang="en-US" sz="2400" dirty="0" err="1">
                <a:latin typeface="Fira Code" panose="020B0509050000020004" pitchFamily="49" charset="0"/>
                <a:ea typeface="Fira Code" panose="020B0509050000020004" pitchFamily="49" charset="0"/>
              </a:rPr>
              <a:t>marty.walk</a:t>
            </a:r>
            <a:r>
              <a:rPr lang="en-US" sz="2400" dirty="0">
                <a:latin typeface="Fira Code" panose="020B0509050000020004" pitchFamily="49" charset="0"/>
                <a:ea typeface="Fira Code" panose="020B0509050000020004" pitchFamily="49" charset="0"/>
              </a:rPr>
              <a:t>(4)</a:t>
            </a:r>
          </a:p>
        </p:txBody>
      </p:sp>
    </p:spTree>
    <p:extLst>
      <p:ext uri="{BB962C8B-B14F-4D97-AF65-F5344CB8AC3E}">
        <p14:creationId xmlns:p14="http://schemas.microsoft.com/office/powerpoint/2010/main" val="42419349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CDBEB2-AC45-B54D-8819-6B90101917EE}"/>
              </a:ext>
            </a:extLst>
          </p:cNvPr>
          <p:cNvSpPr>
            <a:spLocks noGrp="1"/>
          </p:cNvSpPr>
          <p:nvPr>
            <p:ph idx="1"/>
          </p:nvPr>
        </p:nvSpPr>
        <p:spPr>
          <a:xfrm>
            <a:off x="851452" y="407574"/>
            <a:ext cx="10515600" cy="1203277"/>
          </a:xfrm>
        </p:spPr>
        <p:txBody>
          <a:bodyPr>
            <a:normAutofit/>
          </a:bodyPr>
          <a:lstStyle/>
          <a:p>
            <a:pPr marL="0" indent="0" algn="ctr">
              <a:lnSpc>
                <a:spcPct val="150000"/>
              </a:lnSpc>
              <a:buNone/>
            </a:pPr>
            <a:r>
              <a:rPr lang="en-US" sz="4000" dirty="0">
                <a:latin typeface="Cambria" panose="02040503050406030204" pitchFamily="18" charset="0"/>
                <a:ea typeface="Verdana" panose="020B0604030504040204" pitchFamily="34" charset="0"/>
                <a:cs typeface="Verdana" panose="020B0604030504040204" pitchFamily="34" charset="0"/>
              </a:rPr>
              <a:t>What’s wrong with this piece of Python code?</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6" name="Picture 5">
            <a:extLst>
              <a:ext uri="{FF2B5EF4-FFF2-40B4-BE49-F238E27FC236}">
                <a16:creationId xmlns:a16="http://schemas.microsoft.com/office/drawing/2014/main" id="{4DDA849D-3CFB-8F4F-A251-6F288CE1DF6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383252" y="4676778"/>
            <a:ext cx="1472909" cy="1928557"/>
          </a:xfrm>
          <a:prstGeom prst="rect">
            <a:avLst/>
          </a:prstGeom>
        </p:spPr>
      </p:pic>
      <p:sp>
        <p:nvSpPr>
          <p:cNvPr id="2" name="TextBox 1">
            <a:extLst>
              <a:ext uri="{FF2B5EF4-FFF2-40B4-BE49-F238E27FC236}">
                <a16:creationId xmlns:a16="http://schemas.microsoft.com/office/drawing/2014/main" id="{A8583C01-19DB-7C4A-8DEB-FE1661D3946F}"/>
              </a:ext>
            </a:extLst>
          </p:cNvPr>
          <p:cNvSpPr txBox="1"/>
          <p:nvPr/>
        </p:nvSpPr>
        <p:spPr>
          <a:xfrm>
            <a:off x="1103785" y="2358984"/>
            <a:ext cx="9279467" cy="2308324"/>
          </a:xfrm>
          <a:prstGeom prst="rect">
            <a:avLst/>
          </a:prstGeom>
          <a:noFill/>
        </p:spPr>
        <p:txBody>
          <a:bodyPr wrap="square" rtlCol="0">
            <a:spAutoFit/>
          </a:bodyPr>
          <a:lstStyle/>
          <a:p>
            <a:r>
              <a:rPr lang="en-US" sz="2400" dirty="0">
                <a:latin typeface="Fira Code" panose="020B0509050000020004" pitchFamily="49" charset="0"/>
                <a:ea typeface="Fira Code" panose="020B0509050000020004" pitchFamily="49" charset="0"/>
              </a:rPr>
              <a:t>from </a:t>
            </a:r>
            <a:r>
              <a:rPr lang="en-US" sz="2400" dirty="0" err="1">
                <a:latin typeface="Fira Code" panose="020B0509050000020004" pitchFamily="49" charset="0"/>
                <a:ea typeface="Fira Code" panose="020B0509050000020004" pitchFamily="49" charset="0"/>
              </a:rPr>
              <a:t>martypy</a:t>
            </a:r>
            <a:r>
              <a:rPr lang="en-US" sz="2400" dirty="0">
                <a:latin typeface="Fira Code" panose="020B0509050000020004" pitchFamily="49" charset="0"/>
                <a:ea typeface="Fira Code" panose="020B0509050000020004" pitchFamily="49" charset="0"/>
              </a:rPr>
              <a:t> import Marty</a:t>
            </a:r>
          </a:p>
          <a:p>
            <a:endParaRPr lang="en-US" sz="2400" dirty="0">
              <a:latin typeface="Fira Code" panose="020B0509050000020004" pitchFamily="49" charset="0"/>
              <a:ea typeface="Fira Code" panose="020B0509050000020004" pitchFamily="49" charset="0"/>
            </a:endParaRPr>
          </a:p>
          <a:p>
            <a:endParaRPr lang="en-US" sz="2400" dirty="0">
              <a:latin typeface="Fira Code" panose="020B0509050000020004" pitchFamily="49" charset="0"/>
              <a:ea typeface="Fira Code" panose="020B0509050000020004" pitchFamily="49" charset="0"/>
            </a:endParaRPr>
          </a:p>
          <a:p>
            <a:r>
              <a:rPr lang="en-US" sz="2400" dirty="0">
                <a:latin typeface="Fira Code" panose="020B0509050000020004" pitchFamily="49" charset="0"/>
                <a:ea typeface="Fira Code" panose="020B0509050000020004" pitchFamily="49" charset="0"/>
              </a:rPr>
              <a:t>marty = Marty(‘socket://192.168.8.174’)</a:t>
            </a:r>
          </a:p>
          <a:p>
            <a:endParaRPr lang="en-US" sz="2400" dirty="0">
              <a:latin typeface="Fira Code" panose="020B0509050000020004" pitchFamily="49" charset="0"/>
              <a:ea typeface="Fira Code" panose="020B0509050000020004" pitchFamily="49" charset="0"/>
            </a:endParaRPr>
          </a:p>
          <a:p>
            <a:r>
              <a:rPr lang="en-US" sz="2400" dirty="0" err="1">
                <a:latin typeface="Fira Code" panose="020B0509050000020004" pitchFamily="49" charset="0"/>
                <a:ea typeface="Fira Code" panose="020B0509050000020004" pitchFamily="49" charset="0"/>
              </a:rPr>
              <a:t>marty.hello</a:t>
            </a:r>
            <a:r>
              <a:rPr lang="en-US" sz="2400" dirty="0">
                <a:latin typeface="Fira Code" panose="020B0509050000020004" pitchFamily="49" charset="0"/>
                <a:ea typeface="Fira Code" panose="020B0509050000020004" pitchFamily="49" charset="0"/>
              </a:rPr>
              <a:t>(1500)</a:t>
            </a:r>
          </a:p>
        </p:txBody>
      </p:sp>
    </p:spTree>
    <p:extLst>
      <p:ext uri="{BB962C8B-B14F-4D97-AF65-F5344CB8AC3E}">
        <p14:creationId xmlns:p14="http://schemas.microsoft.com/office/powerpoint/2010/main" val="14250077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5D4A90-5BC3-FF4A-A6FC-783CD74E5028}"/>
              </a:ext>
            </a:extLst>
          </p:cNvPr>
          <p:cNvSpPr/>
          <p:nvPr/>
        </p:nvSpPr>
        <p:spPr>
          <a:xfrm>
            <a:off x="106017" y="10933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959373" y="4218632"/>
            <a:ext cx="1707450" cy="2235654"/>
          </a:xfrm>
          <a:prstGeom prst="rect">
            <a:avLst/>
          </a:prstGeom>
        </p:spPr>
      </p:pic>
      <p:sp>
        <p:nvSpPr>
          <p:cNvPr id="14" name="Oval Callout 13">
            <a:extLst>
              <a:ext uri="{FF2B5EF4-FFF2-40B4-BE49-F238E27FC236}">
                <a16:creationId xmlns:a16="http://schemas.microsoft.com/office/drawing/2014/main" id="{782E45C8-9318-C44B-BC87-E81694ED82CE}"/>
              </a:ext>
            </a:extLst>
          </p:cNvPr>
          <p:cNvSpPr/>
          <p:nvPr/>
        </p:nvSpPr>
        <p:spPr>
          <a:xfrm flipH="1">
            <a:off x="8086376" y="3010454"/>
            <a:ext cx="2777894" cy="1631147"/>
          </a:xfrm>
          <a:prstGeom prst="wedgeEllipseCallout">
            <a:avLst/>
          </a:prstGeom>
          <a:noFill/>
          <a:ln w="28575">
            <a:solidFill>
              <a:srgbClr val="3F97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57150">
                  <a:noFill/>
                </a:ln>
                <a:solidFill>
                  <a:schemeClr val="tx1"/>
                </a:solidFill>
                <a:latin typeface="Cambria" panose="02040503050406030204" pitchFamily="18" charset="0"/>
              </a:rPr>
              <a:t>Why do we need to debug and test our programs anyway? </a:t>
            </a:r>
          </a:p>
        </p:txBody>
      </p:sp>
      <p:sp>
        <p:nvSpPr>
          <p:cNvPr id="3" name="TextBox 2">
            <a:extLst>
              <a:ext uri="{FF2B5EF4-FFF2-40B4-BE49-F238E27FC236}">
                <a16:creationId xmlns:a16="http://schemas.microsoft.com/office/drawing/2014/main" id="{4F66EE7D-1765-5540-B634-9BA4098901B6}"/>
              </a:ext>
            </a:extLst>
          </p:cNvPr>
          <p:cNvSpPr txBox="1"/>
          <p:nvPr/>
        </p:nvSpPr>
        <p:spPr>
          <a:xfrm>
            <a:off x="584749" y="501568"/>
            <a:ext cx="11022499" cy="1754326"/>
          </a:xfrm>
          <a:prstGeom prst="rect">
            <a:avLst/>
          </a:prstGeom>
          <a:noFill/>
        </p:spPr>
        <p:txBody>
          <a:bodyPr wrap="square" rtlCol="0">
            <a:spAutoFit/>
          </a:bodyPr>
          <a:lstStyle/>
          <a:p>
            <a:r>
              <a:rPr lang="en-US" sz="3600" b="1" dirty="0">
                <a:latin typeface="Andale Mono" panose="020B0509000000000004" pitchFamily="49" charset="0"/>
              </a:rPr>
              <a:t>When programming, do your programs always work the first time you run them?</a:t>
            </a:r>
          </a:p>
        </p:txBody>
      </p:sp>
      <p:sp>
        <p:nvSpPr>
          <p:cNvPr id="6" name="TextBox 5">
            <a:extLst>
              <a:ext uri="{FF2B5EF4-FFF2-40B4-BE49-F238E27FC236}">
                <a16:creationId xmlns:a16="http://schemas.microsoft.com/office/drawing/2014/main" id="{447B5A07-D57D-9C40-B615-36BBF4153B85}"/>
              </a:ext>
            </a:extLst>
          </p:cNvPr>
          <p:cNvSpPr txBox="1"/>
          <p:nvPr/>
        </p:nvSpPr>
        <p:spPr>
          <a:xfrm>
            <a:off x="584749" y="2648132"/>
            <a:ext cx="6756400"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Cambria" panose="02040503050406030204" pitchFamily="18" charset="0"/>
              </a:rPr>
              <a:t>Why not?</a:t>
            </a:r>
          </a:p>
          <a:p>
            <a:endParaRPr lang="en-US" sz="2800" dirty="0">
              <a:latin typeface="Cambria" panose="02040503050406030204" pitchFamily="18" charset="0"/>
            </a:endParaRPr>
          </a:p>
          <a:p>
            <a:pPr marL="285750" indent="-285750">
              <a:buFont typeface="Arial" panose="020B0604020202020204" pitchFamily="34" charset="0"/>
              <a:buChar char="•"/>
            </a:pPr>
            <a:r>
              <a:rPr lang="en-US" sz="2800" dirty="0">
                <a:latin typeface="Cambria" panose="02040503050406030204" pitchFamily="18" charset="0"/>
              </a:rPr>
              <a:t>How do you know when you have a bug in your code?</a:t>
            </a:r>
          </a:p>
          <a:p>
            <a:endParaRPr lang="en-US" sz="2800" dirty="0">
              <a:latin typeface="Cambria" panose="02040503050406030204" pitchFamily="18" charset="0"/>
            </a:endParaRPr>
          </a:p>
          <a:p>
            <a:pPr marL="285750" indent="-285750">
              <a:buFont typeface="Arial" panose="020B0604020202020204" pitchFamily="34" charset="0"/>
              <a:buChar char="•"/>
            </a:pPr>
            <a:r>
              <a:rPr lang="en-US" sz="2800" dirty="0">
                <a:latin typeface="Cambria" panose="02040503050406030204" pitchFamily="18" charset="0"/>
              </a:rPr>
              <a:t>How do you fix them?</a:t>
            </a:r>
          </a:p>
        </p:txBody>
      </p:sp>
    </p:spTree>
    <p:extLst>
      <p:ext uri="{BB962C8B-B14F-4D97-AF65-F5344CB8AC3E}">
        <p14:creationId xmlns:p14="http://schemas.microsoft.com/office/powerpoint/2010/main" val="248566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CDBEB2-AC45-B54D-8819-6B90101917EE}"/>
              </a:ext>
            </a:extLst>
          </p:cNvPr>
          <p:cNvSpPr>
            <a:spLocks noGrp="1"/>
          </p:cNvSpPr>
          <p:nvPr>
            <p:ph idx="1"/>
          </p:nvPr>
        </p:nvSpPr>
        <p:spPr>
          <a:xfrm>
            <a:off x="838200" y="1563097"/>
            <a:ext cx="10515600" cy="4351338"/>
          </a:xfrm>
        </p:spPr>
        <p:txBody>
          <a:bodyPr>
            <a:normAutofit/>
          </a:bodyPr>
          <a:lstStyle/>
          <a:p>
            <a:pPr marL="0" indent="0" algn="ctr">
              <a:lnSpc>
                <a:spcPct val="150000"/>
              </a:lnSpc>
              <a:buNone/>
            </a:pPr>
            <a:r>
              <a:rPr lang="en-US" sz="4000" dirty="0">
                <a:latin typeface="Cambria" panose="02040503050406030204" pitchFamily="18" charset="0"/>
                <a:ea typeface="Verdana" panose="020B0604030504040204" pitchFamily="34" charset="0"/>
                <a:cs typeface="Verdana" panose="020B0604030504040204" pitchFamily="34" charset="0"/>
              </a:rPr>
              <a:t>Try connecting the programming concept to the short description in your workbooks!</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471999" y="3429000"/>
            <a:ext cx="1641316" cy="2149061"/>
          </a:xfrm>
          <a:prstGeom prst="rect">
            <a:avLst/>
          </a:prstGeom>
        </p:spPr>
      </p:pic>
    </p:spTree>
    <p:extLst>
      <p:ext uri="{BB962C8B-B14F-4D97-AF65-F5344CB8AC3E}">
        <p14:creationId xmlns:p14="http://schemas.microsoft.com/office/powerpoint/2010/main" val="37913757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CDBEB2-AC45-B54D-8819-6B90101917EE}"/>
              </a:ext>
            </a:extLst>
          </p:cNvPr>
          <p:cNvSpPr>
            <a:spLocks noGrp="1"/>
          </p:cNvSpPr>
          <p:nvPr>
            <p:ph idx="1"/>
          </p:nvPr>
        </p:nvSpPr>
        <p:spPr>
          <a:xfrm>
            <a:off x="838200" y="1253331"/>
            <a:ext cx="10515600" cy="4351338"/>
          </a:xfrm>
        </p:spPr>
        <p:txBody>
          <a:bodyPr>
            <a:normAutofit/>
          </a:bodyPr>
          <a:lstStyle/>
          <a:p>
            <a:pPr marL="0" indent="0" algn="ctr">
              <a:lnSpc>
                <a:spcPct val="150000"/>
              </a:lnSpc>
              <a:buNone/>
            </a:pPr>
            <a:r>
              <a:rPr lang="en-US" sz="4000" dirty="0">
                <a:latin typeface="Cambria" panose="02040503050406030204" pitchFamily="18" charset="0"/>
                <a:ea typeface="Verdana" panose="020B0604030504040204" pitchFamily="34" charset="0"/>
                <a:cs typeface="Verdana" panose="020B0604030504040204" pitchFamily="34" charset="0"/>
              </a:rPr>
              <a:t>Working together as a team, decrypt the clues to debug the Python scripts and find the treasure!</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231458" y="3633436"/>
            <a:ext cx="1786540" cy="2339210"/>
          </a:xfrm>
          <a:prstGeom prst="rect">
            <a:avLst/>
          </a:prstGeom>
        </p:spPr>
      </p:pic>
      <p:pic>
        <p:nvPicPr>
          <p:cNvPr id="2" name="Picture 1">
            <a:extLst>
              <a:ext uri="{FF2B5EF4-FFF2-40B4-BE49-F238E27FC236}">
                <a16:creationId xmlns:a16="http://schemas.microsoft.com/office/drawing/2014/main" id="{9890D7FD-D650-354C-B4FB-3E9242C0D30A}"/>
              </a:ext>
            </a:extLst>
          </p:cNvPr>
          <p:cNvPicPr>
            <a:picLocks noChangeAspect="1"/>
          </p:cNvPicPr>
          <p:nvPr/>
        </p:nvPicPr>
        <p:blipFill>
          <a:blip r:embed="rId4"/>
          <a:stretch>
            <a:fillRect/>
          </a:stretch>
        </p:blipFill>
        <p:spPr>
          <a:xfrm>
            <a:off x="9937541" y="4591793"/>
            <a:ext cx="1416259" cy="1380853"/>
          </a:xfrm>
          <a:prstGeom prst="rect">
            <a:avLst/>
          </a:prstGeom>
        </p:spPr>
      </p:pic>
    </p:spTree>
    <p:extLst>
      <p:ext uri="{BB962C8B-B14F-4D97-AF65-F5344CB8AC3E}">
        <p14:creationId xmlns:p14="http://schemas.microsoft.com/office/powerpoint/2010/main" val="59288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p:txBody>
          <a:bodyPr>
            <a:normAutofit/>
          </a:bodyPr>
          <a:lstStyle/>
          <a:p>
            <a:pPr algn="ctr"/>
            <a:r>
              <a:rPr lang="en-US" sz="3200" b="1" dirty="0">
                <a:latin typeface="Andale Mono" panose="020B0509000000000004" pitchFamily="49" charset="0"/>
              </a:rPr>
              <a:t>If Statements</a:t>
            </a:r>
          </a:p>
        </p:txBody>
      </p:sp>
      <p:sp>
        <p:nvSpPr>
          <p:cNvPr id="3" name="Content Placeholder 2">
            <a:extLst>
              <a:ext uri="{FF2B5EF4-FFF2-40B4-BE49-F238E27FC236}">
                <a16:creationId xmlns:a16="http://schemas.microsoft.com/office/drawing/2014/main" id="{AACDBEB2-AC45-B54D-8819-6B90101917EE}"/>
              </a:ext>
            </a:extLst>
          </p:cNvPr>
          <p:cNvSpPr>
            <a:spLocks noGrp="1"/>
          </p:cNvSpPr>
          <p:nvPr>
            <p:ph idx="1"/>
          </p:nvPr>
        </p:nvSpPr>
        <p:spPr>
          <a:xfrm>
            <a:off x="851452" y="1896858"/>
            <a:ext cx="10515600" cy="4351338"/>
          </a:xfrm>
        </p:spPr>
        <p:txBody>
          <a:bodyPr numCol="1">
            <a:normAutofit/>
          </a:bodyPr>
          <a:lstStyle/>
          <a:p>
            <a:pPr marL="0" indent="0" algn="ctr">
              <a:lnSpc>
                <a:spcPct val="150000"/>
              </a:lnSpc>
              <a:buNone/>
            </a:pPr>
            <a:r>
              <a:rPr lang="en-US" sz="2400" dirty="0">
                <a:latin typeface="Cambria" panose="02040503050406030204" pitchFamily="18" charset="0"/>
                <a:ea typeface="Verdana" panose="020B0604030504040204" pitchFamily="34" charset="0"/>
                <a:cs typeface="Verdana" panose="020B0604030504040204" pitchFamily="34" charset="0"/>
              </a:rPr>
              <a:t>Helps us to make decisions using logic</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383252" y="4676778"/>
            <a:ext cx="1472909" cy="1928557"/>
          </a:xfrm>
          <a:prstGeom prst="rect">
            <a:avLst/>
          </a:prstGeom>
        </p:spPr>
      </p:pic>
      <p:pic>
        <p:nvPicPr>
          <p:cNvPr id="6" name="Picture 5">
            <a:extLst>
              <a:ext uri="{FF2B5EF4-FFF2-40B4-BE49-F238E27FC236}">
                <a16:creationId xmlns:a16="http://schemas.microsoft.com/office/drawing/2014/main" id="{64DE6D69-10C2-6B4F-A30F-88B9BE70EA19}"/>
              </a:ext>
            </a:extLst>
          </p:cNvPr>
          <p:cNvPicPr>
            <a:picLocks noChangeAspect="1"/>
          </p:cNvPicPr>
          <p:nvPr/>
        </p:nvPicPr>
        <p:blipFill>
          <a:blip r:embed="rId4"/>
          <a:stretch>
            <a:fillRect/>
          </a:stretch>
        </p:blipFill>
        <p:spPr>
          <a:xfrm>
            <a:off x="4914900" y="2986398"/>
            <a:ext cx="2362200" cy="2476500"/>
          </a:xfrm>
          <a:prstGeom prst="rect">
            <a:avLst/>
          </a:prstGeom>
        </p:spPr>
      </p:pic>
    </p:spTree>
    <p:extLst>
      <p:ext uri="{BB962C8B-B14F-4D97-AF65-F5344CB8AC3E}">
        <p14:creationId xmlns:p14="http://schemas.microsoft.com/office/powerpoint/2010/main" val="370843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p:txBody>
          <a:bodyPr>
            <a:normAutofit/>
          </a:bodyPr>
          <a:lstStyle/>
          <a:p>
            <a:pPr algn="ctr"/>
            <a:r>
              <a:rPr lang="en-US" sz="3200" b="1" dirty="0">
                <a:latin typeface="Andale Mono" panose="020B0509000000000004" pitchFamily="49" charset="0"/>
              </a:rPr>
              <a:t>Repeat Statements (Or Loops!)</a:t>
            </a:r>
          </a:p>
        </p:txBody>
      </p:sp>
      <p:sp>
        <p:nvSpPr>
          <p:cNvPr id="3" name="Content Placeholder 2">
            <a:extLst>
              <a:ext uri="{FF2B5EF4-FFF2-40B4-BE49-F238E27FC236}">
                <a16:creationId xmlns:a16="http://schemas.microsoft.com/office/drawing/2014/main" id="{AACDBEB2-AC45-B54D-8819-6B90101917EE}"/>
              </a:ext>
            </a:extLst>
          </p:cNvPr>
          <p:cNvSpPr>
            <a:spLocks noGrp="1"/>
          </p:cNvSpPr>
          <p:nvPr>
            <p:ph idx="1"/>
          </p:nvPr>
        </p:nvSpPr>
        <p:spPr>
          <a:xfrm>
            <a:off x="851452" y="1896858"/>
            <a:ext cx="10515600" cy="4351338"/>
          </a:xfrm>
        </p:spPr>
        <p:txBody>
          <a:bodyPr numCol="1">
            <a:normAutofit/>
          </a:bodyPr>
          <a:lstStyle/>
          <a:p>
            <a:pPr marL="0" indent="0" algn="ctr">
              <a:lnSpc>
                <a:spcPct val="150000"/>
              </a:lnSpc>
              <a:buNone/>
            </a:pPr>
            <a:r>
              <a:rPr lang="en-US" sz="2400" dirty="0">
                <a:latin typeface="Cambria" panose="02040503050406030204" pitchFamily="18" charset="0"/>
                <a:ea typeface="Verdana" panose="020B0604030504040204" pitchFamily="34" charset="0"/>
                <a:cs typeface="Verdana" panose="020B0604030504040204" pitchFamily="34" charset="0"/>
              </a:rPr>
              <a:t>A way to do the same thing a number of times</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383252" y="4676778"/>
            <a:ext cx="1472909" cy="1928557"/>
          </a:xfrm>
          <a:prstGeom prst="rect">
            <a:avLst/>
          </a:prstGeom>
        </p:spPr>
      </p:pic>
      <p:pic>
        <p:nvPicPr>
          <p:cNvPr id="7" name="Picture 6">
            <a:extLst>
              <a:ext uri="{FF2B5EF4-FFF2-40B4-BE49-F238E27FC236}">
                <a16:creationId xmlns:a16="http://schemas.microsoft.com/office/drawing/2014/main" id="{908EA36D-0559-8C49-8282-EE092566FF21}"/>
              </a:ext>
            </a:extLst>
          </p:cNvPr>
          <p:cNvPicPr>
            <a:picLocks noChangeAspect="1"/>
          </p:cNvPicPr>
          <p:nvPr/>
        </p:nvPicPr>
        <p:blipFill>
          <a:blip r:embed="rId4"/>
          <a:stretch>
            <a:fillRect/>
          </a:stretch>
        </p:blipFill>
        <p:spPr>
          <a:xfrm>
            <a:off x="4806950" y="3024011"/>
            <a:ext cx="2578100" cy="1803400"/>
          </a:xfrm>
          <a:prstGeom prst="rect">
            <a:avLst/>
          </a:prstGeom>
        </p:spPr>
      </p:pic>
    </p:spTree>
    <p:extLst>
      <p:ext uri="{BB962C8B-B14F-4D97-AF65-F5344CB8AC3E}">
        <p14:creationId xmlns:p14="http://schemas.microsoft.com/office/powerpoint/2010/main" val="283775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p:txBody>
          <a:bodyPr>
            <a:normAutofit/>
          </a:bodyPr>
          <a:lstStyle/>
          <a:p>
            <a:pPr algn="ctr"/>
            <a:r>
              <a:rPr lang="en-US" sz="3200" b="1" dirty="0">
                <a:latin typeface="Andale Mono" panose="020B0509000000000004" pitchFamily="49" charset="0"/>
              </a:rPr>
              <a:t>User Input</a:t>
            </a:r>
          </a:p>
        </p:txBody>
      </p:sp>
      <p:sp>
        <p:nvSpPr>
          <p:cNvPr id="3" name="Content Placeholder 2">
            <a:extLst>
              <a:ext uri="{FF2B5EF4-FFF2-40B4-BE49-F238E27FC236}">
                <a16:creationId xmlns:a16="http://schemas.microsoft.com/office/drawing/2014/main" id="{AACDBEB2-AC45-B54D-8819-6B90101917EE}"/>
              </a:ext>
            </a:extLst>
          </p:cNvPr>
          <p:cNvSpPr>
            <a:spLocks noGrp="1"/>
          </p:cNvSpPr>
          <p:nvPr>
            <p:ph idx="1"/>
          </p:nvPr>
        </p:nvSpPr>
        <p:spPr>
          <a:xfrm>
            <a:off x="851452" y="1896858"/>
            <a:ext cx="10515600" cy="4351338"/>
          </a:xfrm>
        </p:spPr>
        <p:txBody>
          <a:bodyPr numCol="1">
            <a:normAutofit/>
          </a:bodyPr>
          <a:lstStyle/>
          <a:p>
            <a:pPr marL="0" indent="0" algn="ctr">
              <a:lnSpc>
                <a:spcPct val="150000"/>
              </a:lnSpc>
              <a:buNone/>
            </a:pPr>
            <a:r>
              <a:rPr lang="en-US" sz="2400" dirty="0">
                <a:latin typeface="Cambria" panose="02040503050406030204" pitchFamily="18" charset="0"/>
                <a:ea typeface="Verdana" panose="020B0604030504040204" pitchFamily="34" charset="0"/>
                <a:cs typeface="Verdana" panose="020B0604030504040204" pitchFamily="34" charset="0"/>
              </a:rPr>
              <a:t>Asking someone questions in our program</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383252" y="4676778"/>
            <a:ext cx="1472909" cy="1928557"/>
          </a:xfrm>
          <a:prstGeom prst="rect">
            <a:avLst/>
          </a:prstGeom>
        </p:spPr>
      </p:pic>
      <p:pic>
        <p:nvPicPr>
          <p:cNvPr id="6" name="Picture 5">
            <a:extLst>
              <a:ext uri="{FF2B5EF4-FFF2-40B4-BE49-F238E27FC236}">
                <a16:creationId xmlns:a16="http://schemas.microsoft.com/office/drawing/2014/main" id="{0786112C-795F-DB47-87AC-7D029FE207A1}"/>
              </a:ext>
            </a:extLst>
          </p:cNvPr>
          <p:cNvPicPr>
            <a:picLocks noChangeAspect="1"/>
          </p:cNvPicPr>
          <p:nvPr/>
        </p:nvPicPr>
        <p:blipFill>
          <a:blip r:embed="rId4"/>
          <a:stretch>
            <a:fillRect/>
          </a:stretch>
        </p:blipFill>
        <p:spPr>
          <a:xfrm>
            <a:off x="4508500" y="3207455"/>
            <a:ext cx="3175000" cy="736600"/>
          </a:xfrm>
          <a:prstGeom prst="rect">
            <a:avLst/>
          </a:prstGeom>
        </p:spPr>
      </p:pic>
    </p:spTree>
    <p:extLst>
      <p:ext uri="{BB962C8B-B14F-4D97-AF65-F5344CB8AC3E}">
        <p14:creationId xmlns:p14="http://schemas.microsoft.com/office/powerpoint/2010/main" val="420015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p:txBody>
          <a:bodyPr>
            <a:normAutofit/>
          </a:bodyPr>
          <a:lstStyle/>
          <a:p>
            <a:pPr algn="ctr"/>
            <a:r>
              <a:rPr lang="en-US" sz="3200" b="1" dirty="0">
                <a:latin typeface="Andale Mono" panose="020B0509000000000004" pitchFamily="49" charset="0"/>
              </a:rPr>
              <a:t>Variables</a:t>
            </a:r>
          </a:p>
        </p:txBody>
      </p:sp>
      <p:sp>
        <p:nvSpPr>
          <p:cNvPr id="3" name="Content Placeholder 2">
            <a:extLst>
              <a:ext uri="{FF2B5EF4-FFF2-40B4-BE49-F238E27FC236}">
                <a16:creationId xmlns:a16="http://schemas.microsoft.com/office/drawing/2014/main" id="{AACDBEB2-AC45-B54D-8819-6B90101917EE}"/>
              </a:ext>
            </a:extLst>
          </p:cNvPr>
          <p:cNvSpPr>
            <a:spLocks noGrp="1"/>
          </p:cNvSpPr>
          <p:nvPr>
            <p:ph idx="1"/>
          </p:nvPr>
        </p:nvSpPr>
        <p:spPr>
          <a:xfrm>
            <a:off x="851452" y="1896858"/>
            <a:ext cx="10515600" cy="4351338"/>
          </a:xfrm>
        </p:spPr>
        <p:txBody>
          <a:bodyPr numCol="1">
            <a:normAutofit/>
          </a:bodyPr>
          <a:lstStyle/>
          <a:p>
            <a:pPr marL="0" indent="0" algn="ctr">
              <a:lnSpc>
                <a:spcPct val="150000"/>
              </a:lnSpc>
              <a:buNone/>
            </a:pPr>
            <a:r>
              <a:rPr lang="en-US" sz="2400" dirty="0">
                <a:latin typeface="Cambria" panose="02040503050406030204" pitchFamily="18" charset="0"/>
                <a:ea typeface="Verdana" panose="020B0604030504040204" pitchFamily="34" charset="0"/>
                <a:cs typeface="Verdana" panose="020B0604030504040204" pitchFamily="34" charset="0"/>
              </a:rPr>
              <a:t>For storing and remembering values for us</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383252" y="4676778"/>
            <a:ext cx="1472909" cy="1928557"/>
          </a:xfrm>
          <a:prstGeom prst="rect">
            <a:avLst/>
          </a:prstGeom>
        </p:spPr>
      </p:pic>
      <p:pic>
        <p:nvPicPr>
          <p:cNvPr id="7" name="Picture 6">
            <a:extLst>
              <a:ext uri="{FF2B5EF4-FFF2-40B4-BE49-F238E27FC236}">
                <a16:creationId xmlns:a16="http://schemas.microsoft.com/office/drawing/2014/main" id="{4AE02839-F07E-0648-858E-F5E1EC0A18D0}"/>
              </a:ext>
            </a:extLst>
          </p:cNvPr>
          <p:cNvPicPr>
            <a:picLocks noChangeAspect="1"/>
          </p:cNvPicPr>
          <p:nvPr/>
        </p:nvPicPr>
        <p:blipFill>
          <a:blip r:embed="rId4"/>
          <a:stretch>
            <a:fillRect/>
          </a:stretch>
        </p:blipFill>
        <p:spPr>
          <a:xfrm>
            <a:off x="3930650" y="3234048"/>
            <a:ext cx="4330700" cy="990600"/>
          </a:xfrm>
          <a:prstGeom prst="rect">
            <a:avLst/>
          </a:prstGeom>
        </p:spPr>
      </p:pic>
    </p:spTree>
    <p:extLst>
      <p:ext uri="{BB962C8B-B14F-4D97-AF65-F5344CB8AC3E}">
        <p14:creationId xmlns:p14="http://schemas.microsoft.com/office/powerpoint/2010/main" val="3871804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p:txBody>
          <a:bodyPr>
            <a:normAutofit/>
          </a:bodyPr>
          <a:lstStyle/>
          <a:p>
            <a:pPr algn="ctr"/>
            <a:r>
              <a:rPr lang="en-US" sz="3200" b="1" dirty="0">
                <a:latin typeface="Andale Mono" panose="020B0509000000000004" pitchFamily="49" charset="0"/>
              </a:rPr>
              <a:t>Functions</a:t>
            </a:r>
          </a:p>
        </p:txBody>
      </p:sp>
      <p:sp>
        <p:nvSpPr>
          <p:cNvPr id="3" name="Content Placeholder 2">
            <a:extLst>
              <a:ext uri="{FF2B5EF4-FFF2-40B4-BE49-F238E27FC236}">
                <a16:creationId xmlns:a16="http://schemas.microsoft.com/office/drawing/2014/main" id="{AACDBEB2-AC45-B54D-8819-6B90101917EE}"/>
              </a:ext>
            </a:extLst>
          </p:cNvPr>
          <p:cNvSpPr>
            <a:spLocks noGrp="1"/>
          </p:cNvSpPr>
          <p:nvPr>
            <p:ph idx="1"/>
          </p:nvPr>
        </p:nvSpPr>
        <p:spPr>
          <a:xfrm>
            <a:off x="851452" y="1896858"/>
            <a:ext cx="10515600" cy="4351338"/>
          </a:xfrm>
        </p:spPr>
        <p:txBody>
          <a:bodyPr numCol="1">
            <a:normAutofit/>
          </a:bodyPr>
          <a:lstStyle/>
          <a:p>
            <a:pPr marL="0" indent="0" algn="ctr">
              <a:lnSpc>
                <a:spcPct val="150000"/>
              </a:lnSpc>
              <a:buNone/>
            </a:pPr>
            <a:r>
              <a:rPr lang="en-US" sz="2400" dirty="0">
                <a:latin typeface="Cambria" panose="02040503050406030204" pitchFamily="18" charset="0"/>
                <a:ea typeface="Verdana" panose="020B0604030504040204" pitchFamily="34" charset="0"/>
                <a:cs typeface="Verdana" panose="020B0604030504040204" pitchFamily="34" charset="0"/>
              </a:rPr>
              <a:t>Makes our programs a lot more </a:t>
            </a:r>
            <a:r>
              <a:rPr lang="en-US" sz="2400" i="1" dirty="0">
                <a:latin typeface="Cambria" panose="02040503050406030204" pitchFamily="18" charset="0"/>
                <a:ea typeface="Verdana" panose="020B0604030504040204" pitchFamily="34" charset="0"/>
                <a:cs typeface="Verdana" panose="020B0604030504040204" pitchFamily="34" charset="0"/>
              </a:rPr>
              <a:t>modular</a:t>
            </a:r>
            <a:endParaRPr lang="en-US" sz="2400" dirty="0">
              <a:latin typeface="Cambria" panose="02040503050406030204" pitchFamily="18" charset="0"/>
              <a:ea typeface="Verdana" panose="020B0604030504040204" pitchFamily="34" charset="0"/>
              <a:cs typeface="Verdana" panose="020B0604030504040204" pitchFamily="34" charset="0"/>
            </a:endParaRP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383252" y="4676778"/>
            <a:ext cx="1472909" cy="1928557"/>
          </a:xfrm>
          <a:prstGeom prst="rect">
            <a:avLst/>
          </a:prstGeom>
        </p:spPr>
      </p:pic>
      <p:pic>
        <p:nvPicPr>
          <p:cNvPr id="6" name="Picture 5">
            <a:extLst>
              <a:ext uri="{FF2B5EF4-FFF2-40B4-BE49-F238E27FC236}">
                <a16:creationId xmlns:a16="http://schemas.microsoft.com/office/drawing/2014/main" id="{4C69CBE2-C19F-E24D-83CB-7B1D49D190FC}"/>
              </a:ext>
            </a:extLst>
          </p:cNvPr>
          <p:cNvPicPr>
            <a:picLocks noChangeAspect="1"/>
          </p:cNvPicPr>
          <p:nvPr/>
        </p:nvPicPr>
        <p:blipFill>
          <a:blip r:embed="rId4"/>
          <a:stretch>
            <a:fillRect/>
          </a:stretch>
        </p:blipFill>
        <p:spPr>
          <a:xfrm>
            <a:off x="4737100" y="3127378"/>
            <a:ext cx="2717800" cy="1549400"/>
          </a:xfrm>
          <a:prstGeom prst="rect">
            <a:avLst/>
          </a:prstGeom>
        </p:spPr>
      </p:pic>
    </p:spTree>
    <p:extLst>
      <p:ext uri="{BB962C8B-B14F-4D97-AF65-F5344CB8AC3E}">
        <p14:creationId xmlns:p14="http://schemas.microsoft.com/office/powerpoint/2010/main" val="318793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robotical-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botical-template" id="{A998863A-7D3D-F745-A891-A4FF4FA600E8}" vid="{A23906D8-203F-324A-A078-27838828BA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robotical-template</Template>
  <TotalTime>4592</TotalTime>
  <Words>1247</Words>
  <Application>Microsoft Macintosh PowerPoint</Application>
  <PresentationFormat>Widescreen</PresentationFormat>
  <Paragraphs>181</Paragraphs>
  <Slides>40</Slides>
  <Notes>35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Andale Mono</vt:lpstr>
      <vt:lpstr>Arial</vt:lpstr>
      <vt:lpstr>Calibri</vt:lpstr>
      <vt:lpstr>Calibri Light</vt:lpstr>
      <vt:lpstr>Cambria</vt:lpstr>
      <vt:lpstr>Fira Code</vt:lpstr>
      <vt:lpstr>robotical-template</vt:lpstr>
      <vt:lpstr>Marty the Robot</vt:lpstr>
      <vt:lpstr>Lesson 1 – Scratch Revision</vt:lpstr>
      <vt:lpstr>Write down as many Scratch blocks as you can think of in your workbook!</vt:lpstr>
      <vt:lpstr>PowerPoint Presentation</vt:lpstr>
      <vt:lpstr>If Statements</vt:lpstr>
      <vt:lpstr>Repeat Statements (Or Loops!)</vt:lpstr>
      <vt:lpstr>User Input</vt:lpstr>
      <vt:lpstr>Variables</vt:lpstr>
      <vt:lpstr>Functions</vt:lpstr>
      <vt:lpstr>PowerPoint Presentation</vt:lpstr>
      <vt:lpstr>Lesson 2 – Scratch vs. Python</vt:lpstr>
      <vt:lpstr>What’s different about these 2 programs? Write the differences down in your workbooks</vt:lpstr>
      <vt:lpstr>Scratch</vt:lpstr>
      <vt:lpstr>Python</vt:lpstr>
      <vt:lpstr>What’s other programming languages do you know? Write them down in your workbooks</vt:lpstr>
      <vt:lpstr>PowerPoint Presentation</vt:lpstr>
      <vt:lpstr>PowerPoint Presentation</vt:lpstr>
      <vt:lpstr>PowerPoint Presentation</vt:lpstr>
      <vt:lpstr>Answer the following questions in your workbooks</vt:lpstr>
      <vt:lpstr>Lesson 3 – Introducing Python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 4 – Debugging Python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Marty the Robot</dc:title>
  <dc:creator>Microsoft Office User</dc:creator>
  <cp:lastModifiedBy>tanya howden</cp:lastModifiedBy>
  <cp:revision>397</cp:revision>
  <dcterms:created xsi:type="dcterms:W3CDTF">2018-09-03T21:29:54Z</dcterms:created>
  <dcterms:modified xsi:type="dcterms:W3CDTF">2019-03-29T10:47:24Z</dcterms:modified>
</cp:coreProperties>
</file>