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79" r:id="rId4"/>
    <p:sldId id="284" r:id="rId5"/>
    <p:sldId id="285" r:id="rId6"/>
    <p:sldId id="286" r:id="rId7"/>
    <p:sldId id="287" r:id="rId8"/>
    <p:sldId id="258" r:id="rId9"/>
    <p:sldId id="280" r:id="rId10"/>
    <p:sldId id="282" r:id="rId11"/>
    <p:sldId id="283" r:id="rId12"/>
  </p:sldIdLst>
  <p:sldSz cx="9144000" cy="5143500" type="screen16x9"/>
  <p:notesSz cx="6858000" cy="9144000"/>
  <p:embeddedFontLst>
    <p:embeddedFont>
      <p:font typeface="Fira Code" panose="020B0509050000020004" pitchFamily="49" charset="0"/>
      <p:regular r:id="rId14"/>
      <p:bold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3E17B-AE27-4916-9459-E83A44450EB8}" v="9" dt="2020-12-21T11:07:12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8" autoAdjust="0"/>
  </p:normalViewPr>
  <p:slideViewPr>
    <p:cSldViewPr snapToGrid="0">
      <p:cViewPr varScale="1">
        <p:scale>
          <a:sx n="81" d="100"/>
          <a:sy n="81" d="100"/>
        </p:scale>
        <p:origin x="10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41d60b42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41d60b42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These are some instructions for how to create a file to save python scripts in and then student groups can start to play the movement dice game! </a:t>
            </a:r>
            <a:r>
              <a:rPr lang="en-GB"/>
              <a:t>Ensure they have correct extension for the file.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570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41d60b42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41d60b42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66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41d60b42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41d60b42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1d60b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1d60b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marty.celebrate</a:t>
            </a:r>
            <a:r>
              <a:rPr lang="en-US" dirty="0"/>
              <a:t>()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30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1d60b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1d60b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 err="1"/>
              <a:t>marty.walk</a:t>
            </a:r>
            <a:r>
              <a:rPr lang="en-US" dirty="0"/>
              <a:t>(2,’auto’,0’-40,1500)</a:t>
            </a:r>
          </a:p>
        </p:txBody>
      </p:sp>
    </p:spTree>
    <p:extLst>
      <p:ext uri="{BB962C8B-B14F-4D97-AF65-F5344CB8AC3E}">
        <p14:creationId xmlns:p14="http://schemas.microsoft.com/office/powerpoint/2010/main" val="45576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1d60b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1d60b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err="1"/>
              <a:t>marty.getready</a:t>
            </a:r>
            <a:r>
              <a:rPr lang="en-GB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5935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1d60b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1d60b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 err="1"/>
              <a:t>marty.walk</a:t>
            </a:r>
            <a:r>
              <a:rPr lang="en-US" dirty="0"/>
              <a:t>(5,’auto’,-100,0,1500)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68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1d60b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1d60b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 err="1"/>
              <a:t>marty.walk</a:t>
            </a:r>
            <a:r>
              <a:rPr lang="en-US" dirty="0"/>
              <a:t>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3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1d60b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1d60b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1d60b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1d60b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Get learners to enter the next two lines into their shell but ensure that they enter the correct IP address for the Marty that their team is working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5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305300"/>
            <a:ext cx="9144000" cy="914400"/>
          </a:xfrm>
          <a:prstGeom prst="rect">
            <a:avLst/>
          </a:prstGeom>
          <a:solidFill>
            <a:srgbClr val="37AB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287500"/>
            <a:ext cx="8520600" cy="9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1" dirty="0">
                <a:latin typeface="Lato"/>
                <a:ea typeface="Lato"/>
                <a:cs typeface="Lato"/>
                <a:sym typeface="Lato"/>
              </a:rPr>
            </a:br>
            <a:r>
              <a:rPr lang="en-GB" b="1" dirty="0">
                <a:latin typeface="Lato"/>
                <a:ea typeface="Lato"/>
                <a:cs typeface="Lato"/>
                <a:sym typeface="Lato"/>
              </a:rPr>
              <a:t>Marty the Robot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3562350"/>
            <a:ext cx="9144467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57" name="Google Shape;57;p13"/>
          <p:cNvSpPr/>
          <p:nvPr/>
        </p:nvSpPr>
        <p:spPr>
          <a:xfrm>
            <a:off x="333376" y="2600326"/>
            <a:ext cx="1836000" cy="21984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01" y="2734628"/>
            <a:ext cx="1724297" cy="197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To create a Python file you need to do the following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>
              <a:latin typeface="Lato" panose="020B060402020202020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Select </a:t>
            </a:r>
            <a:r>
              <a:rPr lang="en-US" sz="1800" i="1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File -&gt; New File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You should create a new small window – this is where you will type in your program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Select </a:t>
            </a:r>
            <a:r>
              <a:rPr lang="en-US" sz="1800" i="1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File -&gt; Save</a:t>
            </a:r>
            <a:r>
              <a:rPr lang="en-US" sz="1800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 and pick a sensible place to save the file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To run the file, select </a:t>
            </a:r>
            <a:r>
              <a:rPr lang="en-US" sz="1800" i="1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Run -&gt; Run Module</a:t>
            </a:r>
            <a:endParaRPr lang="en-US" sz="3200" dirty="0">
              <a:latin typeface="Lato" panose="020B060402020202020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66" name="Google Shape;66;p14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04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27387" y="9753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In groups, roll the die and see if you can complete all of </a:t>
            </a:r>
            <a:br>
              <a:rPr lang="en-GB" b="1" dirty="0">
                <a:latin typeface="Lato"/>
                <a:ea typeface="Lato"/>
                <a:cs typeface="Lato"/>
                <a:sym typeface="Lato"/>
              </a:rPr>
            </a:br>
            <a:br>
              <a:rPr lang="en-GB" b="1" dirty="0">
                <a:latin typeface="Lato"/>
                <a:ea typeface="Lato"/>
                <a:cs typeface="Lato"/>
                <a:sym typeface="Lato"/>
              </a:rPr>
            </a:br>
            <a:r>
              <a:rPr lang="en-GB" b="1" dirty="0">
                <a:latin typeface="Lato"/>
                <a:ea typeface="Lato"/>
                <a:cs typeface="Lato"/>
                <a:sym typeface="Lato"/>
              </a:rPr>
              <a:t>the challenges!</a:t>
            </a:r>
          </a:p>
        </p:txBody>
      </p:sp>
      <p:sp>
        <p:nvSpPr>
          <p:cNvPr id="65" name="Google Shape;65;p14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66" name="Google Shape;66;p14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89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Starting with Python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By the end of this lesson, you will be able to: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Lato" panose="020B060402020202020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GB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the IDLE editor so that you can start the program and interact with the Python shell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Describe how to connect to a Marty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Use Marty commands from the </a:t>
            </a:r>
            <a:r>
              <a:rPr lang="en-GB" dirty="0" err="1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MartyPy</a:t>
            </a:r>
            <a:r>
              <a:rPr lang="en-GB" dirty="0">
                <a:latin typeface="Lato" panose="020B0604020202020204" charset="0"/>
                <a:ea typeface="Verdana" panose="020B0604030504040204" pitchFamily="34" charset="0"/>
                <a:cs typeface="Verdana" panose="020B0604030504040204" pitchFamily="34" charset="0"/>
              </a:rPr>
              <a:t> library to control Marty</a:t>
            </a:r>
          </a:p>
        </p:txBody>
      </p:sp>
      <p:sp>
        <p:nvSpPr>
          <p:cNvPr id="65" name="Google Shape;65;p14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66" name="Google Shape;66;p14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74" name="Google Shape;74;p15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2B545765-4A5C-4E60-B839-33F5C9AAF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Hold up the matching Python command for this Scratch block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26617-2C4B-ED41-A529-E772E7AD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044" y="1741815"/>
            <a:ext cx="2321911" cy="12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74" name="Google Shape;74;p15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2B545765-4A5C-4E60-B839-33F5C9AAF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Hold up the matching Python command for this Scratch block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3D53CC-9FFD-4BFC-8F13-D49457B82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11" y="1742400"/>
            <a:ext cx="557797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3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74" name="Google Shape;74;p15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2B545765-4A5C-4E60-B839-33F5C9AAF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Hold up the matching Python command for this Scratch block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6DB19-FCA5-4640-96E2-F2DEDB44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00" y="1742400"/>
            <a:ext cx="279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9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74" name="Google Shape;74;p15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2B545765-4A5C-4E60-B839-33F5C9AAF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Hold up the matching Python command for this Scratch block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93A9D-9A41-4FA8-8E13-FE86ABA10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63" y="1742400"/>
            <a:ext cx="541227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5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74" name="Google Shape;74;p15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2B545765-4A5C-4E60-B839-33F5C9AAF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Hold up the matching Python command for this Scratch block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382B9-9194-4EA8-8E1A-5CFCA8A3B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812" y="1742400"/>
            <a:ext cx="52237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74" name="Google Shape;74;p15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2B545765-4A5C-4E60-B839-33F5C9AAF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Open up IDLE</a:t>
            </a:r>
            <a:br>
              <a:rPr lang="en-GB" b="1" dirty="0">
                <a:latin typeface="Lato"/>
                <a:ea typeface="Lato"/>
                <a:cs typeface="Lato"/>
                <a:sym typeface="Lato"/>
              </a:rPr>
            </a:br>
            <a:br>
              <a:rPr lang="en-GB" b="1" dirty="0">
                <a:latin typeface="Lato"/>
                <a:ea typeface="Lato"/>
                <a:cs typeface="Lato"/>
                <a:sym typeface="Lato"/>
              </a:rPr>
            </a:br>
            <a:r>
              <a:rPr lang="en-GB" b="1" dirty="0">
                <a:latin typeface="Lato"/>
                <a:ea typeface="Lato"/>
                <a:cs typeface="Lato"/>
                <a:sym typeface="Lato"/>
              </a:rPr>
              <a:t>You should see this screen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5E08F-4B46-46FF-9570-3F1D2914C790}"/>
              </a:ext>
            </a:extLst>
          </p:cNvPr>
          <p:cNvSpPr txBox="1"/>
          <p:nvPr/>
        </p:nvSpPr>
        <p:spPr>
          <a:xfrm>
            <a:off x="311700" y="1721934"/>
            <a:ext cx="3583406" cy="169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Lato" panose="020B0604020202020204" charset="0"/>
              </a:rPr>
              <a:t>This is the Python shell – we can type commands directly into it, hit enter and the command will be run straight away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A001-F433-4747-B27B-3B24912D9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1" y="1797484"/>
            <a:ext cx="2506014" cy="27745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94100" y="4438649"/>
            <a:ext cx="9363575" cy="748993"/>
          </a:xfrm>
          <a:custGeom>
            <a:avLst/>
            <a:gdLst/>
            <a:ahLst/>
            <a:cxnLst/>
            <a:rect l="l" t="t" r="r" b="b"/>
            <a:pathLst>
              <a:path w="374543" h="71520" extrusionOk="0">
                <a:moveTo>
                  <a:pt x="374543" y="0"/>
                </a:moveTo>
                <a:lnTo>
                  <a:pt x="374543" y="71520"/>
                </a:lnTo>
                <a:lnTo>
                  <a:pt x="0" y="71520"/>
                </a:lnTo>
                <a:lnTo>
                  <a:pt x="0" y="54581"/>
                </a:lnTo>
                <a:close/>
              </a:path>
            </a:pathLst>
          </a:custGeom>
          <a:solidFill>
            <a:srgbClr val="37ABC8"/>
          </a:solidFill>
          <a:ln>
            <a:noFill/>
          </a:ln>
        </p:spPr>
      </p:sp>
      <p:sp>
        <p:nvSpPr>
          <p:cNvPr id="74" name="Google Shape;74;p15"/>
          <p:cNvSpPr/>
          <p:nvPr/>
        </p:nvSpPr>
        <p:spPr>
          <a:xfrm>
            <a:off x="171449" y="3957624"/>
            <a:ext cx="957000" cy="1146000"/>
          </a:xfrm>
          <a:prstGeom prst="roundRect">
            <a:avLst>
              <a:gd name="adj" fmla="val 5646"/>
            </a:avLst>
          </a:prstGeom>
          <a:solidFill>
            <a:srgbClr val="FFFFFF"/>
          </a:solidFill>
          <a:ln w="76200" cap="flat" cmpd="sng">
            <a:solidFill>
              <a:srgbClr val="FF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15" y="4027631"/>
            <a:ext cx="898812" cy="10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2B545765-4A5C-4E60-B839-33F5C9AAF6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Import </a:t>
            </a:r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MartyPy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and connect to your Marty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5E08F-4B46-46FF-9570-3F1D2914C790}"/>
              </a:ext>
            </a:extLst>
          </p:cNvPr>
          <p:cNvSpPr txBox="1"/>
          <p:nvPr/>
        </p:nvSpPr>
        <p:spPr>
          <a:xfrm>
            <a:off x="311700" y="1195950"/>
            <a:ext cx="84285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Fira Code" panose="020B0509050000020004" pitchFamily="49" charset="0"/>
                <a:ea typeface="Fira Code" panose="020B0509050000020004" pitchFamily="49" charset="0"/>
              </a:rPr>
              <a:t>from </a:t>
            </a:r>
            <a:r>
              <a:rPr lang="en-GB" sz="2400" dirty="0" err="1">
                <a:latin typeface="Fira Code" panose="020B0509050000020004" pitchFamily="49" charset="0"/>
                <a:ea typeface="Fira Code" panose="020B0509050000020004" pitchFamily="49" charset="0"/>
              </a:rPr>
              <a:t>martypy</a:t>
            </a:r>
            <a:r>
              <a:rPr lang="en-GB" sz="2400" dirty="0">
                <a:latin typeface="Fira Code" panose="020B0509050000020004" pitchFamily="49" charset="0"/>
                <a:ea typeface="Fira Code" panose="020B0509050000020004" pitchFamily="49" charset="0"/>
              </a:rPr>
              <a:t> import Marty</a:t>
            </a:r>
          </a:p>
          <a:p>
            <a:endParaRPr lang="en-GB" sz="24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GB" sz="2400" dirty="0">
                <a:latin typeface="Fira Code" panose="020B0509050000020004" pitchFamily="49" charset="0"/>
                <a:ea typeface="Fira Code" panose="020B0509050000020004" pitchFamily="49" charset="0"/>
              </a:rPr>
              <a:t>marty = Marty(‘wifi’, ‘192.168.8.x’) </a:t>
            </a:r>
          </a:p>
          <a:p>
            <a:endParaRPr lang="en-GB" sz="24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GB" sz="2400" dirty="0">
                <a:latin typeface="Fira Code" panose="020B0509050000020004" pitchFamily="49" charset="0"/>
                <a:ea typeface="Fira Code" panose="020B0509050000020004" pitchFamily="49" charset="0"/>
              </a:rPr>
              <a:t># Change IP Address to connect to your Marty</a:t>
            </a:r>
          </a:p>
        </p:txBody>
      </p:sp>
    </p:spTree>
    <p:extLst>
      <p:ext uri="{BB962C8B-B14F-4D97-AF65-F5344CB8AC3E}">
        <p14:creationId xmlns:p14="http://schemas.microsoft.com/office/powerpoint/2010/main" val="40216291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346</Words>
  <Application>Microsoft Office PowerPoint</Application>
  <PresentationFormat>On-screen Show (16:9)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Lato</vt:lpstr>
      <vt:lpstr>Arial</vt:lpstr>
      <vt:lpstr>Fira Code</vt:lpstr>
      <vt:lpstr>Simple Light</vt:lpstr>
      <vt:lpstr> Marty the Robot</vt:lpstr>
      <vt:lpstr>Starting with Python</vt:lpstr>
      <vt:lpstr>Hold up the matching Python command for this Scratch block</vt:lpstr>
      <vt:lpstr>Hold up the matching Python command for this Scratch block</vt:lpstr>
      <vt:lpstr>Hold up the matching Python command for this Scratch block</vt:lpstr>
      <vt:lpstr>Hold up the matching Python command for this Scratch block</vt:lpstr>
      <vt:lpstr>Hold up the matching Python command for this Scratch block</vt:lpstr>
      <vt:lpstr>Open up IDLE  You should see this screen</vt:lpstr>
      <vt:lpstr>Import MartyPy and connect to your Marty</vt:lpstr>
      <vt:lpstr>To create a Python file you need to do the following</vt:lpstr>
      <vt:lpstr>In groups, roll the die and see if you can complete all of   the challenges!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1.16: Ground Detection</dc:title>
  <cp:lastModifiedBy>Michael Sinclair</cp:lastModifiedBy>
  <cp:revision>6</cp:revision>
  <dcterms:modified xsi:type="dcterms:W3CDTF">2021-02-10T20:20:46Z</dcterms:modified>
</cp:coreProperties>
</file>