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256" r:id="rId2"/>
    <p:sldId id="258" r:id="rId3"/>
    <p:sldId id="300" r:id="rId4"/>
    <p:sldId id="331" r:id="rId5"/>
    <p:sldId id="332" r:id="rId6"/>
    <p:sldId id="333" r:id="rId7"/>
    <p:sldId id="336" r:id="rId8"/>
    <p:sldId id="337" r:id="rId9"/>
    <p:sldId id="339" r:id="rId10"/>
    <p:sldId id="340" r:id="rId11"/>
    <p:sldId id="338" r:id="rId12"/>
    <p:sldId id="344" r:id="rId13"/>
    <p:sldId id="341" r:id="rId14"/>
    <p:sldId id="342" r:id="rId15"/>
    <p:sldId id="343"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 id="357" r:id="rId29"/>
    <p:sldId id="358" r:id="rId30"/>
    <p:sldId id="359" r:id="rId31"/>
    <p:sldId id="360"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4" r:id="rId45"/>
    <p:sldId id="376" r:id="rId46"/>
    <p:sldId id="377" r:id="rId47"/>
    <p:sldId id="37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7F6"/>
    <a:srgbClr val="58A9C2"/>
    <a:srgbClr val="9AC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4607"/>
  </p:normalViewPr>
  <p:slideViewPr>
    <p:cSldViewPr snapToGrid="0" snapToObjects="1">
      <p:cViewPr varScale="1">
        <p:scale>
          <a:sx n="121" d="100"/>
          <a:sy n="121" d="100"/>
        </p:scale>
        <p:origin x="7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25299-4055-754F-928B-DD7B8C91FF62}" type="datetimeFigureOut">
              <a:rPr lang="en-US" smtClean="0"/>
              <a:t>11/27/18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4CFBD-1754-F545-A3F9-59E8E79274F0}" type="slidenum">
              <a:rPr lang="en-US" smtClean="0"/>
              <a:t>‹#›</a:t>
            </a:fld>
            <a:endParaRPr lang="en-US"/>
          </a:p>
        </p:txBody>
      </p:sp>
    </p:spTree>
    <p:extLst>
      <p:ext uri="{BB962C8B-B14F-4D97-AF65-F5344CB8AC3E}">
        <p14:creationId xmlns:p14="http://schemas.microsoft.com/office/powerpoint/2010/main" val="2397997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click on the start button, if the number 8 is bigger than the number 10 then the sprite will say “Hello”, otherwise nothing will happen… </a:t>
            </a:r>
          </a:p>
        </p:txBody>
      </p:sp>
      <p:sp>
        <p:nvSpPr>
          <p:cNvPr id="4" name="Slide Number Placeholder 3"/>
          <p:cNvSpPr>
            <a:spLocks noGrp="1"/>
          </p:cNvSpPr>
          <p:nvPr>
            <p:ph type="sldNum" sz="quarter" idx="5"/>
          </p:nvPr>
        </p:nvSpPr>
        <p:spPr/>
        <p:txBody>
          <a:bodyPr/>
          <a:lstStyle/>
          <a:p>
            <a:fld id="{EF94CFBD-1754-F545-A3F9-59E8E79274F0}" type="slidenum">
              <a:rPr lang="en-US" smtClean="0"/>
              <a:t>4</a:t>
            </a:fld>
            <a:endParaRPr lang="en-US"/>
          </a:p>
        </p:txBody>
      </p:sp>
    </p:spTree>
    <p:extLst>
      <p:ext uri="{BB962C8B-B14F-4D97-AF65-F5344CB8AC3E}">
        <p14:creationId xmlns:p14="http://schemas.microsoft.com/office/powerpoint/2010/main" val="23558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click on the start button, we set the value of the variable </a:t>
            </a:r>
            <a:r>
              <a:rPr lang="en-US" i="1" dirty="0"/>
              <a:t>age</a:t>
            </a:r>
            <a:r>
              <a:rPr lang="en-US" i="0" dirty="0"/>
              <a:t> to be number 12. If the value held in </a:t>
            </a:r>
            <a:r>
              <a:rPr lang="en-US" i="1" dirty="0"/>
              <a:t>age</a:t>
            </a:r>
            <a:r>
              <a:rPr lang="en-US" i="0" dirty="0"/>
              <a:t> is bigger than 6 AND it is smaller than 12 then our sprite will say ”You can join the secret club!”</a:t>
            </a:r>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13</a:t>
            </a:fld>
            <a:endParaRPr lang="en-US"/>
          </a:p>
        </p:txBody>
      </p:sp>
    </p:spTree>
    <p:extLst>
      <p:ext uri="{BB962C8B-B14F-4D97-AF65-F5344CB8AC3E}">
        <p14:creationId xmlns:p14="http://schemas.microsoft.com/office/powerpoint/2010/main" val="503820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click on the start button, we set the value in our </a:t>
            </a:r>
            <a:r>
              <a:rPr lang="en-US" i="1" dirty="0"/>
              <a:t>day</a:t>
            </a:r>
            <a:r>
              <a:rPr lang="en-US" i="0" dirty="0"/>
              <a:t> variable to be the word ”Thursday”. If the value in </a:t>
            </a:r>
            <a:r>
              <a:rPr lang="en-US" i="1" dirty="0"/>
              <a:t>day</a:t>
            </a:r>
            <a:r>
              <a:rPr lang="en-US" i="0" dirty="0"/>
              <a:t> equals the word “Saturday” OR if it equals the word “Sunday” then our sprite will say “Yay! It’s the weekend!!”, otherwise it is not Saturday or Sunday so our sprite will say “Woo! It’s a school day so that means it might be a coding day!!”</a:t>
            </a:r>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14</a:t>
            </a:fld>
            <a:endParaRPr lang="en-US"/>
          </a:p>
        </p:txBody>
      </p:sp>
    </p:spTree>
    <p:extLst>
      <p:ext uri="{BB962C8B-B14F-4D97-AF65-F5344CB8AC3E}">
        <p14:creationId xmlns:p14="http://schemas.microsoft.com/office/powerpoint/2010/main" val="212506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is a little bit more tricky. When we click on the start button we will forever check the following if statement. If our sprite is not touching the green colour then the sprite will keep moving 10 steps but when it does touch the colour then it will stop and say “There’s something in my way!”</a:t>
            </a:r>
          </a:p>
        </p:txBody>
      </p:sp>
      <p:sp>
        <p:nvSpPr>
          <p:cNvPr id="4" name="Slide Number Placeholder 3"/>
          <p:cNvSpPr>
            <a:spLocks noGrp="1"/>
          </p:cNvSpPr>
          <p:nvPr>
            <p:ph type="sldNum" sz="quarter" idx="5"/>
          </p:nvPr>
        </p:nvSpPr>
        <p:spPr/>
        <p:txBody>
          <a:bodyPr/>
          <a:lstStyle/>
          <a:p>
            <a:fld id="{EF94CFBD-1754-F545-A3F9-59E8E79274F0}" type="slidenum">
              <a:rPr lang="en-US" smtClean="0"/>
              <a:t>15</a:t>
            </a:fld>
            <a:endParaRPr lang="en-US"/>
          </a:p>
        </p:txBody>
      </p:sp>
    </p:spTree>
    <p:extLst>
      <p:ext uri="{BB962C8B-B14F-4D97-AF65-F5344CB8AC3E}">
        <p14:creationId xmlns:p14="http://schemas.microsoft.com/office/powerpoint/2010/main" val="132921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now move to start programming Marty using Scratch. The first challenge is to use the AND operator to get check if the number entered by the user is bigger than 7 and less than 12</a:t>
            </a:r>
          </a:p>
        </p:txBody>
      </p:sp>
      <p:sp>
        <p:nvSpPr>
          <p:cNvPr id="4" name="Slide Number Placeholder 3"/>
          <p:cNvSpPr>
            <a:spLocks noGrp="1"/>
          </p:cNvSpPr>
          <p:nvPr>
            <p:ph type="sldNum" sz="quarter" idx="5"/>
          </p:nvPr>
        </p:nvSpPr>
        <p:spPr/>
        <p:txBody>
          <a:bodyPr/>
          <a:lstStyle/>
          <a:p>
            <a:fld id="{EF94CFBD-1754-F545-A3F9-59E8E79274F0}" type="slidenum">
              <a:rPr lang="en-US" smtClean="0"/>
              <a:t>16</a:t>
            </a:fld>
            <a:endParaRPr lang="en-US"/>
          </a:p>
        </p:txBody>
      </p:sp>
    </p:spTree>
    <p:extLst>
      <p:ext uri="{BB962C8B-B14F-4D97-AF65-F5344CB8AC3E}">
        <p14:creationId xmlns:p14="http://schemas.microsoft.com/office/powerpoint/2010/main" val="901107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challenge using the OR operator where students have to check if the colour entered by the user was either green or purple</a:t>
            </a:r>
          </a:p>
        </p:txBody>
      </p:sp>
      <p:sp>
        <p:nvSpPr>
          <p:cNvPr id="4" name="Slide Number Placeholder 3"/>
          <p:cNvSpPr>
            <a:spLocks noGrp="1"/>
          </p:cNvSpPr>
          <p:nvPr>
            <p:ph type="sldNum" sz="quarter" idx="5"/>
          </p:nvPr>
        </p:nvSpPr>
        <p:spPr/>
        <p:txBody>
          <a:bodyPr/>
          <a:lstStyle/>
          <a:p>
            <a:fld id="{EF94CFBD-1754-F545-A3F9-59E8E79274F0}" type="slidenum">
              <a:rPr lang="en-US" smtClean="0"/>
              <a:t>17</a:t>
            </a:fld>
            <a:endParaRPr lang="en-US"/>
          </a:p>
        </p:txBody>
      </p:sp>
    </p:spTree>
    <p:extLst>
      <p:ext uri="{BB962C8B-B14F-4D97-AF65-F5344CB8AC3E}">
        <p14:creationId xmlns:p14="http://schemas.microsoft.com/office/powerpoint/2010/main" val="214393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using the NOT operator. Check the answer entered by the user to see if they have mentioned Marty as their favourite robot and if they have not then Marty will put on his angry eyes!</a:t>
            </a:r>
          </a:p>
        </p:txBody>
      </p:sp>
      <p:sp>
        <p:nvSpPr>
          <p:cNvPr id="4" name="Slide Number Placeholder 3"/>
          <p:cNvSpPr>
            <a:spLocks noGrp="1"/>
          </p:cNvSpPr>
          <p:nvPr>
            <p:ph type="sldNum" sz="quarter" idx="5"/>
          </p:nvPr>
        </p:nvSpPr>
        <p:spPr/>
        <p:txBody>
          <a:bodyPr/>
          <a:lstStyle/>
          <a:p>
            <a:fld id="{EF94CFBD-1754-F545-A3F9-59E8E79274F0}" type="slidenum">
              <a:rPr lang="en-US" smtClean="0"/>
              <a:t>18</a:t>
            </a:fld>
            <a:endParaRPr lang="en-US"/>
          </a:p>
        </p:txBody>
      </p:sp>
    </p:spTree>
    <p:extLst>
      <p:ext uri="{BB962C8B-B14F-4D97-AF65-F5344CB8AC3E}">
        <p14:creationId xmlns:p14="http://schemas.microsoft.com/office/powerpoint/2010/main" val="1768794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t>
            </a:r>
          </a:p>
        </p:txBody>
      </p:sp>
      <p:sp>
        <p:nvSpPr>
          <p:cNvPr id="4" name="Slide Number Placeholder 3"/>
          <p:cNvSpPr>
            <a:spLocks noGrp="1"/>
          </p:cNvSpPr>
          <p:nvPr>
            <p:ph type="sldNum" sz="quarter" idx="5"/>
          </p:nvPr>
        </p:nvSpPr>
        <p:spPr/>
        <p:txBody>
          <a:bodyPr/>
          <a:lstStyle/>
          <a:p>
            <a:fld id="{EF94CFBD-1754-F545-A3F9-59E8E79274F0}" type="slidenum">
              <a:rPr lang="en-US" smtClean="0"/>
              <a:t>19</a:t>
            </a:fld>
            <a:endParaRPr lang="en-US"/>
          </a:p>
        </p:txBody>
      </p:sp>
    </p:spTree>
    <p:extLst>
      <p:ext uri="{BB962C8B-B14F-4D97-AF65-F5344CB8AC3E}">
        <p14:creationId xmlns:p14="http://schemas.microsoft.com/office/powerpoint/2010/main" val="2356353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p>
        </p:txBody>
      </p:sp>
      <p:sp>
        <p:nvSpPr>
          <p:cNvPr id="4" name="Slide Number Placeholder 3"/>
          <p:cNvSpPr>
            <a:spLocks noGrp="1"/>
          </p:cNvSpPr>
          <p:nvPr>
            <p:ph type="sldNum" sz="quarter" idx="5"/>
          </p:nvPr>
        </p:nvSpPr>
        <p:spPr/>
        <p:txBody>
          <a:bodyPr/>
          <a:lstStyle/>
          <a:p>
            <a:fld id="{EF94CFBD-1754-F545-A3F9-59E8E79274F0}" type="slidenum">
              <a:rPr lang="en-US" smtClean="0"/>
              <a:t>20</a:t>
            </a:fld>
            <a:endParaRPr lang="en-US"/>
          </a:p>
        </p:txBody>
      </p:sp>
    </p:spTree>
    <p:extLst>
      <p:ext uri="{BB962C8B-B14F-4D97-AF65-F5344CB8AC3E}">
        <p14:creationId xmlns:p14="http://schemas.microsoft.com/office/powerpoint/2010/main" val="3431200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AND NOT</a:t>
            </a:r>
          </a:p>
        </p:txBody>
      </p:sp>
      <p:sp>
        <p:nvSpPr>
          <p:cNvPr id="4" name="Slide Number Placeholder 3"/>
          <p:cNvSpPr>
            <a:spLocks noGrp="1"/>
          </p:cNvSpPr>
          <p:nvPr>
            <p:ph type="sldNum" sz="quarter" idx="5"/>
          </p:nvPr>
        </p:nvSpPr>
        <p:spPr/>
        <p:txBody>
          <a:bodyPr/>
          <a:lstStyle/>
          <a:p>
            <a:fld id="{EF94CFBD-1754-F545-A3F9-59E8E79274F0}" type="slidenum">
              <a:rPr lang="en-US" smtClean="0"/>
              <a:t>21</a:t>
            </a:fld>
            <a:endParaRPr lang="en-US"/>
          </a:p>
        </p:txBody>
      </p:sp>
    </p:spTree>
    <p:extLst>
      <p:ext uri="{BB962C8B-B14F-4D97-AF65-F5344CB8AC3E}">
        <p14:creationId xmlns:p14="http://schemas.microsoft.com/office/powerpoint/2010/main" val="1692981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Functions are an important concept whilst programming because they allow us to break down the task into small manageable chunks where each function is responsible for doing one thing. Here we give examples of other kinds of functions in real life like in books where each book is broken down into chapters and each chapter focuses on a specific topic. Songs are broken down into verses and chorus that are repeated at different points of the song</a:t>
            </a:r>
          </a:p>
        </p:txBody>
      </p:sp>
      <p:sp>
        <p:nvSpPr>
          <p:cNvPr id="4" name="Slide Number Placeholder 3"/>
          <p:cNvSpPr>
            <a:spLocks noGrp="1"/>
          </p:cNvSpPr>
          <p:nvPr>
            <p:ph type="sldNum" sz="quarter" idx="5"/>
          </p:nvPr>
        </p:nvSpPr>
        <p:spPr/>
        <p:txBody>
          <a:bodyPr/>
          <a:lstStyle/>
          <a:p>
            <a:fld id="{EF94CFBD-1754-F545-A3F9-59E8E79274F0}" type="slidenum">
              <a:rPr lang="en-US" smtClean="0"/>
              <a:t>23</a:t>
            </a:fld>
            <a:endParaRPr lang="en-US"/>
          </a:p>
        </p:txBody>
      </p:sp>
    </p:spTree>
    <p:extLst>
      <p:ext uri="{BB962C8B-B14F-4D97-AF65-F5344CB8AC3E}">
        <p14:creationId xmlns:p14="http://schemas.microsoft.com/office/powerpoint/2010/main" val="1499663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click on the start button, if the length of the word “</a:t>
            </a:r>
            <a:r>
              <a:rPr lang="en-US" dirty="0" err="1"/>
              <a:t>marty</a:t>
            </a:r>
            <a:r>
              <a:rPr lang="en-US" dirty="0"/>
              <a:t>” is less than 10 characters long then Marty will do a little wiggle, otherwise, our sprite will say “Goodbye”</a:t>
            </a:r>
          </a:p>
        </p:txBody>
      </p:sp>
      <p:sp>
        <p:nvSpPr>
          <p:cNvPr id="4" name="Slide Number Placeholder 3"/>
          <p:cNvSpPr>
            <a:spLocks noGrp="1"/>
          </p:cNvSpPr>
          <p:nvPr>
            <p:ph type="sldNum" sz="quarter" idx="5"/>
          </p:nvPr>
        </p:nvSpPr>
        <p:spPr/>
        <p:txBody>
          <a:bodyPr/>
          <a:lstStyle/>
          <a:p>
            <a:fld id="{EF94CFBD-1754-F545-A3F9-59E8E79274F0}" type="slidenum">
              <a:rPr lang="en-US" smtClean="0"/>
              <a:t>5</a:t>
            </a:fld>
            <a:endParaRPr lang="en-US"/>
          </a:p>
        </p:txBody>
      </p:sp>
    </p:spTree>
    <p:extLst>
      <p:ext uri="{BB962C8B-B14F-4D97-AF65-F5344CB8AC3E}">
        <p14:creationId xmlns:p14="http://schemas.microsoft.com/office/powerpoint/2010/main" val="260336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use functions to stop repeating things and also to make things easier to debug because there is one point to change our dance routine instead of lots of different places that have used the dance routine. See if students can work out what happens in the code above. The pink block is a function that is defined on the right hand side and called on the left hand side</a:t>
            </a:r>
          </a:p>
        </p:txBody>
      </p:sp>
      <p:sp>
        <p:nvSpPr>
          <p:cNvPr id="4" name="Slide Number Placeholder 3"/>
          <p:cNvSpPr>
            <a:spLocks noGrp="1"/>
          </p:cNvSpPr>
          <p:nvPr>
            <p:ph type="sldNum" sz="quarter" idx="5"/>
          </p:nvPr>
        </p:nvSpPr>
        <p:spPr/>
        <p:txBody>
          <a:bodyPr/>
          <a:lstStyle/>
          <a:p>
            <a:fld id="{EF94CFBD-1754-F545-A3F9-59E8E79274F0}" type="slidenum">
              <a:rPr lang="en-US" smtClean="0"/>
              <a:t>24</a:t>
            </a:fld>
            <a:endParaRPr lang="en-US"/>
          </a:p>
        </p:txBody>
      </p:sp>
    </p:spTree>
    <p:extLst>
      <p:ext uri="{BB962C8B-B14F-4D97-AF65-F5344CB8AC3E}">
        <p14:creationId xmlns:p14="http://schemas.microsoft.com/office/powerpoint/2010/main" val="1263803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Everyday we use things like functions, For example, when brushing your teeth you don’t have to think about detailed instructions like move brush up, move brush down, move brush left, then up and down and left and up and down…</a:t>
            </a:r>
          </a:p>
        </p:txBody>
      </p:sp>
      <p:sp>
        <p:nvSpPr>
          <p:cNvPr id="4" name="Slide Number Placeholder 3"/>
          <p:cNvSpPr>
            <a:spLocks noGrp="1"/>
          </p:cNvSpPr>
          <p:nvPr>
            <p:ph type="sldNum" sz="quarter" idx="5"/>
          </p:nvPr>
        </p:nvSpPr>
        <p:spPr/>
        <p:txBody>
          <a:bodyPr/>
          <a:lstStyle/>
          <a:p>
            <a:fld id="{EF94CFBD-1754-F545-A3F9-59E8E79274F0}" type="slidenum">
              <a:rPr lang="en-US" smtClean="0"/>
              <a:t>25</a:t>
            </a:fld>
            <a:endParaRPr lang="en-US"/>
          </a:p>
        </p:txBody>
      </p:sp>
    </p:spTree>
    <p:extLst>
      <p:ext uri="{BB962C8B-B14F-4D97-AF65-F5344CB8AC3E}">
        <p14:creationId xmlns:p14="http://schemas.microsoft.com/office/powerpoint/2010/main" val="1879978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song broken down a little bit. Ask students to highlight where things are repeated and what they think would be different functions. We have then highlighted them so we have 3 functions here: chorus, verse1, verse2</a:t>
            </a:r>
          </a:p>
        </p:txBody>
      </p:sp>
      <p:sp>
        <p:nvSpPr>
          <p:cNvPr id="4" name="Slide Number Placeholder 3"/>
          <p:cNvSpPr>
            <a:spLocks noGrp="1"/>
          </p:cNvSpPr>
          <p:nvPr>
            <p:ph type="sldNum" sz="quarter" idx="5"/>
          </p:nvPr>
        </p:nvSpPr>
        <p:spPr/>
        <p:txBody>
          <a:bodyPr/>
          <a:lstStyle/>
          <a:p>
            <a:fld id="{EF94CFBD-1754-F545-A3F9-59E8E79274F0}" type="slidenum">
              <a:rPr lang="en-US" smtClean="0"/>
              <a:t>27</a:t>
            </a:fld>
            <a:endParaRPr lang="en-US"/>
          </a:p>
        </p:txBody>
      </p:sp>
    </p:spTree>
    <p:extLst>
      <p:ext uri="{BB962C8B-B14F-4D97-AF65-F5344CB8AC3E}">
        <p14:creationId xmlns:p14="http://schemas.microsoft.com/office/powerpoint/2010/main" val="2206719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blocks that we have already used when programming with Scratch. But what do we change to change the behaviors for example how do we change the walk block to get Marty to walk more or less steps? How do we change the repeat block to get more or fewer loops?</a:t>
            </a:r>
          </a:p>
        </p:txBody>
      </p:sp>
      <p:sp>
        <p:nvSpPr>
          <p:cNvPr id="4" name="Slide Number Placeholder 3"/>
          <p:cNvSpPr>
            <a:spLocks noGrp="1"/>
          </p:cNvSpPr>
          <p:nvPr>
            <p:ph type="sldNum" sz="quarter" idx="5"/>
          </p:nvPr>
        </p:nvSpPr>
        <p:spPr/>
        <p:txBody>
          <a:bodyPr/>
          <a:lstStyle/>
          <a:p>
            <a:fld id="{EF94CFBD-1754-F545-A3F9-59E8E79274F0}" type="slidenum">
              <a:rPr lang="en-US" smtClean="0"/>
              <a:t>30</a:t>
            </a:fld>
            <a:endParaRPr lang="en-US"/>
          </a:p>
        </p:txBody>
      </p:sp>
    </p:spTree>
    <p:extLst>
      <p:ext uri="{BB962C8B-B14F-4D97-AF65-F5344CB8AC3E}">
        <p14:creationId xmlns:p14="http://schemas.microsoft.com/office/powerpoint/2010/main" val="1483807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previously used variables instead of putting in the values ourselves, these are all examples of parameters</a:t>
            </a:r>
          </a:p>
        </p:txBody>
      </p:sp>
      <p:sp>
        <p:nvSpPr>
          <p:cNvPr id="4" name="Slide Number Placeholder 3"/>
          <p:cNvSpPr>
            <a:spLocks noGrp="1"/>
          </p:cNvSpPr>
          <p:nvPr>
            <p:ph type="sldNum" sz="quarter" idx="5"/>
          </p:nvPr>
        </p:nvSpPr>
        <p:spPr/>
        <p:txBody>
          <a:bodyPr/>
          <a:lstStyle/>
          <a:p>
            <a:fld id="{EF94CFBD-1754-F545-A3F9-59E8E79274F0}" type="slidenum">
              <a:rPr lang="en-US" smtClean="0"/>
              <a:t>31</a:t>
            </a:fld>
            <a:endParaRPr lang="en-US"/>
          </a:p>
        </p:txBody>
      </p:sp>
    </p:spTree>
    <p:extLst>
      <p:ext uri="{BB962C8B-B14F-4D97-AF65-F5344CB8AC3E}">
        <p14:creationId xmlns:p14="http://schemas.microsoft.com/office/powerpoint/2010/main" val="1628792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walk, we shift our weight to the side that isn’t stepping because otherwise we might fall forwards a little too quickly – especially if we walk really slow and just do tiny movements at a time with a break in between!</a:t>
            </a:r>
          </a:p>
        </p:txBody>
      </p:sp>
      <p:sp>
        <p:nvSpPr>
          <p:cNvPr id="4" name="Slide Number Placeholder 3"/>
          <p:cNvSpPr>
            <a:spLocks noGrp="1"/>
          </p:cNvSpPr>
          <p:nvPr>
            <p:ph type="sldNum" sz="quarter" idx="5"/>
          </p:nvPr>
        </p:nvSpPr>
        <p:spPr/>
        <p:txBody>
          <a:bodyPr/>
          <a:lstStyle/>
          <a:p>
            <a:fld id="{EF94CFBD-1754-F545-A3F9-59E8E79274F0}" type="slidenum">
              <a:rPr lang="en-US" smtClean="0"/>
              <a:t>39</a:t>
            </a:fld>
            <a:endParaRPr lang="en-US"/>
          </a:p>
        </p:txBody>
      </p:sp>
    </p:spTree>
    <p:extLst>
      <p:ext uri="{BB962C8B-B14F-4D97-AF65-F5344CB8AC3E}">
        <p14:creationId xmlns:p14="http://schemas.microsoft.com/office/powerpoint/2010/main" val="2777283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Robots are everywhere! Get students to think about where they have seen robots being used or heard about or where they think robots are probably being used. Highlight the kinds of environments are usually controlled or are somewhere where humans are in more danger.</a:t>
            </a:r>
          </a:p>
        </p:txBody>
      </p:sp>
      <p:sp>
        <p:nvSpPr>
          <p:cNvPr id="4" name="Slide Number Placeholder 3"/>
          <p:cNvSpPr>
            <a:spLocks noGrp="1"/>
          </p:cNvSpPr>
          <p:nvPr>
            <p:ph type="sldNum" sz="quarter" idx="5"/>
          </p:nvPr>
        </p:nvSpPr>
        <p:spPr/>
        <p:txBody>
          <a:bodyPr/>
          <a:lstStyle/>
          <a:p>
            <a:fld id="{EF94CFBD-1754-F545-A3F9-59E8E79274F0}" type="slidenum">
              <a:rPr lang="en-US" smtClean="0"/>
              <a:t>44</a:t>
            </a:fld>
            <a:endParaRPr lang="en-US"/>
          </a:p>
        </p:txBody>
      </p:sp>
    </p:spTree>
    <p:extLst>
      <p:ext uri="{BB962C8B-B14F-4D97-AF65-F5344CB8AC3E}">
        <p14:creationId xmlns:p14="http://schemas.microsoft.com/office/powerpoint/2010/main" val="2150400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done either using obstacle student designs or by using ones provided.</a:t>
            </a:r>
          </a:p>
        </p:txBody>
      </p:sp>
      <p:sp>
        <p:nvSpPr>
          <p:cNvPr id="4" name="Slide Number Placeholder 3"/>
          <p:cNvSpPr>
            <a:spLocks noGrp="1"/>
          </p:cNvSpPr>
          <p:nvPr>
            <p:ph type="sldNum" sz="quarter" idx="5"/>
          </p:nvPr>
        </p:nvSpPr>
        <p:spPr/>
        <p:txBody>
          <a:bodyPr/>
          <a:lstStyle/>
          <a:p>
            <a:fld id="{EF94CFBD-1754-F545-A3F9-59E8E79274F0}" type="slidenum">
              <a:rPr lang="en-US" smtClean="0"/>
              <a:t>47</a:t>
            </a:fld>
            <a:endParaRPr lang="en-US"/>
          </a:p>
        </p:txBody>
      </p:sp>
    </p:spTree>
    <p:extLst>
      <p:ext uri="{BB962C8B-B14F-4D97-AF65-F5344CB8AC3E}">
        <p14:creationId xmlns:p14="http://schemas.microsoft.com/office/powerpoint/2010/main" val="116368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click on the start button, set the </a:t>
            </a:r>
            <a:r>
              <a:rPr lang="en-US" i="1" dirty="0"/>
              <a:t>move</a:t>
            </a:r>
            <a:r>
              <a:rPr lang="en-US" i="0" dirty="0"/>
              <a:t> variable to the word “dance”. If what is being held in the variable </a:t>
            </a:r>
            <a:r>
              <a:rPr lang="en-US" i="1" dirty="0"/>
              <a:t>move</a:t>
            </a:r>
            <a:r>
              <a:rPr lang="en-US" i="0" dirty="0"/>
              <a:t> equals the word “dance” then Marty will get ready, do a little wiggle followed by a left circle dance for 1 second. Otherwise, Marty will set his eyes to be angry!</a:t>
            </a:r>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6</a:t>
            </a:fld>
            <a:endParaRPr lang="en-US"/>
          </a:p>
        </p:txBody>
      </p:sp>
    </p:spTree>
    <p:extLst>
      <p:ext uri="{BB962C8B-B14F-4D97-AF65-F5344CB8AC3E}">
        <p14:creationId xmlns:p14="http://schemas.microsoft.com/office/powerpoint/2010/main" val="302599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previous if statement examples took only one thing into consideration, for example, the length of a single word or whether one number was smaller than another. But in reality, it isn’t always that simple. We don’t always just need one thing to take into consideration in order to make a decision. For example, to get into a kids club you might need to be aged between 7-11 so our if statement would be check the age is bigger than 7 AND also less than 11. We can use something called logical operators to help us to do this!</a:t>
            </a:r>
          </a:p>
        </p:txBody>
      </p:sp>
      <p:sp>
        <p:nvSpPr>
          <p:cNvPr id="4" name="Slide Number Placeholder 3"/>
          <p:cNvSpPr>
            <a:spLocks noGrp="1"/>
          </p:cNvSpPr>
          <p:nvPr>
            <p:ph type="sldNum" sz="quarter" idx="5"/>
          </p:nvPr>
        </p:nvSpPr>
        <p:spPr/>
        <p:txBody>
          <a:bodyPr/>
          <a:lstStyle/>
          <a:p>
            <a:fld id="{EF94CFBD-1754-F545-A3F9-59E8E79274F0}" type="slidenum">
              <a:rPr lang="en-US" smtClean="0"/>
              <a:t>7</a:t>
            </a:fld>
            <a:endParaRPr lang="en-US"/>
          </a:p>
        </p:txBody>
      </p:sp>
    </p:spTree>
    <p:extLst>
      <p:ext uri="{BB962C8B-B14F-4D97-AF65-F5344CB8AC3E}">
        <p14:creationId xmlns:p14="http://schemas.microsoft.com/office/powerpoint/2010/main" val="97133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example using the AND operator where both conditions must be true in order for it to return true. So if I eat my dinner and help to clear the table then and only then will I get ice cream. But if I only eat my dinner then I won’t get ice cream because I haven’t helped to clear the table</a:t>
            </a:r>
          </a:p>
        </p:txBody>
      </p:sp>
      <p:sp>
        <p:nvSpPr>
          <p:cNvPr id="4" name="Slide Number Placeholder 3"/>
          <p:cNvSpPr>
            <a:spLocks noGrp="1"/>
          </p:cNvSpPr>
          <p:nvPr>
            <p:ph type="sldNum" sz="quarter" idx="5"/>
          </p:nvPr>
        </p:nvSpPr>
        <p:spPr/>
        <p:txBody>
          <a:bodyPr/>
          <a:lstStyle/>
          <a:p>
            <a:fld id="{EF94CFBD-1754-F545-A3F9-59E8E79274F0}" type="slidenum">
              <a:rPr lang="en-US" smtClean="0"/>
              <a:t>8</a:t>
            </a:fld>
            <a:endParaRPr lang="en-US"/>
          </a:p>
        </p:txBody>
      </p:sp>
    </p:spTree>
    <p:extLst>
      <p:ext uri="{BB962C8B-B14F-4D97-AF65-F5344CB8AC3E}">
        <p14:creationId xmlns:p14="http://schemas.microsoft.com/office/powerpoint/2010/main" val="299682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operator called OR where only one of the conditions have to be true. If it’s either Monday or Thursday then I have coding club</a:t>
            </a:r>
          </a:p>
        </p:txBody>
      </p:sp>
      <p:sp>
        <p:nvSpPr>
          <p:cNvPr id="4" name="Slide Number Placeholder 3"/>
          <p:cNvSpPr>
            <a:spLocks noGrp="1"/>
          </p:cNvSpPr>
          <p:nvPr>
            <p:ph type="sldNum" sz="quarter" idx="5"/>
          </p:nvPr>
        </p:nvSpPr>
        <p:spPr/>
        <p:txBody>
          <a:bodyPr/>
          <a:lstStyle/>
          <a:p>
            <a:fld id="{EF94CFBD-1754-F545-A3F9-59E8E79274F0}" type="slidenum">
              <a:rPr lang="en-US" smtClean="0"/>
              <a:t>9</a:t>
            </a:fld>
            <a:endParaRPr lang="en-US"/>
          </a:p>
        </p:txBody>
      </p:sp>
    </p:spTree>
    <p:extLst>
      <p:ext uri="{BB962C8B-B14F-4D97-AF65-F5344CB8AC3E}">
        <p14:creationId xmlns:p14="http://schemas.microsoft.com/office/powerpoint/2010/main" val="1416420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NOT. In this example we are saying that if it is NOT Friday (meaning it could be any other day of the week) then we will have homework to do </a:t>
            </a:r>
          </a:p>
        </p:txBody>
      </p:sp>
      <p:sp>
        <p:nvSpPr>
          <p:cNvPr id="4" name="Slide Number Placeholder 3"/>
          <p:cNvSpPr>
            <a:spLocks noGrp="1"/>
          </p:cNvSpPr>
          <p:nvPr>
            <p:ph type="sldNum" sz="quarter" idx="5"/>
          </p:nvPr>
        </p:nvSpPr>
        <p:spPr/>
        <p:txBody>
          <a:bodyPr/>
          <a:lstStyle/>
          <a:p>
            <a:fld id="{EF94CFBD-1754-F545-A3F9-59E8E79274F0}" type="slidenum">
              <a:rPr lang="en-US" smtClean="0"/>
              <a:t>10</a:t>
            </a:fld>
            <a:endParaRPr lang="en-US"/>
          </a:p>
        </p:txBody>
      </p:sp>
    </p:spTree>
    <p:extLst>
      <p:ext uri="{BB962C8B-B14F-4D97-AF65-F5344CB8AC3E}">
        <p14:creationId xmlns:p14="http://schemas.microsoft.com/office/powerpoint/2010/main" val="101275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come up with some more ideas. These could be age based getting into a film or a club, deciding whether it is too late to watch a film or how they decide whether they are allowed to watch tv or go out to play…</a:t>
            </a:r>
          </a:p>
        </p:txBody>
      </p:sp>
      <p:sp>
        <p:nvSpPr>
          <p:cNvPr id="4" name="Slide Number Placeholder 3"/>
          <p:cNvSpPr>
            <a:spLocks noGrp="1"/>
          </p:cNvSpPr>
          <p:nvPr>
            <p:ph type="sldNum" sz="quarter" idx="5"/>
          </p:nvPr>
        </p:nvSpPr>
        <p:spPr/>
        <p:txBody>
          <a:bodyPr/>
          <a:lstStyle/>
          <a:p>
            <a:fld id="{EF94CFBD-1754-F545-A3F9-59E8E79274F0}" type="slidenum">
              <a:rPr lang="en-US" smtClean="0"/>
              <a:t>11</a:t>
            </a:fld>
            <a:endParaRPr lang="en-US"/>
          </a:p>
        </p:txBody>
      </p:sp>
    </p:spTree>
    <p:extLst>
      <p:ext uri="{BB962C8B-B14F-4D97-AF65-F5344CB8AC3E}">
        <p14:creationId xmlns:p14="http://schemas.microsoft.com/office/powerpoint/2010/main" val="2837540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more examples!</a:t>
            </a:r>
          </a:p>
        </p:txBody>
      </p:sp>
      <p:sp>
        <p:nvSpPr>
          <p:cNvPr id="4" name="Slide Number Placeholder 3"/>
          <p:cNvSpPr>
            <a:spLocks noGrp="1"/>
          </p:cNvSpPr>
          <p:nvPr>
            <p:ph type="sldNum" sz="quarter" idx="5"/>
          </p:nvPr>
        </p:nvSpPr>
        <p:spPr/>
        <p:txBody>
          <a:bodyPr/>
          <a:lstStyle/>
          <a:p>
            <a:fld id="{EF94CFBD-1754-F545-A3F9-59E8E79274F0}" type="slidenum">
              <a:rPr lang="en-US" smtClean="0"/>
              <a:t>12</a:t>
            </a:fld>
            <a:endParaRPr lang="en-US"/>
          </a:p>
        </p:txBody>
      </p:sp>
    </p:spTree>
    <p:extLst>
      <p:ext uri="{BB962C8B-B14F-4D97-AF65-F5344CB8AC3E}">
        <p14:creationId xmlns:p14="http://schemas.microsoft.com/office/powerpoint/2010/main" val="1173847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409A-0DAF-CE40-815A-C9B241F24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5E2272-A3E3-7C4F-8891-160834BC0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F0F5E6-0176-CD43-B35C-FF18D55A2454}"/>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5" name="Footer Placeholder 4">
            <a:extLst>
              <a:ext uri="{FF2B5EF4-FFF2-40B4-BE49-F238E27FC236}">
                <a16:creationId xmlns:a16="http://schemas.microsoft.com/office/drawing/2014/main" id="{E99FF471-66E7-8546-95E3-129C1138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61CA3-0D7F-4245-B91C-DB8F83D86A3B}"/>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81557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02B6-7E9A-4248-A9DF-73D3851D9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5FEAA4-DC8A-7F43-947E-68100941A7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6D7E4-9C9F-AC49-A728-666F4D444ED0}"/>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5" name="Footer Placeholder 4">
            <a:extLst>
              <a:ext uri="{FF2B5EF4-FFF2-40B4-BE49-F238E27FC236}">
                <a16:creationId xmlns:a16="http://schemas.microsoft.com/office/drawing/2014/main" id="{4204FF31-AFCE-9748-B825-C70D10103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D53F7-C2C3-9C4B-8EA1-99234E26ACE2}"/>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1118529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BD188A-68C9-8141-99E8-9B683E1AE5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9B7AB-50AA-EA4C-A529-A97341A602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C2C05-F049-EF46-80E0-683C2A24E1CC}"/>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5" name="Footer Placeholder 4">
            <a:extLst>
              <a:ext uri="{FF2B5EF4-FFF2-40B4-BE49-F238E27FC236}">
                <a16:creationId xmlns:a16="http://schemas.microsoft.com/office/drawing/2014/main" id="{34EBEEE8-F051-144C-B5C3-0D7AB38C8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C0E79-26F1-EB4A-BC1A-551D45DF9B7E}"/>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4232940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722A4-3449-E245-95FE-C1D6D2E99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F1BF4-B9CD-5946-8F52-8C18DB5EB5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3A182-5C02-E942-89D8-65F96C7F34AF}"/>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5" name="Footer Placeholder 4">
            <a:extLst>
              <a:ext uri="{FF2B5EF4-FFF2-40B4-BE49-F238E27FC236}">
                <a16:creationId xmlns:a16="http://schemas.microsoft.com/office/drawing/2014/main" id="{B051AC1D-DB51-784C-95FA-83391E37A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4490F-367B-5A4E-B5FF-B2C8376A30D0}"/>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38281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AD67-2289-6F47-AFE8-E5B07A2803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CFF448-4508-8548-8842-01DFCDC292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D36C11-49C0-D04E-8FF6-066F90953168}"/>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5" name="Footer Placeholder 4">
            <a:extLst>
              <a:ext uri="{FF2B5EF4-FFF2-40B4-BE49-F238E27FC236}">
                <a16:creationId xmlns:a16="http://schemas.microsoft.com/office/drawing/2014/main" id="{AFF6ED73-9ADE-9B49-BAB2-A2E3CBB17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7F52F-7109-3E42-86FC-DC43BE780B97}"/>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1792235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C023-9196-1B42-ACC5-300663F2D5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77B99-8733-DA4D-84C0-48483F678D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B0723-11FF-CD48-93ED-4B274D2D25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11D85C-8ADD-C045-83B5-4B9915658207}"/>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6" name="Footer Placeholder 5">
            <a:extLst>
              <a:ext uri="{FF2B5EF4-FFF2-40B4-BE49-F238E27FC236}">
                <a16:creationId xmlns:a16="http://schemas.microsoft.com/office/drawing/2014/main" id="{4D16E433-12DE-9D40-A3EA-CA8F4FCDD8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0E2CE-4D07-2948-9D1C-9B03A7ED5E90}"/>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27820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4ED6-54B1-164B-9DC3-E327277E72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1E4729-49FF-D842-900E-61BB6F1505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79CF2D-7F99-4646-A6FB-856A5593561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00032-CD71-6146-A75D-25D4940180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0D5BFD-948E-2942-B7E4-1CD4C8FE851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F42528-FA15-D34E-B741-77945EC4E4B2}"/>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8" name="Footer Placeholder 7">
            <a:extLst>
              <a:ext uri="{FF2B5EF4-FFF2-40B4-BE49-F238E27FC236}">
                <a16:creationId xmlns:a16="http://schemas.microsoft.com/office/drawing/2014/main" id="{35F50829-3275-E54E-A56B-E7ED48A4E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25BCAF-2DC1-E24B-9F9C-BE121FE8DBF9}"/>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23930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1F0D-77DB-F244-88DC-32D4665E44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16CE3D-9173-364C-816C-13CE95048E27}"/>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4" name="Footer Placeholder 3">
            <a:extLst>
              <a:ext uri="{FF2B5EF4-FFF2-40B4-BE49-F238E27FC236}">
                <a16:creationId xmlns:a16="http://schemas.microsoft.com/office/drawing/2014/main" id="{FF4752BC-DDE4-9C4A-80B4-B7D12DEB6C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716D1F-3B4E-704C-B8E6-6656B48DD2D5}"/>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2732828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F3E2D-31A1-2840-9DFE-1F8515FEFFE8}"/>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3" name="Footer Placeholder 2">
            <a:extLst>
              <a:ext uri="{FF2B5EF4-FFF2-40B4-BE49-F238E27FC236}">
                <a16:creationId xmlns:a16="http://schemas.microsoft.com/office/drawing/2014/main" id="{BFFB696D-1B65-7B40-AA0D-8D06493463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F93A69-E010-6345-B5E0-E2C894F2C6E6}"/>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92771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47EB-7F7E-3F47-A73A-759F43CF0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8472A7-D8A4-C247-8F93-94A3D1C090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F82A48-883F-1247-BDD1-0105CEE27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EF96E9-FC9D-DC4D-89F7-B5D5807021B8}"/>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6" name="Footer Placeholder 5">
            <a:extLst>
              <a:ext uri="{FF2B5EF4-FFF2-40B4-BE49-F238E27FC236}">
                <a16:creationId xmlns:a16="http://schemas.microsoft.com/office/drawing/2014/main" id="{9C8A5BD6-B913-024E-B218-98C152996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204ED-8393-6F4E-B99A-8DBD23A7BAD8}"/>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45676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037C-CFB7-D44B-A77D-71DB96B63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FFBBFC-423D-7246-88E6-21A2F6F662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4C8E4E-B298-6F43-A807-A3FB33C33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706D11-2E6F-DE4A-A6D1-2529B598FEE1}"/>
              </a:ext>
            </a:extLst>
          </p:cNvPr>
          <p:cNvSpPr>
            <a:spLocks noGrp="1"/>
          </p:cNvSpPr>
          <p:nvPr>
            <p:ph type="dt" sz="half" idx="10"/>
          </p:nvPr>
        </p:nvSpPr>
        <p:spPr/>
        <p:txBody>
          <a:bodyPr/>
          <a:lstStyle/>
          <a:p>
            <a:fld id="{E8EC3A44-1F84-784F-9C4F-65F8BB190AE4}" type="datetimeFigureOut">
              <a:rPr lang="en-US" smtClean="0"/>
              <a:t>11/27/18</a:t>
            </a:fld>
            <a:endParaRPr lang="en-US"/>
          </a:p>
        </p:txBody>
      </p:sp>
      <p:sp>
        <p:nvSpPr>
          <p:cNvPr id="6" name="Footer Placeholder 5">
            <a:extLst>
              <a:ext uri="{FF2B5EF4-FFF2-40B4-BE49-F238E27FC236}">
                <a16:creationId xmlns:a16="http://schemas.microsoft.com/office/drawing/2014/main" id="{DEDA10F3-95B9-7740-82AD-436517611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F37313-9416-3841-8B71-9EFF2C128F87}"/>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4276001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4E47DF-CBE0-7649-8B61-CC9F63A54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2D962D-409E-2B4E-8524-899CFFB8E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67616-0E54-BE41-BBA2-18438754D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C3A44-1F84-784F-9C4F-65F8BB190AE4}" type="datetimeFigureOut">
              <a:rPr lang="en-US" smtClean="0"/>
              <a:t>11/27/18</a:t>
            </a:fld>
            <a:endParaRPr lang="en-US"/>
          </a:p>
        </p:txBody>
      </p:sp>
      <p:sp>
        <p:nvSpPr>
          <p:cNvPr id="5" name="Footer Placeholder 4">
            <a:extLst>
              <a:ext uri="{FF2B5EF4-FFF2-40B4-BE49-F238E27FC236}">
                <a16:creationId xmlns:a16="http://schemas.microsoft.com/office/drawing/2014/main" id="{0B4B05A4-C252-3142-8C56-E41D9B637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2F7F5F-755C-3045-9B3B-850341022D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807FB-4F93-E545-9884-D36B77998A33}" type="slidenum">
              <a:rPr lang="en-US" smtClean="0"/>
              <a:t>‹#›</a:t>
            </a:fld>
            <a:endParaRPr lang="en-US"/>
          </a:p>
        </p:txBody>
      </p:sp>
    </p:spTree>
    <p:extLst>
      <p:ext uri="{BB962C8B-B14F-4D97-AF65-F5344CB8AC3E}">
        <p14:creationId xmlns:p14="http://schemas.microsoft.com/office/powerpoint/2010/main" val="33590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musicayotrosingredientes.blogspot.com/2014/09/la-escala-musical.html" TargetMode="External"/><Relationship Id="rId5" Type="http://schemas.openxmlformats.org/officeDocument/2006/relationships/image" Target="../media/image12.png"/><Relationship Id="rId4" Type="http://schemas.openxmlformats.org/officeDocument/2006/relationships/image" Target="../media/image11.tif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en.wikipedia.org/wiki/Mars_rover"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AC4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CD38-C538-484A-B9D9-0658CC64DB72}"/>
              </a:ext>
            </a:extLst>
          </p:cNvPr>
          <p:cNvSpPr>
            <a:spLocks noGrp="1"/>
          </p:cNvSpPr>
          <p:nvPr>
            <p:ph type="ctrTitle"/>
          </p:nvPr>
        </p:nvSpPr>
        <p:spPr>
          <a:xfrm>
            <a:off x="273269" y="1462663"/>
            <a:ext cx="11592910" cy="1193800"/>
          </a:xfrm>
        </p:spPr>
        <p:txBody>
          <a:bodyPr/>
          <a:lstStyle/>
          <a:p>
            <a:r>
              <a:rPr lang="en-US" b="1" dirty="0">
                <a:solidFill>
                  <a:schemeClr val="bg1"/>
                </a:solidFill>
                <a:latin typeface="Andale Mono" panose="020B0509000000000004" pitchFamily="49" charset="0"/>
              </a:rPr>
              <a:t>Marty</a:t>
            </a:r>
            <a:r>
              <a:rPr lang="en-US" b="1" dirty="0">
                <a:solidFill>
                  <a:schemeClr val="bg1"/>
                </a:solidFill>
              </a:rPr>
              <a:t> </a:t>
            </a:r>
            <a:r>
              <a:rPr lang="en-US" b="1" dirty="0">
                <a:solidFill>
                  <a:schemeClr val="bg1"/>
                </a:solidFill>
                <a:latin typeface="Andale Mono" panose="020B0509000000000004" pitchFamily="49" charset="0"/>
              </a:rPr>
              <a:t>the Robot</a:t>
            </a:r>
          </a:p>
        </p:txBody>
      </p:sp>
      <p:pic>
        <p:nvPicPr>
          <p:cNvPr id="7" name="Picture 6">
            <a:extLst>
              <a:ext uri="{FF2B5EF4-FFF2-40B4-BE49-F238E27FC236}">
                <a16:creationId xmlns:a16="http://schemas.microsoft.com/office/drawing/2014/main" id="{3AFD1F12-8D26-CB47-916E-0E116042E3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4704" y="3774036"/>
            <a:ext cx="2193423" cy="2069709"/>
          </a:xfrm>
          <a:prstGeom prst="rect">
            <a:avLst/>
          </a:prstGeom>
        </p:spPr>
      </p:pic>
      <p:sp>
        <p:nvSpPr>
          <p:cNvPr id="8" name="Rectangle 7">
            <a:extLst>
              <a:ext uri="{FF2B5EF4-FFF2-40B4-BE49-F238E27FC236}">
                <a16:creationId xmlns:a16="http://schemas.microsoft.com/office/drawing/2014/main" id="{59CBC8BE-30A8-4640-AD41-E5151E8DC7F8}"/>
              </a:ext>
            </a:extLst>
          </p:cNvPr>
          <p:cNvSpPr/>
          <p:nvPr/>
        </p:nvSpPr>
        <p:spPr>
          <a:xfrm>
            <a:off x="119270" y="119270"/>
            <a:ext cx="11979965" cy="66393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CEC1A66-2FDA-B546-A22F-141EB7F676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1760" y="3689130"/>
            <a:ext cx="2012943" cy="2239522"/>
          </a:xfrm>
          <a:prstGeom prst="rect">
            <a:avLst/>
          </a:prstGeom>
        </p:spPr>
      </p:pic>
      <p:pic>
        <p:nvPicPr>
          <p:cNvPr id="12" name="Picture 11">
            <a:extLst>
              <a:ext uri="{FF2B5EF4-FFF2-40B4-BE49-F238E27FC236}">
                <a16:creationId xmlns:a16="http://schemas.microsoft.com/office/drawing/2014/main" id="{D7FE49A2-7299-0841-AF1B-AC8CEB3E11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8336" y="3689130"/>
            <a:ext cx="1908317" cy="2251217"/>
          </a:xfrm>
          <a:prstGeom prst="rect">
            <a:avLst/>
          </a:prstGeom>
        </p:spPr>
      </p:pic>
    </p:spTree>
    <p:extLst>
      <p:ext uri="{BB962C8B-B14F-4D97-AF65-F5344CB8AC3E}">
        <p14:creationId xmlns:p14="http://schemas.microsoft.com/office/powerpoint/2010/main" val="4016012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699739" y="522446"/>
            <a:ext cx="10792522" cy="1037063"/>
          </a:xfrm>
        </p:spPr>
        <p:txBody>
          <a:bodyPr>
            <a:normAutofit/>
          </a:bodyPr>
          <a:lstStyle/>
          <a:p>
            <a:r>
              <a:rPr lang="en-US" sz="3200" b="1" dirty="0">
                <a:latin typeface="Andale Mono" panose="020B0509000000000004" pitchFamily="49" charset="0"/>
              </a:rPr>
              <a:t>More Complicated If Statements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0876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2"/>
              </a:solidFill>
            </a:endParaRPr>
          </a:p>
        </p:txBody>
      </p:sp>
      <p:pic>
        <p:nvPicPr>
          <p:cNvPr id="9" name="Picture 8">
            <a:extLst>
              <a:ext uri="{FF2B5EF4-FFF2-40B4-BE49-F238E27FC236}">
                <a16:creationId xmlns:a16="http://schemas.microsoft.com/office/drawing/2014/main" id="{3F7542CC-244C-8842-A2F0-E90ADED8A7C6}"/>
              </a:ext>
            </a:extLst>
          </p:cNvPr>
          <p:cNvPicPr>
            <a:picLocks noChangeAspect="1"/>
          </p:cNvPicPr>
          <p:nvPr/>
        </p:nvPicPr>
        <p:blipFill>
          <a:blip r:embed="rId3"/>
          <a:stretch>
            <a:fillRect/>
          </a:stretch>
        </p:blipFill>
        <p:spPr>
          <a:xfrm>
            <a:off x="9924584" y="4047321"/>
            <a:ext cx="1873017" cy="2452439"/>
          </a:xfrm>
          <a:prstGeom prst="rect">
            <a:avLst/>
          </a:prstGeom>
        </p:spPr>
      </p:pic>
      <p:sp>
        <p:nvSpPr>
          <p:cNvPr id="3" name="TextBox 2">
            <a:extLst>
              <a:ext uri="{FF2B5EF4-FFF2-40B4-BE49-F238E27FC236}">
                <a16:creationId xmlns:a16="http://schemas.microsoft.com/office/drawing/2014/main" id="{45E0EED5-B2A7-6B4C-A105-47F47A2B48EE}"/>
              </a:ext>
            </a:extLst>
          </p:cNvPr>
          <p:cNvSpPr txBox="1"/>
          <p:nvPr/>
        </p:nvSpPr>
        <p:spPr>
          <a:xfrm>
            <a:off x="2437650" y="2397377"/>
            <a:ext cx="7316699" cy="1569660"/>
          </a:xfrm>
          <a:prstGeom prst="rect">
            <a:avLst/>
          </a:prstGeom>
          <a:noFill/>
        </p:spPr>
        <p:txBody>
          <a:bodyPr wrap="square" rtlCol="0">
            <a:spAutoFit/>
          </a:bodyPr>
          <a:lstStyle/>
          <a:p>
            <a:pPr algn="ctr"/>
            <a:r>
              <a:rPr lang="en-US" sz="3200" dirty="0">
                <a:latin typeface="Cambria" panose="02040503050406030204" pitchFamily="18" charset="0"/>
              </a:rPr>
              <a:t>IF today is NOT Friday</a:t>
            </a:r>
          </a:p>
          <a:p>
            <a:pPr algn="ctr"/>
            <a:endParaRPr lang="en-US" sz="3200" dirty="0">
              <a:latin typeface="Cambria" panose="02040503050406030204" pitchFamily="18" charset="0"/>
            </a:endParaRPr>
          </a:p>
          <a:p>
            <a:pPr algn="ctr"/>
            <a:r>
              <a:rPr lang="en-US" sz="3200" dirty="0">
                <a:latin typeface="Cambria" panose="02040503050406030204" pitchFamily="18" charset="0"/>
              </a:rPr>
              <a:t>THEN I have homework to do</a:t>
            </a:r>
          </a:p>
        </p:txBody>
      </p:sp>
    </p:spTree>
    <p:extLst>
      <p:ext uri="{BB962C8B-B14F-4D97-AF65-F5344CB8AC3E}">
        <p14:creationId xmlns:p14="http://schemas.microsoft.com/office/powerpoint/2010/main" val="166276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682031"/>
            <a:ext cx="10515600" cy="4703517"/>
          </a:xfrm>
        </p:spPr>
        <p:txBody>
          <a:bodyPr>
            <a:normAutofit/>
          </a:bodyPr>
          <a:lstStyle/>
          <a:p>
            <a:pPr algn="ctr"/>
            <a:r>
              <a:rPr lang="en-US" b="1" dirty="0">
                <a:latin typeface="Andale Mono" panose="020B0509000000000004" pitchFamily="49" charset="0"/>
              </a:rPr>
              <a:t>Can you think of any others?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CBAE7108-9060-2849-80DA-F591BCB85D32}"/>
              </a:ext>
            </a:extLst>
          </p:cNvPr>
          <p:cNvPicPr>
            <a:picLocks noChangeAspect="1"/>
          </p:cNvPicPr>
          <p:nvPr/>
        </p:nvPicPr>
        <p:blipFill>
          <a:blip r:embed="rId3"/>
          <a:stretch>
            <a:fillRect/>
          </a:stretch>
        </p:blipFill>
        <p:spPr>
          <a:xfrm>
            <a:off x="9074709" y="3438939"/>
            <a:ext cx="2090369" cy="2737030"/>
          </a:xfrm>
          <a:prstGeom prst="rect">
            <a:avLst/>
          </a:prstGeom>
        </p:spPr>
      </p:pic>
    </p:spTree>
    <p:extLst>
      <p:ext uri="{BB962C8B-B14F-4D97-AF65-F5344CB8AC3E}">
        <p14:creationId xmlns:p14="http://schemas.microsoft.com/office/powerpoint/2010/main" val="24293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406822" y="471824"/>
            <a:ext cx="6579362" cy="2316616"/>
          </a:xfrm>
        </p:spPr>
        <p:txBody>
          <a:bodyPr>
            <a:normAutofit/>
          </a:bodyPr>
          <a:lstStyle/>
          <a:p>
            <a:pPr algn="ctr"/>
            <a:r>
              <a:rPr lang="en-US" sz="2800" dirty="0">
                <a:latin typeface="Andale Mono" panose="020B0509000000000004" pitchFamily="49" charset="0"/>
              </a:rPr>
              <a:t>IF my age is less 15 AND greater than 10 THEN I can join the secret club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CBAE7108-9060-2849-80DA-F591BCB85D32}"/>
              </a:ext>
            </a:extLst>
          </p:cNvPr>
          <p:cNvPicPr>
            <a:picLocks noChangeAspect="1"/>
          </p:cNvPicPr>
          <p:nvPr/>
        </p:nvPicPr>
        <p:blipFill>
          <a:blip r:embed="rId3"/>
          <a:stretch>
            <a:fillRect/>
          </a:stretch>
        </p:blipFill>
        <p:spPr>
          <a:xfrm>
            <a:off x="10142779" y="4353210"/>
            <a:ext cx="1684747" cy="2205928"/>
          </a:xfrm>
          <a:prstGeom prst="rect">
            <a:avLst/>
          </a:prstGeom>
        </p:spPr>
      </p:pic>
      <p:sp>
        <p:nvSpPr>
          <p:cNvPr id="7" name="Title 1">
            <a:extLst>
              <a:ext uri="{FF2B5EF4-FFF2-40B4-BE49-F238E27FC236}">
                <a16:creationId xmlns:a16="http://schemas.microsoft.com/office/drawing/2014/main" id="{D09EFE15-0A90-F944-AA73-DEA5A338891F}"/>
              </a:ext>
            </a:extLst>
          </p:cNvPr>
          <p:cNvSpPr txBox="1">
            <a:spLocks/>
          </p:cNvSpPr>
          <p:nvPr/>
        </p:nvSpPr>
        <p:spPr>
          <a:xfrm>
            <a:off x="5735125" y="2280631"/>
            <a:ext cx="6092401" cy="2316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Andale Mono" panose="020B0509000000000004" pitchFamily="49" charset="0"/>
              </a:rPr>
              <a:t>IF I can juggle OR I can hop on one leg THEN I can join the circus</a:t>
            </a:r>
          </a:p>
        </p:txBody>
      </p:sp>
      <p:sp>
        <p:nvSpPr>
          <p:cNvPr id="8" name="Title 1">
            <a:extLst>
              <a:ext uri="{FF2B5EF4-FFF2-40B4-BE49-F238E27FC236}">
                <a16:creationId xmlns:a16="http://schemas.microsoft.com/office/drawing/2014/main" id="{94BD1213-14BF-C84C-BC8A-3964FC7D1F2A}"/>
              </a:ext>
            </a:extLst>
          </p:cNvPr>
          <p:cNvSpPr txBox="1">
            <a:spLocks/>
          </p:cNvSpPr>
          <p:nvPr/>
        </p:nvSpPr>
        <p:spPr>
          <a:xfrm>
            <a:off x="650303" y="4069560"/>
            <a:ext cx="6092401" cy="2316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Andale Mono" panose="020B0509000000000004" pitchFamily="49" charset="0"/>
              </a:rPr>
              <a:t>IF the pencil is NOT orange THEN I can not use it</a:t>
            </a:r>
          </a:p>
        </p:txBody>
      </p:sp>
    </p:spTree>
    <p:extLst>
      <p:ext uri="{BB962C8B-B14F-4D97-AF65-F5344CB8AC3E}">
        <p14:creationId xmlns:p14="http://schemas.microsoft.com/office/powerpoint/2010/main" val="150971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365125"/>
            <a:ext cx="10515600" cy="1631148"/>
          </a:xfrm>
        </p:spPr>
        <p:txBody>
          <a:bodyPr>
            <a:normAutofit/>
          </a:bodyPr>
          <a:lstStyle/>
          <a:p>
            <a:pPr algn="ctr"/>
            <a:r>
              <a:rPr lang="en-US" sz="3200" b="1" dirty="0">
                <a:latin typeface="Andale Mono" panose="020B0509000000000004" pitchFamily="49" charset="0"/>
              </a:rPr>
              <a:t>What do you think will happen when we run this?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383252" y="4676778"/>
            <a:ext cx="1472909" cy="1928557"/>
          </a:xfrm>
          <a:prstGeom prst="rect">
            <a:avLst/>
          </a:prstGeom>
        </p:spPr>
      </p:pic>
      <p:pic>
        <p:nvPicPr>
          <p:cNvPr id="6" name="Picture 5" descr="A screenshot of a cell phone&#13;&#10;&#13;&#10;Description automatically generated">
            <a:extLst>
              <a:ext uri="{FF2B5EF4-FFF2-40B4-BE49-F238E27FC236}">
                <a16:creationId xmlns:a16="http://schemas.microsoft.com/office/drawing/2014/main" id="{C818C751-588D-6D4C-A36E-6BB2197270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54993" y="2242128"/>
            <a:ext cx="6082014" cy="3472072"/>
          </a:xfrm>
          <a:prstGeom prst="rect">
            <a:avLst/>
          </a:prstGeom>
        </p:spPr>
      </p:pic>
    </p:spTree>
    <p:extLst>
      <p:ext uri="{BB962C8B-B14F-4D97-AF65-F5344CB8AC3E}">
        <p14:creationId xmlns:p14="http://schemas.microsoft.com/office/powerpoint/2010/main" val="1265512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365125"/>
            <a:ext cx="10515600" cy="1631148"/>
          </a:xfrm>
        </p:spPr>
        <p:txBody>
          <a:bodyPr>
            <a:normAutofit/>
          </a:bodyPr>
          <a:lstStyle/>
          <a:p>
            <a:pPr algn="ctr"/>
            <a:r>
              <a:rPr lang="en-US" sz="3200" b="1" dirty="0">
                <a:latin typeface="Andale Mono" panose="020B0509000000000004" pitchFamily="49" charset="0"/>
              </a:rPr>
              <a:t>What do you think will happen when we run this?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383252" y="4676778"/>
            <a:ext cx="1472909" cy="192855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2BD06C81-5650-A547-A38F-45EE7B3276D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01805" y="2137025"/>
            <a:ext cx="6414894" cy="4091405"/>
          </a:xfrm>
          <a:prstGeom prst="rect">
            <a:avLst/>
          </a:prstGeom>
        </p:spPr>
      </p:pic>
    </p:spTree>
    <p:extLst>
      <p:ext uri="{BB962C8B-B14F-4D97-AF65-F5344CB8AC3E}">
        <p14:creationId xmlns:p14="http://schemas.microsoft.com/office/powerpoint/2010/main" val="4208272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365125"/>
            <a:ext cx="10515600" cy="1631148"/>
          </a:xfrm>
        </p:spPr>
        <p:txBody>
          <a:bodyPr>
            <a:normAutofit/>
          </a:bodyPr>
          <a:lstStyle/>
          <a:p>
            <a:pPr algn="ctr"/>
            <a:r>
              <a:rPr lang="en-US" sz="3200" b="1" dirty="0">
                <a:latin typeface="Andale Mono" panose="020B0509000000000004" pitchFamily="49" charset="0"/>
              </a:rPr>
              <a:t>What do you think will happen when we run this?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383252" y="4676778"/>
            <a:ext cx="1472909" cy="1928557"/>
          </a:xfrm>
          <a:prstGeom prst="rect">
            <a:avLst/>
          </a:prstGeom>
        </p:spPr>
      </p:pic>
      <p:pic>
        <p:nvPicPr>
          <p:cNvPr id="6" name="Picture 5" descr="A screenshot of a cell phone&#13;&#10;&#13;&#10;Description automatically generated">
            <a:extLst>
              <a:ext uri="{FF2B5EF4-FFF2-40B4-BE49-F238E27FC236}">
                <a16:creationId xmlns:a16="http://schemas.microsoft.com/office/drawing/2014/main" id="{C2B78048-8BF2-2D45-9BF8-CC4DD752F1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13351" y="2001087"/>
            <a:ext cx="4365297" cy="4065183"/>
          </a:xfrm>
          <a:prstGeom prst="rect">
            <a:avLst/>
          </a:prstGeom>
        </p:spPr>
      </p:pic>
    </p:spTree>
    <p:extLst>
      <p:ext uri="{BB962C8B-B14F-4D97-AF65-F5344CB8AC3E}">
        <p14:creationId xmlns:p14="http://schemas.microsoft.com/office/powerpoint/2010/main" val="3356467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748534" y="515781"/>
            <a:ext cx="10694932" cy="1028436"/>
          </a:xfrm>
        </p:spPr>
        <p:txBody>
          <a:bodyPr>
            <a:normAutofit/>
          </a:bodyPr>
          <a:lstStyle/>
          <a:p>
            <a:r>
              <a:rPr lang="en-US" sz="3200" b="1" dirty="0">
                <a:latin typeface="Andale Mono" panose="020B0509000000000004" pitchFamily="49" charset="0"/>
              </a:rPr>
              <a:t>Now it’s your turn to program Marty!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a:stretch>
            <a:fillRect/>
          </a:stretch>
        </p:blipFill>
        <p:spPr>
          <a:xfrm>
            <a:off x="10184524" y="4454140"/>
            <a:ext cx="1590718" cy="2082810"/>
          </a:xfrm>
          <a:prstGeom prst="rect">
            <a:avLst/>
          </a:prstGeom>
        </p:spPr>
      </p:pic>
      <p:sp>
        <p:nvSpPr>
          <p:cNvPr id="7" name="Content Placeholder 2">
            <a:extLst>
              <a:ext uri="{FF2B5EF4-FFF2-40B4-BE49-F238E27FC236}">
                <a16:creationId xmlns:a16="http://schemas.microsoft.com/office/drawing/2014/main" id="{04AC20D3-B4CE-094E-BBAB-03B336F5CAFC}"/>
              </a:ext>
            </a:extLst>
          </p:cNvPr>
          <p:cNvSpPr>
            <a:spLocks noGrp="1"/>
          </p:cNvSpPr>
          <p:nvPr>
            <p:ph idx="1"/>
          </p:nvPr>
        </p:nvSpPr>
        <p:spPr>
          <a:xfrm>
            <a:off x="838200" y="1686564"/>
            <a:ext cx="10515600" cy="4351338"/>
          </a:xfrm>
        </p:spPr>
        <p:txBody>
          <a:bodyPr>
            <a:normAutofit/>
          </a:bodyPr>
          <a:lstStyle/>
          <a:p>
            <a:pPr marL="457200" lvl="1" indent="0">
              <a:lnSpc>
                <a:spcPct val="150000"/>
              </a:lnSpc>
              <a:buNone/>
            </a:pPr>
            <a:endParaRPr lang="en-US" sz="2800" dirty="0">
              <a:latin typeface="Cambria" panose="02040503050406030204" pitchFamily="18" charset="0"/>
              <a:ea typeface="Verdana" panose="020B0604030504040204" pitchFamily="34" charset="0"/>
              <a:cs typeface="Verdana" panose="020B0604030504040204" pitchFamily="34" charset="0"/>
            </a:endParaRPr>
          </a:p>
          <a:p>
            <a:pPr marL="971550" lvl="1" indent="-514350">
              <a:lnSpc>
                <a:spcPct val="150000"/>
              </a:lnSpc>
              <a:buFont typeface="+mj-lt"/>
              <a:buAutoNum type="arabicPeriod"/>
            </a:pPr>
            <a:r>
              <a:rPr lang="en-US" sz="2800" dirty="0">
                <a:latin typeface="Cambria" panose="02040503050406030204" pitchFamily="18" charset="0"/>
                <a:ea typeface="Verdana" panose="020B0604030504040204" pitchFamily="34" charset="0"/>
                <a:cs typeface="Verdana" panose="020B0604030504040204" pitchFamily="34" charset="0"/>
              </a:rPr>
              <a:t>Ask the user how old they are and if they are aged between 7-11 then Marty should do a secret dance otherwise, he should show angry eyes!</a:t>
            </a:r>
          </a:p>
        </p:txBody>
      </p:sp>
    </p:spTree>
    <p:extLst>
      <p:ext uri="{BB962C8B-B14F-4D97-AF65-F5344CB8AC3E}">
        <p14:creationId xmlns:p14="http://schemas.microsoft.com/office/powerpoint/2010/main" val="4248032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748534" y="515781"/>
            <a:ext cx="10694932" cy="1028436"/>
          </a:xfrm>
        </p:spPr>
        <p:txBody>
          <a:bodyPr>
            <a:normAutofit/>
          </a:bodyPr>
          <a:lstStyle/>
          <a:p>
            <a:r>
              <a:rPr lang="en-US" sz="3200" b="1" dirty="0">
                <a:latin typeface="Andale Mono" panose="020B0509000000000004" pitchFamily="49" charset="0"/>
              </a:rPr>
              <a:t>Now it’s your turn to program Marty!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a:stretch>
            <a:fillRect/>
          </a:stretch>
        </p:blipFill>
        <p:spPr>
          <a:xfrm>
            <a:off x="10184524" y="4454140"/>
            <a:ext cx="1590718" cy="2082810"/>
          </a:xfrm>
          <a:prstGeom prst="rect">
            <a:avLst/>
          </a:prstGeom>
        </p:spPr>
      </p:pic>
      <p:sp>
        <p:nvSpPr>
          <p:cNvPr id="7" name="Content Placeholder 2">
            <a:extLst>
              <a:ext uri="{FF2B5EF4-FFF2-40B4-BE49-F238E27FC236}">
                <a16:creationId xmlns:a16="http://schemas.microsoft.com/office/drawing/2014/main" id="{04AC20D3-B4CE-094E-BBAB-03B336F5CAFC}"/>
              </a:ext>
            </a:extLst>
          </p:cNvPr>
          <p:cNvSpPr>
            <a:spLocks noGrp="1"/>
          </p:cNvSpPr>
          <p:nvPr>
            <p:ph idx="1"/>
          </p:nvPr>
        </p:nvSpPr>
        <p:spPr>
          <a:xfrm>
            <a:off x="838200" y="1686564"/>
            <a:ext cx="10515600" cy="4351338"/>
          </a:xfrm>
        </p:spPr>
        <p:txBody>
          <a:bodyPr>
            <a:normAutofit/>
          </a:bodyPr>
          <a:lstStyle/>
          <a:p>
            <a:pPr marL="971550" lvl="1" indent="-514350">
              <a:lnSpc>
                <a:spcPct val="150000"/>
              </a:lnSpc>
              <a:buFont typeface="+mj-lt"/>
              <a:buAutoNum type="arabicPeriod" startAt="2"/>
            </a:pPr>
            <a:endParaRPr lang="en-US" sz="2800" dirty="0">
              <a:latin typeface="Cambria" panose="02040503050406030204" pitchFamily="18" charset="0"/>
              <a:ea typeface="Verdana" panose="020B0604030504040204" pitchFamily="34" charset="0"/>
              <a:cs typeface="Verdana" panose="020B0604030504040204" pitchFamily="34" charset="0"/>
            </a:endParaRPr>
          </a:p>
          <a:p>
            <a:pPr marL="971550" lvl="1" indent="-514350">
              <a:lnSpc>
                <a:spcPct val="150000"/>
              </a:lnSpc>
              <a:buFont typeface="+mj-lt"/>
              <a:buAutoNum type="arabicPeriod" startAt="2"/>
            </a:pPr>
            <a:r>
              <a:rPr lang="en-US" sz="2800" dirty="0">
                <a:latin typeface="Cambria" panose="02040503050406030204" pitchFamily="18" charset="0"/>
                <a:ea typeface="Verdana" panose="020B0604030504040204" pitchFamily="34" charset="0"/>
                <a:cs typeface="Verdana" panose="020B0604030504040204" pitchFamily="34" charset="0"/>
              </a:rPr>
              <a:t>Ask the user what their favourite colour is. If it is green or purple then program Marty to raise his right hand for a high five, otherwise, program him to take 4 steps backwards</a:t>
            </a:r>
          </a:p>
        </p:txBody>
      </p:sp>
    </p:spTree>
    <p:extLst>
      <p:ext uri="{BB962C8B-B14F-4D97-AF65-F5344CB8AC3E}">
        <p14:creationId xmlns:p14="http://schemas.microsoft.com/office/powerpoint/2010/main" val="1796553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748534" y="515781"/>
            <a:ext cx="10694932" cy="1028436"/>
          </a:xfrm>
        </p:spPr>
        <p:txBody>
          <a:bodyPr>
            <a:normAutofit/>
          </a:bodyPr>
          <a:lstStyle/>
          <a:p>
            <a:r>
              <a:rPr lang="en-US" sz="3200" b="1" dirty="0">
                <a:latin typeface="Andale Mono" panose="020B0509000000000004" pitchFamily="49" charset="0"/>
              </a:rPr>
              <a:t>Now it’s your turn to program Marty!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a:stretch>
            <a:fillRect/>
          </a:stretch>
        </p:blipFill>
        <p:spPr>
          <a:xfrm>
            <a:off x="10184524" y="4454140"/>
            <a:ext cx="1590718" cy="2082810"/>
          </a:xfrm>
          <a:prstGeom prst="rect">
            <a:avLst/>
          </a:prstGeom>
        </p:spPr>
      </p:pic>
      <p:sp>
        <p:nvSpPr>
          <p:cNvPr id="7" name="Content Placeholder 2">
            <a:extLst>
              <a:ext uri="{FF2B5EF4-FFF2-40B4-BE49-F238E27FC236}">
                <a16:creationId xmlns:a16="http://schemas.microsoft.com/office/drawing/2014/main" id="{04AC20D3-B4CE-094E-BBAB-03B336F5CAFC}"/>
              </a:ext>
            </a:extLst>
          </p:cNvPr>
          <p:cNvSpPr>
            <a:spLocks noGrp="1"/>
          </p:cNvSpPr>
          <p:nvPr>
            <p:ph idx="1"/>
          </p:nvPr>
        </p:nvSpPr>
        <p:spPr>
          <a:xfrm>
            <a:off x="838200" y="1686564"/>
            <a:ext cx="10515600" cy="4351338"/>
          </a:xfrm>
        </p:spPr>
        <p:txBody>
          <a:bodyPr>
            <a:normAutofit/>
          </a:bodyPr>
          <a:lstStyle/>
          <a:p>
            <a:pPr marL="971550" lvl="1" indent="-514350">
              <a:lnSpc>
                <a:spcPct val="150000"/>
              </a:lnSpc>
              <a:buFont typeface="+mj-lt"/>
              <a:buAutoNum type="arabicPeriod" startAt="2"/>
            </a:pPr>
            <a:endParaRPr lang="en-US" sz="2800" dirty="0">
              <a:latin typeface="Cambria" panose="02040503050406030204" pitchFamily="18" charset="0"/>
              <a:ea typeface="Verdana" panose="020B0604030504040204" pitchFamily="34" charset="0"/>
              <a:cs typeface="Verdana" panose="020B0604030504040204" pitchFamily="34" charset="0"/>
            </a:endParaRPr>
          </a:p>
          <a:p>
            <a:pPr marL="971550" lvl="1" indent="-514350">
              <a:lnSpc>
                <a:spcPct val="150000"/>
              </a:lnSpc>
              <a:buFont typeface="+mj-lt"/>
              <a:buAutoNum type="arabicPeriod" startAt="3"/>
            </a:pPr>
            <a:r>
              <a:rPr lang="en-US" sz="2800" dirty="0">
                <a:latin typeface="Cambria" panose="02040503050406030204" pitchFamily="18" charset="0"/>
                <a:ea typeface="Verdana" panose="020B0604030504040204" pitchFamily="34" charset="0"/>
                <a:cs typeface="Verdana" panose="020B0604030504040204" pitchFamily="34" charset="0"/>
              </a:rPr>
              <a:t>Ask the user who their favourite robots are. If they do not mention Marty (using the </a:t>
            </a:r>
            <a:r>
              <a:rPr lang="en-US" sz="2800" i="1" dirty="0">
                <a:latin typeface="Cambria" panose="02040503050406030204" pitchFamily="18" charset="0"/>
                <a:ea typeface="Verdana" panose="020B0604030504040204" pitchFamily="34" charset="0"/>
                <a:cs typeface="Verdana" panose="020B0604030504040204" pitchFamily="34" charset="0"/>
              </a:rPr>
              <a:t>contains</a:t>
            </a:r>
            <a:r>
              <a:rPr lang="en-US" sz="2800" dirty="0">
                <a:latin typeface="Cambria" panose="02040503050406030204" pitchFamily="18" charset="0"/>
                <a:ea typeface="Verdana" panose="020B0604030504040204" pitchFamily="34" charset="0"/>
                <a:cs typeface="Verdana" panose="020B0604030504040204" pitchFamily="34" charset="0"/>
              </a:rPr>
              <a:t> block) then program Marty to show angry eyes, otherwise, do a happy dance!</a:t>
            </a:r>
          </a:p>
        </p:txBody>
      </p:sp>
    </p:spTree>
    <p:extLst>
      <p:ext uri="{BB962C8B-B14F-4D97-AF65-F5344CB8AC3E}">
        <p14:creationId xmlns:p14="http://schemas.microsoft.com/office/powerpoint/2010/main" val="271244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748534" y="515781"/>
            <a:ext cx="10694932" cy="1028436"/>
          </a:xfrm>
        </p:spPr>
        <p:txBody>
          <a:bodyPr>
            <a:normAutofit/>
          </a:bodyPr>
          <a:lstStyle/>
          <a:p>
            <a:r>
              <a:rPr lang="en-US" sz="3200" b="1" dirty="0">
                <a:latin typeface="Andale Mono" panose="020B0509000000000004" pitchFamily="49" charset="0"/>
              </a:rPr>
              <a:t>Fill in the Blanks!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a:stretch>
            <a:fillRect/>
          </a:stretch>
        </p:blipFill>
        <p:spPr>
          <a:xfrm>
            <a:off x="10184524" y="4454140"/>
            <a:ext cx="1590718" cy="2082810"/>
          </a:xfrm>
          <a:prstGeom prst="rect">
            <a:avLst/>
          </a:prstGeom>
        </p:spPr>
      </p:pic>
      <p:sp>
        <p:nvSpPr>
          <p:cNvPr id="7" name="Content Placeholder 2">
            <a:extLst>
              <a:ext uri="{FF2B5EF4-FFF2-40B4-BE49-F238E27FC236}">
                <a16:creationId xmlns:a16="http://schemas.microsoft.com/office/drawing/2014/main" id="{04AC20D3-B4CE-094E-BBAB-03B336F5CAFC}"/>
              </a:ext>
            </a:extLst>
          </p:cNvPr>
          <p:cNvSpPr>
            <a:spLocks noGrp="1"/>
          </p:cNvSpPr>
          <p:nvPr>
            <p:ph idx="1"/>
          </p:nvPr>
        </p:nvSpPr>
        <p:spPr>
          <a:xfrm>
            <a:off x="838200" y="1686564"/>
            <a:ext cx="10515600" cy="4351338"/>
          </a:xfrm>
        </p:spPr>
        <p:txBody>
          <a:bodyPr>
            <a:normAutofit/>
          </a:bodyPr>
          <a:lstStyle/>
          <a:p>
            <a:pPr marL="457200" lvl="1" indent="0">
              <a:lnSpc>
                <a:spcPct val="150000"/>
              </a:lnSpc>
              <a:buNone/>
            </a:pPr>
            <a:endParaRPr lang="en-US" sz="3200" dirty="0">
              <a:latin typeface="Cambria" panose="02040503050406030204" pitchFamily="18" charset="0"/>
              <a:ea typeface="Verdana" panose="020B0604030504040204" pitchFamily="34" charset="0"/>
              <a:cs typeface="Verdana" panose="020B0604030504040204" pitchFamily="34" charset="0"/>
            </a:endParaRPr>
          </a:p>
          <a:p>
            <a:pPr marL="457200" lvl="1" indent="0">
              <a:lnSpc>
                <a:spcPct val="150000"/>
              </a:lnSpc>
              <a:buNone/>
            </a:pPr>
            <a:r>
              <a:rPr lang="en-US" sz="3200" dirty="0">
                <a:latin typeface="Cambria" panose="02040503050406030204" pitchFamily="18" charset="0"/>
                <a:ea typeface="Verdana" panose="020B0604030504040204" pitchFamily="34" charset="0"/>
                <a:cs typeface="Verdana" panose="020B0604030504040204" pitchFamily="34" charset="0"/>
              </a:rPr>
              <a:t>IF today is Monday ______ today is Wednesday</a:t>
            </a:r>
          </a:p>
          <a:p>
            <a:pPr marL="457200" lvl="1" indent="0">
              <a:lnSpc>
                <a:spcPct val="150000"/>
              </a:lnSpc>
              <a:buNone/>
            </a:pPr>
            <a:r>
              <a:rPr lang="en-US" sz="3200" dirty="0">
                <a:latin typeface="Cambria" panose="02040503050406030204" pitchFamily="18" charset="0"/>
                <a:ea typeface="Verdana" panose="020B0604030504040204" pitchFamily="34" charset="0"/>
                <a:cs typeface="Verdana" panose="020B0604030504040204" pitchFamily="34" charset="0"/>
              </a:rPr>
              <a:t>THEN I have lots of homework to do</a:t>
            </a:r>
          </a:p>
        </p:txBody>
      </p:sp>
    </p:spTree>
    <p:extLst>
      <p:ext uri="{BB962C8B-B14F-4D97-AF65-F5344CB8AC3E}">
        <p14:creationId xmlns:p14="http://schemas.microsoft.com/office/powerpoint/2010/main" val="227104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1 – Introduction to Logic Operators</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825625"/>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Understand that we can do one thing in many different ways and think up some examples</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Program Marty using AND, OR and NOT operators</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when to use AND, OR and NOT logical operators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242720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748534" y="515781"/>
            <a:ext cx="10694932" cy="1028436"/>
          </a:xfrm>
        </p:spPr>
        <p:txBody>
          <a:bodyPr>
            <a:normAutofit/>
          </a:bodyPr>
          <a:lstStyle/>
          <a:p>
            <a:r>
              <a:rPr lang="en-US" sz="3200" b="1" dirty="0">
                <a:latin typeface="Andale Mono" panose="020B0509000000000004" pitchFamily="49" charset="0"/>
              </a:rPr>
              <a:t>Fill in the Blanks!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a:stretch>
            <a:fillRect/>
          </a:stretch>
        </p:blipFill>
        <p:spPr>
          <a:xfrm>
            <a:off x="10184524" y="4454140"/>
            <a:ext cx="1590718" cy="2082810"/>
          </a:xfrm>
          <a:prstGeom prst="rect">
            <a:avLst/>
          </a:prstGeom>
        </p:spPr>
      </p:pic>
      <p:sp>
        <p:nvSpPr>
          <p:cNvPr id="7" name="Content Placeholder 2">
            <a:extLst>
              <a:ext uri="{FF2B5EF4-FFF2-40B4-BE49-F238E27FC236}">
                <a16:creationId xmlns:a16="http://schemas.microsoft.com/office/drawing/2014/main" id="{04AC20D3-B4CE-094E-BBAB-03B336F5CAFC}"/>
              </a:ext>
            </a:extLst>
          </p:cNvPr>
          <p:cNvSpPr>
            <a:spLocks noGrp="1"/>
          </p:cNvSpPr>
          <p:nvPr>
            <p:ph idx="1"/>
          </p:nvPr>
        </p:nvSpPr>
        <p:spPr>
          <a:xfrm>
            <a:off x="838200" y="1686564"/>
            <a:ext cx="10515600" cy="4351338"/>
          </a:xfrm>
        </p:spPr>
        <p:txBody>
          <a:bodyPr>
            <a:normAutofit/>
          </a:bodyPr>
          <a:lstStyle/>
          <a:p>
            <a:pPr marL="457200" lvl="1" indent="0">
              <a:lnSpc>
                <a:spcPct val="150000"/>
              </a:lnSpc>
              <a:buNone/>
            </a:pPr>
            <a:endParaRPr lang="en-US" sz="3200" dirty="0">
              <a:latin typeface="Cambria" panose="02040503050406030204" pitchFamily="18" charset="0"/>
              <a:ea typeface="Verdana" panose="020B0604030504040204" pitchFamily="34" charset="0"/>
              <a:cs typeface="Verdana" panose="020B0604030504040204" pitchFamily="34" charset="0"/>
            </a:endParaRPr>
          </a:p>
          <a:p>
            <a:pPr marL="457200" lvl="1" indent="0">
              <a:lnSpc>
                <a:spcPct val="150000"/>
              </a:lnSpc>
              <a:buNone/>
            </a:pPr>
            <a:r>
              <a:rPr lang="en-US" sz="3200" dirty="0">
                <a:latin typeface="Cambria" panose="02040503050406030204" pitchFamily="18" charset="0"/>
                <a:ea typeface="Verdana" panose="020B0604030504040204" pitchFamily="34" charset="0"/>
                <a:cs typeface="Verdana" panose="020B0604030504040204" pitchFamily="34" charset="0"/>
              </a:rPr>
              <a:t>IF it is after 4pm ______ it is before 5pm</a:t>
            </a:r>
          </a:p>
          <a:p>
            <a:pPr marL="457200" lvl="1" indent="0">
              <a:lnSpc>
                <a:spcPct val="150000"/>
              </a:lnSpc>
              <a:buNone/>
            </a:pPr>
            <a:r>
              <a:rPr lang="en-US" sz="3200" dirty="0">
                <a:latin typeface="Cambria" panose="02040503050406030204" pitchFamily="18" charset="0"/>
                <a:ea typeface="Verdana" panose="020B0604030504040204" pitchFamily="34" charset="0"/>
                <a:cs typeface="Verdana" panose="020B0604030504040204" pitchFamily="34" charset="0"/>
              </a:rPr>
              <a:t>THEN I can watch TV</a:t>
            </a:r>
          </a:p>
        </p:txBody>
      </p:sp>
    </p:spTree>
    <p:extLst>
      <p:ext uri="{BB962C8B-B14F-4D97-AF65-F5344CB8AC3E}">
        <p14:creationId xmlns:p14="http://schemas.microsoft.com/office/powerpoint/2010/main" val="2554102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748534" y="515781"/>
            <a:ext cx="10694932" cy="1028436"/>
          </a:xfrm>
        </p:spPr>
        <p:txBody>
          <a:bodyPr>
            <a:normAutofit/>
          </a:bodyPr>
          <a:lstStyle/>
          <a:p>
            <a:r>
              <a:rPr lang="en-US" sz="3200" b="1" dirty="0">
                <a:latin typeface="Andale Mono" panose="020B0509000000000004" pitchFamily="49" charset="0"/>
              </a:rPr>
              <a:t>Fill in the Blanks!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a:stretch>
            <a:fillRect/>
          </a:stretch>
        </p:blipFill>
        <p:spPr>
          <a:xfrm>
            <a:off x="10184524" y="4454140"/>
            <a:ext cx="1590718" cy="2082810"/>
          </a:xfrm>
          <a:prstGeom prst="rect">
            <a:avLst/>
          </a:prstGeom>
        </p:spPr>
      </p:pic>
      <p:sp>
        <p:nvSpPr>
          <p:cNvPr id="7" name="Content Placeholder 2">
            <a:extLst>
              <a:ext uri="{FF2B5EF4-FFF2-40B4-BE49-F238E27FC236}">
                <a16:creationId xmlns:a16="http://schemas.microsoft.com/office/drawing/2014/main" id="{04AC20D3-B4CE-094E-BBAB-03B336F5CAFC}"/>
              </a:ext>
            </a:extLst>
          </p:cNvPr>
          <p:cNvSpPr>
            <a:spLocks noGrp="1"/>
          </p:cNvSpPr>
          <p:nvPr>
            <p:ph idx="1"/>
          </p:nvPr>
        </p:nvSpPr>
        <p:spPr>
          <a:xfrm>
            <a:off x="838200" y="1686564"/>
            <a:ext cx="10515600" cy="4351338"/>
          </a:xfrm>
        </p:spPr>
        <p:txBody>
          <a:bodyPr>
            <a:normAutofit/>
          </a:bodyPr>
          <a:lstStyle/>
          <a:p>
            <a:pPr marL="457200" lvl="1" indent="0">
              <a:lnSpc>
                <a:spcPct val="150000"/>
              </a:lnSpc>
              <a:buNone/>
            </a:pPr>
            <a:endParaRPr lang="en-US" sz="3200" dirty="0">
              <a:latin typeface="Cambria" panose="02040503050406030204" pitchFamily="18" charset="0"/>
              <a:ea typeface="Verdana" panose="020B0604030504040204" pitchFamily="34" charset="0"/>
              <a:cs typeface="Verdana" panose="020B0604030504040204" pitchFamily="34" charset="0"/>
            </a:endParaRPr>
          </a:p>
          <a:p>
            <a:pPr marL="457200" lvl="1" indent="0">
              <a:lnSpc>
                <a:spcPct val="150000"/>
              </a:lnSpc>
              <a:buNone/>
            </a:pPr>
            <a:r>
              <a:rPr lang="en-US" sz="3200" dirty="0">
                <a:latin typeface="Cambria" panose="02040503050406030204" pitchFamily="18" charset="0"/>
                <a:ea typeface="Verdana" panose="020B0604030504040204" pitchFamily="34" charset="0"/>
                <a:cs typeface="Verdana" panose="020B0604030504040204" pitchFamily="34" charset="0"/>
              </a:rPr>
              <a:t>IF today is ______ Saturday ______ today is ______ Sunday</a:t>
            </a:r>
          </a:p>
          <a:p>
            <a:pPr marL="457200" lvl="1" indent="0">
              <a:lnSpc>
                <a:spcPct val="150000"/>
              </a:lnSpc>
              <a:buNone/>
            </a:pPr>
            <a:r>
              <a:rPr lang="en-US" sz="3200" dirty="0">
                <a:latin typeface="Cambria" panose="02040503050406030204" pitchFamily="18" charset="0"/>
                <a:ea typeface="Verdana" panose="020B0604030504040204" pitchFamily="34" charset="0"/>
                <a:cs typeface="Verdana" panose="020B0604030504040204" pitchFamily="34" charset="0"/>
              </a:rPr>
              <a:t>THEN it is not the weekend</a:t>
            </a:r>
          </a:p>
        </p:txBody>
      </p:sp>
    </p:spTree>
    <p:extLst>
      <p:ext uri="{BB962C8B-B14F-4D97-AF65-F5344CB8AC3E}">
        <p14:creationId xmlns:p14="http://schemas.microsoft.com/office/powerpoint/2010/main" val="4060896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2 – Introduction to Functions</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825625"/>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what is meant by a function and why we use them whilst programming</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Name some examples of </a:t>
            </a:r>
            <a:r>
              <a:rPr lang="en-US" sz="2800" i="1" dirty="0">
                <a:latin typeface="Cambria" panose="02040503050406030204" pitchFamily="18" charset="0"/>
                <a:ea typeface="Verdana" panose="020B0604030504040204" pitchFamily="34" charset="0"/>
                <a:cs typeface="Verdana" panose="020B0604030504040204" pitchFamily="34" charset="0"/>
              </a:rPr>
              <a:t>functions</a:t>
            </a:r>
            <a:r>
              <a:rPr lang="en-US" sz="2800" dirty="0">
                <a:latin typeface="Cambria" panose="02040503050406030204" pitchFamily="18" charset="0"/>
                <a:ea typeface="Verdana" panose="020B0604030504040204" pitchFamily="34" charset="0"/>
                <a:cs typeface="Verdana" panose="020B0604030504040204" pitchFamily="34" charset="0"/>
              </a:rPr>
              <a:t> we use everyday</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Program Marty to do a dance routine using functions to represent different dance moves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2858408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634610" y="331075"/>
            <a:ext cx="10886222" cy="1028062"/>
          </a:xfrm>
        </p:spPr>
        <p:txBody>
          <a:bodyPr>
            <a:normAutofit/>
          </a:bodyPr>
          <a:lstStyle/>
          <a:p>
            <a:r>
              <a:rPr lang="en-US" sz="4000" b="1" dirty="0">
                <a:latin typeface="Andale Mono" panose="020B0509000000000004" pitchFamily="49" charset="0"/>
              </a:rPr>
              <a:t>What is a function?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383252" y="4676778"/>
            <a:ext cx="1472909" cy="1928557"/>
          </a:xfrm>
          <a:prstGeom prst="rect">
            <a:avLst/>
          </a:prstGeom>
        </p:spPr>
      </p:pic>
      <p:sp>
        <p:nvSpPr>
          <p:cNvPr id="6" name="Content Placeholder 2">
            <a:extLst>
              <a:ext uri="{FF2B5EF4-FFF2-40B4-BE49-F238E27FC236}">
                <a16:creationId xmlns:a16="http://schemas.microsoft.com/office/drawing/2014/main" id="{6E291889-34D1-834F-89B6-1AE1575D205D}"/>
              </a:ext>
            </a:extLst>
          </p:cNvPr>
          <p:cNvSpPr>
            <a:spLocks noGrp="1"/>
          </p:cNvSpPr>
          <p:nvPr>
            <p:ph idx="1"/>
          </p:nvPr>
        </p:nvSpPr>
        <p:spPr>
          <a:xfrm>
            <a:off x="634610" y="1057671"/>
            <a:ext cx="10515600" cy="938596"/>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A way to break down our programs into small chunks</a:t>
            </a:r>
            <a:endParaRPr lang="en-US" sz="2800" dirty="0">
              <a:latin typeface="Cambria" panose="02040503050406030204" pitchFamily="18"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7C7FECF8-9B71-3645-8F6E-E03655FFAFE3}"/>
              </a:ext>
            </a:extLst>
          </p:cNvPr>
          <p:cNvPicPr>
            <a:picLocks noChangeAspect="1"/>
          </p:cNvPicPr>
          <p:nvPr/>
        </p:nvPicPr>
        <p:blipFill>
          <a:blip r:embed="rId4"/>
          <a:stretch>
            <a:fillRect/>
          </a:stretch>
        </p:blipFill>
        <p:spPr>
          <a:xfrm>
            <a:off x="1431934" y="2120057"/>
            <a:ext cx="2628024" cy="2712121"/>
          </a:xfrm>
          <a:prstGeom prst="rect">
            <a:avLst/>
          </a:prstGeom>
        </p:spPr>
      </p:pic>
      <p:sp>
        <p:nvSpPr>
          <p:cNvPr id="9" name="Content Placeholder 2">
            <a:extLst>
              <a:ext uri="{FF2B5EF4-FFF2-40B4-BE49-F238E27FC236}">
                <a16:creationId xmlns:a16="http://schemas.microsoft.com/office/drawing/2014/main" id="{6D935BB7-81F1-364F-ACB4-C1C0DE20DC8E}"/>
              </a:ext>
            </a:extLst>
          </p:cNvPr>
          <p:cNvSpPr txBox="1">
            <a:spLocks/>
          </p:cNvSpPr>
          <p:nvPr/>
        </p:nvSpPr>
        <p:spPr>
          <a:xfrm>
            <a:off x="1431934" y="4904292"/>
            <a:ext cx="2628024" cy="158685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dirty="0">
                <a:latin typeface="Cambria" panose="02040503050406030204" pitchFamily="18" charset="0"/>
                <a:ea typeface="Verdana" panose="020B0604030504040204" pitchFamily="34" charset="0"/>
                <a:cs typeface="Verdana" panose="020B0604030504040204" pitchFamily="34" charset="0"/>
              </a:rPr>
              <a:t>Books are broken down into chapters where each chapter is about a specific subject</a:t>
            </a:r>
          </a:p>
        </p:txBody>
      </p:sp>
      <p:pic>
        <p:nvPicPr>
          <p:cNvPr id="17" name="Picture 16" descr="Música y otros ingredientes: La escala musical">
            <a:extLst>
              <a:ext uri="{FF2B5EF4-FFF2-40B4-BE49-F238E27FC236}">
                <a16:creationId xmlns:a16="http://schemas.microsoft.com/office/drawing/2014/main" id="{51CBCD14-99A2-394E-8993-DDA91A06F9A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184946" y="1993868"/>
            <a:ext cx="2628900" cy="2806700"/>
          </a:xfrm>
          <a:prstGeom prst="rect">
            <a:avLst/>
          </a:prstGeom>
        </p:spPr>
      </p:pic>
      <p:sp>
        <p:nvSpPr>
          <p:cNvPr id="19" name="Content Placeholder 2">
            <a:extLst>
              <a:ext uri="{FF2B5EF4-FFF2-40B4-BE49-F238E27FC236}">
                <a16:creationId xmlns:a16="http://schemas.microsoft.com/office/drawing/2014/main" id="{8318CCE3-AB6B-9541-AF52-CF030E757EC1}"/>
              </a:ext>
            </a:extLst>
          </p:cNvPr>
          <p:cNvSpPr txBox="1">
            <a:spLocks/>
          </p:cNvSpPr>
          <p:nvPr/>
        </p:nvSpPr>
        <p:spPr>
          <a:xfrm>
            <a:off x="5172132" y="4904292"/>
            <a:ext cx="2628024" cy="158685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dirty="0">
                <a:latin typeface="Cambria" panose="02040503050406030204" pitchFamily="18" charset="0"/>
                <a:ea typeface="Verdana" panose="020B0604030504040204" pitchFamily="34" charset="0"/>
                <a:cs typeface="Verdana" panose="020B0604030504040204" pitchFamily="34" charset="0"/>
              </a:rPr>
              <a:t>Songs are made up of different verses and a chorus that is repeated throughout</a:t>
            </a:r>
          </a:p>
        </p:txBody>
      </p:sp>
    </p:spTree>
    <p:extLst>
      <p:ext uri="{BB962C8B-B14F-4D97-AF65-F5344CB8AC3E}">
        <p14:creationId xmlns:p14="http://schemas.microsoft.com/office/powerpoint/2010/main" val="1550086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383252" y="4676778"/>
            <a:ext cx="1472909" cy="1928557"/>
          </a:xfrm>
          <a:prstGeom prst="rect">
            <a:avLst/>
          </a:prstGeom>
        </p:spPr>
      </p:pic>
      <p:pic>
        <p:nvPicPr>
          <p:cNvPr id="7" name="Picture 6">
            <a:extLst>
              <a:ext uri="{FF2B5EF4-FFF2-40B4-BE49-F238E27FC236}">
                <a16:creationId xmlns:a16="http://schemas.microsoft.com/office/drawing/2014/main" id="{AA585A56-9FFA-7D47-B47E-C54B1BC0B0C6}"/>
              </a:ext>
            </a:extLst>
          </p:cNvPr>
          <p:cNvPicPr>
            <a:picLocks noChangeAspect="1"/>
          </p:cNvPicPr>
          <p:nvPr/>
        </p:nvPicPr>
        <p:blipFill>
          <a:blip r:embed="rId4"/>
          <a:stretch>
            <a:fillRect/>
          </a:stretch>
        </p:blipFill>
        <p:spPr>
          <a:xfrm>
            <a:off x="2564741" y="767255"/>
            <a:ext cx="7062517" cy="3487509"/>
          </a:xfrm>
          <a:prstGeom prst="rect">
            <a:avLst/>
          </a:prstGeom>
        </p:spPr>
      </p:pic>
      <p:sp>
        <p:nvSpPr>
          <p:cNvPr id="16" name="Content Placeholder 2">
            <a:extLst>
              <a:ext uri="{FF2B5EF4-FFF2-40B4-BE49-F238E27FC236}">
                <a16:creationId xmlns:a16="http://schemas.microsoft.com/office/drawing/2014/main" id="{8ACB4843-5AA4-0B47-948F-E7D88FA9F5C9}"/>
              </a:ext>
            </a:extLst>
          </p:cNvPr>
          <p:cNvSpPr txBox="1">
            <a:spLocks/>
          </p:cNvSpPr>
          <p:nvPr/>
        </p:nvSpPr>
        <p:spPr>
          <a:xfrm>
            <a:off x="2564741" y="4399795"/>
            <a:ext cx="7062517" cy="15868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dirty="0">
                <a:latin typeface="Cambria" panose="02040503050406030204" pitchFamily="18" charset="0"/>
                <a:ea typeface="Verdana" panose="020B0604030504040204" pitchFamily="34" charset="0"/>
                <a:cs typeface="Verdana" panose="020B0604030504040204" pitchFamily="34" charset="0"/>
              </a:rPr>
              <a:t>And our programs can be broken down into functions where each function is responsible for one thing!</a:t>
            </a:r>
          </a:p>
        </p:txBody>
      </p:sp>
    </p:spTree>
    <p:extLst>
      <p:ext uri="{BB962C8B-B14F-4D97-AF65-F5344CB8AC3E}">
        <p14:creationId xmlns:p14="http://schemas.microsoft.com/office/powerpoint/2010/main" val="4206478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38200" y="2446174"/>
            <a:ext cx="10515600" cy="1325563"/>
          </a:xfrm>
        </p:spPr>
        <p:txBody>
          <a:bodyPr>
            <a:normAutofit/>
          </a:bodyPr>
          <a:lstStyle/>
          <a:p>
            <a:pPr algn="ctr"/>
            <a:r>
              <a:rPr lang="en-US" sz="3200" b="1" dirty="0">
                <a:latin typeface="Andale Mono" panose="020B0509000000000004" pitchFamily="49" charset="0"/>
              </a:rPr>
              <a:t>But we use functions everyday!</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383252" y="4676778"/>
            <a:ext cx="1472909" cy="1928557"/>
          </a:xfrm>
          <a:prstGeom prst="rect">
            <a:avLst/>
          </a:prstGeom>
        </p:spPr>
      </p:pic>
      <p:sp>
        <p:nvSpPr>
          <p:cNvPr id="6" name="TextBox 5">
            <a:extLst>
              <a:ext uri="{FF2B5EF4-FFF2-40B4-BE49-F238E27FC236}">
                <a16:creationId xmlns:a16="http://schemas.microsoft.com/office/drawing/2014/main" id="{6E87BF16-499F-9044-A6ED-889D7162C9CB}"/>
              </a:ext>
            </a:extLst>
          </p:cNvPr>
          <p:cNvSpPr txBox="1"/>
          <p:nvPr/>
        </p:nvSpPr>
        <p:spPr>
          <a:xfrm>
            <a:off x="719958" y="872574"/>
            <a:ext cx="3310760" cy="1077218"/>
          </a:xfrm>
          <a:prstGeom prst="rect">
            <a:avLst/>
          </a:prstGeom>
          <a:noFill/>
        </p:spPr>
        <p:txBody>
          <a:bodyPr wrap="square" rtlCol="0">
            <a:spAutoFit/>
          </a:bodyPr>
          <a:lstStyle/>
          <a:p>
            <a:pPr algn="ctr"/>
            <a:r>
              <a:rPr lang="en-US" sz="3200" dirty="0">
                <a:latin typeface="Andale Mono" panose="020B0509000000000004" pitchFamily="49" charset="0"/>
              </a:rPr>
              <a:t>Brushing your teeth</a:t>
            </a:r>
          </a:p>
        </p:txBody>
      </p:sp>
      <p:sp>
        <p:nvSpPr>
          <p:cNvPr id="7" name="TextBox 6">
            <a:extLst>
              <a:ext uri="{FF2B5EF4-FFF2-40B4-BE49-F238E27FC236}">
                <a16:creationId xmlns:a16="http://schemas.microsoft.com/office/drawing/2014/main" id="{B639746E-3F08-144C-A9DE-5E5D7428CC29}"/>
              </a:ext>
            </a:extLst>
          </p:cNvPr>
          <p:cNvSpPr txBox="1"/>
          <p:nvPr/>
        </p:nvSpPr>
        <p:spPr>
          <a:xfrm>
            <a:off x="2737943" y="4676778"/>
            <a:ext cx="3936125" cy="1077218"/>
          </a:xfrm>
          <a:prstGeom prst="rect">
            <a:avLst/>
          </a:prstGeom>
          <a:noFill/>
        </p:spPr>
        <p:txBody>
          <a:bodyPr wrap="square" rtlCol="0">
            <a:spAutoFit/>
          </a:bodyPr>
          <a:lstStyle/>
          <a:p>
            <a:pPr algn="ctr"/>
            <a:r>
              <a:rPr lang="en-US" sz="3200" dirty="0">
                <a:latin typeface="Andale Mono" panose="020B0509000000000004" pitchFamily="49" charset="0"/>
              </a:rPr>
              <a:t>Getting ready for bed</a:t>
            </a:r>
          </a:p>
        </p:txBody>
      </p:sp>
      <p:sp>
        <p:nvSpPr>
          <p:cNvPr id="8" name="TextBox 7">
            <a:extLst>
              <a:ext uri="{FF2B5EF4-FFF2-40B4-BE49-F238E27FC236}">
                <a16:creationId xmlns:a16="http://schemas.microsoft.com/office/drawing/2014/main" id="{3E3C7677-5D55-9A4C-A80E-5D22ED5C74BD}"/>
              </a:ext>
            </a:extLst>
          </p:cNvPr>
          <p:cNvSpPr txBox="1"/>
          <p:nvPr/>
        </p:nvSpPr>
        <p:spPr>
          <a:xfrm>
            <a:off x="7417675" y="1185740"/>
            <a:ext cx="3936125" cy="1077218"/>
          </a:xfrm>
          <a:prstGeom prst="rect">
            <a:avLst/>
          </a:prstGeom>
          <a:noFill/>
        </p:spPr>
        <p:txBody>
          <a:bodyPr wrap="square" rtlCol="0">
            <a:spAutoFit/>
          </a:bodyPr>
          <a:lstStyle/>
          <a:p>
            <a:pPr algn="ctr"/>
            <a:r>
              <a:rPr lang="en-US" sz="3200" dirty="0">
                <a:latin typeface="Andale Mono" panose="020B0509000000000004" pitchFamily="49" charset="0"/>
              </a:rPr>
              <a:t>Eating and drinking</a:t>
            </a:r>
          </a:p>
        </p:txBody>
      </p:sp>
      <p:sp>
        <p:nvSpPr>
          <p:cNvPr id="9" name="TextBox 8">
            <a:extLst>
              <a:ext uri="{FF2B5EF4-FFF2-40B4-BE49-F238E27FC236}">
                <a16:creationId xmlns:a16="http://schemas.microsoft.com/office/drawing/2014/main" id="{9B70DF37-D05E-D143-ACF4-0E418E6A5CF9}"/>
              </a:ext>
            </a:extLst>
          </p:cNvPr>
          <p:cNvSpPr txBox="1"/>
          <p:nvPr/>
        </p:nvSpPr>
        <p:spPr>
          <a:xfrm>
            <a:off x="2375338" y="3438939"/>
            <a:ext cx="7325710" cy="400110"/>
          </a:xfrm>
          <a:prstGeom prst="rect">
            <a:avLst/>
          </a:prstGeom>
          <a:noFill/>
        </p:spPr>
        <p:txBody>
          <a:bodyPr wrap="square" rtlCol="0">
            <a:spAutoFit/>
          </a:bodyPr>
          <a:lstStyle/>
          <a:p>
            <a:pPr algn="ctr"/>
            <a:r>
              <a:rPr lang="en-US" sz="2000" dirty="0">
                <a:latin typeface="Andale Mono" panose="020B0509000000000004" pitchFamily="49" charset="0"/>
              </a:rPr>
              <a:t>Can you think of some more?</a:t>
            </a:r>
          </a:p>
        </p:txBody>
      </p:sp>
    </p:spTree>
    <p:extLst>
      <p:ext uri="{BB962C8B-B14F-4D97-AF65-F5344CB8AC3E}">
        <p14:creationId xmlns:p14="http://schemas.microsoft.com/office/powerpoint/2010/main" val="1174684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06667" y="815766"/>
            <a:ext cx="9945415" cy="1028062"/>
          </a:xfrm>
        </p:spPr>
        <p:txBody>
          <a:bodyPr>
            <a:normAutofit/>
          </a:bodyPr>
          <a:lstStyle/>
          <a:p>
            <a:r>
              <a:rPr lang="en-US" sz="4000" b="1" dirty="0">
                <a:latin typeface="Andale Mono" panose="020B0509000000000004" pitchFamily="49" charset="0"/>
              </a:rPr>
              <a:t>Why do we use functions?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9228083" y="3429000"/>
            <a:ext cx="2018715" cy="2643209"/>
          </a:xfrm>
          <a:prstGeom prst="rect">
            <a:avLst/>
          </a:prstGeom>
        </p:spPr>
      </p:pic>
      <p:sp>
        <p:nvSpPr>
          <p:cNvPr id="6" name="Content Placeholder 2">
            <a:extLst>
              <a:ext uri="{FF2B5EF4-FFF2-40B4-BE49-F238E27FC236}">
                <a16:creationId xmlns:a16="http://schemas.microsoft.com/office/drawing/2014/main" id="{6E291889-34D1-834F-89B6-1AE1575D205D}"/>
              </a:ext>
            </a:extLst>
          </p:cNvPr>
          <p:cNvSpPr>
            <a:spLocks noGrp="1"/>
          </p:cNvSpPr>
          <p:nvPr>
            <p:ph idx="1"/>
          </p:nvPr>
        </p:nvSpPr>
        <p:spPr>
          <a:xfrm>
            <a:off x="806667" y="1697496"/>
            <a:ext cx="9945415" cy="2033675"/>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Functions reduce the amount of repeated code by assigning each function a single aim or action that it is responsible for!</a:t>
            </a:r>
            <a:endParaRPr lang="en-US" sz="2800" dirty="0">
              <a:latin typeface="Cambria" panose="02040503050406030204"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69696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415321" y="255214"/>
            <a:ext cx="11387862" cy="801134"/>
          </a:xfrm>
        </p:spPr>
        <p:txBody>
          <a:bodyPr>
            <a:noAutofit/>
          </a:bodyPr>
          <a:lstStyle/>
          <a:p>
            <a:pPr algn="ctr"/>
            <a:r>
              <a:rPr lang="en-US" sz="2800" b="1" dirty="0">
                <a:latin typeface="Andale Mono" panose="020B0509000000000004" pitchFamily="49" charset="0"/>
              </a:rPr>
              <a:t>Example: How would we break up this song?</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Content Placeholder 2">
            <a:extLst>
              <a:ext uri="{FF2B5EF4-FFF2-40B4-BE49-F238E27FC236}">
                <a16:creationId xmlns:a16="http://schemas.microsoft.com/office/drawing/2014/main" id="{6E291889-34D1-834F-89B6-1AE1575D205D}"/>
              </a:ext>
            </a:extLst>
          </p:cNvPr>
          <p:cNvSpPr>
            <a:spLocks noGrp="1"/>
          </p:cNvSpPr>
          <p:nvPr>
            <p:ph idx="1"/>
          </p:nvPr>
        </p:nvSpPr>
        <p:spPr>
          <a:xfrm>
            <a:off x="579079" y="1189960"/>
            <a:ext cx="10380601" cy="5360276"/>
          </a:xfrm>
        </p:spPr>
        <p:txBody>
          <a:bodyPr>
            <a:normAutofit fontScale="55000" lnSpcReduction="20000"/>
          </a:bodyPr>
          <a:lstStyle/>
          <a:p>
            <a:pPr marL="0" indent="0">
              <a:lnSpc>
                <a:spcPct val="150000"/>
              </a:lnSpc>
              <a:buNone/>
            </a:pPr>
            <a:r>
              <a:rPr lang="en-GB" dirty="0">
                <a:latin typeface="Cambria" panose="02040503050406030204" pitchFamily="18" charset="0"/>
                <a:ea typeface="Open Sans" panose="020B0606030504020204" pitchFamily="34" charset="0"/>
                <a:cs typeface="Calibri" panose="020F0502020204030204" pitchFamily="34" charset="0"/>
              </a:rPr>
              <a:t>Old MacDonald had a farm ee-eye, ee-eye-oh </a:t>
            </a:r>
          </a:p>
          <a:p>
            <a:pPr marL="0" indent="0">
              <a:lnSpc>
                <a:spcPct val="150000"/>
              </a:lnSpc>
              <a:buNone/>
            </a:pPr>
            <a:endParaRPr lang="en-GB" dirty="0">
              <a:latin typeface="Cambria" panose="02040503050406030204" pitchFamily="18" charset="0"/>
              <a:ea typeface="Open Sans" panose="020B0606030504020204" pitchFamily="34" charset="0"/>
              <a:cs typeface="Calibri" panose="020F0502020204030204" pitchFamily="34" charset="0"/>
            </a:endParaRPr>
          </a:p>
          <a:p>
            <a:pPr marL="0" indent="0">
              <a:lnSpc>
                <a:spcPct val="150000"/>
              </a:lnSpc>
              <a:buNone/>
            </a:pPr>
            <a:r>
              <a:rPr lang="en-GB" dirty="0">
                <a:latin typeface="Cambria" panose="02040503050406030204" pitchFamily="18" charset="0"/>
                <a:ea typeface="Open Sans" panose="020B0606030504020204" pitchFamily="34" charset="0"/>
                <a:cs typeface="Calibri" panose="020F0502020204030204" pitchFamily="34" charset="0"/>
              </a:rPr>
              <a:t>And on that farm he had a duck ee-eye, ee-eye-oh With a quack, quack here and a quack, quack there Here a quack, there a quack, everywhere a quack, quack </a:t>
            </a:r>
          </a:p>
          <a:p>
            <a:pPr marL="0" indent="0">
              <a:lnSpc>
                <a:spcPct val="150000"/>
              </a:lnSpc>
              <a:buNone/>
            </a:pPr>
            <a:r>
              <a:rPr lang="en-GB" dirty="0">
                <a:latin typeface="Cambria" panose="02040503050406030204" pitchFamily="18" charset="0"/>
                <a:ea typeface="Open Sans" panose="020B0606030504020204" pitchFamily="34" charset="0"/>
                <a:cs typeface="Calibri" panose="020F0502020204030204" pitchFamily="34" charset="0"/>
              </a:rPr>
              <a:t> </a:t>
            </a:r>
          </a:p>
          <a:p>
            <a:pPr marL="0" indent="0">
              <a:lnSpc>
                <a:spcPct val="150000"/>
              </a:lnSpc>
              <a:buNone/>
            </a:pPr>
            <a:r>
              <a:rPr lang="en-GB" dirty="0">
                <a:latin typeface="Cambria" panose="02040503050406030204" pitchFamily="18" charset="0"/>
                <a:ea typeface="Open Sans" panose="020B0606030504020204" pitchFamily="34" charset="0"/>
                <a:cs typeface="Calibri" panose="020F0502020204030204" pitchFamily="34" charset="0"/>
              </a:rPr>
              <a:t>Old MacDonald had a farm ee-eye, ee-eye-oh. </a:t>
            </a:r>
          </a:p>
          <a:p>
            <a:pPr marL="0" indent="0">
              <a:lnSpc>
                <a:spcPct val="150000"/>
              </a:lnSpc>
              <a:buNone/>
            </a:pPr>
            <a:endParaRPr lang="en-GB" dirty="0">
              <a:latin typeface="Cambria" panose="02040503050406030204" pitchFamily="18" charset="0"/>
              <a:ea typeface="Open Sans" panose="020B0606030504020204" pitchFamily="34" charset="0"/>
              <a:cs typeface="Calibri" panose="020F0502020204030204" pitchFamily="34" charset="0"/>
            </a:endParaRPr>
          </a:p>
          <a:p>
            <a:pPr marL="0" indent="0">
              <a:lnSpc>
                <a:spcPct val="150000"/>
              </a:lnSpc>
              <a:buNone/>
            </a:pPr>
            <a:r>
              <a:rPr lang="en-GB" dirty="0">
                <a:latin typeface="Cambria" panose="02040503050406030204" pitchFamily="18" charset="0"/>
                <a:ea typeface="Open Sans" panose="020B0606030504020204" pitchFamily="34" charset="0"/>
                <a:cs typeface="Calibri" panose="020F0502020204030204" pitchFamily="34" charset="0"/>
              </a:rPr>
              <a:t>Old MacDonald had a farm ee-eye, ee-eye-oh </a:t>
            </a:r>
          </a:p>
          <a:p>
            <a:pPr marL="0" indent="0">
              <a:lnSpc>
                <a:spcPct val="150000"/>
              </a:lnSpc>
              <a:buNone/>
            </a:pPr>
            <a:endParaRPr lang="en-GB" dirty="0">
              <a:latin typeface="Cambria" panose="02040503050406030204" pitchFamily="18" charset="0"/>
              <a:ea typeface="Open Sans" panose="020B0606030504020204" pitchFamily="34" charset="0"/>
              <a:cs typeface="Calibri" panose="020F0502020204030204" pitchFamily="34" charset="0"/>
            </a:endParaRPr>
          </a:p>
          <a:p>
            <a:pPr marL="0" indent="0">
              <a:lnSpc>
                <a:spcPct val="150000"/>
              </a:lnSpc>
              <a:buNone/>
            </a:pPr>
            <a:r>
              <a:rPr lang="en-GB" dirty="0">
                <a:latin typeface="Cambria" panose="02040503050406030204" pitchFamily="18" charset="0"/>
                <a:ea typeface="Open Sans" panose="020B0606030504020204" pitchFamily="34" charset="0"/>
                <a:cs typeface="Calibri" panose="020F0502020204030204" pitchFamily="34" charset="0"/>
              </a:rPr>
              <a:t>And on that farm he had a cow ee-eye, ee-eye-oh With a moo, moo here and a moo, moo there Here a moo, there a moo, everywhere a moo, moo Quack, quack here and a quack, quack there Here a quack, there a quack, everywhere a quack, quack </a:t>
            </a:r>
          </a:p>
          <a:p>
            <a:pPr marL="0" indent="0">
              <a:lnSpc>
                <a:spcPct val="150000"/>
              </a:lnSpc>
              <a:buNone/>
            </a:pPr>
            <a:endParaRPr lang="en-GB" dirty="0">
              <a:latin typeface="Cambria" panose="02040503050406030204" pitchFamily="18" charset="0"/>
              <a:ea typeface="Open Sans" panose="020B0606030504020204" pitchFamily="34" charset="0"/>
              <a:cs typeface="Calibri" panose="020F0502020204030204" pitchFamily="34" charset="0"/>
            </a:endParaRPr>
          </a:p>
          <a:p>
            <a:pPr marL="0" indent="0">
              <a:lnSpc>
                <a:spcPct val="150000"/>
              </a:lnSpc>
              <a:buNone/>
            </a:pPr>
            <a:r>
              <a:rPr lang="en-GB" dirty="0">
                <a:latin typeface="Cambria" panose="02040503050406030204" pitchFamily="18" charset="0"/>
                <a:ea typeface="Open Sans" panose="020B0606030504020204" pitchFamily="34" charset="0"/>
                <a:cs typeface="Calibri" panose="020F0502020204030204" pitchFamily="34" charset="0"/>
              </a:rPr>
              <a:t>Old MacDonald had a farm ee-eye, ee-eye-oh. </a:t>
            </a:r>
          </a:p>
          <a:p>
            <a:pPr marL="0" indent="0">
              <a:lnSpc>
                <a:spcPct val="150000"/>
              </a:lnSpc>
              <a:buNone/>
            </a:pPr>
            <a:endParaRPr lang="en-GB" dirty="0">
              <a:latin typeface="Cambria" panose="02040503050406030204" pitchFamily="18" charset="0"/>
              <a:ea typeface="Open Sans" panose="020B0606030504020204" pitchFamily="34" charset="0"/>
              <a:cs typeface="Calibri" panose="020F0502020204030204" pitchFamily="34" charset="0"/>
            </a:endParaRPr>
          </a:p>
        </p:txBody>
      </p:sp>
      <p:sp>
        <p:nvSpPr>
          <p:cNvPr id="8" name="Right Bracket 7">
            <a:extLst>
              <a:ext uri="{FF2B5EF4-FFF2-40B4-BE49-F238E27FC236}">
                <a16:creationId xmlns:a16="http://schemas.microsoft.com/office/drawing/2014/main" id="{EBBC8409-BD43-E142-AF59-81E68832BAC1}"/>
              </a:ext>
            </a:extLst>
          </p:cNvPr>
          <p:cNvSpPr/>
          <p:nvPr/>
        </p:nvSpPr>
        <p:spPr>
          <a:xfrm>
            <a:off x="4280356" y="1147318"/>
            <a:ext cx="241738" cy="438703"/>
          </a:xfrm>
          <a:prstGeom prst="rightBracket">
            <a:avLst/>
          </a:prstGeom>
          <a:ln w="28575">
            <a:solidFill>
              <a:srgbClr val="58A9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06BB61A-360A-F147-985D-4FD0A6641878}"/>
              </a:ext>
            </a:extLst>
          </p:cNvPr>
          <p:cNvSpPr txBox="1"/>
          <p:nvPr/>
        </p:nvSpPr>
        <p:spPr>
          <a:xfrm>
            <a:off x="4522094" y="1182003"/>
            <a:ext cx="1011815" cy="369332"/>
          </a:xfrm>
          <a:prstGeom prst="rect">
            <a:avLst/>
          </a:prstGeom>
          <a:noFill/>
        </p:spPr>
        <p:txBody>
          <a:bodyPr wrap="none" rtlCol="0">
            <a:spAutoFit/>
          </a:bodyPr>
          <a:lstStyle/>
          <a:p>
            <a:r>
              <a:rPr lang="en-US" dirty="0">
                <a:latin typeface="Andale Mono" panose="020B0509000000000004" pitchFamily="49" charset="0"/>
              </a:rPr>
              <a:t>Chorus</a:t>
            </a:r>
          </a:p>
        </p:txBody>
      </p:sp>
      <p:sp>
        <p:nvSpPr>
          <p:cNvPr id="10" name="Right Bracket 9">
            <a:extLst>
              <a:ext uri="{FF2B5EF4-FFF2-40B4-BE49-F238E27FC236}">
                <a16:creationId xmlns:a16="http://schemas.microsoft.com/office/drawing/2014/main" id="{01963504-179D-C648-870D-33B7574260F7}"/>
              </a:ext>
            </a:extLst>
          </p:cNvPr>
          <p:cNvSpPr/>
          <p:nvPr/>
        </p:nvSpPr>
        <p:spPr>
          <a:xfrm>
            <a:off x="4264590" y="3151966"/>
            <a:ext cx="241738" cy="438703"/>
          </a:xfrm>
          <a:prstGeom prst="rightBracket">
            <a:avLst/>
          </a:prstGeom>
          <a:ln w="28575">
            <a:solidFill>
              <a:srgbClr val="58A9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09ED29C9-FA9A-E24E-9A91-8806557B1868}"/>
              </a:ext>
            </a:extLst>
          </p:cNvPr>
          <p:cNvSpPr txBox="1"/>
          <p:nvPr/>
        </p:nvSpPr>
        <p:spPr>
          <a:xfrm>
            <a:off x="4522094" y="3186651"/>
            <a:ext cx="1011815" cy="369332"/>
          </a:xfrm>
          <a:prstGeom prst="rect">
            <a:avLst/>
          </a:prstGeom>
          <a:noFill/>
        </p:spPr>
        <p:txBody>
          <a:bodyPr wrap="none" rtlCol="0">
            <a:spAutoFit/>
          </a:bodyPr>
          <a:lstStyle/>
          <a:p>
            <a:r>
              <a:rPr lang="en-US" dirty="0">
                <a:latin typeface="Andale Mono" panose="020B0509000000000004" pitchFamily="49" charset="0"/>
              </a:rPr>
              <a:t>Chorus</a:t>
            </a:r>
          </a:p>
        </p:txBody>
      </p:sp>
      <p:sp>
        <p:nvSpPr>
          <p:cNvPr id="12" name="Right Bracket 11">
            <a:extLst>
              <a:ext uri="{FF2B5EF4-FFF2-40B4-BE49-F238E27FC236}">
                <a16:creationId xmlns:a16="http://schemas.microsoft.com/office/drawing/2014/main" id="{D3524A14-B618-084A-967D-518BB888DFB8}"/>
              </a:ext>
            </a:extLst>
          </p:cNvPr>
          <p:cNvSpPr/>
          <p:nvPr/>
        </p:nvSpPr>
        <p:spPr>
          <a:xfrm>
            <a:off x="4280356" y="4050601"/>
            <a:ext cx="241738" cy="438703"/>
          </a:xfrm>
          <a:prstGeom prst="rightBracket">
            <a:avLst/>
          </a:prstGeom>
          <a:ln w="28575">
            <a:solidFill>
              <a:srgbClr val="58A9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47BD0E8D-1A8A-4442-A84A-F85EAC356DD2}"/>
              </a:ext>
            </a:extLst>
          </p:cNvPr>
          <p:cNvSpPr txBox="1"/>
          <p:nvPr/>
        </p:nvSpPr>
        <p:spPr>
          <a:xfrm>
            <a:off x="4537860" y="4085286"/>
            <a:ext cx="1011815" cy="369332"/>
          </a:xfrm>
          <a:prstGeom prst="rect">
            <a:avLst/>
          </a:prstGeom>
          <a:noFill/>
        </p:spPr>
        <p:txBody>
          <a:bodyPr wrap="none" rtlCol="0">
            <a:spAutoFit/>
          </a:bodyPr>
          <a:lstStyle/>
          <a:p>
            <a:r>
              <a:rPr lang="en-US" dirty="0">
                <a:latin typeface="Andale Mono" panose="020B0509000000000004" pitchFamily="49" charset="0"/>
              </a:rPr>
              <a:t>Chorus</a:t>
            </a:r>
          </a:p>
        </p:txBody>
      </p:sp>
      <p:sp>
        <p:nvSpPr>
          <p:cNvPr id="14" name="Right Bracket 13">
            <a:extLst>
              <a:ext uri="{FF2B5EF4-FFF2-40B4-BE49-F238E27FC236}">
                <a16:creationId xmlns:a16="http://schemas.microsoft.com/office/drawing/2014/main" id="{6D091B70-B4AF-2C49-BFDA-9CCE6BDDEA33}"/>
              </a:ext>
            </a:extLst>
          </p:cNvPr>
          <p:cNvSpPr/>
          <p:nvPr/>
        </p:nvSpPr>
        <p:spPr>
          <a:xfrm>
            <a:off x="4280356" y="6020564"/>
            <a:ext cx="241738" cy="438703"/>
          </a:xfrm>
          <a:prstGeom prst="rightBracket">
            <a:avLst/>
          </a:prstGeom>
          <a:ln w="28575">
            <a:solidFill>
              <a:srgbClr val="58A9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309AF1F4-D7DC-E145-8838-C5B117BFEE08}"/>
              </a:ext>
            </a:extLst>
          </p:cNvPr>
          <p:cNvSpPr txBox="1"/>
          <p:nvPr/>
        </p:nvSpPr>
        <p:spPr>
          <a:xfrm>
            <a:off x="4537860" y="6055249"/>
            <a:ext cx="1011815" cy="369332"/>
          </a:xfrm>
          <a:prstGeom prst="rect">
            <a:avLst/>
          </a:prstGeom>
          <a:noFill/>
        </p:spPr>
        <p:txBody>
          <a:bodyPr wrap="none" rtlCol="0">
            <a:spAutoFit/>
          </a:bodyPr>
          <a:lstStyle/>
          <a:p>
            <a:r>
              <a:rPr lang="en-US" dirty="0">
                <a:latin typeface="Andale Mono" panose="020B0509000000000004" pitchFamily="49" charset="0"/>
              </a:rPr>
              <a:t>Chorus</a:t>
            </a:r>
          </a:p>
        </p:txBody>
      </p:sp>
      <p:sp>
        <p:nvSpPr>
          <p:cNvPr id="16" name="Right Bracket 15">
            <a:extLst>
              <a:ext uri="{FF2B5EF4-FFF2-40B4-BE49-F238E27FC236}">
                <a16:creationId xmlns:a16="http://schemas.microsoft.com/office/drawing/2014/main" id="{9B14F34E-00BA-D944-908F-7977DE3E15C6}"/>
              </a:ext>
            </a:extLst>
          </p:cNvPr>
          <p:cNvSpPr/>
          <p:nvPr/>
        </p:nvSpPr>
        <p:spPr>
          <a:xfrm>
            <a:off x="10486715" y="1951360"/>
            <a:ext cx="286388" cy="613165"/>
          </a:xfrm>
          <a:prstGeom prst="rightBracket">
            <a:avLst/>
          </a:prstGeom>
          <a:ln w="28575">
            <a:solidFill>
              <a:srgbClr val="58A9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ket 17">
            <a:extLst>
              <a:ext uri="{FF2B5EF4-FFF2-40B4-BE49-F238E27FC236}">
                <a16:creationId xmlns:a16="http://schemas.microsoft.com/office/drawing/2014/main" id="{3A097049-3A50-2647-8E73-62E50A228AAF}"/>
              </a:ext>
            </a:extLst>
          </p:cNvPr>
          <p:cNvSpPr/>
          <p:nvPr/>
        </p:nvSpPr>
        <p:spPr>
          <a:xfrm>
            <a:off x="10725842" y="4794409"/>
            <a:ext cx="286388" cy="873631"/>
          </a:xfrm>
          <a:prstGeom prst="rightBracket">
            <a:avLst/>
          </a:prstGeom>
          <a:ln w="28575">
            <a:solidFill>
              <a:srgbClr val="58A9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0A7D25C4-8174-0444-89F9-95A4A9A977EC}"/>
              </a:ext>
            </a:extLst>
          </p:cNvPr>
          <p:cNvSpPr txBox="1"/>
          <p:nvPr/>
        </p:nvSpPr>
        <p:spPr>
          <a:xfrm>
            <a:off x="10825653" y="2063591"/>
            <a:ext cx="1149674" cy="369332"/>
          </a:xfrm>
          <a:prstGeom prst="rect">
            <a:avLst/>
          </a:prstGeom>
          <a:noFill/>
        </p:spPr>
        <p:txBody>
          <a:bodyPr wrap="none" rtlCol="0">
            <a:spAutoFit/>
          </a:bodyPr>
          <a:lstStyle/>
          <a:p>
            <a:r>
              <a:rPr lang="en-US" dirty="0">
                <a:latin typeface="Andale Mono" panose="020B0509000000000004" pitchFamily="49" charset="0"/>
              </a:rPr>
              <a:t>Verse 1</a:t>
            </a:r>
          </a:p>
        </p:txBody>
      </p:sp>
      <p:sp>
        <p:nvSpPr>
          <p:cNvPr id="20" name="TextBox 19">
            <a:extLst>
              <a:ext uri="{FF2B5EF4-FFF2-40B4-BE49-F238E27FC236}">
                <a16:creationId xmlns:a16="http://schemas.microsoft.com/office/drawing/2014/main" id="{BB1A9004-E609-C248-9B86-F667BA0D288E}"/>
              </a:ext>
            </a:extLst>
          </p:cNvPr>
          <p:cNvSpPr txBox="1"/>
          <p:nvPr/>
        </p:nvSpPr>
        <p:spPr>
          <a:xfrm>
            <a:off x="11112032" y="4908058"/>
            <a:ext cx="887400" cy="646331"/>
          </a:xfrm>
          <a:prstGeom prst="rect">
            <a:avLst/>
          </a:prstGeom>
          <a:noFill/>
        </p:spPr>
        <p:txBody>
          <a:bodyPr wrap="square" rtlCol="0">
            <a:spAutoFit/>
          </a:bodyPr>
          <a:lstStyle/>
          <a:p>
            <a:pPr algn="ctr"/>
            <a:r>
              <a:rPr lang="en-US" dirty="0">
                <a:latin typeface="Andale Mono" panose="020B0509000000000004" pitchFamily="49" charset="0"/>
              </a:rPr>
              <a:t>Verse 2</a:t>
            </a:r>
          </a:p>
        </p:txBody>
      </p:sp>
    </p:spTree>
    <p:extLst>
      <p:ext uri="{BB962C8B-B14F-4D97-AF65-F5344CB8AC3E}">
        <p14:creationId xmlns:p14="http://schemas.microsoft.com/office/powerpoint/2010/main" val="353861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5" grpId="0"/>
      <p:bldP spid="16" grpId="0" animBg="1"/>
      <p:bldP spid="18" grpId="0" animBg="1"/>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1498195" y="1565687"/>
            <a:ext cx="9048464" cy="1028436"/>
          </a:xfrm>
        </p:spPr>
        <p:txBody>
          <a:bodyPr>
            <a:normAutofit/>
          </a:bodyPr>
          <a:lstStyle/>
          <a:p>
            <a:r>
              <a:rPr lang="en-US" sz="3200" b="1" dirty="0">
                <a:latin typeface="Andale Mono" panose="020B0509000000000004" pitchFamily="49" charset="0"/>
              </a:rPr>
              <a:t>Now it’s your turn to program Marty!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2"/>
          <a:stretch>
            <a:fillRect/>
          </a:stretch>
        </p:blipFill>
        <p:spPr>
          <a:xfrm>
            <a:off x="9490841" y="3784780"/>
            <a:ext cx="1937559" cy="2536947"/>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1498195" y="2510773"/>
            <a:ext cx="9048464" cy="151331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3200" dirty="0">
                <a:latin typeface="Andale Mono" panose="020B0509000000000004" pitchFamily="49" charset="0"/>
                <a:ea typeface="Open Sans" panose="020B0606030504020204" pitchFamily="34" charset="0"/>
                <a:cs typeface="Open Sans" panose="020B0606030504020204" pitchFamily="34" charset="0"/>
              </a:rPr>
              <a:t>Program a new dance routine for Marty using functions to represent different dance moves</a:t>
            </a:r>
          </a:p>
        </p:txBody>
      </p:sp>
    </p:spTree>
    <p:extLst>
      <p:ext uri="{BB962C8B-B14F-4D97-AF65-F5344CB8AC3E}">
        <p14:creationId xmlns:p14="http://schemas.microsoft.com/office/powerpoint/2010/main" val="1808779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3 – Introduction to Parameters</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541848"/>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what a parameter is </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how we can use parameters to change the output of our programs</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Build a shape generator function that takes in different values in order to program Marty to walk in different shapes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41043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705621" y="706145"/>
            <a:ext cx="10807262" cy="4934911"/>
          </a:xfrm>
        </p:spPr>
        <p:txBody>
          <a:bodyPr>
            <a:normAutofit/>
          </a:bodyPr>
          <a:lstStyle/>
          <a:p>
            <a:pPr algn="ctr"/>
            <a:r>
              <a:rPr lang="en-US" sz="4000" b="1" dirty="0">
                <a:latin typeface="Andale Mono" panose="020B0509000000000004" pitchFamily="49" charset="0"/>
              </a:rPr>
              <a:t>What do you think will happen if we run the following code blocks?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3486827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38200" y="365125"/>
            <a:ext cx="10515600" cy="1631148"/>
          </a:xfrm>
        </p:spPr>
        <p:txBody>
          <a:bodyPr>
            <a:normAutofit/>
          </a:bodyPr>
          <a:lstStyle/>
          <a:p>
            <a:pPr algn="ctr"/>
            <a:r>
              <a:rPr lang="en-US" sz="3200" b="1" dirty="0">
                <a:latin typeface="Andale Mono" panose="020B0509000000000004" pitchFamily="49" charset="0"/>
              </a:rPr>
              <a:t>How can we change the output of the following blocks?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383252" y="4676778"/>
            <a:ext cx="1472909" cy="1928557"/>
          </a:xfrm>
          <a:prstGeom prst="rect">
            <a:avLst/>
          </a:prstGeom>
        </p:spPr>
      </p:pic>
      <p:pic>
        <p:nvPicPr>
          <p:cNvPr id="9" name="Picture 8">
            <a:extLst>
              <a:ext uri="{FF2B5EF4-FFF2-40B4-BE49-F238E27FC236}">
                <a16:creationId xmlns:a16="http://schemas.microsoft.com/office/drawing/2014/main" id="{5B963A5D-23D2-D244-9993-486537F97A7C}"/>
              </a:ext>
            </a:extLst>
          </p:cNvPr>
          <p:cNvPicPr>
            <a:picLocks noChangeAspect="1"/>
          </p:cNvPicPr>
          <p:nvPr/>
        </p:nvPicPr>
        <p:blipFill>
          <a:blip r:embed="rId4"/>
          <a:stretch>
            <a:fillRect/>
          </a:stretch>
        </p:blipFill>
        <p:spPr>
          <a:xfrm>
            <a:off x="2525350" y="2242128"/>
            <a:ext cx="7167803" cy="3264995"/>
          </a:xfrm>
          <a:prstGeom prst="rect">
            <a:avLst/>
          </a:prstGeom>
        </p:spPr>
      </p:pic>
    </p:spTree>
    <p:extLst>
      <p:ext uri="{BB962C8B-B14F-4D97-AF65-F5344CB8AC3E}">
        <p14:creationId xmlns:p14="http://schemas.microsoft.com/office/powerpoint/2010/main" val="3005753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365125"/>
            <a:ext cx="10515600" cy="1631148"/>
          </a:xfrm>
        </p:spPr>
        <p:txBody>
          <a:bodyPr>
            <a:normAutofit/>
          </a:bodyPr>
          <a:lstStyle/>
          <a:p>
            <a:pPr algn="ctr"/>
            <a:r>
              <a:rPr lang="en-US" sz="3200" b="1" dirty="0">
                <a:latin typeface="Andale Mono" panose="020B0509000000000004" pitchFamily="49" charset="0"/>
              </a:rPr>
              <a:t>How did we change the output of this program?</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037380" y="4223908"/>
            <a:ext cx="1818782" cy="238142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9D1BB374-26AE-6D41-AFDE-D03DAEDD4A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44554" y="2242128"/>
            <a:ext cx="4740794" cy="3634609"/>
          </a:xfrm>
          <a:prstGeom prst="rect">
            <a:avLst/>
          </a:prstGeom>
        </p:spPr>
      </p:pic>
      <p:sp>
        <p:nvSpPr>
          <p:cNvPr id="3" name="Oval Callout 2">
            <a:extLst>
              <a:ext uri="{FF2B5EF4-FFF2-40B4-BE49-F238E27FC236}">
                <a16:creationId xmlns:a16="http://schemas.microsoft.com/office/drawing/2014/main" id="{3A6E5331-A836-DC45-A4E7-5A329AD62C4E}"/>
              </a:ext>
            </a:extLst>
          </p:cNvPr>
          <p:cNvSpPr/>
          <p:nvPr/>
        </p:nvSpPr>
        <p:spPr>
          <a:xfrm flipH="1">
            <a:off x="8135007" y="3001790"/>
            <a:ext cx="2777894" cy="1631147"/>
          </a:xfrm>
          <a:prstGeom prst="wedgeEllipseCallout">
            <a:avLst/>
          </a:prstGeom>
          <a:noFill/>
          <a:ln w="28575">
            <a:solidFill>
              <a:srgbClr val="3F97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57150">
                  <a:noFill/>
                </a:ln>
                <a:solidFill>
                  <a:schemeClr val="tx1"/>
                </a:solidFill>
              </a:rPr>
              <a:t>In this example, we use variables as parameters to change the number of steps that I take!</a:t>
            </a:r>
          </a:p>
        </p:txBody>
      </p:sp>
    </p:spTree>
    <p:extLst>
      <p:ext uri="{BB962C8B-B14F-4D97-AF65-F5344CB8AC3E}">
        <p14:creationId xmlns:p14="http://schemas.microsoft.com/office/powerpoint/2010/main" val="1405515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1374118"/>
            <a:ext cx="10515600" cy="3387068"/>
          </a:xfrm>
        </p:spPr>
        <p:txBody>
          <a:bodyPr>
            <a:normAutofit/>
          </a:bodyPr>
          <a:lstStyle/>
          <a:p>
            <a:pPr algn="ctr"/>
            <a:r>
              <a:rPr lang="en-US" sz="3600" b="1" dirty="0">
                <a:latin typeface="Andale Mono" panose="020B0509000000000004" pitchFamily="49" charset="0"/>
              </a:rPr>
              <a:t>Using parameters, fill in the banks!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9637987" y="3688638"/>
            <a:ext cx="1850312" cy="2422711"/>
          </a:xfrm>
          <a:prstGeom prst="rect">
            <a:avLst/>
          </a:prstGeom>
        </p:spPr>
      </p:pic>
    </p:spTree>
    <p:extLst>
      <p:ext uri="{BB962C8B-B14F-4D97-AF65-F5344CB8AC3E}">
        <p14:creationId xmlns:p14="http://schemas.microsoft.com/office/powerpoint/2010/main" val="2445480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365125"/>
            <a:ext cx="10515600" cy="1631148"/>
          </a:xfrm>
        </p:spPr>
        <p:txBody>
          <a:bodyPr>
            <a:normAutofit/>
          </a:bodyPr>
          <a:lstStyle/>
          <a:p>
            <a:pPr algn="ctr"/>
            <a:r>
              <a:rPr lang="en-US" sz="3200" b="1" dirty="0">
                <a:latin typeface="Andale Mono" panose="020B0509000000000004" pitchFamily="49" charset="0"/>
              </a:rPr>
              <a:t>Move our sprite 20 steps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10520854" y="4856947"/>
            <a:ext cx="1335307" cy="1748388"/>
          </a:xfrm>
          <a:prstGeom prst="rect">
            <a:avLst/>
          </a:prstGeom>
        </p:spPr>
      </p:pic>
      <p:pic>
        <p:nvPicPr>
          <p:cNvPr id="8" name="Picture 7">
            <a:extLst>
              <a:ext uri="{FF2B5EF4-FFF2-40B4-BE49-F238E27FC236}">
                <a16:creationId xmlns:a16="http://schemas.microsoft.com/office/drawing/2014/main" id="{CD542AFF-D6AA-AF40-BF0E-E02D6AB7A6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6256" y="2249615"/>
            <a:ext cx="3219488" cy="2607332"/>
          </a:xfrm>
          <a:prstGeom prst="rect">
            <a:avLst/>
          </a:prstGeom>
        </p:spPr>
      </p:pic>
    </p:spTree>
    <p:extLst>
      <p:ext uri="{BB962C8B-B14F-4D97-AF65-F5344CB8AC3E}">
        <p14:creationId xmlns:p14="http://schemas.microsoft.com/office/powerpoint/2010/main" val="1823511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365125"/>
            <a:ext cx="10515600" cy="1631148"/>
          </a:xfrm>
        </p:spPr>
        <p:txBody>
          <a:bodyPr>
            <a:normAutofit/>
          </a:bodyPr>
          <a:lstStyle/>
          <a:p>
            <a:pPr algn="ctr"/>
            <a:r>
              <a:rPr lang="en-US" sz="3200" b="1" dirty="0">
                <a:latin typeface="Andale Mono" panose="020B0509000000000004" pitchFamily="49" charset="0"/>
              </a:rPr>
              <a:t>Walk in a square</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10520854" y="4856947"/>
            <a:ext cx="1335307" cy="1748388"/>
          </a:xfrm>
          <a:prstGeom prst="rect">
            <a:avLst/>
          </a:prstGeom>
        </p:spPr>
      </p:pic>
      <p:pic>
        <p:nvPicPr>
          <p:cNvPr id="6" name="Picture 5" descr="A screenshot of a cell phone&#13;&#10;&#13;&#10;Description automatically generated">
            <a:extLst>
              <a:ext uri="{FF2B5EF4-FFF2-40B4-BE49-F238E27FC236}">
                <a16:creationId xmlns:a16="http://schemas.microsoft.com/office/drawing/2014/main" id="{BC16A61B-ED81-B047-9905-E16B618E41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97301" y="1996273"/>
            <a:ext cx="4997397" cy="4005134"/>
          </a:xfrm>
          <a:prstGeom prst="rect">
            <a:avLst/>
          </a:prstGeom>
        </p:spPr>
      </p:pic>
    </p:spTree>
    <p:extLst>
      <p:ext uri="{BB962C8B-B14F-4D97-AF65-F5344CB8AC3E}">
        <p14:creationId xmlns:p14="http://schemas.microsoft.com/office/powerpoint/2010/main" val="422682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365125"/>
            <a:ext cx="10515600" cy="1631148"/>
          </a:xfrm>
        </p:spPr>
        <p:txBody>
          <a:bodyPr>
            <a:normAutofit/>
          </a:bodyPr>
          <a:lstStyle/>
          <a:p>
            <a:pPr algn="ctr"/>
            <a:r>
              <a:rPr lang="en-US" sz="3200" b="1" dirty="0">
                <a:latin typeface="Andale Mono" panose="020B0509000000000004" pitchFamily="49" charset="0"/>
              </a:rPr>
              <a:t>Walk in a square using our function</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10520854" y="4856947"/>
            <a:ext cx="1335307" cy="1748388"/>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14962883-FED3-B94B-90BC-F24059063D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1337" y="2242128"/>
            <a:ext cx="8389326" cy="3170700"/>
          </a:xfrm>
          <a:prstGeom prst="rect">
            <a:avLst/>
          </a:prstGeom>
        </p:spPr>
      </p:pic>
    </p:spTree>
    <p:extLst>
      <p:ext uri="{BB962C8B-B14F-4D97-AF65-F5344CB8AC3E}">
        <p14:creationId xmlns:p14="http://schemas.microsoft.com/office/powerpoint/2010/main" val="2784960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38200" y="469295"/>
            <a:ext cx="10515600" cy="1852558"/>
          </a:xfrm>
        </p:spPr>
        <p:txBody>
          <a:bodyPr>
            <a:normAutofit/>
          </a:bodyPr>
          <a:lstStyle/>
          <a:p>
            <a:pPr algn="ctr"/>
            <a:r>
              <a:rPr lang="en-US" sz="3200" b="1" dirty="0">
                <a:latin typeface="Andale Mono" panose="020B0509000000000004" pitchFamily="49" charset="0"/>
              </a:rPr>
              <a:t>How would you change the parameters to get Marty to walk in a triangle instead of a square?</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10520854" y="4856947"/>
            <a:ext cx="1335307" cy="1748388"/>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14962883-FED3-B94B-90BC-F24059063D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4589" y="2560441"/>
            <a:ext cx="8389326" cy="3170700"/>
          </a:xfrm>
          <a:prstGeom prst="rect">
            <a:avLst/>
          </a:prstGeom>
        </p:spPr>
      </p:pic>
    </p:spTree>
    <p:extLst>
      <p:ext uri="{BB962C8B-B14F-4D97-AF65-F5344CB8AC3E}">
        <p14:creationId xmlns:p14="http://schemas.microsoft.com/office/powerpoint/2010/main" val="1881276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1571768" y="1229356"/>
            <a:ext cx="9048464" cy="1028436"/>
          </a:xfrm>
        </p:spPr>
        <p:txBody>
          <a:bodyPr>
            <a:normAutofit/>
          </a:bodyPr>
          <a:lstStyle/>
          <a:p>
            <a:r>
              <a:rPr lang="en-US" sz="3200" b="1" dirty="0">
                <a:latin typeface="Andale Mono" panose="020B0509000000000004" pitchFamily="49" charset="0"/>
              </a:rPr>
              <a:t>Now it’s your turn to program Marty!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2"/>
          <a:stretch>
            <a:fillRect/>
          </a:stretch>
        </p:blipFill>
        <p:spPr>
          <a:xfrm>
            <a:off x="9490841" y="3784780"/>
            <a:ext cx="1937559" cy="2536947"/>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1435012" y="2174354"/>
            <a:ext cx="9348480" cy="238704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3200" dirty="0">
                <a:latin typeface="Andale Mono" panose="020B0509000000000004" pitchFamily="49" charset="0"/>
                <a:ea typeface="Open Sans" panose="020B0606030504020204" pitchFamily="34" charset="0"/>
                <a:cs typeface="Open Sans" panose="020B0606030504020204" pitchFamily="34" charset="0"/>
              </a:rPr>
              <a:t>Create a new function that when called will program Marty to walk in a square. Then try calling it with different values to get Marty to walk in different shapes!</a:t>
            </a:r>
          </a:p>
        </p:txBody>
      </p:sp>
    </p:spTree>
    <p:extLst>
      <p:ext uri="{BB962C8B-B14F-4D97-AF65-F5344CB8AC3E}">
        <p14:creationId xmlns:p14="http://schemas.microsoft.com/office/powerpoint/2010/main" val="3939383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4 – Teaching Marty How to Walk</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541848"/>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Break down the steps that we take to walk by considering balancing and individual movements</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Program Marty to walk without using the built-in command in Scratch</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68000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625837" y="536273"/>
            <a:ext cx="9048464" cy="1028436"/>
          </a:xfrm>
        </p:spPr>
        <p:txBody>
          <a:bodyPr>
            <a:normAutofit/>
          </a:bodyPr>
          <a:lstStyle/>
          <a:p>
            <a:r>
              <a:rPr lang="en-US" sz="3200" b="1" dirty="0">
                <a:latin typeface="Andale Mono" panose="020B0509000000000004" pitchFamily="49" charset="0"/>
              </a:rPr>
              <a:t>In your workbooks…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a:stretch>
            <a:fillRect/>
          </a:stretch>
        </p:blipFill>
        <p:spPr>
          <a:xfrm>
            <a:off x="9490841" y="3784780"/>
            <a:ext cx="1937559" cy="2536947"/>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1435012" y="1680368"/>
            <a:ext cx="9348480" cy="238704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3200" dirty="0">
                <a:latin typeface="Andale Mono" panose="020B0509000000000004" pitchFamily="49" charset="0"/>
                <a:ea typeface="Open Sans" panose="020B0606030504020204" pitchFamily="34" charset="0"/>
                <a:cs typeface="Open Sans" panose="020B0606030504020204" pitchFamily="34" charset="0"/>
              </a:rPr>
              <a:t>Colour in </a:t>
            </a:r>
            <a:r>
              <a:rPr lang="en-US" sz="3200" b="1" dirty="0">
                <a:solidFill>
                  <a:srgbClr val="3F97F6"/>
                </a:solidFill>
                <a:latin typeface="Andale Mono" panose="020B0509000000000004" pitchFamily="49" charset="0"/>
                <a:ea typeface="Open Sans" panose="020B0606030504020204" pitchFamily="34" charset="0"/>
                <a:cs typeface="Open Sans" panose="020B0606030504020204" pitchFamily="34" charset="0"/>
              </a:rPr>
              <a:t>BLUE</a:t>
            </a:r>
            <a:r>
              <a:rPr lang="en-US" sz="3200" dirty="0">
                <a:latin typeface="Andale Mono" panose="020B0509000000000004" pitchFamily="49" charset="0"/>
                <a:ea typeface="Open Sans" panose="020B0606030504020204" pitchFamily="34" charset="0"/>
                <a:cs typeface="Open Sans" panose="020B0606030504020204" pitchFamily="34" charset="0"/>
              </a:rPr>
              <a:t>, the joints you think will move when Marty takes a step with his left foot</a:t>
            </a:r>
          </a:p>
          <a:p>
            <a:pPr algn="ctr">
              <a:lnSpc>
                <a:spcPct val="170000"/>
              </a:lnSpc>
            </a:pPr>
            <a:endParaRPr lang="en-US" sz="3200" dirty="0">
              <a:latin typeface="Andale Mono" panose="020B0509000000000004" pitchFamily="49" charset="0"/>
              <a:ea typeface="Open Sans" panose="020B0606030504020204" pitchFamily="34" charset="0"/>
              <a:cs typeface="Open Sans" panose="020B0606030504020204" pitchFamily="34" charset="0"/>
            </a:endParaRPr>
          </a:p>
          <a:p>
            <a:pPr algn="ctr">
              <a:lnSpc>
                <a:spcPct val="170000"/>
              </a:lnSpc>
            </a:pPr>
            <a:r>
              <a:rPr lang="en-US" sz="3200" dirty="0">
                <a:latin typeface="Andale Mono" panose="020B0509000000000004" pitchFamily="49" charset="0"/>
                <a:ea typeface="Open Sans" panose="020B0606030504020204" pitchFamily="34" charset="0"/>
                <a:cs typeface="Open Sans" panose="020B0606030504020204" pitchFamily="34" charset="0"/>
              </a:rPr>
              <a:t>Colour in </a:t>
            </a:r>
            <a:r>
              <a:rPr lang="en-US" sz="3200" b="1" dirty="0">
                <a:solidFill>
                  <a:srgbClr val="FF0000"/>
                </a:solidFill>
                <a:latin typeface="Andale Mono" panose="020B0509000000000004" pitchFamily="49" charset="0"/>
                <a:ea typeface="Open Sans" panose="020B0606030504020204" pitchFamily="34" charset="0"/>
                <a:cs typeface="Open Sans" panose="020B0606030504020204" pitchFamily="34" charset="0"/>
              </a:rPr>
              <a:t>RED</a:t>
            </a:r>
            <a:r>
              <a:rPr lang="en-US" sz="3200" dirty="0">
                <a:latin typeface="Andale Mono" panose="020B0509000000000004" pitchFamily="49" charset="0"/>
                <a:ea typeface="Open Sans" panose="020B0606030504020204" pitchFamily="34" charset="0"/>
                <a:cs typeface="Open Sans" panose="020B0606030504020204" pitchFamily="34" charset="0"/>
              </a:rPr>
              <a:t>, where you think Marty’s weight will shift to when he takes a step with his left foot</a:t>
            </a:r>
          </a:p>
        </p:txBody>
      </p:sp>
    </p:spTree>
    <p:extLst>
      <p:ext uri="{BB962C8B-B14F-4D97-AF65-F5344CB8AC3E}">
        <p14:creationId xmlns:p14="http://schemas.microsoft.com/office/powerpoint/2010/main" val="443611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383252" y="4676778"/>
            <a:ext cx="1472909" cy="1928557"/>
          </a:xfrm>
          <a:prstGeom prst="rect">
            <a:avLst/>
          </a:prstGeom>
        </p:spPr>
      </p:pic>
      <p:pic>
        <p:nvPicPr>
          <p:cNvPr id="8" name="Picture 7" descr="A close up of a logo&#13;&#10;&#13;&#10;Description automatically generated">
            <a:extLst>
              <a:ext uri="{FF2B5EF4-FFF2-40B4-BE49-F238E27FC236}">
                <a16:creationId xmlns:a16="http://schemas.microsoft.com/office/drawing/2014/main" id="{B7E8B05C-BEB2-024D-9CD4-CFB804A3D6ED}"/>
              </a:ext>
            </a:extLst>
          </p:cNvPr>
          <p:cNvPicPr/>
          <p:nvPr/>
        </p:nvPicPr>
        <p:blipFill>
          <a:blip r:embed="rId4">
            <a:extLst>
              <a:ext uri="{28A0092B-C50C-407E-A947-70E740481C1C}">
                <a14:useLocalDpi xmlns:a14="http://schemas.microsoft.com/office/drawing/2010/main"/>
              </a:ext>
            </a:extLst>
          </a:blip>
          <a:stretch>
            <a:fillRect/>
          </a:stretch>
        </p:blipFill>
        <p:spPr>
          <a:xfrm>
            <a:off x="3873826" y="1603375"/>
            <a:ext cx="4444348" cy="3651249"/>
          </a:xfrm>
          <a:prstGeom prst="rect">
            <a:avLst/>
          </a:prstGeom>
        </p:spPr>
      </p:pic>
    </p:spTree>
    <p:extLst>
      <p:ext uri="{BB962C8B-B14F-4D97-AF65-F5344CB8AC3E}">
        <p14:creationId xmlns:p14="http://schemas.microsoft.com/office/powerpoint/2010/main" val="438354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694718" y="1797513"/>
            <a:ext cx="10802563" cy="2811625"/>
          </a:xfrm>
        </p:spPr>
        <p:txBody>
          <a:bodyPr>
            <a:normAutofit/>
          </a:bodyPr>
          <a:lstStyle/>
          <a:p>
            <a:pPr algn="ctr"/>
            <a:r>
              <a:rPr lang="en-US" sz="3600" b="1" dirty="0">
                <a:latin typeface="Andale Mono" panose="020B0509000000000004" pitchFamily="49" charset="0"/>
              </a:rPr>
              <a:t>How do we walk?</a:t>
            </a:r>
            <a:br>
              <a:rPr lang="en-US" sz="3600" b="1" dirty="0">
                <a:latin typeface="Andale Mono" panose="020B0509000000000004" pitchFamily="49" charset="0"/>
              </a:rPr>
            </a:br>
            <a:r>
              <a:rPr lang="en-US" sz="2800" dirty="0">
                <a:latin typeface="Andale Mono" panose="020B0509000000000004" pitchFamily="49" charset="0"/>
              </a:rPr>
              <a:t>Can you break it down into small steps?</a:t>
            </a:r>
            <a:endParaRPr lang="en-US" sz="3600" dirty="0">
              <a:latin typeface="Andale Mono" panose="020B0509000000000004" pitchFamily="49"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2"/>
          <a:stretch>
            <a:fillRect/>
          </a:stretch>
        </p:blipFill>
        <p:spPr>
          <a:xfrm>
            <a:off x="9490841" y="3784780"/>
            <a:ext cx="1937559" cy="2536947"/>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1435011" y="1879696"/>
            <a:ext cx="9348480" cy="2387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endParaRPr lang="en-US" sz="3200" dirty="0">
              <a:latin typeface="Andale Mono" panose="020B0509000000000004" pitchFamily="49"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6173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707969" y="293129"/>
            <a:ext cx="10802563" cy="5927589"/>
          </a:xfrm>
        </p:spPr>
        <p:txBody>
          <a:bodyPr>
            <a:normAutofit/>
          </a:bodyPr>
          <a:lstStyle/>
          <a:p>
            <a:pPr algn="ctr">
              <a:lnSpc>
                <a:spcPct val="150000"/>
              </a:lnSpc>
            </a:pPr>
            <a:r>
              <a:rPr lang="en-US" sz="3600" b="1" dirty="0">
                <a:latin typeface="Andale Mono" panose="020B0509000000000004" pitchFamily="49" charset="0"/>
              </a:rPr>
              <a:t>Try programming your friends to walk</a:t>
            </a:r>
            <a:br>
              <a:rPr lang="en-US" sz="3600" b="1" dirty="0">
                <a:latin typeface="Andale Mono" panose="020B0509000000000004" pitchFamily="49" charset="0"/>
              </a:rPr>
            </a:br>
            <a:br>
              <a:rPr lang="en-US" sz="3600" b="1" dirty="0">
                <a:latin typeface="Andale Mono" panose="020B0509000000000004" pitchFamily="49" charset="0"/>
              </a:rPr>
            </a:br>
            <a:r>
              <a:rPr lang="en-US" sz="2800" i="1" dirty="0">
                <a:latin typeface="Andale Mono" panose="020B0509000000000004" pitchFamily="49" charset="0"/>
              </a:rPr>
              <a:t>Lean to the LEFT/RIGHT</a:t>
            </a:r>
            <a:br>
              <a:rPr lang="en-US" sz="2800" dirty="0">
                <a:latin typeface="Andale Mono" panose="020B0509000000000004" pitchFamily="49" charset="0"/>
              </a:rPr>
            </a:br>
            <a:r>
              <a:rPr lang="en-US" sz="2800" i="1" dirty="0">
                <a:latin typeface="Andale Mono" panose="020B0509000000000004" pitchFamily="49" charset="0"/>
              </a:rPr>
              <a:t>Lift your LEFT/RIGHT leg</a:t>
            </a:r>
            <a:br>
              <a:rPr lang="en-US" sz="2800" i="1" dirty="0">
                <a:latin typeface="Andale Mono" panose="020B0509000000000004" pitchFamily="49" charset="0"/>
              </a:rPr>
            </a:br>
            <a:r>
              <a:rPr lang="en-US" sz="2800" i="1" dirty="0">
                <a:latin typeface="Andale Mono" panose="020B0509000000000004" pitchFamily="49" charset="0"/>
              </a:rPr>
              <a:t>Move your LEFT/RIGHT leg FORWARDS/BACKWARDS</a:t>
            </a:r>
            <a:br>
              <a:rPr lang="en-US" sz="2800" i="1" dirty="0">
                <a:latin typeface="Andale Mono" panose="020B0509000000000004" pitchFamily="49" charset="0"/>
              </a:rPr>
            </a:br>
            <a:r>
              <a:rPr lang="en-US" sz="2800" i="1" dirty="0">
                <a:latin typeface="Andale Mono" panose="020B0509000000000004" pitchFamily="49" charset="0"/>
              </a:rPr>
              <a:t>Lower your LEFT/RIGHT leg</a:t>
            </a:r>
            <a:br>
              <a:rPr lang="en-US" sz="2800" i="1" dirty="0">
                <a:latin typeface="Andale Mono" panose="020B0509000000000004" pitchFamily="49" charset="0"/>
              </a:rPr>
            </a:br>
            <a:r>
              <a:rPr lang="en-US" sz="2800" i="1" dirty="0">
                <a:latin typeface="Andale Mono" panose="020B0509000000000004" pitchFamily="49" charset="0"/>
              </a:rPr>
              <a:t>Stand straight</a:t>
            </a:r>
            <a:endParaRPr lang="en-US" sz="3600" dirty="0">
              <a:latin typeface="Andale Mono" panose="020B0509000000000004" pitchFamily="49"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2"/>
          <a:stretch>
            <a:fillRect/>
          </a:stretch>
        </p:blipFill>
        <p:spPr>
          <a:xfrm>
            <a:off x="10268607" y="4622234"/>
            <a:ext cx="1483663" cy="1942637"/>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1435011" y="1879696"/>
            <a:ext cx="9348480" cy="2387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endParaRPr lang="en-US" sz="3200" dirty="0">
              <a:latin typeface="Andale Mono" panose="020B0509000000000004" pitchFamily="49"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5426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426141" y="399039"/>
            <a:ext cx="9048464" cy="1028436"/>
          </a:xfrm>
        </p:spPr>
        <p:txBody>
          <a:bodyPr>
            <a:normAutofit/>
          </a:bodyPr>
          <a:lstStyle/>
          <a:p>
            <a:r>
              <a:rPr lang="en-US" sz="3200" b="1" dirty="0">
                <a:latin typeface="Andale Mono" panose="020B0509000000000004" pitchFamily="49" charset="0"/>
              </a:rPr>
              <a:t>Now it’s your turn to program Marty!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2"/>
          <a:stretch>
            <a:fillRect/>
          </a:stretch>
        </p:blipFill>
        <p:spPr>
          <a:xfrm>
            <a:off x="10392558" y="4761186"/>
            <a:ext cx="1395769" cy="1827553"/>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833119" y="1120119"/>
            <a:ext cx="10525761" cy="45548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50000"/>
              </a:lnSpc>
              <a:spcAft>
                <a:spcPts val="600"/>
              </a:spcAft>
              <a:buFont typeface="+mj-lt"/>
              <a:buAutoNum type="arabicPeriod"/>
            </a:pPr>
            <a:r>
              <a:rPr lang="en-US" sz="2000" dirty="0">
                <a:latin typeface="Andale Mono" panose="020B0509000000000004" pitchFamily="49" charset="0"/>
                <a:ea typeface="Open Sans" panose="020B0606030504020204" pitchFamily="34" charset="0"/>
                <a:cs typeface="Open Sans" panose="020B0606030504020204" pitchFamily="34" charset="0"/>
              </a:rPr>
              <a:t>Create a function to program Marty to take a step with his left foot</a:t>
            </a:r>
          </a:p>
          <a:p>
            <a:pPr marL="514350" indent="-514350">
              <a:lnSpc>
                <a:spcPct val="150000"/>
              </a:lnSpc>
              <a:spcAft>
                <a:spcPts val="600"/>
              </a:spcAft>
              <a:buFont typeface="+mj-lt"/>
              <a:buAutoNum type="arabicPeriod"/>
            </a:pPr>
            <a:r>
              <a:rPr lang="en-US" sz="2000" dirty="0">
                <a:latin typeface="Andale Mono" panose="020B0509000000000004" pitchFamily="49" charset="0"/>
                <a:ea typeface="Open Sans" panose="020B0606030504020204" pitchFamily="34" charset="0"/>
                <a:cs typeface="Open Sans" panose="020B0606030504020204" pitchFamily="34" charset="0"/>
              </a:rPr>
              <a:t>Create a function to program Marty to take a step with his right foot</a:t>
            </a:r>
          </a:p>
          <a:p>
            <a:pPr marL="514350" indent="-514350">
              <a:lnSpc>
                <a:spcPct val="150000"/>
              </a:lnSpc>
              <a:spcAft>
                <a:spcPts val="600"/>
              </a:spcAft>
              <a:buFont typeface="+mj-lt"/>
              <a:buAutoNum type="arabicPeriod"/>
            </a:pPr>
            <a:r>
              <a:rPr lang="en-US" sz="2000" dirty="0">
                <a:latin typeface="Andale Mono" panose="020B0509000000000004" pitchFamily="49" charset="0"/>
                <a:ea typeface="Open Sans" panose="020B0606030504020204" pitchFamily="34" charset="0"/>
                <a:cs typeface="Open Sans" panose="020B0606030504020204" pitchFamily="34" charset="0"/>
              </a:rPr>
              <a:t>Call them one after the other to get a walking movement</a:t>
            </a:r>
          </a:p>
          <a:p>
            <a:pPr marL="514350" indent="-514350">
              <a:lnSpc>
                <a:spcPct val="150000"/>
              </a:lnSpc>
              <a:spcAft>
                <a:spcPts val="600"/>
              </a:spcAft>
              <a:buFont typeface="+mj-lt"/>
              <a:buAutoNum type="arabicPeriod"/>
            </a:pPr>
            <a:r>
              <a:rPr lang="en-US" sz="2000" dirty="0">
                <a:latin typeface="Andale Mono" panose="020B0509000000000004" pitchFamily="49" charset="0"/>
                <a:ea typeface="Open Sans" panose="020B0606030504020204" pitchFamily="34" charset="0"/>
                <a:cs typeface="Open Sans" panose="020B0606030504020204" pitchFamily="34" charset="0"/>
              </a:rPr>
              <a:t>Keep track of which foot last stepped using a </a:t>
            </a:r>
            <a:r>
              <a:rPr lang="en-US" sz="2000" i="1" dirty="0">
                <a:latin typeface="Andale Mono" panose="020B0509000000000004" pitchFamily="49" charset="0"/>
                <a:ea typeface="Open Sans" panose="020B0606030504020204" pitchFamily="34" charset="0"/>
                <a:cs typeface="Open Sans" panose="020B0606030504020204" pitchFamily="34" charset="0"/>
              </a:rPr>
              <a:t>variable</a:t>
            </a:r>
          </a:p>
          <a:p>
            <a:pPr marL="514350" indent="-514350">
              <a:lnSpc>
                <a:spcPct val="150000"/>
              </a:lnSpc>
              <a:buFont typeface="+mj-lt"/>
              <a:buAutoNum type="arabicPeriod"/>
            </a:pPr>
            <a:r>
              <a:rPr lang="en-US" sz="2000" dirty="0">
                <a:latin typeface="Andale Mono" panose="020B0509000000000004" pitchFamily="49" charset="0"/>
                <a:ea typeface="Open Sans" panose="020B0606030504020204" pitchFamily="34" charset="0"/>
                <a:cs typeface="Open Sans" panose="020B0606030504020204" pitchFamily="34" charset="0"/>
              </a:rPr>
              <a:t>Then based on this value we can decide what foot will step next to finish off our walking function!</a:t>
            </a:r>
          </a:p>
        </p:txBody>
      </p:sp>
    </p:spTree>
    <p:extLst>
      <p:ext uri="{BB962C8B-B14F-4D97-AF65-F5344CB8AC3E}">
        <p14:creationId xmlns:p14="http://schemas.microsoft.com/office/powerpoint/2010/main" val="1541416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5 – Obstacle Course Challenge 1</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541848"/>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Think about what we use robots for and what kind of environments they work in</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the kind of environment that Marty could work in</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Design an obstacle course for Marty</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Program Marty to walk around an obstacle course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2169443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38200" y="1836919"/>
            <a:ext cx="10515600" cy="1325563"/>
          </a:xfrm>
        </p:spPr>
        <p:txBody>
          <a:bodyPr>
            <a:normAutofit/>
          </a:bodyPr>
          <a:lstStyle/>
          <a:p>
            <a:pPr algn="ctr">
              <a:lnSpc>
                <a:spcPct val="150000"/>
              </a:lnSpc>
              <a:spcBef>
                <a:spcPts val="1200"/>
              </a:spcBef>
              <a:spcAft>
                <a:spcPts val="1200"/>
              </a:spcAft>
            </a:pPr>
            <a:r>
              <a:rPr lang="en-US" sz="3200" b="1" dirty="0">
                <a:latin typeface="Andale Mono" panose="020B0509000000000004" pitchFamily="49" charset="0"/>
              </a:rPr>
              <a:t>What do you think we can use robots for?</a:t>
            </a:r>
            <a:br>
              <a:rPr lang="en-US" sz="3200" b="1" dirty="0">
                <a:latin typeface="Andale Mono" panose="020B0509000000000004" pitchFamily="49" charset="0"/>
              </a:rPr>
            </a:br>
            <a:r>
              <a:rPr lang="en-US" sz="2400" dirty="0">
                <a:latin typeface="Andale Mono" panose="020B0509000000000004" pitchFamily="49" charset="0"/>
              </a:rPr>
              <a:t>And where do you think we would find them?</a:t>
            </a:r>
            <a:endParaRPr lang="en-US" sz="3200" dirty="0">
              <a:latin typeface="Andale Mono" panose="020B0509000000000004" pitchFamily="49"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9217572" y="2904176"/>
            <a:ext cx="2149480" cy="2814427"/>
          </a:xfrm>
          <a:prstGeom prst="rect">
            <a:avLst/>
          </a:prstGeom>
        </p:spPr>
      </p:pic>
    </p:spTree>
    <p:extLst>
      <p:ext uri="{BB962C8B-B14F-4D97-AF65-F5344CB8AC3E}">
        <p14:creationId xmlns:p14="http://schemas.microsoft.com/office/powerpoint/2010/main" val="2915195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In your workbooks…</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1187726" y="1552358"/>
            <a:ext cx="9843052" cy="4351338"/>
          </a:xfrm>
        </p:spPr>
        <p:txBody>
          <a:bodyPr>
            <a:normAutofit/>
          </a:bodyPr>
          <a:lstStyle/>
          <a:p>
            <a:pPr marL="0" indent="0" algn="ctr">
              <a:lnSpc>
                <a:spcPct val="150000"/>
              </a:lnSpc>
              <a:buNone/>
            </a:pPr>
            <a:r>
              <a:rPr lang="en-US" sz="2800" dirty="0">
                <a:latin typeface="Cambria" panose="02040503050406030204" pitchFamily="18" charset="0"/>
                <a:ea typeface="Verdana" panose="020B0604030504040204" pitchFamily="34" charset="0"/>
                <a:cs typeface="Verdana" panose="020B0604030504040204" pitchFamily="34" charset="0"/>
              </a:rPr>
              <a:t>Draw pictures of 4 different robots and the environments that they work in</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4A23FD52-9B3E-3F45-B385-6F254A2B882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417225" y="3436150"/>
            <a:ext cx="3338576" cy="1981411"/>
          </a:xfrm>
          <a:prstGeom prst="rect">
            <a:avLst/>
          </a:prstGeom>
        </p:spPr>
      </p:pic>
      <p:pic>
        <p:nvPicPr>
          <p:cNvPr id="8" name="Picture 7" descr="Mars rover - Wikipedia">
            <a:extLst>
              <a:ext uri="{FF2B5EF4-FFF2-40B4-BE49-F238E27FC236}">
                <a16:creationId xmlns:a16="http://schemas.microsoft.com/office/drawing/2014/main" id="{8D8B54A0-5454-7A4E-94F3-73569AF637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90029" y="3429000"/>
            <a:ext cx="3338576" cy="1978622"/>
          </a:xfrm>
          <a:prstGeom prst="rect">
            <a:avLst/>
          </a:prstGeom>
        </p:spPr>
      </p:pic>
    </p:spTree>
    <p:extLst>
      <p:ext uri="{BB962C8B-B14F-4D97-AF65-F5344CB8AC3E}">
        <p14:creationId xmlns:p14="http://schemas.microsoft.com/office/powerpoint/2010/main" val="2110301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1184407"/>
            <a:ext cx="10515600" cy="2401919"/>
          </a:xfrm>
        </p:spPr>
        <p:txBody>
          <a:bodyPr>
            <a:normAutofit/>
          </a:bodyPr>
          <a:lstStyle/>
          <a:p>
            <a:pPr algn="ctr"/>
            <a:r>
              <a:rPr lang="en-US" sz="3200" b="1" dirty="0">
                <a:latin typeface="Andale Mono" panose="020B0509000000000004" pitchFamily="49" charset="0"/>
              </a:rPr>
              <a:t>Try designing your own obstacle course!</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9" name="Picture 8">
            <a:extLst>
              <a:ext uri="{FF2B5EF4-FFF2-40B4-BE49-F238E27FC236}">
                <a16:creationId xmlns:a16="http://schemas.microsoft.com/office/drawing/2014/main" id="{062421AF-835E-6F48-BE3B-FE20F8D2D038}"/>
              </a:ext>
            </a:extLst>
          </p:cNvPr>
          <p:cNvPicPr>
            <a:picLocks noChangeAspect="1"/>
          </p:cNvPicPr>
          <p:nvPr/>
        </p:nvPicPr>
        <p:blipFill>
          <a:blip r:embed="rId2"/>
          <a:stretch>
            <a:fillRect/>
          </a:stretch>
        </p:blipFill>
        <p:spPr>
          <a:xfrm>
            <a:off x="9974318" y="4217656"/>
            <a:ext cx="1713678" cy="2243808"/>
          </a:xfrm>
          <a:prstGeom prst="rect">
            <a:avLst/>
          </a:prstGeom>
        </p:spPr>
      </p:pic>
      <p:sp>
        <p:nvSpPr>
          <p:cNvPr id="10" name="Oval Callout 9">
            <a:extLst>
              <a:ext uri="{FF2B5EF4-FFF2-40B4-BE49-F238E27FC236}">
                <a16:creationId xmlns:a16="http://schemas.microsoft.com/office/drawing/2014/main" id="{0437DDD3-F462-074F-9EA6-2BAA1F824232}"/>
              </a:ext>
            </a:extLst>
          </p:cNvPr>
          <p:cNvSpPr/>
          <p:nvPr/>
        </p:nvSpPr>
        <p:spPr>
          <a:xfrm flipH="1">
            <a:off x="8324192" y="3128321"/>
            <a:ext cx="2591715" cy="1500854"/>
          </a:xfrm>
          <a:prstGeom prst="wedgeEllipseCallout">
            <a:avLst/>
          </a:prstGeom>
          <a:noFill/>
          <a:ln w="28575">
            <a:solidFill>
              <a:srgbClr val="3F97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57150">
                  <a:noFill/>
                </a:ln>
                <a:solidFill>
                  <a:schemeClr val="tx1"/>
                </a:solidFill>
              </a:rPr>
              <a:t>Don’t forget to have a good think about what kind of obstacles I could tackle!</a:t>
            </a:r>
          </a:p>
        </p:txBody>
      </p:sp>
    </p:spTree>
    <p:extLst>
      <p:ext uri="{BB962C8B-B14F-4D97-AF65-F5344CB8AC3E}">
        <p14:creationId xmlns:p14="http://schemas.microsoft.com/office/powerpoint/2010/main" val="404046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478693" y="640777"/>
            <a:ext cx="9048464" cy="1028436"/>
          </a:xfrm>
        </p:spPr>
        <p:txBody>
          <a:bodyPr>
            <a:normAutofit/>
          </a:bodyPr>
          <a:lstStyle/>
          <a:p>
            <a:r>
              <a:rPr lang="en-US" sz="3200" b="1" dirty="0">
                <a:latin typeface="Andale Mono" panose="020B0509000000000004" pitchFamily="49" charset="0"/>
              </a:rPr>
              <a:t>Now it’s your turn to program Marty!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a:stretch>
            <a:fillRect/>
          </a:stretch>
        </p:blipFill>
        <p:spPr>
          <a:xfrm>
            <a:off x="10142484" y="4433750"/>
            <a:ext cx="1645844" cy="2154989"/>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875060" y="211695"/>
            <a:ext cx="10525761" cy="45548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50000"/>
              </a:lnSpc>
              <a:spcAft>
                <a:spcPts val="600"/>
              </a:spcAft>
              <a:buFont typeface="+mj-lt"/>
              <a:buAutoNum type="arabicPeriod"/>
            </a:pPr>
            <a:r>
              <a:rPr lang="en-US" sz="2000" dirty="0">
                <a:latin typeface="Andale Mono" panose="020B0509000000000004" pitchFamily="49" charset="0"/>
                <a:ea typeface="Open Sans" panose="020B0606030504020204" pitchFamily="34" charset="0"/>
                <a:cs typeface="Open Sans" panose="020B0606030504020204" pitchFamily="34" charset="0"/>
              </a:rPr>
              <a:t>Walk Marty around the obstacle course using your remote control program and take notes of obstacles</a:t>
            </a:r>
          </a:p>
          <a:p>
            <a:pPr marL="514350" indent="-514350">
              <a:lnSpc>
                <a:spcPct val="150000"/>
              </a:lnSpc>
              <a:spcAft>
                <a:spcPts val="600"/>
              </a:spcAft>
              <a:buFont typeface="+mj-lt"/>
              <a:buAutoNum type="arabicPeriod"/>
            </a:pPr>
            <a:r>
              <a:rPr lang="en-US" sz="2000" dirty="0">
                <a:latin typeface="Andale Mono" panose="020B0509000000000004" pitchFamily="49" charset="0"/>
                <a:ea typeface="Open Sans" panose="020B0606030504020204" pitchFamily="34" charset="0"/>
                <a:cs typeface="Open Sans" panose="020B0606030504020204" pitchFamily="34" charset="0"/>
              </a:rPr>
              <a:t>Program Marty to go around the course without help!</a:t>
            </a:r>
          </a:p>
        </p:txBody>
      </p:sp>
      <p:sp>
        <p:nvSpPr>
          <p:cNvPr id="6" name="Oval Callout 5">
            <a:extLst>
              <a:ext uri="{FF2B5EF4-FFF2-40B4-BE49-F238E27FC236}">
                <a16:creationId xmlns:a16="http://schemas.microsoft.com/office/drawing/2014/main" id="{9EC5D378-A424-F847-85E5-4197E9542BAF}"/>
              </a:ext>
            </a:extLst>
          </p:cNvPr>
          <p:cNvSpPr/>
          <p:nvPr/>
        </p:nvSpPr>
        <p:spPr>
          <a:xfrm flipH="1">
            <a:off x="8535319" y="3631933"/>
            <a:ext cx="2365936" cy="1263893"/>
          </a:xfrm>
          <a:prstGeom prst="wedgeEllipseCallout">
            <a:avLst/>
          </a:prstGeom>
          <a:noFill/>
          <a:ln w="28575">
            <a:solidFill>
              <a:srgbClr val="3F97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57150">
                  <a:noFill/>
                </a:ln>
                <a:solidFill>
                  <a:schemeClr val="tx1"/>
                </a:solidFill>
              </a:rPr>
              <a:t>Use the space in your workbooks to plan our your program!</a:t>
            </a:r>
          </a:p>
        </p:txBody>
      </p:sp>
    </p:spTree>
    <p:extLst>
      <p:ext uri="{BB962C8B-B14F-4D97-AF65-F5344CB8AC3E}">
        <p14:creationId xmlns:p14="http://schemas.microsoft.com/office/powerpoint/2010/main" val="3833781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383252" y="4676778"/>
            <a:ext cx="1472909" cy="1928557"/>
          </a:xfrm>
          <a:prstGeom prst="rect">
            <a:avLst/>
          </a:prstGeom>
        </p:spPr>
      </p:pic>
      <p:pic>
        <p:nvPicPr>
          <p:cNvPr id="6" name="Picture 5" descr="A screenshot of a cell phone&#13;&#10;&#13;&#10;Description automatically generated">
            <a:extLst>
              <a:ext uri="{FF2B5EF4-FFF2-40B4-BE49-F238E27FC236}">
                <a16:creationId xmlns:a16="http://schemas.microsoft.com/office/drawing/2014/main" id="{5509A804-4236-524C-B30D-268F629DA2B3}"/>
              </a:ext>
            </a:extLst>
          </p:cNvPr>
          <p:cNvPicPr/>
          <p:nvPr/>
        </p:nvPicPr>
        <p:blipFill>
          <a:blip r:embed="rId4">
            <a:extLst>
              <a:ext uri="{28A0092B-C50C-407E-A947-70E740481C1C}">
                <a14:useLocalDpi xmlns:a14="http://schemas.microsoft.com/office/drawing/2010/main"/>
              </a:ext>
            </a:extLst>
          </a:blip>
          <a:stretch>
            <a:fillRect/>
          </a:stretch>
        </p:blipFill>
        <p:spPr>
          <a:xfrm>
            <a:off x="3814681" y="1533997"/>
            <a:ext cx="4562638" cy="3790006"/>
          </a:xfrm>
          <a:prstGeom prst="rect">
            <a:avLst/>
          </a:prstGeom>
        </p:spPr>
      </p:pic>
    </p:spTree>
    <p:extLst>
      <p:ext uri="{BB962C8B-B14F-4D97-AF65-F5344CB8AC3E}">
        <p14:creationId xmlns:p14="http://schemas.microsoft.com/office/powerpoint/2010/main" val="3592971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a:stretch>
            <a:fillRect/>
          </a:stretch>
        </p:blipFill>
        <p:spPr>
          <a:xfrm>
            <a:off x="10383252" y="4676778"/>
            <a:ext cx="1472909" cy="192855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4FF230E9-0410-A648-8F6C-310C2250ACA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80490" y="833458"/>
            <a:ext cx="3831020" cy="5191084"/>
          </a:xfrm>
          <a:prstGeom prst="rect">
            <a:avLst/>
          </a:prstGeom>
        </p:spPr>
      </p:pic>
    </p:spTree>
    <p:extLst>
      <p:ext uri="{BB962C8B-B14F-4D97-AF65-F5344CB8AC3E}">
        <p14:creationId xmlns:p14="http://schemas.microsoft.com/office/powerpoint/2010/main" val="402273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51452" y="682031"/>
            <a:ext cx="10515600" cy="4703517"/>
          </a:xfrm>
        </p:spPr>
        <p:txBody>
          <a:bodyPr>
            <a:normAutofit/>
          </a:bodyPr>
          <a:lstStyle/>
          <a:p>
            <a:pPr algn="ctr"/>
            <a:r>
              <a:rPr lang="en-US" b="1" dirty="0">
                <a:latin typeface="Andale Mono" panose="020B0509000000000004" pitchFamily="49" charset="0"/>
              </a:rPr>
              <a:t>But not all of our decisions are based on one thing</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CBAE7108-9060-2849-80DA-F591BCB85D32}"/>
              </a:ext>
            </a:extLst>
          </p:cNvPr>
          <p:cNvPicPr>
            <a:picLocks noChangeAspect="1"/>
          </p:cNvPicPr>
          <p:nvPr/>
        </p:nvPicPr>
        <p:blipFill>
          <a:blip r:embed="rId3"/>
          <a:stretch>
            <a:fillRect/>
          </a:stretch>
        </p:blipFill>
        <p:spPr>
          <a:xfrm>
            <a:off x="9074709" y="3438939"/>
            <a:ext cx="2090369" cy="2737030"/>
          </a:xfrm>
          <a:prstGeom prst="rect">
            <a:avLst/>
          </a:prstGeom>
        </p:spPr>
      </p:pic>
    </p:spTree>
    <p:extLst>
      <p:ext uri="{BB962C8B-B14F-4D97-AF65-F5344CB8AC3E}">
        <p14:creationId xmlns:p14="http://schemas.microsoft.com/office/powerpoint/2010/main" val="1336117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699739" y="522446"/>
            <a:ext cx="10792522" cy="1037063"/>
          </a:xfrm>
        </p:spPr>
        <p:txBody>
          <a:bodyPr>
            <a:normAutofit/>
          </a:bodyPr>
          <a:lstStyle/>
          <a:p>
            <a:r>
              <a:rPr lang="en-US" sz="3200" b="1" dirty="0">
                <a:latin typeface="Andale Mono" panose="020B0509000000000004" pitchFamily="49" charset="0"/>
              </a:rPr>
              <a:t>More Complicated If Statements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0876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2"/>
              </a:solidFill>
            </a:endParaRPr>
          </a:p>
        </p:txBody>
      </p:sp>
      <p:pic>
        <p:nvPicPr>
          <p:cNvPr id="9" name="Picture 8">
            <a:extLst>
              <a:ext uri="{FF2B5EF4-FFF2-40B4-BE49-F238E27FC236}">
                <a16:creationId xmlns:a16="http://schemas.microsoft.com/office/drawing/2014/main" id="{3F7542CC-244C-8842-A2F0-E90ADED8A7C6}"/>
              </a:ext>
            </a:extLst>
          </p:cNvPr>
          <p:cNvPicPr>
            <a:picLocks noChangeAspect="1"/>
          </p:cNvPicPr>
          <p:nvPr/>
        </p:nvPicPr>
        <p:blipFill>
          <a:blip r:embed="rId3"/>
          <a:stretch>
            <a:fillRect/>
          </a:stretch>
        </p:blipFill>
        <p:spPr>
          <a:xfrm>
            <a:off x="9924584" y="4047321"/>
            <a:ext cx="1873017" cy="2452439"/>
          </a:xfrm>
          <a:prstGeom prst="rect">
            <a:avLst/>
          </a:prstGeom>
        </p:spPr>
      </p:pic>
      <p:sp>
        <p:nvSpPr>
          <p:cNvPr id="3" name="TextBox 2">
            <a:extLst>
              <a:ext uri="{FF2B5EF4-FFF2-40B4-BE49-F238E27FC236}">
                <a16:creationId xmlns:a16="http://schemas.microsoft.com/office/drawing/2014/main" id="{45E0EED5-B2A7-6B4C-A105-47F47A2B48EE}"/>
              </a:ext>
            </a:extLst>
          </p:cNvPr>
          <p:cNvSpPr txBox="1"/>
          <p:nvPr/>
        </p:nvSpPr>
        <p:spPr>
          <a:xfrm>
            <a:off x="2437650" y="2397377"/>
            <a:ext cx="7316699" cy="2062103"/>
          </a:xfrm>
          <a:prstGeom prst="rect">
            <a:avLst/>
          </a:prstGeom>
          <a:noFill/>
        </p:spPr>
        <p:txBody>
          <a:bodyPr wrap="square" rtlCol="0">
            <a:spAutoFit/>
          </a:bodyPr>
          <a:lstStyle/>
          <a:p>
            <a:pPr algn="ctr"/>
            <a:r>
              <a:rPr lang="en-US" sz="3200" dirty="0">
                <a:latin typeface="Cambria" panose="02040503050406030204" pitchFamily="18" charset="0"/>
              </a:rPr>
              <a:t>IF I eat all of my dinner AND I help to clear the table </a:t>
            </a:r>
          </a:p>
          <a:p>
            <a:pPr algn="ctr"/>
            <a:endParaRPr lang="en-US" sz="3200" dirty="0">
              <a:latin typeface="Cambria" panose="02040503050406030204" pitchFamily="18" charset="0"/>
            </a:endParaRPr>
          </a:p>
          <a:p>
            <a:pPr algn="ctr"/>
            <a:r>
              <a:rPr lang="en-US" sz="3200" dirty="0">
                <a:latin typeface="Cambria" panose="02040503050406030204" pitchFamily="18" charset="0"/>
              </a:rPr>
              <a:t>THEN I can get ice cream for dessert</a:t>
            </a:r>
          </a:p>
        </p:txBody>
      </p:sp>
    </p:spTree>
    <p:extLst>
      <p:ext uri="{BB962C8B-B14F-4D97-AF65-F5344CB8AC3E}">
        <p14:creationId xmlns:p14="http://schemas.microsoft.com/office/powerpoint/2010/main" val="491197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699739" y="522446"/>
            <a:ext cx="10792522" cy="1037063"/>
          </a:xfrm>
        </p:spPr>
        <p:txBody>
          <a:bodyPr>
            <a:normAutofit/>
          </a:bodyPr>
          <a:lstStyle/>
          <a:p>
            <a:r>
              <a:rPr lang="en-US" sz="3200" b="1" dirty="0">
                <a:latin typeface="Andale Mono" panose="020B0509000000000004" pitchFamily="49" charset="0"/>
              </a:rPr>
              <a:t>More Complicated If Statements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0876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2"/>
              </a:solidFill>
            </a:endParaRPr>
          </a:p>
        </p:txBody>
      </p:sp>
      <p:pic>
        <p:nvPicPr>
          <p:cNvPr id="9" name="Picture 8">
            <a:extLst>
              <a:ext uri="{FF2B5EF4-FFF2-40B4-BE49-F238E27FC236}">
                <a16:creationId xmlns:a16="http://schemas.microsoft.com/office/drawing/2014/main" id="{3F7542CC-244C-8842-A2F0-E90ADED8A7C6}"/>
              </a:ext>
            </a:extLst>
          </p:cNvPr>
          <p:cNvPicPr>
            <a:picLocks noChangeAspect="1"/>
          </p:cNvPicPr>
          <p:nvPr/>
        </p:nvPicPr>
        <p:blipFill>
          <a:blip r:embed="rId3"/>
          <a:stretch>
            <a:fillRect/>
          </a:stretch>
        </p:blipFill>
        <p:spPr>
          <a:xfrm>
            <a:off x="9924584" y="4047321"/>
            <a:ext cx="1873017" cy="2452439"/>
          </a:xfrm>
          <a:prstGeom prst="rect">
            <a:avLst/>
          </a:prstGeom>
        </p:spPr>
      </p:pic>
      <p:sp>
        <p:nvSpPr>
          <p:cNvPr id="3" name="TextBox 2">
            <a:extLst>
              <a:ext uri="{FF2B5EF4-FFF2-40B4-BE49-F238E27FC236}">
                <a16:creationId xmlns:a16="http://schemas.microsoft.com/office/drawing/2014/main" id="{45E0EED5-B2A7-6B4C-A105-47F47A2B48EE}"/>
              </a:ext>
            </a:extLst>
          </p:cNvPr>
          <p:cNvSpPr txBox="1"/>
          <p:nvPr/>
        </p:nvSpPr>
        <p:spPr>
          <a:xfrm>
            <a:off x="2437650" y="2397377"/>
            <a:ext cx="7316699" cy="1569660"/>
          </a:xfrm>
          <a:prstGeom prst="rect">
            <a:avLst/>
          </a:prstGeom>
          <a:noFill/>
        </p:spPr>
        <p:txBody>
          <a:bodyPr wrap="square" rtlCol="0">
            <a:spAutoFit/>
          </a:bodyPr>
          <a:lstStyle/>
          <a:p>
            <a:pPr algn="ctr"/>
            <a:r>
              <a:rPr lang="en-US" sz="3200" dirty="0">
                <a:latin typeface="Cambria" panose="02040503050406030204" pitchFamily="18" charset="0"/>
              </a:rPr>
              <a:t>IF today is Monday OR today is Thursday</a:t>
            </a:r>
          </a:p>
          <a:p>
            <a:pPr algn="ctr"/>
            <a:endParaRPr lang="en-US" sz="3200" dirty="0">
              <a:latin typeface="Cambria" panose="02040503050406030204" pitchFamily="18" charset="0"/>
            </a:endParaRPr>
          </a:p>
          <a:p>
            <a:pPr algn="ctr"/>
            <a:r>
              <a:rPr lang="en-US" sz="3200" dirty="0">
                <a:latin typeface="Cambria" panose="02040503050406030204" pitchFamily="18" charset="0"/>
              </a:rPr>
              <a:t>THEN I have coding club after school</a:t>
            </a:r>
          </a:p>
        </p:txBody>
      </p:sp>
    </p:spTree>
    <p:extLst>
      <p:ext uri="{BB962C8B-B14F-4D97-AF65-F5344CB8AC3E}">
        <p14:creationId xmlns:p14="http://schemas.microsoft.com/office/powerpoint/2010/main" val="132418595"/>
      </p:ext>
    </p:extLst>
  </p:cSld>
  <p:clrMapOvr>
    <a:masterClrMapping/>
  </p:clrMapOvr>
</p:sld>
</file>

<file path=ppt/theme/theme1.xml><?xml version="1.0" encoding="utf-8"?>
<a:theme xmlns:a="http://schemas.openxmlformats.org/drawingml/2006/main" name="robotical-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otical-template" id="{A998863A-7D3D-F745-A891-A4FF4FA600E8}" vid="{A23906D8-203F-324A-A078-27838828B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robotical-template</Template>
  <TotalTime>2837</TotalTime>
  <Words>2441</Words>
  <Application>Microsoft Macintosh PowerPoint</Application>
  <PresentationFormat>Widescreen</PresentationFormat>
  <Paragraphs>185</Paragraphs>
  <Slides>47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Andale Mono</vt:lpstr>
      <vt:lpstr>Arial</vt:lpstr>
      <vt:lpstr>Calibri</vt:lpstr>
      <vt:lpstr>Calibri Light</vt:lpstr>
      <vt:lpstr>Cambria</vt:lpstr>
      <vt:lpstr>robotical-template</vt:lpstr>
      <vt:lpstr>Marty the Robot</vt:lpstr>
      <vt:lpstr>Lesson 1 – Introduction to Logic Operators</vt:lpstr>
      <vt:lpstr>What do you think will happen if we run the following code blocks?</vt:lpstr>
      <vt:lpstr>PowerPoint Presentation</vt:lpstr>
      <vt:lpstr>PowerPoint Presentation</vt:lpstr>
      <vt:lpstr>PowerPoint Presentation</vt:lpstr>
      <vt:lpstr>But not all of our decisions are based on one thing</vt:lpstr>
      <vt:lpstr>More Complicated If Statements</vt:lpstr>
      <vt:lpstr>More Complicated If Statements</vt:lpstr>
      <vt:lpstr>More Complicated If Statements</vt:lpstr>
      <vt:lpstr>Can you think of any others?</vt:lpstr>
      <vt:lpstr>IF my age is less 15 AND greater than 10 THEN I can join the secret club </vt:lpstr>
      <vt:lpstr>What do you think will happen when we run this?</vt:lpstr>
      <vt:lpstr>What do you think will happen when we run this?</vt:lpstr>
      <vt:lpstr>What do you think will happen when we run this?</vt:lpstr>
      <vt:lpstr>Now it’s your turn to program Marty! </vt:lpstr>
      <vt:lpstr>Now it’s your turn to program Marty! </vt:lpstr>
      <vt:lpstr>Now it’s your turn to program Marty! </vt:lpstr>
      <vt:lpstr>Fill in the Blanks!</vt:lpstr>
      <vt:lpstr>Fill in the Blanks!</vt:lpstr>
      <vt:lpstr>Fill in the Blanks!</vt:lpstr>
      <vt:lpstr>Lesson 2 – Introduction to Functions</vt:lpstr>
      <vt:lpstr>What is a function? </vt:lpstr>
      <vt:lpstr>PowerPoint Presentation</vt:lpstr>
      <vt:lpstr>But we use functions everyday!</vt:lpstr>
      <vt:lpstr>Why do we use functions? </vt:lpstr>
      <vt:lpstr>Example: How would we break up this song?</vt:lpstr>
      <vt:lpstr>Now it’s your turn to program Marty! </vt:lpstr>
      <vt:lpstr>Lesson 3 – Introduction to Parameters</vt:lpstr>
      <vt:lpstr>How can we change the output of the following blocks?</vt:lpstr>
      <vt:lpstr>How did we change the output of this program?</vt:lpstr>
      <vt:lpstr>Using parameters, fill in the banks!</vt:lpstr>
      <vt:lpstr>Move our sprite 20 steps</vt:lpstr>
      <vt:lpstr>Walk in a square</vt:lpstr>
      <vt:lpstr>Walk in a square using our function</vt:lpstr>
      <vt:lpstr>How would you change the parameters to get Marty to walk in a triangle instead of a square?</vt:lpstr>
      <vt:lpstr>Now it’s your turn to program Marty! </vt:lpstr>
      <vt:lpstr>Lesson 4 – Teaching Marty How to Walk</vt:lpstr>
      <vt:lpstr>In your workbooks…</vt:lpstr>
      <vt:lpstr>How do we walk? Can you break it down into small steps?</vt:lpstr>
      <vt:lpstr>Try programming your friends to walk  Lean to the LEFT/RIGHT Lift your LEFT/RIGHT leg Move your LEFT/RIGHT leg FORWARDS/BACKWARDS Lower your LEFT/RIGHT leg Stand straight</vt:lpstr>
      <vt:lpstr>Now it’s your turn to program Marty! </vt:lpstr>
      <vt:lpstr>Lesson 5 – Obstacle Course Challenge 1</vt:lpstr>
      <vt:lpstr>What do you think we can use robots for? And where do you think we would find them?</vt:lpstr>
      <vt:lpstr>In your workbooks…</vt:lpstr>
      <vt:lpstr>Try designing your own obstacle course!</vt:lpstr>
      <vt:lpstr>Now it’s your turn to program Marty!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Marty the Robot</dc:title>
  <dc:creator>Microsoft Office User</dc:creator>
  <cp:lastModifiedBy>Microsoft Office User</cp:lastModifiedBy>
  <cp:revision>249</cp:revision>
  <dcterms:created xsi:type="dcterms:W3CDTF">2018-09-03T21:29:54Z</dcterms:created>
  <dcterms:modified xsi:type="dcterms:W3CDTF">2018-11-27T12:34:52Z</dcterms:modified>
</cp:coreProperties>
</file>