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58" r:id="rId21"/>
    <p:sldId id="281" r:id="rId22"/>
    <p:sldId id="282" r:id="rId23"/>
    <p:sldId id="283" r:id="rId24"/>
    <p:sldId id="284" r:id="rId25"/>
    <p:sldId id="288" r:id="rId26"/>
    <p:sldId id="285" r:id="rId27"/>
    <p:sldId id="286" r:id="rId28"/>
    <p:sldId id="287" r:id="rId29"/>
    <p:sldId id="289" r:id="rId30"/>
    <p:sldId id="290" r:id="rId31"/>
    <p:sldId id="278" r:id="rId32"/>
    <p:sldId id="259"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279" r:id="rId53"/>
    <p:sldId id="260" r:id="rId54"/>
    <p:sldId id="310" r:id="rId55"/>
    <p:sldId id="311" r:id="rId56"/>
    <p:sldId id="312" r:id="rId57"/>
    <p:sldId id="313" r:id="rId58"/>
    <p:sldId id="314" r:id="rId59"/>
    <p:sldId id="315" r:id="rId60"/>
    <p:sldId id="316" r:id="rId61"/>
    <p:sldId id="317" r:id="rId62"/>
    <p:sldId id="318" r:id="rId63"/>
    <p:sldId id="280"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A61"/>
    <a:srgbClr val="37AB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4"/>
    <p:restoredTop sz="94830"/>
  </p:normalViewPr>
  <p:slideViewPr>
    <p:cSldViewPr snapToGrid="0" snapToObjects="1">
      <p:cViewPr varScale="1">
        <p:scale>
          <a:sx n="116" d="100"/>
          <a:sy n="116" d="100"/>
        </p:scale>
        <p:origin x="5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61E90-6481-8A44-8D43-6B5F7658EBAD}" type="datetimeFigureOut">
              <a:rPr lang="en-US" smtClean="0"/>
              <a:t>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47602-1375-D448-9FD0-FBF0D57EA92E}" type="slidenum">
              <a:rPr lang="en-US" smtClean="0"/>
              <a:t>‹#›</a:t>
            </a:fld>
            <a:endParaRPr lang="en-US"/>
          </a:p>
        </p:txBody>
      </p:sp>
    </p:spTree>
    <p:extLst>
      <p:ext uri="{BB962C8B-B14F-4D97-AF65-F5344CB8AC3E}">
        <p14:creationId xmlns:p14="http://schemas.microsoft.com/office/powerpoint/2010/main" val="3798115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discussion of what a chatbot is, exploring some that students might have used in the past and where they think they might find a chatbot</a:t>
            </a:r>
          </a:p>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3</a:t>
            </a:fld>
            <a:endParaRPr lang="en-US"/>
          </a:p>
        </p:txBody>
      </p:sp>
    </p:spTree>
    <p:extLst>
      <p:ext uri="{BB962C8B-B14F-4D97-AF65-F5344CB8AC3E}">
        <p14:creationId xmlns:p14="http://schemas.microsoft.com/office/powerpoint/2010/main" val="2867443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input from the </a:t>
            </a:r>
            <a:r>
              <a:rPr lang="en-US" dirty="0" err="1"/>
              <a:t>raw_input</a:t>
            </a:r>
            <a:r>
              <a:rPr lang="en-US" dirty="0"/>
              <a:t> questions are stored as a variable as a string which is text </a:t>
            </a:r>
          </a:p>
        </p:txBody>
      </p:sp>
      <p:sp>
        <p:nvSpPr>
          <p:cNvPr id="4" name="Slide Number Placeholder 3"/>
          <p:cNvSpPr>
            <a:spLocks noGrp="1"/>
          </p:cNvSpPr>
          <p:nvPr>
            <p:ph type="sldNum" sz="quarter" idx="5"/>
          </p:nvPr>
        </p:nvSpPr>
        <p:spPr/>
        <p:txBody>
          <a:bodyPr/>
          <a:lstStyle/>
          <a:p>
            <a:fld id="{4F947602-1375-D448-9FD0-FBF0D57EA92E}" type="slidenum">
              <a:rPr lang="en-US" smtClean="0"/>
              <a:t>12</a:t>
            </a:fld>
            <a:endParaRPr lang="en-US"/>
          </a:p>
        </p:txBody>
      </p:sp>
    </p:spTree>
    <p:extLst>
      <p:ext uri="{BB962C8B-B14F-4D97-AF65-F5344CB8AC3E}">
        <p14:creationId xmlns:p14="http://schemas.microsoft.com/office/powerpoint/2010/main" val="3688284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different from numbers which is referred to as an int in coding</a:t>
            </a:r>
          </a:p>
        </p:txBody>
      </p:sp>
      <p:sp>
        <p:nvSpPr>
          <p:cNvPr id="4" name="Slide Number Placeholder 3"/>
          <p:cNvSpPr>
            <a:spLocks noGrp="1"/>
          </p:cNvSpPr>
          <p:nvPr>
            <p:ph type="sldNum" sz="quarter" idx="5"/>
          </p:nvPr>
        </p:nvSpPr>
        <p:spPr/>
        <p:txBody>
          <a:bodyPr/>
          <a:lstStyle/>
          <a:p>
            <a:fld id="{4F947602-1375-D448-9FD0-FBF0D57EA92E}" type="slidenum">
              <a:rPr lang="en-US" smtClean="0"/>
              <a:t>13</a:t>
            </a:fld>
            <a:endParaRPr lang="en-US"/>
          </a:p>
        </p:txBody>
      </p:sp>
    </p:spTree>
    <p:extLst>
      <p:ext uri="{BB962C8B-B14F-4D97-AF65-F5344CB8AC3E}">
        <p14:creationId xmlns:p14="http://schemas.microsoft.com/office/powerpoint/2010/main" val="1433227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could we do if we wanted to use this value to customize a Marty movement – such as the number of steps the user wants Marty to take</a:t>
            </a:r>
          </a:p>
        </p:txBody>
      </p:sp>
      <p:sp>
        <p:nvSpPr>
          <p:cNvPr id="4" name="Slide Number Placeholder 3"/>
          <p:cNvSpPr>
            <a:spLocks noGrp="1"/>
          </p:cNvSpPr>
          <p:nvPr>
            <p:ph type="sldNum" sz="quarter" idx="5"/>
          </p:nvPr>
        </p:nvSpPr>
        <p:spPr/>
        <p:txBody>
          <a:bodyPr/>
          <a:lstStyle/>
          <a:p>
            <a:fld id="{4F947602-1375-D448-9FD0-FBF0D57EA92E}" type="slidenum">
              <a:rPr lang="en-US" smtClean="0"/>
              <a:t>14</a:t>
            </a:fld>
            <a:endParaRPr lang="en-US"/>
          </a:p>
        </p:txBody>
      </p:sp>
    </p:spTree>
    <p:extLst>
      <p:ext uri="{BB962C8B-B14F-4D97-AF65-F5344CB8AC3E}">
        <p14:creationId xmlns:p14="http://schemas.microsoft.com/office/powerpoint/2010/main" val="3842889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Right now this would get an error</a:t>
            </a:r>
          </a:p>
        </p:txBody>
      </p:sp>
      <p:sp>
        <p:nvSpPr>
          <p:cNvPr id="4" name="Slide Number Placeholder 3"/>
          <p:cNvSpPr>
            <a:spLocks noGrp="1"/>
          </p:cNvSpPr>
          <p:nvPr>
            <p:ph type="sldNum" sz="quarter" idx="5"/>
          </p:nvPr>
        </p:nvSpPr>
        <p:spPr/>
        <p:txBody>
          <a:bodyPr/>
          <a:lstStyle/>
          <a:p>
            <a:fld id="{4F947602-1375-D448-9FD0-FBF0D57EA92E}" type="slidenum">
              <a:rPr lang="en-US" smtClean="0"/>
              <a:t>15</a:t>
            </a:fld>
            <a:endParaRPr lang="en-US"/>
          </a:p>
        </p:txBody>
      </p:sp>
    </p:spTree>
    <p:extLst>
      <p:ext uri="{BB962C8B-B14F-4D97-AF65-F5344CB8AC3E}">
        <p14:creationId xmlns:p14="http://schemas.microsoft.com/office/powerpoint/2010/main" val="334150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16</a:t>
            </a:fld>
            <a:endParaRPr lang="en-US"/>
          </a:p>
        </p:txBody>
      </p:sp>
    </p:spTree>
    <p:extLst>
      <p:ext uri="{BB962C8B-B14F-4D97-AF65-F5344CB8AC3E}">
        <p14:creationId xmlns:p14="http://schemas.microsoft.com/office/powerpoint/2010/main" val="3370721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make a simple change by wrapping the input command in an </a:t>
            </a:r>
            <a:r>
              <a:rPr lang="en-US" i="1" dirty="0"/>
              <a:t>int</a:t>
            </a:r>
            <a:r>
              <a:rPr lang="en-US" i="0" dirty="0"/>
              <a:t> command then this will change the string that is typed in by the user into a number or as known whilst coding, int</a:t>
            </a:r>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17</a:t>
            </a:fld>
            <a:endParaRPr lang="en-US"/>
          </a:p>
        </p:txBody>
      </p:sp>
    </p:spTree>
    <p:extLst>
      <p:ext uri="{BB962C8B-B14F-4D97-AF65-F5344CB8AC3E}">
        <p14:creationId xmlns:p14="http://schemas.microsoft.com/office/powerpoint/2010/main" val="2387348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Extend the chatbot to include questions where the user can enter values to change the movement that Marty is making</a:t>
            </a:r>
          </a:p>
        </p:txBody>
      </p:sp>
      <p:sp>
        <p:nvSpPr>
          <p:cNvPr id="4" name="Slide Number Placeholder 3"/>
          <p:cNvSpPr>
            <a:spLocks noGrp="1"/>
          </p:cNvSpPr>
          <p:nvPr>
            <p:ph type="sldNum" sz="quarter" idx="5"/>
          </p:nvPr>
        </p:nvSpPr>
        <p:spPr/>
        <p:txBody>
          <a:bodyPr/>
          <a:lstStyle/>
          <a:p>
            <a:fld id="{4F947602-1375-D448-9FD0-FBF0D57EA92E}" type="slidenum">
              <a:rPr lang="en-US" smtClean="0"/>
              <a:t>18</a:t>
            </a:fld>
            <a:endParaRPr lang="en-US"/>
          </a:p>
        </p:txBody>
      </p:sp>
    </p:spTree>
    <p:extLst>
      <p:ext uri="{BB962C8B-B14F-4D97-AF65-F5344CB8AC3E}">
        <p14:creationId xmlns:p14="http://schemas.microsoft.com/office/powerpoint/2010/main" val="2154609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19</a:t>
            </a:fld>
            <a:endParaRPr lang="en-US"/>
          </a:p>
        </p:txBody>
      </p:sp>
    </p:spTree>
    <p:extLst>
      <p:ext uri="{BB962C8B-B14F-4D97-AF65-F5344CB8AC3E}">
        <p14:creationId xmlns:p14="http://schemas.microsoft.com/office/powerpoint/2010/main" val="1854616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ways could we improve our chatbots? What do students like about their current versions?</a:t>
            </a:r>
          </a:p>
        </p:txBody>
      </p:sp>
      <p:sp>
        <p:nvSpPr>
          <p:cNvPr id="4" name="Slide Number Placeholder 3"/>
          <p:cNvSpPr>
            <a:spLocks noGrp="1"/>
          </p:cNvSpPr>
          <p:nvPr>
            <p:ph type="sldNum" sz="quarter" idx="5"/>
          </p:nvPr>
        </p:nvSpPr>
        <p:spPr/>
        <p:txBody>
          <a:bodyPr/>
          <a:lstStyle/>
          <a:p>
            <a:fld id="{4F947602-1375-D448-9FD0-FBF0D57EA92E}" type="slidenum">
              <a:rPr lang="en-US" smtClean="0"/>
              <a:t>21</a:t>
            </a:fld>
            <a:endParaRPr lang="en-US"/>
          </a:p>
        </p:txBody>
      </p:sp>
    </p:spTree>
    <p:extLst>
      <p:ext uri="{BB962C8B-B14F-4D97-AF65-F5344CB8AC3E}">
        <p14:creationId xmlns:p14="http://schemas.microsoft.com/office/powerpoint/2010/main" val="3451513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of these did the students use in their programs?</a:t>
            </a:r>
          </a:p>
        </p:txBody>
      </p:sp>
      <p:sp>
        <p:nvSpPr>
          <p:cNvPr id="4" name="Slide Number Placeholder 3"/>
          <p:cNvSpPr>
            <a:spLocks noGrp="1"/>
          </p:cNvSpPr>
          <p:nvPr>
            <p:ph type="sldNum" sz="quarter" idx="5"/>
          </p:nvPr>
        </p:nvSpPr>
        <p:spPr/>
        <p:txBody>
          <a:bodyPr/>
          <a:lstStyle/>
          <a:p>
            <a:fld id="{4F947602-1375-D448-9FD0-FBF0D57EA92E}" type="slidenum">
              <a:rPr lang="en-US" smtClean="0"/>
              <a:t>22</a:t>
            </a:fld>
            <a:endParaRPr lang="en-US"/>
          </a:p>
        </p:txBody>
      </p:sp>
    </p:spTree>
    <p:extLst>
      <p:ext uri="{BB962C8B-B14F-4D97-AF65-F5344CB8AC3E}">
        <p14:creationId xmlns:p14="http://schemas.microsoft.com/office/powerpoint/2010/main" val="3367873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try using some of the example chatbots from the slide and explore what other areas that chatbots might be used in/for</a:t>
            </a:r>
          </a:p>
        </p:txBody>
      </p:sp>
      <p:sp>
        <p:nvSpPr>
          <p:cNvPr id="4" name="Slide Number Placeholder 3"/>
          <p:cNvSpPr>
            <a:spLocks noGrp="1"/>
          </p:cNvSpPr>
          <p:nvPr>
            <p:ph type="sldNum" sz="quarter" idx="5"/>
          </p:nvPr>
        </p:nvSpPr>
        <p:spPr/>
        <p:txBody>
          <a:bodyPr/>
          <a:lstStyle/>
          <a:p>
            <a:fld id="{4F947602-1375-D448-9FD0-FBF0D57EA92E}" type="slidenum">
              <a:rPr lang="en-US" smtClean="0"/>
              <a:t>4</a:t>
            </a:fld>
            <a:endParaRPr lang="en-US"/>
          </a:p>
        </p:txBody>
      </p:sp>
    </p:spTree>
    <p:extLst>
      <p:ext uri="{BB962C8B-B14F-4D97-AF65-F5344CB8AC3E}">
        <p14:creationId xmlns:p14="http://schemas.microsoft.com/office/powerpoint/2010/main" val="2736061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should have used variables, user input, sequences</a:t>
            </a:r>
          </a:p>
        </p:txBody>
      </p:sp>
      <p:sp>
        <p:nvSpPr>
          <p:cNvPr id="4" name="Slide Number Placeholder 3"/>
          <p:cNvSpPr>
            <a:spLocks noGrp="1"/>
          </p:cNvSpPr>
          <p:nvPr>
            <p:ph type="sldNum" sz="quarter" idx="5"/>
          </p:nvPr>
        </p:nvSpPr>
        <p:spPr/>
        <p:txBody>
          <a:bodyPr/>
          <a:lstStyle/>
          <a:p>
            <a:fld id="{4F947602-1375-D448-9FD0-FBF0D57EA92E}" type="slidenum">
              <a:rPr lang="en-US" smtClean="0"/>
              <a:t>23</a:t>
            </a:fld>
            <a:endParaRPr lang="en-US"/>
          </a:p>
        </p:txBody>
      </p:sp>
    </p:spTree>
    <p:extLst>
      <p:ext uri="{BB962C8B-B14F-4D97-AF65-F5344CB8AC3E}">
        <p14:creationId xmlns:p14="http://schemas.microsoft.com/office/powerpoint/2010/main" val="310311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the example script with one of the Martys in your class to show the students what they will be working on in the lesson</a:t>
            </a:r>
          </a:p>
        </p:txBody>
      </p:sp>
      <p:sp>
        <p:nvSpPr>
          <p:cNvPr id="4" name="Slide Number Placeholder 3"/>
          <p:cNvSpPr>
            <a:spLocks noGrp="1"/>
          </p:cNvSpPr>
          <p:nvPr>
            <p:ph type="sldNum" sz="quarter" idx="5"/>
          </p:nvPr>
        </p:nvSpPr>
        <p:spPr/>
        <p:txBody>
          <a:bodyPr/>
          <a:lstStyle/>
          <a:p>
            <a:fld id="{4F947602-1375-D448-9FD0-FBF0D57EA92E}" type="slidenum">
              <a:rPr lang="en-US" smtClean="0"/>
              <a:t>24</a:t>
            </a:fld>
            <a:endParaRPr lang="en-US"/>
          </a:p>
        </p:txBody>
      </p:sp>
    </p:spTree>
    <p:extLst>
      <p:ext uri="{BB962C8B-B14F-4D97-AF65-F5344CB8AC3E}">
        <p14:creationId xmlns:p14="http://schemas.microsoft.com/office/powerpoint/2010/main" val="1183939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what an if statement is – can anyone describe what an if statement does in less than 6 words?</a:t>
            </a:r>
          </a:p>
        </p:txBody>
      </p:sp>
      <p:sp>
        <p:nvSpPr>
          <p:cNvPr id="4" name="Slide Number Placeholder 3"/>
          <p:cNvSpPr>
            <a:spLocks noGrp="1"/>
          </p:cNvSpPr>
          <p:nvPr>
            <p:ph type="sldNum" sz="quarter" idx="5"/>
          </p:nvPr>
        </p:nvSpPr>
        <p:spPr/>
        <p:txBody>
          <a:bodyPr/>
          <a:lstStyle/>
          <a:p>
            <a:fld id="{4F947602-1375-D448-9FD0-FBF0D57EA92E}" type="slidenum">
              <a:rPr lang="en-US" smtClean="0"/>
              <a:t>25</a:t>
            </a:fld>
            <a:endParaRPr lang="en-US"/>
          </a:p>
        </p:txBody>
      </p:sp>
    </p:spTree>
    <p:extLst>
      <p:ext uri="{BB962C8B-B14F-4D97-AF65-F5344CB8AC3E}">
        <p14:creationId xmlns:p14="http://schemas.microsoft.com/office/powerpoint/2010/main" val="2500635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examples of if statements in real life situations/scenarios</a:t>
            </a:r>
          </a:p>
        </p:txBody>
      </p:sp>
      <p:sp>
        <p:nvSpPr>
          <p:cNvPr id="4" name="Slide Number Placeholder 3"/>
          <p:cNvSpPr>
            <a:spLocks noGrp="1"/>
          </p:cNvSpPr>
          <p:nvPr>
            <p:ph type="sldNum" sz="quarter" idx="5"/>
          </p:nvPr>
        </p:nvSpPr>
        <p:spPr/>
        <p:txBody>
          <a:bodyPr/>
          <a:lstStyle/>
          <a:p>
            <a:fld id="{4F947602-1375-D448-9FD0-FBF0D57EA92E}" type="slidenum">
              <a:rPr lang="en-US" smtClean="0"/>
              <a:t>26</a:t>
            </a:fld>
            <a:endParaRPr lang="en-US"/>
          </a:p>
        </p:txBody>
      </p:sp>
    </p:spTree>
    <p:extLst>
      <p:ext uri="{BB962C8B-B14F-4D97-AF65-F5344CB8AC3E}">
        <p14:creationId xmlns:p14="http://schemas.microsoft.com/office/powerpoint/2010/main" val="1002269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some examples of if statements in real life situations/scenarios</a:t>
            </a:r>
          </a:p>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27</a:t>
            </a:fld>
            <a:endParaRPr lang="en-US"/>
          </a:p>
        </p:txBody>
      </p:sp>
    </p:spTree>
    <p:extLst>
      <p:ext uri="{BB962C8B-B14F-4D97-AF65-F5344CB8AC3E}">
        <p14:creationId xmlns:p14="http://schemas.microsoft.com/office/powerpoint/2010/main" val="4220482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think up some more examples</a:t>
            </a:r>
          </a:p>
        </p:txBody>
      </p:sp>
      <p:sp>
        <p:nvSpPr>
          <p:cNvPr id="4" name="Slide Number Placeholder 3"/>
          <p:cNvSpPr>
            <a:spLocks noGrp="1"/>
          </p:cNvSpPr>
          <p:nvPr>
            <p:ph type="sldNum" sz="quarter" idx="5"/>
          </p:nvPr>
        </p:nvSpPr>
        <p:spPr/>
        <p:txBody>
          <a:bodyPr/>
          <a:lstStyle/>
          <a:p>
            <a:fld id="{4F947602-1375-D448-9FD0-FBF0D57EA92E}" type="slidenum">
              <a:rPr lang="en-US" smtClean="0"/>
              <a:t>28</a:t>
            </a:fld>
            <a:endParaRPr lang="en-US"/>
          </a:p>
        </p:txBody>
      </p:sp>
    </p:spTree>
    <p:extLst>
      <p:ext uri="{BB962C8B-B14F-4D97-AF65-F5344CB8AC3E}">
        <p14:creationId xmlns:p14="http://schemas.microsoft.com/office/powerpoint/2010/main" val="23621752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we are asking the user to decide whether marty should wiggle or walk and use an if statement to decide what the user typed in to help marty make a decision</a:t>
            </a:r>
          </a:p>
        </p:txBody>
      </p:sp>
      <p:sp>
        <p:nvSpPr>
          <p:cNvPr id="4" name="Slide Number Placeholder 3"/>
          <p:cNvSpPr>
            <a:spLocks noGrp="1"/>
          </p:cNvSpPr>
          <p:nvPr>
            <p:ph type="sldNum" sz="quarter" idx="5"/>
          </p:nvPr>
        </p:nvSpPr>
        <p:spPr/>
        <p:txBody>
          <a:bodyPr/>
          <a:lstStyle/>
          <a:p>
            <a:fld id="{4F947602-1375-D448-9FD0-FBF0D57EA92E}" type="slidenum">
              <a:rPr lang="en-US" smtClean="0"/>
              <a:t>29</a:t>
            </a:fld>
            <a:endParaRPr lang="en-US"/>
          </a:p>
        </p:txBody>
      </p:sp>
    </p:spTree>
    <p:extLst>
      <p:ext uri="{BB962C8B-B14F-4D97-AF65-F5344CB8AC3E}">
        <p14:creationId xmlns:p14="http://schemas.microsoft.com/office/powerpoint/2010/main" val="1932755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should continue to work on their chatbots and begin to include some if statements</a:t>
            </a:r>
          </a:p>
        </p:txBody>
      </p:sp>
      <p:sp>
        <p:nvSpPr>
          <p:cNvPr id="4" name="Slide Number Placeholder 3"/>
          <p:cNvSpPr>
            <a:spLocks noGrp="1"/>
          </p:cNvSpPr>
          <p:nvPr>
            <p:ph type="sldNum" sz="quarter" idx="5"/>
          </p:nvPr>
        </p:nvSpPr>
        <p:spPr/>
        <p:txBody>
          <a:bodyPr/>
          <a:lstStyle/>
          <a:p>
            <a:fld id="{4F947602-1375-D448-9FD0-FBF0D57EA92E}" type="slidenum">
              <a:rPr lang="en-US" smtClean="0"/>
              <a:t>30</a:t>
            </a:fld>
            <a:endParaRPr lang="en-US"/>
          </a:p>
        </p:txBody>
      </p:sp>
    </p:spTree>
    <p:extLst>
      <p:ext uri="{BB962C8B-B14F-4D97-AF65-F5344CB8AC3E}">
        <p14:creationId xmlns:p14="http://schemas.microsoft.com/office/powerpoint/2010/main" val="1860474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31</a:t>
            </a:fld>
            <a:endParaRPr lang="en-US"/>
          </a:p>
        </p:txBody>
      </p:sp>
    </p:spTree>
    <p:extLst>
      <p:ext uri="{BB962C8B-B14F-4D97-AF65-F5344CB8AC3E}">
        <p14:creationId xmlns:p14="http://schemas.microsoft.com/office/powerpoint/2010/main" val="2466276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could go wrong when we ask the user to pick values for Marty’s movements like speed or number of steps?</a:t>
            </a:r>
          </a:p>
        </p:txBody>
      </p:sp>
      <p:sp>
        <p:nvSpPr>
          <p:cNvPr id="4" name="Slide Number Placeholder 3"/>
          <p:cNvSpPr>
            <a:spLocks noGrp="1"/>
          </p:cNvSpPr>
          <p:nvPr>
            <p:ph type="sldNum" sz="quarter" idx="5"/>
          </p:nvPr>
        </p:nvSpPr>
        <p:spPr/>
        <p:txBody>
          <a:bodyPr/>
          <a:lstStyle/>
          <a:p>
            <a:fld id="{4F947602-1375-D448-9FD0-FBF0D57EA92E}" type="slidenum">
              <a:rPr lang="en-US" smtClean="0"/>
              <a:t>34</a:t>
            </a:fld>
            <a:endParaRPr lang="en-US"/>
          </a:p>
        </p:txBody>
      </p:sp>
    </p:spTree>
    <p:extLst>
      <p:ext uri="{BB962C8B-B14F-4D97-AF65-F5344CB8AC3E}">
        <p14:creationId xmlns:p14="http://schemas.microsoft.com/office/powerpoint/2010/main" val="42572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the example script with one of the Martys in your class to show the students what they will be working on in the lesson</a:t>
            </a:r>
          </a:p>
        </p:txBody>
      </p:sp>
      <p:sp>
        <p:nvSpPr>
          <p:cNvPr id="4" name="Slide Number Placeholder 3"/>
          <p:cNvSpPr>
            <a:spLocks noGrp="1"/>
          </p:cNvSpPr>
          <p:nvPr>
            <p:ph type="sldNum" sz="quarter" idx="5"/>
          </p:nvPr>
        </p:nvSpPr>
        <p:spPr/>
        <p:txBody>
          <a:bodyPr/>
          <a:lstStyle/>
          <a:p>
            <a:fld id="{4F947602-1375-D448-9FD0-FBF0D57EA92E}" type="slidenum">
              <a:rPr lang="en-US" smtClean="0"/>
              <a:t>5</a:t>
            </a:fld>
            <a:endParaRPr lang="en-US"/>
          </a:p>
        </p:txBody>
      </p:sp>
    </p:spTree>
    <p:extLst>
      <p:ext uri="{BB962C8B-B14F-4D97-AF65-F5344CB8AC3E}">
        <p14:creationId xmlns:p14="http://schemas.microsoft.com/office/powerpoint/2010/main" val="6531938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imagine we ask the user how fast we should do a circle dance and they respond with something too fast like 0.1 seconds – this would result in Marty falling over!!</a:t>
            </a:r>
          </a:p>
        </p:txBody>
      </p:sp>
      <p:sp>
        <p:nvSpPr>
          <p:cNvPr id="4" name="Slide Number Placeholder 3"/>
          <p:cNvSpPr>
            <a:spLocks noGrp="1"/>
          </p:cNvSpPr>
          <p:nvPr>
            <p:ph type="sldNum" sz="quarter" idx="5"/>
          </p:nvPr>
        </p:nvSpPr>
        <p:spPr/>
        <p:txBody>
          <a:bodyPr/>
          <a:lstStyle/>
          <a:p>
            <a:fld id="{4F947602-1375-D448-9FD0-FBF0D57EA92E}" type="slidenum">
              <a:rPr lang="en-US" smtClean="0"/>
              <a:t>35</a:t>
            </a:fld>
            <a:endParaRPr lang="en-US"/>
          </a:p>
        </p:txBody>
      </p:sp>
    </p:spTree>
    <p:extLst>
      <p:ext uri="{BB962C8B-B14F-4D97-AF65-F5344CB8AC3E}">
        <p14:creationId xmlns:p14="http://schemas.microsoft.com/office/powerpoint/2010/main" val="3149613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other places might validate information or check it over?</a:t>
            </a:r>
          </a:p>
        </p:txBody>
      </p:sp>
      <p:sp>
        <p:nvSpPr>
          <p:cNvPr id="4" name="Slide Number Placeholder 3"/>
          <p:cNvSpPr>
            <a:spLocks noGrp="1"/>
          </p:cNvSpPr>
          <p:nvPr>
            <p:ph type="sldNum" sz="quarter" idx="5"/>
          </p:nvPr>
        </p:nvSpPr>
        <p:spPr/>
        <p:txBody>
          <a:bodyPr/>
          <a:lstStyle/>
          <a:p>
            <a:fld id="{4F947602-1375-D448-9FD0-FBF0D57EA92E}" type="slidenum">
              <a:rPr lang="en-US" smtClean="0"/>
              <a:t>36</a:t>
            </a:fld>
            <a:endParaRPr lang="en-US"/>
          </a:p>
        </p:txBody>
      </p:sp>
    </p:spTree>
    <p:extLst>
      <p:ext uri="{BB962C8B-B14F-4D97-AF65-F5344CB8AC3E}">
        <p14:creationId xmlns:p14="http://schemas.microsoft.com/office/powerpoint/2010/main" val="217214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of these pieces of information would be sensible to validate? What other pieces of information and when?</a:t>
            </a:r>
          </a:p>
        </p:txBody>
      </p:sp>
      <p:sp>
        <p:nvSpPr>
          <p:cNvPr id="4" name="Slide Number Placeholder 3"/>
          <p:cNvSpPr>
            <a:spLocks noGrp="1"/>
          </p:cNvSpPr>
          <p:nvPr>
            <p:ph type="sldNum" sz="quarter" idx="5"/>
          </p:nvPr>
        </p:nvSpPr>
        <p:spPr/>
        <p:txBody>
          <a:bodyPr/>
          <a:lstStyle/>
          <a:p>
            <a:fld id="{4F947602-1375-D448-9FD0-FBF0D57EA92E}" type="slidenum">
              <a:rPr lang="en-US" smtClean="0"/>
              <a:t>37</a:t>
            </a:fld>
            <a:endParaRPr lang="en-US"/>
          </a:p>
        </p:txBody>
      </p:sp>
    </p:spTree>
    <p:extLst>
      <p:ext uri="{BB962C8B-B14F-4D97-AF65-F5344CB8AC3E}">
        <p14:creationId xmlns:p14="http://schemas.microsoft.com/office/powerpoint/2010/main" val="32891008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Statements!</a:t>
            </a:r>
          </a:p>
        </p:txBody>
      </p:sp>
      <p:sp>
        <p:nvSpPr>
          <p:cNvPr id="4" name="Slide Number Placeholder 3"/>
          <p:cNvSpPr>
            <a:spLocks noGrp="1"/>
          </p:cNvSpPr>
          <p:nvPr>
            <p:ph type="sldNum" sz="quarter" idx="5"/>
          </p:nvPr>
        </p:nvSpPr>
        <p:spPr/>
        <p:txBody>
          <a:bodyPr/>
          <a:lstStyle/>
          <a:p>
            <a:fld id="{4F947602-1375-D448-9FD0-FBF0D57EA92E}" type="slidenum">
              <a:rPr lang="en-US" smtClean="0"/>
              <a:t>38</a:t>
            </a:fld>
            <a:endParaRPr lang="en-US"/>
          </a:p>
        </p:txBody>
      </p:sp>
    </p:spTree>
    <p:extLst>
      <p:ext uri="{BB962C8B-B14F-4D97-AF65-F5344CB8AC3E}">
        <p14:creationId xmlns:p14="http://schemas.microsoft.com/office/powerpoint/2010/main" val="36107786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could use if statements to check if a number is low/high enough</a:t>
            </a:r>
          </a:p>
        </p:txBody>
      </p:sp>
      <p:sp>
        <p:nvSpPr>
          <p:cNvPr id="4" name="Slide Number Placeholder 3"/>
          <p:cNvSpPr>
            <a:spLocks noGrp="1"/>
          </p:cNvSpPr>
          <p:nvPr>
            <p:ph type="sldNum" sz="quarter" idx="5"/>
          </p:nvPr>
        </p:nvSpPr>
        <p:spPr/>
        <p:txBody>
          <a:bodyPr/>
          <a:lstStyle/>
          <a:p>
            <a:fld id="{4F947602-1375-D448-9FD0-FBF0D57EA92E}" type="slidenum">
              <a:rPr lang="en-US" smtClean="0"/>
              <a:t>39</a:t>
            </a:fld>
            <a:endParaRPr lang="en-US"/>
          </a:p>
        </p:txBody>
      </p:sp>
    </p:spTree>
    <p:extLst>
      <p:ext uri="{BB962C8B-B14F-4D97-AF65-F5344CB8AC3E}">
        <p14:creationId xmlns:p14="http://schemas.microsoft.com/office/powerpoint/2010/main" val="26971098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what if we wanted to check if it was between 2 numbers?</a:t>
            </a:r>
          </a:p>
        </p:txBody>
      </p:sp>
      <p:sp>
        <p:nvSpPr>
          <p:cNvPr id="4" name="Slide Number Placeholder 3"/>
          <p:cNvSpPr>
            <a:spLocks noGrp="1"/>
          </p:cNvSpPr>
          <p:nvPr>
            <p:ph type="sldNum" sz="quarter" idx="5"/>
          </p:nvPr>
        </p:nvSpPr>
        <p:spPr/>
        <p:txBody>
          <a:bodyPr/>
          <a:lstStyle/>
          <a:p>
            <a:fld id="{4F947602-1375-D448-9FD0-FBF0D57EA92E}" type="slidenum">
              <a:rPr lang="en-US" smtClean="0"/>
              <a:t>40</a:t>
            </a:fld>
            <a:endParaRPr lang="en-US"/>
          </a:p>
        </p:txBody>
      </p:sp>
    </p:spTree>
    <p:extLst>
      <p:ext uri="{BB962C8B-B14F-4D97-AF65-F5344CB8AC3E}">
        <p14:creationId xmlns:p14="http://schemas.microsoft.com/office/powerpoint/2010/main" val="1553031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too complicated</a:t>
            </a:r>
          </a:p>
        </p:txBody>
      </p:sp>
      <p:sp>
        <p:nvSpPr>
          <p:cNvPr id="4" name="Slide Number Placeholder 3"/>
          <p:cNvSpPr>
            <a:spLocks noGrp="1"/>
          </p:cNvSpPr>
          <p:nvPr>
            <p:ph type="sldNum" sz="quarter" idx="5"/>
          </p:nvPr>
        </p:nvSpPr>
        <p:spPr/>
        <p:txBody>
          <a:bodyPr/>
          <a:lstStyle/>
          <a:p>
            <a:fld id="{4F947602-1375-D448-9FD0-FBF0D57EA92E}" type="slidenum">
              <a:rPr lang="en-US" smtClean="0"/>
              <a:t>41</a:t>
            </a:fld>
            <a:endParaRPr lang="en-US"/>
          </a:p>
        </p:txBody>
      </p:sp>
    </p:spTree>
    <p:extLst>
      <p:ext uri="{BB962C8B-B14F-4D97-AF65-F5344CB8AC3E}">
        <p14:creationId xmlns:p14="http://schemas.microsoft.com/office/powerpoint/2010/main" val="25754295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42</a:t>
            </a:fld>
            <a:endParaRPr lang="en-US"/>
          </a:p>
        </p:txBody>
      </p:sp>
    </p:spTree>
    <p:extLst>
      <p:ext uri="{BB962C8B-B14F-4D97-AF65-F5344CB8AC3E}">
        <p14:creationId xmlns:p14="http://schemas.microsoft.com/office/powerpoint/2010/main" val="34992955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use logic operators to make our if statements more complex and easier to write!</a:t>
            </a:r>
          </a:p>
        </p:txBody>
      </p:sp>
      <p:sp>
        <p:nvSpPr>
          <p:cNvPr id="4" name="Slide Number Placeholder 3"/>
          <p:cNvSpPr>
            <a:spLocks noGrp="1"/>
          </p:cNvSpPr>
          <p:nvPr>
            <p:ph type="sldNum" sz="quarter" idx="5"/>
          </p:nvPr>
        </p:nvSpPr>
        <p:spPr/>
        <p:txBody>
          <a:bodyPr/>
          <a:lstStyle/>
          <a:p>
            <a:fld id="{4F947602-1375-D448-9FD0-FBF0D57EA92E}" type="slidenum">
              <a:rPr lang="en-US" smtClean="0"/>
              <a:t>43</a:t>
            </a:fld>
            <a:endParaRPr lang="en-US"/>
          </a:p>
        </p:txBody>
      </p:sp>
    </p:spTree>
    <p:extLst>
      <p:ext uri="{BB962C8B-B14F-4D97-AF65-F5344CB8AC3E}">
        <p14:creationId xmlns:p14="http://schemas.microsoft.com/office/powerpoint/2010/main" val="882858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that we will be using – AND, OR, and NOT</a:t>
            </a:r>
          </a:p>
        </p:txBody>
      </p:sp>
      <p:sp>
        <p:nvSpPr>
          <p:cNvPr id="4" name="Slide Number Placeholder 3"/>
          <p:cNvSpPr>
            <a:spLocks noGrp="1"/>
          </p:cNvSpPr>
          <p:nvPr>
            <p:ph type="sldNum" sz="quarter" idx="5"/>
          </p:nvPr>
        </p:nvSpPr>
        <p:spPr/>
        <p:txBody>
          <a:bodyPr/>
          <a:lstStyle/>
          <a:p>
            <a:fld id="{4F947602-1375-D448-9FD0-FBF0D57EA92E}" type="slidenum">
              <a:rPr lang="en-US" smtClean="0"/>
              <a:t>44</a:t>
            </a:fld>
            <a:endParaRPr lang="en-US"/>
          </a:p>
        </p:txBody>
      </p:sp>
    </p:spTree>
    <p:extLst>
      <p:ext uri="{BB962C8B-B14F-4D97-AF65-F5344CB8AC3E}">
        <p14:creationId xmlns:p14="http://schemas.microsoft.com/office/powerpoint/2010/main" val="73366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what they think they will need to do to get a working first draft of a chatbot – focusing on the coding concepts that they will need to use</a:t>
            </a:r>
          </a:p>
        </p:txBody>
      </p:sp>
      <p:sp>
        <p:nvSpPr>
          <p:cNvPr id="4" name="Slide Number Placeholder 3"/>
          <p:cNvSpPr>
            <a:spLocks noGrp="1"/>
          </p:cNvSpPr>
          <p:nvPr>
            <p:ph type="sldNum" sz="quarter" idx="5"/>
          </p:nvPr>
        </p:nvSpPr>
        <p:spPr/>
        <p:txBody>
          <a:bodyPr/>
          <a:lstStyle/>
          <a:p>
            <a:fld id="{4F947602-1375-D448-9FD0-FBF0D57EA92E}" type="slidenum">
              <a:rPr lang="en-US" smtClean="0"/>
              <a:t>6</a:t>
            </a:fld>
            <a:endParaRPr lang="en-US"/>
          </a:p>
        </p:txBody>
      </p:sp>
    </p:spTree>
    <p:extLst>
      <p:ext uri="{BB962C8B-B14F-4D97-AF65-F5344CB8AC3E}">
        <p14:creationId xmlns:p14="http://schemas.microsoft.com/office/powerpoint/2010/main" val="12983734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in English using all 3 operators</a:t>
            </a:r>
          </a:p>
          <a:p>
            <a:endParaRPr lang="en-US" dirty="0"/>
          </a:p>
          <a:p>
            <a:r>
              <a:rPr lang="en-US" dirty="0"/>
              <a:t>You could have digestives OR a digestive AND rich tea but NOT a </a:t>
            </a:r>
            <a:r>
              <a:rPr lang="en-US" dirty="0" err="1"/>
              <a:t>jaffa</a:t>
            </a:r>
            <a:r>
              <a:rPr lang="en-US" dirty="0"/>
              <a:t> cake</a:t>
            </a:r>
          </a:p>
        </p:txBody>
      </p:sp>
      <p:sp>
        <p:nvSpPr>
          <p:cNvPr id="4" name="Slide Number Placeholder 3"/>
          <p:cNvSpPr>
            <a:spLocks noGrp="1"/>
          </p:cNvSpPr>
          <p:nvPr>
            <p:ph type="sldNum" sz="quarter" idx="5"/>
          </p:nvPr>
        </p:nvSpPr>
        <p:spPr/>
        <p:txBody>
          <a:bodyPr/>
          <a:lstStyle/>
          <a:p>
            <a:fld id="{4F947602-1375-D448-9FD0-FBF0D57EA92E}" type="slidenum">
              <a:rPr lang="en-US" smtClean="0"/>
              <a:t>45</a:t>
            </a:fld>
            <a:endParaRPr lang="en-US"/>
          </a:p>
        </p:txBody>
      </p:sp>
    </p:spTree>
    <p:extLst>
      <p:ext uri="{BB962C8B-B14F-4D97-AF65-F5344CB8AC3E}">
        <p14:creationId xmlns:p14="http://schemas.microsoft.com/office/powerpoint/2010/main" val="458097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for AND</a:t>
            </a:r>
          </a:p>
          <a:p>
            <a:endParaRPr lang="en-US" dirty="0"/>
          </a:p>
          <a:p>
            <a:r>
              <a:rPr lang="en-US" dirty="0"/>
              <a:t>When can you see the film or play video games?</a:t>
            </a:r>
          </a:p>
          <a:p>
            <a:endParaRPr lang="en-US" dirty="0"/>
          </a:p>
          <a:p>
            <a:r>
              <a:rPr lang="en-US" dirty="0"/>
              <a:t>Can anyone think of other examples? </a:t>
            </a:r>
          </a:p>
        </p:txBody>
      </p:sp>
      <p:sp>
        <p:nvSpPr>
          <p:cNvPr id="4" name="Slide Number Placeholder 3"/>
          <p:cNvSpPr>
            <a:spLocks noGrp="1"/>
          </p:cNvSpPr>
          <p:nvPr>
            <p:ph type="sldNum" sz="quarter" idx="5"/>
          </p:nvPr>
        </p:nvSpPr>
        <p:spPr/>
        <p:txBody>
          <a:bodyPr/>
          <a:lstStyle/>
          <a:p>
            <a:fld id="{4F947602-1375-D448-9FD0-FBF0D57EA92E}" type="slidenum">
              <a:rPr lang="en-US" smtClean="0"/>
              <a:t>46</a:t>
            </a:fld>
            <a:endParaRPr lang="en-US"/>
          </a:p>
        </p:txBody>
      </p:sp>
    </p:spTree>
    <p:extLst>
      <p:ext uri="{BB962C8B-B14F-4D97-AF65-F5344CB8AC3E}">
        <p14:creationId xmlns:p14="http://schemas.microsoft.com/office/powerpoint/2010/main" val="42020621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for OR</a:t>
            </a:r>
          </a:p>
          <a:p>
            <a:endParaRPr lang="en-US" dirty="0"/>
          </a:p>
          <a:p>
            <a:r>
              <a:rPr lang="en-US" dirty="0"/>
              <a:t>When do you have computing lessons? When can’t you watch TV?</a:t>
            </a:r>
          </a:p>
          <a:p>
            <a:endParaRPr lang="en-US" dirty="0"/>
          </a:p>
          <a:p>
            <a:r>
              <a:rPr lang="en-US" dirty="0"/>
              <a:t>Any other examples?</a:t>
            </a:r>
          </a:p>
        </p:txBody>
      </p:sp>
      <p:sp>
        <p:nvSpPr>
          <p:cNvPr id="4" name="Slide Number Placeholder 3"/>
          <p:cNvSpPr>
            <a:spLocks noGrp="1"/>
          </p:cNvSpPr>
          <p:nvPr>
            <p:ph type="sldNum" sz="quarter" idx="5"/>
          </p:nvPr>
        </p:nvSpPr>
        <p:spPr/>
        <p:txBody>
          <a:bodyPr/>
          <a:lstStyle/>
          <a:p>
            <a:fld id="{4F947602-1375-D448-9FD0-FBF0D57EA92E}" type="slidenum">
              <a:rPr lang="en-US" smtClean="0"/>
              <a:t>47</a:t>
            </a:fld>
            <a:endParaRPr lang="en-US"/>
          </a:p>
        </p:txBody>
      </p:sp>
    </p:spTree>
    <p:extLst>
      <p:ext uri="{BB962C8B-B14F-4D97-AF65-F5344CB8AC3E}">
        <p14:creationId xmlns:p14="http://schemas.microsoft.com/office/powerpoint/2010/main" val="4269780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examples</a:t>
            </a:r>
          </a:p>
          <a:p>
            <a:endParaRPr lang="en-US" dirty="0"/>
          </a:p>
          <a:p>
            <a:r>
              <a:rPr lang="en-US" dirty="0"/>
              <a:t>When shouldn’t you play Christmas music or stay up late?</a:t>
            </a:r>
          </a:p>
          <a:p>
            <a:endParaRPr lang="en-US" dirty="0"/>
          </a:p>
          <a:p>
            <a:r>
              <a:rPr lang="en-US" dirty="0"/>
              <a:t>Any other examples?</a:t>
            </a:r>
          </a:p>
        </p:txBody>
      </p:sp>
      <p:sp>
        <p:nvSpPr>
          <p:cNvPr id="4" name="Slide Number Placeholder 3"/>
          <p:cNvSpPr>
            <a:spLocks noGrp="1"/>
          </p:cNvSpPr>
          <p:nvPr>
            <p:ph type="sldNum" sz="quarter" idx="5"/>
          </p:nvPr>
        </p:nvSpPr>
        <p:spPr/>
        <p:txBody>
          <a:bodyPr/>
          <a:lstStyle/>
          <a:p>
            <a:fld id="{4F947602-1375-D448-9FD0-FBF0D57EA92E}" type="slidenum">
              <a:rPr lang="en-US" smtClean="0"/>
              <a:t>48</a:t>
            </a:fld>
            <a:endParaRPr lang="en-US"/>
          </a:p>
        </p:txBody>
      </p:sp>
    </p:spTree>
    <p:extLst>
      <p:ext uri="{BB962C8B-B14F-4D97-AF65-F5344CB8AC3E}">
        <p14:creationId xmlns:p14="http://schemas.microsoft.com/office/powerpoint/2010/main" val="37459676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the examples in the workbook</a:t>
            </a:r>
          </a:p>
        </p:txBody>
      </p:sp>
      <p:sp>
        <p:nvSpPr>
          <p:cNvPr id="4" name="Slide Number Placeholder 3"/>
          <p:cNvSpPr>
            <a:spLocks noGrp="1"/>
          </p:cNvSpPr>
          <p:nvPr>
            <p:ph type="sldNum" sz="quarter" idx="5"/>
          </p:nvPr>
        </p:nvSpPr>
        <p:spPr/>
        <p:txBody>
          <a:bodyPr/>
          <a:lstStyle/>
          <a:p>
            <a:fld id="{4F947602-1375-D448-9FD0-FBF0D57EA92E}" type="slidenum">
              <a:rPr lang="en-US" smtClean="0"/>
              <a:t>49</a:t>
            </a:fld>
            <a:endParaRPr lang="en-US"/>
          </a:p>
        </p:txBody>
      </p:sp>
    </p:spTree>
    <p:extLst>
      <p:ext uri="{BB962C8B-B14F-4D97-AF65-F5344CB8AC3E}">
        <p14:creationId xmlns:p14="http://schemas.microsoft.com/office/powerpoint/2010/main" val="1292889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can explain what will happen here? When will Marty walk? What input is needed?</a:t>
            </a:r>
          </a:p>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50</a:t>
            </a:fld>
            <a:endParaRPr lang="en-US"/>
          </a:p>
        </p:txBody>
      </p:sp>
    </p:spTree>
    <p:extLst>
      <p:ext uri="{BB962C8B-B14F-4D97-AF65-F5344CB8AC3E}">
        <p14:creationId xmlns:p14="http://schemas.microsoft.com/office/powerpoint/2010/main" val="17603685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51</a:t>
            </a:fld>
            <a:endParaRPr lang="en-US"/>
          </a:p>
        </p:txBody>
      </p:sp>
    </p:spTree>
    <p:extLst>
      <p:ext uri="{BB962C8B-B14F-4D97-AF65-F5344CB8AC3E}">
        <p14:creationId xmlns:p14="http://schemas.microsoft.com/office/powerpoint/2010/main" val="16494862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52</a:t>
            </a:fld>
            <a:endParaRPr lang="en-US"/>
          </a:p>
        </p:txBody>
      </p:sp>
    </p:spTree>
    <p:extLst>
      <p:ext uri="{BB962C8B-B14F-4D97-AF65-F5344CB8AC3E}">
        <p14:creationId xmlns:p14="http://schemas.microsoft.com/office/powerpoint/2010/main" val="14818552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MartyPy documentation, try filling in the blanks for what parameters are needed for the above commands/</a:t>
            </a:r>
            <a:r>
              <a:rPr lang="en-US" dirty="0" err="1"/>
              <a:t>functoins</a:t>
            </a:r>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54</a:t>
            </a:fld>
            <a:endParaRPr lang="en-US"/>
          </a:p>
        </p:txBody>
      </p:sp>
    </p:spTree>
    <p:extLst>
      <p:ext uri="{BB962C8B-B14F-4D97-AF65-F5344CB8AC3E}">
        <p14:creationId xmlns:p14="http://schemas.microsoft.com/office/powerpoint/2010/main" val="38033620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to use several different input questions and variables to keep track of the values needed for different Marty movements</a:t>
            </a:r>
          </a:p>
        </p:txBody>
      </p:sp>
      <p:sp>
        <p:nvSpPr>
          <p:cNvPr id="4" name="Slide Number Placeholder 3"/>
          <p:cNvSpPr>
            <a:spLocks noGrp="1"/>
          </p:cNvSpPr>
          <p:nvPr>
            <p:ph type="sldNum" sz="quarter" idx="5"/>
          </p:nvPr>
        </p:nvSpPr>
        <p:spPr/>
        <p:txBody>
          <a:bodyPr/>
          <a:lstStyle/>
          <a:p>
            <a:fld id="{4F947602-1375-D448-9FD0-FBF0D57EA92E}" type="slidenum">
              <a:rPr lang="en-US" smtClean="0"/>
              <a:t>55</a:t>
            </a:fld>
            <a:endParaRPr lang="en-US"/>
          </a:p>
        </p:txBody>
      </p:sp>
    </p:spTree>
    <p:extLst>
      <p:ext uri="{BB962C8B-B14F-4D97-AF65-F5344CB8AC3E}">
        <p14:creationId xmlns:p14="http://schemas.microsoft.com/office/powerpoint/2010/main" val="244030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what a variable is – can anyone describe what a variable does in less than 6 words?</a:t>
            </a:r>
          </a:p>
        </p:txBody>
      </p:sp>
      <p:sp>
        <p:nvSpPr>
          <p:cNvPr id="4" name="Slide Number Placeholder 3"/>
          <p:cNvSpPr>
            <a:spLocks noGrp="1"/>
          </p:cNvSpPr>
          <p:nvPr>
            <p:ph type="sldNum" sz="quarter" idx="5"/>
          </p:nvPr>
        </p:nvSpPr>
        <p:spPr/>
        <p:txBody>
          <a:bodyPr/>
          <a:lstStyle/>
          <a:p>
            <a:fld id="{4F947602-1375-D448-9FD0-FBF0D57EA92E}" type="slidenum">
              <a:rPr lang="en-US" smtClean="0"/>
              <a:t>7</a:t>
            </a:fld>
            <a:endParaRPr lang="en-US"/>
          </a:p>
        </p:txBody>
      </p:sp>
    </p:spTree>
    <p:extLst>
      <p:ext uri="{BB962C8B-B14F-4D97-AF65-F5344CB8AC3E}">
        <p14:creationId xmlns:p14="http://schemas.microsoft.com/office/powerpoint/2010/main" val="11365598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to use several different input questions and variables to keep track of the values needed for different Marty movements</a:t>
            </a:r>
          </a:p>
        </p:txBody>
      </p:sp>
      <p:sp>
        <p:nvSpPr>
          <p:cNvPr id="4" name="Slide Number Placeholder 3"/>
          <p:cNvSpPr>
            <a:spLocks noGrp="1"/>
          </p:cNvSpPr>
          <p:nvPr>
            <p:ph type="sldNum" sz="quarter" idx="5"/>
          </p:nvPr>
        </p:nvSpPr>
        <p:spPr/>
        <p:txBody>
          <a:bodyPr/>
          <a:lstStyle/>
          <a:p>
            <a:fld id="{4F947602-1375-D448-9FD0-FBF0D57EA92E}" type="slidenum">
              <a:rPr lang="en-US" smtClean="0"/>
              <a:t>56</a:t>
            </a:fld>
            <a:endParaRPr lang="en-US"/>
          </a:p>
        </p:txBody>
      </p:sp>
    </p:spTree>
    <p:extLst>
      <p:ext uri="{BB962C8B-B14F-4D97-AF65-F5344CB8AC3E}">
        <p14:creationId xmlns:p14="http://schemas.microsoft.com/office/powerpoint/2010/main" val="28801267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if they think this is possible</a:t>
            </a:r>
          </a:p>
        </p:txBody>
      </p:sp>
      <p:sp>
        <p:nvSpPr>
          <p:cNvPr id="4" name="Slide Number Placeholder 3"/>
          <p:cNvSpPr>
            <a:spLocks noGrp="1"/>
          </p:cNvSpPr>
          <p:nvPr>
            <p:ph type="sldNum" sz="quarter" idx="5"/>
          </p:nvPr>
        </p:nvSpPr>
        <p:spPr/>
        <p:txBody>
          <a:bodyPr/>
          <a:lstStyle/>
          <a:p>
            <a:fld id="{4F947602-1375-D448-9FD0-FBF0D57EA92E}" type="slidenum">
              <a:rPr lang="en-US" smtClean="0"/>
              <a:t>57</a:t>
            </a:fld>
            <a:endParaRPr lang="en-US"/>
          </a:p>
        </p:txBody>
      </p:sp>
    </p:spTree>
    <p:extLst>
      <p:ext uri="{BB962C8B-B14F-4D97-AF65-F5344CB8AC3E}">
        <p14:creationId xmlns:p14="http://schemas.microsoft.com/office/powerpoint/2010/main" val="39700703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have a list of values as a STRING</a:t>
            </a:r>
          </a:p>
        </p:txBody>
      </p:sp>
      <p:sp>
        <p:nvSpPr>
          <p:cNvPr id="4" name="Slide Number Placeholder 3"/>
          <p:cNvSpPr>
            <a:spLocks noGrp="1"/>
          </p:cNvSpPr>
          <p:nvPr>
            <p:ph type="sldNum" sz="quarter" idx="5"/>
          </p:nvPr>
        </p:nvSpPr>
        <p:spPr/>
        <p:txBody>
          <a:bodyPr/>
          <a:lstStyle/>
          <a:p>
            <a:fld id="{4F947602-1375-D448-9FD0-FBF0D57EA92E}" type="slidenum">
              <a:rPr lang="en-US" smtClean="0"/>
              <a:t>58</a:t>
            </a:fld>
            <a:endParaRPr lang="en-US"/>
          </a:p>
        </p:txBody>
      </p:sp>
    </p:spTree>
    <p:extLst>
      <p:ext uri="{BB962C8B-B14F-4D97-AF65-F5344CB8AC3E}">
        <p14:creationId xmlns:p14="http://schemas.microsoft.com/office/powerpoint/2010/main" val="4717611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have a formal list of STRING entries </a:t>
            </a:r>
          </a:p>
        </p:txBody>
      </p:sp>
      <p:sp>
        <p:nvSpPr>
          <p:cNvPr id="4" name="Slide Number Placeholder 3"/>
          <p:cNvSpPr>
            <a:spLocks noGrp="1"/>
          </p:cNvSpPr>
          <p:nvPr>
            <p:ph type="sldNum" sz="quarter" idx="5"/>
          </p:nvPr>
        </p:nvSpPr>
        <p:spPr/>
        <p:txBody>
          <a:bodyPr/>
          <a:lstStyle/>
          <a:p>
            <a:fld id="{4F947602-1375-D448-9FD0-FBF0D57EA92E}" type="slidenum">
              <a:rPr lang="en-US" smtClean="0"/>
              <a:t>59</a:t>
            </a:fld>
            <a:endParaRPr lang="en-US"/>
          </a:p>
        </p:txBody>
      </p:sp>
    </p:spTree>
    <p:extLst>
      <p:ext uri="{BB962C8B-B14F-4D97-AF65-F5344CB8AC3E}">
        <p14:creationId xmlns:p14="http://schemas.microsoft.com/office/powerpoint/2010/main" val="17164895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pick out each value and enter it into a variable -&gt; making sure to change relevant ones into an int first!</a:t>
            </a:r>
          </a:p>
        </p:txBody>
      </p:sp>
      <p:sp>
        <p:nvSpPr>
          <p:cNvPr id="4" name="Slide Number Placeholder 3"/>
          <p:cNvSpPr>
            <a:spLocks noGrp="1"/>
          </p:cNvSpPr>
          <p:nvPr>
            <p:ph type="sldNum" sz="quarter" idx="5"/>
          </p:nvPr>
        </p:nvSpPr>
        <p:spPr/>
        <p:txBody>
          <a:bodyPr/>
          <a:lstStyle/>
          <a:p>
            <a:fld id="{4F947602-1375-D448-9FD0-FBF0D57EA92E}" type="slidenum">
              <a:rPr lang="en-US" smtClean="0"/>
              <a:t>60</a:t>
            </a:fld>
            <a:endParaRPr lang="en-US"/>
          </a:p>
        </p:txBody>
      </p:sp>
    </p:spTree>
    <p:extLst>
      <p:ext uri="{BB962C8B-B14F-4D97-AF65-F5344CB8AC3E}">
        <p14:creationId xmlns:p14="http://schemas.microsoft.com/office/powerpoint/2010/main" val="25570575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pick out each value and enter it into a variable -&gt; making sure to change relevant ones into an int first!</a:t>
            </a:r>
          </a:p>
        </p:txBody>
      </p:sp>
      <p:sp>
        <p:nvSpPr>
          <p:cNvPr id="4" name="Slide Number Placeholder 3"/>
          <p:cNvSpPr>
            <a:spLocks noGrp="1"/>
          </p:cNvSpPr>
          <p:nvPr>
            <p:ph type="sldNum" sz="quarter" idx="5"/>
          </p:nvPr>
        </p:nvSpPr>
        <p:spPr/>
        <p:txBody>
          <a:bodyPr/>
          <a:lstStyle/>
          <a:p>
            <a:fld id="{4F947602-1375-D448-9FD0-FBF0D57EA92E}" type="slidenum">
              <a:rPr lang="en-US" smtClean="0"/>
              <a:t>61</a:t>
            </a:fld>
            <a:endParaRPr lang="en-US"/>
          </a:p>
        </p:txBody>
      </p:sp>
    </p:spTree>
    <p:extLst>
      <p:ext uri="{BB962C8B-B14F-4D97-AF65-F5344CB8AC3E}">
        <p14:creationId xmlns:p14="http://schemas.microsoft.com/office/powerpoint/2010/main" val="413150789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Extend the chatbots using this example</a:t>
            </a:r>
          </a:p>
        </p:txBody>
      </p:sp>
      <p:sp>
        <p:nvSpPr>
          <p:cNvPr id="4" name="Slide Number Placeholder 3"/>
          <p:cNvSpPr>
            <a:spLocks noGrp="1"/>
          </p:cNvSpPr>
          <p:nvPr>
            <p:ph type="sldNum" sz="quarter" idx="5"/>
          </p:nvPr>
        </p:nvSpPr>
        <p:spPr/>
        <p:txBody>
          <a:bodyPr/>
          <a:lstStyle/>
          <a:p>
            <a:fld id="{4F947602-1375-D448-9FD0-FBF0D57EA92E}" type="slidenum">
              <a:rPr lang="en-US" smtClean="0"/>
              <a:t>62</a:t>
            </a:fld>
            <a:endParaRPr lang="en-US"/>
          </a:p>
        </p:txBody>
      </p:sp>
    </p:spTree>
    <p:extLst>
      <p:ext uri="{BB962C8B-B14F-4D97-AF65-F5344CB8AC3E}">
        <p14:creationId xmlns:p14="http://schemas.microsoft.com/office/powerpoint/2010/main" val="25855013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947602-1375-D448-9FD0-FBF0D57EA92E}" type="slidenum">
              <a:rPr lang="en-US" smtClean="0"/>
              <a:t>63</a:t>
            </a:fld>
            <a:endParaRPr lang="en-US"/>
          </a:p>
        </p:txBody>
      </p:sp>
    </p:spTree>
    <p:extLst>
      <p:ext uri="{BB962C8B-B14F-4D97-AF65-F5344CB8AC3E}">
        <p14:creationId xmlns:p14="http://schemas.microsoft.com/office/powerpoint/2010/main" val="443170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try and highlight where the variables are in this piece of code</a:t>
            </a:r>
          </a:p>
        </p:txBody>
      </p:sp>
      <p:sp>
        <p:nvSpPr>
          <p:cNvPr id="4" name="Slide Number Placeholder 3"/>
          <p:cNvSpPr>
            <a:spLocks noGrp="1"/>
          </p:cNvSpPr>
          <p:nvPr>
            <p:ph type="sldNum" sz="quarter" idx="5"/>
          </p:nvPr>
        </p:nvSpPr>
        <p:spPr/>
        <p:txBody>
          <a:bodyPr/>
          <a:lstStyle/>
          <a:p>
            <a:fld id="{4F947602-1375-D448-9FD0-FBF0D57EA92E}" type="slidenum">
              <a:rPr lang="en-US" smtClean="0"/>
              <a:t>8</a:t>
            </a:fld>
            <a:endParaRPr lang="en-US"/>
          </a:p>
        </p:txBody>
      </p:sp>
    </p:spTree>
    <p:extLst>
      <p:ext uri="{BB962C8B-B14F-4D97-AF65-F5344CB8AC3E}">
        <p14:creationId xmlns:p14="http://schemas.microsoft.com/office/powerpoint/2010/main" val="319071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parts in circles are the names of the variables – what do they have in common? Hint: followed by an equals sign</a:t>
            </a:r>
          </a:p>
        </p:txBody>
      </p:sp>
      <p:sp>
        <p:nvSpPr>
          <p:cNvPr id="4" name="Slide Number Placeholder 3"/>
          <p:cNvSpPr>
            <a:spLocks noGrp="1"/>
          </p:cNvSpPr>
          <p:nvPr>
            <p:ph type="sldNum" sz="quarter" idx="5"/>
          </p:nvPr>
        </p:nvSpPr>
        <p:spPr/>
        <p:txBody>
          <a:bodyPr/>
          <a:lstStyle/>
          <a:p>
            <a:fld id="{4F947602-1375-D448-9FD0-FBF0D57EA92E}" type="slidenum">
              <a:rPr lang="en-US" smtClean="0"/>
              <a:t>9</a:t>
            </a:fld>
            <a:endParaRPr lang="en-US"/>
          </a:p>
        </p:txBody>
      </p:sp>
    </p:spTree>
    <p:extLst>
      <p:ext uri="{BB962C8B-B14F-4D97-AF65-F5344CB8AC3E}">
        <p14:creationId xmlns:p14="http://schemas.microsoft.com/office/powerpoint/2010/main" val="2999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coding your chatbot</a:t>
            </a:r>
          </a:p>
        </p:txBody>
      </p:sp>
      <p:sp>
        <p:nvSpPr>
          <p:cNvPr id="4" name="Slide Number Placeholder 3"/>
          <p:cNvSpPr>
            <a:spLocks noGrp="1"/>
          </p:cNvSpPr>
          <p:nvPr>
            <p:ph type="sldNum" sz="quarter" idx="5"/>
          </p:nvPr>
        </p:nvSpPr>
        <p:spPr/>
        <p:txBody>
          <a:bodyPr/>
          <a:lstStyle/>
          <a:p>
            <a:fld id="{4F947602-1375-D448-9FD0-FBF0D57EA92E}" type="slidenum">
              <a:rPr lang="en-US" smtClean="0"/>
              <a:t>10</a:t>
            </a:fld>
            <a:endParaRPr lang="en-US"/>
          </a:p>
        </p:txBody>
      </p:sp>
    </p:spTree>
    <p:extLst>
      <p:ext uri="{BB962C8B-B14F-4D97-AF65-F5344CB8AC3E}">
        <p14:creationId xmlns:p14="http://schemas.microsoft.com/office/powerpoint/2010/main" val="352152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should reflect on what they have created so far such as what kind of messages and movements they have included in their programs</a:t>
            </a:r>
          </a:p>
          <a:p>
            <a:endParaRPr lang="en-US" dirty="0"/>
          </a:p>
          <a:p>
            <a:r>
              <a:rPr lang="en-US" dirty="0"/>
              <a:t>Finishing up with what kind of data are they collecting when they ask the users questions? Does anyone know what this is being stored as in the variable?</a:t>
            </a:r>
          </a:p>
        </p:txBody>
      </p:sp>
      <p:sp>
        <p:nvSpPr>
          <p:cNvPr id="4" name="Slide Number Placeholder 3"/>
          <p:cNvSpPr>
            <a:spLocks noGrp="1"/>
          </p:cNvSpPr>
          <p:nvPr>
            <p:ph type="sldNum" sz="quarter" idx="5"/>
          </p:nvPr>
        </p:nvSpPr>
        <p:spPr/>
        <p:txBody>
          <a:bodyPr/>
          <a:lstStyle/>
          <a:p>
            <a:fld id="{4F947602-1375-D448-9FD0-FBF0D57EA92E}" type="slidenum">
              <a:rPr lang="en-US" smtClean="0"/>
              <a:t>11</a:t>
            </a:fld>
            <a:endParaRPr lang="en-US"/>
          </a:p>
        </p:txBody>
      </p:sp>
    </p:spTree>
    <p:extLst>
      <p:ext uri="{BB962C8B-B14F-4D97-AF65-F5344CB8AC3E}">
        <p14:creationId xmlns:p14="http://schemas.microsoft.com/office/powerpoint/2010/main" val="58603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9E09-F7D6-0543-9E24-E25CDE06D0B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CD5C2B5-ABB8-2549-9BD7-B4847C537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428388C-D19D-1445-8C6C-E5559199C4FC}"/>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5" name="Footer Placeholder 4">
            <a:extLst>
              <a:ext uri="{FF2B5EF4-FFF2-40B4-BE49-F238E27FC236}">
                <a16:creationId xmlns:a16="http://schemas.microsoft.com/office/drawing/2014/main" id="{CDF77FF0-5BE4-4741-86D0-7E43D719E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A85950-7766-5247-B6DD-09D5F7EB1EBE}"/>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224460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1E99-E150-C641-863E-89EAFB2BCF6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510AE3D-B8A0-EA40-B79C-644E18AFD6C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5F7565-B94A-994C-8FF1-888624EA0BD4}"/>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5" name="Footer Placeholder 4">
            <a:extLst>
              <a:ext uri="{FF2B5EF4-FFF2-40B4-BE49-F238E27FC236}">
                <a16:creationId xmlns:a16="http://schemas.microsoft.com/office/drawing/2014/main" id="{110D49AB-577C-BF48-A58F-838BDD8B0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77C33-224A-6B40-9ADB-28AFC86D0E7E}"/>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201075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F75262-C0AC-844D-9EAA-23D844BDF9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782A01F-7A43-FB4B-8407-6561EE3FFED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D393F7F-E91D-9440-B0D9-883719AC0642}"/>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5" name="Footer Placeholder 4">
            <a:extLst>
              <a:ext uri="{FF2B5EF4-FFF2-40B4-BE49-F238E27FC236}">
                <a16:creationId xmlns:a16="http://schemas.microsoft.com/office/drawing/2014/main" id="{693EF977-D586-994E-AA03-EADC24235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84FFF-AA34-2E44-B730-C556FC9ACE8B}"/>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127999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8481D-5B54-7742-A38E-008EED19215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3CCAAE0-0381-EC40-9C58-E52C0D3F940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75EDEC-E174-5541-BF1D-F4EEF48589E5}"/>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5" name="Footer Placeholder 4">
            <a:extLst>
              <a:ext uri="{FF2B5EF4-FFF2-40B4-BE49-F238E27FC236}">
                <a16:creationId xmlns:a16="http://schemas.microsoft.com/office/drawing/2014/main" id="{4445F16F-956B-DE45-ACE7-82D1DD272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56E01-4EEA-BE40-8D60-9B20ABD22C61}"/>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146510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38AF-6C9F-4149-9AC0-2C5AC75B339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A85B8F2-E3A5-B34A-9F91-79262083F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1CE57F-AE90-3742-A7C7-552F4BE4BB7A}"/>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5" name="Footer Placeholder 4">
            <a:extLst>
              <a:ext uri="{FF2B5EF4-FFF2-40B4-BE49-F238E27FC236}">
                <a16:creationId xmlns:a16="http://schemas.microsoft.com/office/drawing/2014/main" id="{33300D68-8216-7F4B-AE64-B03000143D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97F0F-923C-0F4C-84C9-0EF4B5DFE088}"/>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426367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D4EC-0043-8347-ABC2-4FF57C6456D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A5BC45B-4420-A342-9EC0-94E9A5FDB5E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0ADD9CD-E0B1-F947-B6BF-51D1DCE8DF8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02ECB43-0B5F-6F49-8016-758D9369A4B0}"/>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6" name="Footer Placeholder 5">
            <a:extLst>
              <a:ext uri="{FF2B5EF4-FFF2-40B4-BE49-F238E27FC236}">
                <a16:creationId xmlns:a16="http://schemas.microsoft.com/office/drawing/2014/main" id="{2281A4A8-9B12-D74D-848C-ECF941BE9A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C9C98A-CEC6-4C49-B30F-062364621EE4}"/>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270011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9EBEB-DAB7-9E4A-9B2B-D31B6F594B6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8484499-4351-A84C-BE22-20720C3EC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586E45-139B-B84C-B77D-9E6FCEE0EAA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900746C-49B0-1842-9333-021A8623A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3066209-C3CE-E345-BCB5-2794BAA0BA3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14B9EC0-5CF9-D24F-A653-2C31B658BA2D}"/>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8" name="Footer Placeholder 7">
            <a:extLst>
              <a:ext uri="{FF2B5EF4-FFF2-40B4-BE49-F238E27FC236}">
                <a16:creationId xmlns:a16="http://schemas.microsoft.com/office/drawing/2014/main" id="{27BC74BF-D9D5-BE49-AF8F-9C332296C7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FEA396-13F4-474C-83A6-BF0909D8F97E}"/>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273421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6A260-5FDD-004B-914B-777D77BB60D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6D54EEA-542F-A244-9BE6-0B0740585A48}"/>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4" name="Footer Placeholder 3">
            <a:extLst>
              <a:ext uri="{FF2B5EF4-FFF2-40B4-BE49-F238E27FC236}">
                <a16:creationId xmlns:a16="http://schemas.microsoft.com/office/drawing/2014/main" id="{BE66521D-82D9-3F45-B8E3-B51C222EDB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FEC10D-F154-4F42-A38C-B8912462C366}"/>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61139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E96F0-BBCC-334A-A179-C1A83133DD16}"/>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3" name="Footer Placeholder 2">
            <a:extLst>
              <a:ext uri="{FF2B5EF4-FFF2-40B4-BE49-F238E27FC236}">
                <a16:creationId xmlns:a16="http://schemas.microsoft.com/office/drawing/2014/main" id="{2D12B794-1589-3E4B-B0A7-CB071E9390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1EAA6-AA3F-1F4D-BEE2-1815ED52C894}"/>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382575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61796-7E9A-DE4F-B6A9-67705115827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4C17FE6-F3B4-F348-8742-01ACFE095D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775759D-6AF0-A040-8B5B-A2A268091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08B481-A1BC-754E-806C-C8C23718C801}"/>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6" name="Footer Placeholder 5">
            <a:extLst>
              <a:ext uri="{FF2B5EF4-FFF2-40B4-BE49-F238E27FC236}">
                <a16:creationId xmlns:a16="http://schemas.microsoft.com/office/drawing/2014/main" id="{8C2DCCE5-AF8B-B74A-AEA1-3E6E9CA5B6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B0978B-DF08-9248-8948-C4F242389D0F}"/>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189242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E924-FAEC-EC45-94E6-6366F8636EA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8DF82EE-F310-994D-B94A-D8140E2A2B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DABDB1-FF62-D645-9C0C-76B8A4FB8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940044-E4E9-A446-BBE9-0F340210B983}"/>
              </a:ext>
            </a:extLst>
          </p:cNvPr>
          <p:cNvSpPr>
            <a:spLocks noGrp="1"/>
          </p:cNvSpPr>
          <p:nvPr>
            <p:ph type="dt" sz="half" idx="10"/>
          </p:nvPr>
        </p:nvSpPr>
        <p:spPr/>
        <p:txBody>
          <a:bodyPr/>
          <a:lstStyle/>
          <a:p>
            <a:fld id="{62B9454C-7F1C-374E-95A3-04109A820724}" type="datetimeFigureOut">
              <a:rPr lang="en-US" smtClean="0"/>
              <a:t>12/3/19</a:t>
            </a:fld>
            <a:endParaRPr lang="en-US"/>
          </a:p>
        </p:txBody>
      </p:sp>
      <p:sp>
        <p:nvSpPr>
          <p:cNvPr id="6" name="Footer Placeholder 5">
            <a:extLst>
              <a:ext uri="{FF2B5EF4-FFF2-40B4-BE49-F238E27FC236}">
                <a16:creationId xmlns:a16="http://schemas.microsoft.com/office/drawing/2014/main" id="{7C0233B7-E8FB-4845-88F8-9121B9EE9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AC751-FCAF-1443-9712-C1E8F0A2DFD8}"/>
              </a:ext>
            </a:extLst>
          </p:cNvPr>
          <p:cNvSpPr>
            <a:spLocks noGrp="1"/>
          </p:cNvSpPr>
          <p:nvPr>
            <p:ph type="sldNum" sz="quarter" idx="12"/>
          </p:nvPr>
        </p:nvSpPr>
        <p:spPr/>
        <p:txBody>
          <a:bodyPr/>
          <a:lstStyle/>
          <a:p>
            <a:fld id="{39A670A4-2319-E64E-A3CA-FB0768B2C309}" type="slidenum">
              <a:rPr lang="en-US" smtClean="0"/>
              <a:t>‹#›</a:t>
            </a:fld>
            <a:endParaRPr lang="en-US"/>
          </a:p>
        </p:txBody>
      </p:sp>
    </p:spTree>
    <p:extLst>
      <p:ext uri="{BB962C8B-B14F-4D97-AF65-F5344CB8AC3E}">
        <p14:creationId xmlns:p14="http://schemas.microsoft.com/office/powerpoint/2010/main" val="231676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0A8AC-A5B0-D54C-A0B7-6DF08AAF5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91F7049-A481-1641-BC3E-1328BA639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9C8E1A-0DFA-694D-8B88-C83B3DCF8B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9454C-7F1C-374E-95A3-04109A820724}" type="datetimeFigureOut">
              <a:rPr lang="en-US" smtClean="0"/>
              <a:t>12/3/19</a:t>
            </a:fld>
            <a:endParaRPr lang="en-US"/>
          </a:p>
        </p:txBody>
      </p:sp>
      <p:sp>
        <p:nvSpPr>
          <p:cNvPr id="5" name="Footer Placeholder 4">
            <a:extLst>
              <a:ext uri="{FF2B5EF4-FFF2-40B4-BE49-F238E27FC236}">
                <a16:creationId xmlns:a16="http://schemas.microsoft.com/office/drawing/2014/main" id="{187FD14D-E934-A245-B1F5-5A08292CB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D546D7-5319-7146-BAC4-36495A878F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670A4-2319-E64E-A3CA-FB0768B2C309}" type="slidenum">
              <a:rPr lang="en-US" smtClean="0"/>
              <a:t>‹#›</a:t>
            </a:fld>
            <a:endParaRPr lang="en-US"/>
          </a:p>
        </p:txBody>
      </p:sp>
    </p:spTree>
    <p:extLst>
      <p:ext uri="{BB962C8B-B14F-4D97-AF65-F5344CB8AC3E}">
        <p14:creationId xmlns:p14="http://schemas.microsoft.com/office/powerpoint/2010/main" val="269306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leverbot.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eviebot.com/en/"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CD6E-AB52-1C4F-8438-CFE95F8BB191}"/>
              </a:ext>
            </a:extLst>
          </p:cNvPr>
          <p:cNvSpPr>
            <a:spLocks noGrp="1"/>
          </p:cNvSpPr>
          <p:nvPr>
            <p:ph type="ctrTitle"/>
          </p:nvPr>
        </p:nvSpPr>
        <p:spPr>
          <a:xfrm>
            <a:off x="805991" y="1041400"/>
            <a:ext cx="10580016" cy="2387600"/>
          </a:xfrm>
        </p:spPr>
        <p:txBody>
          <a:bodyPr>
            <a:normAutofit/>
          </a:bodyPr>
          <a:lstStyle/>
          <a:p>
            <a:r>
              <a:rPr lang="en-US" sz="4800" dirty="0">
                <a:latin typeface="Andale Mono" panose="020B0509000000000004" pitchFamily="49" charset="0"/>
                <a:ea typeface="Open Sans" panose="020B0606030504020204" pitchFamily="34" charset="0"/>
                <a:cs typeface="Open Sans" panose="020B0606030504020204" pitchFamily="34" charset="0"/>
              </a:rPr>
              <a:t>Decision Making</a:t>
            </a:r>
          </a:p>
        </p:txBody>
      </p:sp>
      <p:sp>
        <p:nvSpPr>
          <p:cNvPr id="3" name="Subtitle 2">
            <a:extLst>
              <a:ext uri="{FF2B5EF4-FFF2-40B4-BE49-F238E27FC236}">
                <a16:creationId xmlns:a16="http://schemas.microsoft.com/office/drawing/2014/main" id="{B87FA9C4-9DDB-B049-B22A-F6F832617D45}"/>
              </a:ext>
            </a:extLst>
          </p:cNvPr>
          <p:cNvSpPr>
            <a:spLocks noGrp="1"/>
          </p:cNvSpPr>
          <p:nvPr>
            <p:ph type="subTitle" idx="1"/>
          </p:nvPr>
        </p:nvSpPr>
        <p:spPr/>
        <p:txBody>
          <a:bodyPr>
            <a:normAutofit/>
          </a:bodyPr>
          <a:lstStyle/>
          <a:p>
            <a:r>
              <a:rPr lang="en-US" dirty="0">
                <a:latin typeface="Andale Mono" panose="020B0509000000000004" pitchFamily="49" charset="0"/>
                <a:ea typeface="Open Sans" panose="020B0606030504020204" pitchFamily="34" charset="0"/>
                <a:cs typeface="Open Sans" panose="020B0606030504020204" pitchFamily="34" charset="0"/>
              </a:rPr>
              <a:t>Using Python</a:t>
            </a:r>
          </a:p>
        </p:txBody>
      </p:sp>
      <p:sp>
        <p:nvSpPr>
          <p:cNvPr id="4" name="Rectangle 3">
            <a:extLst>
              <a:ext uri="{FF2B5EF4-FFF2-40B4-BE49-F238E27FC236}">
                <a16:creationId xmlns:a16="http://schemas.microsoft.com/office/drawing/2014/main" id="{508FF864-835C-A14B-B7CE-D7EAFB736F14}"/>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FC43E36D-ACEC-924B-A4CC-FCAF5D18832F}"/>
              </a:ext>
            </a:extLst>
          </p:cNvPr>
          <p:cNvSpPr txBox="1"/>
          <p:nvPr/>
        </p:nvSpPr>
        <p:spPr>
          <a:xfrm>
            <a:off x="1146544" y="6096254"/>
            <a:ext cx="9898912" cy="384721"/>
          </a:xfrm>
          <a:prstGeom prst="rect">
            <a:avLst/>
          </a:prstGeom>
          <a:noFill/>
        </p:spPr>
        <p:txBody>
          <a:bodyPr wrap="square" rtlCol="0">
            <a:spAutoFit/>
          </a:bodyPr>
          <a:lstStyle/>
          <a:p>
            <a:pPr algn="ctr"/>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2019 Robotical Ltd. All Rights Reserved.</a:t>
            </a:r>
          </a:p>
          <a:p>
            <a:pPr algn="ctr"/>
            <a:r>
              <a:rPr lang="en-US" sz="900" dirty="0">
                <a:solidFill>
                  <a:schemeClr val="bg1"/>
                </a:solidFill>
                <a:latin typeface="Open Sans" panose="020B0606030504020204" pitchFamily="34" charset="0"/>
                <a:ea typeface="Open Sans" panose="020B0606030504020204" pitchFamily="34" charset="0"/>
                <a:cs typeface="Open Sans" panose="020B0606030504020204" pitchFamily="34" charset="0"/>
              </a:rPr>
              <a:t>You may print copies of this document but please do not redistribute or alter.</a:t>
            </a:r>
          </a:p>
        </p:txBody>
      </p:sp>
    </p:spTree>
    <p:extLst>
      <p:ext uri="{BB962C8B-B14F-4D97-AF65-F5344CB8AC3E}">
        <p14:creationId xmlns:p14="http://schemas.microsoft.com/office/powerpoint/2010/main" val="677340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451886"/>
            <a:ext cx="10515600" cy="1325563"/>
          </a:xfrm>
        </p:spPr>
        <p:txBody>
          <a:bodyPr>
            <a:normAutofit/>
          </a:bodyPr>
          <a:lstStyle/>
          <a:p>
            <a:pPr algn="ctr"/>
            <a:r>
              <a:rPr lang="en-US" sz="5400" dirty="0">
                <a:latin typeface="Andale Mono" panose="020B0509000000000004" pitchFamily="49" charset="0"/>
              </a:rPr>
              <a:t>Start coding your chatbot</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2639628"/>
            <a:ext cx="10515600" cy="20545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1800" dirty="0">
                <a:latin typeface="Andale Mono" panose="020B0509000000000004" pitchFamily="49" charset="0"/>
              </a:rPr>
              <a:t>In this version you should have a mixture of print statements and Marty movements to compliment the messages. </a:t>
            </a:r>
          </a:p>
          <a:p>
            <a:pPr algn="ctr">
              <a:lnSpc>
                <a:spcPct val="150000"/>
              </a:lnSpc>
            </a:pPr>
            <a:endParaRPr lang="en-US" sz="1800" dirty="0">
              <a:latin typeface="Andale Mono" panose="020B0509000000000004" pitchFamily="49" charset="0"/>
            </a:endParaRPr>
          </a:p>
          <a:p>
            <a:pPr algn="ctr">
              <a:lnSpc>
                <a:spcPct val="150000"/>
              </a:lnSpc>
            </a:pPr>
            <a:r>
              <a:rPr lang="en-US" sz="1800" dirty="0">
                <a:latin typeface="Andale Mono" panose="020B0509000000000004" pitchFamily="49" charset="0"/>
              </a:rPr>
              <a:t>Remember to also ask your user questions!</a:t>
            </a:r>
          </a:p>
        </p:txBody>
      </p:sp>
    </p:spTree>
    <p:extLst>
      <p:ext uri="{BB962C8B-B14F-4D97-AF65-F5344CB8AC3E}">
        <p14:creationId xmlns:p14="http://schemas.microsoft.com/office/powerpoint/2010/main" val="237982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Reflect on your chatbots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604736"/>
            <a:ext cx="10318962" cy="334931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kind of messages are you presenting to users?</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Marty movements have you included?</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questions have you asked the user?</a:t>
            </a:r>
          </a:p>
          <a:p>
            <a:pPr>
              <a:lnSpc>
                <a:spcPct val="150000"/>
              </a:lnSpc>
            </a:pPr>
            <a:endParaRPr lang="en-US" sz="2400" dirty="0">
              <a:latin typeface="Andale Mono" panose="020B0509000000000004" pitchFamily="49" charset="0"/>
              <a:ea typeface="Fira Code" panose="020B0509050000020004" pitchFamily="49" charset="0"/>
            </a:endParaRPr>
          </a:p>
          <a:p>
            <a:pPr algn="ctr">
              <a:lnSpc>
                <a:spcPct val="150000"/>
              </a:lnSpc>
            </a:pPr>
            <a:r>
              <a:rPr lang="en-US" sz="2400" b="1" dirty="0">
                <a:latin typeface="Andale Mono" panose="020B0509000000000004" pitchFamily="49" charset="0"/>
                <a:ea typeface="Fira Code" panose="020B0509050000020004" pitchFamily="49" charset="0"/>
              </a:rPr>
              <a:t>What type of </a:t>
            </a:r>
            <a:r>
              <a:rPr lang="en-US" sz="2400" b="1" i="1" dirty="0">
                <a:latin typeface="Andale Mono" panose="020B0509000000000004" pitchFamily="49" charset="0"/>
                <a:ea typeface="Fira Code" panose="020B0509050000020004" pitchFamily="49" charset="0"/>
              </a:rPr>
              <a:t>data</a:t>
            </a:r>
            <a:r>
              <a:rPr lang="en-US" sz="2400" b="1" dirty="0">
                <a:latin typeface="Andale Mono" panose="020B0509000000000004" pitchFamily="49" charset="0"/>
                <a:ea typeface="Fira Code" panose="020B0509050000020004" pitchFamily="49" charset="0"/>
              </a:rPr>
              <a:t> have you been gathering whilst asking questions?</a:t>
            </a:r>
          </a:p>
        </p:txBody>
      </p:sp>
    </p:spTree>
    <p:extLst>
      <p:ext uri="{BB962C8B-B14F-4D97-AF65-F5344CB8AC3E}">
        <p14:creationId xmlns:p14="http://schemas.microsoft.com/office/powerpoint/2010/main" val="19745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Reflect on your chatbots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604736"/>
            <a:ext cx="10318962" cy="334931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kind of messages are you presenting to users?</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Marty movements have you included?</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questions have you asked the user?</a:t>
            </a:r>
          </a:p>
          <a:p>
            <a:pPr>
              <a:lnSpc>
                <a:spcPct val="150000"/>
              </a:lnSpc>
            </a:pPr>
            <a:endParaRPr lang="en-US" sz="2400" dirty="0">
              <a:latin typeface="Andale Mono" panose="020B0509000000000004" pitchFamily="49" charset="0"/>
              <a:ea typeface="Fira Code" panose="020B0509050000020004" pitchFamily="49" charset="0"/>
            </a:endParaRPr>
          </a:p>
          <a:p>
            <a:pPr algn="ctr">
              <a:lnSpc>
                <a:spcPct val="150000"/>
              </a:lnSpc>
            </a:pPr>
            <a:r>
              <a:rPr lang="en-US" sz="2400" b="1" dirty="0">
                <a:latin typeface="Andale Mono" panose="020B0509000000000004" pitchFamily="49" charset="0"/>
                <a:ea typeface="Fira Code" panose="020B0509050000020004" pitchFamily="49" charset="0"/>
              </a:rPr>
              <a:t>What type of </a:t>
            </a:r>
            <a:r>
              <a:rPr lang="en-US" sz="2400" b="1" i="1" dirty="0">
                <a:latin typeface="Andale Mono" panose="020B0509000000000004" pitchFamily="49" charset="0"/>
                <a:ea typeface="Fira Code" panose="020B0509050000020004" pitchFamily="49" charset="0"/>
              </a:rPr>
              <a:t>data</a:t>
            </a:r>
            <a:r>
              <a:rPr lang="en-US" sz="2400" b="1" dirty="0">
                <a:latin typeface="Andale Mono" panose="020B0509000000000004" pitchFamily="49" charset="0"/>
                <a:ea typeface="Fira Code" panose="020B0509050000020004" pitchFamily="49" charset="0"/>
              </a:rPr>
              <a:t> have you been gathering whilst asking questions?</a:t>
            </a:r>
          </a:p>
        </p:txBody>
      </p:sp>
      <p:sp>
        <p:nvSpPr>
          <p:cNvPr id="8" name="Rectangle 7">
            <a:extLst>
              <a:ext uri="{FF2B5EF4-FFF2-40B4-BE49-F238E27FC236}">
                <a16:creationId xmlns:a16="http://schemas.microsoft.com/office/drawing/2014/main" id="{AC9C62F8-A7CF-6040-901B-7604658C9A6F}"/>
              </a:ext>
            </a:extLst>
          </p:cNvPr>
          <p:cNvSpPr/>
          <p:nvPr/>
        </p:nvSpPr>
        <p:spPr>
          <a:xfrm>
            <a:off x="641562" y="310164"/>
            <a:ext cx="7688826" cy="3142424"/>
          </a:xfrm>
          <a:prstGeom prst="rect">
            <a:avLst/>
          </a:prstGeom>
          <a:solidFill>
            <a:schemeClr val="bg1"/>
          </a:solidFill>
          <a:ln w="38100">
            <a:solidFill>
              <a:srgbClr val="37A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When you ask a user question using </a:t>
            </a:r>
            <a:r>
              <a:rPr lang="en-US" sz="3200" b="1" i="1" dirty="0" err="1">
                <a:solidFill>
                  <a:schemeClr val="tx1"/>
                </a:solidFill>
                <a:latin typeface="Andale Mono" panose="020B0509000000000004" pitchFamily="49" charset="0"/>
              </a:rPr>
              <a:t>raw_input</a:t>
            </a:r>
            <a:r>
              <a:rPr lang="en-US" sz="3200" b="1" dirty="0">
                <a:solidFill>
                  <a:schemeClr val="tx1"/>
                </a:solidFill>
                <a:latin typeface="Andale Mono" panose="020B0509000000000004" pitchFamily="49" charset="0"/>
              </a:rPr>
              <a:t> </a:t>
            </a:r>
            <a:r>
              <a:rPr lang="en-US" sz="3200" dirty="0">
                <a:solidFill>
                  <a:schemeClr val="tx1"/>
                </a:solidFill>
                <a:latin typeface="Andale Mono" panose="020B0509000000000004" pitchFamily="49" charset="0"/>
              </a:rPr>
              <a:t>the variable is storing their reply as a </a:t>
            </a:r>
            <a:r>
              <a:rPr lang="en-US" sz="3200" b="1" i="1" dirty="0">
                <a:solidFill>
                  <a:schemeClr val="tx1"/>
                </a:solidFill>
                <a:latin typeface="Andale Mono" panose="020B0509000000000004" pitchFamily="49" charset="0"/>
              </a:rPr>
              <a:t>string </a:t>
            </a:r>
            <a:r>
              <a:rPr lang="en-US" sz="3200" dirty="0">
                <a:solidFill>
                  <a:schemeClr val="tx1"/>
                </a:solidFill>
                <a:latin typeface="Andale Mono" panose="020B0509000000000004" pitchFamily="49" charset="0"/>
              </a:rPr>
              <a:t>which means </a:t>
            </a:r>
            <a:r>
              <a:rPr lang="en-US" sz="3200" b="1" i="1" dirty="0">
                <a:solidFill>
                  <a:schemeClr val="tx1"/>
                </a:solidFill>
                <a:latin typeface="Andale Mono" panose="020B0509000000000004" pitchFamily="49" charset="0"/>
              </a:rPr>
              <a:t>text</a:t>
            </a:r>
            <a:r>
              <a:rPr lang="en-US" sz="3200" dirty="0">
                <a:solidFill>
                  <a:schemeClr val="tx1"/>
                </a:solidFill>
                <a:latin typeface="Andale Mono" panose="020B0509000000000004" pitchFamily="49" charset="0"/>
              </a:rPr>
              <a:t> </a:t>
            </a:r>
            <a:endParaRPr lang="en-US" sz="3200" b="1" dirty="0">
              <a:solidFill>
                <a:schemeClr val="tx1"/>
              </a:solidFill>
              <a:latin typeface="Andale Mono" panose="020B0509000000000004" pitchFamily="49" charset="0"/>
            </a:endParaRPr>
          </a:p>
        </p:txBody>
      </p:sp>
    </p:spTree>
    <p:extLst>
      <p:ext uri="{BB962C8B-B14F-4D97-AF65-F5344CB8AC3E}">
        <p14:creationId xmlns:p14="http://schemas.microsoft.com/office/powerpoint/2010/main" val="272214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Reflect on your chatbots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604736"/>
            <a:ext cx="10318962" cy="334931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kind of messages are you presenting to users?</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Marty movements have you included?</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questions have you asked the user?</a:t>
            </a:r>
          </a:p>
          <a:p>
            <a:pPr>
              <a:lnSpc>
                <a:spcPct val="150000"/>
              </a:lnSpc>
            </a:pPr>
            <a:endParaRPr lang="en-US" sz="2400" dirty="0">
              <a:latin typeface="Andale Mono" panose="020B0509000000000004" pitchFamily="49" charset="0"/>
              <a:ea typeface="Fira Code" panose="020B0509050000020004" pitchFamily="49" charset="0"/>
            </a:endParaRPr>
          </a:p>
          <a:p>
            <a:pPr algn="ctr">
              <a:lnSpc>
                <a:spcPct val="150000"/>
              </a:lnSpc>
            </a:pPr>
            <a:r>
              <a:rPr lang="en-US" sz="2400" b="1" dirty="0">
                <a:latin typeface="Andale Mono" panose="020B0509000000000004" pitchFamily="49" charset="0"/>
                <a:ea typeface="Fira Code" panose="020B0509050000020004" pitchFamily="49" charset="0"/>
              </a:rPr>
              <a:t>What type of </a:t>
            </a:r>
            <a:r>
              <a:rPr lang="en-US" sz="2400" b="1" i="1" dirty="0">
                <a:latin typeface="Andale Mono" panose="020B0509000000000004" pitchFamily="49" charset="0"/>
                <a:ea typeface="Fira Code" panose="020B0509050000020004" pitchFamily="49" charset="0"/>
              </a:rPr>
              <a:t>data</a:t>
            </a:r>
            <a:r>
              <a:rPr lang="en-US" sz="2400" b="1" dirty="0">
                <a:latin typeface="Andale Mono" panose="020B0509000000000004" pitchFamily="49" charset="0"/>
                <a:ea typeface="Fira Code" panose="020B0509050000020004" pitchFamily="49" charset="0"/>
              </a:rPr>
              <a:t> have you been gathering whilst asking questions?</a:t>
            </a:r>
          </a:p>
        </p:txBody>
      </p:sp>
      <p:sp>
        <p:nvSpPr>
          <p:cNvPr id="10" name="Rectangle 9">
            <a:extLst>
              <a:ext uri="{FF2B5EF4-FFF2-40B4-BE49-F238E27FC236}">
                <a16:creationId xmlns:a16="http://schemas.microsoft.com/office/drawing/2014/main" id="{17B8E950-BC0D-694C-9AA0-C31F14C0A7F2}"/>
              </a:ext>
            </a:extLst>
          </p:cNvPr>
          <p:cNvSpPr/>
          <p:nvPr/>
        </p:nvSpPr>
        <p:spPr>
          <a:xfrm>
            <a:off x="641562" y="310164"/>
            <a:ext cx="7688826" cy="3142424"/>
          </a:xfrm>
          <a:prstGeom prst="rect">
            <a:avLst/>
          </a:prstGeom>
          <a:solidFill>
            <a:schemeClr val="bg1"/>
          </a:solidFill>
          <a:ln w="38100">
            <a:solidFill>
              <a:srgbClr val="37A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When you ask a user question using </a:t>
            </a:r>
            <a:r>
              <a:rPr lang="en-US" sz="3200" b="1" i="1" dirty="0" err="1">
                <a:solidFill>
                  <a:schemeClr val="tx1"/>
                </a:solidFill>
                <a:latin typeface="Andale Mono" panose="020B0509000000000004" pitchFamily="49" charset="0"/>
              </a:rPr>
              <a:t>raw_input</a:t>
            </a:r>
            <a:r>
              <a:rPr lang="en-US" sz="3200" b="1" dirty="0">
                <a:solidFill>
                  <a:schemeClr val="tx1"/>
                </a:solidFill>
                <a:latin typeface="Andale Mono" panose="020B0509000000000004" pitchFamily="49" charset="0"/>
              </a:rPr>
              <a:t> </a:t>
            </a:r>
            <a:r>
              <a:rPr lang="en-US" sz="3200" dirty="0">
                <a:solidFill>
                  <a:schemeClr val="tx1"/>
                </a:solidFill>
                <a:latin typeface="Andale Mono" panose="020B0509000000000004" pitchFamily="49" charset="0"/>
              </a:rPr>
              <a:t>the variable is storing their reply as a </a:t>
            </a:r>
            <a:r>
              <a:rPr lang="en-US" sz="3200" b="1" i="1" dirty="0">
                <a:solidFill>
                  <a:schemeClr val="tx1"/>
                </a:solidFill>
                <a:latin typeface="Andale Mono" panose="020B0509000000000004" pitchFamily="49" charset="0"/>
              </a:rPr>
              <a:t>string </a:t>
            </a:r>
            <a:r>
              <a:rPr lang="en-US" sz="3200" dirty="0">
                <a:solidFill>
                  <a:schemeClr val="tx1"/>
                </a:solidFill>
                <a:latin typeface="Andale Mono" panose="020B0509000000000004" pitchFamily="49" charset="0"/>
              </a:rPr>
              <a:t>which means </a:t>
            </a:r>
            <a:r>
              <a:rPr lang="en-US" sz="3200" b="1" i="1" dirty="0">
                <a:solidFill>
                  <a:schemeClr val="tx1"/>
                </a:solidFill>
                <a:latin typeface="Andale Mono" panose="020B0509000000000004" pitchFamily="49" charset="0"/>
              </a:rPr>
              <a:t>text</a:t>
            </a:r>
            <a:r>
              <a:rPr lang="en-US" sz="3200" dirty="0">
                <a:solidFill>
                  <a:schemeClr val="tx1"/>
                </a:solidFill>
                <a:latin typeface="Andale Mono" panose="020B0509000000000004" pitchFamily="49" charset="0"/>
              </a:rPr>
              <a:t> </a:t>
            </a:r>
            <a:endParaRPr lang="en-US" sz="3200" b="1" dirty="0">
              <a:solidFill>
                <a:schemeClr val="tx1"/>
              </a:solidFill>
              <a:latin typeface="Andale Mono" panose="020B0509000000000004" pitchFamily="49" charset="0"/>
            </a:endParaRPr>
          </a:p>
        </p:txBody>
      </p:sp>
      <p:sp>
        <p:nvSpPr>
          <p:cNvPr id="11" name="Rectangle 10">
            <a:extLst>
              <a:ext uri="{FF2B5EF4-FFF2-40B4-BE49-F238E27FC236}">
                <a16:creationId xmlns:a16="http://schemas.microsoft.com/office/drawing/2014/main" id="{2E77512F-2251-3747-9A5C-9F478540938C}"/>
              </a:ext>
            </a:extLst>
          </p:cNvPr>
          <p:cNvSpPr/>
          <p:nvPr/>
        </p:nvSpPr>
        <p:spPr>
          <a:xfrm>
            <a:off x="2054949" y="2030077"/>
            <a:ext cx="7688826" cy="3142424"/>
          </a:xfrm>
          <a:prstGeom prst="rect">
            <a:avLst/>
          </a:prstGeom>
          <a:solidFill>
            <a:schemeClr val="bg1"/>
          </a:solidFill>
          <a:ln w="38100">
            <a:solidFill>
              <a:srgbClr val="37A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This is a separate </a:t>
            </a:r>
            <a:r>
              <a:rPr lang="en-US" sz="3200" b="1" i="1" dirty="0">
                <a:solidFill>
                  <a:schemeClr val="tx1"/>
                </a:solidFill>
                <a:latin typeface="Andale Mono" panose="020B0509000000000004" pitchFamily="49" charset="0"/>
              </a:rPr>
              <a:t>data type</a:t>
            </a:r>
            <a:r>
              <a:rPr lang="en-US" sz="3200" b="1" dirty="0">
                <a:solidFill>
                  <a:schemeClr val="tx1"/>
                </a:solidFill>
                <a:latin typeface="Andale Mono" panose="020B0509000000000004" pitchFamily="49" charset="0"/>
              </a:rPr>
              <a:t> </a:t>
            </a:r>
            <a:r>
              <a:rPr lang="en-US" sz="3200" dirty="0">
                <a:solidFill>
                  <a:schemeClr val="tx1"/>
                </a:solidFill>
                <a:latin typeface="Andale Mono" panose="020B0509000000000004" pitchFamily="49" charset="0"/>
              </a:rPr>
              <a:t>from numbers which may be referred to as </a:t>
            </a:r>
            <a:r>
              <a:rPr lang="en-US" sz="3200" b="1" i="1" dirty="0">
                <a:solidFill>
                  <a:schemeClr val="tx1"/>
                </a:solidFill>
                <a:latin typeface="Andale Mono" panose="020B0509000000000004" pitchFamily="49" charset="0"/>
              </a:rPr>
              <a:t>int</a:t>
            </a:r>
            <a:endParaRPr lang="en-US" sz="3200" b="1" dirty="0">
              <a:solidFill>
                <a:schemeClr val="tx1"/>
              </a:solidFill>
              <a:latin typeface="Andale Mono" panose="020B0509000000000004" pitchFamily="49" charset="0"/>
            </a:endParaRPr>
          </a:p>
        </p:txBody>
      </p:sp>
    </p:spTree>
    <p:extLst>
      <p:ext uri="{BB962C8B-B14F-4D97-AF65-F5344CB8AC3E}">
        <p14:creationId xmlns:p14="http://schemas.microsoft.com/office/powerpoint/2010/main" val="2276602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Reflect on your chatbots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604736"/>
            <a:ext cx="10318962" cy="334931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kind of messages are you presenting to users?</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Marty movements have you included?</a:t>
            </a:r>
          </a:p>
          <a:p>
            <a:pPr marL="342900" indent="-342900">
              <a:lnSpc>
                <a:spcPct val="150000"/>
              </a:lnSpc>
              <a:buFont typeface="Arial" panose="020B0604020202020204" pitchFamily="34" charset="0"/>
              <a:buChar char="•"/>
            </a:pPr>
            <a:r>
              <a:rPr lang="en-US" sz="2400" dirty="0">
                <a:latin typeface="Andale Mono" panose="020B0509000000000004" pitchFamily="49" charset="0"/>
                <a:ea typeface="Fira Code" panose="020B0509050000020004" pitchFamily="49" charset="0"/>
              </a:rPr>
              <a:t>What questions have you asked the user?</a:t>
            </a:r>
          </a:p>
          <a:p>
            <a:pPr>
              <a:lnSpc>
                <a:spcPct val="150000"/>
              </a:lnSpc>
            </a:pPr>
            <a:endParaRPr lang="en-US" sz="2400" dirty="0">
              <a:latin typeface="Andale Mono" panose="020B0509000000000004" pitchFamily="49" charset="0"/>
              <a:ea typeface="Fira Code" panose="020B0509050000020004" pitchFamily="49" charset="0"/>
            </a:endParaRPr>
          </a:p>
          <a:p>
            <a:pPr algn="ctr">
              <a:lnSpc>
                <a:spcPct val="150000"/>
              </a:lnSpc>
            </a:pPr>
            <a:r>
              <a:rPr lang="en-US" sz="2400" b="1" dirty="0">
                <a:latin typeface="Andale Mono" panose="020B0509000000000004" pitchFamily="49" charset="0"/>
                <a:ea typeface="Fira Code" panose="020B0509050000020004" pitchFamily="49" charset="0"/>
              </a:rPr>
              <a:t>What type of </a:t>
            </a:r>
            <a:r>
              <a:rPr lang="en-US" sz="2400" b="1" i="1" dirty="0">
                <a:latin typeface="Andale Mono" panose="020B0509000000000004" pitchFamily="49" charset="0"/>
                <a:ea typeface="Fira Code" panose="020B0509050000020004" pitchFamily="49" charset="0"/>
              </a:rPr>
              <a:t>data</a:t>
            </a:r>
            <a:r>
              <a:rPr lang="en-US" sz="2400" b="1" dirty="0">
                <a:latin typeface="Andale Mono" panose="020B0509000000000004" pitchFamily="49" charset="0"/>
                <a:ea typeface="Fira Code" panose="020B0509050000020004" pitchFamily="49" charset="0"/>
              </a:rPr>
              <a:t> have you been gathering whilst asking questions?</a:t>
            </a:r>
          </a:p>
        </p:txBody>
      </p:sp>
      <p:sp>
        <p:nvSpPr>
          <p:cNvPr id="4" name="Rectangle 3">
            <a:extLst>
              <a:ext uri="{FF2B5EF4-FFF2-40B4-BE49-F238E27FC236}">
                <a16:creationId xmlns:a16="http://schemas.microsoft.com/office/drawing/2014/main" id="{DF230694-7BBD-1245-A1C0-B090143DBDC4}"/>
              </a:ext>
            </a:extLst>
          </p:cNvPr>
          <p:cNvSpPr/>
          <p:nvPr/>
        </p:nvSpPr>
        <p:spPr>
          <a:xfrm>
            <a:off x="641562" y="310164"/>
            <a:ext cx="7688826" cy="3142424"/>
          </a:xfrm>
          <a:prstGeom prst="rect">
            <a:avLst/>
          </a:prstGeom>
          <a:solidFill>
            <a:schemeClr val="bg1"/>
          </a:solidFill>
          <a:ln w="38100">
            <a:solidFill>
              <a:srgbClr val="37A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When you ask a user question using </a:t>
            </a:r>
            <a:r>
              <a:rPr lang="en-US" sz="3200" b="1" i="1" dirty="0" err="1">
                <a:solidFill>
                  <a:schemeClr val="tx1"/>
                </a:solidFill>
                <a:latin typeface="Andale Mono" panose="020B0509000000000004" pitchFamily="49" charset="0"/>
              </a:rPr>
              <a:t>raw_input</a:t>
            </a:r>
            <a:r>
              <a:rPr lang="en-US" sz="3200" b="1" dirty="0">
                <a:solidFill>
                  <a:schemeClr val="tx1"/>
                </a:solidFill>
                <a:latin typeface="Andale Mono" panose="020B0509000000000004" pitchFamily="49" charset="0"/>
              </a:rPr>
              <a:t> </a:t>
            </a:r>
            <a:r>
              <a:rPr lang="en-US" sz="3200" dirty="0">
                <a:solidFill>
                  <a:schemeClr val="tx1"/>
                </a:solidFill>
                <a:latin typeface="Andale Mono" panose="020B0509000000000004" pitchFamily="49" charset="0"/>
              </a:rPr>
              <a:t>the variable is storing their reply as a </a:t>
            </a:r>
            <a:r>
              <a:rPr lang="en-US" sz="3200" b="1" i="1" dirty="0">
                <a:solidFill>
                  <a:schemeClr val="tx1"/>
                </a:solidFill>
                <a:latin typeface="Andale Mono" panose="020B0509000000000004" pitchFamily="49" charset="0"/>
              </a:rPr>
              <a:t>string </a:t>
            </a:r>
            <a:r>
              <a:rPr lang="en-US" sz="3200" dirty="0">
                <a:solidFill>
                  <a:schemeClr val="tx1"/>
                </a:solidFill>
                <a:latin typeface="Andale Mono" panose="020B0509000000000004" pitchFamily="49" charset="0"/>
              </a:rPr>
              <a:t>which means </a:t>
            </a:r>
            <a:r>
              <a:rPr lang="en-US" sz="3200" b="1" i="1" dirty="0">
                <a:solidFill>
                  <a:schemeClr val="tx1"/>
                </a:solidFill>
                <a:latin typeface="Andale Mono" panose="020B0509000000000004" pitchFamily="49" charset="0"/>
              </a:rPr>
              <a:t>text</a:t>
            </a:r>
            <a:r>
              <a:rPr lang="en-US" sz="3200" dirty="0">
                <a:solidFill>
                  <a:schemeClr val="tx1"/>
                </a:solidFill>
                <a:latin typeface="Andale Mono" panose="020B0509000000000004" pitchFamily="49" charset="0"/>
              </a:rPr>
              <a:t> </a:t>
            </a:r>
            <a:endParaRPr lang="en-US" sz="3200" b="1" dirty="0">
              <a:solidFill>
                <a:schemeClr val="tx1"/>
              </a:solidFill>
              <a:latin typeface="Andale Mono" panose="020B0509000000000004" pitchFamily="49" charset="0"/>
            </a:endParaRPr>
          </a:p>
        </p:txBody>
      </p:sp>
      <p:sp>
        <p:nvSpPr>
          <p:cNvPr id="8" name="Rectangle 7">
            <a:extLst>
              <a:ext uri="{FF2B5EF4-FFF2-40B4-BE49-F238E27FC236}">
                <a16:creationId xmlns:a16="http://schemas.microsoft.com/office/drawing/2014/main" id="{59299DC5-22B4-6C4B-AA01-94B04A153C3E}"/>
              </a:ext>
            </a:extLst>
          </p:cNvPr>
          <p:cNvSpPr/>
          <p:nvPr/>
        </p:nvSpPr>
        <p:spPr>
          <a:xfrm>
            <a:off x="2054949" y="2030077"/>
            <a:ext cx="7688826" cy="3142424"/>
          </a:xfrm>
          <a:prstGeom prst="rect">
            <a:avLst/>
          </a:prstGeom>
          <a:solidFill>
            <a:schemeClr val="bg1"/>
          </a:solidFill>
          <a:ln w="38100">
            <a:solidFill>
              <a:srgbClr val="37A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This is a separate </a:t>
            </a:r>
            <a:r>
              <a:rPr lang="en-US" sz="3200" b="1" i="1" dirty="0">
                <a:solidFill>
                  <a:schemeClr val="tx1"/>
                </a:solidFill>
                <a:latin typeface="Andale Mono" panose="020B0509000000000004" pitchFamily="49" charset="0"/>
              </a:rPr>
              <a:t>data type</a:t>
            </a:r>
            <a:r>
              <a:rPr lang="en-US" sz="3200" b="1" dirty="0">
                <a:solidFill>
                  <a:schemeClr val="tx1"/>
                </a:solidFill>
                <a:latin typeface="Andale Mono" panose="020B0509000000000004" pitchFamily="49" charset="0"/>
              </a:rPr>
              <a:t> </a:t>
            </a:r>
            <a:r>
              <a:rPr lang="en-US" sz="3200" dirty="0">
                <a:solidFill>
                  <a:schemeClr val="tx1"/>
                </a:solidFill>
                <a:latin typeface="Andale Mono" panose="020B0509000000000004" pitchFamily="49" charset="0"/>
              </a:rPr>
              <a:t>from numbers which may be referred to as </a:t>
            </a:r>
            <a:r>
              <a:rPr lang="en-US" sz="3200" b="1" i="1" dirty="0">
                <a:solidFill>
                  <a:schemeClr val="tx1"/>
                </a:solidFill>
                <a:latin typeface="Andale Mono" panose="020B0509000000000004" pitchFamily="49" charset="0"/>
              </a:rPr>
              <a:t>int</a:t>
            </a:r>
            <a:endParaRPr lang="en-US" sz="3200" b="1" dirty="0">
              <a:solidFill>
                <a:schemeClr val="tx1"/>
              </a:solidFill>
              <a:latin typeface="Andale Mono" panose="020B0509000000000004" pitchFamily="49" charset="0"/>
            </a:endParaRPr>
          </a:p>
        </p:txBody>
      </p:sp>
      <p:sp>
        <p:nvSpPr>
          <p:cNvPr id="9" name="Rectangle 8">
            <a:extLst>
              <a:ext uri="{FF2B5EF4-FFF2-40B4-BE49-F238E27FC236}">
                <a16:creationId xmlns:a16="http://schemas.microsoft.com/office/drawing/2014/main" id="{52FC2611-EEA6-EB40-A65A-F11BB45B3C90}"/>
              </a:ext>
            </a:extLst>
          </p:cNvPr>
          <p:cNvSpPr/>
          <p:nvPr/>
        </p:nvSpPr>
        <p:spPr>
          <a:xfrm>
            <a:off x="4176251" y="3715576"/>
            <a:ext cx="7688826" cy="3142424"/>
          </a:xfrm>
          <a:prstGeom prst="rect">
            <a:avLst/>
          </a:prstGeom>
          <a:solidFill>
            <a:schemeClr val="bg1"/>
          </a:solidFill>
          <a:ln w="38100">
            <a:solidFill>
              <a:srgbClr val="37A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What if you wanted to use the user input as a value to customize a Marty movement?</a:t>
            </a:r>
            <a:endParaRPr lang="en-US" sz="3200" b="1" dirty="0">
              <a:solidFill>
                <a:schemeClr val="tx1"/>
              </a:solidFill>
              <a:latin typeface="Andale Mono" panose="020B0509000000000004" pitchFamily="49" charset="0"/>
            </a:endParaRPr>
          </a:p>
        </p:txBody>
      </p:sp>
    </p:spTree>
    <p:extLst>
      <p:ext uri="{BB962C8B-B14F-4D97-AF65-F5344CB8AC3E}">
        <p14:creationId xmlns:p14="http://schemas.microsoft.com/office/powerpoint/2010/main" val="199504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Using User Input as a Parameter</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526107"/>
            <a:ext cx="10318962" cy="3805785"/>
          </a:xfrm>
          <a:prstGeom prst="rect">
            <a:avLst/>
          </a:prstGeom>
          <a:noFill/>
        </p:spPr>
        <p:txBody>
          <a:bodyPr wrap="square" rtlCol="0">
            <a:spAutoFit/>
          </a:bodyPr>
          <a:lstStyle/>
          <a:p>
            <a:pPr>
              <a:lnSpc>
                <a:spcPct val="150000"/>
              </a:lnSpc>
            </a:pPr>
            <a:r>
              <a:rPr lang="en-US" sz="2200" dirty="0">
                <a:latin typeface="Fira Code" panose="020B0509050000020004" pitchFamily="49" charset="0"/>
                <a:ea typeface="Fira Code" panose="020B0509050000020004" pitchFamily="49" charset="0"/>
              </a:rPr>
              <a:t>import martypy</a:t>
            </a:r>
          </a:p>
          <a:p>
            <a:pPr>
              <a:lnSpc>
                <a:spcPct val="150000"/>
              </a:lnSpc>
            </a:pPr>
            <a:endParaRPr lang="en-US" sz="900" dirty="0">
              <a:latin typeface="Fira Code" panose="020B0509050000020004" pitchFamily="49" charset="0"/>
              <a:ea typeface="Fira Code" panose="020B0509050000020004" pitchFamily="49" charset="0"/>
            </a:endParaRPr>
          </a:p>
          <a:p>
            <a:pPr>
              <a:lnSpc>
                <a:spcPct val="150000"/>
              </a:lnSpc>
            </a:pPr>
            <a:r>
              <a:rPr lang="en-US" sz="2200" dirty="0" err="1">
                <a:latin typeface="Fira Code" panose="020B0509050000020004" pitchFamily="49" charset="0"/>
                <a:ea typeface="Fira Code" panose="020B0509050000020004" pitchFamily="49" charset="0"/>
              </a:rPr>
              <a:t>mymarty</a:t>
            </a:r>
            <a:r>
              <a:rPr lang="en-US" sz="2200" dirty="0">
                <a:latin typeface="Fira Code" panose="020B0509050000020004" pitchFamily="49" charset="0"/>
                <a:ea typeface="Fira Code" panose="020B0509050000020004" pitchFamily="49" charset="0"/>
              </a:rPr>
              <a:t> = </a:t>
            </a:r>
            <a:r>
              <a:rPr lang="en-US" sz="2200" dirty="0" err="1">
                <a:latin typeface="Fira Code" panose="020B0509050000020004" pitchFamily="49" charset="0"/>
                <a:ea typeface="Fira Code" panose="020B0509050000020004" pitchFamily="49" charset="0"/>
              </a:rPr>
              <a:t>martypy.Marty</a:t>
            </a:r>
            <a:r>
              <a:rPr lang="en-US" sz="2200" dirty="0">
                <a:latin typeface="Fira Code" panose="020B0509050000020004" pitchFamily="49" charset="0"/>
                <a:ea typeface="Fira Code" panose="020B0509050000020004" pitchFamily="49" charset="0"/>
              </a:rPr>
              <a:t>(‘socket://192.168.8.122’)</a:t>
            </a:r>
          </a:p>
          <a:p>
            <a:pPr>
              <a:lnSpc>
                <a:spcPct val="150000"/>
              </a:lnSpc>
            </a:pPr>
            <a:r>
              <a:rPr lang="en-US" sz="2200" dirty="0">
                <a:latin typeface="Fira Code" panose="020B0509050000020004" pitchFamily="49" charset="0"/>
                <a:ea typeface="Fira Code" panose="020B0509050000020004" pitchFamily="49" charset="0"/>
              </a:rPr>
              <a:t>mymarty.hello()</a:t>
            </a:r>
          </a:p>
          <a:p>
            <a:pPr>
              <a:lnSpc>
                <a:spcPct val="150000"/>
              </a:lnSpc>
            </a:pPr>
            <a:r>
              <a:rPr lang="en-US" sz="2200" dirty="0">
                <a:latin typeface="Fira Code" panose="020B0509050000020004" pitchFamily="49" charset="0"/>
                <a:ea typeface="Fira Code" panose="020B0509050000020004" pitchFamily="49" charset="0"/>
              </a:rPr>
              <a:t>print(“I feel like walking!”)</a:t>
            </a:r>
          </a:p>
          <a:p>
            <a:pPr>
              <a:lnSpc>
                <a:spcPct val="150000"/>
              </a:lnSpc>
            </a:pPr>
            <a:r>
              <a:rPr lang="en-US" sz="2200" dirty="0">
                <a:latin typeface="Fira Code" panose="020B0509050000020004" pitchFamily="49" charset="0"/>
                <a:ea typeface="Fira Code" panose="020B0509050000020004" pitchFamily="49" charset="0"/>
              </a:rPr>
              <a:t>steps = </a:t>
            </a:r>
            <a:r>
              <a:rPr lang="en-US" sz="2200" dirty="0" err="1">
                <a:latin typeface="Fira Code" panose="020B0509050000020004" pitchFamily="49" charset="0"/>
                <a:ea typeface="Fira Code" panose="020B0509050000020004" pitchFamily="49" charset="0"/>
              </a:rPr>
              <a:t>raw_input</a:t>
            </a:r>
            <a:r>
              <a:rPr lang="en-US" sz="2200" dirty="0">
                <a:latin typeface="Fira Code" panose="020B0509050000020004" pitchFamily="49" charset="0"/>
                <a:ea typeface="Fira Code" panose="020B0509050000020004" pitchFamily="49" charset="0"/>
              </a:rPr>
              <a:t>(“How many steps should I take?”)</a:t>
            </a:r>
          </a:p>
          <a:p>
            <a:pPr>
              <a:lnSpc>
                <a:spcPct val="150000"/>
              </a:lnSpc>
            </a:pPr>
            <a:r>
              <a:rPr lang="en-US" sz="2200" dirty="0">
                <a:latin typeface="Fira Code" panose="020B0509050000020004" pitchFamily="49" charset="0"/>
                <a:ea typeface="Fira Code" panose="020B0509050000020004" pitchFamily="49" charset="0"/>
              </a:rPr>
              <a:t>print(“Walking now!!”)</a:t>
            </a:r>
          </a:p>
          <a:p>
            <a:pPr>
              <a:lnSpc>
                <a:spcPct val="150000"/>
              </a:lnSpc>
            </a:pPr>
            <a:r>
              <a:rPr lang="en-US" sz="2200" dirty="0">
                <a:latin typeface="Fira Code" panose="020B0509050000020004" pitchFamily="49" charset="0"/>
                <a:ea typeface="Fira Code" panose="020B0509050000020004" pitchFamily="49" charset="0"/>
              </a:rPr>
              <a:t>mymarty.walk(steps)</a:t>
            </a:r>
          </a:p>
        </p:txBody>
      </p:sp>
    </p:spTree>
    <p:extLst>
      <p:ext uri="{BB962C8B-B14F-4D97-AF65-F5344CB8AC3E}">
        <p14:creationId xmlns:p14="http://schemas.microsoft.com/office/powerpoint/2010/main" val="3025089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Using User Input as a Parameter</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526107"/>
            <a:ext cx="10318962" cy="3805785"/>
          </a:xfrm>
          <a:prstGeom prst="rect">
            <a:avLst/>
          </a:prstGeom>
          <a:noFill/>
        </p:spPr>
        <p:txBody>
          <a:bodyPr wrap="square" rtlCol="0">
            <a:spAutoFit/>
          </a:bodyPr>
          <a:lstStyle/>
          <a:p>
            <a:pPr>
              <a:lnSpc>
                <a:spcPct val="150000"/>
              </a:lnSpc>
            </a:pPr>
            <a:r>
              <a:rPr lang="en-US" sz="2200" dirty="0">
                <a:latin typeface="Fira Code" panose="020B0509050000020004" pitchFamily="49" charset="0"/>
                <a:ea typeface="Fira Code" panose="020B0509050000020004" pitchFamily="49" charset="0"/>
              </a:rPr>
              <a:t>import martypy</a:t>
            </a:r>
          </a:p>
          <a:p>
            <a:pPr>
              <a:lnSpc>
                <a:spcPct val="150000"/>
              </a:lnSpc>
            </a:pPr>
            <a:endParaRPr lang="en-US" sz="900" dirty="0">
              <a:latin typeface="Fira Code" panose="020B0509050000020004" pitchFamily="49" charset="0"/>
              <a:ea typeface="Fira Code" panose="020B0509050000020004" pitchFamily="49" charset="0"/>
            </a:endParaRPr>
          </a:p>
          <a:p>
            <a:pPr>
              <a:lnSpc>
                <a:spcPct val="150000"/>
              </a:lnSpc>
            </a:pPr>
            <a:r>
              <a:rPr lang="en-US" sz="2200" dirty="0" err="1">
                <a:latin typeface="Fira Code" panose="020B0509050000020004" pitchFamily="49" charset="0"/>
                <a:ea typeface="Fira Code" panose="020B0509050000020004" pitchFamily="49" charset="0"/>
              </a:rPr>
              <a:t>mymarty</a:t>
            </a:r>
            <a:r>
              <a:rPr lang="en-US" sz="2200" dirty="0">
                <a:latin typeface="Fira Code" panose="020B0509050000020004" pitchFamily="49" charset="0"/>
                <a:ea typeface="Fira Code" panose="020B0509050000020004" pitchFamily="49" charset="0"/>
              </a:rPr>
              <a:t> = </a:t>
            </a:r>
            <a:r>
              <a:rPr lang="en-US" sz="2200" dirty="0" err="1">
                <a:latin typeface="Fira Code" panose="020B0509050000020004" pitchFamily="49" charset="0"/>
                <a:ea typeface="Fira Code" panose="020B0509050000020004" pitchFamily="49" charset="0"/>
              </a:rPr>
              <a:t>martypy.Marty</a:t>
            </a:r>
            <a:r>
              <a:rPr lang="en-US" sz="2200" dirty="0">
                <a:latin typeface="Fira Code" panose="020B0509050000020004" pitchFamily="49" charset="0"/>
                <a:ea typeface="Fira Code" panose="020B0509050000020004" pitchFamily="49" charset="0"/>
              </a:rPr>
              <a:t>(‘socket://192.168.8.122’)</a:t>
            </a:r>
          </a:p>
          <a:p>
            <a:pPr>
              <a:lnSpc>
                <a:spcPct val="150000"/>
              </a:lnSpc>
            </a:pPr>
            <a:r>
              <a:rPr lang="en-US" sz="2200" dirty="0">
                <a:latin typeface="Fira Code" panose="020B0509050000020004" pitchFamily="49" charset="0"/>
                <a:ea typeface="Fira Code" panose="020B0509050000020004" pitchFamily="49" charset="0"/>
              </a:rPr>
              <a:t>mymarty.hello()</a:t>
            </a:r>
          </a:p>
          <a:p>
            <a:pPr>
              <a:lnSpc>
                <a:spcPct val="150000"/>
              </a:lnSpc>
            </a:pPr>
            <a:r>
              <a:rPr lang="en-US" sz="2200" dirty="0">
                <a:latin typeface="Fira Code" panose="020B0509050000020004" pitchFamily="49" charset="0"/>
                <a:ea typeface="Fira Code" panose="020B0509050000020004" pitchFamily="49" charset="0"/>
              </a:rPr>
              <a:t>print(“I feel like walking!”)</a:t>
            </a:r>
          </a:p>
          <a:p>
            <a:pPr>
              <a:lnSpc>
                <a:spcPct val="150000"/>
              </a:lnSpc>
            </a:pPr>
            <a:r>
              <a:rPr lang="en-US" sz="2200" dirty="0">
                <a:latin typeface="Fira Code" panose="020B0509050000020004" pitchFamily="49" charset="0"/>
                <a:ea typeface="Fira Code" panose="020B0509050000020004" pitchFamily="49" charset="0"/>
              </a:rPr>
              <a:t>steps = </a:t>
            </a:r>
            <a:r>
              <a:rPr lang="en-US" sz="2200" dirty="0" err="1">
                <a:latin typeface="Fira Code" panose="020B0509050000020004" pitchFamily="49" charset="0"/>
                <a:ea typeface="Fira Code" panose="020B0509050000020004" pitchFamily="49" charset="0"/>
              </a:rPr>
              <a:t>raw_input</a:t>
            </a:r>
            <a:r>
              <a:rPr lang="en-US" sz="2200" dirty="0">
                <a:latin typeface="Fira Code" panose="020B0509050000020004" pitchFamily="49" charset="0"/>
                <a:ea typeface="Fira Code" panose="020B0509050000020004" pitchFamily="49" charset="0"/>
              </a:rPr>
              <a:t>(“How many steps should I take?”)</a:t>
            </a:r>
          </a:p>
          <a:p>
            <a:pPr>
              <a:lnSpc>
                <a:spcPct val="150000"/>
              </a:lnSpc>
            </a:pPr>
            <a:r>
              <a:rPr lang="en-US" sz="2200" dirty="0">
                <a:latin typeface="Fira Code" panose="020B0509050000020004" pitchFamily="49" charset="0"/>
                <a:ea typeface="Fira Code" panose="020B0509050000020004" pitchFamily="49" charset="0"/>
              </a:rPr>
              <a:t>print(“Walking now!!”)</a:t>
            </a:r>
          </a:p>
          <a:p>
            <a:pPr>
              <a:lnSpc>
                <a:spcPct val="150000"/>
              </a:lnSpc>
            </a:pPr>
            <a:r>
              <a:rPr lang="en-US" sz="2200" dirty="0">
                <a:latin typeface="Fira Code" panose="020B0509050000020004" pitchFamily="49" charset="0"/>
                <a:ea typeface="Fira Code" panose="020B0509050000020004" pitchFamily="49" charset="0"/>
              </a:rPr>
              <a:t>mymarty.walk(steps)</a:t>
            </a:r>
          </a:p>
        </p:txBody>
      </p:sp>
      <p:sp>
        <p:nvSpPr>
          <p:cNvPr id="4" name="Multiply 3">
            <a:extLst>
              <a:ext uri="{FF2B5EF4-FFF2-40B4-BE49-F238E27FC236}">
                <a16:creationId xmlns:a16="http://schemas.microsoft.com/office/drawing/2014/main" id="{845F5975-6AB8-C640-AE38-A3519FE04600}"/>
              </a:ext>
            </a:extLst>
          </p:cNvPr>
          <p:cNvSpPr/>
          <p:nvPr/>
        </p:nvSpPr>
        <p:spPr>
          <a:xfrm>
            <a:off x="1533828" y="692472"/>
            <a:ext cx="6083709" cy="578768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9240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Using User Input as a Parameter</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526107"/>
            <a:ext cx="10318962" cy="3805785"/>
          </a:xfrm>
          <a:prstGeom prst="rect">
            <a:avLst/>
          </a:prstGeom>
          <a:noFill/>
        </p:spPr>
        <p:txBody>
          <a:bodyPr wrap="square" rtlCol="0">
            <a:spAutoFit/>
          </a:bodyPr>
          <a:lstStyle/>
          <a:p>
            <a:pPr>
              <a:lnSpc>
                <a:spcPct val="150000"/>
              </a:lnSpc>
            </a:pPr>
            <a:r>
              <a:rPr lang="en-US" sz="2200" dirty="0">
                <a:latin typeface="Fira Code" panose="020B0509050000020004" pitchFamily="49" charset="0"/>
                <a:ea typeface="Fira Code" panose="020B0509050000020004" pitchFamily="49" charset="0"/>
              </a:rPr>
              <a:t>import martypy</a:t>
            </a:r>
          </a:p>
          <a:p>
            <a:pPr>
              <a:lnSpc>
                <a:spcPct val="150000"/>
              </a:lnSpc>
            </a:pPr>
            <a:endParaRPr lang="en-US" sz="900" dirty="0">
              <a:latin typeface="Fira Code" panose="020B0509050000020004" pitchFamily="49" charset="0"/>
              <a:ea typeface="Fira Code" panose="020B0509050000020004" pitchFamily="49" charset="0"/>
            </a:endParaRPr>
          </a:p>
          <a:p>
            <a:pPr>
              <a:lnSpc>
                <a:spcPct val="150000"/>
              </a:lnSpc>
            </a:pPr>
            <a:r>
              <a:rPr lang="en-US" sz="2200" dirty="0" err="1">
                <a:latin typeface="Fira Code" panose="020B0509050000020004" pitchFamily="49" charset="0"/>
                <a:ea typeface="Fira Code" panose="020B0509050000020004" pitchFamily="49" charset="0"/>
              </a:rPr>
              <a:t>mymarty</a:t>
            </a:r>
            <a:r>
              <a:rPr lang="en-US" sz="2200" dirty="0">
                <a:latin typeface="Fira Code" panose="020B0509050000020004" pitchFamily="49" charset="0"/>
                <a:ea typeface="Fira Code" panose="020B0509050000020004" pitchFamily="49" charset="0"/>
              </a:rPr>
              <a:t> = </a:t>
            </a:r>
            <a:r>
              <a:rPr lang="en-US" sz="2200" dirty="0" err="1">
                <a:latin typeface="Fira Code" panose="020B0509050000020004" pitchFamily="49" charset="0"/>
                <a:ea typeface="Fira Code" panose="020B0509050000020004" pitchFamily="49" charset="0"/>
              </a:rPr>
              <a:t>martypy.Marty</a:t>
            </a:r>
            <a:r>
              <a:rPr lang="en-US" sz="2200" dirty="0">
                <a:latin typeface="Fira Code" panose="020B0509050000020004" pitchFamily="49" charset="0"/>
                <a:ea typeface="Fira Code" panose="020B0509050000020004" pitchFamily="49" charset="0"/>
              </a:rPr>
              <a:t>(‘socket://192.168.8.122’)</a:t>
            </a:r>
          </a:p>
          <a:p>
            <a:pPr>
              <a:lnSpc>
                <a:spcPct val="150000"/>
              </a:lnSpc>
            </a:pPr>
            <a:r>
              <a:rPr lang="en-US" sz="2200" dirty="0">
                <a:latin typeface="Fira Code" panose="020B0509050000020004" pitchFamily="49" charset="0"/>
                <a:ea typeface="Fira Code" panose="020B0509050000020004" pitchFamily="49" charset="0"/>
              </a:rPr>
              <a:t>mymarty.hello()</a:t>
            </a:r>
          </a:p>
          <a:p>
            <a:pPr>
              <a:lnSpc>
                <a:spcPct val="150000"/>
              </a:lnSpc>
            </a:pPr>
            <a:r>
              <a:rPr lang="en-US" sz="2200" dirty="0">
                <a:latin typeface="Fira Code" panose="020B0509050000020004" pitchFamily="49" charset="0"/>
                <a:ea typeface="Fira Code" panose="020B0509050000020004" pitchFamily="49" charset="0"/>
              </a:rPr>
              <a:t>print(“I feel like walking!”)</a:t>
            </a:r>
          </a:p>
          <a:p>
            <a:pPr>
              <a:lnSpc>
                <a:spcPct val="150000"/>
              </a:lnSpc>
            </a:pPr>
            <a:r>
              <a:rPr lang="en-US" sz="2200" dirty="0">
                <a:latin typeface="Fira Code" panose="020B0509050000020004" pitchFamily="49" charset="0"/>
                <a:ea typeface="Fira Code" panose="020B0509050000020004" pitchFamily="49" charset="0"/>
              </a:rPr>
              <a:t>steps = int(</a:t>
            </a:r>
            <a:r>
              <a:rPr lang="en-US" sz="2200" dirty="0" err="1">
                <a:latin typeface="Fira Code" panose="020B0509050000020004" pitchFamily="49" charset="0"/>
                <a:ea typeface="Fira Code" panose="020B0509050000020004" pitchFamily="49" charset="0"/>
              </a:rPr>
              <a:t>raw_input</a:t>
            </a:r>
            <a:r>
              <a:rPr lang="en-US" sz="2200" dirty="0">
                <a:latin typeface="Fira Code" panose="020B0509050000020004" pitchFamily="49" charset="0"/>
                <a:ea typeface="Fira Code" panose="020B0509050000020004" pitchFamily="49" charset="0"/>
              </a:rPr>
              <a:t>(“How many steps should I take?”))</a:t>
            </a:r>
          </a:p>
          <a:p>
            <a:pPr>
              <a:lnSpc>
                <a:spcPct val="150000"/>
              </a:lnSpc>
            </a:pPr>
            <a:r>
              <a:rPr lang="en-US" sz="2200" dirty="0">
                <a:latin typeface="Fira Code" panose="020B0509050000020004" pitchFamily="49" charset="0"/>
                <a:ea typeface="Fira Code" panose="020B0509050000020004" pitchFamily="49" charset="0"/>
              </a:rPr>
              <a:t>print(“Walking now!!”)</a:t>
            </a:r>
          </a:p>
          <a:p>
            <a:pPr>
              <a:lnSpc>
                <a:spcPct val="150000"/>
              </a:lnSpc>
            </a:pPr>
            <a:r>
              <a:rPr lang="en-US" sz="2200" dirty="0">
                <a:latin typeface="Fira Code" panose="020B0509050000020004" pitchFamily="49" charset="0"/>
                <a:ea typeface="Fira Code" panose="020B0509050000020004" pitchFamily="49" charset="0"/>
              </a:rPr>
              <a:t>mymarty.walk(steps)</a:t>
            </a:r>
          </a:p>
        </p:txBody>
      </p:sp>
      <p:sp>
        <p:nvSpPr>
          <p:cNvPr id="6" name="Rectangle 5">
            <a:extLst>
              <a:ext uri="{FF2B5EF4-FFF2-40B4-BE49-F238E27FC236}">
                <a16:creationId xmlns:a16="http://schemas.microsoft.com/office/drawing/2014/main" id="{A071A8D7-73C8-1E4C-97F5-A7C6A297C400}"/>
              </a:ext>
            </a:extLst>
          </p:cNvPr>
          <p:cNvSpPr/>
          <p:nvPr/>
        </p:nvSpPr>
        <p:spPr>
          <a:xfrm>
            <a:off x="2290913" y="3844413"/>
            <a:ext cx="8052622" cy="46318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328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Extend your Chatbot!</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526107"/>
            <a:ext cx="10318962" cy="3805785"/>
          </a:xfrm>
          <a:prstGeom prst="rect">
            <a:avLst/>
          </a:prstGeom>
          <a:noFill/>
        </p:spPr>
        <p:txBody>
          <a:bodyPr wrap="square" rtlCol="0">
            <a:spAutoFit/>
          </a:bodyPr>
          <a:lstStyle/>
          <a:p>
            <a:pPr>
              <a:lnSpc>
                <a:spcPct val="150000"/>
              </a:lnSpc>
            </a:pPr>
            <a:r>
              <a:rPr lang="en-US" sz="2200" dirty="0">
                <a:latin typeface="Fira Code" panose="020B0509050000020004" pitchFamily="49" charset="0"/>
                <a:ea typeface="Fira Code" panose="020B0509050000020004" pitchFamily="49" charset="0"/>
              </a:rPr>
              <a:t>import martypy</a:t>
            </a:r>
          </a:p>
          <a:p>
            <a:pPr>
              <a:lnSpc>
                <a:spcPct val="150000"/>
              </a:lnSpc>
            </a:pPr>
            <a:endParaRPr lang="en-US" sz="900" dirty="0">
              <a:latin typeface="Fira Code" panose="020B0509050000020004" pitchFamily="49" charset="0"/>
              <a:ea typeface="Fira Code" panose="020B0509050000020004" pitchFamily="49" charset="0"/>
            </a:endParaRPr>
          </a:p>
          <a:p>
            <a:pPr>
              <a:lnSpc>
                <a:spcPct val="150000"/>
              </a:lnSpc>
            </a:pPr>
            <a:r>
              <a:rPr lang="en-US" sz="2200" dirty="0" err="1">
                <a:latin typeface="Fira Code" panose="020B0509050000020004" pitchFamily="49" charset="0"/>
                <a:ea typeface="Fira Code" panose="020B0509050000020004" pitchFamily="49" charset="0"/>
              </a:rPr>
              <a:t>mymarty</a:t>
            </a:r>
            <a:r>
              <a:rPr lang="en-US" sz="2200" dirty="0">
                <a:latin typeface="Fira Code" panose="020B0509050000020004" pitchFamily="49" charset="0"/>
                <a:ea typeface="Fira Code" panose="020B0509050000020004" pitchFamily="49" charset="0"/>
              </a:rPr>
              <a:t> = </a:t>
            </a:r>
            <a:r>
              <a:rPr lang="en-US" sz="2200" dirty="0" err="1">
                <a:latin typeface="Fira Code" panose="020B0509050000020004" pitchFamily="49" charset="0"/>
                <a:ea typeface="Fira Code" panose="020B0509050000020004" pitchFamily="49" charset="0"/>
              </a:rPr>
              <a:t>martypy.Marty</a:t>
            </a:r>
            <a:r>
              <a:rPr lang="en-US" sz="2200" dirty="0">
                <a:latin typeface="Fira Code" panose="020B0509050000020004" pitchFamily="49" charset="0"/>
                <a:ea typeface="Fira Code" panose="020B0509050000020004" pitchFamily="49" charset="0"/>
              </a:rPr>
              <a:t>(‘socket://192.168.8.122’)</a:t>
            </a:r>
          </a:p>
          <a:p>
            <a:pPr>
              <a:lnSpc>
                <a:spcPct val="150000"/>
              </a:lnSpc>
            </a:pPr>
            <a:r>
              <a:rPr lang="en-US" sz="2200" dirty="0">
                <a:latin typeface="Fira Code" panose="020B0509050000020004" pitchFamily="49" charset="0"/>
                <a:ea typeface="Fira Code" panose="020B0509050000020004" pitchFamily="49" charset="0"/>
              </a:rPr>
              <a:t>mymarty.hello()</a:t>
            </a:r>
          </a:p>
          <a:p>
            <a:pPr>
              <a:lnSpc>
                <a:spcPct val="150000"/>
              </a:lnSpc>
            </a:pPr>
            <a:r>
              <a:rPr lang="en-US" sz="2200" dirty="0">
                <a:latin typeface="Fira Code" panose="020B0509050000020004" pitchFamily="49" charset="0"/>
                <a:ea typeface="Fira Code" panose="020B0509050000020004" pitchFamily="49" charset="0"/>
              </a:rPr>
              <a:t>print(“I feel like walking!”)</a:t>
            </a:r>
          </a:p>
          <a:p>
            <a:pPr>
              <a:lnSpc>
                <a:spcPct val="150000"/>
              </a:lnSpc>
            </a:pPr>
            <a:r>
              <a:rPr lang="en-US" sz="2200" dirty="0">
                <a:latin typeface="Fira Code" panose="020B0509050000020004" pitchFamily="49" charset="0"/>
                <a:ea typeface="Fira Code" panose="020B0509050000020004" pitchFamily="49" charset="0"/>
              </a:rPr>
              <a:t>steps = int(</a:t>
            </a:r>
            <a:r>
              <a:rPr lang="en-US" sz="2200" dirty="0" err="1">
                <a:latin typeface="Fira Code" panose="020B0509050000020004" pitchFamily="49" charset="0"/>
                <a:ea typeface="Fira Code" panose="020B0509050000020004" pitchFamily="49" charset="0"/>
              </a:rPr>
              <a:t>raw_input</a:t>
            </a:r>
            <a:r>
              <a:rPr lang="en-US" sz="2200" dirty="0">
                <a:latin typeface="Fira Code" panose="020B0509050000020004" pitchFamily="49" charset="0"/>
                <a:ea typeface="Fira Code" panose="020B0509050000020004" pitchFamily="49" charset="0"/>
              </a:rPr>
              <a:t>(“How many steps should I take?”))</a:t>
            </a:r>
          </a:p>
          <a:p>
            <a:pPr>
              <a:lnSpc>
                <a:spcPct val="150000"/>
              </a:lnSpc>
            </a:pPr>
            <a:r>
              <a:rPr lang="en-US" sz="2200" dirty="0">
                <a:latin typeface="Fira Code" panose="020B0509050000020004" pitchFamily="49" charset="0"/>
                <a:ea typeface="Fira Code" panose="020B0509050000020004" pitchFamily="49" charset="0"/>
              </a:rPr>
              <a:t>print(“Walking now!!”)</a:t>
            </a:r>
          </a:p>
          <a:p>
            <a:pPr>
              <a:lnSpc>
                <a:spcPct val="150000"/>
              </a:lnSpc>
            </a:pPr>
            <a:r>
              <a:rPr lang="en-US" sz="2200" dirty="0">
                <a:latin typeface="Fira Code" panose="020B0509050000020004" pitchFamily="49" charset="0"/>
                <a:ea typeface="Fira Code" panose="020B0509050000020004" pitchFamily="49" charset="0"/>
              </a:rPr>
              <a:t>mymarty.walk(steps)</a:t>
            </a:r>
          </a:p>
        </p:txBody>
      </p:sp>
      <p:sp>
        <p:nvSpPr>
          <p:cNvPr id="6" name="Rectangle 5">
            <a:extLst>
              <a:ext uri="{FF2B5EF4-FFF2-40B4-BE49-F238E27FC236}">
                <a16:creationId xmlns:a16="http://schemas.microsoft.com/office/drawing/2014/main" id="{A071A8D7-73C8-1E4C-97F5-A7C6A297C400}"/>
              </a:ext>
            </a:extLst>
          </p:cNvPr>
          <p:cNvSpPr/>
          <p:nvPr/>
        </p:nvSpPr>
        <p:spPr>
          <a:xfrm>
            <a:off x="2290913" y="3844413"/>
            <a:ext cx="8052622" cy="46318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1837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879427"/>
            <a:ext cx="10515600" cy="1325563"/>
          </a:xfrm>
        </p:spPr>
        <p:txBody>
          <a:bodyPr>
            <a:normAutofit/>
          </a:bodyPr>
          <a:lstStyle/>
          <a:p>
            <a:pPr algn="ctr"/>
            <a:r>
              <a:rPr lang="en-US" sz="5400" dirty="0">
                <a:latin typeface="Andale Mono" panose="020B0509000000000004" pitchFamily="49" charset="0"/>
              </a:rPr>
              <a:t>End of Lesson Reflection</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3067169"/>
            <a:ext cx="10515600" cy="205454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One thing I enjoyed</a:t>
            </a:r>
          </a:p>
          <a:p>
            <a:pPr algn="ctr">
              <a:lnSpc>
                <a:spcPct val="150000"/>
              </a:lnSpc>
            </a:pPr>
            <a:r>
              <a:rPr lang="en-US" sz="2400" dirty="0">
                <a:latin typeface="Andale Mono" panose="020B0509000000000004" pitchFamily="49" charset="0"/>
              </a:rPr>
              <a:t>What I found challenging</a:t>
            </a:r>
          </a:p>
        </p:txBody>
      </p:sp>
    </p:spTree>
    <p:extLst>
      <p:ext uri="{BB962C8B-B14F-4D97-AF65-F5344CB8AC3E}">
        <p14:creationId xmlns:p14="http://schemas.microsoft.com/office/powerpoint/2010/main" val="361469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r>
              <a:rPr lang="en-US" sz="3200" dirty="0">
                <a:latin typeface="Andale Mono" panose="020B0509000000000004" pitchFamily="49" charset="0"/>
              </a:rPr>
              <a:t>Lesson 1</a:t>
            </a:r>
            <a:br>
              <a:rPr lang="en-US" dirty="0">
                <a:latin typeface="Andale Mono" panose="020B0509000000000004" pitchFamily="49" charset="0"/>
              </a:rPr>
            </a:br>
            <a:r>
              <a:rPr lang="en-US" dirty="0">
                <a:latin typeface="Andale Mono" panose="020B0509000000000004" pitchFamily="49" charset="0"/>
              </a:rPr>
              <a:t>Getting User Input</a:t>
            </a: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973104"/>
            <a:ext cx="10515600" cy="4351338"/>
          </a:xfrm>
        </p:spPr>
        <p:txBody>
          <a:bodyPr>
            <a:normAutofit/>
          </a:bodyPr>
          <a:lstStyle/>
          <a:p>
            <a:pPr marL="0" indent="0">
              <a:buNone/>
            </a:pPr>
            <a:r>
              <a:rPr lang="en-US" sz="2000" dirty="0">
                <a:latin typeface="Andale Mono" panose="020B0509000000000004" pitchFamily="49" charset="0"/>
              </a:rPr>
              <a:t>By the end of this lesson you will be able to,</a:t>
            </a:r>
          </a:p>
          <a:p>
            <a:pPr marL="0" indent="0">
              <a:buNone/>
            </a:pPr>
            <a:endParaRPr lang="en-US" sz="500" dirty="0">
              <a:latin typeface="Andale Mono" panose="020B0509000000000004" pitchFamily="49" charset="0"/>
            </a:endParaRPr>
          </a:p>
          <a:p>
            <a:pPr marL="536575" indent="-214313">
              <a:lnSpc>
                <a:spcPct val="150000"/>
              </a:lnSpc>
            </a:pPr>
            <a:r>
              <a:rPr lang="en-US" sz="1800" dirty="0">
                <a:latin typeface="Andale Mono" panose="020B0509000000000004" pitchFamily="49" charset="0"/>
              </a:rPr>
              <a:t>Explore chatbots and describe different use cases</a:t>
            </a:r>
          </a:p>
          <a:p>
            <a:pPr marL="536575" indent="-214313">
              <a:lnSpc>
                <a:spcPct val="150000"/>
              </a:lnSpc>
            </a:pPr>
            <a:r>
              <a:rPr lang="en-US" sz="1800" dirty="0">
                <a:latin typeface="Andale Mono" panose="020B0509000000000004" pitchFamily="49" charset="0"/>
              </a:rPr>
              <a:t>Describe what variables are and how they are used</a:t>
            </a:r>
          </a:p>
          <a:p>
            <a:pPr marL="536575" indent="-214313">
              <a:lnSpc>
                <a:spcPct val="150000"/>
              </a:lnSpc>
            </a:pPr>
            <a:r>
              <a:rPr lang="en-US" sz="1800" dirty="0">
                <a:latin typeface="Andale Mono" panose="020B0509000000000004" pitchFamily="49" charset="0"/>
              </a:rPr>
              <a:t>Understand that values stored in a program may be of different types</a:t>
            </a:r>
          </a:p>
          <a:p>
            <a:pPr marL="536575" indent="-214313">
              <a:lnSpc>
                <a:spcPct val="150000"/>
              </a:lnSpc>
            </a:pPr>
            <a:r>
              <a:rPr lang="en-US" sz="1800" dirty="0">
                <a:latin typeface="Andale Mono" panose="020B0509000000000004" pitchFamily="49" charset="0"/>
              </a:rPr>
              <a:t>Use sequence and variables to design and create a chatbot program in Python</a:t>
            </a:r>
          </a:p>
        </p:txBody>
      </p:sp>
    </p:spTree>
    <p:extLst>
      <p:ext uri="{BB962C8B-B14F-4D97-AF65-F5344CB8AC3E}">
        <p14:creationId xmlns:p14="http://schemas.microsoft.com/office/powerpoint/2010/main" val="2089150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r>
              <a:rPr lang="en-US" sz="3200" dirty="0">
                <a:latin typeface="Andale Mono" panose="020B0509000000000004" pitchFamily="49" charset="0"/>
              </a:rPr>
              <a:t>Lesson 2</a:t>
            </a:r>
            <a:br>
              <a:rPr lang="en-US" dirty="0">
                <a:latin typeface="Andale Mono" panose="020B0509000000000004" pitchFamily="49" charset="0"/>
              </a:rPr>
            </a:br>
            <a:r>
              <a:rPr lang="en-US" dirty="0">
                <a:latin typeface="Andale Mono" panose="020B0509000000000004" pitchFamily="49" charset="0"/>
              </a:rPr>
              <a:t>If Statements</a:t>
            </a: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973104"/>
            <a:ext cx="10515600" cy="4351338"/>
          </a:xfrm>
        </p:spPr>
        <p:txBody>
          <a:bodyPr>
            <a:normAutofit/>
          </a:bodyPr>
          <a:lstStyle/>
          <a:p>
            <a:pPr marL="0" indent="0">
              <a:buNone/>
            </a:pPr>
            <a:r>
              <a:rPr lang="en-US" sz="2000" dirty="0">
                <a:latin typeface="Andale Mono" panose="020B0509000000000004" pitchFamily="49" charset="0"/>
              </a:rPr>
              <a:t>By the end of this lesson you will be able to,</a:t>
            </a:r>
          </a:p>
          <a:p>
            <a:pPr marL="0" indent="0">
              <a:buNone/>
            </a:pPr>
            <a:endParaRPr lang="en-US" sz="500" dirty="0">
              <a:latin typeface="Andale Mono" panose="020B0509000000000004" pitchFamily="49" charset="0"/>
            </a:endParaRPr>
          </a:p>
          <a:p>
            <a:pPr marL="536575" indent="-214313">
              <a:lnSpc>
                <a:spcPct val="150000"/>
              </a:lnSpc>
            </a:pPr>
            <a:r>
              <a:rPr lang="en-US" sz="1800" dirty="0">
                <a:latin typeface="Andale Mono" panose="020B0509000000000004" pitchFamily="49" charset="0"/>
              </a:rPr>
              <a:t>Describe when you might use an if statement</a:t>
            </a:r>
          </a:p>
          <a:p>
            <a:pPr marL="536575" indent="-214313">
              <a:lnSpc>
                <a:spcPct val="150000"/>
              </a:lnSpc>
            </a:pPr>
            <a:r>
              <a:rPr lang="en-US" sz="1800" dirty="0">
                <a:latin typeface="Andale Mono" panose="020B0509000000000004" pitchFamily="49" charset="0"/>
              </a:rPr>
              <a:t>Use sequence, variables and if statements to extend the chatbot to make decisions based on the user input</a:t>
            </a:r>
          </a:p>
          <a:p>
            <a:pPr marL="536575" indent="-214313">
              <a:lnSpc>
                <a:spcPct val="150000"/>
              </a:lnSpc>
            </a:pPr>
            <a:r>
              <a:rPr lang="en-US" sz="1800" dirty="0">
                <a:latin typeface="Andale Mono" panose="020B0509000000000004" pitchFamily="49" charset="0"/>
              </a:rPr>
              <a:t>Explore different approaches to responding to user input through text and Marty movements</a:t>
            </a:r>
          </a:p>
        </p:txBody>
      </p:sp>
    </p:spTree>
    <p:extLst>
      <p:ext uri="{BB962C8B-B14F-4D97-AF65-F5344CB8AC3E}">
        <p14:creationId xmlns:p14="http://schemas.microsoft.com/office/powerpoint/2010/main" val="2469853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166751"/>
            <a:ext cx="10515600" cy="1325563"/>
          </a:xfrm>
        </p:spPr>
        <p:txBody>
          <a:bodyPr>
            <a:normAutofit/>
          </a:bodyPr>
          <a:lstStyle/>
          <a:p>
            <a:pPr algn="ctr"/>
            <a:r>
              <a:rPr lang="en-US" sz="4000" dirty="0">
                <a:latin typeface="Andale Mono" panose="020B0509000000000004" pitchFamily="49" charset="0"/>
              </a:rPr>
              <a:t>How can we improve our chatbots?</a:t>
            </a:r>
            <a:endParaRPr lang="en-US" sz="5400" dirty="0">
              <a:latin typeface="Andale Mono" panose="020B0509000000000004" pitchFamily="49"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2774730"/>
            <a:ext cx="10515600" cy="4351338"/>
          </a:xfrm>
        </p:spPr>
        <p:txBody>
          <a:bodyPr>
            <a:normAutofit/>
          </a:bodyPr>
          <a:lstStyle/>
          <a:p>
            <a:pPr marL="0" indent="0" algn="ctr">
              <a:buNone/>
            </a:pPr>
            <a:r>
              <a:rPr lang="en-US" sz="2400" dirty="0">
                <a:latin typeface="Andale Mono" panose="020B0509000000000004" pitchFamily="49" charset="0"/>
              </a:rPr>
              <a:t>What do you like about your chatbots?</a:t>
            </a:r>
          </a:p>
          <a:p>
            <a:pPr marL="0" indent="0" algn="ctr">
              <a:buNone/>
            </a:pPr>
            <a:endParaRPr lang="en-US" sz="2400" dirty="0">
              <a:latin typeface="Andale Mono" panose="020B0509000000000004" pitchFamily="49" charset="0"/>
            </a:endParaRPr>
          </a:p>
          <a:p>
            <a:pPr marL="0" indent="0" algn="ctr">
              <a:buNone/>
            </a:pPr>
            <a:r>
              <a:rPr lang="en-US" sz="2400" dirty="0">
                <a:latin typeface="Andale Mono" panose="020B0509000000000004" pitchFamily="49" charset="0"/>
              </a:rPr>
              <a:t>What do you want to improve?</a:t>
            </a:r>
            <a:endParaRPr lang="en-US" sz="2000" dirty="0">
              <a:latin typeface="Andale Mono" panose="020B0509000000000004" pitchFamily="49" charset="0"/>
            </a:endParaRPr>
          </a:p>
        </p:txBody>
      </p:sp>
    </p:spTree>
    <p:extLst>
      <p:ext uri="{BB962C8B-B14F-4D97-AF65-F5344CB8AC3E}">
        <p14:creationId xmlns:p14="http://schemas.microsoft.com/office/powerpoint/2010/main" val="628204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r>
              <a:rPr lang="en-US" sz="3200" dirty="0">
                <a:latin typeface="Andale Mono" panose="020B0509000000000004" pitchFamily="49" charset="0"/>
              </a:rPr>
              <a:t>What programming constructs did we use?</a:t>
            </a:r>
            <a:endParaRPr lang="en-US" dirty="0">
              <a:latin typeface="Andale Mono" panose="020B0509000000000004" pitchFamily="49" charset="0"/>
            </a:endParaRPr>
          </a:p>
        </p:txBody>
      </p:sp>
      <p:sp>
        <p:nvSpPr>
          <p:cNvPr id="7" name="Rounded Rectangle 6">
            <a:extLst>
              <a:ext uri="{FF2B5EF4-FFF2-40B4-BE49-F238E27FC236}">
                <a16:creationId xmlns:a16="http://schemas.microsoft.com/office/drawing/2014/main" id="{BD97A6FE-CDCE-0646-8588-BDD01AC7BB73}"/>
              </a:ext>
            </a:extLst>
          </p:cNvPr>
          <p:cNvSpPr/>
          <p:nvPr/>
        </p:nvSpPr>
        <p:spPr>
          <a:xfrm>
            <a:off x="1569720" y="3923180"/>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If Statements</a:t>
            </a:r>
          </a:p>
        </p:txBody>
      </p:sp>
      <p:sp>
        <p:nvSpPr>
          <p:cNvPr id="8" name="Rounded Rectangle 7">
            <a:extLst>
              <a:ext uri="{FF2B5EF4-FFF2-40B4-BE49-F238E27FC236}">
                <a16:creationId xmlns:a16="http://schemas.microsoft.com/office/drawing/2014/main" id="{2DEFD248-55AA-E14C-9518-4C980317C61F}"/>
              </a:ext>
            </a:extLst>
          </p:cNvPr>
          <p:cNvSpPr/>
          <p:nvPr/>
        </p:nvSpPr>
        <p:spPr>
          <a:xfrm>
            <a:off x="7102623" y="1759451"/>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Variables</a:t>
            </a:r>
          </a:p>
        </p:txBody>
      </p:sp>
      <p:sp>
        <p:nvSpPr>
          <p:cNvPr id="9" name="Rounded Rectangle 8">
            <a:extLst>
              <a:ext uri="{FF2B5EF4-FFF2-40B4-BE49-F238E27FC236}">
                <a16:creationId xmlns:a16="http://schemas.microsoft.com/office/drawing/2014/main" id="{0986C5D8-3F4E-3647-AEFD-2C984778680E}"/>
              </a:ext>
            </a:extLst>
          </p:cNvPr>
          <p:cNvSpPr/>
          <p:nvPr/>
        </p:nvSpPr>
        <p:spPr>
          <a:xfrm>
            <a:off x="9054126" y="3437778"/>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Sequences</a:t>
            </a:r>
          </a:p>
        </p:txBody>
      </p:sp>
      <p:sp>
        <p:nvSpPr>
          <p:cNvPr id="10" name="Rounded Rectangle 9">
            <a:extLst>
              <a:ext uri="{FF2B5EF4-FFF2-40B4-BE49-F238E27FC236}">
                <a16:creationId xmlns:a16="http://schemas.microsoft.com/office/drawing/2014/main" id="{CF76D0F9-A202-2042-9026-A54016C4DFD5}"/>
              </a:ext>
            </a:extLst>
          </p:cNvPr>
          <p:cNvSpPr/>
          <p:nvPr/>
        </p:nvSpPr>
        <p:spPr>
          <a:xfrm>
            <a:off x="4780047" y="3199851"/>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User Input</a:t>
            </a:r>
          </a:p>
        </p:txBody>
      </p:sp>
      <p:sp>
        <p:nvSpPr>
          <p:cNvPr id="11" name="Rounded Rectangle 10">
            <a:extLst>
              <a:ext uri="{FF2B5EF4-FFF2-40B4-BE49-F238E27FC236}">
                <a16:creationId xmlns:a16="http://schemas.microsoft.com/office/drawing/2014/main" id="{6F12C2CC-34EC-3E4C-A87B-932B6360204E}"/>
              </a:ext>
            </a:extLst>
          </p:cNvPr>
          <p:cNvSpPr/>
          <p:nvPr/>
        </p:nvSpPr>
        <p:spPr>
          <a:xfrm>
            <a:off x="838200" y="1974555"/>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Functions</a:t>
            </a:r>
          </a:p>
        </p:txBody>
      </p:sp>
    </p:spTree>
    <p:extLst>
      <p:ext uri="{BB962C8B-B14F-4D97-AF65-F5344CB8AC3E}">
        <p14:creationId xmlns:p14="http://schemas.microsoft.com/office/powerpoint/2010/main" val="3393392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r>
              <a:rPr lang="en-US" sz="3200" dirty="0">
                <a:latin typeface="Andale Mono" panose="020B0509000000000004" pitchFamily="49" charset="0"/>
              </a:rPr>
              <a:t>What programming constructs did we use?</a:t>
            </a:r>
            <a:endParaRPr lang="en-US" dirty="0">
              <a:latin typeface="Andale Mono" panose="020B0509000000000004" pitchFamily="49" charset="0"/>
            </a:endParaRPr>
          </a:p>
        </p:txBody>
      </p:sp>
      <p:sp>
        <p:nvSpPr>
          <p:cNvPr id="7" name="Rounded Rectangle 6">
            <a:extLst>
              <a:ext uri="{FF2B5EF4-FFF2-40B4-BE49-F238E27FC236}">
                <a16:creationId xmlns:a16="http://schemas.microsoft.com/office/drawing/2014/main" id="{BD97A6FE-CDCE-0646-8588-BDD01AC7BB73}"/>
              </a:ext>
            </a:extLst>
          </p:cNvPr>
          <p:cNvSpPr/>
          <p:nvPr/>
        </p:nvSpPr>
        <p:spPr>
          <a:xfrm>
            <a:off x="1569720" y="3923180"/>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If Statements</a:t>
            </a:r>
          </a:p>
        </p:txBody>
      </p:sp>
      <p:sp>
        <p:nvSpPr>
          <p:cNvPr id="8" name="Rounded Rectangle 7">
            <a:extLst>
              <a:ext uri="{FF2B5EF4-FFF2-40B4-BE49-F238E27FC236}">
                <a16:creationId xmlns:a16="http://schemas.microsoft.com/office/drawing/2014/main" id="{2DEFD248-55AA-E14C-9518-4C980317C61F}"/>
              </a:ext>
            </a:extLst>
          </p:cNvPr>
          <p:cNvSpPr/>
          <p:nvPr/>
        </p:nvSpPr>
        <p:spPr>
          <a:xfrm>
            <a:off x="7102623" y="1759451"/>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Variables</a:t>
            </a:r>
          </a:p>
        </p:txBody>
      </p:sp>
      <p:sp>
        <p:nvSpPr>
          <p:cNvPr id="9" name="Rounded Rectangle 8">
            <a:extLst>
              <a:ext uri="{FF2B5EF4-FFF2-40B4-BE49-F238E27FC236}">
                <a16:creationId xmlns:a16="http://schemas.microsoft.com/office/drawing/2014/main" id="{0986C5D8-3F4E-3647-AEFD-2C984778680E}"/>
              </a:ext>
            </a:extLst>
          </p:cNvPr>
          <p:cNvSpPr/>
          <p:nvPr/>
        </p:nvSpPr>
        <p:spPr>
          <a:xfrm>
            <a:off x="9054126" y="3437778"/>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Sequences</a:t>
            </a:r>
          </a:p>
        </p:txBody>
      </p:sp>
      <p:sp>
        <p:nvSpPr>
          <p:cNvPr id="10" name="Rounded Rectangle 9">
            <a:extLst>
              <a:ext uri="{FF2B5EF4-FFF2-40B4-BE49-F238E27FC236}">
                <a16:creationId xmlns:a16="http://schemas.microsoft.com/office/drawing/2014/main" id="{CF76D0F9-A202-2042-9026-A54016C4DFD5}"/>
              </a:ext>
            </a:extLst>
          </p:cNvPr>
          <p:cNvSpPr/>
          <p:nvPr/>
        </p:nvSpPr>
        <p:spPr>
          <a:xfrm>
            <a:off x="4780047" y="3199851"/>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User Input</a:t>
            </a:r>
          </a:p>
        </p:txBody>
      </p:sp>
      <p:sp>
        <p:nvSpPr>
          <p:cNvPr id="11" name="Rounded Rectangle 10">
            <a:extLst>
              <a:ext uri="{FF2B5EF4-FFF2-40B4-BE49-F238E27FC236}">
                <a16:creationId xmlns:a16="http://schemas.microsoft.com/office/drawing/2014/main" id="{6F12C2CC-34EC-3E4C-A87B-932B6360204E}"/>
              </a:ext>
            </a:extLst>
          </p:cNvPr>
          <p:cNvSpPr/>
          <p:nvPr/>
        </p:nvSpPr>
        <p:spPr>
          <a:xfrm>
            <a:off x="838200" y="1974555"/>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Functions</a:t>
            </a:r>
          </a:p>
        </p:txBody>
      </p:sp>
      <p:pic>
        <p:nvPicPr>
          <p:cNvPr id="4" name="Graphic 3" descr="Tick">
            <a:extLst>
              <a:ext uri="{FF2B5EF4-FFF2-40B4-BE49-F238E27FC236}">
                <a16:creationId xmlns:a16="http://schemas.microsoft.com/office/drawing/2014/main" id="{C789E209-0C27-2F45-975B-1225393BC55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84620" y="3620860"/>
            <a:ext cx="914400" cy="914400"/>
          </a:xfrm>
          <a:prstGeom prst="rect">
            <a:avLst/>
          </a:prstGeom>
        </p:spPr>
      </p:pic>
      <p:pic>
        <p:nvPicPr>
          <p:cNvPr id="12" name="Graphic 11" descr="Tick">
            <a:extLst>
              <a:ext uri="{FF2B5EF4-FFF2-40B4-BE49-F238E27FC236}">
                <a16:creationId xmlns:a16="http://schemas.microsoft.com/office/drawing/2014/main" id="{88EB720D-2832-474C-AA63-4231748F0D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967999" y="2157032"/>
            <a:ext cx="914400" cy="914400"/>
          </a:xfrm>
          <a:prstGeom prst="rect">
            <a:avLst/>
          </a:prstGeom>
        </p:spPr>
      </p:pic>
      <p:pic>
        <p:nvPicPr>
          <p:cNvPr id="13" name="Graphic 12" descr="Tick">
            <a:extLst>
              <a:ext uri="{FF2B5EF4-FFF2-40B4-BE49-F238E27FC236}">
                <a16:creationId xmlns:a16="http://schemas.microsoft.com/office/drawing/2014/main" id="{9E76632A-487E-1746-A7CA-D02A8C40107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21183" y="3835359"/>
            <a:ext cx="914400" cy="914400"/>
          </a:xfrm>
          <a:prstGeom prst="rect">
            <a:avLst/>
          </a:prstGeom>
        </p:spPr>
      </p:pic>
    </p:spTree>
    <p:extLst>
      <p:ext uri="{BB962C8B-B14F-4D97-AF65-F5344CB8AC3E}">
        <p14:creationId xmlns:p14="http://schemas.microsoft.com/office/powerpoint/2010/main" val="76428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569214"/>
            <a:ext cx="10515600" cy="1325563"/>
          </a:xfrm>
        </p:spPr>
        <p:txBody>
          <a:bodyPr>
            <a:normAutofit/>
          </a:bodyPr>
          <a:lstStyle/>
          <a:p>
            <a:pPr algn="ctr"/>
            <a:r>
              <a:rPr lang="en-US" sz="4000" dirty="0">
                <a:latin typeface="Andale Mono" panose="020B0509000000000004" pitchFamily="49" charset="0"/>
              </a:rPr>
              <a:t>Live Demonstration</a:t>
            </a:r>
            <a:endParaRPr lang="en-US" sz="5400" dirty="0">
              <a:latin typeface="Andale Mono" panose="020B0509000000000004" pitchFamily="49" charset="0"/>
            </a:endParaRPr>
          </a:p>
        </p:txBody>
      </p:sp>
      <p:pic>
        <p:nvPicPr>
          <p:cNvPr id="6" name="Picture 5">
            <a:extLst>
              <a:ext uri="{FF2B5EF4-FFF2-40B4-BE49-F238E27FC236}">
                <a16:creationId xmlns:a16="http://schemas.microsoft.com/office/drawing/2014/main" id="{504F8C61-9FD5-DE43-A0BD-D77290A095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15215" y="3963223"/>
            <a:ext cx="2193423" cy="2069709"/>
          </a:xfrm>
          <a:prstGeom prst="rect">
            <a:avLst/>
          </a:prstGeom>
        </p:spPr>
      </p:pic>
      <p:pic>
        <p:nvPicPr>
          <p:cNvPr id="8" name="Picture 7">
            <a:extLst>
              <a:ext uri="{FF2B5EF4-FFF2-40B4-BE49-F238E27FC236}">
                <a16:creationId xmlns:a16="http://schemas.microsoft.com/office/drawing/2014/main" id="{09237569-4219-1E45-B978-9720D199781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92271" y="3878317"/>
            <a:ext cx="2012943" cy="2239522"/>
          </a:xfrm>
          <a:prstGeom prst="rect">
            <a:avLst/>
          </a:prstGeom>
        </p:spPr>
      </p:pic>
      <p:pic>
        <p:nvPicPr>
          <p:cNvPr id="9" name="Picture 8">
            <a:extLst>
              <a:ext uri="{FF2B5EF4-FFF2-40B4-BE49-F238E27FC236}">
                <a16:creationId xmlns:a16="http://schemas.microsoft.com/office/drawing/2014/main" id="{B5E11A7B-9B75-2649-9022-8055E1C8549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88847" y="3878317"/>
            <a:ext cx="1908317" cy="2251217"/>
          </a:xfrm>
          <a:prstGeom prst="rect">
            <a:avLst/>
          </a:prstGeom>
        </p:spPr>
      </p:pic>
    </p:spTree>
    <p:extLst>
      <p:ext uri="{BB962C8B-B14F-4D97-AF65-F5344CB8AC3E}">
        <p14:creationId xmlns:p14="http://schemas.microsoft.com/office/powerpoint/2010/main" val="4051343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943499"/>
            <a:ext cx="10515600" cy="1325563"/>
          </a:xfrm>
        </p:spPr>
        <p:txBody>
          <a:bodyPr>
            <a:normAutofit/>
          </a:bodyPr>
          <a:lstStyle/>
          <a:p>
            <a:pPr algn="ctr"/>
            <a:r>
              <a:rPr lang="en-US" sz="5400" dirty="0">
                <a:latin typeface="Andale Mono" panose="020B0509000000000004" pitchFamily="49" charset="0"/>
              </a:rPr>
              <a:t>What is an if statement?</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2973925"/>
            <a:ext cx="10515600" cy="6541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Can you describe an if statement in less than 6 words?</a:t>
            </a:r>
            <a:endParaRPr lang="en-US" sz="3200" dirty="0">
              <a:latin typeface="Andale Mono" panose="020B0509000000000004" pitchFamily="49" charset="0"/>
            </a:endParaRPr>
          </a:p>
        </p:txBody>
      </p:sp>
    </p:spTree>
    <p:extLst>
      <p:ext uri="{BB962C8B-B14F-4D97-AF65-F5344CB8AC3E}">
        <p14:creationId xmlns:p14="http://schemas.microsoft.com/office/powerpoint/2010/main" val="3526567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612013"/>
            <a:ext cx="10515600" cy="1325563"/>
          </a:xfrm>
        </p:spPr>
        <p:txBody>
          <a:bodyPr>
            <a:normAutofit/>
          </a:bodyPr>
          <a:lstStyle/>
          <a:p>
            <a:r>
              <a:rPr lang="en-US" sz="4000" dirty="0">
                <a:latin typeface="Andale Mono" panose="020B0509000000000004" pitchFamily="49" charset="0"/>
              </a:rPr>
              <a:t>If Statements</a:t>
            </a:r>
            <a:endParaRPr lang="en-US" sz="5400" dirty="0">
              <a:latin typeface="Andale Mono" panose="020B0509000000000004" pitchFamily="49"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2722965"/>
            <a:ext cx="10515600" cy="4351338"/>
          </a:xfrm>
        </p:spPr>
        <p:txBody>
          <a:bodyPr>
            <a:normAutofit/>
          </a:bodyPr>
          <a:lstStyle/>
          <a:p>
            <a:pPr marL="0" indent="0" algn="ctr">
              <a:buNone/>
            </a:pPr>
            <a:r>
              <a:rPr lang="en-US" b="1" dirty="0">
                <a:latin typeface="Andale Mono" panose="020B0509000000000004" pitchFamily="49" charset="0"/>
              </a:rPr>
              <a:t>IF</a:t>
            </a:r>
            <a:r>
              <a:rPr lang="en-US" dirty="0">
                <a:latin typeface="Andale Mono" panose="020B0509000000000004" pitchFamily="49" charset="0"/>
              </a:rPr>
              <a:t> there is a green man</a:t>
            </a:r>
          </a:p>
          <a:p>
            <a:pPr marL="0" indent="0" algn="ctr">
              <a:buNone/>
            </a:pPr>
            <a:r>
              <a:rPr lang="en-US" b="1" dirty="0">
                <a:latin typeface="Andale Mono" panose="020B0509000000000004" pitchFamily="49" charset="0"/>
              </a:rPr>
              <a:t>THEN</a:t>
            </a:r>
            <a:r>
              <a:rPr lang="en-US" dirty="0">
                <a:latin typeface="Andale Mono" panose="020B0509000000000004" pitchFamily="49" charset="0"/>
              </a:rPr>
              <a:t> it is safe to cross the road</a:t>
            </a:r>
          </a:p>
        </p:txBody>
      </p:sp>
    </p:spTree>
    <p:extLst>
      <p:ext uri="{BB962C8B-B14F-4D97-AF65-F5344CB8AC3E}">
        <p14:creationId xmlns:p14="http://schemas.microsoft.com/office/powerpoint/2010/main" val="1455949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612013"/>
            <a:ext cx="10515600" cy="1325563"/>
          </a:xfrm>
        </p:spPr>
        <p:txBody>
          <a:bodyPr>
            <a:normAutofit/>
          </a:bodyPr>
          <a:lstStyle/>
          <a:p>
            <a:r>
              <a:rPr lang="en-US" sz="4000" dirty="0">
                <a:latin typeface="Andale Mono" panose="020B0509000000000004" pitchFamily="49" charset="0"/>
              </a:rPr>
              <a:t>If Statements</a:t>
            </a:r>
            <a:endParaRPr lang="en-US" sz="5400" dirty="0">
              <a:latin typeface="Andale Mono" panose="020B0509000000000004" pitchFamily="49"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2722965"/>
            <a:ext cx="10515600" cy="4351338"/>
          </a:xfrm>
        </p:spPr>
        <p:txBody>
          <a:bodyPr>
            <a:normAutofit/>
          </a:bodyPr>
          <a:lstStyle/>
          <a:p>
            <a:pPr marL="0" indent="0" algn="ctr">
              <a:buNone/>
            </a:pPr>
            <a:r>
              <a:rPr lang="en-US" b="1" dirty="0">
                <a:latin typeface="Andale Mono" panose="020B0509000000000004" pitchFamily="49" charset="0"/>
              </a:rPr>
              <a:t>IF</a:t>
            </a:r>
            <a:r>
              <a:rPr lang="en-US" dirty="0">
                <a:latin typeface="Andale Mono" panose="020B0509000000000004" pitchFamily="49" charset="0"/>
              </a:rPr>
              <a:t> today is Monday</a:t>
            </a:r>
          </a:p>
          <a:p>
            <a:pPr marL="0" indent="0" algn="ctr">
              <a:buNone/>
            </a:pPr>
            <a:r>
              <a:rPr lang="en-US" b="1" dirty="0">
                <a:latin typeface="Andale Mono" panose="020B0509000000000004" pitchFamily="49" charset="0"/>
              </a:rPr>
              <a:t>THEN</a:t>
            </a:r>
            <a:r>
              <a:rPr lang="en-US" dirty="0">
                <a:latin typeface="Andale Mono" panose="020B0509000000000004" pitchFamily="49" charset="0"/>
              </a:rPr>
              <a:t> I have robotics club after school</a:t>
            </a:r>
          </a:p>
        </p:txBody>
      </p:sp>
    </p:spTree>
    <p:extLst>
      <p:ext uri="{BB962C8B-B14F-4D97-AF65-F5344CB8AC3E}">
        <p14:creationId xmlns:p14="http://schemas.microsoft.com/office/powerpoint/2010/main" val="926311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612013"/>
            <a:ext cx="10515600" cy="1325563"/>
          </a:xfrm>
        </p:spPr>
        <p:txBody>
          <a:bodyPr>
            <a:normAutofit/>
          </a:bodyPr>
          <a:lstStyle/>
          <a:p>
            <a:r>
              <a:rPr lang="en-US" sz="4000" dirty="0">
                <a:latin typeface="Andale Mono" panose="020B0509000000000004" pitchFamily="49" charset="0"/>
              </a:rPr>
              <a:t>If Statements</a:t>
            </a:r>
            <a:endParaRPr lang="en-US" sz="5400" dirty="0">
              <a:latin typeface="Andale Mono" panose="020B0509000000000004" pitchFamily="49"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2722965"/>
            <a:ext cx="10515600" cy="4351338"/>
          </a:xfrm>
        </p:spPr>
        <p:txBody>
          <a:bodyPr>
            <a:normAutofit/>
          </a:bodyPr>
          <a:lstStyle/>
          <a:p>
            <a:pPr marL="0" indent="0" algn="ctr">
              <a:buNone/>
            </a:pPr>
            <a:r>
              <a:rPr lang="en-US" dirty="0">
                <a:latin typeface="Andale Mono" panose="020B0509000000000004" pitchFamily="49" charset="0"/>
              </a:rPr>
              <a:t>What other examples can you think of?</a:t>
            </a:r>
          </a:p>
          <a:p>
            <a:pPr marL="0" indent="0" algn="ctr">
              <a:buNone/>
            </a:pPr>
            <a:r>
              <a:rPr lang="en-US" sz="1600" dirty="0">
                <a:latin typeface="Andale Mono" panose="020B0509000000000004" pitchFamily="49" charset="0"/>
              </a:rPr>
              <a:t>Write them in your workbooks</a:t>
            </a:r>
            <a:endParaRPr lang="en-US" dirty="0">
              <a:latin typeface="Andale Mono" panose="020B0509000000000004" pitchFamily="49" charset="0"/>
            </a:endParaRPr>
          </a:p>
        </p:txBody>
      </p:sp>
    </p:spTree>
    <p:extLst>
      <p:ext uri="{BB962C8B-B14F-4D97-AF65-F5344CB8AC3E}">
        <p14:creationId xmlns:p14="http://schemas.microsoft.com/office/powerpoint/2010/main" val="2080644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If Statements in Python</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466155"/>
            <a:ext cx="10318962" cy="3925690"/>
          </a:xfrm>
          <a:prstGeom prst="rect">
            <a:avLst/>
          </a:prstGeom>
          <a:noFill/>
        </p:spPr>
        <p:txBody>
          <a:bodyPr wrap="square" rtlCol="0">
            <a:spAutoFit/>
          </a:bodyPr>
          <a:lstStyle/>
          <a:p>
            <a:pPr>
              <a:lnSpc>
                <a:spcPct val="150000"/>
              </a:lnSpc>
            </a:pPr>
            <a:r>
              <a:rPr lang="en-US" sz="2000" dirty="0">
                <a:latin typeface="Fira Code" panose="020B0509050000020004" pitchFamily="49" charset="0"/>
                <a:ea typeface="Fira Code" panose="020B0509050000020004" pitchFamily="49" charset="0"/>
              </a:rPr>
              <a:t>import martypy</a:t>
            </a:r>
          </a:p>
          <a:p>
            <a:pPr>
              <a:lnSpc>
                <a:spcPct val="150000"/>
              </a:lnSpc>
            </a:pPr>
            <a:endParaRPr lang="en-US" sz="800" dirty="0">
              <a:latin typeface="Fira Code" panose="020B0509050000020004" pitchFamily="49" charset="0"/>
              <a:ea typeface="Fira Code" panose="020B0509050000020004" pitchFamily="49" charset="0"/>
            </a:endParaRPr>
          </a:p>
          <a:p>
            <a:pPr>
              <a:lnSpc>
                <a:spcPct val="150000"/>
              </a:lnSpc>
            </a:pPr>
            <a:r>
              <a:rPr lang="en-US" sz="2000" dirty="0" err="1">
                <a:latin typeface="Fira Code" panose="020B0509050000020004" pitchFamily="49" charset="0"/>
                <a:ea typeface="Fira Code" panose="020B0509050000020004" pitchFamily="49" charset="0"/>
              </a:rPr>
              <a:t>mymarty</a:t>
            </a:r>
            <a:r>
              <a:rPr lang="en-US" sz="2000" dirty="0">
                <a:latin typeface="Fira Code" panose="020B0509050000020004" pitchFamily="49" charset="0"/>
                <a:ea typeface="Fira Code" panose="020B0509050000020004" pitchFamily="49" charset="0"/>
              </a:rPr>
              <a:t> = </a:t>
            </a:r>
            <a:r>
              <a:rPr lang="en-US" sz="2000" dirty="0" err="1">
                <a:latin typeface="Fira Code" panose="020B0509050000020004" pitchFamily="49" charset="0"/>
                <a:ea typeface="Fira Code" panose="020B0509050000020004" pitchFamily="49" charset="0"/>
              </a:rPr>
              <a:t>martypy.Marty</a:t>
            </a:r>
            <a:r>
              <a:rPr lang="en-US" sz="2000" dirty="0">
                <a:latin typeface="Fira Code" panose="020B0509050000020004" pitchFamily="49" charset="0"/>
                <a:ea typeface="Fira Code" panose="020B0509050000020004" pitchFamily="49" charset="0"/>
              </a:rPr>
              <a:t>(‘socket://192.168.8.122’)</a:t>
            </a:r>
          </a:p>
          <a:p>
            <a:pPr>
              <a:lnSpc>
                <a:spcPct val="150000"/>
              </a:lnSpc>
            </a:pPr>
            <a:r>
              <a:rPr lang="en-US" sz="2000" dirty="0">
                <a:latin typeface="Fira Code" panose="020B0509050000020004" pitchFamily="49" charset="0"/>
                <a:ea typeface="Fira Code" panose="020B0509050000020004" pitchFamily="49" charset="0"/>
              </a:rPr>
              <a:t>mymarty.hello()</a:t>
            </a:r>
          </a:p>
          <a:p>
            <a:pPr>
              <a:lnSpc>
                <a:spcPct val="150000"/>
              </a:lnSpc>
            </a:pPr>
            <a:r>
              <a:rPr lang="en-US" sz="2000" dirty="0">
                <a:latin typeface="Fira Code" panose="020B0509050000020004" pitchFamily="49" charset="0"/>
                <a:ea typeface="Fira Code" panose="020B0509050000020004" pitchFamily="49" charset="0"/>
              </a:rPr>
              <a:t>movement = </a:t>
            </a:r>
            <a:r>
              <a:rPr lang="en-US" sz="2000" dirty="0" err="1">
                <a:latin typeface="Fira Code" panose="020B0509050000020004" pitchFamily="49" charset="0"/>
                <a:ea typeface="Fira Code" panose="020B0509050000020004" pitchFamily="49" charset="0"/>
              </a:rPr>
              <a:t>raw_input</a:t>
            </a:r>
            <a:r>
              <a:rPr lang="en-US" sz="2000" dirty="0">
                <a:latin typeface="Fira Code" panose="020B0509050000020004" pitchFamily="49" charset="0"/>
                <a:ea typeface="Fira Code" panose="020B0509050000020004" pitchFamily="49" charset="0"/>
              </a:rPr>
              <a:t>(“Should I wiggle or walk?”)</a:t>
            </a:r>
          </a:p>
          <a:p>
            <a:pPr>
              <a:lnSpc>
                <a:spcPct val="150000"/>
              </a:lnSpc>
            </a:pPr>
            <a:r>
              <a:rPr lang="en-US" sz="2000" dirty="0">
                <a:latin typeface="Fira Code" panose="020B0509050000020004" pitchFamily="49" charset="0"/>
                <a:ea typeface="Fira Code" panose="020B0509050000020004" pitchFamily="49" charset="0"/>
              </a:rPr>
              <a:t>if movement == “walk”:</a:t>
            </a:r>
          </a:p>
          <a:p>
            <a:pPr>
              <a:lnSpc>
                <a:spcPct val="150000"/>
              </a:lnSpc>
            </a:pPr>
            <a:r>
              <a:rPr lang="en-US" sz="2000" dirty="0">
                <a:latin typeface="Fira Code" panose="020B0509050000020004" pitchFamily="49" charset="0"/>
                <a:ea typeface="Fira Code" panose="020B0509050000020004" pitchFamily="49" charset="0"/>
              </a:rPr>
              <a:t>	mymarty.walk()</a:t>
            </a:r>
          </a:p>
          <a:p>
            <a:pPr>
              <a:lnSpc>
                <a:spcPct val="150000"/>
              </a:lnSpc>
            </a:pPr>
            <a:r>
              <a:rPr lang="en-US" sz="2000" dirty="0">
                <a:latin typeface="Fira Code" panose="020B0509050000020004" pitchFamily="49" charset="0"/>
                <a:ea typeface="Fira Code" panose="020B0509050000020004" pitchFamily="49" charset="0"/>
              </a:rPr>
              <a:t>else:</a:t>
            </a:r>
            <a:br>
              <a:rPr lang="en-US" sz="2000" dirty="0">
                <a:latin typeface="Fira Code" panose="020B0509050000020004" pitchFamily="49" charset="0"/>
                <a:ea typeface="Fira Code" panose="020B0509050000020004" pitchFamily="49" charset="0"/>
              </a:rPr>
            </a:br>
            <a:r>
              <a:rPr lang="en-US" sz="2000" dirty="0">
                <a:latin typeface="Fira Code" panose="020B0509050000020004" pitchFamily="49" charset="0"/>
                <a:ea typeface="Fira Code" panose="020B0509050000020004" pitchFamily="49" charset="0"/>
              </a:rPr>
              <a:t>	</a:t>
            </a:r>
            <a:r>
              <a:rPr lang="en-US" sz="2000" dirty="0" err="1">
                <a:latin typeface="Fira Code" panose="020B0509050000020004" pitchFamily="49" charset="0"/>
                <a:ea typeface="Fira Code" panose="020B0509050000020004" pitchFamily="49" charset="0"/>
              </a:rPr>
              <a:t>mymarty.celebrate</a:t>
            </a:r>
            <a:r>
              <a:rPr lang="en-US" sz="2000" dirty="0">
                <a:latin typeface="Fira Code" panose="020B0509050000020004" pitchFamily="49" charset="0"/>
                <a:ea typeface="Fira Code" panose="020B0509050000020004" pitchFamily="49" charset="0"/>
              </a:rPr>
              <a:t>()</a:t>
            </a:r>
          </a:p>
        </p:txBody>
      </p:sp>
      <p:sp>
        <p:nvSpPr>
          <p:cNvPr id="8" name="Rectangle 7">
            <a:extLst>
              <a:ext uri="{FF2B5EF4-FFF2-40B4-BE49-F238E27FC236}">
                <a16:creationId xmlns:a16="http://schemas.microsoft.com/office/drawing/2014/main" id="{0AC1D50E-25F3-7B4A-B5EC-87834F186A5E}"/>
              </a:ext>
            </a:extLst>
          </p:cNvPr>
          <p:cNvSpPr/>
          <p:nvPr/>
        </p:nvSpPr>
        <p:spPr>
          <a:xfrm>
            <a:off x="919313" y="3533518"/>
            <a:ext cx="4009303" cy="186747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998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166750"/>
            <a:ext cx="10515600" cy="1325563"/>
          </a:xfrm>
        </p:spPr>
        <p:txBody>
          <a:bodyPr>
            <a:normAutofit/>
          </a:bodyPr>
          <a:lstStyle/>
          <a:p>
            <a:pPr algn="ctr"/>
            <a:r>
              <a:rPr lang="en-US" sz="5400" dirty="0">
                <a:latin typeface="Andale Mono" panose="020B0509000000000004" pitchFamily="49" charset="0"/>
              </a:rPr>
              <a:t>What is a Chatbot?</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2197176"/>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Has anyone used a chatbot?</a:t>
            </a:r>
          </a:p>
          <a:p>
            <a:pPr algn="ctr">
              <a:lnSpc>
                <a:spcPct val="150000"/>
              </a:lnSpc>
            </a:pPr>
            <a:r>
              <a:rPr lang="en-US" sz="2400" dirty="0">
                <a:latin typeface="Andale Mono" panose="020B0509000000000004" pitchFamily="49" charset="0"/>
              </a:rPr>
              <a:t>What did you use it for?</a:t>
            </a:r>
          </a:p>
          <a:p>
            <a:pPr algn="ctr">
              <a:lnSpc>
                <a:spcPct val="150000"/>
              </a:lnSpc>
            </a:pPr>
            <a:r>
              <a:rPr lang="en-US" sz="2400" dirty="0">
                <a:latin typeface="Andale Mono" panose="020B0509000000000004" pitchFamily="49" charset="0"/>
              </a:rPr>
              <a:t>Where might you find one?</a:t>
            </a:r>
            <a:endParaRPr lang="en-US" sz="3200" dirty="0">
              <a:latin typeface="Andale Mono" panose="020B0509000000000004" pitchFamily="49" charset="0"/>
            </a:endParaRPr>
          </a:p>
        </p:txBody>
      </p:sp>
    </p:spTree>
    <p:extLst>
      <p:ext uri="{BB962C8B-B14F-4D97-AF65-F5344CB8AC3E}">
        <p14:creationId xmlns:p14="http://schemas.microsoft.com/office/powerpoint/2010/main" val="1572570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Extend your Chatbot!</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466155"/>
            <a:ext cx="10318962" cy="3925690"/>
          </a:xfrm>
          <a:prstGeom prst="rect">
            <a:avLst/>
          </a:prstGeom>
          <a:noFill/>
        </p:spPr>
        <p:txBody>
          <a:bodyPr wrap="square" rtlCol="0">
            <a:spAutoFit/>
          </a:bodyPr>
          <a:lstStyle/>
          <a:p>
            <a:pPr>
              <a:lnSpc>
                <a:spcPct val="150000"/>
              </a:lnSpc>
            </a:pPr>
            <a:r>
              <a:rPr lang="en-US" sz="2000" dirty="0">
                <a:latin typeface="Fira Code" panose="020B0509050000020004" pitchFamily="49" charset="0"/>
                <a:ea typeface="Fira Code" panose="020B0509050000020004" pitchFamily="49" charset="0"/>
              </a:rPr>
              <a:t>import martypy</a:t>
            </a:r>
          </a:p>
          <a:p>
            <a:pPr>
              <a:lnSpc>
                <a:spcPct val="150000"/>
              </a:lnSpc>
            </a:pPr>
            <a:endParaRPr lang="en-US" sz="800" dirty="0">
              <a:latin typeface="Fira Code" panose="020B0509050000020004" pitchFamily="49" charset="0"/>
              <a:ea typeface="Fira Code" panose="020B0509050000020004" pitchFamily="49" charset="0"/>
            </a:endParaRPr>
          </a:p>
          <a:p>
            <a:pPr>
              <a:lnSpc>
                <a:spcPct val="150000"/>
              </a:lnSpc>
            </a:pPr>
            <a:r>
              <a:rPr lang="en-US" sz="2000" dirty="0" err="1">
                <a:latin typeface="Fira Code" panose="020B0509050000020004" pitchFamily="49" charset="0"/>
                <a:ea typeface="Fira Code" panose="020B0509050000020004" pitchFamily="49" charset="0"/>
              </a:rPr>
              <a:t>mymarty</a:t>
            </a:r>
            <a:r>
              <a:rPr lang="en-US" sz="2000" dirty="0">
                <a:latin typeface="Fira Code" panose="020B0509050000020004" pitchFamily="49" charset="0"/>
                <a:ea typeface="Fira Code" panose="020B0509050000020004" pitchFamily="49" charset="0"/>
              </a:rPr>
              <a:t> = </a:t>
            </a:r>
            <a:r>
              <a:rPr lang="en-US" sz="2000" dirty="0" err="1">
                <a:latin typeface="Fira Code" panose="020B0509050000020004" pitchFamily="49" charset="0"/>
                <a:ea typeface="Fira Code" panose="020B0509050000020004" pitchFamily="49" charset="0"/>
              </a:rPr>
              <a:t>martypy.Marty</a:t>
            </a:r>
            <a:r>
              <a:rPr lang="en-US" sz="2000" dirty="0">
                <a:latin typeface="Fira Code" panose="020B0509050000020004" pitchFamily="49" charset="0"/>
                <a:ea typeface="Fira Code" panose="020B0509050000020004" pitchFamily="49" charset="0"/>
              </a:rPr>
              <a:t>(‘socket://192.168.8.122’)</a:t>
            </a:r>
          </a:p>
          <a:p>
            <a:pPr>
              <a:lnSpc>
                <a:spcPct val="150000"/>
              </a:lnSpc>
            </a:pPr>
            <a:r>
              <a:rPr lang="en-US" sz="2000" dirty="0">
                <a:latin typeface="Fira Code" panose="020B0509050000020004" pitchFamily="49" charset="0"/>
                <a:ea typeface="Fira Code" panose="020B0509050000020004" pitchFamily="49" charset="0"/>
              </a:rPr>
              <a:t>mymarty.hello()</a:t>
            </a:r>
          </a:p>
          <a:p>
            <a:pPr>
              <a:lnSpc>
                <a:spcPct val="150000"/>
              </a:lnSpc>
            </a:pPr>
            <a:r>
              <a:rPr lang="en-US" sz="2000" dirty="0">
                <a:latin typeface="Fira Code" panose="020B0509050000020004" pitchFamily="49" charset="0"/>
                <a:ea typeface="Fira Code" panose="020B0509050000020004" pitchFamily="49" charset="0"/>
              </a:rPr>
              <a:t>movement = </a:t>
            </a:r>
            <a:r>
              <a:rPr lang="en-US" sz="2000" dirty="0" err="1">
                <a:latin typeface="Fira Code" panose="020B0509050000020004" pitchFamily="49" charset="0"/>
                <a:ea typeface="Fira Code" panose="020B0509050000020004" pitchFamily="49" charset="0"/>
              </a:rPr>
              <a:t>raw_input</a:t>
            </a:r>
            <a:r>
              <a:rPr lang="en-US" sz="2000" dirty="0">
                <a:latin typeface="Fira Code" panose="020B0509050000020004" pitchFamily="49" charset="0"/>
                <a:ea typeface="Fira Code" panose="020B0509050000020004" pitchFamily="49" charset="0"/>
              </a:rPr>
              <a:t>(“Should I wiggle or walk?”)</a:t>
            </a:r>
          </a:p>
          <a:p>
            <a:pPr>
              <a:lnSpc>
                <a:spcPct val="150000"/>
              </a:lnSpc>
            </a:pPr>
            <a:r>
              <a:rPr lang="en-US" sz="2000" dirty="0">
                <a:latin typeface="Fira Code" panose="020B0509050000020004" pitchFamily="49" charset="0"/>
                <a:ea typeface="Fira Code" panose="020B0509050000020004" pitchFamily="49" charset="0"/>
              </a:rPr>
              <a:t>if movement == “walk”:</a:t>
            </a:r>
          </a:p>
          <a:p>
            <a:pPr>
              <a:lnSpc>
                <a:spcPct val="150000"/>
              </a:lnSpc>
            </a:pPr>
            <a:r>
              <a:rPr lang="en-US" sz="2000" dirty="0">
                <a:latin typeface="Fira Code" panose="020B0509050000020004" pitchFamily="49" charset="0"/>
                <a:ea typeface="Fira Code" panose="020B0509050000020004" pitchFamily="49" charset="0"/>
              </a:rPr>
              <a:t>	mymarty.walk()</a:t>
            </a:r>
          </a:p>
          <a:p>
            <a:pPr>
              <a:lnSpc>
                <a:spcPct val="150000"/>
              </a:lnSpc>
            </a:pPr>
            <a:r>
              <a:rPr lang="en-US" sz="2000" dirty="0">
                <a:latin typeface="Fira Code" panose="020B0509050000020004" pitchFamily="49" charset="0"/>
                <a:ea typeface="Fira Code" panose="020B0509050000020004" pitchFamily="49" charset="0"/>
              </a:rPr>
              <a:t>else:</a:t>
            </a:r>
            <a:br>
              <a:rPr lang="en-US" sz="2000" dirty="0">
                <a:latin typeface="Fira Code" panose="020B0509050000020004" pitchFamily="49" charset="0"/>
                <a:ea typeface="Fira Code" panose="020B0509050000020004" pitchFamily="49" charset="0"/>
              </a:rPr>
            </a:br>
            <a:r>
              <a:rPr lang="en-US" sz="2000" dirty="0">
                <a:latin typeface="Fira Code" panose="020B0509050000020004" pitchFamily="49" charset="0"/>
                <a:ea typeface="Fira Code" panose="020B0509050000020004" pitchFamily="49" charset="0"/>
              </a:rPr>
              <a:t>	</a:t>
            </a:r>
            <a:r>
              <a:rPr lang="en-US" sz="2000" dirty="0" err="1">
                <a:latin typeface="Fira Code" panose="020B0509050000020004" pitchFamily="49" charset="0"/>
                <a:ea typeface="Fira Code" panose="020B0509050000020004" pitchFamily="49" charset="0"/>
              </a:rPr>
              <a:t>mymarty.celebrate</a:t>
            </a:r>
            <a:r>
              <a:rPr lang="en-US" sz="2000" dirty="0">
                <a:latin typeface="Fira Code" panose="020B0509050000020004" pitchFamily="49" charset="0"/>
                <a:ea typeface="Fira Code" panose="020B0509050000020004" pitchFamily="49" charset="0"/>
              </a:rPr>
              <a:t>()</a:t>
            </a:r>
          </a:p>
        </p:txBody>
      </p:sp>
      <p:sp>
        <p:nvSpPr>
          <p:cNvPr id="8" name="Rectangle 7">
            <a:extLst>
              <a:ext uri="{FF2B5EF4-FFF2-40B4-BE49-F238E27FC236}">
                <a16:creationId xmlns:a16="http://schemas.microsoft.com/office/drawing/2014/main" id="{0AC1D50E-25F3-7B4A-B5EC-87834F186A5E}"/>
              </a:ext>
            </a:extLst>
          </p:cNvPr>
          <p:cNvSpPr/>
          <p:nvPr/>
        </p:nvSpPr>
        <p:spPr>
          <a:xfrm>
            <a:off x="919313" y="3533518"/>
            <a:ext cx="4009303" cy="186747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144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879427"/>
            <a:ext cx="10515600" cy="1325563"/>
          </a:xfrm>
        </p:spPr>
        <p:txBody>
          <a:bodyPr>
            <a:normAutofit/>
          </a:bodyPr>
          <a:lstStyle/>
          <a:p>
            <a:pPr algn="ctr"/>
            <a:r>
              <a:rPr lang="en-US" sz="5400" dirty="0">
                <a:latin typeface="Andale Mono" panose="020B0509000000000004" pitchFamily="49" charset="0"/>
              </a:rPr>
              <a:t>End of Lesson Reflection</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3067169"/>
            <a:ext cx="10515600" cy="205454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One thing I enjoyed</a:t>
            </a:r>
          </a:p>
          <a:p>
            <a:pPr algn="ctr">
              <a:lnSpc>
                <a:spcPct val="150000"/>
              </a:lnSpc>
            </a:pPr>
            <a:r>
              <a:rPr lang="en-US" sz="2400" dirty="0">
                <a:latin typeface="Andale Mono" panose="020B0509000000000004" pitchFamily="49" charset="0"/>
              </a:rPr>
              <a:t>One thing I want to spend more time looking into</a:t>
            </a:r>
          </a:p>
          <a:p>
            <a:pPr algn="ctr">
              <a:lnSpc>
                <a:spcPct val="150000"/>
              </a:lnSpc>
            </a:pPr>
            <a:r>
              <a:rPr lang="en-US" sz="2400" dirty="0">
                <a:latin typeface="Andale Mono" panose="020B0509000000000004" pitchFamily="49" charset="0"/>
              </a:rPr>
              <a:t>One thing I want to include in my chatbot next time</a:t>
            </a:r>
          </a:p>
        </p:txBody>
      </p:sp>
    </p:spTree>
    <p:extLst>
      <p:ext uri="{BB962C8B-B14F-4D97-AF65-F5344CB8AC3E}">
        <p14:creationId xmlns:p14="http://schemas.microsoft.com/office/powerpoint/2010/main" val="1836453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r>
              <a:rPr lang="en-US" sz="3200" dirty="0">
                <a:latin typeface="Andale Mono" panose="020B0509000000000004" pitchFamily="49" charset="0"/>
              </a:rPr>
              <a:t>Lesson 3</a:t>
            </a:r>
            <a:br>
              <a:rPr lang="en-US" dirty="0">
                <a:latin typeface="Andale Mono" panose="020B0509000000000004" pitchFamily="49" charset="0"/>
              </a:rPr>
            </a:br>
            <a:r>
              <a:rPr lang="en-US" dirty="0">
                <a:latin typeface="Andale Mono" panose="020B0509000000000004" pitchFamily="49" charset="0"/>
              </a:rPr>
              <a:t>Validating User Input</a:t>
            </a: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973104"/>
            <a:ext cx="10515600" cy="4351338"/>
          </a:xfrm>
        </p:spPr>
        <p:txBody>
          <a:bodyPr>
            <a:normAutofit/>
          </a:bodyPr>
          <a:lstStyle/>
          <a:p>
            <a:pPr marL="0" indent="0">
              <a:buNone/>
            </a:pPr>
            <a:r>
              <a:rPr lang="en-US" sz="2000" dirty="0">
                <a:latin typeface="Andale Mono" panose="020B0509000000000004" pitchFamily="49" charset="0"/>
              </a:rPr>
              <a:t>By the end of this lesson you will be able to,</a:t>
            </a:r>
          </a:p>
          <a:p>
            <a:pPr marL="0" indent="0">
              <a:buNone/>
            </a:pPr>
            <a:endParaRPr lang="en-US" sz="500" dirty="0">
              <a:latin typeface="Andale Mono" panose="020B0509000000000004" pitchFamily="49" charset="0"/>
            </a:endParaRPr>
          </a:p>
          <a:p>
            <a:pPr marL="536575" indent="-214313">
              <a:lnSpc>
                <a:spcPct val="150000"/>
              </a:lnSpc>
            </a:pPr>
            <a:r>
              <a:rPr lang="en-US" sz="1800" dirty="0">
                <a:latin typeface="Andale Mono" panose="020B0509000000000004" pitchFamily="49" charset="0"/>
              </a:rPr>
              <a:t>Describe when you might use logical operators</a:t>
            </a:r>
          </a:p>
          <a:p>
            <a:pPr marL="536575" indent="-214313">
              <a:lnSpc>
                <a:spcPct val="150000"/>
              </a:lnSpc>
            </a:pPr>
            <a:r>
              <a:rPr lang="en-US" sz="1800" dirty="0">
                <a:latin typeface="Andale Mono" panose="020B0509000000000004" pitchFamily="49" charset="0"/>
              </a:rPr>
              <a:t>Use sequence, variables, if statements and logical operators to create a chatbot that is responsive to and validates user input</a:t>
            </a:r>
          </a:p>
          <a:p>
            <a:pPr marL="536575" indent="-214313">
              <a:lnSpc>
                <a:spcPct val="150000"/>
              </a:lnSpc>
            </a:pPr>
            <a:r>
              <a:rPr lang="en-US" sz="1800" dirty="0">
                <a:latin typeface="Andale Mono" panose="020B0509000000000004" pitchFamily="49" charset="0"/>
              </a:rPr>
              <a:t>Explore what real-world systems might incorporate validating user input and why</a:t>
            </a:r>
          </a:p>
        </p:txBody>
      </p:sp>
    </p:spTree>
    <p:extLst>
      <p:ext uri="{BB962C8B-B14F-4D97-AF65-F5344CB8AC3E}">
        <p14:creationId xmlns:p14="http://schemas.microsoft.com/office/powerpoint/2010/main" val="2841707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973104"/>
            <a:ext cx="10515600" cy="4351338"/>
          </a:xfrm>
        </p:spPr>
        <p:txBody>
          <a:bodyPr>
            <a:normAutofit/>
          </a:bodyPr>
          <a:lstStyle/>
          <a:p>
            <a:pPr marL="0" indent="0" algn="ctr">
              <a:buNone/>
            </a:pPr>
            <a:r>
              <a:rPr lang="en-US" sz="3600" dirty="0">
                <a:latin typeface="Andale Mono" panose="020B0509000000000004" pitchFamily="49" charset="0"/>
              </a:rPr>
              <a:t>What did you do last time?</a:t>
            </a:r>
          </a:p>
          <a:p>
            <a:pPr marL="0" indent="0" algn="ctr">
              <a:buNone/>
            </a:pPr>
            <a:endParaRPr lang="en-US" sz="3200" dirty="0">
              <a:latin typeface="Andale Mono" panose="020B0509000000000004" pitchFamily="49" charset="0"/>
            </a:endParaRPr>
          </a:p>
          <a:p>
            <a:pPr marL="0" indent="0" algn="ctr">
              <a:buNone/>
            </a:pPr>
            <a:r>
              <a:rPr lang="en-US" sz="2000" dirty="0">
                <a:latin typeface="Andale Mono" panose="020B0509000000000004" pitchFamily="49" charset="0"/>
              </a:rPr>
              <a:t>What is your favourite part of your chatbot?</a:t>
            </a:r>
          </a:p>
          <a:p>
            <a:pPr marL="0" indent="0" algn="ctr">
              <a:buNone/>
            </a:pPr>
            <a:r>
              <a:rPr lang="en-US" sz="2000" dirty="0">
                <a:latin typeface="Andale Mono" panose="020B0509000000000004" pitchFamily="49" charset="0"/>
              </a:rPr>
              <a:t>What kind of user input do you ask for?</a:t>
            </a:r>
            <a:endParaRPr lang="en-US" dirty="0">
              <a:latin typeface="Andale Mono" panose="020B0509000000000004" pitchFamily="49" charset="0"/>
            </a:endParaRPr>
          </a:p>
        </p:txBody>
      </p:sp>
    </p:spTree>
    <p:extLst>
      <p:ext uri="{BB962C8B-B14F-4D97-AF65-F5344CB8AC3E}">
        <p14:creationId xmlns:p14="http://schemas.microsoft.com/office/powerpoint/2010/main" val="1554129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What could go wrong?</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436454"/>
            <a:ext cx="10318962" cy="3464025"/>
          </a:xfrm>
          <a:prstGeom prst="rect">
            <a:avLst/>
          </a:prstGeom>
          <a:noFill/>
        </p:spPr>
        <p:txBody>
          <a:bodyPr wrap="square" rtlCol="0">
            <a:spAutoFit/>
          </a:bodyPr>
          <a:lstStyle/>
          <a:p>
            <a:pPr>
              <a:lnSpc>
                <a:spcPct val="150000"/>
              </a:lnSpc>
            </a:pPr>
            <a:r>
              <a:rPr lang="en-US" sz="2000" dirty="0">
                <a:latin typeface="Fira Code" panose="020B0509050000020004" pitchFamily="49" charset="0"/>
                <a:ea typeface="Fira Code" panose="020B0509050000020004" pitchFamily="49" charset="0"/>
              </a:rPr>
              <a:t>import martypy</a:t>
            </a:r>
          </a:p>
          <a:p>
            <a:pPr>
              <a:lnSpc>
                <a:spcPct val="150000"/>
              </a:lnSpc>
            </a:pPr>
            <a:endParaRPr lang="en-US" sz="800" dirty="0">
              <a:latin typeface="Fira Code" panose="020B0509050000020004" pitchFamily="49" charset="0"/>
              <a:ea typeface="Fira Code" panose="020B0509050000020004" pitchFamily="49" charset="0"/>
            </a:endParaRPr>
          </a:p>
          <a:p>
            <a:pPr>
              <a:lnSpc>
                <a:spcPct val="150000"/>
              </a:lnSpc>
            </a:pPr>
            <a:r>
              <a:rPr lang="en-US" sz="2000" dirty="0" err="1">
                <a:latin typeface="Fira Code" panose="020B0509050000020004" pitchFamily="49" charset="0"/>
                <a:ea typeface="Fira Code" panose="020B0509050000020004" pitchFamily="49" charset="0"/>
              </a:rPr>
              <a:t>mymarty</a:t>
            </a:r>
            <a:r>
              <a:rPr lang="en-US" sz="2000" dirty="0">
                <a:latin typeface="Fira Code" panose="020B0509050000020004" pitchFamily="49" charset="0"/>
                <a:ea typeface="Fira Code" panose="020B0509050000020004" pitchFamily="49" charset="0"/>
              </a:rPr>
              <a:t> = </a:t>
            </a:r>
            <a:r>
              <a:rPr lang="en-US" sz="2000" dirty="0" err="1">
                <a:latin typeface="Fira Code" panose="020B0509050000020004" pitchFamily="49" charset="0"/>
                <a:ea typeface="Fira Code" panose="020B0509050000020004" pitchFamily="49" charset="0"/>
              </a:rPr>
              <a:t>martypy.Marty</a:t>
            </a:r>
            <a:r>
              <a:rPr lang="en-US" sz="2000" dirty="0">
                <a:latin typeface="Fira Code" panose="020B0509050000020004" pitchFamily="49" charset="0"/>
                <a:ea typeface="Fira Code" panose="020B0509050000020004" pitchFamily="49" charset="0"/>
              </a:rPr>
              <a:t>(‘socket://192.168.8.122’)</a:t>
            </a:r>
          </a:p>
          <a:p>
            <a:pPr>
              <a:lnSpc>
                <a:spcPct val="150000"/>
              </a:lnSpc>
            </a:pPr>
            <a:r>
              <a:rPr lang="en-US" sz="2000" dirty="0">
                <a:latin typeface="Fira Code" panose="020B0509050000020004" pitchFamily="49" charset="0"/>
                <a:ea typeface="Fira Code" panose="020B0509050000020004" pitchFamily="49" charset="0"/>
              </a:rPr>
              <a:t>mymarty.hello()</a:t>
            </a:r>
          </a:p>
          <a:p>
            <a:pPr>
              <a:lnSpc>
                <a:spcPct val="150000"/>
              </a:lnSpc>
            </a:pPr>
            <a:r>
              <a:rPr lang="en-US" sz="2000" dirty="0">
                <a:latin typeface="Fira Code" panose="020B0509050000020004" pitchFamily="49" charset="0"/>
                <a:ea typeface="Fira Code" panose="020B0509050000020004" pitchFamily="49" charset="0"/>
              </a:rPr>
              <a:t>steps = int(</a:t>
            </a:r>
            <a:r>
              <a:rPr lang="en-US" sz="2000" dirty="0" err="1">
                <a:latin typeface="Fira Code" panose="020B0509050000020004" pitchFamily="49" charset="0"/>
                <a:ea typeface="Fira Code" panose="020B0509050000020004" pitchFamily="49" charset="0"/>
              </a:rPr>
              <a:t>raw_input</a:t>
            </a:r>
            <a:r>
              <a:rPr lang="en-US" sz="2000" dirty="0">
                <a:latin typeface="Fira Code" panose="020B0509050000020004" pitchFamily="49" charset="0"/>
                <a:ea typeface="Fira Code" panose="020B0509050000020004" pitchFamily="49" charset="0"/>
              </a:rPr>
              <a:t>(“How many steps should I take?”))</a:t>
            </a:r>
          </a:p>
          <a:p>
            <a:pPr>
              <a:lnSpc>
                <a:spcPct val="150000"/>
              </a:lnSpc>
            </a:pPr>
            <a:r>
              <a:rPr lang="en-US" sz="2000" dirty="0">
                <a:latin typeface="Fira Code" panose="020B0509050000020004" pitchFamily="49" charset="0"/>
                <a:ea typeface="Fira Code" panose="020B0509050000020004" pitchFamily="49" charset="0"/>
              </a:rPr>
              <a:t>mymarty.walk(steps)</a:t>
            </a:r>
          </a:p>
          <a:p>
            <a:pPr>
              <a:lnSpc>
                <a:spcPct val="150000"/>
              </a:lnSpc>
            </a:pPr>
            <a:r>
              <a:rPr lang="en-US" sz="2000" dirty="0">
                <a:latin typeface="Fira Code" panose="020B0509050000020004" pitchFamily="49" charset="0"/>
                <a:ea typeface="Fira Code" panose="020B0509050000020004" pitchFamily="49" charset="0"/>
              </a:rPr>
              <a:t>speed = int(</a:t>
            </a:r>
            <a:r>
              <a:rPr lang="en-US" sz="2000" dirty="0" err="1">
                <a:latin typeface="Fira Code" panose="020B0509050000020004" pitchFamily="49" charset="0"/>
                <a:ea typeface="Fira Code" panose="020B0509050000020004" pitchFamily="49" charset="0"/>
              </a:rPr>
              <a:t>raw_input</a:t>
            </a:r>
            <a:r>
              <a:rPr lang="en-US" sz="2000" dirty="0">
                <a:latin typeface="Fira Code" panose="020B0509050000020004" pitchFamily="49" charset="0"/>
                <a:ea typeface="Fira Code" panose="020B0509050000020004" pitchFamily="49" charset="0"/>
              </a:rPr>
              <a:t>(“How fast should I wiggle?”))</a:t>
            </a:r>
          </a:p>
          <a:p>
            <a:pPr>
              <a:lnSpc>
                <a:spcPct val="150000"/>
              </a:lnSpc>
            </a:pPr>
            <a:r>
              <a:rPr lang="en-US" sz="2000" dirty="0">
                <a:latin typeface="Fira Code" panose="020B0509050000020004" pitchFamily="49" charset="0"/>
                <a:ea typeface="Fira Code" panose="020B0509050000020004" pitchFamily="49" charset="0"/>
              </a:rPr>
              <a:t>mymarty.celebrate(speed)</a:t>
            </a:r>
          </a:p>
        </p:txBody>
      </p:sp>
    </p:spTree>
    <p:extLst>
      <p:ext uri="{BB962C8B-B14F-4D97-AF65-F5344CB8AC3E}">
        <p14:creationId xmlns:p14="http://schemas.microsoft.com/office/powerpoint/2010/main" val="2418714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218200"/>
            <a:ext cx="10515600" cy="1006464"/>
          </a:xfrm>
        </p:spPr>
        <p:txBody>
          <a:bodyPr>
            <a:normAutofit/>
          </a:bodyPr>
          <a:lstStyle/>
          <a:p>
            <a:pPr algn="ctr"/>
            <a:r>
              <a:rPr lang="en-US" sz="3200" dirty="0">
                <a:latin typeface="Andale Mono" panose="020B0509000000000004" pitchFamily="49" charset="0"/>
              </a:rPr>
              <a:t>What could go wrong?</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9" name="Rounded Rectangle 8">
            <a:extLst>
              <a:ext uri="{FF2B5EF4-FFF2-40B4-BE49-F238E27FC236}">
                <a16:creationId xmlns:a16="http://schemas.microsoft.com/office/drawing/2014/main" id="{6F1062BD-06F0-994D-B84E-255649CA65B5}"/>
              </a:ext>
            </a:extLst>
          </p:cNvPr>
          <p:cNvSpPr/>
          <p:nvPr/>
        </p:nvSpPr>
        <p:spPr>
          <a:xfrm>
            <a:off x="1382487" y="1760788"/>
            <a:ext cx="3152775" cy="1206134"/>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ndale Mono" panose="020B0509000000000004" pitchFamily="49" charset="0"/>
              </a:rPr>
              <a:t>How fast should I do a circle dance?</a:t>
            </a:r>
          </a:p>
        </p:txBody>
      </p:sp>
      <p:sp>
        <p:nvSpPr>
          <p:cNvPr id="10" name="Rounded Rectangle 9">
            <a:extLst>
              <a:ext uri="{FF2B5EF4-FFF2-40B4-BE49-F238E27FC236}">
                <a16:creationId xmlns:a16="http://schemas.microsoft.com/office/drawing/2014/main" id="{12526890-B986-BA4C-83A4-3C216E9F454D}"/>
              </a:ext>
            </a:extLst>
          </p:cNvPr>
          <p:cNvSpPr/>
          <p:nvPr/>
        </p:nvSpPr>
        <p:spPr>
          <a:xfrm>
            <a:off x="4450482" y="3208720"/>
            <a:ext cx="3152775" cy="1206134"/>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ndale Mono" panose="020B0509000000000004" pitchFamily="49" charset="0"/>
              </a:rPr>
              <a:t>0.1 seconds!!</a:t>
            </a:r>
          </a:p>
        </p:txBody>
      </p:sp>
      <p:sp>
        <p:nvSpPr>
          <p:cNvPr id="11" name="Rounded Rectangle 10">
            <a:extLst>
              <a:ext uri="{FF2B5EF4-FFF2-40B4-BE49-F238E27FC236}">
                <a16:creationId xmlns:a16="http://schemas.microsoft.com/office/drawing/2014/main" id="{07D39D34-2E4B-DF49-A4CD-DA17CB437CD2}"/>
              </a:ext>
            </a:extLst>
          </p:cNvPr>
          <p:cNvSpPr/>
          <p:nvPr/>
        </p:nvSpPr>
        <p:spPr>
          <a:xfrm>
            <a:off x="7948698" y="4422408"/>
            <a:ext cx="3152775" cy="1206134"/>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ndale Mono" panose="020B0509000000000004" pitchFamily="49" charset="0"/>
              </a:rPr>
              <a:t>. . .</a:t>
            </a:r>
          </a:p>
        </p:txBody>
      </p:sp>
      <p:pic>
        <p:nvPicPr>
          <p:cNvPr id="12" name="Picture 11">
            <a:extLst>
              <a:ext uri="{FF2B5EF4-FFF2-40B4-BE49-F238E27FC236}">
                <a16:creationId xmlns:a16="http://schemas.microsoft.com/office/drawing/2014/main" id="{5B4CD5BE-DEFD-D04F-9A5C-3F9BAB2128E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1065" y="2468191"/>
            <a:ext cx="2193423" cy="2069709"/>
          </a:xfrm>
          <a:prstGeom prst="rect">
            <a:avLst/>
          </a:prstGeom>
        </p:spPr>
      </p:pic>
      <p:pic>
        <p:nvPicPr>
          <p:cNvPr id="13" name="Picture 12">
            <a:extLst>
              <a:ext uri="{FF2B5EF4-FFF2-40B4-BE49-F238E27FC236}">
                <a16:creationId xmlns:a16="http://schemas.microsoft.com/office/drawing/2014/main" id="{371472D9-7A5F-3C42-B69E-B675D9FA698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907263" y="3323064"/>
            <a:ext cx="1908317" cy="2251217"/>
          </a:xfrm>
          <a:prstGeom prst="rect">
            <a:avLst/>
          </a:prstGeom>
        </p:spPr>
      </p:pic>
      <p:pic>
        <p:nvPicPr>
          <p:cNvPr id="15" name="Graphic 14" descr="Users">
            <a:extLst>
              <a:ext uri="{FF2B5EF4-FFF2-40B4-BE49-F238E27FC236}">
                <a16:creationId xmlns:a16="http://schemas.microsoft.com/office/drawing/2014/main" id="{AC700DAB-95D0-514E-BCC0-2469BF0D778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33327" y="3965547"/>
            <a:ext cx="914400" cy="914400"/>
          </a:xfrm>
          <a:prstGeom prst="rect">
            <a:avLst/>
          </a:prstGeom>
        </p:spPr>
      </p:pic>
    </p:spTree>
    <p:extLst>
      <p:ext uri="{BB962C8B-B14F-4D97-AF65-F5344CB8AC3E}">
        <p14:creationId xmlns:p14="http://schemas.microsoft.com/office/powerpoint/2010/main" val="2324276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458113"/>
            <a:ext cx="10515600" cy="3235314"/>
          </a:xfrm>
        </p:spPr>
        <p:txBody>
          <a:bodyPr>
            <a:normAutofit/>
          </a:bodyPr>
          <a:lstStyle/>
          <a:p>
            <a:pPr algn="ctr"/>
            <a:r>
              <a:rPr lang="en-US" sz="4000" dirty="0">
                <a:latin typeface="Andale Mono" panose="020B0509000000000004" pitchFamily="49" charset="0"/>
              </a:rPr>
              <a:t>We need to </a:t>
            </a:r>
            <a:r>
              <a:rPr lang="en-US" sz="4000" b="1" i="1" dirty="0">
                <a:latin typeface="Andale Mono" panose="020B0509000000000004" pitchFamily="49" charset="0"/>
              </a:rPr>
              <a:t>validate</a:t>
            </a:r>
            <a:r>
              <a:rPr lang="en-US" sz="4000" dirty="0">
                <a:latin typeface="Andale Mono" panose="020B0509000000000004" pitchFamily="49" charset="0"/>
              </a:rPr>
              <a:t> user input</a:t>
            </a:r>
            <a:br>
              <a:rPr lang="en-US" sz="4000" dirty="0">
                <a:latin typeface="Andale Mono" panose="020B0509000000000004" pitchFamily="49" charset="0"/>
              </a:rPr>
            </a:br>
            <a:br>
              <a:rPr lang="en-US" sz="4000" dirty="0">
                <a:latin typeface="Andale Mono" panose="020B0509000000000004" pitchFamily="49" charset="0"/>
              </a:rPr>
            </a:br>
            <a:r>
              <a:rPr lang="en-US" sz="2700" dirty="0">
                <a:latin typeface="Andale Mono" panose="020B0509000000000004" pitchFamily="49" charset="0"/>
              </a:rPr>
              <a:t>What other systems/places might check the information you give it?</a:t>
            </a:r>
            <a:br>
              <a:rPr lang="en-US" sz="2700" dirty="0">
                <a:latin typeface="Andale Mono" panose="020B0509000000000004" pitchFamily="49" charset="0"/>
              </a:rPr>
            </a:br>
            <a:br>
              <a:rPr lang="en-US" sz="2700" dirty="0">
                <a:latin typeface="Andale Mono" panose="020B0509000000000004" pitchFamily="49" charset="0"/>
              </a:rPr>
            </a:br>
            <a:r>
              <a:rPr lang="en-US" sz="2700" dirty="0">
                <a:latin typeface="Andale Mono" panose="020B0509000000000004" pitchFamily="49" charset="0"/>
              </a:rPr>
              <a:t>What kind of information would they check?</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Tree>
    <p:extLst>
      <p:ext uri="{BB962C8B-B14F-4D97-AF65-F5344CB8AC3E}">
        <p14:creationId xmlns:p14="http://schemas.microsoft.com/office/powerpoint/2010/main" val="4042176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pPr algn="ctr"/>
            <a:r>
              <a:rPr lang="en-US" sz="3200" dirty="0">
                <a:latin typeface="Andale Mono" panose="020B0509000000000004" pitchFamily="49" charset="0"/>
              </a:rPr>
              <a:t>What information would be sensible to check?</a:t>
            </a:r>
            <a:endParaRPr lang="en-US" dirty="0">
              <a:latin typeface="Andale Mono" panose="020B0509000000000004" pitchFamily="49" charset="0"/>
            </a:endParaRPr>
          </a:p>
        </p:txBody>
      </p:sp>
      <p:sp>
        <p:nvSpPr>
          <p:cNvPr id="7" name="Rounded Rectangle 6">
            <a:extLst>
              <a:ext uri="{FF2B5EF4-FFF2-40B4-BE49-F238E27FC236}">
                <a16:creationId xmlns:a16="http://schemas.microsoft.com/office/drawing/2014/main" id="{BD97A6FE-CDCE-0646-8588-BDD01AC7BB73}"/>
              </a:ext>
            </a:extLst>
          </p:cNvPr>
          <p:cNvSpPr/>
          <p:nvPr/>
        </p:nvSpPr>
        <p:spPr>
          <a:xfrm>
            <a:off x="1569720" y="3923180"/>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Passwords</a:t>
            </a:r>
          </a:p>
        </p:txBody>
      </p:sp>
      <p:sp>
        <p:nvSpPr>
          <p:cNvPr id="8" name="Rounded Rectangle 7">
            <a:extLst>
              <a:ext uri="{FF2B5EF4-FFF2-40B4-BE49-F238E27FC236}">
                <a16:creationId xmlns:a16="http://schemas.microsoft.com/office/drawing/2014/main" id="{2DEFD248-55AA-E14C-9518-4C980317C61F}"/>
              </a:ext>
            </a:extLst>
          </p:cNvPr>
          <p:cNvSpPr/>
          <p:nvPr/>
        </p:nvSpPr>
        <p:spPr>
          <a:xfrm>
            <a:off x="6648473" y="1773662"/>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Balance before Purchasing</a:t>
            </a:r>
          </a:p>
        </p:txBody>
      </p:sp>
      <p:sp>
        <p:nvSpPr>
          <p:cNvPr id="9" name="Rounded Rectangle 8">
            <a:extLst>
              <a:ext uri="{FF2B5EF4-FFF2-40B4-BE49-F238E27FC236}">
                <a16:creationId xmlns:a16="http://schemas.microsoft.com/office/drawing/2014/main" id="{0986C5D8-3F4E-3647-AEFD-2C984778680E}"/>
              </a:ext>
            </a:extLst>
          </p:cNvPr>
          <p:cNvSpPr/>
          <p:nvPr/>
        </p:nvSpPr>
        <p:spPr>
          <a:xfrm>
            <a:off x="9054126" y="3437778"/>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Age</a:t>
            </a:r>
          </a:p>
        </p:txBody>
      </p:sp>
      <p:sp>
        <p:nvSpPr>
          <p:cNvPr id="10" name="Rounded Rectangle 9">
            <a:extLst>
              <a:ext uri="{FF2B5EF4-FFF2-40B4-BE49-F238E27FC236}">
                <a16:creationId xmlns:a16="http://schemas.microsoft.com/office/drawing/2014/main" id="{CF76D0F9-A202-2042-9026-A54016C4DFD5}"/>
              </a:ext>
            </a:extLst>
          </p:cNvPr>
          <p:cNvSpPr/>
          <p:nvPr/>
        </p:nvSpPr>
        <p:spPr>
          <a:xfrm>
            <a:off x="4846722" y="3393959"/>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Favourite colour</a:t>
            </a:r>
          </a:p>
        </p:txBody>
      </p:sp>
      <p:sp>
        <p:nvSpPr>
          <p:cNvPr id="11" name="Rounded Rectangle 10">
            <a:extLst>
              <a:ext uri="{FF2B5EF4-FFF2-40B4-BE49-F238E27FC236}">
                <a16:creationId xmlns:a16="http://schemas.microsoft.com/office/drawing/2014/main" id="{6F12C2CC-34EC-3E4C-A87B-932B6360204E}"/>
              </a:ext>
            </a:extLst>
          </p:cNvPr>
          <p:cNvSpPr/>
          <p:nvPr/>
        </p:nvSpPr>
        <p:spPr>
          <a:xfrm>
            <a:off x="838200" y="1974555"/>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ndale Mono" panose="020B0509000000000004" pitchFamily="49" charset="0"/>
              </a:rPr>
              <a:t>Name</a:t>
            </a:r>
          </a:p>
        </p:txBody>
      </p:sp>
    </p:spTree>
    <p:extLst>
      <p:ext uri="{BB962C8B-B14F-4D97-AF65-F5344CB8AC3E}">
        <p14:creationId xmlns:p14="http://schemas.microsoft.com/office/powerpoint/2010/main" val="215982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829533"/>
            <a:ext cx="10515600" cy="4351338"/>
          </a:xfrm>
        </p:spPr>
        <p:txBody>
          <a:bodyPr>
            <a:normAutofit/>
          </a:bodyPr>
          <a:lstStyle/>
          <a:p>
            <a:pPr marL="0" indent="0" algn="ctr">
              <a:buNone/>
            </a:pPr>
            <a:r>
              <a:rPr lang="en-US" sz="3600" dirty="0">
                <a:latin typeface="Andale Mono" panose="020B0509000000000004" pitchFamily="49" charset="0"/>
              </a:rPr>
              <a:t>What programming constructs have we used to help make decisions?</a:t>
            </a:r>
          </a:p>
          <a:p>
            <a:pPr marL="0" indent="0" algn="ctr">
              <a:buNone/>
            </a:pPr>
            <a:endParaRPr lang="en-US" sz="3600" dirty="0">
              <a:latin typeface="Andale Mono" panose="020B0509000000000004" pitchFamily="49" charset="0"/>
            </a:endParaRPr>
          </a:p>
          <a:p>
            <a:pPr marL="0" indent="0" algn="ctr">
              <a:buNone/>
            </a:pPr>
            <a:r>
              <a:rPr lang="en-US" sz="2400" i="1" dirty="0">
                <a:latin typeface="Andale Mono" panose="020B0509000000000004" pitchFamily="49" charset="0"/>
              </a:rPr>
              <a:t>Hint: we talked about them in the last lesson</a:t>
            </a:r>
            <a:endParaRPr lang="en-US" i="1" dirty="0">
              <a:latin typeface="Andale Mono" panose="020B0509000000000004" pitchFamily="49" charset="0"/>
            </a:endParaRPr>
          </a:p>
        </p:txBody>
      </p:sp>
    </p:spTree>
    <p:extLst>
      <p:ext uri="{BB962C8B-B14F-4D97-AF65-F5344CB8AC3E}">
        <p14:creationId xmlns:p14="http://schemas.microsoft.com/office/powerpoint/2010/main" val="1946975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600" dirty="0">
                <a:latin typeface="Andale Mono" panose="020B0509000000000004" pitchFamily="49" charset="0"/>
              </a:rPr>
              <a:t>Does this work?</a:t>
            </a: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764075"/>
            <a:ext cx="10318962" cy="2808782"/>
          </a:xfrm>
          <a:prstGeom prst="rect">
            <a:avLst/>
          </a:prstGeom>
          <a:noFill/>
        </p:spPr>
        <p:txBody>
          <a:bodyPr wrap="square" rtlCol="0">
            <a:spAutoFit/>
          </a:bodyPr>
          <a:lstStyle/>
          <a:p>
            <a:pPr>
              <a:lnSpc>
                <a:spcPct val="150000"/>
              </a:lnSpc>
            </a:pPr>
            <a:r>
              <a:rPr lang="en-US" sz="2400" dirty="0">
                <a:latin typeface="Fira Code" panose="020B0509050000020004" pitchFamily="49" charset="0"/>
                <a:ea typeface="Fira Code" panose="020B0509050000020004" pitchFamily="49" charset="0"/>
              </a:rPr>
              <a:t>age = int(</a:t>
            </a:r>
            <a:r>
              <a:rPr lang="en-US" sz="2400" dirty="0" err="1">
                <a:latin typeface="Fira Code" panose="020B0509050000020004" pitchFamily="49" charset="0"/>
                <a:ea typeface="Fira Code" panose="020B0509050000020004" pitchFamily="49" charset="0"/>
              </a:rPr>
              <a:t>raw_input</a:t>
            </a:r>
            <a:r>
              <a:rPr lang="en-US" sz="2400" dirty="0">
                <a:latin typeface="Fira Code" panose="020B0509050000020004" pitchFamily="49" charset="0"/>
                <a:ea typeface="Fira Code" panose="020B0509050000020004" pitchFamily="49" charset="0"/>
              </a:rPr>
              <a:t>(“How old are you?”))</a:t>
            </a:r>
          </a:p>
          <a:p>
            <a:pPr>
              <a:lnSpc>
                <a:spcPct val="150000"/>
              </a:lnSpc>
            </a:pPr>
            <a:r>
              <a:rPr lang="en-US" sz="2400" dirty="0">
                <a:latin typeface="Fira Code" panose="020B0509050000020004" pitchFamily="49" charset="0"/>
                <a:ea typeface="Fira Code" panose="020B0509050000020004" pitchFamily="49" charset="0"/>
              </a:rPr>
              <a:t>if age &gt;= 8:</a:t>
            </a:r>
          </a:p>
          <a:p>
            <a:pPr>
              <a:lnSpc>
                <a:spcPct val="150000"/>
              </a:lnSpc>
            </a:pPr>
            <a:r>
              <a:rPr lang="en-US" sz="2400" dirty="0">
                <a:latin typeface="Fira Code" panose="020B0509050000020004" pitchFamily="49" charset="0"/>
                <a:ea typeface="Fira Code" panose="020B0509050000020004" pitchFamily="49" charset="0"/>
              </a:rPr>
              <a:t>	print(“You are old enough to see this film!”)</a:t>
            </a:r>
          </a:p>
          <a:p>
            <a:pPr>
              <a:lnSpc>
                <a:spcPct val="150000"/>
              </a:lnSpc>
            </a:pPr>
            <a:r>
              <a:rPr lang="en-US" sz="2400" dirty="0">
                <a:latin typeface="Fira Code" panose="020B0509050000020004" pitchFamily="49" charset="0"/>
                <a:ea typeface="Fira Code" panose="020B0509050000020004" pitchFamily="49" charset="0"/>
              </a:rPr>
              <a:t>else:</a:t>
            </a:r>
            <a:br>
              <a:rPr lang="en-US" sz="2400" dirty="0">
                <a:latin typeface="Fira Code" panose="020B0509050000020004" pitchFamily="49" charset="0"/>
                <a:ea typeface="Fira Code" panose="020B0509050000020004" pitchFamily="49" charset="0"/>
              </a:rPr>
            </a:br>
            <a:r>
              <a:rPr lang="en-US" sz="2400" dirty="0">
                <a:latin typeface="Fira Code" panose="020B0509050000020004" pitchFamily="49" charset="0"/>
                <a:ea typeface="Fira Code" panose="020B0509050000020004" pitchFamily="49" charset="0"/>
              </a:rPr>
              <a:t>	print(“Please find another film to see”)</a:t>
            </a:r>
          </a:p>
        </p:txBody>
      </p:sp>
    </p:spTree>
    <p:extLst>
      <p:ext uri="{BB962C8B-B14F-4D97-AF65-F5344CB8AC3E}">
        <p14:creationId xmlns:p14="http://schemas.microsoft.com/office/powerpoint/2010/main" val="308807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503969"/>
            <a:ext cx="10515600" cy="1325563"/>
          </a:xfrm>
        </p:spPr>
        <p:txBody>
          <a:bodyPr>
            <a:normAutofit/>
          </a:bodyPr>
          <a:lstStyle/>
          <a:p>
            <a:r>
              <a:rPr lang="en-US" sz="4000" dirty="0">
                <a:latin typeface="Andale Mono" panose="020B0509000000000004" pitchFamily="49" charset="0"/>
              </a:rPr>
              <a:t>Online Chatbots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r>
              <a:rPr lang="en-GB" u="sng" dirty="0">
                <a:hlinkClick r:id="rId3"/>
              </a:rPr>
              <a:t>https://www.cleverbot.com/</a:t>
            </a:r>
            <a:endParaRPr lang="en-GB" dirty="0"/>
          </a:p>
          <a:p>
            <a:pPr algn="ctr">
              <a:lnSpc>
                <a:spcPct val="200000"/>
              </a:lnSpc>
            </a:pPr>
            <a:r>
              <a:rPr lang="en-GB" u="sng" dirty="0">
                <a:hlinkClick r:id="rId4"/>
              </a:rPr>
              <a:t>https://www.eviebot.com/en/</a:t>
            </a:r>
            <a:endParaRPr lang="en-GB" dirty="0"/>
          </a:p>
        </p:txBody>
      </p:sp>
    </p:spTree>
    <p:extLst>
      <p:ext uri="{BB962C8B-B14F-4D97-AF65-F5344CB8AC3E}">
        <p14:creationId xmlns:p14="http://schemas.microsoft.com/office/powerpoint/2010/main" val="5491508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2430462"/>
            <a:ext cx="10515600" cy="4351338"/>
          </a:xfrm>
        </p:spPr>
        <p:txBody>
          <a:bodyPr>
            <a:normAutofit/>
          </a:bodyPr>
          <a:lstStyle/>
          <a:p>
            <a:pPr marL="0" indent="0" algn="ctr">
              <a:buNone/>
            </a:pPr>
            <a:r>
              <a:rPr lang="en-US" sz="3600" dirty="0">
                <a:latin typeface="Andale Mono" panose="020B0509000000000004" pitchFamily="49" charset="0"/>
              </a:rPr>
              <a:t>What if we wanted to check if a number was in a </a:t>
            </a:r>
            <a:r>
              <a:rPr lang="en-US" sz="3600" i="1" dirty="0">
                <a:latin typeface="Andale Mono" panose="020B0509000000000004" pitchFamily="49" charset="0"/>
              </a:rPr>
              <a:t>specific range</a:t>
            </a:r>
            <a:r>
              <a:rPr lang="en-US" sz="3600" dirty="0">
                <a:latin typeface="Andale Mono" panose="020B0509000000000004" pitchFamily="49" charset="0"/>
              </a:rPr>
              <a:t>?</a:t>
            </a:r>
          </a:p>
        </p:txBody>
      </p:sp>
    </p:spTree>
    <p:extLst>
      <p:ext uri="{BB962C8B-B14F-4D97-AF65-F5344CB8AC3E}">
        <p14:creationId xmlns:p14="http://schemas.microsoft.com/office/powerpoint/2010/main" val="425704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600" dirty="0">
                <a:latin typeface="Andale Mono" panose="020B0509000000000004" pitchFamily="49" charset="0"/>
              </a:rPr>
              <a:t>Can anyone explain this?</a:t>
            </a:r>
          </a:p>
        </p:txBody>
      </p:sp>
      <p:sp>
        <p:nvSpPr>
          <p:cNvPr id="3" name="TextBox 2">
            <a:extLst>
              <a:ext uri="{FF2B5EF4-FFF2-40B4-BE49-F238E27FC236}">
                <a16:creationId xmlns:a16="http://schemas.microsoft.com/office/drawing/2014/main" id="{EB1BFAEE-1CDA-6440-99A0-870DEC14A0A0}"/>
              </a:ext>
            </a:extLst>
          </p:cNvPr>
          <p:cNvSpPr txBox="1"/>
          <p:nvPr/>
        </p:nvSpPr>
        <p:spPr>
          <a:xfrm>
            <a:off x="1034838" y="1926000"/>
            <a:ext cx="10318962" cy="2254784"/>
          </a:xfrm>
          <a:prstGeom prst="rect">
            <a:avLst/>
          </a:prstGeom>
          <a:noFill/>
        </p:spPr>
        <p:txBody>
          <a:bodyPr wrap="square" rtlCol="0">
            <a:spAutoFit/>
          </a:bodyPr>
          <a:lstStyle/>
          <a:p>
            <a:pPr>
              <a:lnSpc>
                <a:spcPct val="150000"/>
              </a:lnSpc>
            </a:pPr>
            <a:r>
              <a:rPr lang="en-US" sz="2400" dirty="0">
                <a:latin typeface="Fira Code" panose="020B0509050000020004" pitchFamily="49" charset="0"/>
                <a:ea typeface="Fira Code" panose="020B0509050000020004" pitchFamily="49" charset="0"/>
              </a:rPr>
              <a:t>score = int(</a:t>
            </a:r>
            <a:r>
              <a:rPr lang="en-US" sz="2400" dirty="0" err="1">
                <a:latin typeface="Fira Code" panose="020B0509050000020004" pitchFamily="49" charset="0"/>
                <a:ea typeface="Fira Code" panose="020B0509050000020004" pitchFamily="49" charset="0"/>
              </a:rPr>
              <a:t>raw_input</a:t>
            </a:r>
            <a:r>
              <a:rPr lang="en-US" sz="2400" dirty="0">
                <a:latin typeface="Fira Code" panose="020B0509050000020004" pitchFamily="49" charset="0"/>
                <a:ea typeface="Fira Code" panose="020B0509050000020004" pitchFamily="49" charset="0"/>
              </a:rPr>
              <a:t>(“How old are you?”))</a:t>
            </a:r>
          </a:p>
          <a:p>
            <a:pPr>
              <a:lnSpc>
                <a:spcPct val="150000"/>
              </a:lnSpc>
            </a:pPr>
            <a:r>
              <a:rPr lang="en-US" sz="2400" dirty="0">
                <a:latin typeface="Fira Code" panose="020B0509050000020004" pitchFamily="49" charset="0"/>
                <a:ea typeface="Fira Code" panose="020B0509050000020004" pitchFamily="49" charset="0"/>
              </a:rPr>
              <a:t>if score &gt;= 60:</a:t>
            </a:r>
          </a:p>
          <a:p>
            <a:pPr>
              <a:lnSpc>
                <a:spcPct val="150000"/>
              </a:lnSpc>
            </a:pPr>
            <a:r>
              <a:rPr lang="en-US" sz="2400" dirty="0">
                <a:latin typeface="Fira Code" panose="020B0509050000020004" pitchFamily="49" charset="0"/>
                <a:ea typeface="Fira Code" panose="020B0509050000020004" pitchFamily="49" charset="0"/>
              </a:rPr>
              <a:t>	if score &lt; 70:</a:t>
            </a:r>
          </a:p>
          <a:p>
            <a:pPr>
              <a:lnSpc>
                <a:spcPct val="150000"/>
              </a:lnSpc>
            </a:pPr>
            <a:r>
              <a:rPr lang="en-US" sz="2400" dirty="0">
                <a:latin typeface="Fira Code" panose="020B0509050000020004" pitchFamily="49" charset="0"/>
                <a:ea typeface="Fira Code" panose="020B0509050000020004" pitchFamily="49" charset="0"/>
              </a:rPr>
              <a:t>		print(“You got a B on that test!”)</a:t>
            </a:r>
          </a:p>
        </p:txBody>
      </p:sp>
    </p:spTree>
    <p:extLst>
      <p:ext uri="{BB962C8B-B14F-4D97-AF65-F5344CB8AC3E}">
        <p14:creationId xmlns:p14="http://schemas.microsoft.com/office/powerpoint/2010/main" val="4277852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2430462"/>
            <a:ext cx="10515600" cy="4351338"/>
          </a:xfrm>
        </p:spPr>
        <p:txBody>
          <a:bodyPr>
            <a:normAutofit/>
          </a:bodyPr>
          <a:lstStyle/>
          <a:p>
            <a:pPr marL="0" indent="0" algn="ctr">
              <a:buNone/>
            </a:pPr>
            <a:r>
              <a:rPr lang="en-US" sz="3600" dirty="0">
                <a:latin typeface="Andale Mono" panose="020B0509000000000004" pitchFamily="49" charset="0"/>
              </a:rPr>
              <a:t>There is an easier way!</a:t>
            </a:r>
          </a:p>
        </p:txBody>
      </p:sp>
    </p:spTree>
    <p:extLst>
      <p:ext uri="{BB962C8B-B14F-4D97-AF65-F5344CB8AC3E}">
        <p14:creationId xmlns:p14="http://schemas.microsoft.com/office/powerpoint/2010/main" val="39285380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944687"/>
            <a:ext cx="10515600" cy="4351338"/>
          </a:xfrm>
        </p:spPr>
        <p:txBody>
          <a:bodyPr>
            <a:normAutofit/>
          </a:bodyPr>
          <a:lstStyle/>
          <a:p>
            <a:pPr marL="0" indent="0" algn="ctr">
              <a:buNone/>
            </a:pPr>
            <a:r>
              <a:rPr lang="en-US" sz="4400" dirty="0">
                <a:latin typeface="Andale Mono" panose="020B0509000000000004" pitchFamily="49" charset="0"/>
              </a:rPr>
              <a:t>Logic Operators</a:t>
            </a:r>
          </a:p>
          <a:p>
            <a:pPr marL="0" indent="0" algn="ctr">
              <a:buNone/>
            </a:pPr>
            <a:endParaRPr lang="en-US" sz="4400" dirty="0">
              <a:latin typeface="Andale Mono" panose="020B0509000000000004" pitchFamily="49" charset="0"/>
            </a:endParaRPr>
          </a:p>
          <a:p>
            <a:pPr marL="0" indent="0" algn="ctr">
              <a:buNone/>
            </a:pPr>
            <a:r>
              <a:rPr lang="en-US" sz="3200" dirty="0">
                <a:latin typeface="Andale Mono" panose="020B0509000000000004" pitchFamily="49" charset="0"/>
              </a:rPr>
              <a:t>Has anyone heard of these before?</a:t>
            </a:r>
            <a:endParaRPr lang="en-US" sz="4400" dirty="0">
              <a:latin typeface="Andale Mono" panose="020B0509000000000004" pitchFamily="49" charset="0"/>
            </a:endParaRPr>
          </a:p>
        </p:txBody>
      </p:sp>
    </p:spTree>
    <p:extLst>
      <p:ext uri="{BB962C8B-B14F-4D97-AF65-F5344CB8AC3E}">
        <p14:creationId xmlns:p14="http://schemas.microsoft.com/office/powerpoint/2010/main" val="3167130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688174"/>
            <a:ext cx="10515600" cy="874713"/>
          </a:xfrm>
        </p:spPr>
        <p:txBody>
          <a:bodyPr>
            <a:normAutofit/>
          </a:bodyPr>
          <a:lstStyle/>
          <a:p>
            <a:pPr marL="0" indent="0" algn="ctr">
              <a:buNone/>
            </a:pPr>
            <a:r>
              <a:rPr lang="en-US" sz="4400" dirty="0">
                <a:latin typeface="Andale Mono" panose="020B0509000000000004" pitchFamily="49" charset="0"/>
              </a:rPr>
              <a:t>There are 3 logic operators</a:t>
            </a:r>
          </a:p>
        </p:txBody>
      </p:sp>
      <p:sp>
        <p:nvSpPr>
          <p:cNvPr id="4" name="Rounded Rectangle 3">
            <a:extLst>
              <a:ext uri="{FF2B5EF4-FFF2-40B4-BE49-F238E27FC236}">
                <a16:creationId xmlns:a16="http://schemas.microsoft.com/office/drawing/2014/main" id="{F5211098-7F97-A649-BC6F-2A8CB53517A1}"/>
              </a:ext>
            </a:extLst>
          </p:cNvPr>
          <p:cNvSpPr/>
          <p:nvPr/>
        </p:nvSpPr>
        <p:spPr>
          <a:xfrm>
            <a:off x="962025" y="2129572"/>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AND</a:t>
            </a:r>
          </a:p>
        </p:txBody>
      </p:sp>
      <p:sp>
        <p:nvSpPr>
          <p:cNvPr id="6" name="Rounded Rectangle 5">
            <a:extLst>
              <a:ext uri="{FF2B5EF4-FFF2-40B4-BE49-F238E27FC236}">
                <a16:creationId xmlns:a16="http://schemas.microsoft.com/office/drawing/2014/main" id="{29D7E359-8532-8446-A9EE-5FEA85D091F4}"/>
              </a:ext>
            </a:extLst>
          </p:cNvPr>
          <p:cNvSpPr/>
          <p:nvPr/>
        </p:nvSpPr>
        <p:spPr>
          <a:xfrm>
            <a:off x="4352925" y="4104379"/>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OR</a:t>
            </a:r>
          </a:p>
        </p:txBody>
      </p:sp>
      <p:sp>
        <p:nvSpPr>
          <p:cNvPr id="7" name="Rounded Rectangle 6">
            <a:extLst>
              <a:ext uri="{FF2B5EF4-FFF2-40B4-BE49-F238E27FC236}">
                <a16:creationId xmlns:a16="http://schemas.microsoft.com/office/drawing/2014/main" id="{F23463EC-A25D-3141-B2D5-996E4BF84C2E}"/>
              </a:ext>
            </a:extLst>
          </p:cNvPr>
          <p:cNvSpPr/>
          <p:nvPr/>
        </p:nvSpPr>
        <p:spPr>
          <a:xfrm>
            <a:off x="7839075" y="2395728"/>
            <a:ext cx="2322576" cy="1033272"/>
          </a:xfrm>
          <a:prstGeom prst="roundRect">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ndale Mono" panose="020B0509000000000004" pitchFamily="49" charset="0"/>
              </a:rPr>
              <a:t>NOT</a:t>
            </a:r>
          </a:p>
        </p:txBody>
      </p:sp>
    </p:spTree>
    <p:extLst>
      <p:ext uri="{BB962C8B-B14F-4D97-AF65-F5344CB8AC3E}">
        <p14:creationId xmlns:p14="http://schemas.microsoft.com/office/powerpoint/2010/main" val="40160523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600" dirty="0">
                <a:latin typeface="Andale Mono" panose="020B0509000000000004" pitchFamily="49" charset="0"/>
              </a:rPr>
              <a:t>Example</a:t>
            </a:r>
          </a:p>
        </p:txBody>
      </p:sp>
      <p:sp>
        <p:nvSpPr>
          <p:cNvPr id="3" name="TextBox 2">
            <a:extLst>
              <a:ext uri="{FF2B5EF4-FFF2-40B4-BE49-F238E27FC236}">
                <a16:creationId xmlns:a16="http://schemas.microsoft.com/office/drawing/2014/main" id="{EB1BFAEE-1CDA-6440-99A0-870DEC14A0A0}"/>
              </a:ext>
            </a:extLst>
          </p:cNvPr>
          <p:cNvSpPr txBox="1"/>
          <p:nvPr/>
        </p:nvSpPr>
        <p:spPr>
          <a:xfrm>
            <a:off x="1034838" y="2183348"/>
            <a:ext cx="10318962" cy="1498231"/>
          </a:xfrm>
          <a:prstGeom prst="rect">
            <a:avLst/>
          </a:prstGeom>
          <a:noFill/>
        </p:spPr>
        <p:txBody>
          <a:bodyPr wrap="square" rtlCol="0">
            <a:spAutoFit/>
          </a:bodyPr>
          <a:lstStyle/>
          <a:p>
            <a:pPr algn="ctr">
              <a:lnSpc>
                <a:spcPct val="150000"/>
              </a:lnSpc>
            </a:pPr>
            <a:r>
              <a:rPr lang="en-US" sz="3200" dirty="0">
                <a:latin typeface="Fira Code" panose="020B0509050000020004" pitchFamily="49" charset="0"/>
                <a:ea typeface="Fira Code" panose="020B0509050000020004" pitchFamily="49" charset="0"/>
              </a:rPr>
              <a:t>You can have 2 digestives OR 1 digestive AND 1 rich tea but NOT a </a:t>
            </a:r>
            <a:r>
              <a:rPr lang="en-US" sz="3200" dirty="0" err="1">
                <a:latin typeface="Fira Code" panose="020B0509050000020004" pitchFamily="49" charset="0"/>
                <a:ea typeface="Fira Code" panose="020B0509050000020004" pitchFamily="49" charset="0"/>
              </a:rPr>
              <a:t>jaffa</a:t>
            </a:r>
            <a:r>
              <a:rPr lang="en-US" sz="3200" dirty="0">
                <a:latin typeface="Fira Code" panose="020B0509050000020004" pitchFamily="49" charset="0"/>
                <a:ea typeface="Fira Code" panose="020B0509050000020004" pitchFamily="49" charset="0"/>
              </a:rPr>
              <a:t> cake</a:t>
            </a:r>
          </a:p>
        </p:txBody>
      </p:sp>
      <p:sp>
        <p:nvSpPr>
          <p:cNvPr id="6" name="Rectangle 5">
            <a:extLst>
              <a:ext uri="{FF2B5EF4-FFF2-40B4-BE49-F238E27FC236}">
                <a16:creationId xmlns:a16="http://schemas.microsoft.com/office/drawing/2014/main" id="{F21D5C4B-4B9B-D046-AE83-F03F484DC4DA}"/>
              </a:ext>
            </a:extLst>
          </p:cNvPr>
          <p:cNvSpPr/>
          <p:nvPr/>
        </p:nvSpPr>
        <p:spPr>
          <a:xfrm>
            <a:off x="1743075" y="3048000"/>
            <a:ext cx="1057276" cy="624054"/>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606AC86-A3CB-1C4E-B5BB-B2876CA3B9E0}"/>
              </a:ext>
            </a:extLst>
          </p:cNvPr>
          <p:cNvSpPr/>
          <p:nvPr/>
        </p:nvSpPr>
        <p:spPr>
          <a:xfrm>
            <a:off x="7534274" y="2322863"/>
            <a:ext cx="781051" cy="624054"/>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7289606-BCC0-0B4C-A94A-3161721C30FA}"/>
              </a:ext>
            </a:extLst>
          </p:cNvPr>
          <p:cNvSpPr/>
          <p:nvPr/>
        </p:nvSpPr>
        <p:spPr>
          <a:xfrm>
            <a:off x="6477001" y="3048000"/>
            <a:ext cx="895350" cy="624054"/>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54626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352802"/>
            <a:ext cx="10515600" cy="1006464"/>
          </a:xfrm>
        </p:spPr>
        <p:txBody>
          <a:bodyPr>
            <a:normAutofit/>
          </a:bodyPr>
          <a:lstStyle/>
          <a:p>
            <a:pPr algn="ctr"/>
            <a:r>
              <a:rPr lang="en-US" dirty="0">
                <a:latin typeface="Andale Mono" panose="020B0509000000000004" pitchFamily="49" charset="0"/>
              </a:rPr>
              <a:t>AND</a:t>
            </a:r>
          </a:p>
        </p:txBody>
      </p:sp>
      <p:sp>
        <p:nvSpPr>
          <p:cNvPr id="9" name="TextBox 8">
            <a:extLst>
              <a:ext uri="{FF2B5EF4-FFF2-40B4-BE49-F238E27FC236}">
                <a16:creationId xmlns:a16="http://schemas.microsoft.com/office/drawing/2014/main" id="{E041C551-6EDD-064B-8093-6579EE36D4C9}"/>
              </a:ext>
            </a:extLst>
          </p:cNvPr>
          <p:cNvSpPr txBox="1"/>
          <p:nvPr/>
        </p:nvSpPr>
        <p:spPr>
          <a:xfrm>
            <a:off x="655320" y="1731776"/>
            <a:ext cx="10318962" cy="1146789"/>
          </a:xfrm>
          <a:prstGeom prst="rect">
            <a:avLst/>
          </a:prstGeom>
          <a:noFill/>
        </p:spPr>
        <p:txBody>
          <a:bodyPr wrap="square" rtlCol="0">
            <a:spAutoFit/>
          </a:bodyPr>
          <a:lstStyle/>
          <a:p>
            <a:pPr>
              <a:lnSpc>
                <a:spcPct val="150000"/>
              </a:lnSpc>
            </a:pPr>
            <a:r>
              <a:rPr lang="en-US" sz="2400" b="1" dirty="0">
                <a:latin typeface="Fira Code" panose="020B0509050000020004" pitchFamily="49" charset="0"/>
                <a:ea typeface="Fira Code" panose="020B0509050000020004" pitchFamily="49" charset="0"/>
              </a:rPr>
              <a:t>IF</a:t>
            </a:r>
            <a:r>
              <a:rPr lang="en-US" sz="2400" dirty="0">
                <a:latin typeface="Fira Code" panose="020B0509050000020004" pitchFamily="49" charset="0"/>
                <a:ea typeface="Fira Code" panose="020B0509050000020004" pitchFamily="49" charset="0"/>
              </a:rPr>
              <a:t> you are over 19 </a:t>
            </a:r>
            <a:r>
              <a:rPr lang="en-US" sz="2400" b="1" dirty="0">
                <a:latin typeface="Fira Code" panose="020B0509050000020004" pitchFamily="49" charset="0"/>
                <a:ea typeface="Fira Code" panose="020B0509050000020004" pitchFamily="49" charset="0"/>
              </a:rPr>
              <a:t>AND</a:t>
            </a:r>
            <a:r>
              <a:rPr lang="en-US" sz="2400" dirty="0">
                <a:latin typeface="Fira Code" panose="020B0509050000020004" pitchFamily="49" charset="0"/>
                <a:ea typeface="Fira Code" panose="020B0509050000020004" pitchFamily="49" charset="0"/>
              </a:rPr>
              <a:t> you have bought a ticket</a:t>
            </a:r>
          </a:p>
          <a:p>
            <a:pPr>
              <a:lnSpc>
                <a:spcPct val="150000"/>
              </a:lnSpc>
            </a:pPr>
            <a:r>
              <a:rPr lang="en-US" sz="2400" b="1" dirty="0">
                <a:latin typeface="Fira Code" panose="020B0509050000020004" pitchFamily="49" charset="0"/>
                <a:ea typeface="Fira Code" panose="020B0509050000020004" pitchFamily="49" charset="0"/>
              </a:rPr>
              <a:t>THEN</a:t>
            </a:r>
            <a:r>
              <a:rPr lang="en-US" sz="2400" dirty="0">
                <a:latin typeface="Fira Code" panose="020B0509050000020004" pitchFamily="49" charset="0"/>
                <a:ea typeface="Fira Code" panose="020B0509050000020004" pitchFamily="49" charset="0"/>
              </a:rPr>
              <a:t> you can see the film</a:t>
            </a:r>
          </a:p>
        </p:txBody>
      </p:sp>
      <p:sp>
        <p:nvSpPr>
          <p:cNvPr id="10" name="TextBox 9">
            <a:extLst>
              <a:ext uri="{FF2B5EF4-FFF2-40B4-BE49-F238E27FC236}">
                <a16:creationId xmlns:a16="http://schemas.microsoft.com/office/drawing/2014/main" id="{251B1208-751B-FC49-9ECA-A65E14DDE59B}"/>
              </a:ext>
            </a:extLst>
          </p:cNvPr>
          <p:cNvSpPr txBox="1"/>
          <p:nvPr/>
        </p:nvSpPr>
        <p:spPr>
          <a:xfrm>
            <a:off x="655320" y="3509168"/>
            <a:ext cx="10318962" cy="1146789"/>
          </a:xfrm>
          <a:prstGeom prst="rect">
            <a:avLst/>
          </a:prstGeom>
          <a:noFill/>
        </p:spPr>
        <p:txBody>
          <a:bodyPr wrap="square" rtlCol="0">
            <a:spAutoFit/>
          </a:bodyPr>
          <a:lstStyle/>
          <a:p>
            <a:pPr>
              <a:lnSpc>
                <a:spcPct val="150000"/>
              </a:lnSpc>
            </a:pPr>
            <a:r>
              <a:rPr lang="en-US" sz="2400" b="1" dirty="0">
                <a:latin typeface="Fira Code" panose="020B0509050000020004" pitchFamily="49" charset="0"/>
                <a:ea typeface="Fira Code" panose="020B0509050000020004" pitchFamily="49" charset="0"/>
              </a:rPr>
              <a:t>IF</a:t>
            </a:r>
            <a:r>
              <a:rPr lang="en-US" sz="2400" dirty="0">
                <a:latin typeface="Fira Code" panose="020B0509050000020004" pitchFamily="49" charset="0"/>
                <a:ea typeface="Fira Code" panose="020B0509050000020004" pitchFamily="49" charset="0"/>
              </a:rPr>
              <a:t> today is Saturday </a:t>
            </a:r>
            <a:r>
              <a:rPr lang="en-US" sz="2400" b="1" dirty="0">
                <a:latin typeface="Fira Code" panose="020B0509050000020004" pitchFamily="49" charset="0"/>
                <a:ea typeface="Fira Code" panose="020B0509050000020004" pitchFamily="49" charset="0"/>
              </a:rPr>
              <a:t>AND</a:t>
            </a:r>
            <a:r>
              <a:rPr lang="en-US" sz="2400" dirty="0">
                <a:latin typeface="Fira Code" panose="020B0509050000020004" pitchFamily="49" charset="0"/>
                <a:ea typeface="Fira Code" panose="020B0509050000020004" pitchFamily="49" charset="0"/>
              </a:rPr>
              <a:t> you have done your chores</a:t>
            </a:r>
          </a:p>
          <a:p>
            <a:pPr>
              <a:lnSpc>
                <a:spcPct val="150000"/>
              </a:lnSpc>
            </a:pPr>
            <a:r>
              <a:rPr lang="en-US" sz="2400" b="1" dirty="0">
                <a:latin typeface="Fira Code" panose="020B0509050000020004" pitchFamily="49" charset="0"/>
                <a:ea typeface="Fira Code" panose="020B0509050000020004" pitchFamily="49" charset="0"/>
              </a:rPr>
              <a:t>THEN</a:t>
            </a:r>
            <a:r>
              <a:rPr lang="en-US" sz="2400" dirty="0">
                <a:latin typeface="Fira Code" panose="020B0509050000020004" pitchFamily="49" charset="0"/>
                <a:ea typeface="Fira Code" panose="020B0509050000020004" pitchFamily="49" charset="0"/>
              </a:rPr>
              <a:t> you can play video games</a:t>
            </a:r>
          </a:p>
        </p:txBody>
      </p:sp>
    </p:spTree>
    <p:extLst>
      <p:ext uri="{BB962C8B-B14F-4D97-AF65-F5344CB8AC3E}">
        <p14:creationId xmlns:p14="http://schemas.microsoft.com/office/powerpoint/2010/main" val="1158171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352802"/>
            <a:ext cx="10515600" cy="1006464"/>
          </a:xfrm>
        </p:spPr>
        <p:txBody>
          <a:bodyPr>
            <a:normAutofit/>
          </a:bodyPr>
          <a:lstStyle/>
          <a:p>
            <a:pPr algn="ctr"/>
            <a:r>
              <a:rPr lang="en-US" dirty="0">
                <a:latin typeface="Andale Mono" panose="020B0509000000000004" pitchFamily="49" charset="0"/>
              </a:rPr>
              <a:t>OR</a:t>
            </a:r>
          </a:p>
        </p:txBody>
      </p:sp>
      <p:sp>
        <p:nvSpPr>
          <p:cNvPr id="9" name="TextBox 8">
            <a:extLst>
              <a:ext uri="{FF2B5EF4-FFF2-40B4-BE49-F238E27FC236}">
                <a16:creationId xmlns:a16="http://schemas.microsoft.com/office/drawing/2014/main" id="{E041C551-6EDD-064B-8093-6579EE36D4C9}"/>
              </a:ext>
            </a:extLst>
          </p:cNvPr>
          <p:cNvSpPr txBox="1"/>
          <p:nvPr/>
        </p:nvSpPr>
        <p:spPr>
          <a:xfrm>
            <a:off x="695960" y="1731776"/>
            <a:ext cx="10318962" cy="1146789"/>
          </a:xfrm>
          <a:prstGeom prst="rect">
            <a:avLst/>
          </a:prstGeom>
          <a:noFill/>
        </p:spPr>
        <p:txBody>
          <a:bodyPr wrap="square" rtlCol="0">
            <a:spAutoFit/>
          </a:bodyPr>
          <a:lstStyle/>
          <a:p>
            <a:pPr>
              <a:lnSpc>
                <a:spcPct val="150000"/>
              </a:lnSpc>
            </a:pPr>
            <a:r>
              <a:rPr lang="en-US" sz="2400" b="1" dirty="0">
                <a:latin typeface="Fira Code" panose="020B0509050000020004" pitchFamily="49" charset="0"/>
                <a:ea typeface="Fira Code" panose="020B0509050000020004" pitchFamily="49" charset="0"/>
              </a:rPr>
              <a:t>IF</a:t>
            </a:r>
            <a:r>
              <a:rPr lang="en-US" sz="2400" dirty="0">
                <a:latin typeface="Fira Code" panose="020B0509050000020004" pitchFamily="49" charset="0"/>
                <a:ea typeface="Fira Code" panose="020B0509050000020004" pitchFamily="49" charset="0"/>
              </a:rPr>
              <a:t> today is Monday </a:t>
            </a:r>
            <a:r>
              <a:rPr lang="en-US" sz="2400" b="1" dirty="0">
                <a:latin typeface="Fira Code" panose="020B0509050000020004" pitchFamily="49" charset="0"/>
                <a:ea typeface="Fira Code" panose="020B0509050000020004" pitchFamily="49" charset="0"/>
              </a:rPr>
              <a:t>OR</a:t>
            </a:r>
            <a:r>
              <a:rPr lang="en-US" sz="2400" dirty="0">
                <a:latin typeface="Fira Code" panose="020B0509050000020004" pitchFamily="49" charset="0"/>
                <a:ea typeface="Fira Code" panose="020B0509050000020004" pitchFamily="49" charset="0"/>
              </a:rPr>
              <a:t> today is Thursday</a:t>
            </a:r>
          </a:p>
          <a:p>
            <a:pPr>
              <a:lnSpc>
                <a:spcPct val="150000"/>
              </a:lnSpc>
            </a:pPr>
            <a:r>
              <a:rPr lang="en-US" sz="2400" b="1" dirty="0">
                <a:latin typeface="Fira Code" panose="020B0509050000020004" pitchFamily="49" charset="0"/>
                <a:ea typeface="Fira Code" panose="020B0509050000020004" pitchFamily="49" charset="0"/>
              </a:rPr>
              <a:t>THEN</a:t>
            </a:r>
            <a:r>
              <a:rPr lang="en-US" sz="2400" dirty="0">
                <a:latin typeface="Fira Code" panose="020B0509050000020004" pitchFamily="49" charset="0"/>
                <a:ea typeface="Fira Code" panose="020B0509050000020004" pitchFamily="49" charset="0"/>
              </a:rPr>
              <a:t> I have computing lessons at school</a:t>
            </a:r>
          </a:p>
        </p:txBody>
      </p:sp>
      <p:sp>
        <p:nvSpPr>
          <p:cNvPr id="10" name="TextBox 9">
            <a:extLst>
              <a:ext uri="{FF2B5EF4-FFF2-40B4-BE49-F238E27FC236}">
                <a16:creationId xmlns:a16="http://schemas.microsoft.com/office/drawing/2014/main" id="{251B1208-751B-FC49-9ECA-A65E14DDE59B}"/>
              </a:ext>
            </a:extLst>
          </p:cNvPr>
          <p:cNvSpPr txBox="1"/>
          <p:nvPr/>
        </p:nvSpPr>
        <p:spPr>
          <a:xfrm>
            <a:off x="695960" y="3509168"/>
            <a:ext cx="10318962" cy="1146789"/>
          </a:xfrm>
          <a:prstGeom prst="rect">
            <a:avLst/>
          </a:prstGeom>
          <a:noFill/>
        </p:spPr>
        <p:txBody>
          <a:bodyPr wrap="square" rtlCol="0">
            <a:spAutoFit/>
          </a:bodyPr>
          <a:lstStyle/>
          <a:p>
            <a:pPr>
              <a:lnSpc>
                <a:spcPct val="150000"/>
              </a:lnSpc>
            </a:pPr>
            <a:r>
              <a:rPr lang="en-US" sz="2400" b="1" dirty="0">
                <a:latin typeface="Fira Code" panose="020B0509050000020004" pitchFamily="49" charset="0"/>
                <a:ea typeface="Fira Code" panose="020B0509050000020004" pitchFamily="49" charset="0"/>
              </a:rPr>
              <a:t>IF </a:t>
            </a:r>
            <a:r>
              <a:rPr lang="en-US" sz="2400" dirty="0">
                <a:latin typeface="Fira Code" panose="020B0509050000020004" pitchFamily="49" charset="0"/>
                <a:ea typeface="Fira Code" panose="020B0509050000020004" pitchFamily="49" charset="0"/>
              </a:rPr>
              <a:t>you haven’t had dinner </a:t>
            </a:r>
            <a:r>
              <a:rPr lang="en-US" sz="2400" b="1" dirty="0">
                <a:latin typeface="Fira Code" panose="020B0509050000020004" pitchFamily="49" charset="0"/>
                <a:ea typeface="Fira Code" panose="020B0509050000020004" pitchFamily="49" charset="0"/>
              </a:rPr>
              <a:t>OR</a:t>
            </a:r>
            <a:r>
              <a:rPr lang="en-US" sz="2400" dirty="0">
                <a:latin typeface="Fira Code" panose="020B0509050000020004" pitchFamily="49" charset="0"/>
                <a:ea typeface="Fira Code" panose="020B0509050000020004" pitchFamily="49" charset="0"/>
              </a:rPr>
              <a:t> you haven’t done chores</a:t>
            </a:r>
          </a:p>
          <a:p>
            <a:pPr>
              <a:lnSpc>
                <a:spcPct val="150000"/>
              </a:lnSpc>
            </a:pPr>
            <a:r>
              <a:rPr lang="en-US" sz="2400" b="1" dirty="0">
                <a:latin typeface="Fira Code" panose="020B0509050000020004" pitchFamily="49" charset="0"/>
                <a:ea typeface="Fira Code" panose="020B0509050000020004" pitchFamily="49" charset="0"/>
              </a:rPr>
              <a:t>THEN</a:t>
            </a:r>
            <a:r>
              <a:rPr lang="en-US" sz="2400" dirty="0">
                <a:latin typeface="Fira Code" panose="020B0509050000020004" pitchFamily="49" charset="0"/>
                <a:ea typeface="Fira Code" panose="020B0509050000020004" pitchFamily="49" charset="0"/>
              </a:rPr>
              <a:t> you can’t watch TV</a:t>
            </a:r>
          </a:p>
        </p:txBody>
      </p:sp>
    </p:spTree>
    <p:extLst>
      <p:ext uri="{BB962C8B-B14F-4D97-AF65-F5344CB8AC3E}">
        <p14:creationId xmlns:p14="http://schemas.microsoft.com/office/powerpoint/2010/main" val="60992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352802"/>
            <a:ext cx="10515600" cy="1006464"/>
          </a:xfrm>
        </p:spPr>
        <p:txBody>
          <a:bodyPr>
            <a:normAutofit/>
          </a:bodyPr>
          <a:lstStyle/>
          <a:p>
            <a:pPr algn="ctr"/>
            <a:r>
              <a:rPr lang="en-US" dirty="0">
                <a:latin typeface="Andale Mono" panose="020B0509000000000004" pitchFamily="49" charset="0"/>
              </a:rPr>
              <a:t>NOT</a:t>
            </a:r>
          </a:p>
        </p:txBody>
      </p:sp>
      <p:sp>
        <p:nvSpPr>
          <p:cNvPr id="9" name="TextBox 8">
            <a:extLst>
              <a:ext uri="{FF2B5EF4-FFF2-40B4-BE49-F238E27FC236}">
                <a16:creationId xmlns:a16="http://schemas.microsoft.com/office/drawing/2014/main" id="{E041C551-6EDD-064B-8093-6579EE36D4C9}"/>
              </a:ext>
            </a:extLst>
          </p:cNvPr>
          <p:cNvSpPr txBox="1"/>
          <p:nvPr/>
        </p:nvSpPr>
        <p:spPr>
          <a:xfrm>
            <a:off x="584200" y="1731776"/>
            <a:ext cx="10318962" cy="1146789"/>
          </a:xfrm>
          <a:prstGeom prst="rect">
            <a:avLst/>
          </a:prstGeom>
          <a:noFill/>
        </p:spPr>
        <p:txBody>
          <a:bodyPr wrap="square" rtlCol="0">
            <a:spAutoFit/>
          </a:bodyPr>
          <a:lstStyle/>
          <a:p>
            <a:pPr>
              <a:lnSpc>
                <a:spcPct val="150000"/>
              </a:lnSpc>
            </a:pPr>
            <a:r>
              <a:rPr lang="en-US" sz="2400" b="1" dirty="0">
                <a:latin typeface="Fira Code" panose="020B0509050000020004" pitchFamily="49" charset="0"/>
                <a:ea typeface="Fira Code" panose="020B0509050000020004" pitchFamily="49" charset="0"/>
              </a:rPr>
              <a:t>IF</a:t>
            </a:r>
            <a:r>
              <a:rPr lang="en-US" sz="2400" dirty="0">
                <a:latin typeface="Fira Code" panose="020B0509050000020004" pitchFamily="49" charset="0"/>
                <a:ea typeface="Fira Code" panose="020B0509050000020004" pitchFamily="49" charset="0"/>
              </a:rPr>
              <a:t> it is </a:t>
            </a:r>
            <a:r>
              <a:rPr lang="en-US" sz="2400" b="1" dirty="0">
                <a:latin typeface="Fira Code" panose="020B0509050000020004" pitchFamily="49" charset="0"/>
                <a:ea typeface="Fira Code" panose="020B0509050000020004" pitchFamily="49" charset="0"/>
              </a:rPr>
              <a:t>NOT</a:t>
            </a:r>
            <a:r>
              <a:rPr lang="en-US" sz="2400" dirty="0">
                <a:latin typeface="Fira Code" panose="020B0509050000020004" pitchFamily="49" charset="0"/>
                <a:ea typeface="Fira Code" panose="020B0509050000020004" pitchFamily="49" charset="0"/>
              </a:rPr>
              <a:t> December</a:t>
            </a:r>
          </a:p>
          <a:p>
            <a:pPr>
              <a:lnSpc>
                <a:spcPct val="150000"/>
              </a:lnSpc>
            </a:pPr>
            <a:r>
              <a:rPr lang="en-US" sz="2400" b="1" dirty="0">
                <a:latin typeface="Fira Code" panose="020B0509050000020004" pitchFamily="49" charset="0"/>
                <a:ea typeface="Fira Code" panose="020B0509050000020004" pitchFamily="49" charset="0"/>
              </a:rPr>
              <a:t>THEN</a:t>
            </a:r>
            <a:r>
              <a:rPr lang="en-US" sz="2400" dirty="0">
                <a:latin typeface="Fira Code" panose="020B0509050000020004" pitchFamily="49" charset="0"/>
                <a:ea typeface="Fira Code" panose="020B0509050000020004" pitchFamily="49" charset="0"/>
              </a:rPr>
              <a:t> you shouldn’t play Christmas music</a:t>
            </a:r>
          </a:p>
        </p:txBody>
      </p:sp>
      <p:sp>
        <p:nvSpPr>
          <p:cNvPr id="10" name="TextBox 9">
            <a:extLst>
              <a:ext uri="{FF2B5EF4-FFF2-40B4-BE49-F238E27FC236}">
                <a16:creationId xmlns:a16="http://schemas.microsoft.com/office/drawing/2014/main" id="{251B1208-751B-FC49-9ECA-A65E14DDE59B}"/>
              </a:ext>
            </a:extLst>
          </p:cNvPr>
          <p:cNvSpPr txBox="1"/>
          <p:nvPr/>
        </p:nvSpPr>
        <p:spPr>
          <a:xfrm>
            <a:off x="584200" y="3509168"/>
            <a:ext cx="10318962" cy="1146789"/>
          </a:xfrm>
          <a:prstGeom prst="rect">
            <a:avLst/>
          </a:prstGeom>
          <a:noFill/>
        </p:spPr>
        <p:txBody>
          <a:bodyPr wrap="square" rtlCol="0">
            <a:spAutoFit/>
          </a:bodyPr>
          <a:lstStyle/>
          <a:p>
            <a:pPr>
              <a:lnSpc>
                <a:spcPct val="150000"/>
              </a:lnSpc>
            </a:pPr>
            <a:r>
              <a:rPr lang="en-US" sz="2400" b="1" dirty="0">
                <a:latin typeface="Fira Code" panose="020B0509050000020004" pitchFamily="49" charset="0"/>
                <a:ea typeface="Fira Code" panose="020B0509050000020004" pitchFamily="49" charset="0"/>
              </a:rPr>
              <a:t>IF</a:t>
            </a:r>
            <a:r>
              <a:rPr lang="en-US" sz="2400" dirty="0">
                <a:latin typeface="Fira Code" panose="020B0509050000020004" pitchFamily="49" charset="0"/>
                <a:ea typeface="Fira Code" panose="020B0509050000020004" pitchFamily="49" charset="0"/>
              </a:rPr>
              <a:t> tomorrow is </a:t>
            </a:r>
            <a:r>
              <a:rPr lang="en-US" sz="2400" b="1" dirty="0">
                <a:latin typeface="Fira Code" panose="020B0509050000020004" pitchFamily="49" charset="0"/>
                <a:ea typeface="Fira Code" panose="020B0509050000020004" pitchFamily="49" charset="0"/>
              </a:rPr>
              <a:t>NOT</a:t>
            </a:r>
            <a:r>
              <a:rPr lang="en-US" sz="2400" dirty="0">
                <a:latin typeface="Fira Code" panose="020B0509050000020004" pitchFamily="49" charset="0"/>
                <a:ea typeface="Fira Code" panose="020B0509050000020004" pitchFamily="49" charset="0"/>
              </a:rPr>
              <a:t> Saturday</a:t>
            </a:r>
          </a:p>
          <a:p>
            <a:pPr>
              <a:lnSpc>
                <a:spcPct val="150000"/>
              </a:lnSpc>
            </a:pPr>
            <a:r>
              <a:rPr lang="en-US" sz="2400" b="1" dirty="0">
                <a:latin typeface="Fira Code" panose="020B0509050000020004" pitchFamily="49" charset="0"/>
                <a:ea typeface="Fira Code" panose="020B0509050000020004" pitchFamily="49" charset="0"/>
              </a:rPr>
              <a:t>THEN</a:t>
            </a:r>
            <a:r>
              <a:rPr lang="en-US" sz="2400" dirty="0">
                <a:latin typeface="Fira Code" panose="020B0509050000020004" pitchFamily="49" charset="0"/>
                <a:ea typeface="Fira Code" panose="020B0509050000020004" pitchFamily="49" charset="0"/>
              </a:rPr>
              <a:t> you can’t stay up late</a:t>
            </a:r>
          </a:p>
        </p:txBody>
      </p:sp>
    </p:spTree>
    <p:extLst>
      <p:ext uri="{BB962C8B-B14F-4D97-AF65-F5344CB8AC3E}">
        <p14:creationId xmlns:p14="http://schemas.microsoft.com/office/powerpoint/2010/main" val="295692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936519" y="1653281"/>
            <a:ext cx="10515600" cy="2684305"/>
          </a:xfrm>
        </p:spPr>
        <p:txBody>
          <a:bodyPr>
            <a:normAutofit/>
          </a:bodyPr>
          <a:lstStyle/>
          <a:p>
            <a:pPr algn="ctr"/>
            <a:r>
              <a:rPr lang="en-US" sz="4000" dirty="0">
                <a:latin typeface="Andale Mono" panose="020B0509000000000004" pitchFamily="49" charset="0"/>
              </a:rPr>
              <a:t>Select the right operator and fill in the blanks</a:t>
            </a:r>
            <a:br>
              <a:rPr lang="en-US" sz="2800" dirty="0">
                <a:latin typeface="Andale Mono" panose="020B0509000000000004" pitchFamily="49" charset="0"/>
              </a:rPr>
            </a:br>
            <a:br>
              <a:rPr lang="en-US" sz="2800" dirty="0">
                <a:latin typeface="Andale Mono" panose="020B0509000000000004" pitchFamily="49" charset="0"/>
              </a:rPr>
            </a:br>
            <a:r>
              <a:rPr lang="en-US" sz="2800" dirty="0">
                <a:latin typeface="Andale Mono" panose="020B0509000000000004" pitchFamily="49" charset="0"/>
              </a:rPr>
              <a:t>In your workbooks</a:t>
            </a:r>
          </a:p>
        </p:txBody>
      </p:sp>
    </p:spTree>
    <p:extLst>
      <p:ext uri="{BB962C8B-B14F-4D97-AF65-F5344CB8AC3E}">
        <p14:creationId xmlns:p14="http://schemas.microsoft.com/office/powerpoint/2010/main" val="36133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569214"/>
            <a:ext cx="10515600" cy="1325563"/>
          </a:xfrm>
        </p:spPr>
        <p:txBody>
          <a:bodyPr>
            <a:normAutofit/>
          </a:bodyPr>
          <a:lstStyle/>
          <a:p>
            <a:pPr algn="ctr"/>
            <a:r>
              <a:rPr lang="en-US" sz="4000" dirty="0">
                <a:latin typeface="Andale Mono" panose="020B0509000000000004" pitchFamily="49" charset="0"/>
              </a:rPr>
              <a:t>Live Demonstration</a:t>
            </a:r>
            <a:endParaRPr lang="en-US" sz="5400" dirty="0">
              <a:latin typeface="Andale Mono" panose="020B0509000000000004" pitchFamily="49" charset="0"/>
            </a:endParaRPr>
          </a:p>
        </p:txBody>
      </p:sp>
      <p:pic>
        <p:nvPicPr>
          <p:cNvPr id="6" name="Picture 5">
            <a:extLst>
              <a:ext uri="{FF2B5EF4-FFF2-40B4-BE49-F238E27FC236}">
                <a16:creationId xmlns:a16="http://schemas.microsoft.com/office/drawing/2014/main" id="{504F8C61-9FD5-DE43-A0BD-D77290A095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15215" y="3963223"/>
            <a:ext cx="2193423" cy="2069709"/>
          </a:xfrm>
          <a:prstGeom prst="rect">
            <a:avLst/>
          </a:prstGeom>
        </p:spPr>
      </p:pic>
      <p:pic>
        <p:nvPicPr>
          <p:cNvPr id="8" name="Picture 7">
            <a:extLst>
              <a:ext uri="{FF2B5EF4-FFF2-40B4-BE49-F238E27FC236}">
                <a16:creationId xmlns:a16="http://schemas.microsoft.com/office/drawing/2014/main" id="{09237569-4219-1E45-B978-9720D199781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92271" y="3878317"/>
            <a:ext cx="2012943" cy="2239522"/>
          </a:xfrm>
          <a:prstGeom prst="rect">
            <a:avLst/>
          </a:prstGeom>
        </p:spPr>
      </p:pic>
      <p:pic>
        <p:nvPicPr>
          <p:cNvPr id="9" name="Picture 8">
            <a:extLst>
              <a:ext uri="{FF2B5EF4-FFF2-40B4-BE49-F238E27FC236}">
                <a16:creationId xmlns:a16="http://schemas.microsoft.com/office/drawing/2014/main" id="{B5E11A7B-9B75-2649-9022-8055E1C8549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88847" y="3878317"/>
            <a:ext cx="1908317" cy="2251217"/>
          </a:xfrm>
          <a:prstGeom prst="rect">
            <a:avLst/>
          </a:prstGeom>
        </p:spPr>
      </p:pic>
    </p:spTree>
    <p:extLst>
      <p:ext uri="{BB962C8B-B14F-4D97-AF65-F5344CB8AC3E}">
        <p14:creationId xmlns:p14="http://schemas.microsoft.com/office/powerpoint/2010/main" val="3827020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Can you explain this?</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79586"/>
            <a:ext cx="11341516" cy="3953262"/>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import martypy</a:t>
            </a:r>
          </a:p>
          <a:p>
            <a:pPr>
              <a:lnSpc>
                <a:spcPct val="150000"/>
              </a:lnSpc>
            </a:pPr>
            <a:endParaRPr lang="en-US" sz="700" dirty="0">
              <a:latin typeface="Fira Code" panose="020B0509050000020004" pitchFamily="49" charset="0"/>
              <a:ea typeface="Fira Code" panose="020B0509050000020004" pitchFamily="49" charset="0"/>
            </a:endParaRPr>
          </a:p>
          <a:p>
            <a:pPr>
              <a:lnSpc>
                <a:spcPct val="150000"/>
              </a:lnSpc>
            </a:pPr>
            <a:r>
              <a:rPr lang="en-US" dirty="0" err="1">
                <a:latin typeface="Fira Code" panose="020B0509050000020004" pitchFamily="49" charset="0"/>
                <a:ea typeface="Fira Code" panose="020B0509050000020004" pitchFamily="49" charset="0"/>
              </a:rPr>
              <a:t>mymarty</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martypy.Marty</a:t>
            </a:r>
            <a:r>
              <a:rPr lang="en-US" dirty="0">
                <a:latin typeface="Fira Code" panose="020B0509050000020004" pitchFamily="49" charset="0"/>
                <a:ea typeface="Fira Code" panose="020B0509050000020004" pitchFamily="49" charset="0"/>
              </a:rPr>
              <a:t>(‘socket://192.168.8.122’)</a:t>
            </a:r>
          </a:p>
          <a:p>
            <a:pPr>
              <a:lnSpc>
                <a:spcPct val="150000"/>
              </a:lnSpc>
            </a:pPr>
            <a:r>
              <a:rPr lang="en-US" dirty="0">
                <a:latin typeface="Fira Code" panose="020B0509050000020004" pitchFamily="49" charset="0"/>
                <a:ea typeface="Fira Code" panose="020B0509050000020004" pitchFamily="49" charset="0"/>
              </a:rPr>
              <a:t>mymarty.hello()</a:t>
            </a:r>
          </a:p>
          <a:p>
            <a:pPr>
              <a:lnSpc>
                <a:spcPct val="150000"/>
              </a:lnSpc>
            </a:pPr>
            <a:r>
              <a:rPr lang="en-US" dirty="0">
                <a:latin typeface="Fira Code" panose="020B0509050000020004" pitchFamily="49" charset="0"/>
                <a:ea typeface="Fira Code" panose="020B0509050000020004" pitchFamily="49" charset="0"/>
              </a:rPr>
              <a:t>steps = int(</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(“How many steps should I take? Please pick a number between 1 and 10”))</a:t>
            </a:r>
          </a:p>
          <a:p>
            <a:pPr>
              <a:lnSpc>
                <a:spcPct val="150000"/>
              </a:lnSpc>
            </a:pPr>
            <a:r>
              <a:rPr lang="en-US" dirty="0">
                <a:latin typeface="Fira Code" panose="020B0509050000020004" pitchFamily="49" charset="0"/>
                <a:ea typeface="Fira Code" panose="020B0509050000020004" pitchFamily="49" charset="0"/>
              </a:rPr>
              <a:t>if steps &lt;= 10 AND steps &gt;= 1:</a:t>
            </a:r>
          </a:p>
          <a:p>
            <a:pPr>
              <a:lnSpc>
                <a:spcPct val="150000"/>
              </a:lnSpc>
            </a:pPr>
            <a:r>
              <a:rPr lang="en-US" dirty="0">
                <a:latin typeface="Fira Code" panose="020B0509050000020004" pitchFamily="49" charset="0"/>
                <a:ea typeface="Fira Code" panose="020B0509050000020004" pitchFamily="49" charset="0"/>
              </a:rPr>
              <a:t>	mymarty.walk(steps)</a:t>
            </a:r>
          </a:p>
          <a:p>
            <a:pPr>
              <a:lnSpc>
                <a:spcPct val="150000"/>
              </a:lnSpc>
            </a:pPr>
            <a:r>
              <a:rPr lang="en-US" dirty="0">
                <a:latin typeface="Fira Code" panose="020B0509050000020004" pitchFamily="49" charset="0"/>
                <a:ea typeface="Fira Code" panose="020B0509050000020004" pitchFamily="49" charset="0"/>
              </a:rPr>
              <a:t>else:</a:t>
            </a:r>
            <a:br>
              <a:rPr lang="en-US" dirty="0">
                <a:latin typeface="Fira Code" panose="020B0509050000020004" pitchFamily="49" charset="0"/>
                <a:ea typeface="Fira Code" panose="020B0509050000020004" pitchFamily="49" charset="0"/>
              </a:rPr>
            </a:br>
            <a:r>
              <a:rPr lang="en-US" dirty="0">
                <a:latin typeface="Fira Code" panose="020B0509050000020004" pitchFamily="49" charset="0"/>
                <a:ea typeface="Fira Code" panose="020B0509050000020004" pitchFamily="49" charset="0"/>
              </a:rPr>
              <a:t>	print(“Sorry, please try again!”)</a:t>
            </a:r>
          </a:p>
        </p:txBody>
      </p:sp>
    </p:spTree>
    <p:extLst>
      <p:ext uri="{BB962C8B-B14F-4D97-AF65-F5344CB8AC3E}">
        <p14:creationId xmlns:p14="http://schemas.microsoft.com/office/powerpoint/2010/main" val="14950966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Extend your Chatbot!</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79586"/>
            <a:ext cx="11341516" cy="3953262"/>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import martypy</a:t>
            </a:r>
          </a:p>
          <a:p>
            <a:pPr>
              <a:lnSpc>
                <a:spcPct val="150000"/>
              </a:lnSpc>
            </a:pPr>
            <a:endParaRPr lang="en-US" sz="700" dirty="0">
              <a:latin typeface="Fira Code" panose="020B0509050000020004" pitchFamily="49" charset="0"/>
              <a:ea typeface="Fira Code" panose="020B0509050000020004" pitchFamily="49" charset="0"/>
            </a:endParaRPr>
          </a:p>
          <a:p>
            <a:pPr>
              <a:lnSpc>
                <a:spcPct val="150000"/>
              </a:lnSpc>
            </a:pPr>
            <a:r>
              <a:rPr lang="en-US" dirty="0" err="1">
                <a:latin typeface="Fira Code" panose="020B0509050000020004" pitchFamily="49" charset="0"/>
                <a:ea typeface="Fira Code" panose="020B0509050000020004" pitchFamily="49" charset="0"/>
              </a:rPr>
              <a:t>mymarty</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martypy.Marty</a:t>
            </a:r>
            <a:r>
              <a:rPr lang="en-US" dirty="0">
                <a:latin typeface="Fira Code" panose="020B0509050000020004" pitchFamily="49" charset="0"/>
                <a:ea typeface="Fira Code" panose="020B0509050000020004" pitchFamily="49" charset="0"/>
              </a:rPr>
              <a:t>(‘socket://192.168.8.122’)</a:t>
            </a:r>
          </a:p>
          <a:p>
            <a:pPr>
              <a:lnSpc>
                <a:spcPct val="150000"/>
              </a:lnSpc>
            </a:pPr>
            <a:r>
              <a:rPr lang="en-US" dirty="0">
                <a:latin typeface="Fira Code" panose="020B0509050000020004" pitchFamily="49" charset="0"/>
                <a:ea typeface="Fira Code" panose="020B0509050000020004" pitchFamily="49" charset="0"/>
              </a:rPr>
              <a:t>mymarty.hello()</a:t>
            </a:r>
          </a:p>
          <a:p>
            <a:pPr>
              <a:lnSpc>
                <a:spcPct val="150000"/>
              </a:lnSpc>
            </a:pPr>
            <a:r>
              <a:rPr lang="en-US" dirty="0">
                <a:latin typeface="Fira Code" panose="020B0509050000020004" pitchFamily="49" charset="0"/>
                <a:ea typeface="Fira Code" panose="020B0509050000020004" pitchFamily="49" charset="0"/>
              </a:rPr>
              <a:t>steps = int(</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(“How many steps should I take? Please pick a number between 1 and 10”))</a:t>
            </a:r>
          </a:p>
          <a:p>
            <a:pPr>
              <a:lnSpc>
                <a:spcPct val="150000"/>
              </a:lnSpc>
            </a:pPr>
            <a:r>
              <a:rPr lang="en-US" dirty="0">
                <a:latin typeface="Fira Code" panose="020B0509050000020004" pitchFamily="49" charset="0"/>
                <a:ea typeface="Fira Code" panose="020B0509050000020004" pitchFamily="49" charset="0"/>
              </a:rPr>
              <a:t>if steps &lt;= 10 AND steps &gt;= 1:</a:t>
            </a:r>
          </a:p>
          <a:p>
            <a:pPr>
              <a:lnSpc>
                <a:spcPct val="150000"/>
              </a:lnSpc>
            </a:pPr>
            <a:r>
              <a:rPr lang="en-US" dirty="0">
                <a:latin typeface="Fira Code" panose="020B0509050000020004" pitchFamily="49" charset="0"/>
                <a:ea typeface="Fira Code" panose="020B0509050000020004" pitchFamily="49" charset="0"/>
              </a:rPr>
              <a:t>	mymarty.walk(steps)</a:t>
            </a:r>
          </a:p>
          <a:p>
            <a:pPr>
              <a:lnSpc>
                <a:spcPct val="150000"/>
              </a:lnSpc>
            </a:pPr>
            <a:r>
              <a:rPr lang="en-US" dirty="0">
                <a:latin typeface="Fira Code" panose="020B0509050000020004" pitchFamily="49" charset="0"/>
                <a:ea typeface="Fira Code" panose="020B0509050000020004" pitchFamily="49" charset="0"/>
              </a:rPr>
              <a:t>else:</a:t>
            </a:r>
            <a:br>
              <a:rPr lang="en-US" dirty="0">
                <a:latin typeface="Fira Code" panose="020B0509050000020004" pitchFamily="49" charset="0"/>
                <a:ea typeface="Fira Code" panose="020B0509050000020004" pitchFamily="49" charset="0"/>
              </a:rPr>
            </a:br>
            <a:r>
              <a:rPr lang="en-US" dirty="0">
                <a:latin typeface="Fira Code" panose="020B0509050000020004" pitchFamily="49" charset="0"/>
                <a:ea typeface="Fira Code" panose="020B0509050000020004" pitchFamily="49" charset="0"/>
              </a:rPr>
              <a:t>	print(“Sorry, please try again!”)</a:t>
            </a:r>
          </a:p>
        </p:txBody>
      </p:sp>
      <p:sp>
        <p:nvSpPr>
          <p:cNvPr id="6" name="Rectangle 5">
            <a:extLst>
              <a:ext uri="{FF2B5EF4-FFF2-40B4-BE49-F238E27FC236}">
                <a16:creationId xmlns:a16="http://schemas.microsoft.com/office/drawing/2014/main" id="{C9CEABDC-A49A-4746-B60A-685C6764B17D}"/>
              </a:ext>
            </a:extLst>
          </p:cNvPr>
          <p:cNvSpPr/>
          <p:nvPr/>
        </p:nvSpPr>
        <p:spPr>
          <a:xfrm>
            <a:off x="543880" y="3653060"/>
            <a:ext cx="4241479" cy="4211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39897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879427"/>
            <a:ext cx="10515600" cy="1325563"/>
          </a:xfrm>
        </p:spPr>
        <p:txBody>
          <a:bodyPr>
            <a:normAutofit/>
          </a:bodyPr>
          <a:lstStyle/>
          <a:p>
            <a:pPr algn="ctr"/>
            <a:r>
              <a:rPr lang="en-US" sz="5400" dirty="0">
                <a:latin typeface="Andale Mono" panose="020B0509000000000004" pitchFamily="49" charset="0"/>
              </a:rPr>
              <a:t>End of Lesson Reflection</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3067169"/>
            <a:ext cx="10515600" cy="205454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One thing I didn’t understand</a:t>
            </a:r>
          </a:p>
          <a:p>
            <a:pPr algn="ctr">
              <a:lnSpc>
                <a:spcPct val="150000"/>
              </a:lnSpc>
            </a:pPr>
            <a:r>
              <a:rPr lang="en-US" sz="2400" dirty="0">
                <a:latin typeface="Andale Mono" panose="020B0509000000000004" pitchFamily="49" charset="0"/>
              </a:rPr>
              <a:t>One thing I want to look at more next time</a:t>
            </a:r>
          </a:p>
        </p:txBody>
      </p:sp>
    </p:spTree>
    <p:extLst>
      <p:ext uri="{BB962C8B-B14F-4D97-AF65-F5344CB8AC3E}">
        <p14:creationId xmlns:p14="http://schemas.microsoft.com/office/powerpoint/2010/main" val="28450651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p:txBody>
          <a:bodyPr/>
          <a:lstStyle/>
          <a:p>
            <a:r>
              <a:rPr lang="en-US" sz="3200" dirty="0">
                <a:latin typeface="Andale Mono" panose="020B0509000000000004" pitchFamily="49" charset="0"/>
              </a:rPr>
              <a:t>Lesson 4</a:t>
            </a:r>
            <a:br>
              <a:rPr lang="en-US" dirty="0">
                <a:latin typeface="Andale Mono" panose="020B0509000000000004" pitchFamily="49" charset="0"/>
              </a:rPr>
            </a:br>
            <a:r>
              <a:rPr lang="en-US" dirty="0">
                <a:latin typeface="Andale Mono" panose="020B0509000000000004" pitchFamily="49" charset="0"/>
              </a:rPr>
              <a:t>Processing Complex User Input</a:t>
            </a:r>
          </a:p>
        </p:txBody>
      </p:sp>
      <p:sp>
        <p:nvSpPr>
          <p:cNvPr id="3" name="Content Placeholder 2">
            <a:extLst>
              <a:ext uri="{FF2B5EF4-FFF2-40B4-BE49-F238E27FC236}">
                <a16:creationId xmlns:a16="http://schemas.microsoft.com/office/drawing/2014/main" id="{DC0093EC-6D45-E247-A28E-130C85D2F070}"/>
              </a:ext>
            </a:extLst>
          </p:cNvPr>
          <p:cNvSpPr>
            <a:spLocks noGrp="1"/>
          </p:cNvSpPr>
          <p:nvPr>
            <p:ph idx="1"/>
          </p:nvPr>
        </p:nvSpPr>
        <p:spPr>
          <a:xfrm>
            <a:off x="838200" y="1973104"/>
            <a:ext cx="10515600" cy="4351338"/>
          </a:xfrm>
        </p:spPr>
        <p:txBody>
          <a:bodyPr>
            <a:normAutofit/>
          </a:bodyPr>
          <a:lstStyle/>
          <a:p>
            <a:pPr marL="0" indent="0">
              <a:buNone/>
            </a:pPr>
            <a:r>
              <a:rPr lang="en-US" sz="2000" dirty="0">
                <a:latin typeface="Andale Mono" panose="020B0509000000000004" pitchFamily="49" charset="0"/>
              </a:rPr>
              <a:t>By the end of this lesson you will be able to,</a:t>
            </a:r>
          </a:p>
          <a:p>
            <a:pPr marL="0" indent="0">
              <a:buNone/>
            </a:pPr>
            <a:endParaRPr lang="en-US" sz="500" dirty="0">
              <a:latin typeface="Andale Mono" panose="020B0509000000000004" pitchFamily="49" charset="0"/>
            </a:endParaRPr>
          </a:p>
          <a:p>
            <a:pPr marL="536575" indent="-214313">
              <a:lnSpc>
                <a:spcPct val="150000"/>
              </a:lnSpc>
            </a:pPr>
            <a:r>
              <a:rPr lang="en-US" sz="1800" dirty="0">
                <a:latin typeface="Andale Mono" panose="020B0509000000000004" pitchFamily="49" charset="0"/>
              </a:rPr>
              <a:t>Describe when you might need to use string manipulation whilst coding</a:t>
            </a:r>
          </a:p>
          <a:p>
            <a:pPr marL="536575" indent="-214313">
              <a:lnSpc>
                <a:spcPct val="150000"/>
              </a:lnSpc>
            </a:pPr>
            <a:r>
              <a:rPr lang="en-US" sz="1800" dirty="0">
                <a:latin typeface="Andale Mono" panose="020B0509000000000004" pitchFamily="49" charset="0"/>
              </a:rPr>
              <a:t>Use string manipulation methods of user input to breakdown the text to be used as parameters for Marty movements</a:t>
            </a:r>
          </a:p>
          <a:p>
            <a:pPr marL="536575" indent="-214313">
              <a:lnSpc>
                <a:spcPct val="150000"/>
              </a:lnSpc>
            </a:pPr>
            <a:r>
              <a:rPr lang="en-US" sz="1800" dirty="0">
                <a:latin typeface="Andale Mono" panose="020B0509000000000004" pitchFamily="49" charset="0"/>
              </a:rPr>
              <a:t>Explore values needed for different Marty movements</a:t>
            </a:r>
          </a:p>
        </p:txBody>
      </p:sp>
    </p:spTree>
    <p:extLst>
      <p:ext uri="{BB962C8B-B14F-4D97-AF65-F5344CB8AC3E}">
        <p14:creationId xmlns:p14="http://schemas.microsoft.com/office/powerpoint/2010/main" val="29240855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31101" y="810000"/>
            <a:ext cx="11387557" cy="1343919"/>
          </a:xfrm>
        </p:spPr>
        <p:txBody>
          <a:bodyPr>
            <a:normAutofit/>
          </a:bodyPr>
          <a:lstStyle/>
          <a:p>
            <a:pPr algn="ctr"/>
            <a:r>
              <a:rPr lang="en-US" sz="3600" dirty="0">
                <a:latin typeface="Andale Mono" panose="020B0509000000000004" pitchFamily="49" charset="0"/>
              </a:rPr>
              <a:t>Fill in the </a:t>
            </a:r>
            <a:r>
              <a:rPr lang="en-US" sz="3600" i="1" dirty="0">
                <a:latin typeface="Andale Mono" panose="020B0509000000000004" pitchFamily="49" charset="0"/>
              </a:rPr>
              <a:t>parameters</a:t>
            </a:r>
            <a:r>
              <a:rPr lang="en-US" sz="3600" dirty="0">
                <a:latin typeface="Andale Mono" panose="020B0509000000000004" pitchFamily="49" charset="0"/>
              </a:rPr>
              <a:t> for these functions in your workbooks</a:t>
            </a:r>
          </a:p>
        </p:txBody>
      </p:sp>
      <p:sp>
        <p:nvSpPr>
          <p:cNvPr id="6" name="Title 1">
            <a:extLst>
              <a:ext uri="{FF2B5EF4-FFF2-40B4-BE49-F238E27FC236}">
                <a16:creationId xmlns:a16="http://schemas.microsoft.com/office/drawing/2014/main" id="{889D9110-4E4D-1049-B4D7-6495BBB8CE80}"/>
              </a:ext>
            </a:extLst>
          </p:cNvPr>
          <p:cNvSpPr txBox="1">
            <a:spLocks/>
          </p:cNvSpPr>
          <p:nvPr/>
        </p:nvSpPr>
        <p:spPr>
          <a:xfrm>
            <a:off x="500540" y="2394227"/>
            <a:ext cx="11387557" cy="26342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latin typeface="Andale Mono" panose="020B0509000000000004" pitchFamily="49" charset="0"/>
              </a:rPr>
              <a:t>WALK</a:t>
            </a:r>
          </a:p>
          <a:p>
            <a:pPr algn="ctr"/>
            <a:r>
              <a:rPr lang="en-US" sz="3600" dirty="0">
                <a:latin typeface="Andale Mono" panose="020B0509000000000004" pitchFamily="49" charset="0"/>
              </a:rPr>
              <a:t>LEAN</a:t>
            </a:r>
          </a:p>
          <a:p>
            <a:pPr algn="ctr"/>
            <a:r>
              <a:rPr lang="en-US" sz="3600" dirty="0">
                <a:latin typeface="Andale Mono" panose="020B0509000000000004" pitchFamily="49" charset="0"/>
              </a:rPr>
              <a:t>SIDESTEP</a:t>
            </a:r>
          </a:p>
          <a:p>
            <a:pPr algn="ctr"/>
            <a:r>
              <a:rPr lang="en-US" sz="3600" dirty="0">
                <a:latin typeface="Andale Mono" panose="020B0509000000000004" pitchFamily="49" charset="0"/>
              </a:rPr>
              <a:t>KICK</a:t>
            </a:r>
          </a:p>
        </p:txBody>
      </p:sp>
    </p:spTree>
    <p:extLst>
      <p:ext uri="{BB962C8B-B14F-4D97-AF65-F5344CB8AC3E}">
        <p14:creationId xmlns:p14="http://schemas.microsoft.com/office/powerpoint/2010/main" val="7997543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So far..</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99585"/>
            <a:ext cx="11341516" cy="3537763"/>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import martypy</a:t>
            </a:r>
          </a:p>
          <a:p>
            <a:pPr>
              <a:lnSpc>
                <a:spcPct val="150000"/>
              </a:lnSpc>
            </a:pPr>
            <a:endParaRPr lang="en-US" sz="700" dirty="0">
              <a:latin typeface="Fira Code" panose="020B0509050000020004" pitchFamily="49" charset="0"/>
              <a:ea typeface="Fira Code" panose="020B0509050000020004" pitchFamily="49" charset="0"/>
            </a:endParaRPr>
          </a:p>
          <a:p>
            <a:pPr>
              <a:lnSpc>
                <a:spcPct val="150000"/>
              </a:lnSpc>
            </a:pPr>
            <a:r>
              <a:rPr lang="en-US" dirty="0" err="1">
                <a:latin typeface="Fira Code" panose="020B0509050000020004" pitchFamily="49" charset="0"/>
                <a:ea typeface="Fira Code" panose="020B0509050000020004" pitchFamily="49" charset="0"/>
              </a:rPr>
              <a:t>mymarty</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martypy.Marty</a:t>
            </a:r>
            <a:r>
              <a:rPr lang="en-US" dirty="0">
                <a:latin typeface="Fira Code" panose="020B0509050000020004" pitchFamily="49" charset="0"/>
                <a:ea typeface="Fira Code" panose="020B0509050000020004" pitchFamily="49" charset="0"/>
              </a:rPr>
              <a:t>(‘socket://192.168.8.122’)</a:t>
            </a:r>
          </a:p>
          <a:p>
            <a:pPr>
              <a:lnSpc>
                <a:spcPct val="150000"/>
              </a:lnSpc>
            </a:pPr>
            <a:r>
              <a:rPr lang="en-US" dirty="0">
                <a:latin typeface="Fira Code" panose="020B0509050000020004" pitchFamily="49" charset="0"/>
                <a:ea typeface="Fira Code" panose="020B0509050000020004" pitchFamily="49" charset="0"/>
              </a:rPr>
              <a:t>mymarty.hello()</a:t>
            </a:r>
          </a:p>
          <a:p>
            <a:pPr>
              <a:lnSpc>
                <a:spcPct val="150000"/>
              </a:lnSpc>
            </a:pPr>
            <a:r>
              <a:rPr lang="en-US" dirty="0">
                <a:latin typeface="Fira Code" panose="020B0509050000020004" pitchFamily="49" charset="0"/>
                <a:ea typeface="Fira Code" panose="020B0509050000020004" pitchFamily="49" charset="0"/>
              </a:rPr>
              <a:t>side = </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(“Which side should Marty kick on? Left or right?”)</a:t>
            </a:r>
          </a:p>
          <a:p>
            <a:pPr>
              <a:lnSpc>
                <a:spcPct val="150000"/>
              </a:lnSpc>
            </a:pPr>
            <a:r>
              <a:rPr lang="en-US" dirty="0">
                <a:latin typeface="Fira Code" panose="020B0509050000020004" pitchFamily="49" charset="0"/>
                <a:ea typeface="Fira Code" panose="020B0509050000020004" pitchFamily="49" charset="0"/>
              </a:rPr>
              <a:t>twist = int(</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(“How much twist should be on the kick? Between 0 and 100”))</a:t>
            </a:r>
          </a:p>
          <a:p>
            <a:pPr>
              <a:lnSpc>
                <a:spcPct val="150000"/>
              </a:lnSpc>
            </a:pPr>
            <a:r>
              <a:rPr lang="en-US" dirty="0">
                <a:latin typeface="Fira Code" panose="020B0509050000020004" pitchFamily="49" charset="0"/>
                <a:ea typeface="Fira Code" panose="020B0509050000020004" pitchFamily="49" charset="0"/>
              </a:rPr>
              <a:t>time = int(</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(“How long should it take? Between 500 and 1500”))</a:t>
            </a:r>
          </a:p>
          <a:p>
            <a:pPr>
              <a:lnSpc>
                <a:spcPct val="150000"/>
              </a:lnSpc>
            </a:pPr>
            <a:r>
              <a:rPr lang="en-US" dirty="0">
                <a:solidFill>
                  <a:srgbClr val="C00000"/>
                </a:solidFill>
                <a:latin typeface="Fira Code" panose="020B0509050000020004" pitchFamily="49" charset="0"/>
                <a:ea typeface="Fira Code" panose="020B0509050000020004" pitchFamily="49" charset="0"/>
              </a:rPr>
              <a:t>INSERT VALIDATION HERE</a:t>
            </a:r>
          </a:p>
          <a:p>
            <a:pPr>
              <a:lnSpc>
                <a:spcPct val="150000"/>
              </a:lnSpc>
            </a:pPr>
            <a:r>
              <a:rPr lang="en-US" dirty="0">
                <a:latin typeface="Fira Code" panose="020B0509050000020004" pitchFamily="49" charset="0"/>
                <a:ea typeface="Fira Code" panose="020B0509050000020004" pitchFamily="49" charset="0"/>
              </a:rPr>
              <a:t>mymarty.kick(side, twist, time)</a:t>
            </a:r>
          </a:p>
        </p:txBody>
      </p:sp>
    </p:spTree>
    <p:extLst>
      <p:ext uri="{BB962C8B-B14F-4D97-AF65-F5344CB8AC3E}">
        <p14:creationId xmlns:p14="http://schemas.microsoft.com/office/powerpoint/2010/main" val="31988671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So far..</a:t>
            </a:r>
            <a:endParaRPr lang="en-US"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99585"/>
            <a:ext cx="11341516" cy="3537763"/>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import martypy</a:t>
            </a:r>
          </a:p>
          <a:p>
            <a:pPr>
              <a:lnSpc>
                <a:spcPct val="150000"/>
              </a:lnSpc>
            </a:pPr>
            <a:endParaRPr lang="en-US" sz="700" dirty="0">
              <a:latin typeface="Fira Code" panose="020B0509050000020004" pitchFamily="49" charset="0"/>
              <a:ea typeface="Fira Code" panose="020B0509050000020004" pitchFamily="49" charset="0"/>
            </a:endParaRPr>
          </a:p>
          <a:p>
            <a:pPr>
              <a:lnSpc>
                <a:spcPct val="150000"/>
              </a:lnSpc>
            </a:pPr>
            <a:r>
              <a:rPr lang="en-US" dirty="0" err="1">
                <a:latin typeface="Fira Code" panose="020B0509050000020004" pitchFamily="49" charset="0"/>
                <a:ea typeface="Fira Code" panose="020B0509050000020004" pitchFamily="49" charset="0"/>
              </a:rPr>
              <a:t>mymarty</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martypy.Marty</a:t>
            </a:r>
            <a:r>
              <a:rPr lang="en-US" dirty="0">
                <a:latin typeface="Fira Code" panose="020B0509050000020004" pitchFamily="49" charset="0"/>
                <a:ea typeface="Fira Code" panose="020B0509050000020004" pitchFamily="49" charset="0"/>
              </a:rPr>
              <a:t>(‘socket://192.168.8.122’)</a:t>
            </a:r>
          </a:p>
          <a:p>
            <a:pPr>
              <a:lnSpc>
                <a:spcPct val="150000"/>
              </a:lnSpc>
            </a:pPr>
            <a:r>
              <a:rPr lang="en-US" dirty="0">
                <a:latin typeface="Fira Code" panose="020B0509050000020004" pitchFamily="49" charset="0"/>
                <a:ea typeface="Fira Code" panose="020B0509050000020004" pitchFamily="49" charset="0"/>
              </a:rPr>
              <a:t>mymarty.hello()</a:t>
            </a:r>
          </a:p>
          <a:p>
            <a:pPr>
              <a:lnSpc>
                <a:spcPct val="150000"/>
              </a:lnSpc>
            </a:pPr>
            <a:r>
              <a:rPr lang="en-US" dirty="0">
                <a:latin typeface="Fira Code" panose="020B0509050000020004" pitchFamily="49" charset="0"/>
                <a:ea typeface="Fira Code" panose="020B0509050000020004" pitchFamily="49" charset="0"/>
              </a:rPr>
              <a:t>side = </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(“Which side should Marty kick on? Left or right?”)</a:t>
            </a:r>
          </a:p>
          <a:p>
            <a:pPr>
              <a:lnSpc>
                <a:spcPct val="150000"/>
              </a:lnSpc>
            </a:pPr>
            <a:r>
              <a:rPr lang="en-US" dirty="0">
                <a:latin typeface="Fira Code" panose="020B0509050000020004" pitchFamily="49" charset="0"/>
                <a:ea typeface="Fira Code" panose="020B0509050000020004" pitchFamily="49" charset="0"/>
              </a:rPr>
              <a:t>twist = int(</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(“How much twist should be on the kick? Between 0 and 100”))</a:t>
            </a:r>
          </a:p>
          <a:p>
            <a:pPr>
              <a:lnSpc>
                <a:spcPct val="150000"/>
              </a:lnSpc>
            </a:pPr>
            <a:r>
              <a:rPr lang="en-US" dirty="0">
                <a:latin typeface="Fira Code" panose="020B0509050000020004" pitchFamily="49" charset="0"/>
                <a:ea typeface="Fira Code" panose="020B0509050000020004" pitchFamily="49" charset="0"/>
              </a:rPr>
              <a:t>time = int(</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(“How long should it take? Between 500 and 1500”))</a:t>
            </a:r>
          </a:p>
          <a:p>
            <a:pPr>
              <a:lnSpc>
                <a:spcPct val="150000"/>
              </a:lnSpc>
            </a:pPr>
            <a:r>
              <a:rPr lang="en-US" dirty="0">
                <a:solidFill>
                  <a:srgbClr val="C00000"/>
                </a:solidFill>
                <a:latin typeface="Fira Code" panose="020B0509050000020004" pitchFamily="49" charset="0"/>
                <a:ea typeface="Fira Code" panose="020B0509050000020004" pitchFamily="49" charset="0"/>
              </a:rPr>
              <a:t>INSERT VALIDATION HERE</a:t>
            </a:r>
          </a:p>
          <a:p>
            <a:pPr>
              <a:lnSpc>
                <a:spcPct val="150000"/>
              </a:lnSpc>
            </a:pPr>
            <a:r>
              <a:rPr lang="en-US" dirty="0">
                <a:latin typeface="Fira Code" panose="020B0509050000020004" pitchFamily="49" charset="0"/>
                <a:ea typeface="Fira Code" panose="020B0509050000020004" pitchFamily="49" charset="0"/>
              </a:rPr>
              <a:t>mymarty.kick(side, twist, time)</a:t>
            </a:r>
          </a:p>
        </p:txBody>
      </p:sp>
      <p:sp>
        <p:nvSpPr>
          <p:cNvPr id="8" name="Rectangle 7">
            <a:extLst>
              <a:ext uri="{FF2B5EF4-FFF2-40B4-BE49-F238E27FC236}">
                <a16:creationId xmlns:a16="http://schemas.microsoft.com/office/drawing/2014/main" id="{29E7228E-A675-BB44-A27C-6907183C4B66}"/>
              </a:ext>
            </a:extLst>
          </p:cNvPr>
          <p:cNvSpPr/>
          <p:nvPr/>
        </p:nvSpPr>
        <p:spPr>
          <a:xfrm>
            <a:off x="566478" y="3732049"/>
            <a:ext cx="634680" cy="3039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DFE42A1-D572-AF48-A722-7B1F61CB20B9}"/>
              </a:ext>
            </a:extLst>
          </p:cNvPr>
          <p:cNvSpPr/>
          <p:nvPr/>
        </p:nvSpPr>
        <p:spPr>
          <a:xfrm>
            <a:off x="571031" y="3328829"/>
            <a:ext cx="776920" cy="3051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E9F382B-08FA-1242-A7D1-466FFDF96F3E}"/>
              </a:ext>
            </a:extLst>
          </p:cNvPr>
          <p:cNvSpPr/>
          <p:nvPr/>
        </p:nvSpPr>
        <p:spPr>
          <a:xfrm>
            <a:off x="541603" y="2908940"/>
            <a:ext cx="715959" cy="3051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776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402221" y="2085081"/>
            <a:ext cx="11387557" cy="1343919"/>
          </a:xfrm>
        </p:spPr>
        <p:txBody>
          <a:bodyPr>
            <a:normAutofit/>
          </a:bodyPr>
          <a:lstStyle/>
          <a:p>
            <a:pPr algn="ctr"/>
            <a:r>
              <a:rPr lang="en-US" sz="3600" dirty="0">
                <a:latin typeface="Andale Mono" panose="020B0509000000000004" pitchFamily="49" charset="0"/>
              </a:rPr>
              <a:t>Is there a way we could ask for all the values in one go??</a:t>
            </a:r>
          </a:p>
        </p:txBody>
      </p:sp>
    </p:spTree>
    <p:extLst>
      <p:ext uri="{BB962C8B-B14F-4D97-AF65-F5344CB8AC3E}">
        <p14:creationId xmlns:p14="http://schemas.microsoft.com/office/powerpoint/2010/main" val="11534713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How about..</a:t>
            </a:r>
            <a:endParaRPr lang="en-US" dirty="0">
              <a:latin typeface="Andale Mono" panose="020B050900000000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99585"/>
            <a:ext cx="11341516" cy="2291268"/>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import martypy</a:t>
            </a:r>
          </a:p>
          <a:p>
            <a:pPr>
              <a:lnSpc>
                <a:spcPct val="150000"/>
              </a:lnSpc>
            </a:pPr>
            <a:endParaRPr lang="en-US" sz="700" dirty="0">
              <a:latin typeface="Fira Code" panose="020B0509050000020004" pitchFamily="49" charset="0"/>
              <a:ea typeface="Fira Code" panose="020B0509050000020004" pitchFamily="49" charset="0"/>
            </a:endParaRPr>
          </a:p>
          <a:p>
            <a:pPr>
              <a:lnSpc>
                <a:spcPct val="150000"/>
              </a:lnSpc>
            </a:pPr>
            <a:r>
              <a:rPr lang="en-US" dirty="0" err="1">
                <a:latin typeface="Fira Code" panose="020B0509050000020004" pitchFamily="49" charset="0"/>
                <a:ea typeface="Fira Code" panose="020B0509050000020004" pitchFamily="49" charset="0"/>
              </a:rPr>
              <a:t>mymarty</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martypy.Marty</a:t>
            </a:r>
            <a:r>
              <a:rPr lang="en-US" dirty="0">
                <a:latin typeface="Fira Code" panose="020B0509050000020004" pitchFamily="49" charset="0"/>
                <a:ea typeface="Fira Code" panose="020B0509050000020004" pitchFamily="49" charset="0"/>
              </a:rPr>
              <a:t>(‘socket://192.168.8.122’)</a:t>
            </a:r>
          </a:p>
          <a:p>
            <a:pPr>
              <a:lnSpc>
                <a:spcPct val="150000"/>
              </a:lnSpc>
            </a:pPr>
            <a:r>
              <a:rPr lang="en-US" dirty="0">
                <a:latin typeface="Fira Code" panose="020B0509050000020004" pitchFamily="49" charset="0"/>
                <a:ea typeface="Fira Code" panose="020B0509050000020004" pitchFamily="49" charset="0"/>
              </a:rPr>
              <a:t>mymarty.hello()</a:t>
            </a:r>
          </a:p>
          <a:p>
            <a:pPr>
              <a:lnSpc>
                <a:spcPct val="150000"/>
              </a:lnSpc>
            </a:pPr>
            <a:r>
              <a:rPr lang="en-US" dirty="0" err="1">
                <a:latin typeface="Fira Code" panose="020B0509050000020004" pitchFamily="49" charset="0"/>
                <a:ea typeface="Fira Code" panose="020B0509050000020004" pitchFamily="49" charset="0"/>
              </a:rPr>
              <a:t>kick_values</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(“Please enter the values for kicking with a comma between each one: side (left/right), twist (0-100) and time (500-1500)</a:t>
            </a:r>
            <a:r>
              <a:rPr lang="en-US" dirty="0">
                <a:latin typeface="Fira Code" panose="020B0509050000020004" pitchFamily="49" charset="0"/>
                <a:ea typeface="Fira Code" panose="020B0509050000020004" pitchFamily="49" charset="0"/>
                <a:sym typeface="Wingdings" pitchFamily="2" charset="2"/>
              </a:rPr>
              <a:t>”)</a:t>
            </a:r>
            <a:endParaRPr lang="en-US" dirty="0">
              <a:latin typeface="Fira Code" panose="020B0509050000020004" pitchFamily="49" charset="0"/>
              <a:ea typeface="Fira Code" panose="020B0509050000020004" pitchFamily="49" charset="0"/>
            </a:endParaRPr>
          </a:p>
        </p:txBody>
      </p:sp>
      <p:sp>
        <p:nvSpPr>
          <p:cNvPr id="4" name="Right Arrow 3">
            <a:extLst>
              <a:ext uri="{FF2B5EF4-FFF2-40B4-BE49-F238E27FC236}">
                <a16:creationId xmlns:a16="http://schemas.microsoft.com/office/drawing/2014/main" id="{EB0560B8-9FC0-704B-B7C5-A3CB41EA8992}"/>
              </a:ext>
            </a:extLst>
          </p:cNvPr>
          <p:cNvSpPr/>
          <p:nvPr/>
        </p:nvSpPr>
        <p:spPr>
          <a:xfrm>
            <a:off x="2990850" y="4241352"/>
            <a:ext cx="1104900" cy="523875"/>
          </a:xfrm>
          <a:prstGeom prst="rightArrow">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719FBAE-793D-E844-8632-C2A2CCA459AD}"/>
              </a:ext>
            </a:extLst>
          </p:cNvPr>
          <p:cNvSpPr txBox="1"/>
          <p:nvPr/>
        </p:nvSpPr>
        <p:spPr>
          <a:xfrm>
            <a:off x="4281330" y="4046551"/>
            <a:ext cx="4325342" cy="759567"/>
          </a:xfrm>
          <a:prstGeom prst="rect">
            <a:avLst/>
          </a:prstGeom>
          <a:noFill/>
        </p:spPr>
        <p:txBody>
          <a:bodyPr wrap="square" rtlCol="0">
            <a:spAutoFit/>
          </a:bodyPr>
          <a:lstStyle/>
          <a:p>
            <a:pPr>
              <a:lnSpc>
                <a:spcPct val="150000"/>
              </a:lnSpc>
            </a:pPr>
            <a:r>
              <a:rPr lang="en-US" sz="3200" i="1" dirty="0">
                <a:latin typeface="Fira Code" panose="020B0509050000020004" pitchFamily="49" charset="0"/>
                <a:ea typeface="Fira Code" panose="020B0509050000020004" pitchFamily="49" charset="0"/>
              </a:rPr>
              <a:t> left, 50, 1500</a:t>
            </a:r>
          </a:p>
        </p:txBody>
      </p:sp>
    </p:spTree>
    <p:extLst>
      <p:ext uri="{BB962C8B-B14F-4D97-AF65-F5344CB8AC3E}">
        <p14:creationId xmlns:p14="http://schemas.microsoft.com/office/powerpoint/2010/main" val="8905351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Now extract the values..</a:t>
            </a:r>
            <a:endParaRPr lang="en-US" dirty="0">
              <a:latin typeface="Andale Mono" panose="020B050900000000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99585"/>
            <a:ext cx="11341516" cy="2129686"/>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a:t>
            </a:r>
          </a:p>
          <a:p>
            <a:pPr>
              <a:lnSpc>
                <a:spcPct val="150000"/>
              </a:lnSpc>
            </a:pPr>
            <a:r>
              <a:rPr lang="en-US" dirty="0" err="1">
                <a:latin typeface="Fira Code" panose="020B0509050000020004" pitchFamily="49" charset="0"/>
                <a:ea typeface="Fira Code" panose="020B0509050000020004" pitchFamily="49" charset="0"/>
              </a:rPr>
              <a:t>kick_values</a:t>
            </a:r>
            <a:r>
              <a:rPr lang="en-US" dirty="0">
                <a:latin typeface="Fira Code" panose="020B0509050000020004" pitchFamily="49" charset="0"/>
                <a:ea typeface="Fira Code" panose="020B0509050000020004" pitchFamily="49" charset="0"/>
              </a:rPr>
              <a:t> = </a:t>
            </a:r>
            <a:r>
              <a:rPr lang="en-US" dirty="0" err="1">
                <a:latin typeface="Fira Code" panose="020B0509050000020004" pitchFamily="49" charset="0"/>
                <a:ea typeface="Fira Code" panose="020B0509050000020004" pitchFamily="49" charset="0"/>
              </a:rPr>
              <a:t>raw_input</a:t>
            </a:r>
            <a:r>
              <a:rPr lang="en-US" dirty="0">
                <a:latin typeface="Fira Code" panose="020B0509050000020004" pitchFamily="49" charset="0"/>
                <a:ea typeface="Fira Code" panose="020B0509050000020004" pitchFamily="49" charset="0"/>
              </a:rPr>
              <a:t>(“Please enter the values for kicking with a comma between each one: side (left/right), twist (0-100) and time (500-1500)</a:t>
            </a:r>
            <a:r>
              <a:rPr lang="en-US" dirty="0">
                <a:latin typeface="Fira Code" panose="020B0509050000020004" pitchFamily="49" charset="0"/>
                <a:ea typeface="Fira Code" panose="020B0509050000020004" pitchFamily="49" charset="0"/>
                <a:sym typeface="Wingdings" pitchFamily="2" charset="2"/>
              </a:rPr>
              <a:t>”)</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 = </a:t>
            </a:r>
            <a:r>
              <a:rPr lang="en-US" dirty="0" err="1">
                <a:latin typeface="Fira Code" panose="020B0509050000020004" pitchFamily="49" charset="0"/>
                <a:ea typeface="Fira Code" panose="020B0509050000020004" pitchFamily="49" charset="0"/>
                <a:sym typeface="Wingdings" pitchFamily="2" charset="2"/>
              </a:rPr>
              <a:t>kick_values.split</a:t>
            </a:r>
            <a:r>
              <a:rPr lang="en-US" dirty="0">
                <a:latin typeface="Fira Code" panose="020B0509050000020004" pitchFamily="49" charset="0"/>
                <a:ea typeface="Fira Code" panose="020B0509050000020004" pitchFamily="49" charset="0"/>
                <a:sym typeface="Wingdings" pitchFamily="2" charset="2"/>
              </a:rPr>
              <a:t>(“,”)</a:t>
            </a:r>
            <a:endParaRPr lang="en-US" dirty="0">
              <a:latin typeface="Fira Code" panose="020B0509050000020004" pitchFamily="49" charset="0"/>
              <a:ea typeface="Fira Code" panose="020B0509050000020004" pitchFamily="49" charset="0"/>
            </a:endParaRPr>
          </a:p>
        </p:txBody>
      </p:sp>
      <p:sp>
        <p:nvSpPr>
          <p:cNvPr id="4" name="Right Arrow 3">
            <a:extLst>
              <a:ext uri="{FF2B5EF4-FFF2-40B4-BE49-F238E27FC236}">
                <a16:creationId xmlns:a16="http://schemas.microsoft.com/office/drawing/2014/main" id="{EB0560B8-9FC0-704B-B7C5-A3CB41EA8992}"/>
              </a:ext>
            </a:extLst>
          </p:cNvPr>
          <p:cNvSpPr/>
          <p:nvPr/>
        </p:nvSpPr>
        <p:spPr>
          <a:xfrm>
            <a:off x="2990850" y="4241352"/>
            <a:ext cx="1104900" cy="523875"/>
          </a:xfrm>
          <a:prstGeom prst="rightArrow">
            <a:avLst/>
          </a:prstGeom>
          <a:solidFill>
            <a:srgbClr val="FFD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719FBAE-793D-E844-8632-C2A2CCA459AD}"/>
              </a:ext>
            </a:extLst>
          </p:cNvPr>
          <p:cNvSpPr txBox="1"/>
          <p:nvPr/>
        </p:nvSpPr>
        <p:spPr>
          <a:xfrm>
            <a:off x="4281329" y="4046551"/>
            <a:ext cx="4758975" cy="759567"/>
          </a:xfrm>
          <a:prstGeom prst="rect">
            <a:avLst/>
          </a:prstGeom>
          <a:noFill/>
        </p:spPr>
        <p:txBody>
          <a:bodyPr wrap="square" rtlCol="0">
            <a:spAutoFit/>
          </a:bodyPr>
          <a:lstStyle/>
          <a:p>
            <a:pPr>
              <a:lnSpc>
                <a:spcPct val="150000"/>
              </a:lnSpc>
            </a:pPr>
            <a:r>
              <a:rPr lang="en-US" sz="3200" i="1" dirty="0">
                <a:latin typeface="Fira Code" panose="020B0509050000020004" pitchFamily="49" charset="0"/>
                <a:ea typeface="Fira Code" panose="020B0509050000020004" pitchFamily="49" charset="0"/>
              </a:rPr>
              <a:t>[ left, 50, 1500]</a:t>
            </a:r>
          </a:p>
        </p:txBody>
      </p:sp>
    </p:spTree>
    <p:extLst>
      <p:ext uri="{BB962C8B-B14F-4D97-AF65-F5344CB8AC3E}">
        <p14:creationId xmlns:p14="http://schemas.microsoft.com/office/powerpoint/2010/main" val="425034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570390"/>
            <a:ext cx="10515600" cy="4458077"/>
          </a:xfrm>
        </p:spPr>
        <p:txBody>
          <a:bodyPr>
            <a:noAutofit/>
          </a:bodyPr>
          <a:lstStyle/>
          <a:p>
            <a:r>
              <a:rPr lang="en-US" sz="2800" dirty="0">
                <a:latin typeface="Andale Mono" panose="020B0509000000000004" pitchFamily="49" charset="0"/>
              </a:rPr>
              <a:t>What coding concepts do you think you will need to use to create this?</a:t>
            </a:r>
            <a:br>
              <a:rPr lang="en-US" sz="2800" dirty="0">
                <a:latin typeface="Andale Mono" panose="020B0509000000000004" pitchFamily="49" charset="0"/>
              </a:rPr>
            </a:br>
            <a:br>
              <a:rPr lang="en-US" sz="2800" dirty="0">
                <a:latin typeface="Andale Mono" panose="020B0509000000000004" pitchFamily="49" charset="0"/>
              </a:rPr>
            </a:br>
            <a:r>
              <a:rPr lang="en-US" sz="2800" dirty="0">
                <a:latin typeface="Andale Mono" panose="020B0509000000000004" pitchFamily="49" charset="0"/>
              </a:rPr>
              <a:t>Variables?</a:t>
            </a:r>
            <a:br>
              <a:rPr lang="en-US" sz="2800" dirty="0">
                <a:latin typeface="Andale Mono" panose="020B0509000000000004" pitchFamily="49" charset="0"/>
              </a:rPr>
            </a:br>
            <a:r>
              <a:rPr lang="en-US" sz="2800" dirty="0">
                <a:latin typeface="Andale Mono" panose="020B0509000000000004" pitchFamily="49" charset="0"/>
              </a:rPr>
              <a:t>Loops?</a:t>
            </a:r>
            <a:br>
              <a:rPr lang="en-US" sz="2800" dirty="0">
                <a:latin typeface="Andale Mono" panose="020B0509000000000004" pitchFamily="49" charset="0"/>
              </a:rPr>
            </a:br>
            <a:r>
              <a:rPr lang="en-US" sz="2800" dirty="0">
                <a:latin typeface="Andale Mono" panose="020B0509000000000004" pitchFamily="49" charset="0"/>
              </a:rPr>
              <a:t>If Statements?</a:t>
            </a:r>
            <a:br>
              <a:rPr lang="en-US" sz="2800" dirty="0">
                <a:latin typeface="Andale Mono" panose="020B0509000000000004" pitchFamily="49" charset="0"/>
              </a:rPr>
            </a:br>
            <a:r>
              <a:rPr lang="en-US" sz="2800" dirty="0">
                <a:latin typeface="Andale Mono" panose="020B0509000000000004" pitchFamily="49" charset="0"/>
              </a:rPr>
              <a:t>Functions?</a:t>
            </a:r>
          </a:p>
        </p:txBody>
      </p:sp>
    </p:spTree>
    <p:extLst>
      <p:ext uri="{BB962C8B-B14F-4D97-AF65-F5344CB8AC3E}">
        <p14:creationId xmlns:p14="http://schemas.microsoft.com/office/powerpoint/2010/main" val="4980661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302002"/>
            <a:ext cx="10515600" cy="1006464"/>
          </a:xfrm>
        </p:spPr>
        <p:txBody>
          <a:bodyPr>
            <a:normAutofit/>
          </a:bodyPr>
          <a:lstStyle/>
          <a:p>
            <a:r>
              <a:rPr lang="en-US" sz="3200" dirty="0">
                <a:latin typeface="Andale Mono" panose="020B0509000000000004" pitchFamily="49" charset="0"/>
              </a:rPr>
              <a:t>Lists start at 0</a:t>
            </a:r>
            <a:endParaRPr lang="en-US" dirty="0">
              <a:latin typeface="Andale Mono" panose="020B050900000000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99585"/>
            <a:ext cx="11341516" cy="3376181"/>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a:t>
            </a: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 = </a:t>
            </a:r>
            <a:r>
              <a:rPr lang="en-US" dirty="0" err="1">
                <a:latin typeface="Fira Code" panose="020B0509050000020004" pitchFamily="49" charset="0"/>
                <a:ea typeface="Fira Code" panose="020B0509050000020004" pitchFamily="49" charset="0"/>
                <a:sym typeface="Wingdings" pitchFamily="2" charset="2"/>
              </a:rPr>
              <a:t>kick_values.split</a:t>
            </a:r>
            <a:r>
              <a:rPr lang="en-US" dirty="0">
                <a:latin typeface="Fira Code" panose="020B0509050000020004" pitchFamily="49" charset="0"/>
                <a:ea typeface="Fira Code" panose="020B0509050000020004" pitchFamily="49" charset="0"/>
                <a:sym typeface="Wingdings" pitchFamily="2" charset="2"/>
              </a:rPr>
              <a:t>(“,”)</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a:latin typeface="Fira Code" panose="020B0509050000020004" pitchFamily="49" charset="0"/>
                <a:ea typeface="Fira Code" panose="020B0509050000020004" pitchFamily="49" charset="0"/>
                <a:sym typeface="Wingdings" pitchFamily="2" charset="2"/>
              </a:rPr>
              <a:t>side = </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[0]</a:t>
            </a:r>
          </a:p>
          <a:p>
            <a:pPr>
              <a:lnSpc>
                <a:spcPct val="150000"/>
              </a:lnSpc>
            </a:pPr>
            <a:r>
              <a:rPr lang="en-US" dirty="0">
                <a:latin typeface="Fira Code" panose="020B0509050000020004" pitchFamily="49" charset="0"/>
                <a:ea typeface="Fira Code" panose="020B0509050000020004" pitchFamily="49" charset="0"/>
                <a:sym typeface="Wingdings" pitchFamily="2" charset="2"/>
              </a:rPr>
              <a:t>twist = int(</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[1])</a:t>
            </a:r>
          </a:p>
          <a:p>
            <a:pPr>
              <a:lnSpc>
                <a:spcPct val="150000"/>
              </a:lnSpc>
            </a:pPr>
            <a:r>
              <a:rPr lang="en-US" dirty="0">
                <a:latin typeface="Fira Code" panose="020B0509050000020004" pitchFamily="49" charset="0"/>
                <a:ea typeface="Fira Code" panose="020B0509050000020004" pitchFamily="49" charset="0"/>
                <a:sym typeface="Wingdings" pitchFamily="2" charset="2"/>
              </a:rPr>
              <a:t>time = int(</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[2])</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a:latin typeface="Fira Code" panose="020B0509050000020004" pitchFamily="49" charset="0"/>
                <a:ea typeface="Fira Code" panose="020B0509050000020004" pitchFamily="49" charset="0"/>
                <a:sym typeface="Wingdings" pitchFamily="2" charset="2"/>
              </a:rPr>
              <a:t>mymarty.kick(side, twist, time)</a:t>
            </a:r>
            <a:endParaRPr lang="en-US" dirty="0">
              <a:latin typeface="Fira Code" panose="020B0509050000020004" pitchFamily="49" charset="0"/>
              <a:ea typeface="Fira Code" panose="020B0509050000020004" pitchFamily="49" charset="0"/>
            </a:endParaRPr>
          </a:p>
        </p:txBody>
      </p:sp>
      <p:sp>
        <p:nvSpPr>
          <p:cNvPr id="6" name="Rectangle 5">
            <a:extLst>
              <a:ext uri="{FF2B5EF4-FFF2-40B4-BE49-F238E27FC236}">
                <a16:creationId xmlns:a16="http://schemas.microsoft.com/office/drawing/2014/main" id="{A0840959-A800-8746-B5F1-352B1130A5F6}"/>
              </a:ext>
            </a:extLst>
          </p:cNvPr>
          <p:cNvSpPr/>
          <p:nvPr/>
        </p:nvSpPr>
        <p:spPr>
          <a:xfrm>
            <a:off x="7090654" y="1753421"/>
            <a:ext cx="3874417" cy="2350800"/>
          </a:xfrm>
          <a:prstGeom prst="rect">
            <a:avLst/>
          </a:prstGeom>
          <a:noFill/>
          <a:ln w="38100">
            <a:solidFill>
              <a:srgbClr val="FFDA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Andale Mono" panose="020B0509000000000004" pitchFamily="49" charset="0"/>
              </a:rPr>
              <a:t>side = ‘ left’</a:t>
            </a:r>
          </a:p>
          <a:p>
            <a:pPr algn="ctr"/>
            <a:r>
              <a:rPr lang="en-US" sz="2800" dirty="0">
                <a:solidFill>
                  <a:schemeClr val="tx1"/>
                </a:solidFill>
                <a:latin typeface="Andale Mono" panose="020B0509000000000004" pitchFamily="49" charset="0"/>
              </a:rPr>
              <a:t>twist = 50</a:t>
            </a:r>
          </a:p>
          <a:p>
            <a:pPr algn="ctr"/>
            <a:r>
              <a:rPr lang="en-US" sz="2800" dirty="0">
                <a:solidFill>
                  <a:schemeClr val="tx1"/>
                </a:solidFill>
                <a:latin typeface="Andale Mono" panose="020B0509000000000004" pitchFamily="49" charset="0"/>
              </a:rPr>
              <a:t>time = 1500 </a:t>
            </a:r>
          </a:p>
        </p:txBody>
      </p:sp>
      <p:sp>
        <p:nvSpPr>
          <p:cNvPr id="8" name="Rectangle 7">
            <a:extLst>
              <a:ext uri="{FF2B5EF4-FFF2-40B4-BE49-F238E27FC236}">
                <a16:creationId xmlns:a16="http://schemas.microsoft.com/office/drawing/2014/main" id="{5DBC4DF4-7E5A-6F4B-A703-69A8FEEB6AD8}"/>
              </a:ext>
            </a:extLst>
          </p:cNvPr>
          <p:cNvSpPr/>
          <p:nvPr/>
        </p:nvSpPr>
        <p:spPr>
          <a:xfrm>
            <a:off x="543880" y="2592371"/>
            <a:ext cx="3613341" cy="148178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13987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2" y="302002"/>
            <a:ext cx="10928681" cy="1006464"/>
          </a:xfrm>
        </p:spPr>
        <p:txBody>
          <a:bodyPr>
            <a:normAutofit/>
          </a:bodyPr>
          <a:lstStyle/>
          <a:p>
            <a:r>
              <a:rPr lang="en-US" sz="2800" dirty="0">
                <a:latin typeface="Andale Mono" panose="020B0509000000000004" pitchFamily="49" charset="0"/>
              </a:rPr>
              <a:t>Don’t forget to </a:t>
            </a:r>
            <a:r>
              <a:rPr lang="en-US" sz="2800" i="1" dirty="0">
                <a:latin typeface="Andale Mono" panose="020B0509000000000004" pitchFamily="49" charset="0"/>
              </a:rPr>
              <a:t>strip</a:t>
            </a:r>
            <a:r>
              <a:rPr lang="en-US" sz="2800" dirty="0">
                <a:latin typeface="Andale Mono" panose="020B0509000000000004" pitchFamily="49" charset="0"/>
              </a:rPr>
              <a:t> whitespace on strings</a:t>
            </a:r>
            <a:endParaRPr lang="en-US" sz="4000" dirty="0">
              <a:latin typeface="Andale Mono" panose="020B050900000000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1" y="1399585"/>
            <a:ext cx="11341516" cy="3376181"/>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a:t>
            </a: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 = </a:t>
            </a:r>
            <a:r>
              <a:rPr lang="en-US" dirty="0" err="1">
                <a:latin typeface="Fira Code" panose="020B0509050000020004" pitchFamily="49" charset="0"/>
                <a:ea typeface="Fira Code" panose="020B0509050000020004" pitchFamily="49" charset="0"/>
                <a:sym typeface="Wingdings" pitchFamily="2" charset="2"/>
              </a:rPr>
              <a:t>kick_values.split</a:t>
            </a:r>
            <a:r>
              <a:rPr lang="en-US" dirty="0">
                <a:latin typeface="Fira Code" panose="020B0509050000020004" pitchFamily="49" charset="0"/>
                <a:ea typeface="Fira Code" panose="020B0509050000020004" pitchFamily="49" charset="0"/>
                <a:sym typeface="Wingdings" pitchFamily="2" charset="2"/>
              </a:rPr>
              <a:t>(“,”)</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a:latin typeface="Fira Code" panose="020B0509050000020004" pitchFamily="49" charset="0"/>
                <a:ea typeface="Fira Code" panose="020B0509050000020004" pitchFamily="49" charset="0"/>
                <a:sym typeface="Wingdings" pitchFamily="2" charset="2"/>
              </a:rPr>
              <a:t>side = </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[0].strip()</a:t>
            </a:r>
          </a:p>
          <a:p>
            <a:pPr>
              <a:lnSpc>
                <a:spcPct val="150000"/>
              </a:lnSpc>
            </a:pPr>
            <a:r>
              <a:rPr lang="en-US" dirty="0">
                <a:latin typeface="Fira Code" panose="020B0509050000020004" pitchFamily="49" charset="0"/>
                <a:ea typeface="Fira Code" panose="020B0509050000020004" pitchFamily="49" charset="0"/>
                <a:sym typeface="Wingdings" pitchFamily="2" charset="2"/>
              </a:rPr>
              <a:t>twist = int(</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[1])</a:t>
            </a:r>
          </a:p>
          <a:p>
            <a:pPr>
              <a:lnSpc>
                <a:spcPct val="150000"/>
              </a:lnSpc>
            </a:pPr>
            <a:r>
              <a:rPr lang="en-US" dirty="0">
                <a:latin typeface="Fira Code" panose="020B0509050000020004" pitchFamily="49" charset="0"/>
                <a:ea typeface="Fira Code" panose="020B0509050000020004" pitchFamily="49" charset="0"/>
                <a:sym typeface="Wingdings" pitchFamily="2" charset="2"/>
              </a:rPr>
              <a:t>time = int(</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[2])</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a:latin typeface="Fira Code" panose="020B0509050000020004" pitchFamily="49" charset="0"/>
                <a:ea typeface="Fira Code" panose="020B0509050000020004" pitchFamily="49" charset="0"/>
                <a:sym typeface="Wingdings" pitchFamily="2" charset="2"/>
              </a:rPr>
              <a:t>mymarty.kick(side, twist, time)</a:t>
            </a:r>
            <a:endParaRPr lang="en-US" dirty="0">
              <a:latin typeface="Fira Code" panose="020B0509050000020004" pitchFamily="49" charset="0"/>
              <a:ea typeface="Fira Code" panose="020B0509050000020004" pitchFamily="49" charset="0"/>
            </a:endParaRPr>
          </a:p>
        </p:txBody>
      </p:sp>
      <p:sp>
        <p:nvSpPr>
          <p:cNvPr id="6" name="Rectangle 5">
            <a:extLst>
              <a:ext uri="{FF2B5EF4-FFF2-40B4-BE49-F238E27FC236}">
                <a16:creationId xmlns:a16="http://schemas.microsoft.com/office/drawing/2014/main" id="{A0840959-A800-8746-B5F1-352B1130A5F6}"/>
              </a:ext>
            </a:extLst>
          </p:cNvPr>
          <p:cNvSpPr/>
          <p:nvPr/>
        </p:nvSpPr>
        <p:spPr>
          <a:xfrm>
            <a:off x="7090654" y="1813248"/>
            <a:ext cx="3874417" cy="2350800"/>
          </a:xfrm>
          <a:prstGeom prst="rect">
            <a:avLst/>
          </a:prstGeom>
          <a:noFill/>
          <a:ln w="38100">
            <a:solidFill>
              <a:srgbClr val="FFDA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Andale Mono" panose="020B0509000000000004" pitchFamily="49" charset="0"/>
              </a:rPr>
              <a:t>side = ‘left’</a:t>
            </a:r>
          </a:p>
          <a:p>
            <a:pPr algn="ctr"/>
            <a:r>
              <a:rPr lang="en-US" sz="2800" dirty="0">
                <a:solidFill>
                  <a:schemeClr val="tx1"/>
                </a:solidFill>
                <a:latin typeface="Andale Mono" panose="020B0509000000000004" pitchFamily="49" charset="0"/>
              </a:rPr>
              <a:t>twist = 50</a:t>
            </a:r>
          </a:p>
          <a:p>
            <a:pPr algn="ctr"/>
            <a:r>
              <a:rPr lang="en-US" sz="2800" dirty="0">
                <a:solidFill>
                  <a:schemeClr val="tx1"/>
                </a:solidFill>
                <a:latin typeface="Andale Mono" panose="020B0509000000000004" pitchFamily="49" charset="0"/>
              </a:rPr>
              <a:t>time = 1500 </a:t>
            </a:r>
          </a:p>
        </p:txBody>
      </p:sp>
      <p:sp>
        <p:nvSpPr>
          <p:cNvPr id="8" name="Rectangle 7">
            <a:extLst>
              <a:ext uri="{FF2B5EF4-FFF2-40B4-BE49-F238E27FC236}">
                <a16:creationId xmlns:a16="http://schemas.microsoft.com/office/drawing/2014/main" id="{5DBC4DF4-7E5A-6F4B-A703-69A8FEEB6AD8}"/>
              </a:ext>
            </a:extLst>
          </p:cNvPr>
          <p:cNvSpPr/>
          <p:nvPr/>
        </p:nvSpPr>
        <p:spPr>
          <a:xfrm>
            <a:off x="543880" y="2592371"/>
            <a:ext cx="3874417" cy="148178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06733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2" y="285531"/>
            <a:ext cx="10928681" cy="1006464"/>
          </a:xfrm>
        </p:spPr>
        <p:txBody>
          <a:bodyPr>
            <a:normAutofit/>
          </a:bodyPr>
          <a:lstStyle/>
          <a:p>
            <a:r>
              <a:rPr lang="en-US" sz="2800" dirty="0">
                <a:latin typeface="Andale Mono" panose="020B0509000000000004" pitchFamily="49" charset="0"/>
              </a:rPr>
              <a:t>Extend your Chatbot!</a:t>
            </a:r>
            <a:endParaRPr lang="en-US" sz="4000" dirty="0">
              <a:latin typeface="Andale Mono" panose="020B050900000000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523562" y="1223625"/>
            <a:ext cx="11341516" cy="4207177"/>
          </a:xfrm>
          <a:prstGeom prst="rect">
            <a:avLst/>
          </a:prstGeom>
          <a:noFill/>
        </p:spPr>
        <p:txBody>
          <a:bodyPr wrap="square" rtlCol="0">
            <a:spAutoFit/>
          </a:bodyPr>
          <a:lstStyle/>
          <a:p>
            <a:pPr>
              <a:lnSpc>
                <a:spcPct val="150000"/>
              </a:lnSpc>
            </a:pPr>
            <a:r>
              <a:rPr lang="en-US" dirty="0">
                <a:latin typeface="Fira Code" panose="020B0509050000020004" pitchFamily="49" charset="0"/>
                <a:ea typeface="Fira Code" panose="020B0509050000020004" pitchFamily="49" charset="0"/>
              </a:rPr>
              <a:t>..</a:t>
            </a:r>
          </a:p>
          <a:p>
            <a:pPr>
              <a:lnSpc>
                <a:spcPct val="150000"/>
              </a:lnSpc>
            </a:pPr>
            <a:r>
              <a:rPr lang="en-US" dirty="0">
                <a:solidFill>
                  <a:srgbClr val="C00000"/>
                </a:solidFill>
                <a:latin typeface="Fira Code" panose="020B0509050000020004" pitchFamily="49" charset="0"/>
                <a:ea typeface="Fira Code" panose="020B0509050000020004" pitchFamily="49" charset="0"/>
              </a:rPr>
              <a:t>#CONNECT TO MARTY AND ASK USER FOR VALUES</a:t>
            </a:r>
          </a:p>
          <a:p>
            <a:pPr>
              <a:lnSpc>
                <a:spcPct val="150000"/>
              </a:lnSpc>
            </a:pP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 = </a:t>
            </a:r>
            <a:r>
              <a:rPr lang="en-US" dirty="0" err="1">
                <a:latin typeface="Fira Code" panose="020B0509050000020004" pitchFamily="49" charset="0"/>
                <a:ea typeface="Fira Code" panose="020B0509050000020004" pitchFamily="49" charset="0"/>
                <a:sym typeface="Wingdings" pitchFamily="2" charset="2"/>
              </a:rPr>
              <a:t>kick_values.split</a:t>
            </a:r>
            <a:r>
              <a:rPr lang="en-US" dirty="0">
                <a:latin typeface="Fira Code" panose="020B0509050000020004" pitchFamily="49" charset="0"/>
                <a:ea typeface="Fira Code" panose="020B0509050000020004" pitchFamily="49" charset="0"/>
                <a:sym typeface="Wingdings" pitchFamily="2" charset="2"/>
              </a:rPr>
              <a:t>(“,”)</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a:latin typeface="Fira Code" panose="020B0509050000020004" pitchFamily="49" charset="0"/>
                <a:ea typeface="Fira Code" panose="020B0509050000020004" pitchFamily="49" charset="0"/>
                <a:sym typeface="Wingdings" pitchFamily="2" charset="2"/>
              </a:rPr>
              <a:t>side = </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[0].strip()</a:t>
            </a:r>
          </a:p>
          <a:p>
            <a:pPr>
              <a:lnSpc>
                <a:spcPct val="150000"/>
              </a:lnSpc>
            </a:pPr>
            <a:r>
              <a:rPr lang="en-US" dirty="0">
                <a:latin typeface="Fira Code" panose="020B0509050000020004" pitchFamily="49" charset="0"/>
                <a:ea typeface="Fira Code" panose="020B0509050000020004" pitchFamily="49" charset="0"/>
                <a:sym typeface="Wingdings" pitchFamily="2" charset="2"/>
              </a:rPr>
              <a:t>twist = int(</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[1])</a:t>
            </a:r>
          </a:p>
          <a:p>
            <a:pPr>
              <a:lnSpc>
                <a:spcPct val="150000"/>
              </a:lnSpc>
            </a:pPr>
            <a:r>
              <a:rPr lang="en-US" dirty="0">
                <a:latin typeface="Fira Code" panose="020B0509050000020004" pitchFamily="49" charset="0"/>
                <a:ea typeface="Fira Code" panose="020B0509050000020004" pitchFamily="49" charset="0"/>
                <a:sym typeface="Wingdings" pitchFamily="2" charset="2"/>
              </a:rPr>
              <a:t>time = int(</a:t>
            </a:r>
            <a:r>
              <a:rPr lang="en-US" dirty="0" err="1">
                <a:latin typeface="Fira Code" panose="020B0509050000020004" pitchFamily="49" charset="0"/>
                <a:ea typeface="Fira Code" panose="020B0509050000020004" pitchFamily="49" charset="0"/>
                <a:sym typeface="Wingdings" pitchFamily="2" charset="2"/>
              </a:rPr>
              <a:t>kick_list</a:t>
            </a:r>
            <a:r>
              <a:rPr lang="en-US" dirty="0">
                <a:latin typeface="Fira Code" panose="020B0509050000020004" pitchFamily="49" charset="0"/>
                <a:ea typeface="Fira Code" panose="020B0509050000020004" pitchFamily="49" charset="0"/>
                <a:sym typeface="Wingdings" pitchFamily="2" charset="2"/>
              </a:rPr>
              <a:t>[2])</a:t>
            </a:r>
          </a:p>
          <a:p>
            <a:pPr>
              <a:lnSpc>
                <a:spcPct val="150000"/>
              </a:lnSpc>
            </a:pPr>
            <a:endParaRPr lang="en-US" dirty="0">
              <a:latin typeface="Fira Code" panose="020B0509050000020004" pitchFamily="49" charset="0"/>
              <a:ea typeface="Fira Code" panose="020B0509050000020004" pitchFamily="49" charset="0"/>
              <a:sym typeface="Wingdings" pitchFamily="2" charset="2"/>
            </a:endParaRPr>
          </a:p>
          <a:p>
            <a:pPr>
              <a:lnSpc>
                <a:spcPct val="150000"/>
              </a:lnSpc>
            </a:pPr>
            <a:r>
              <a:rPr lang="en-US" dirty="0">
                <a:solidFill>
                  <a:srgbClr val="C00000"/>
                </a:solidFill>
                <a:latin typeface="Fira Code" panose="020B0509050000020004" pitchFamily="49" charset="0"/>
                <a:ea typeface="Fira Code" panose="020B0509050000020004" pitchFamily="49" charset="0"/>
                <a:sym typeface="Wingdings" pitchFamily="2" charset="2"/>
              </a:rPr>
              <a:t>#DON’T FORGET TO VALIDATE THE VALUES!</a:t>
            </a:r>
          </a:p>
          <a:p>
            <a:pPr>
              <a:lnSpc>
                <a:spcPct val="150000"/>
              </a:lnSpc>
            </a:pPr>
            <a:r>
              <a:rPr lang="en-US" dirty="0">
                <a:latin typeface="Fira Code" panose="020B0509050000020004" pitchFamily="49" charset="0"/>
                <a:ea typeface="Fira Code" panose="020B0509050000020004" pitchFamily="49" charset="0"/>
                <a:sym typeface="Wingdings" pitchFamily="2" charset="2"/>
              </a:rPr>
              <a:t>mymarty.kick(side, twist, time)</a:t>
            </a:r>
            <a:endParaRPr lang="en-US" dirty="0">
              <a:latin typeface="Fira Code" panose="020B0509050000020004" pitchFamily="49" charset="0"/>
              <a:ea typeface="Fira Code" panose="020B0509050000020004" pitchFamily="49" charset="0"/>
            </a:endParaRPr>
          </a:p>
        </p:txBody>
      </p:sp>
    </p:spTree>
    <p:extLst>
      <p:ext uri="{BB962C8B-B14F-4D97-AF65-F5344CB8AC3E}">
        <p14:creationId xmlns:p14="http://schemas.microsoft.com/office/powerpoint/2010/main" val="1635248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879427"/>
            <a:ext cx="10515600" cy="1325563"/>
          </a:xfrm>
        </p:spPr>
        <p:txBody>
          <a:bodyPr>
            <a:normAutofit/>
          </a:bodyPr>
          <a:lstStyle/>
          <a:p>
            <a:pPr algn="ctr"/>
            <a:r>
              <a:rPr lang="en-US" sz="5400" dirty="0">
                <a:latin typeface="Andale Mono" panose="020B0509000000000004" pitchFamily="49" charset="0"/>
              </a:rPr>
              <a:t>End of Lesson Reflection</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3067169"/>
            <a:ext cx="10515600" cy="205454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One thing I’m proud of in my chatbot</a:t>
            </a:r>
          </a:p>
          <a:p>
            <a:pPr algn="ctr">
              <a:lnSpc>
                <a:spcPct val="150000"/>
              </a:lnSpc>
            </a:pPr>
            <a:r>
              <a:rPr lang="en-US" sz="2400" dirty="0">
                <a:latin typeface="Andale Mono" panose="020B0509000000000004" pitchFamily="49" charset="0"/>
              </a:rPr>
              <a:t>One challenge that I tackled</a:t>
            </a:r>
          </a:p>
        </p:txBody>
      </p:sp>
    </p:spTree>
    <p:extLst>
      <p:ext uri="{BB962C8B-B14F-4D97-AF65-F5344CB8AC3E}">
        <p14:creationId xmlns:p14="http://schemas.microsoft.com/office/powerpoint/2010/main" val="151662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838200" y="1943499"/>
            <a:ext cx="10515600" cy="1325563"/>
          </a:xfrm>
        </p:spPr>
        <p:txBody>
          <a:bodyPr>
            <a:normAutofit/>
          </a:bodyPr>
          <a:lstStyle/>
          <a:p>
            <a:pPr algn="ctr"/>
            <a:r>
              <a:rPr lang="en-US" sz="5400" dirty="0">
                <a:latin typeface="Andale Mono" panose="020B0509000000000004" pitchFamily="49" charset="0"/>
              </a:rPr>
              <a:t>What is a variable?</a:t>
            </a:r>
            <a:endParaRPr lang="en-US" sz="72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2973925"/>
            <a:ext cx="10515600" cy="6541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sz="2400" dirty="0">
                <a:latin typeface="Andale Mono" panose="020B0509000000000004" pitchFamily="49" charset="0"/>
              </a:rPr>
              <a:t>Can you describe a variable in less than 6 words?</a:t>
            </a:r>
            <a:endParaRPr lang="en-US" sz="3200" dirty="0">
              <a:latin typeface="Andale Mono" panose="020B0509000000000004" pitchFamily="49" charset="0"/>
            </a:endParaRPr>
          </a:p>
        </p:txBody>
      </p:sp>
    </p:spTree>
    <p:extLst>
      <p:ext uri="{BB962C8B-B14F-4D97-AF65-F5344CB8AC3E}">
        <p14:creationId xmlns:p14="http://schemas.microsoft.com/office/powerpoint/2010/main" val="32143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Where are the variables?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526107"/>
            <a:ext cx="10318962" cy="3805785"/>
          </a:xfrm>
          <a:prstGeom prst="rect">
            <a:avLst/>
          </a:prstGeom>
          <a:noFill/>
        </p:spPr>
        <p:txBody>
          <a:bodyPr wrap="square" rtlCol="0">
            <a:spAutoFit/>
          </a:bodyPr>
          <a:lstStyle/>
          <a:p>
            <a:pPr>
              <a:lnSpc>
                <a:spcPct val="150000"/>
              </a:lnSpc>
            </a:pPr>
            <a:r>
              <a:rPr lang="en-US" sz="2200" dirty="0">
                <a:latin typeface="Fira Code" panose="020B0509050000020004" pitchFamily="49" charset="0"/>
                <a:ea typeface="Fira Code" panose="020B0509050000020004" pitchFamily="49" charset="0"/>
              </a:rPr>
              <a:t>import martypy</a:t>
            </a:r>
          </a:p>
          <a:p>
            <a:pPr>
              <a:lnSpc>
                <a:spcPct val="150000"/>
              </a:lnSpc>
            </a:pPr>
            <a:endParaRPr lang="en-US" sz="900" dirty="0">
              <a:latin typeface="Fira Code" panose="020B0509050000020004" pitchFamily="49" charset="0"/>
              <a:ea typeface="Fira Code" panose="020B0509050000020004" pitchFamily="49" charset="0"/>
            </a:endParaRPr>
          </a:p>
          <a:p>
            <a:pPr>
              <a:lnSpc>
                <a:spcPct val="150000"/>
              </a:lnSpc>
            </a:pPr>
            <a:r>
              <a:rPr lang="en-US" sz="2200" dirty="0" err="1">
                <a:latin typeface="Fira Code" panose="020B0509050000020004" pitchFamily="49" charset="0"/>
                <a:ea typeface="Fira Code" panose="020B0509050000020004" pitchFamily="49" charset="0"/>
              </a:rPr>
              <a:t>mymarty</a:t>
            </a:r>
            <a:r>
              <a:rPr lang="en-US" sz="2200" dirty="0">
                <a:latin typeface="Fira Code" panose="020B0509050000020004" pitchFamily="49" charset="0"/>
                <a:ea typeface="Fira Code" panose="020B0509050000020004" pitchFamily="49" charset="0"/>
              </a:rPr>
              <a:t> = </a:t>
            </a:r>
            <a:r>
              <a:rPr lang="en-US" sz="2200" dirty="0" err="1">
                <a:latin typeface="Fira Code" panose="020B0509050000020004" pitchFamily="49" charset="0"/>
                <a:ea typeface="Fira Code" panose="020B0509050000020004" pitchFamily="49" charset="0"/>
              </a:rPr>
              <a:t>martypy.Marty</a:t>
            </a:r>
            <a:r>
              <a:rPr lang="en-US" sz="2200" dirty="0">
                <a:latin typeface="Fira Code" panose="020B0509050000020004" pitchFamily="49" charset="0"/>
                <a:ea typeface="Fira Code" panose="020B0509050000020004" pitchFamily="49" charset="0"/>
              </a:rPr>
              <a:t>(‘socket://192.168.8.122’)</a:t>
            </a:r>
          </a:p>
          <a:p>
            <a:pPr>
              <a:lnSpc>
                <a:spcPct val="150000"/>
              </a:lnSpc>
            </a:pPr>
            <a:r>
              <a:rPr lang="en-US" sz="2200" dirty="0">
                <a:latin typeface="Fira Code" panose="020B0509050000020004" pitchFamily="49" charset="0"/>
                <a:ea typeface="Fira Code" panose="020B0509050000020004" pitchFamily="49" charset="0"/>
              </a:rPr>
              <a:t>mymarty.hello()</a:t>
            </a:r>
          </a:p>
          <a:p>
            <a:pPr>
              <a:lnSpc>
                <a:spcPct val="150000"/>
              </a:lnSpc>
            </a:pPr>
            <a:r>
              <a:rPr lang="en-US" sz="2200" dirty="0">
                <a:latin typeface="Fira Code" panose="020B0509050000020004" pitchFamily="49" charset="0"/>
                <a:ea typeface="Fira Code" panose="020B0509050000020004" pitchFamily="49" charset="0"/>
              </a:rPr>
              <a:t>print(“Hello there! My name is Marty”)</a:t>
            </a:r>
          </a:p>
          <a:p>
            <a:pPr>
              <a:lnSpc>
                <a:spcPct val="150000"/>
              </a:lnSpc>
            </a:pPr>
            <a:r>
              <a:rPr lang="en-US" sz="2200" dirty="0">
                <a:latin typeface="Fira Code" panose="020B0509050000020004" pitchFamily="49" charset="0"/>
                <a:ea typeface="Fira Code" panose="020B0509050000020004" pitchFamily="49" charset="0"/>
              </a:rPr>
              <a:t>name = </a:t>
            </a:r>
            <a:r>
              <a:rPr lang="en-US" sz="2200" dirty="0" err="1">
                <a:latin typeface="Fira Code" panose="020B0509050000020004" pitchFamily="49" charset="0"/>
                <a:ea typeface="Fira Code" panose="020B0509050000020004" pitchFamily="49" charset="0"/>
              </a:rPr>
              <a:t>raw_input</a:t>
            </a:r>
            <a:r>
              <a:rPr lang="en-US" sz="2200" dirty="0">
                <a:latin typeface="Fira Code" panose="020B0509050000020004" pitchFamily="49" charset="0"/>
                <a:ea typeface="Fira Code" panose="020B0509050000020004" pitchFamily="49" charset="0"/>
              </a:rPr>
              <a:t>(“What is your name?”)</a:t>
            </a:r>
          </a:p>
          <a:p>
            <a:pPr>
              <a:lnSpc>
                <a:spcPct val="150000"/>
              </a:lnSpc>
            </a:pPr>
            <a:r>
              <a:rPr lang="en-US" sz="2200" dirty="0">
                <a:latin typeface="Fira Code" panose="020B0509050000020004" pitchFamily="49" charset="0"/>
                <a:ea typeface="Fira Code" panose="020B0509050000020004" pitchFamily="49" charset="0"/>
              </a:rPr>
              <a:t>print(“It’s nice to meet you!!”)</a:t>
            </a:r>
          </a:p>
          <a:p>
            <a:pPr>
              <a:lnSpc>
                <a:spcPct val="150000"/>
              </a:lnSpc>
            </a:pPr>
            <a:r>
              <a:rPr lang="en-US" sz="2200" dirty="0" err="1">
                <a:latin typeface="Fira Code" panose="020B0509050000020004" pitchFamily="49" charset="0"/>
                <a:ea typeface="Fira Code" panose="020B0509050000020004" pitchFamily="49" charset="0"/>
              </a:rPr>
              <a:t>mymarty.celebrate</a:t>
            </a:r>
            <a:r>
              <a:rPr lang="en-US" sz="2200" dirty="0">
                <a:latin typeface="Fira Code" panose="020B0509050000020004" pitchFamily="49" charset="0"/>
                <a:ea typeface="Fira Code" panose="020B0509050000020004" pitchFamily="49" charset="0"/>
              </a:rPr>
              <a:t>()</a:t>
            </a:r>
          </a:p>
        </p:txBody>
      </p:sp>
    </p:spTree>
    <p:extLst>
      <p:ext uri="{BB962C8B-B14F-4D97-AF65-F5344CB8AC3E}">
        <p14:creationId xmlns:p14="http://schemas.microsoft.com/office/powerpoint/2010/main" val="47421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D3A237-087C-9C41-B96D-807D143F8BB8}"/>
              </a:ext>
            </a:extLst>
          </p:cNvPr>
          <p:cNvSpPr/>
          <p:nvPr/>
        </p:nvSpPr>
        <p:spPr>
          <a:xfrm rot="21343030">
            <a:off x="-113487" y="5495124"/>
            <a:ext cx="12615612" cy="3158359"/>
          </a:xfrm>
          <a:prstGeom prst="rect">
            <a:avLst/>
          </a:prstGeom>
          <a:solidFill>
            <a:srgbClr val="37AB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D5D8626D-0422-1F4F-9B4A-A9E12718D9CB}"/>
              </a:ext>
            </a:extLst>
          </p:cNvPr>
          <p:cNvSpPr>
            <a:spLocks noGrp="1"/>
          </p:cNvSpPr>
          <p:nvPr>
            <p:ph type="title"/>
          </p:nvPr>
        </p:nvSpPr>
        <p:spPr>
          <a:xfrm>
            <a:off x="326923" y="200544"/>
            <a:ext cx="10515600" cy="1325563"/>
          </a:xfrm>
        </p:spPr>
        <p:txBody>
          <a:bodyPr>
            <a:normAutofit/>
          </a:bodyPr>
          <a:lstStyle/>
          <a:p>
            <a:r>
              <a:rPr lang="en-US" sz="4000" dirty="0">
                <a:latin typeface="Andale Mono" panose="020B0509000000000004" pitchFamily="49" charset="0"/>
              </a:rPr>
              <a:t>Where are the variables?</a:t>
            </a:r>
            <a:endParaRPr lang="en-US" sz="5400" dirty="0">
              <a:latin typeface="Andale Mono" panose="020B0509000000000004" pitchFamily="49" charset="0"/>
            </a:endParaRPr>
          </a:p>
        </p:txBody>
      </p:sp>
      <p:sp>
        <p:nvSpPr>
          <p:cNvPr id="7" name="Title 1">
            <a:extLst>
              <a:ext uri="{FF2B5EF4-FFF2-40B4-BE49-F238E27FC236}">
                <a16:creationId xmlns:a16="http://schemas.microsoft.com/office/drawing/2014/main" id="{611A97A6-9523-824C-8417-978DDDA7ED05}"/>
              </a:ext>
            </a:extLst>
          </p:cNvPr>
          <p:cNvSpPr txBox="1">
            <a:spLocks/>
          </p:cNvSpPr>
          <p:nvPr/>
        </p:nvSpPr>
        <p:spPr>
          <a:xfrm>
            <a:off x="936519" y="1843947"/>
            <a:ext cx="10515600" cy="246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endParaRPr lang="en-GB" sz="2400" dirty="0">
              <a:latin typeface="Fira Code" panose="020B0509050000020004" pitchFamily="49" charset="0"/>
              <a:ea typeface="Fira Code" panose="020B0509050000020004" pitchFamily="49" charset="0"/>
            </a:endParaRPr>
          </a:p>
        </p:txBody>
      </p:sp>
      <p:sp>
        <p:nvSpPr>
          <p:cNvPr id="3" name="TextBox 2">
            <a:extLst>
              <a:ext uri="{FF2B5EF4-FFF2-40B4-BE49-F238E27FC236}">
                <a16:creationId xmlns:a16="http://schemas.microsoft.com/office/drawing/2014/main" id="{EB1BFAEE-1CDA-6440-99A0-870DEC14A0A0}"/>
              </a:ext>
            </a:extLst>
          </p:cNvPr>
          <p:cNvSpPr txBox="1"/>
          <p:nvPr/>
        </p:nvSpPr>
        <p:spPr>
          <a:xfrm>
            <a:off x="936519" y="1526107"/>
            <a:ext cx="10318962" cy="3805785"/>
          </a:xfrm>
          <a:prstGeom prst="rect">
            <a:avLst/>
          </a:prstGeom>
          <a:noFill/>
        </p:spPr>
        <p:txBody>
          <a:bodyPr wrap="square" rtlCol="0">
            <a:spAutoFit/>
          </a:bodyPr>
          <a:lstStyle/>
          <a:p>
            <a:pPr>
              <a:lnSpc>
                <a:spcPct val="150000"/>
              </a:lnSpc>
            </a:pPr>
            <a:r>
              <a:rPr lang="en-US" sz="2200" dirty="0">
                <a:latin typeface="Fira Code" panose="020B0509050000020004" pitchFamily="49" charset="0"/>
                <a:ea typeface="Fira Code" panose="020B0509050000020004" pitchFamily="49" charset="0"/>
              </a:rPr>
              <a:t>import martypy</a:t>
            </a:r>
          </a:p>
          <a:p>
            <a:pPr>
              <a:lnSpc>
                <a:spcPct val="150000"/>
              </a:lnSpc>
            </a:pPr>
            <a:endParaRPr lang="en-US" sz="900" dirty="0">
              <a:latin typeface="Fira Code" panose="020B0509050000020004" pitchFamily="49" charset="0"/>
              <a:ea typeface="Fira Code" panose="020B0509050000020004" pitchFamily="49" charset="0"/>
            </a:endParaRPr>
          </a:p>
          <a:p>
            <a:pPr>
              <a:lnSpc>
                <a:spcPct val="150000"/>
              </a:lnSpc>
            </a:pPr>
            <a:r>
              <a:rPr lang="en-US" sz="2200" dirty="0" err="1">
                <a:latin typeface="Fira Code" panose="020B0509050000020004" pitchFamily="49" charset="0"/>
                <a:ea typeface="Fira Code" panose="020B0509050000020004" pitchFamily="49" charset="0"/>
              </a:rPr>
              <a:t>mymarty</a:t>
            </a:r>
            <a:r>
              <a:rPr lang="en-US" sz="2200" dirty="0">
                <a:latin typeface="Fira Code" panose="020B0509050000020004" pitchFamily="49" charset="0"/>
                <a:ea typeface="Fira Code" panose="020B0509050000020004" pitchFamily="49" charset="0"/>
              </a:rPr>
              <a:t> = </a:t>
            </a:r>
            <a:r>
              <a:rPr lang="en-US" sz="2200" dirty="0" err="1">
                <a:latin typeface="Fira Code" panose="020B0509050000020004" pitchFamily="49" charset="0"/>
                <a:ea typeface="Fira Code" panose="020B0509050000020004" pitchFamily="49" charset="0"/>
              </a:rPr>
              <a:t>martypy.Marty</a:t>
            </a:r>
            <a:r>
              <a:rPr lang="en-US" sz="2200" dirty="0">
                <a:latin typeface="Fira Code" panose="020B0509050000020004" pitchFamily="49" charset="0"/>
                <a:ea typeface="Fira Code" panose="020B0509050000020004" pitchFamily="49" charset="0"/>
              </a:rPr>
              <a:t>(‘socket://192.168.8.122’)</a:t>
            </a:r>
          </a:p>
          <a:p>
            <a:pPr>
              <a:lnSpc>
                <a:spcPct val="150000"/>
              </a:lnSpc>
            </a:pPr>
            <a:r>
              <a:rPr lang="en-US" sz="2200" dirty="0">
                <a:latin typeface="Fira Code" panose="020B0509050000020004" pitchFamily="49" charset="0"/>
                <a:ea typeface="Fira Code" panose="020B0509050000020004" pitchFamily="49" charset="0"/>
              </a:rPr>
              <a:t>mymarty.hello()</a:t>
            </a:r>
          </a:p>
          <a:p>
            <a:pPr>
              <a:lnSpc>
                <a:spcPct val="150000"/>
              </a:lnSpc>
            </a:pPr>
            <a:r>
              <a:rPr lang="en-US" sz="2200" dirty="0">
                <a:latin typeface="Fira Code" panose="020B0509050000020004" pitchFamily="49" charset="0"/>
                <a:ea typeface="Fira Code" panose="020B0509050000020004" pitchFamily="49" charset="0"/>
              </a:rPr>
              <a:t>print(“Hello there! My name is Marty”)</a:t>
            </a:r>
          </a:p>
          <a:p>
            <a:pPr>
              <a:lnSpc>
                <a:spcPct val="150000"/>
              </a:lnSpc>
            </a:pPr>
            <a:r>
              <a:rPr lang="en-US" sz="2200" dirty="0">
                <a:latin typeface="Fira Code" panose="020B0509050000020004" pitchFamily="49" charset="0"/>
                <a:ea typeface="Fira Code" panose="020B0509050000020004" pitchFamily="49" charset="0"/>
              </a:rPr>
              <a:t>name = </a:t>
            </a:r>
            <a:r>
              <a:rPr lang="en-US" sz="2200" dirty="0" err="1">
                <a:latin typeface="Fira Code" panose="020B0509050000020004" pitchFamily="49" charset="0"/>
                <a:ea typeface="Fira Code" panose="020B0509050000020004" pitchFamily="49" charset="0"/>
              </a:rPr>
              <a:t>raw_input</a:t>
            </a:r>
            <a:r>
              <a:rPr lang="en-US" sz="2200" dirty="0">
                <a:latin typeface="Fira Code" panose="020B0509050000020004" pitchFamily="49" charset="0"/>
                <a:ea typeface="Fira Code" panose="020B0509050000020004" pitchFamily="49" charset="0"/>
              </a:rPr>
              <a:t>(“What is your name?”)</a:t>
            </a:r>
          </a:p>
          <a:p>
            <a:pPr>
              <a:lnSpc>
                <a:spcPct val="150000"/>
              </a:lnSpc>
            </a:pPr>
            <a:r>
              <a:rPr lang="en-US" sz="2200" dirty="0">
                <a:latin typeface="Fira Code" panose="020B0509050000020004" pitchFamily="49" charset="0"/>
                <a:ea typeface="Fira Code" panose="020B0509050000020004" pitchFamily="49" charset="0"/>
              </a:rPr>
              <a:t>print(“It’s nice to meet you!!”)</a:t>
            </a:r>
          </a:p>
          <a:p>
            <a:pPr>
              <a:lnSpc>
                <a:spcPct val="150000"/>
              </a:lnSpc>
            </a:pPr>
            <a:r>
              <a:rPr lang="en-US" sz="2200" dirty="0" err="1">
                <a:latin typeface="Fira Code" panose="020B0509050000020004" pitchFamily="49" charset="0"/>
                <a:ea typeface="Fira Code" panose="020B0509050000020004" pitchFamily="49" charset="0"/>
              </a:rPr>
              <a:t>mymarty.celebrate</a:t>
            </a:r>
            <a:r>
              <a:rPr lang="en-US" sz="2200" dirty="0">
                <a:latin typeface="Fira Code" panose="020B0509050000020004" pitchFamily="49" charset="0"/>
                <a:ea typeface="Fira Code" panose="020B0509050000020004" pitchFamily="49" charset="0"/>
              </a:rPr>
              <a:t>()</a:t>
            </a:r>
          </a:p>
        </p:txBody>
      </p:sp>
      <p:sp>
        <p:nvSpPr>
          <p:cNvPr id="4" name="Oval 3">
            <a:extLst>
              <a:ext uri="{FF2B5EF4-FFF2-40B4-BE49-F238E27FC236}">
                <a16:creationId xmlns:a16="http://schemas.microsoft.com/office/drawing/2014/main" id="{B31E3B62-FF67-B64B-92EC-39ECB037AAA9}"/>
              </a:ext>
            </a:extLst>
          </p:cNvPr>
          <p:cNvSpPr/>
          <p:nvPr/>
        </p:nvSpPr>
        <p:spPr>
          <a:xfrm>
            <a:off x="916855" y="2350226"/>
            <a:ext cx="1423223" cy="4522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25AB450-CE70-5041-8B65-5472FB8FE21C}"/>
              </a:ext>
            </a:extLst>
          </p:cNvPr>
          <p:cNvSpPr/>
          <p:nvPr/>
        </p:nvSpPr>
        <p:spPr>
          <a:xfrm>
            <a:off x="926688" y="3858845"/>
            <a:ext cx="882448" cy="45228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537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3359</Words>
  <Application>Microsoft Macintosh PowerPoint</Application>
  <PresentationFormat>Widescreen</PresentationFormat>
  <Paragraphs>466</Paragraphs>
  <Slides>63</Slides>
  <Notes>57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Andale Mono</vt:lpstr>
      <vt:lpstr>Arial</vt:lpstr>
      <vt:lpstr>Calibri</vt:lpstr>
      <vt:lpstr>Calibri Light</vt:lpstr>
      <vt:lpstr>Fira Code</vt:lpstr>
      <vt:lpstr>Open Sans</vt:lpstr>
      <vt:lpstr>Office Theme</vt:lpstr>
      <vt:lpstr>Decision Making</vt:lpstr>
      <vt:lpstr>Lesson 1 Getting User Input</vt:lpstr>
      <vt:lpstr>What is a Chatbot?</vt:lpstr>
      <vt:lpstr>Online Chatbots</vt:lpstr>
      <vt:lpstr>Live Demonstration</vt:lpstr>
      <vt:lpstr>What coding concepts do you think you will need to use to create this?  Variables? Loops? If Statements? Functions?</vt:lpstr>
      <vt:lpstr>What is a variable?</vt:lpstr>
      <vt:lpstr>Where are the variables?</vt:lpstr>
      <vt:lpstr>Where are the variables?</vt:lpstr>
      <vt:lpstr>Start coding your chatbot</vt:lpstr>
      <vt:lpstr>Reflect on your chatbots</vt:lpstr>
      <vt:lpstr>Reflect on your chatbots</vt:lpstr>
      <vt:lpstr>Reflect on your chatbots</vt:lpstr>
      <vt:lpstr>Reflect on your chatbots</vt:lpstr>
      <vt:lpstr>Using User Input as a Parameter</vt:lpstr>
      <vt:lpstr>Using User Input as a Parameter</vt:lpstr>
      <vt:lpstr>Using User Input as a Parameter</vt:lpstr>
      <vt:lpstr>Extend your Chatbot!</vt:lpstr>
      <vt:lpstr>End of Lesson Reflection</vt:lpstr>
      <vt:lpstr>Lesson 2 If Statements</vt:lpstr>
      <vt:lpstr>How can we improve our chatbots?</vt:lpstr>
      <vt:lpstr>What programming constructs did we use?</vt:lpstr>
      <vt:lpstr>What programming constructs did we use?</vt:lpstr>
      <vt:lpstr>Live Demonstration</vt:lpstr>
      <vt:lpstr>What is an if statement?</vt:lpstr>
      <vt:lpstr>If Statements</vt:lpstr>
      <vt:lpstr>If Statements</vt:lpstr>
      <vt:lpstr>If Statements</vt:lpstr>
      <vt:lpstr>If Statements in Python</vt:lpstr>
      <vt:lpstr>Extend your Chatbot!</vt:lpstr>
      <vt:lpstr>End of Lesson Reflection</vt:lpstr>
      <vt:lpstr>Lesson 3 Validating User Input</vt:lpstr>
      <vt:lpstr>PowerPoint Presentation</vt:lpstr>
      <vt:lpstr>What could go wrong?</vt:lpstr>
      <vt:lpstr>What could go wrong?</vt:lpstr>
      <vt:lpstr>We need to validate user input  What other systems/places might check the information you give it?  What kind of information would they check?</vt:lpstr>
      <vt:lpstr>What information would be sensible to check?</vt:lpstr>
      <vt:lpstr>PowerPoint Presentation</vt:lpstr>
      <vt:lpstr>Does this work?</vt:lpstr>
      <vt:lpstr>PowerPoint Presentation</vt:lpstr>
      <vt:lpstr>Can anyone explain this?</vt:lpstr>
      <vt:lpstr>PowerPoint Presentation</vt:lpstr>
      <vt:lpstr>PowerPoint Presentation</vt:lpstr>
      <vt:lpstr>PowerPoint Presentation</vt:lpstr>
      <vt:lpstr>Example</vt:lpstr>
      <vt:lpstr>AND</vt:lpstr>
      <vt:lpstr>OR</vt:lpstr>
      <vt:lpstr>NOT</vt:lpstr>
      <vt:lpstr>Select the right operator and fill in the blanks  In your workbooks</vt:lpstr>
      <vt:lpstr>Can you explain this?</vt:lpstr>
      <vt:lpstr>Extend your Chatbot!</vt:lpstr>
      <vt:lpstr>End of Lesson Reflection</vt:lpstr>
      <vt:lpstr>Lesson 4 Processing Complex User Input</vt:lpstr>
      <vt:lpstr>Fill in the parameters for these functions in your workbooks</vt:lpstr>
      <vt:lpstr>So far..</vt:lpstr>
      <vt:lpstr>So far..</vt:lpstr>
      <vt:lpstr>Is there a way we could ask for all the values in one go??</vt:lpstr>
      <vt:lpstr>How about..</vt:lpstr>
      <vt:lpstr>Now extract the values..</vt:lpstr>
      <vt:lpstr>Lists start at 0</vt:lpstr>
      <vt:lpstr>Don’t forget to strip whitespace on strings</vt:lpstr>
      <vt:lpstr>Extend your Chatbot!</vt:lpstr>
      <vt:lpstr>End of Lesson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dc:title>
  <dc:creator>tanya howden</dc:creator>
  <cp:lastModifiedBy>tanya howden</cp:lastModifiedBy>
  <cp:revision>98</cp:revision>
  <dcterms:created xsi:type="dcterms:W3CDTF">2019-12-02T15:43:52Z</dcterms:created>
  <dcterms:modified xsi:type="dcterms:W3CDTF">2019-12-03T16:20:38Z</dcterms:modified>
</cp:coreProperties>
</file>