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810" r:id="rId5"/>
    <p:sldId id="2862" r:id="rId6"/>
    <p:sldId id="2823" r:id="rId7"/>
    <p:sldId id="2863" r:id="rId8"/>
    <p:sldId id="2828" r:id="rId9"/>
    <p:sldId id="2827" r:id="rId10"/>
    <p:sldId id="2833" r:id="rId11"/>
    <p:sldId id="2834" r:id="rId12"/>
    <p:sldId id="2812" r:id="rId13"/>
    <p:sldId id="2838" r:id="rId14"/>
    <p:sldId id="2839" r:id="rId15"/>
    <p:sldId id="2840" r:id="rId16"/>
    <p:sldId id="2841" r:id="rId17"/>
    <p:sldId id="2842" r:id="rId18"/>
    <p:sldId id="2843" r:id="rId19"/>
    <p:sldId id="2844" r:id="rId20"/>
    <p:sldId id="2845" r:id="rId21"/>
    <p:sldId id="2829" r:id="rId22"/>
    <p:sldId id="2835" r:id="rId23"/>
    <p:sldId id="2846" r:id="rId24"/>
    <p:sldId id="2847" r:id="rId25"/>
    <p:sldId id="2848" r:id="rId26"/>
    <p:sldId id="2849" r:id="rId27"/>
    <p:sldId id="2850" r:id="rId28"/>
    <p:sldId id="2851" r:id="rId29"/>
    <p:sldId id="2852" r:id="rId30"/>
    <p:sldId id="2836" r:id="rId31"/>
    <p:sldId id="2853" r:id="rId32"/>
    <p:sldId id="2854" r:id="rId33"/>
    <p:sldId id="2855" r:id="rId34"/>
    <p:sldId id="2856" r:id="rId35"/>
    <p:sldId id="2857" r:id="rId36"/>
    <p:sldId id="2837" r:id="rId37"/>
    <p:sldId id="2858" r:id="rId38"/>
    <p:sldId id="2859" r:id="rId39"/>
    <p:sldId id="2860" r:id="rId40"/>
    <p:sldId id="2861" r:id="rId41"/>
    <p:sldId id="2831" r:id="rId42"/>
    <p:sldId id="2832" r:id="rId43"/>
    <p:sldId id="2864" r:id="rId44"/>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2520"/>
    <a:srgbClr val="19206C"/>
    <a:srgbClr val="0083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AED271-3FE5-40A7-BDA3-9E22BBC4554C}" v="2" dt="2022-03-09T03:20:37.310"/>
    <p1510:client id="{9583DBB4-E63A-483B-99F6-B36564771E49}" v="34" dt="2022-03-13T22:16:10.507"/>
    <p1510:client id="{A54C748F-F95E-4295-B196-8228E5DE17DD}" v="7" dt="2022-03-08T07:53:13.1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0" autoAdjust="0"/>
    <p:restoredTop sz="94014" autoAdjust="0"/>
  </p:normalViewPr>
  <p:slideViewPr>
    <p:cSldViewPr snapToGrid="0" showGuides="1">
      <p:cViewPr varScale="1">
        <p:scale>
          <a:sx n="100" d="100"/>
          <a:sy n="100" d="100"/>
        </p:scale>
        <p:origin x="810" y="90"/>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D2EEA-534F-4741-B863-DC413128DBE1}" type="datetimeFigureOut">
              <a:rPr lang="en-PK" smtClean="0"/>
              <a:t>03/06/2024</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9CE190-19D3-4687-B8B5-EF9AA1D2963F}" type="slidenum">
              <a:rPr lang="en-PK" smtClean="0"/>
              <a:t>‹#›</a:t>
            </a:fld>
            <a:endParaRPr lang="en-PK"/>
          </a:p>
        </p:txBody>
      </p:sp>
    </p:spTree>
    <p:extLst>
      <p:ext uri="{BB962C8B-B14F-4D97-AF65-F5344CB8AC3E}">
        <p14:creationId xmlns:p14="http://schemas.microsoft.com/office/powerpoint/2010/main" val="3634169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E9CE190-19D3-4687-B8B5-EF9AA1D2963F}" type="slidenum">
              <a:rPr lang="en-PK" smtClean="0"/>
              <a:t>1</a:t>
            </a:fld>
            <a:endParaRPr lang="en-PK"/>
          </a:p>
        </p:txBody>
      </p:sp>
    </p:spTree>
    <p:extLst>
      <p:ext uri="{BB962C8B-B14F-4D97-AF65-F5344CB8AC3E}">
        <p14:creationId xmlns:p14="http://schemas.microsoft.com/office/powerpoint/2010/main" val="3571709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E9CE190-19D3-4687-B8B5-EF9AA1D2963F}" type="slidenum">
              <a:rPr lang="en-PK" smtClean="0"/>
              <a:t>18</a:t>
            </a:fld>
            <a:endParaRPr lang="en-PK"/>
          </a:p>
        </p:txBody>
      </p:sp>
    </p:spTree>
    <p:extLst>
      <p:ext uri="{BB962C8B-B14F-4D97-AF65-F5344CB8AC3E}">
        <p14:creationId xmlns:p14="http://schemas.microsoft.com/office/powerpoint/2010/main" val="212120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195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181379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327130-6274-430E-8A8F-B999EA2805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6049DF46-1F7E-4DFB-83BA-4946B46449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80232" cy="6858000"/>
          </a:xfrm>
          <a:prstGeom prst="rect">
            <a:avLst/>
          </a:prstGeom>
        </p:spPr>
      </p:pic>
    </p:spTree>
    <p:extLst>
      <p:ext uri="{BB962C8B-B14F-4D97-AF65-F5344CB8AC3E}">
        <p14:creationId xmlns:p14="http://schemas.microsoft.com/office/powerpoint/2010/main" val="61334131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018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hyperlink" Target="mailto:admin@wcf.kiwi" TargetMode="Externa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hyperlink" Target="mailto:admin@wcf.kiw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35C32597-94C0-9946-976B-381C60E3B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290335" cy="6919993"/>
          </a:xfrm>
          <a:prstGeom prst="rect">
            <a:avLst/>
          </a:prstGeom>
        </p:spPr>
      </p:pic>
      <p:pic>
        <p:nvPicPr>
          <p:cNvPr id="3" name="Picture 2" descr="A picture containing engineering drawing&#10;&#10;Description automatically generated">
            <a:extLst>
              <a:ext uri="{FF2B5EF4-FFF2-40B4-BE49-F238E27FC236}">
                <a16:creationId xmlns:a16="http://schemas.microsoft.com/office/drawing/2014/main" id="{71253700-FD2F-44ED-8AF8-481305674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352000" cy="6948000"/>
          </a:xfrm>
          <a:prstGeom prst="rect">
            <a:avLst/>
          </a:prstGeom>
        </p:spPr>
      </p:pic>
    </p:spTree>
    <p:extLst>
      <p:ext uri="{BB962C8B-B14F-4D97-AF65-F5344CB8AC3E}">
        <p14:creationId xmlns:p14="http://schemas.microsoft.com/office/powerpoint/2010/main" val="3974788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Visiting the Library</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1" name="TextBox 10">
            <a:extLst>
              <a:ext uri="{FF2B5EF4-FFF2-40B4-BE49-F238E27FC236}">
                <a16:creationId xmlns:a16="http://schemas.microsoft.com/office/drawing/2014/main" id="{31015806-021F-4D63-945F-53A8FAE82A05}"/>
              </a:ext>
            </a:extLst>
          </p:cNvPr>
          <p:cNvSpPr txBox="1"/>
          <p:nvPr/>
        </p:nvSpPr>
        <p:spPr>
          <a:xfrm>
            <a:off x="2733773" y="1369674"/>
            <a:ext cx="7447916" cy="2800767"/>
          </a:xfrm>
          <a:prstGeom prst="rect">
            <a:avLst/>
          </a:prstGeom>
          <a:noFill/>
        </p:spPr>
        <p:txBody>
          <a:bodyPr wrap="square">
            <a:spAutoFit/>
          </a:bodyPr>
          <a:lstStyle/>
          <a:p>
            <a:r>
              <a:rPr lang="en-NZ" sz="2800" b="1" dirty="0">
                <a:latin typeface="Corbel Light" panose="020B0303020204020204" pitchFamily="34" charset="0"/>
              </a:rPr>
              <a:t>This week, we are going to visit the library to spark our writing ideas.</a:t>
            </a:r>
          </a:p>
          <a:p>
            <a:r>
              <a:rPr lang="en-NZ" sz="2800" b="1" dirty="0">
                <a:latin typeface="Corbel Light" panose="020B0303020204020204" pitchFamily="34" charset="0"/>
              </a:rPr>
              <a:t>While we don’t want to copy someone else’s whole story, we can get ideas from </a:t>
            </a:r>
          </a:p>
          <a:p>
            <a:r>
              <a:rPr lang="en-NZ" sz="2800" b="1" dirty="0">
                <a:latin typeface="Corbel Light" panose="020B0303020204020204" pitchFamily="34" charset="0"/>
              </a:rPr>
              <a:t>their books. </a:t>
            </a:r>
          </a:p>
          <a:p>
            <a:endParaRPr lang="en-NZ" b="1" dirty="0">
              <a:latin typeface="Corbel Light" panose="020B0303020204020204" pitchFamily="34" charset="0"/>
            </a:endParaRPr>
          </a:p>
          <a:p>
            <a:endParaRPr lang="en-NZ" b="1" dirty="0">
              <a:latin typeface="Corbel Light" panose="020B0303020204020204" pitchFamily="34" charset="0"/>
            </a:endParaRPr>
          </a:p>
        </p:txBody>
      </p:sp>
      <p:pic>
        <p:nvPicPr>
          <p:cNvPr id="1026" name="Picture 2">
            <a:extLst>
              <a:ext uri="{FF2B5EF4-FFF2-40B4-BE49-F238E27FC236}">
                <a16:creationId xmlns:a16="http://schemas.microsoft.com/office/drawing/2014/main" id="{FFB61E2D-9609-4677-8667-C19673C97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9794" y="3161444"/>
            <a:ext cx="3412206" cy="3696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FB237D-9DF3-4401-B55F-10A2234216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9893" y="1369674"/>
            <a:ext cx="2059326" cy="205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669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Visiting the Library</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1" name="TextBox 10">
            <a:extLst>
              <a:ext uri="{FF2B5EF4-FFF2-40B4-BE49-F238E27FC236}">
                <a16:creationId xmlns:a16="http://schemas.microsoft.com/office/drawing/2014/main" id="{31015806-021F-4D63-945F-53A8FAE82A05}"/>
              </a:ext>
            </a:extLst>
          </p:cNvPr>
          <p:cNvSpPr txBox="1"/>
          <p:nvPr/>
        </p:nvSpPr>
        <p:spPr>
          <a:xfrm>
            <a:off x="2733773" y="2699274"/>
            <a:ext cx="6841741" cy="3231654"/>
          </a:xfrm>
          <a:prstGeom prst="rect">
            <a:avLst/>
          </a:prstGeom>
          <a:noFill/>
        </p:spPr>
        <p:txBody>
          <a:bodyPr wrap="square">
            <a:spAutoFit/>
          </a:bodyPr>
          <a:lstStyle/>
          <a:p>
            <a:pPr marL="457200" indent="-457200">
              <a:buFont typeface="Arial" panose="020B0604020202020204" pitchFamily="34" charset="0"/>
              <a:buChar char="•"/>
            </a:pPr>
            <a:r>
              <a:rPr lang="en-NZ" sz="2800" b="1" dirty="0">
                <a:latin typeface="Corbel Light" panose="020B0303020204020204" pitchFamily="34" charset="0"/>
              </a:rPr>
              <a:t>What made me pick this book in the first place?</a:t>
            </a:r>
          </a:p>
          <a:p>
            <a:pPr marL="457200" indent="-457200">
              <a:buFont typeface="Arial" panose="020B0604020202020204" pitchFamily="34" charset="0"/>
              <a:buChar char="•"/>
            </a:pPr>
            <a:r>
              <a:rPr lang="en-NZ" sz="2800" b="1" dirty="0">
                <a:latin typeface="Corbel Light" panose="020B0303020204020204" pitchFamily="34" charset="0"/>
              </a:rPr>
              <a:t>What do I like about this book?</a:t>
            </a:r>
          </a:p>
          <a:p>
            <a:pPr marL="457200" indent="-457200">
              <a:buFont typeface="Arial" panose="020B0604020202020204" pitchFamily="34" charset="0"/>
              <a:buChar char="•"/>
            </a:pPr>
            <a:r>
              <a:rPr lang="en-NZ" sz="2800" b="1" dirty="0">
                <a:latin typeface="Corbel Light" panose="020B0303020204020204" pitchFamily="34" charset="0"/>
              </a:rPr>
              <a:t>What makes me want to keep reading?</a:t>
            </a:r>
          </a:p>
          <a:p>
            <a:pPr marL="457200" indent="-457200">
              <a:buFont typeface="Arial" panose="020B0604020202020204" pitchFamily="34" charset="0"/>
              <a:buChar char="•"/>
            </a:pPr>
            <a:r>
              <a:rPr lang="en-NZ" sz="2800" b="1" dirty="0">
                <a:latin typeface="Corbel Light" panose="020B0303020204020204" pitchFamily="34" charset="0"/>
              </a:rPr>
              <a:t>What was the most interesting part of the story and why?</a:t>
            </a:r>
          </a:p>
          <a:p>
            <a:endParaRPr lang="en-NZ" b="1" dirty="0">
              <a:latin typeface="Corbel Light" panose="020B0303020204020204" pitchFamily="34" charset="0"/>
            </a:endParaRPr>
          </a:p>
          <a:p>
            <a:endParaRPr lang="en-NZ" b="1" dirty="0">
              <a:latin typeface="Corbel Light" panose="020B0303020204020204" pitchFamily="34" charset="0"/>
            </a:endParaRPr>
          </a:p>
        </p:txBody>
      </p:sp>
      <p:pic>
        <p:nvPicPr>
          <p:cNvPr id="1026" name="Picture 2">
            <a:extLst>
              <a:ext uri="{FF2B5EF4-FFF2-40B4-BE49-F238E27FC236}">
                <a16:creationId xmlns:a16="http://schemas.microsoft.com/office/drawing/2014/main" id="{FFB61E2D-9609-4677-8667-C19673C97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9794" y="3161444"/>
            <a:ext cx="3412206" cy="3696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FB237D-9DF3-4401-B55F-10A2234216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9893" y="1369674"/>
            <a:ext cx="2059326" cy="2059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47350CE-6DB2-444E-9736-3EBAD5EE60F1}"/>
              </a:ext>
            </a:extLst>
          </p:cNvPr>
          <p:cNvSpPr txBox="1"/>
          <p:nvPr/>
        </p:nvSpPr>
        <p:spPr>
          <a:xfrm>
            <a:off x="2675129" y="1369674"/>
            <a:ext cx="6841741" cy="1077218"/>
          </a:xfrm>
          <a:prstGeom prst="rect">
            <a:avLst/>
          </a:prstGeom>
          <a:noFill/>
        </p:spPr>
        <p:txBody>
          <a:bodyPr wrap="square">
            <a:spAutoFit/>
          </a:bodyPr>
          <a:lstStyle/>
          <a:p>
            <a:r>
              <a:rPr lang="en-NZ" sz="3200" b="1" dirty="0">
                <a:latin typeface="Corbel Light" panose="020B0303020204020204" pitchFamily="34" charset="0"/>
              </a:rPr>
              <a:t>As you have a browse at the library, </a:t>
            </a:r>
          </a:p>
          <a:p>
            <a:r>
              <a:rPr lang="en-NZ" sz="3200" b="1" dirty="0">
                <a:latin typeface="Corbel Light" panose="020B0303020204020204" pitchFamily="34" charset="0"/>
              </a:rPr>
              <a:t>ask yourself the following questions:</a:t>
            </a:r>
          </a:p>
        </p:txBody>
      </p:sp>
    </p:spTree>
    <p:extLst>
      <p:ext uri="{BB962C8B-B14F-4D97-AF65-F5344CB8AC3E}">
        <p14:creationId xmlns:p14="http://schemas.microsoft.com/office/powerpoint/2010/main" val="105433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Timer Challenge</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890886" y="2327120"/>
            <a:ext cx="6841741" cy="2554545"/>
          </a:xfrm>
          <a:prstGeom prst="rect">
            <a:avLst/>
          </a:prstGeom>
          <a:noFill/>
        </p:spPr>
        <p:txBody>
          <a:bodyPr wrap="square">
            <a:spAutoFit/>
          </a:bodyPr>
          <a:lstStyle/>
          <a:p>
            <a:r>
              <a:rPr lang="en-NZ" sz="3200" b="1" dirty="0">
                <a:latin typeface="Corbel Light" panose="020B0303020204020204" pitchFamily="34" charset="0"/>
              </a:rPr>
              <a:t>To help us brainstorm ideas for our story, we are now going to use a timer to help us write down a lot of ideas in a small amount of time.</a:t>
            </a:r>
          </a:p>
          <a:p>
            <a:endParaRPr lang="en-NZ" sz="3200" b="1" dirty="0">
              <a:latin typeface="Corbel Light" panose="020B0303020204020204" pitchFamily="34" charset="0"/>
            </a:endParaRPr>
          </a:p>
        </p:txBody>
      </p:sp>
      <p:pic>
        <p:nvPicPr>
          <p:cNvPr id="2050" name="Picture 2">
            <a:extLst>
              <a:ext uri="{FF2B5EF4-FFF2-40B4-BE49-F238E27FC236}">
                <a16:creationId xmlns:a16="http://schemas.microsoft.com/office/drawing/2014/main" id="{5DDDB599-B3BD-4D5A-B084-5B08F9135E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315" y="3276903"/>
            <a:ext cx="4029685" cy="358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403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Timer Challenge</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931982" y="1078729"/>
            <a:ext cx="6841741" cy="3046988"/>
          </a:xfrm>
          <a:prstGeom prst="rect">
            <a:avLst/>
          </a:prstGeom>
          <a:noFill/>
        </p:spPr>
        <p:txBody>
          <a:bodyPr wrap="square">
            <a:spAutoFit/>
          </a:bodyPr>
          <a:lstStyle/>
          <a:p>
            <a:r>
              <a:rPr lang="en-NZ" sz="3200" b="1" dirty="0">
                <a:latin typeface="Corbel Light" panose="020B0303020204020204" pitchFamily="34" charset="0"/>
              </a:rPr>
              <a:t>For each section that comes up on the next slide, brainstorm as many ideas as you can.</a:t>
            </a:r>
          </a:p>
          <a:p>
            <a:endParaRPr lang="en-NZ" sz="3200" b="1" dirty="0">
              <a:latin typeface="Corbel Light" panose="020B0303020204020204" pitchFamily="34" charset="0"/>
            </a:endParaRPr>
          </a:p>
          <a:p>
            <a:endParaRPr lang="en-NZ" sz="3200" b="1" dirty="0">
              <a:latin typeface="Corbel Light" panose="020B0303020204020204" pitchFamily="34" charset="0"/>
            </a:endParaRPr>
          </a:p>
          <a:p>
            <a:endParaRPr lang="en-NZ" sz="3200" b="1" dirty="0">
              <a:latin typeface="Corbel Light" panose="020B0303020204020204" pitchFamily="34" charset="0"/>
            </a:endParaRPr>
          </a:p>
        </p:txBody>
      </p:sp>
      <p:pic>
        <p:nvPicPr>
          <p:cNvPr id="2050" name="Picture 2">
            <a:extLst>
              <a:ext uri="{FF2B5EF4-FFF2-40B4-BE49-F238E27FC236}">
                <a16:creationId xmlns:a16="http://schemas.microsoft.com/office/drawing/2014/main" id="{5DDDB599-B3BD-4D5A-B084-5B08F9135E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315" y="3276903"/>
            <a:ext cx="4029685" cy="35810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17AE9E-5A69-4A40-8E99-A86B09218676}"/>
              </a:ext>
            </a:extLst>
          </p:cNvPr>
          <p:cNvSpPr txBox="1"/>
          <p:nvPr/>
        </p:nvSpPr>
        <p:spPr>
          <a:xfrm>
            <a:off x="2931982" y="2784460"/>
            <a:ext cx="7177790" cy="1569660"/>
          </a:xfrm>
          <a:prstGeom prst="rect">
            <a:avLst/>
          </a:prstGeom>
          <a:noFill/>
        </p:spPr>
        <p:txBody>
          <a:bodyPr wrap="square">
            <a:spAutoFit/>
          </a:bodyPr>
          <a:lstStyle/>
          <a:p>
            <a:r>
              <a:rPr lang="en-NZ" sz="3200" b="1" dirty="0">
                <a:latin typeface="Corbel Light" panose="020B0303020204020204" pitchFamily="34" charset="0"/>
              </a:rPr>
              <a:t>FOR EXAMPLE:</a:t>
            </a:r>
          </a:p>
          <a:p>
            <a:r>
              <a:rPr lang="en-NZ" sz="3200" b="1" dirty="0">
                <a:latin typeface="Corbel Light" panose="020B0303020204020204" pitchFamily="34" charset="0"/>
              </a:rPr>
              <a:t>The first section is characters. This means who is in our story. Here are some ideas:  </a:t>
            </a:r>
          </a:p>
        </p:txBody>
      </p:sp>
      <p:sp>
        <p:nvSpPr>
          <p:cNvPr id="9" name="TextBox 8">
            <a:extLst>
              <a:ext uri="{FF2B5EF4-FFF2-40B4-BE49-F238E27FC236}">
                <a16:creationId xmlns:a16="http://schemas.microsoft.com/office/drawing/2014/main" id="{3D8E4D29-D2A6-458C-883D-6A0ECE58CDBC}"/>
              </a:ext>
            </a:extLst>
          </p:cNvPr>
          <p:cNvSpPr txBox="1"/>
          <p:nvPr/>
        </p:nvSpPr>
        <p:spPr>
          <a:xfrm>
            <a:off x="5991503" y="4731907"/>
            <a:ext cx="3611874" cy="461665"/>
          </a:xfrm>
          <a:prstGeom prst="rect">
            <a:avLst/>
          </a:prstGeom>
          <a:noFill/>
        </p:spPr>
        <p:txBody>
          <a:bodyPr wrap="square">
            <a:spAutoFit/>
          </a:bodyPr>
          <a:lstStyle/>
          <a:p>
            <a:r>
              <a:rPr lang="mi-NZ" sz="2400" b="1" dirty="0">
                <a:solidFill>
                  <a:srgbClr val="00833E"/>
                </a:solidFill>
                <a:latin typeface="Corbel Light" panose="020B0303020204020204" pitchFamily="34" charset="0"/>
              </a:rPr>
              <a:t>A</a:t>
            </a:r>
            <a:r>
              <a:rPr lang="en-NZ" sz="2400" b="1" dirty="0">
                <a:solidFill>
                  <a:srgbClr val="00833E"/>
                </a:solidFill>
                <a:latin typeface="Corbel Light" panose="020B0303020204020204" pitchFamily="34" charset="0"/>
              </a:rPr>
              <a:t> GREEN NURSE</a:t>
            </a:r>
          </a:p>
        </p:txBody>
      </p:sp>
      <p:sp>
        <p:nvSpPr>
          <p:cNvPr id="11" name="TextBox 10">
            <a:extLst>
              <a:ext uri="{FF2B5EF4-FFF2-40B4-BE49-F238E27FC236}">
                <a16:creationId xmlns:a16="http://schemas.microsoft.com/office/drawing/2014/main" id="{E14C41FC-7657-4505-84DC-F90FF942CE27}"/>
              </a:ext>
            </a:extLst>
          </p:cNvPr>
          <p:cNvSpPr txBox="1"/>
          <p:nvPr/>
        </p:nvSpPr>
        <p:spPr>
          <a:xfrm>
            <a:off x="3357928" y="5992753"/>
            <a:ext cx="3611874" cy="461665"/>
          </a:xfrm>
          <a:prstGeom prst="rect">
            <a:avLst/>
          </a:prstGeom>
          <a:noFill/>
        </p:spPr>
        <p:txBody>
          <a:bodyPr wrap="square">
            <a:spAutoFit/>
          </a:bodyPr>
          <a:lstStyle/>
          <a:p>
            <a:r>
              <a:rPr lang="en-NZ" sz="2400" b="1" dirty="0">
                <a:solidFill>
                  <a:srgbClr val="00833E"/>
                </a:solidFill>
                <a:latin typeface="Corbel Light" panose="020B0303020204020204" pitchFamily="34" charset="0"/>
              </a:rPr>
              <a:t>AN ALIEN</a:t>
            </a:r>
          </a:p>
        </p:txBody>
      </p:sp>
      <p:sp>
        <p:nvSpPr>
          <p:cNvPr id="12" name="TextBox 11">
            <a:extLst>
              <a:ext uri="{FF2B5EF4-FFF2-40B4-BE49-F238E27FC236}">
                <a16:creationId xmlns:a16="http://schemas.microsoft.com/office/drawing/2014/main" id="{E9047C03-3A73-486E-B872-7C3918CC3D82}"/>
              </a:ext>
            </a:extLst>
          </p:cNvPr>
          <p:cNvSpPr txBox="1"/>
          <p:nvPr/>
        </p:nvSpPr>
        <p:spPr>
          <a:xfrm>
            <a:off x="4770481" y="5359039"/>
            <a:ext cx="3611874" cy="461665"/>
          </a:xfrm>
          <a:prstGeom prst="rect">
            <a:avLst/>
          </a:prstGeom>
          <a:noFill/>
        </p:spPr>
        <p:txBody>
          <a:bodyPr wrap="square">
            <a:spAutoFit/>
          </a:bodyPr>
          <a:lstStyle/>
          <a:p>
            <a:r>
              <a:rPr lang="en-NZ" sz="2400" b="1" dirty="0">
                <a:solidFill>
                  <a:srgbClr val="00833E"/>
                </a:solidFill>
                <a:latin typeface="Corbel Light" panose="020B0303020204020204" pitchFamily="34" charset="0"/>
              </a:rPr>
              <a:t>A MINI OGRE</a:t>
            </a:r>
          </a:p>
        </p:txBody>
      </p:sp>
      <p:sp>
        <p:nvSpPr>
          <p:cNvPr id="13" name="TextBox 12">
            <a:extLst>
              <a:ext uri="{FF2B5EF4-FFF2-40B4-BE49-F238E27FC236}">
                <a16:creationId xmlns:a16="http://schemas.microsoft.com/office/drawing/2014/main" id="{4A6E9395-495E-4102-9822-505B3AD66544}"/>
              </a:ext>
            </a:extLst>
          </p:cNvPr>
          <p:cNvSpPr txBox="1"/>
          <p:nvPr/>
        </p:nvSpPr>
        <p:spPr>
          <a:xfrm>
            <a:off x="6161849" y="5976249"/>
            <a:ext cx="3611874" cy="461665"/>
          </a:xfrm>
          <a:prstGeom prst="rect">
            <a:avLst/>
          </a:prstGeom>
          <a:noFill/>
        </p:spPr>
        <p:txBody>
          <a:bodyPr wrap="square">
            <a:spAutoFit/>
          </a:bodyPr>
          <a:lstStyle/>
          <a:p>
            <a:r>
              <a:rPr lang="mi-NZ" sz="2400" b="1" dirty="0">
                <a:solidFill>
                  <a:srgbClr val="00833E"/>
                </a:solidFill>
                <a:latin typeface="Corbel Light" panose="020B0303020204020204" pitchFamily="34" charset="0"/>
              </a:rPr>
              <a:t>A</a:t>
            </a:r>
            <a:r>
              <a:rPr lang="en-NZ" sz="2400" b="1" dirty="0">
                <a:solidFill>
                  <a:srgbClr val="00833E"/>
                </a:solidFill>
                <a:latin typeface="Corbel Light" panose="020B0303020204020204" pitchFamily="34" charset="0"/>
              </a:rPr>
              <a:t> FLYING FROG</a:t>
            </a:r>
          </a:p>
        </p:txBody>
      </p:sp>
      <p:sp>
        <p:nvSpPr>
          <p:cNvPr id="14" name="TextBox 13">
            <a:extLst>
              <a:ext uri="{FF2B5EF4-FFF2-40B4-BE49-F238E27FC236}">
                <a16:creationId xmlns:a16="http://schemas.microsoft.com/office/drawing/2014/main" id="{37D80000-1CC9-4B5E-B554-467BC95C6F94}"/>
              </a:ext>
            </a:extLst>
          </p:cNvPr>
          <p:cNvSpPr txBox="1"/>
          <p:nvPr/>
        </p:nvSpPr>
        <p:spPr>
          <a:xfrm>
            <a:off x="2893378" y="4737352"/>
            <a:ext cx="3611874" cy="461665"/>
          </a:xfrm>
          <a:prstGeom prst="rect">
            <a:avLst/>
          </a:prstGeom>
          <a:noFill/>
        </p:spPr>
        <p:txBody>
          <a:bodyPr wrap="square">
            <a:spAutoFit/>
          </a:bodyPr>
          <a:lstStyle/>
          <a:p>
            <a:r>
              <a:rPr lang="en-NZ" sz="2400" b="1" dirty="0">
                <a:solidFill>
                  <a:srgbClr val="00833E"/>
                </a:solidFill>
                <a:latin typeface="Corbel Light" panose="020B0303020204020204" pitchFamily="34" charset="0"/>
              </a:rPr>
              <a:t>A MAGIC EGG MAN</a:t>
            </a:r>
          </a:p>
        </p:txBody>
      </p:sp>
    </p:spTree>
    <p:extLst>
      <p:ext uri="{BB962C8B-B14F-4D97-AF65-F5344CB8AC3E}">
        <p14:creationId xmlns:p14="http://schemas.microsoft.com/office/powerpoint/2010/main" val="503000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Timer Challenge</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931982" y="1078729"/>
            <a:ext cx="8112737" cy="1569660"/>
          </a:xfrm>
          <a:prstGeom prst="rect">
            <a:avLst/>
          </a:prstGeom>
          <a:noFill/>
        </p:spPr>
        <p:txBody>
          <a:bodyPr wrap="square">
            <a:spAutoFit/>
          </a:bodyPr>
          <a:lstStyle/>
          <a:p>
            <a:r>
              <a:rPr lang="en-NZ" sz="3200" b="1" dirty="0">
                <a:latin typeface="Corbel Light" panose="020B0303020204020204" pitchFamily="34" charset="0"/>
              </a:rPr>
              <a:t>You have 2 minutes to brainstorm ideas for each of the three sections that comes up. Some ideas are provided for you.</a:t>
            </a:r>
          </a:p>
        </p:txBody>
      </p:sp>
      <p:sp>
        <p:nvSpPr>
          <p:cNvPr id="9" name="TextBox 8">
            <a:extLst>
              <a:ext uri="{FF2B5EF4-FFF2-40B4-BE49-F238E27FC236}">
                <a16:creationId xmlns:a16="http://schemas.microsoft.com/office/drawing/2014/main" id="{3D8E4D29-D2A6-458C-883D-6A0ECE58CDBC}"/>
              </a:ext>
            </a:extLst>
          </p:cNvPr>
          <p:cNvSpPr txBox="1"/>
          <p:nvPr/>
        </p:nvSpPr>
        <p:spPr>
          <a:xfrm>
            <a:off x="2586185" y="3310194"/>
            <a:ext cx="2455027" cy="2246769"/>
          </a:xfrm>
          <a:prstGeom prst="rect">
            <a:avLst/>
          </a:prstGeom>
          <a:noFill/>
        </p:spPr>
        <p:txBody>
          <a:bodyPr wrap="square">
            <a:spAutoFit/>
          </a:bodyPr>
          <a:lstStyle/>
          <a:p>
            <a:pPr algn="ctr"/>
            <a:r>
              <a:rPr lang="en-NZ" sz="2000" b="1" dirty="0">
                <a:solidFill>
                  <a:srgbClr val="E12520"/>
                </a:solidFill>
                <a:latin typeface="Corbel Light" panose="020B0303020204020204" pitchFamily="34" charset="0"/>
              </a:rPr>
              <a:t>Brainstorm who could be in your story</a:t>
            </a:r>
          </a:p>
          <a:p>
            <a:pPr algn="ctr"/>
            <a:endParaRPr lang="en-NZ" sz="2000" b="1" dirty="0">
              <a:solidFill>
                <a:srgbClr val="E12520"/>
              </a:solidFill>
              <a:latin typeface="Corbel Light" panose="020B0303020204020204" pitchFamily="34" charset="0"/>
            </a:endParaRPr>
          </a:p>
          <a:p>
            <a:pPr marL="342900" indent="-342900">
              <a:buFont typeface="Arial" panose="020B0604020202020204" pitchFamily="34" charset="0"/>
              <a:buChar char="•"/>
            </a:pPr>
            <a:r>
              <a:rPr lang="en-NZ" sz="2000" b="1" dirty="0">
                <a:solidFill>
                  <a:srgbClr val="19206C"/>
                </a:solidFill>
                <a:latin typeface="Corbel Light" panose="020B0303020204020204" pitchFamily="34" charset="0"/>
              </a:rPr>
              <a:t>A magic egg man</a:t>
            </a:r>
          </a:p>
          <a:p>
            <a:pPr marL="342900" indent="-342900">
              <a:buFont typeface="Arial" panose="020B0604020202020204" pitchFamily="34" charset="0"/>
              <a:buChar char="•"/>
            </a:pPr>
            <a:r>
              <a:rPr lang="en-NZ" sz="2000" b="1" dirty="0">
                <a:solidFill>
                  <a:srgbClr val="19206C"/>
                </a:solidFill>
                <a:latin typeface="Corbel Light" panose="020B0303020204020204" pitchFamily="34" charset="0"/>
              </a:rPr>
              <a:t>A mini ogre</a:t>
            </a:r>
          </a:p>
          <a:p>
            <a:pPr marL="342900" indent="-342900">
              <a:buFont typeface="Arial" panose="020B0604020202020204" pitchFamily="34" charset="0"/>
              <a:buChar char="•"/>
            </a:pPr>
            <a:r>
              <a:rPr lang="en-NZ" sz="2000" b="1" dirty="0">
                <a:solidFill>
                  <a:srgbClr val="19206C"/>
                </a:solidFill>
                <a:latin typeface="Corbel Light" panose="020B0303020204020204" pitchFamily="34" charset="0"/>
              </a:rPr>
              <a:t>A green nurse</a:t>
            </a:r>
          </a:p>
          <a:p>
            <a:pPr algn="ctr"/>
            <a:endParaRPr lang="en-NZ" sz="2000" b="1" dirty="0">
              <a:solidFill>
                <a:srgbClr val="00833E"/>
              </a:solidFill>
              <a:latin typeface="Corbel Light" panose="020B0303020204020204" pitchFamily="34" charset="0"/>
            </a:endParaRPr>
          </a:p>
        </p:txBody>
      </p:sp>
      <p:sp>
        <p:nvSpPr>
          <p:cNvPr id="14" name="TextBox 13">
            <a:extLst>
              <a:ext uri="{FF2B5EF4-FFF2-40B4-BE49-F238E27FC236}">
                <a16:creationId xmlns:a16="http://schemas.microsoft.com/office/drawing/2014/main" id="{37D80000-1CC9-4B5E-B554-467BC95C6F94}"/>
              </a:ext>
            </a:extLst>
          </p:cNvPr>
          <p:cNvSpPr txBox="1"/>
          <p:nvPr/>
        </p:nvSpPr>
        <p:spPr>
          <a:xfrm>
            <a:off x="2733773" y="2908047"/>
            <a:ext cx="3611874" cy="523220"/>
          </a:xfrm>
          <a:prstGeom prst="rect">
            <a:avLst/>
          </a:prstGeom>
          <a:noFill/>
        </p:spPr>
        <p:txBody>
          <a:bodyPr wrap="square">
            <a:spAutoFit/>
          </a:bodyPr>
          <a:lstStyle/>
          <a:p>
            <a:r>
              <a:rPr lang="en-NZ" sz="2800" b="1" dirty="0">
                <a:solidFill>
                  <a:srgbClr val="00833E"/>
                </a:solidFill>
                <a:latin typeface="Corbel Light" panose="020B0303020204020204" pitchFamily="34" charset="0"/>
              </a:rPr>
              <a:t>CHARACTERS</a:t>
            </a:r>
          </a:p>
        </p:txBody>
      </p:sp>
      <p:sp>
        <p:nvSpPr>
          <p:cNvPr id="17" name="TextBox 16">
            <a:extLst>
              <a:ext uri="{FF2B5EF4-FFF2-40B4-BE49-F238E27FC236}">
                <a16:creationId xmlns:a16="http://schemas.microsoft.com/office/drawing/2014/main" id="{28F040AB-1B7C-4E8F-8682-E9552CDC9DC3}"/>
              </a:ext>
            </a:extLst>
          </p:cNvPr>
          <p:cNvSpPr txBox="1"/>
          <p:nvPr/>
        </p:nvSpPr>
        <p:spPr>
          <a:xfrm>
            <a:off x="2971800" y="3246902"/>
            <a:ext cx="6149082" cy="369332"/>
          </a:xfrm>
          <a:prstGeom prst="rect">
            <a:avLst/>
          </a:prstGeom>
          <a:noFill/>
        </p:spPr>
        <p:txBody>
          <a:bodyPr wrap="square">
            <a:spAutoFit/>
          </a:bodyPr>
          <a:lstStyle/>
          <a:p>
            <a:r>
              <a:rPr lang="en-NZ" b="0" dirty="0">
                <a:effectLst/>
              </a:rPr>
              <a:t> </a:t>
            </a:r>
            <a:endParaRPr lang="en-NZ" dirty="0"/>
          </a:p>
        </p:txBody>
      </p:sp>
      <p:sp>
        <p:nvSpPr>
          <p:cNvPr id="18" name="TextBox 17">
            <a:extLst>
              <a:ext uri="{FF2B5EF4-FFF2-40B4-BE49-F238E27FC236}">
                <a16:creationId xmlns:a16="http://schemas.microsoft.com/office/drawing/2014/main" id="{81AE85F1-6CB9-4817-8234-0D2843F85A02}"/>
              </a:ext>
            </a:extLst>
          </p:cNvPr>
          <p:cNvSpPr txBox="1"/>
          <p:nvPr/>
        </p:nvSpPr>
        <p:spPr>
          <a:xfrm>
            <a:off x="6576418" y="2905780"/>
            <a:ext cx="3611874" cy="523220"/>
          </a:xfrm>
          <a:prstGeom prst="rect">
            <a:avLst/>
          </a:prstGeom>
          <a:noFill/>
        </p:spPr>
        <p:txBody>
          <a:bodyPr wrap="square">
            <a:spAutoFit/>
          </a:bodyPr>
          <a:lstStyle/>
          <a:p>
            <a:r>
              <a:rPr lang="en-NZ" sz="2800" b="1" dirty="0">
                <a:solidFill>
                  <a:srgbClr val="00833E"/>
                </a:solidFill>
                <a:latin typeface="Corbel Light" panose="020B0303020204020204" pitchFamily="34" charset="0"/>
              </a:rPr>
              <a:t>SCENE</a:t>
            </a:r>
          </a:p>
        </p:txBody>
      </p:sp>
      <p:sp>
        <p:nvSpPr>
          <p:cNvPr id="19" name="TextBox 18">
            <a:extLst>
              <a:ext uri="{FF2B5EF4-FFF2-40B4-BE49-F238E27FC236}">
                <a16:creationId xmlns:a16="http://schemas.microsoft.com/office/drawing/2014/main" id="{101DA2B9-16C0-4BDC-9B1D-BCB589724134}"/>
              </a:ext>
            </a:extLst>
          </p:cNvPr>
          <p:cNvSpPr txBox="1"/>
          <p:nvPr/>
        </p:nvSpPr>
        <p:spPr>
          <a:xfrm>
            <a:off x="9857363" y="2905780"/>
            <a:ext cx="3611874" cy="523220"/>
          </a:xfrm>
          <a:prstGeom prst="rect">
            <a:avLst/>
          </a:prstGeom>
          <a:noFill/>
        </p:spPr>
        <p:txBody>
          <a:bodyPr wrap="square">
            <a:spAutoFit/>
          </a:bodyPr>
          <a:lstStyle/>
          <a:p>
            <a:r>
              <a:rPr lang="mi-NZ" sz="2800" b="1" dirty="0">
                <a:solidFill>
                  <a:srgbClr val="00833E"/>
                </a:solidFill>
                <a:latin typeface="Corbel Light" panose="020B0303020204020204" pitchFamily="34" charset="0"/>
              </a:rPr>
              <a:t>E</a:t>
            </a:r>
            <a:r>
              <a:rPr lang="en-NZ" sz="2800" b="1" dirty="0">
                <a:solidFill>
                  <a:srgbClr val="00833E"/>
                </a:solidFill>
                <a:latin typeface="Corbel Light" panose="020B0303020204020204" pitchFamily="34" charset="0"/>
              </a:rPr>
              <a:t>VENTS</a:t>
            </a:r>
          </a:p>
        </p:txBody>
      </p:sp>
      <p:sp>
        <p:nvSpPr>
          <p:cNvPr id="20" name="TextBox 19">
            <a:extLst>
              <a:ext uri="{FF2B5EF4-FFF2-40B4-BE49-F238E27FC236}">
                <a16:creationId xmlns:a16="http://schemas.microsoft.com/office/drawing/2014/main" id="{B627127A-14D2-45BB-89ED-E29E46C001A3}"/>
              </a:ext>
            </a:extLst>
          </p:cNvPr>
          <p:cNvSpPr txBox="1"/>
          <p:nvPr/>
        </p:nvSpPr>
        <p:spPr>
          <a:xfrm>
            <a:off x="5777693" y="3310193"/>
            <a:ext cx="2980366" cy="2246769"/>
          </a:xfrm>
          <a:prstGeom prst="rect">
            <a:avLst/>
          </a:prstGeom>
          <a:noFill/>
        </p:spPr>
        <p:txBody>
          <a:bodyPr wrap="square">
            <a:spAutoFit/>
          </a:bodyPr>
          <a:lstStyle/>
          <a:p>
            <a:pPr algn="ctr"/>
            <a:r>
              <a:rPr lang="en-NZ" sz="2000" b="1" dirty="0">
                <a:solidFill>
                  <a:srgbClr val="E12520"/>
                </a:solidFill>
                <a:latin typeface="Corbel Light" panose="020B0303020204020204" pitchFamily="34" charset="0"/>
              </a:rPr>
              <a:t>Brainstorm where your story could take place</a:t>
            </a:r>
          </a:p>
          <a:p>
            <a:pPr algn="ctr"/>
            <a:endParaRPr lang="en-NZ" sz="2000" b="1" dirty="0">
              <a:solidFill>
                <a:srgbClr val="E12520"/>
              </a:solidFill>
              <a:latin typeface="Corbel Light" panose="020B0303020204020204" pitchFamily="34" charset="0"/>
            </a:endParaRPr>
          </a:p>
          <a:p>
            <a:pPr marL="342900" indent="-342900">
              <a:buFont typeface="Arial" panose="020B0604020202020204" pitchFamily="34" charset="0"/>
              <a:buChar char="•"/>
            </a:pPr>
            <a:r>
              <a:rPr lang="en-NZ" sz="2000" b="1" dirty="0">
                <a:solidFill>
                  <a:srgbClr val="19206C"/>
                </a:solidFill>
                <a:latin typeface="Corbel Light" panose="020B0303020204020204" pitchFamily="34" charset="0"/>
              </a:rPr>
              <a:t>On the sun</a:t>
            </a:r>
          </a:p>
          <a:p>
            <a:pPr marL="342900" indent="-342900">
              <a:buFont typeface="Arial" panose="020B0604020202020204" pitchFamily="34" charset="0"/>
              <a:buChar char="•"/>
            </a:pPr>
            <a:r>
              <a:rPr lang="en-NZ" sz="2000" b="1" dirty="0">
                <a:solidFill>
                  <a:srgbClr val="19206C"/>
                </a:solidFill>
                <a:latin typeface="Corbel Light" panose="020B0303020204020204" pitchFamily="34" charset="0"/>
              </a:rPr>
              <a:t>In an upside down house</a:t>
            </a:r>
          </a:p>
          <a:p>
            <a:pPr marL="342900" indent="-342900">
              <a:buFont typeface="Arial" panose="020B0604020202020204" pitchFamily="34" charset="0"/>
              <a:buChar char="•"/>
            </a:pPr>
            <a:r>
              <a:rPr lang="en-NZ" sz="2000" b="1" dirty="0">
                <a:solidFill>
                  <a:srgbClr val="19206C"/>
                </a:solidFill>
                <a:latin typeface="Corbel Light" panose="020B0303020204020204" pitchFamily="34" charset="0"/>
              </a:rPr>
              <a:t>In a slime pool</a:t>
            </a:r>
          </a:p>
          <a:p>
            <a:pPr algn="ctr"/>
            <a:endParaRPr lang="en-NZ" sz="2000" b="1" dirty="0">
              <a:solidFill>
                <a:srgbClr val="00833E"/>
              </a:solidFill>
              <a:latin typeface="Corbel Light" panose="020B0303020204020204" pitchFamily="34" charset="0"/>
            </a:endParaRPr>
          </a:p>
        </p:txBody>
      </p:sp>
      <p:sp>
        <p:nvSpPr>
          <p:cNvPr id="21" name="TextBox 20">
            <a:extLst>
              <a:ext uri="{FF2B5EF4-FFF2-40B4-BE49-F238E27FC236}">
                <a16:creationId xmlns:a16="http://schemas.microsoft.com/office/drawing/2014/main" id="{ECFBC6AB-71F5-40EE-8193-83F4355AD156}"/>
              </a:ext>
            </a:extLst>
          </p:cNvPr>
          <p:cNvSpPr txBox="1"/>
          <p:nvPr/>
        </p:nvSpPr>
        <p:spPr>
          <a:xfrm>
            <a:off x="9120882" y="3352055"/>
            <a:ext cx="2980366" cy="2246769"/>
          </a:xfrm>
          <a:prstGeom prst="rect">
            <a:avLst/>
          </a:prstGeom>
          <a:noFill/>
        </p:spPr>
        <p:txBody>
          <a:bodyPr wrap="square">
            <a:spAutoFit/>
          </a:bodyPr>
          <a:lstStyle/>
          <a:p>
            <a:pPr algn="ctr"/>
            <a:r>
              <a:rPr lang="en-NZ" sz="2000" b="1" dirty="0">
                <a:solidFill>
                  <a:srgbClr val="E12520"/>
                </a:solidFill>
                <a:latin typeface="Corbel Light" panose="020B0303020204020204" pitchFamily="34" charset="0"/>
              </a:rPr>
              <a:t>Brainstorm what could happen in your story</a:t>
            </a:r>
          </a:p>
          <a:p>
            <a:pPr algn="ctr"/>
            <a:endParaRPr lang="en-NZ" sz="2000" b="1" dirty="0">
              <a:solidFill>
                <a:srgbClr val="E12520"/>
              </a:solidFill>
              <a:latin typeface="Corbel Light" panose="020B0303020204020204" pitchFamily="34" charset="0"/>
            </a:endParaRPr>
          </a:p>
          <a:p>
            <a:pPr marL="342900" indent="-342900">
              <a:buFont typeface="Arial" panose="020B0604020202020204" pitchFamily="34" charset="0"/>
              <a:buChar char="•"/>
            </a:pPr>
            <a:r>
              <a:rPr lang="en-NZ" sz="2000" b="1" dirty="0">
                <a:solidFill>
                  <a:srgbClr val="19206C"/>
                </a:solidFill>
                <a:latin typeface="Corbel Light" panose="020B0303020204020204" pitchFamily="34" charset="0"/>
              </a:rPr>
              <a:t>It rains corn</a:t>
            </a:r>
          </a:p>
          <a:p>
            <a:pPr marL="342900" indent="-342900">
              <a:buFont typeface="Arial" panose="020B0604020202020204" pitchFamily="34" charset="0"/>
              <a:buChar char="•"/>
            </a:pPr>
            <a:r>
              <a:rPr lang="en-NZ" sz="2000" b="1" dirty="0">
                <a:solidFill>
                  <a:srgbClr val="19206C"/>
                </a:solidFill>
                <a:latin typeface="Corbel Light" panose="020B0303020204020204" pitchFamily="34" charset="0"/>
              </a:rPr>
              <a:t>Kea’s start talking</a:t>
            </a:r>
          </a:p>
          <a:p>
            <a:pPr marL="342900" indent="-342900">
              <a:buFont typeface="Arial" panose="020B0604020202020204" pitchFamily="34" charset="0"/>
              <a:buChar char="•"/>
            </a:pPr>
            <a:r>
              <a:rPr lang="en-NZ" sz="2000" b="1" dirty="0">
                <a:solidFill>
                  <a:srgbClr val="19206C"/>
                </a:solidFill>
                <a:latin typeface="Corbel Light" panose="020B0303020204020204" pitchFamily="34" charset="0"/>
              </a:rPr>
              <a:t>Monsters play league</a:t>
            </a:r>
          </a:p>
          <a:p>
            <a:pPr algn="ctr"/>
            <a:endParaRPr lang="en-NZ" sz="2000" b="1" dirty="0">
              <a:solidFill>
                <a:srgbClr val="00833E"/>
              </a:solidFill>
              <a:latin typeface="Corbel Light" panose="020B0303020204020204" pitchFamily="34" charset="0"/>
            </a:endParaRPr>
          </a:p>
        </p:txBody>
      </p:sp>
    </p:spTree>
    <p:extLst>
      <p:ext uri="{BB962C8B-B14F-4D97-AF65-F5344CB8AC3E}">
        <p14:creationId xmlns:p14="http://schemas.microsoft.com/office/powerpoint/2010/main" val="18627565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Interview Brainstorm</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890886" y="2327120"/>
            <a:ext cx="6841741" cy="1569660"/>
          </a:xfrm>
          <a:prstGeom prst="rect">
            <a:avLst/>
          </a:prstGeom>
          <a:noFill/>
        </p:spPr>
        <p:txBody>
          <a:bodyPr wrap="square">
            <a:spAutoFit/>
          </a:bodyPr>
          <a:lstStyle/>
          <a:p>
            <a:r>
              <a:rPr lang="en-NZ" sz="3200" b="1" dirty="0">
                <a:latin typeface="Corbel Light" panose="020B0303020204020204" pitchFamily="34" charset="0"/>
              </a:rPr>
              <a:t>To help us brainstorm ideas for our story, we are going to interview other people for their ideas.</a:t>
            </a:r>
          </a:p>
        </p:txBody>
      </p:sp>
      <p:pic>
        <p:nvPicPr>
          <p:cNvPr id="3074" name="Picture 2">
            <a:extLst>
              <a:ext uri="{FF2B5EF4-FFF2-40B4-BE49-F238E27FC236}">
                <a16:creationId xmlns:a16="http://schemas.microsoft.com/office/drawing/2014/main" id="{2D13B140-EEAC-4063-89A0-DA4405425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66794" y="1866900"/>
            <a:ext cx="4533900" cy="499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150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Interview Brainstorm</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675129" y="1157066"/>
            <a:ext cx="6841741" cy="1077218"/>
          </a:xfrm>
          <a:prstGeom prst="rect">
            <a:avLst/>
          </a:prstGeom>
          <a:noFill/>
        </p:spPr>
        <p:txBody>
          <a:bodyPr wrap="square">
            <a:spAutoFit/>
          </a:bodyPr>
          <a:lstStyle/>
          <a:p>
            <a:r>
              <a:rPr lang="en-NZ" sz="3200" b="1" dirty="0">
                <a:latin typeface="Corbel Light" panose="020B0303020204020204" pitchFamily="34" charset="0"/>
              </a:rPr>
              <a:t>Find some time to interview a classmate </a:t>
            </a:r>
          </a:p>
          <a:p>
            <a:r>
              <a:rPr lang="en-NZ" sz="3200" b="1" dirty="0">
                <a:latin typeface="Corbel Light" panose="020B0303020204020204" pitchFamily="34" charset="0"/>
              </a:rPr>
              <a:t>or a member of your whānau.</a:t>
            </a:r>
          </a:p>
        </p:txBody>
      </p:sp>
      <p:pic>
        <p:nvPicPr>
          <p:cNvPr id="3074" name="Picture 2">
            <a:extLst>
              <a:ext uri="{FF2B5EF4-FFF2-40B4-BE49-F238E27FC236}">
                <a16:creationId xmlns:a16="http://schemas.microsoft.com/office/drawing/2014/main" id="{2D13B140-EEAC-4063-89A0-DA4405425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66794" y="1866900"/>
            <a:ext cx="4533900" cy="4991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6405B0-4FB5-450C-90E3-7252BAEB8FFE}"/>
              </a:ext>
            </a:extLst>
          </p:cNvPr>
          <p:cNvSpPr txBox="1"/>
          <p:nvPr/>
        </p:nvSpPr>
        <p:spPr>
          <a:xfrm>
            <a:off x="2733773" y="2584504"/>
            <a:ext cx="6841741" cy="523220"/>
          </a:xfrm>
          <a:prstGeom prst="rect">
            <a:avLst/>
          </a:prstGeom>
          <a:noFill/>
        </p:spPr>
        <p:txBody>
          <a:bodyPr wrap="square">
            <a:spAutoFit/>
          </a:bodyPr>
          <a:lstStyle/>
          <a:p>
            <a:r>
              <a:rPr lang="en-NZ" sz="2800" b="1" dirty="0">
                <a:solidFill>
                  <a:srgbClr val="FF0000"/>
                </a:solidFill>
                <a:latin typeface="Corbel Light" panose="020B0303020204020204" pitchFamily="34" charset="0"/>
              </a:rPr>
              <a:t>Here are some questions you could ask them:</a:t>
            </a:r>
          </a:p>
        </p:txBody>
      </p:sp>
      <p:sp>
        <p:nvSpPr>
          <p:cNvPr id="9" name="TextBox 8">
            <a:extLst>
              <a:ext uri="{FF2B5EF4-FFF2-40B4-BE49-F238E27FC236}">
                <a16:creationId xmlns:a16="http://schemas.microsoft.com/office/drawing/2014/main" id="{38B67B87-7338-41DE-AC02-3164F50AEFA6}"/>
              </a:ext>
            </a:extLst>
          </p:cNvPr>
          <p:cNvSpPr txBox="1"/>
          <p:nvPr/>
        </p:nvSpPr>
        <p:spPr>
          <a:xfrm>
            <a:off x="2848078" y="3211660"/>
            <a:ext cx="5176039" cy="3046988"/>
          </a:xfrm>
          <a:prstGeom prst="rect">
            <a:avLst/>
          </a:prstGeom>
          <a:noFill/>
        </p:spPr>
        <p:txBody>
          <a:bodyPr wrap="square">
            <a:spAutoFit/>
          </a:bodyPr>
          <a:lstStyle/>
          <a:p>
            <a:pPr marL="342900" indent="-342900">
              <a:buFont typeface="Arial" panose="020B0604020202020204" pitchFamily="34" charset="0"/>
              <a:buChar char="•"/>
            </a:pPr>
            <a:r>
              <a:rPr lang="en-NZ" sz="2400" b="1" dirty="0">
                <a:solidFill>
                  <a:srgbClr val="00833E"/>
                </a:solidFill>
                <a:latin typeface="Corbel Light" panose="020B0303020204020204" pitchFamily="34" charset="0"/>
              </a:rPr>
              <a:t>What’s the weirdest character you can think of?</a:t>
            </a:r>
          </a:p>
          <a:p>
            <a:pPr marL="342900" indent="-342900">
              <a:buFont typeface="Arial" panose="020B0604020202020204" pitchFamily="34" charset="0"/>
              <a:buChar char="•"/>
            </a:pPr>
            <a:r>
              <a:rPr lang="en-NZ" sz="2400" b="1" dirty="0">
                <a:solidFill>
                  <a:srgbClr val="00833E"/>
                </a:solidFill>
                <a:latin typeface="Corbel Light" panose="020B0303020204020204" pitchFamily="34" charset="0"/>
              </a:rPr>
              <a:t>Where is your favourite place to go?</a:t>
            </a:r>
          </a:p>
          <a:p>
            <a:pPr marL="342900" indent="-342900">
              <a:buFont typeface="Arial" panose="020B0604020202020204" pitchFamily="34" charset="0"/>
              <a:buChar char="•"/>
            </a:pPr>
            <a:r>
              <a:rPr lang="en-NZ" sz="2400" b="1" dirty="0">
                <a:solidFill>
                  <a:srgbClr val="00833E"/>
                </a:solidFill>
                <a:latin typeface="Corbel Light" panose="020B0303020204020204" pitchFamily="34" charset="0"/>
              </a:rPr>
              <a:t>What do you think makes a good beginning and a good ending to a story?</a:t>
            </a:r>
          </a:p>
          <a:p>
            <a:pPr marL="342900" indent="-342900">
              <a:buFont typeface="Arial" panose="020B0604020202020204" pitchFamily="34" charset="0"/>
              <a:buChar char="•"/>
            </a:pPr>
            <a:r>
              <a:rPr lang="en-NZ" sz="2400" b="1" dirty="0">
                <a:solidFill>
                  <a:srgbClr val="00833E"/>
                </a:solidFill>
                <a:latin typeface="Corbel Light" panose="020B0303020204020204" pitchFamily="34" charset="0"/>
              </a:rPr>
              <a:t>What’s the craziest thing that could happen today?</a:t>
            </a:r>
          </a:p>
        </p:txBody>
      </p:sp>
    </p:spTree>
    <p:extLst>
      <p:ext uri="{BB962C8B-B14F-4D97-AF65-F5344CB8AC3E}">
        <p14:creationId xmlns:p14="http://schemas.microsoft.com/office/powerpoint/2010/main" val="20461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Interview Brainstorm</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890886" y="2327120"/>
            <a:ext cx="6841741" cy="1569660"/>
          </a:xfrm>
          <a:prstGeom prst="rect">
            <a:avLst/>
          </a:prstGeom>
          <a:noFill/>
        </p:spPr>
        <p:txBody>
          <a:bodyPr wrap="square">
            <a:spAutoFit/>
          </a:bodyPr>
          <a:lstStyle/>
          <a:p>
            <a:r>
              <a:rPr lang="en-NZ" sz="3200" b="1" dirty="0">
                <a:latin typeface="Corbel Light" panose="020B0303020204020204" pitchFamily="34" charset="0"/>
              </a:rPr>
              <a:t>Pick some of the ideas from your interviews to include in your story!</a:t>
            </a:r>
          </a:p>
          <a:p>
            <a:endParaRPr lang="en-NZ" sz="3200" b="1" dirty="0">
              <a:latin typeface="Corbel Light" panose="020B0303020204020204" pitchFamily="34" charset="0"/>
            </a:endParaRPr>
          </a:p>
        </p:txBody>
      </p:sp>
      <p:pic>
        <p:nvPicPr>
          <p:cNvPr id="3074" name="Picture 2">
            <a:extLst>
              <a:ext uri="{FF2B5EF4-FFF2-40B4-BE49-F238E27FC236}">
                <a16:creationId xmlns:a16="http://schemas.microsoft.com/office/drawing/2014/main" id="{2D13B140-EEAC-4063-89A0-DA4405425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66794" y="1866900"/>
            <a:ext cx="4533900" cy="499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724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10;&#10;Description automatically generated">
            <a:extLst>
              <a:ext uri="{FF2B5EF4-FFF2-40B4-BE49-F238E27FC236}">
                <a16:creationId xmlns:a16="http://schemas.microsoft.com/office/drawing/2014/main" id="{79DCBB57-B678-437E-826B-CAA5AFDCEC81}"/>
              </a:ext>
            </a:extLst>
          </p:cNvPr>
          <p:cNvPicPr>
            <a:picLocks noChangeAspect="1"/>
          </p:cNvPicPr>
          <p:nvPr/>
        </p:nvPicPr>
        <p:blipFill rotWithShape="1">
          <a:blip r:embed="rId3">
            <a:extLst>
              <a:ext uri="{28A0092B-C50C-407E-A947-70E740481C1C}">
                <a14:useLocalDpi xmlns:a14="http://schemas.microsoft.com/office/drawing/2010/main" val="0"/>
              </a:ext>
            </a:extLst>
          </a:blip>
          <a:srcRect t="4068" b="2899"/>
          <a:stretch/>
        </p:blipFill>
        <p:spPr>
          <a:xfrm>
            <a:off x="0" y="-203420"/>
            <a:ext cx="12192000" cy="6068290"/>
          </a:xfrm>
          <a:prstGeom prst="rect">
            <a:avLst/>
          </a:prstGeom>
        </p:spPr>
      </p:pic>
      <p:sp>
        <p:nvSpPr>
          <p:cNvPr id="4" name="TextBox 3">
            <a:extLst>
              <a:ext uri="{FF2B5EF4-FFF2-40B4-BE49-F238E27FC236}">
                <a16:creationId xmlns:a16="http://schemas.microsoft.com/office/drawing/2014/main" id="{AC298DF4-F6E1-42CC-895E-094E8E6B2F80}"/>
              </a:ext>
            </a:extLst>
          </p:cNvPr>
          <p:cNvSpPr txBox="1"/>
          <p:nvPr/>
        </p:nvSpPr>
        <p:spPr>
          <a:xfrm>
            <a:off x="636494" y="6128911"/>
            <a:ext cx="10103224" cy="369332"/>
          </a:xfrm>
          <a:prstGeom prst="rect">
            <a:avLst/>
          </a:prstGeom>
          <a:noFill/>
        </p:spPr>
        <p:txBody>
          <a:bodyPr wrap="square" rtlCol="0">
            <a:spAutoFit/>
          </a:bodyPr>
          <a:lstStyle/>
          <a:p>
            <a:pPr algn="ctr"/>
            <a:r>
              <a:rPr lang="en-NZ" b="1" dirty="0">
                <a:solidFill>
                  <a:srgbClr val="00833E"/>
                </a:solidFill>
                <a:latin typeface="Avenir Next LT Pro" panose="020B0504020202020204" pitchFamily="34" charset="0"/>
              </a:rPr>
              <a:t>Extract from the 2018 winner Caspian Buxton Year 8, Eskdale School Napier</a:t>
            </a:r>
          </a:p>
        </p:txBody>
      </p:sp>
      <p:pic>
        <p:nvPicPr>
          <p:cNvPr id="5" name="Picture 4" descr="Logo&#10;&#10;Description automatically generated">
            <a:extLst>
              <a:ext uri="{FF2B5EF4-FFF2-40B4-BE49-F238E27FC236}">
                <a16:creationId xmlns:a16="http://schemas.microsoft.com/office/drawing/2014/main" id="{97E72AAB-02A5-47D2-AD45-772773DD8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1629" y="5886450"/>
            <a:ext cx="547754" cy="756000"/>
          </a:xfrm>
          <a:prstGeom prst="rect">
            <a:avLst/>
          </a:prstGeom>
        </p:spPr>
      </p:pic>
    </p:spTree>
    <p:extLst>
      <p:ext uri="{BB962C8B-B14F-4D97-AF65-F5344CB8AC3E}">
        <p14:creationId xmlns:p14="http://schemas.microsoft.com/office/powerpoint/2010/main" val="4129824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EF69A-563F-406E-AC3A-5657B93E3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pic>
        <p:nvPicPr>
          <p:cNvPr id="4" name="Picture 3" descr="Logo&#10;&#10;Description automatically generated">
            <a:extLst>
              <a:ext uri="{FF2B5EF4-FFF2-40B4-BE49-F238E27FC236}">
                <a16:creationId xmlns:a16="http://schemas.microsoft.com/office/drawing/2014/main" id="{C503FC1C-1560-45DF-B92D-0BA70DB58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823" y="1901952"/>
            <a:ext cx="2212848" cy="3054096"/>
          </a:xfrm>
          <a:prstGeom prst="rect">
            <a:avLst/>
          </a:prstGeom>
        </p:spPr>
      </p:pic>
      <p:sp>
        <p:nvSpPr>
          <p:cNvPr id="5" name="TextBox 4">
            <a:extLst>
              <a:ext uri="{FF2B5EF4-FFF2-40B4-BE49-F238E27FC236}">
                <a16:creationId xmlns:a16="http://schemas.microsoft.com/office/drawing/2014/main" id="{22999AC8-6E46-4D78-B2A3-6E683FFFCF33}"/>
              </a:ext>
            </a:extLst>
          </p:cNvPr>
          <p:cNvSpPr txBox="1"/>
          <p:nvPr/>
        </p:nvSpPr>
        <p:spPr>
          <a:xfrm>
            <a:off x="6569935" y="2659721"/>
            <a:ext cx="3022706" cy="1754326"/>
          </a:xfrm>
          <a:prstGeom prst="rect">
            <a:avLst/>
          </a:prstGeom>
          <a:noFill/>
        </p:spPr>
        <p:txBody>
          <a:bodyPr wrap="square">
            <a:spAutoFit/>
          </a:bodyPr>
          <a:lstStyle/>
          <a:p>
            <a:pPr rtl="0">
              <a:spcBef>
                <a:spcPts val="0"/>
              </a:spcBef>
              <a:spcAft>
                <a:spcPts val="0"/>
              </a:spcAft>
            </a:pPr>
            <a:r>
              <a:rPr lang="en-NZ" sz="3600" b="1" dirty="0">
                <a:solidFill>
                  <a:srgbClr val="00833E"/>
                </a:solidFill>
                <a:latin typeface="Bebas Neue"/>
              </a:rPr>
              <a:t>PLANNNING TEMPLATES</a:t>
            </a:r>
            <a:endParaRPr lang="en-NZ" sz="3600" b="1" i="0" u="none" strike="noStrike" dirty="0">
              <a:solidFill>
                <a:srgbClr val="00833E"/>
              </a:solidFill>
              <a:effectLst/>
              <a:latin typeface="Bebas Neue"/>
            </a:endParaRPr>
          </a:p>
          <a:p>
            <a:pPr rtl="0">
              <a:spcBef>
                <a:spcPts val="0"/>
              </a:spcBef>
              <a:spcAft>
                <a:spcPts val="0"/>
              </a:spcAft>
            </a:pPr>
            <a:endParaRPr lang="en-NZ" sz="3600" b="0" dirty="0">
              <a:solidFill>
                <a:srgbClr val="00833E"/>
              </a:solidFill>
              <a:effectLst/>
            </a:endParaRPr>
          </a:p>
        </p:txBody>
      </p:sp>
      <p:sp>
        <p:nvSpPr>
          <p:cNvPr id="6" name="TextBox 5">
            <a:extLst>
              <a:ext uri="{FF2B5EF4-FFF2-40B4-BE49-F238E27FC236}">
                <a16:creationId xmlns:a16="http://schemas.microsoft.com/office/drawing/2014/main" id="{C68FF181-480C-4881-B309-30ABB3B48A71}"/>
              </a:ext>
            </a:extLst>
          </p:cNvPr>
          <p:cNvSpPr txBox="1"/>
          <p:nvPr/>
        </p:nvSpPr>
        <p:spPr>
          <a:xfrm>
            <a:off x="4973671" y="2475055"/>
            <a:ext cx="1694328" cy="2123658"/>
          </a:xfrm>
          <a:prstGeom prst="rect">
            <a:avLst/>
          </a:prstGeom>
          <a:noFill/>
        </p:spPr>
        <p:txBody>
          <a:bodyPr wrap="square">
            <a:spAutoFit/>
          </a:bodyPr>
          <a:lstStyle/>
          <a:p>
            <a:pPr algn="r" rtl="0">
              <a:spcBef>
                <a:spcPts val="0"/>
              </a:spcBef>
              <a:spcAft>
                <a:spcPts val="0"/>
              </a:spcAft>
            </a:pPr>
            <a:r>
              <a:rPr lang="en-NZ" sz="9600" b="0" i="0" u="none" strike="noStrike" dirty="0">
                <a:solidFill>
                  <a:srgbClr val="19206C"/>
                </a:solidFill>
                <a:effectLst/>
                <a:latin typeface="Avenir Next LT Pro" panose="020B0504020202020204" pitchFamily="34" charset="0"/>
              </a:rPr>
              <a:t>02</a:t>
            </a:r>
            <a:endParaRPr lang="en-NZ" sz="9600" b="0" dirty="0">
              <a:solidFill>
                <a:srgbClr val="19206C"/>
              </a:solidFill>
              <a:effectLst/>
              <a:latin typeface="Avenir Next LT Pro" panose="020B0504020202020204" pitchFamily="34" charset="0"/>
            </a:endParaRPr>
          </a:p>
          <a:p>
            <a:br>
              <a:rPr lang="en-NZ" dirty="0">
                <a:latin typeface="Avenir Next LT Pro" panose="020B0504020202020204" pitchFamily="34" charset="0"/>
              </a:rPr>
            </a:br>
            <a:endParaRPr lang="en-NZ" dirty="0">
              <a:latin typeface="Avenir Next LT Pro" panose="020B0504020202020204" pitchFamily="34" charset="0"/>
            </a:endParaRPr>
          </a:p>
        </p:txBody>
      </p:sp>
    </p:spTree>
    <p:extLst>
      <p:ext uri="{BB962C8B-B14F-4D97-AF65-F5344CB8AC3E}">
        <p14:creationId xmlns:p14="http://schemas.microsoft.com/office/powerpoint/2010/main" val="1098006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9DD2E-E9C3-4A8F-F452-57AF4EE83672}"/>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CA22542-5B8A-DE65-D00A-1D2475E4F69A}"/>
              </a:ext>
            </a:extLst>
          </p:cNvPr>
          <p:cNvPicPr>
            <a:picLocks noGrp="1" noChangeAspect="1"/>
          </p:cNvPicPr>
          <p:nvPr>
            <p:ph type="pic" sz="quarter" idx="10"/>
          </p:nvPr>
        </p:nvPicPr>
        <p:blipFill>
          <a:blip r:embed="rId2"/>
          <a:srcRect t="7837" b="7837"/>
          <a:stretch>
            <a:fillRect/>
          </a:stretch>
        </p:blipFill>
        <p:spPr>
          <a:prstGeom prst="rect">
            <a:avLst/>
          </a:prstGeom>
        </p:spPr>
      </p:pic>
      <p:pic>
        <p:nvPicPr>
          <p:cNvPr id="15" name="Picture 14">
            <a:extLst>
              <a:ext uri="{FF2B5EF4-FFF2-40B4-BE49-F238E27FC236}">
                <a16:creationId xmlns:a16="http://schemas.microsoft.com/office/drawing/2014/main" id="{C9383E04-254F-480C-A99A-4E00EBFEF494}"/>
              </a:ext>
            </a:extLst>
          </p:cNvPr>
          <p:cNvPicPr>
            <a:picLocks noChangeAspect="1"/>
          </p:cNvPicPr>
          <p:nvPr/>
        </p:nvPicPr>
        <p:blipFill>
          <a:blip r:embed="rId3"/>
          <a:stretch>
            <a:fillRect/>
          </a:stretch>
        </p:blipFill>
        <p:spPr>
          <a:xfrm>
            <a:off x="1933837" y="3125942"/>
            <a:ext cx="8846063" cy="1450974"/>
          </a:xfrm>
          <a:prstGeom prst="rect">
            <a:avLst/>
          </a:prstGeom>
        </p:spPr>
      </p:pic>
      <p:pic>
        <p:nvPicPr>
          <p:cNvPr id="16" name="Content Placeholder 6" descr="A blue and green book with chairs&#10;&#10;Description automatically generated">
            <a:extLst>
              <a:ext uri="{FF2B5EF4-FFF2-40B4-BE49-F238E27FC236}">
                <a16:creationId xmlns:a16="http://schemas.microsoft.com/office/drawing/2014/main" id="{938AC4A1-F58D-2170-2CB1-A8DFC003B157}"/>
              </a:ext>
            </a:extLst>
          </p:cNvPr>
          <p:cNvPicPr>
            <a:picLocks noChangeAspect="1"/>
          </p:cNvPicPr>
          <p:nvPr/>
        </p:nvPicPr>
        <p:blipFill>
          <a:blip r:embed="rId4"/>
          <a:stretch>
            <a:fillRect/>
          </a:stretch>
        </p:blipFill>
        <p:spPr>
          <a:xfrm>
            <a:off x="851002" y="4781458"/>
            <a:ext cx="2165670" cy="1872000"/>
          </a:xfrm>
          <a:prstGeom prst="rect">
            <a:avLst/>
          </a:prstGeom>
        </p:spPr>
      </p:pic>
      <p:pic>
        <p:nvPicPr>
          <p:cNvPr id="17" name="Picture 16">
            <a:extLst>
              <a:ext uri="{FF2B5EF4-FFF2-40B4-BE49-F238E27FC236}">
                <a16:creationId xmlns:a16="http://schemas.microsoft.com/office/drawing/2014/main" id="{C949AFED-C469-2319-9667-5D629E7331D1}"/>
              </a:ext>
            </a:extLst>
          </p:cNvPr>
          <p:cNvPicPr>
            <a:picLocks noChangeAspect="1"/>
          </p:cNvPicPr>
          <p:nvPr/>
        </p:nvPicPr>
        <p:blipFill>
          <a:blip r:embed="rId5"/>
          <a:stretch>
            <a:fillRect/>
          </a:stretch>
        </p:blipFill>
        <p:spPr>
          <a:xfrm>
            <a:off x="3735864" y="4891561"/>
            <a:ext cx="4523624" cy="1761897"/>
          </a:xfrm>
          <a:prstGeom prst="rect">
            <a:avLst/>
          </a:prstGeom>
        </p:spPr>
      </p:pic>
      <p:pic>
        <p:nvPicPr>
          <p:cNvPr id="18" name="Picture 17">
            <a:extLst>
              <a:ext uri="{FF2B5EF4-FFF2-40B4-BE49-F238E27FC236}">
                <a16:creationId xmlns:a16="http://schemas.microsoft.com/office/drawing/2014/main" id="{4FA2AAFF-E8D5-8554-C918-9B02A3F16C62}"/>
              </a:ext>
            </a:extLst>
          </p:cNvPr>
          <p:cNvPicPr>
            <a:picLocks noChangeAspect="1"/>
          </p:cNvPicPr>
          <p:nvPr/>
        </p:nvPicPr>
        <p:blipFill>
          <a:blip r:embed="rId6"/>
          <a:stretch>
            <a:fillRect/>
          </a:stretch>
        </p:blipFill>
        <p:spPr>
          <a:xfrm>
            <a:off x="9158747" y="4745245"/>
            <a:ext cx="2310584" cy="1908213"/>
          </a:xfrm>
          <a:prstGeom prst="rect">
            <a:avLst/>
          </a:prstGeom>
        </p:spPr>
      </p:pic>
    </p:spTree>
    <p:extLst>
      <p:ext uri="{BB962C8B-B14F-4D97-AF65-F5344CB8AC3E}">
        <p14:creationId xmlns:p14="http://schemas.microsoft.com/office/powerpoint/2010/main" val="2807312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Alphabet Planner</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675129" y="907504"/>
            <a:ext cx="8729744" cy="461665"/>
          </a:xfrm>
          <a:prstGeom prst="rect">
            <a:avLst/>
          </a:prstGeom>
          <a:noFill/>
        </p:spPr>
        <p:txBody>
          <a:bodyPr wrap="square">
            <a:spAutoFit/>
          </a:bodyPr>
          <a:lstStyle/>
          <a:p>
            <a:r>
              <a:rPr lang="en-NZ" sz="2400" b="1" dirty="0">
                <a:latin typeface="Corbel Light" panose="020B0303020204020204" pitchFamily="34" charset="0"/>
              </a:rPr>
              <a:t>Using the alphabet, make a list of words that you could use in your story</a:t>
            </a:r>
          </a:p>
        </p:txBody>
      </p:sp>
      <p:graphicFrame>
        <p:nvGraphicFramePr>
          <p:cNvPr id="4" name="Table 5">
            <a:extLst>
              <a:ext uri="{FF2B5EF4-FFF2-40B4-BE49-F238E27FC236}">
                <a16:creationId xmlns:a16="http://schemas.microsoft.com/office/drawing/2014/main" id="{AF7F2FF8-973A-4568-900F-A8D759FCCEA8}"/>
              </a:ext>
            </a:extLst>
          </p:cNvPr>
          <p:cNvGraphicFramePr>
            <a:graphicFrameLocks noGrp="1"/>
          </p:cNvGraphicFramePr>
          <p:nvPr>
            <p:extLst>
              <p:ext uri="{D42A27DB-BD31-4B8C-83A1-F6EECF244321}">
                <p14:modId xmlns:p14="http://schemas.microsoft.com/office/powerpoint/2010/main" val="1055060892"/>
              </p:ext>
            </p:extLst>
          </p:nvPr>
        </p:nvGraphicFramePr>
        <p:xfrm>
          <a:off x="2733773" y="1815008"/>
          <a:ext cx="9057960" cy="4720261"/>
        </p:xfrm>
        <a:graphic>
          <a:graphicData uri="http://schemas.openxmlformats.org/drawingml/2006/table">
            <a:tbl>
              <a:tblPr firstRow="1" bandRow="1">
                <a:tableStyleId>{5C22544A-7EE6-4342-B048-85BDC9FD1C3A}</a:tableStyleId>
              </a:tblPr>
              <a:tblGrid>
                <a:gridCol w="2264490">
                  <a:extLst>
                    <a:ext uri="{9D8B030D-6E8A-4147-A177-3AD203B41FA5}">
                      <a16:colId xmlns:a16="http://schemas.microsoft.com/office/drawing/2014/main" val="3798814578"/>
                    </a:ext>
                  </a:extLst>
                </a:gridCol>
                <a:gridCol w="2264490">
                  <a:extLst>
                    <a:ext uri="{9D8B030D-6E8A-4147-A177-3AD203B41FA5}">
                      <a16:colId xmlns:a16="http://schemas.microsoft.com/office/drawing/2014/main" val="1274296866"/>
                    </a:ext>
                  </a:extLst>
                </a:gridCol>
                <a:gridCol w="2264490">
                  <a:extLst>
                    <a:ext uri="{9D8B030D-6E8A-4147-A177-3AD203B41FA5}">
                      <a16:colId xmlns:a16="http://schemas.microsoft.com/office/drawing/2014/main" val="1473390651"/>
                    </a:ext>
                  </a:extLst>
                </a:gridCol>
                <a:gridCol w="2264490">
                  <a:extLst>
                    <a:ext uri="{9D8B030D-6E8A-4147-A177-3AD203B41FA5}">
                      <a16:colId xmlns:a16="http://schemas.microsoft.com/office/drawing/2014/main" val="1988058510"/>
                    </a:ext>
                  </a:extLst>
                </a:gridCol>
              </a:tblGrid>
              <a:tr h="674323">
                <a:tc>
                  <a:txBody>
                    <a:bodyPr/>
                    <a:lstStyle/>
                    <a:p>
                      <a:pPr algn="l"/>
                      <a:r>
                        <a:rPr lang="mi-NZ" sz="3600" b="1" dirty="0">
                          <a:solidFill>
                            <a:srgbClr val="19206C"/>
                          </a:solidFill>
                          <a:latin typeface="Corbel Light" panose="020B0303020204020204" pitchFamily="34" charset="0"/>
                        </a:rPr>
                        <a:t>A</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H</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O</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V</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7115445"/>
                  </a:ext>
                </a:extLst>
              </a:tr>
              <a:tr h="674323">
                <a:tc>
                  <a:txBody>
                    <a:bodyPr/>
                    <a:lstStyle/>
                    <a:p>
                      <a:pPr algn="l"/>
                      <a:r>
                        <a:rPr lang="mi-NZ" sz="3600" b="1" dirty="0">
                          <a:solidFill>
                            <a:srgbClr val="19206C"/>
                          </a:solidFill>
                          <a:latin typeface="Corbel Light" panose="020B0303020204020204" pitchFamily="34" charset="0"/>
                        </a:rPr>
                        <a:t>B</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I</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P</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W</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4016292"/>
                  </a:ext>
                </a:extLst>
              </a:tr>
              <a:tr h="674323">
                <a:tc>
                  <a:txBody>
                    <a:bodyPr/>
                    <a:lstStyle/>
                    <a:p>
                      <a:pPr algn="l"/>
                      <a:r>
                        <a:rPr lang="mi-NZ" sz="3600" b="1" dirty="0">
                          <a:solidFill>
                            <a:srgbClr val="19206C"/>
                          </a:solidFill>
                          <a:latin typeface="Corbel Light" panose="020B0303020204020204" pitchFamily="34" charset="0"/>
                        </a:rPr>
                        <a:t>C</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J</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Q</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X</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7806732"/>
                  </a:ext>
                </a:extLst>
              </a:tr>
              <a:tr h="674323">
                <a:tc>
                  <a:txBody>
                    <a:bodyPr/>
                    <a:lstStyle/>
                    <a:p>
                      <a:pPr algn="l"/>
                      <a:r>
                        <a:rPr lang="mi-NZ" sz="3600" b="1" dirty="0">
                          <a:solidFill>
                            <a:srgbClr val="19206C"/>
                          </a:solidFill>
                          <a:latin typeface="Corbel Light" panose="020B0303020204020204" pitchFamily="34" charset="0"/>
                        </a:rPr>
                        <a:t>D</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K</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R</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Y</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7712092"/>
                  </a:ext>
                </a:extLst>
              </a:tr>
              <a:tr h="674323">
                <a:tc>
                  <a:txBody>
                    <a:bodyPr/>
                    <a:lstStyle/>
                    <a:p>
                      <a:pPr algn="l"/>
                      <a:r>
                        <a:rPr lang="mi-NZ" sz="3600" b="1" dirty="0">
                          <a:solidFill>
                            <a:srgbClr val="19206C"/>
                          </a:solidFill>
                          <a:latin typeface="Corbel Light" panose="020B0303020204020204" pitchFamily="34" charset="0"/>
                        </a:rPr>
                        <a:t>E</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L</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S</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Z</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3220816"/>
                  </a:ext>
                </a:extLst>
              </a:tr>
              <a:tr h="674323">
                <a:tc>
                  <a:txBody>
                    <a:bodyPr/>
                    <a:lstStyle/>
                    <a:p>
                      <a:pPr algn="l"/>
                      <a:r>
                        <a:rPr lang="mi-NZ" sz="3600" b="1" dirty="0">
                          <a:solidFill>
                            <a:srgbClr val="19206C"/>
                          </a:solidFill>
                          <a:latin typeface="Corbel Light" panose="020B0303020204020204" pitchFamily="34" charset="0"/>
                        </a:rPr>
                        <a:t>F</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M</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T</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14864"/>
                  </a:ext>
                </a:extLst>
              </a:tr>
              <a:tr h="674323">
                <a:tc>
                  <a:txBody>
                    <a:bodyPr/>
                    <a:lstStyle/>
                    <a:p>
                      <a:pPr algn="l"/>
                      <a:r>
                        <a:rPr lang="mi-NZ" sz="3600" b="1" dirty="0">
                          <a:solidFill>
                            <a:srgbClr val="19206C"/>
                          </a:solidFill>
                          <a:latin typeface="Corbel Light" panose="020B0303020204020204" pitchFamily="34" charset="0"/>
                        </a:rPr>
                        <a:t>G</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N</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mi-NZ" sz="3600" b="1" dirty="0">
                          <a:solidFill>
                            <a:srgbClr val="19206C"/>
                          </a:solidFill>
                          <a:latin typeface="Corbel Light" panose="020B0303020204020204" pitchFamily="34" charset="0"/>
                        </a:rPr>
                        <a:t>U</a:t>
                      </a:r>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NZ" sz="3600" b="1" dirty="0">
                        <a:solidFill>
                          <a:srgbClr val="19206C"/>
                        </a:solidFill>
                        <a:latin typeface="Corbel Light" panose="020B03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904135"/>
                  </a:ext>
                </a:extLst>
              </a:tr>
            </a:tbl>
          </a:graphicData>
        </a:graphic>
      </p:graphicFrame>
      <p:sp>
        <p:nvSpPr>
          <p:cNvPr id="6" name="TextBox 5">
            <a:extLst>
              <a:ext uri="{FF2B5EF4-FFF2-40B4-BE49-F238E27FC236}">
                <a16:creationId xmlns:a16="http://schemas.microsoft.com/office/drawing/2014/main" id="{40D5E672-A9D7-46D0-9BDC-BF494AF6D67A}"/>
              </a:ext>
            </a:extLst>
          </p:cNvPr>
          <p:cNvSpPr txBox="1"/>
          <p:nvPr/>
        </p:nvSpPr>
        <p:spPr>
          <a:xfrm>
            <a:off x="3030876" y="1903217"/>
            <a:ext cx="1417834" cy="523220"/>
          </a:xfrm>
          <a:prstGeom prst="rect">
            <a:avLst/>
          </a:prstGeom>
          <a:noFill/>
        </p:spPr>
        <p:txBody>
          <a:bodyPr wrap="square" rtlCol="0">
            <a:spAutoFit/>
          </a:bodyPr>
          <a:lstStyle/>
          <a:p>
            <a:r>
              <a:rPr lang="mi-NZ" sz="2800" dirty="0">
                <a:latin typeface="Corbel Light" panose="020B0303020204020204" pitchFamily="34" charset="0"/>
              </a:rPr>
              <a:t>lien</a:t>
            </a:r>
            <a:endParaRPr lang="en-NZ" sz="2800" dirty="0">
              <a:latin typeface="Corbel Light" panose="020B0303020204020204" pitchFamily="34" charset="0"/>
            </a:endParaRPr>
          </a:p>
        </p:txBody>
      </p:sp>
      <p:sp>
        <p:nvSpPr>
          <p:cNvPr id="11" name="TextBox 10">
            <a:extLst>
              <a:ext uri="{FF2B5EF4-FFF2-40B4-BE49-F238E27FC236}">
                <a16:creationId xmlns:a16="http://schemas.microsoft.com/office/drawing/2014/main" id="{F3D7A10E-EC10-444C-B31B-3A228EEBA325}"/>
              </a:ext>
            </a:extLst>
          </p:cNvPr>
          <p:cNvSpPr txBox="1"/>
          <p:nvPr/>
        </p:nvSpPr>
        <p:spPr>
          <a:xfrm>
            <a:off x="5387083" y="5281702"/>
            <a:ext cx="1417834" cy="523220"/>
          </a:xfrm>
          <a:prstGeom prst="rect">
            <a:avLst/>
          </a:prstGeom>
          <a:noFill/>
        </p:spPr>
        <p:txBody>
          <a:bodyPr wrap="square" rtlCol="0">
            <a:spAutoFit/>
          </a:bodyPr>
          <a:lstStyle/>
          <a:p>
            <a:r>
              <a:rPr lang="mi-NZ" sz="2800" dirty="0">
                <a:latin typeface="Corbel Light" panose="020B0303020204020204" pitchFamily="34" charset="0"/>
              </a:rPr>
              <a:t>oon</a:t>
            </a:r>
            <a:endParaRPr lang="en-NZ" sz="2800" dirty="0">
              <a:latin typeface="Corbel Light" panose="020B0303020204020204" pitchFamily="34" charset="0"/>
            </a:endParaRPr>
          </a:p>
        </p:txBody>
      </p:sp>
      <p:sp>
        <p:nvSpPr>
          <p:cNvPr id="12" name="TextBox 11">
            <a:extLst>
              <a:ext uri="{FF2B5EF4-FFF2-40B4-BE49-F238E27FC236}">
                <a16:creationId xmlns:a16="http://schemas.microsoft.com/office/drawing/2014/main" id="{35E08955-2401-4B3C-B6C5-0B77AE0AEF3D}"/>
              </a:ext>
            </a:extLst>
          </p:cNvPr>
          <p:cNvSpPr txBox="1"/>
          <p:nvPr/>
        </p:nvSpPr>
        <p:spPr>
          <a:xfrm>
            <a:off x="7498421" y="2589873"/>
            <a:ext cx="1676401" cy="523220"/>
          </a:xfrm>
          <a:prstGeom prst="rect">
            <a:avLst/>
          </a:prstGeom>
          <a:noFill/>
        </p:spPr>
        <p:txBody>
          <a:bodyPr wrap="square" rtlCol="0">
            <a:spAutoFit/>
          </a:bodyPr>
          <a:lstStyle/>
          <a:p>
            <a:r>
              <a:rPr lang="mi-NZ" sz="2800" dirty="0">
                <a:latin typeface="Corbel Light" panose="020B0303020204020204" pitchFamily="34" charset="0"/>
              </a:rPr>
              <a:t>araglider</a:t>
            </a:r>
            <a:endParaRPr lang="en-NZ" sz="2800" dirty="0">
              <a:latin typeface="Corbel Light" panose="020B0303020204020204" pitchFamily="34" charset="0"/>
            </a:endParaRPr>
          </a:p>
        </p:txBody>
      </p:sp>
      <p:sp>
        <p:nvSpPr>
          <p:cNvPr id="13" name="TextBox 12">
            <a:extLst>
              <a:ext uri="{FF2B5EF4-FFF2-40B4-BE49-F238E27FC236}">
                <a16:creationId xmlns:a16="http://schemas.microsoft.com/office/drawing/2014/main" id="{58A2531A-2BB7-4F36-9BED-CDF8487A0C8A}"/>
              </a:ext>
            </a:extLst>
          </p:cNvPr>
          <p:cNvSpPr txBox="1"/>
          <p:nvPr/>
        </p:nvSpPr>
        <p:spPr>
          <a:xfrm>
            <a:off x="9763018" y="3954624"/>
            <a:ext cx="1417834" cy="523220"/>
          </a:xfrm>
          <a:prstGeom prst="rect">
            <a:avLst/>
          </a:prstGeom>
          <a:noFill/>
        </p:spPr>
        <p:txBody>
          <a:bodyPr wrap="square" rtlCol="0">
            <a:spAutoFit/>
          </a:bodyPr>
          <a:lstStyle/>
          <a:p>
            <a:r>
              <a:rPr lang="mi-NZ" sz="2800" dirty="0">
                <a:latin typeface="Corbel Light" panose="020B0303020204020204" pitchFamily="34" charset="0"/>
              </a:rPr>
              <a:t>eti</a:t>
            </a:r>
            <a:endParaRPr lang="en-NZ" sz="2800" dirty="0">
              <a:latin typeface="Corbel Light" panose="020B0303020204020204" pitchFamily="34" charset="0"/>
            </a:endParaRPr>
          </a:p>
        </p:txBody>
      </p:sp>
    </p:spTree>
    <p:extLst>
      <p:ext uri="{BB962C8B-B14F-4D97-AF65-F5344CB8AC3E}">
        <p14:creationId xmlns:p14="http://schemas.microsoft.com/office/powerpoint/2010/main" val="3356431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Interview Brainstorm</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946823" y="963979"/>
            <a:ext cx="8356314" cy="584775"/>
          </a:xfrm>
          <a:prstGeom prst="rect">
            <a:avLst/>
          </a:prstGeom>
          <a:noFill/>
        </p:spPr>
        <p:txBody>
          <a:bodyPr wrap="square">
            <a:spAutoFit/>
          </a:bodyPr>
          <a:lstStyle/>
          <a:p>
            <a:r>
              <a:rPr lang="en-NZ" sz="3200" b="1" dirty="0">
                <a:latin typeface="Corbel Light" panose="020B0303020204020204" pitchFamily="34" charset="0"/>
              </a:rPr>
              <a:t>Answer the key questions below about your story</a:t>
            </a:r>
          </a:p>
        </p:txBody>
      </p:sp>
      <p:sp>
        <p:nvSpPr>
          <p:cNvPr id="2" name="Rectangle: Rounded Corners 1">
            <a:extLst>
              <a:ext uri="{FF2B5EF4-FFF2-40B4-BE49-F238E27FC236}">
                <a16:creationId xmlns:a16="http://schemas.microsoft.com/office/drawing/2014/main" id="{E0E33F10-82BE-4D46-8C48-FC373C99578D}"/>
              </a:ext>
            </a:extLst>
          </p:cNvPr>
          <p:cNvSpPr/>
          <p:nvPr/>
        </p:nvSpPr>
        <p:spPr>
          <a:xfrm>
            <a:off x="9095071" y="2082404"/>
            <a:ext cx="2762901" cy="1684962"/>
          </a:xfrm>
          <a:prstGeom prst="roundRect">
            <a:avLst/>
          </a:prstGeom>
          <a:noFill/>
          <a:ln w="38100">
            <a:solidFill>
              <a:srgbClr val="0083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Rounded Corners 8">
            <a:extLst>
              <a:ext uri="{FF2B5EF4-FFF2-40B4-BE49-F238E27FC236}">
                <a16:creationId xmlns:a16="http://schemas.microsoft.com/office/drawing/2014/main" id="{3A137F14-0ED3-4F11-8FDA-E5238B38160B}"/>
              </a:ext>
            </a:extLst>
          </p:cNvPr>
          <p:cNvSpPr/>
          <p:nvPr/>
        </p:nvSpPr>
        <p:spPr>
          <a:xfrm>
            <a:off x="5920867" y="2084029"/>
            <a:ext cx="2762901" cy="1684962"/>
          </a:xfrm>
          <a:prstGeom prst="roundRect">
            <a:avLst/>
          </a:prstGeom>
          <a:noFill/>
          <a:ln w="38100">
            <a:solidFill>
              <a:srgbClr val="0083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Rounded Corners 10">
            <a:extLst>
              <a:ext uri="{FF2B5EF4-FFF2-40B4-BE49-F238E27FC236}">
                <a16:creationId xmlns:a16="http://schemas.microsoft.com/office/drawing/2014/main" id="{76B2A0F6-432F-4FCB-A80C-34193C9489E8}"/>
              </a:ext>
            </a:extLst>
          </p:cNvPr>
          <p:cNvSpPr/>
          <p:nvPr/>
        </p:nvSpPr>
        <p:spPr>
          <a:xfrm>
            <a:off x="2746663" y="2084029"/>
            <a:ext cx="2762901" cy="1684962"/>
          </a:xfrm>
          <a:prstGeom prst="roundRect">
            <a:avLst/>
          </a:prstGeom>
          <a:noFill/>
          <a:ln w="38100">
            <a:solidFill>
              <a:srgbClr val="0083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Rectangle: Rounded Corners 11">
            <a:extLst>
              <a:ext uri="{FF2B5EF4-FFF2-40B4-BE49-F238E27FC236}">
                <a16:creationId xmlns:a16="http://schemas.microsoft.com/office/drawing/2014/main" id="{42B3D567-D6C1-405F-B6E9-6367E98E21FA}"/>
              </a:ext>
            </a:extLst>
          </p:cNvPr>
          <p:cNvSpPr/>
          <p:nvPr/>
        </p:nvSpPr>
        <p:spPr>
          <a:xfrm>
            <a:off x="2746663" y="4969193"/>
            <a:ext cx="2762901" cy="1684962"/>
          </a:xfrm>
          <a:prstGeom prst="roundRect">
            <a:avLst/>
          </a:prstGeom>
          <a:noFill/>
          <a:ln w="38100">
            <a:solidFill>
              <a:srgbClr val="0083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Rectangle: Rounded Corners 12">
            <a:extLst>
              <a:ext uri="{FF2B5EF4-FFF2-40B4-BE49-F238E27FC236}">
                <a16:creationId xmlns:a16="http://schemas.microsoft.com/office/drawing/2014/main" id="{E931C312-D350-4FDD-A760-1572D158A9E4}"/>
              </a:ext>
            </a:extLst>
          </p:cNvPr>
          <p:cNvSpPr/>
          <p:nvPr/>
        </p:nvSpPr>
        <p:spPr>
          <a:xfrm>
            <a:off x="5920866" y="4969193"/>
            <a:ext cx="2762901" cy="1684962"/>
          </a:xfrm>
          <a:prstGeom prst="roundRect">
            <a:avLst/>
          </a:prstGeom>
          <a:noFill/>
          <a:ln w="38100">
            <a:solidFill>
              <a:srgbClr val="0083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Rectangle: Rounded Corners 13">
            <a:extLst>
              <a:ext uri="{FF2B5EF4-FFF2-40B4-BE49-F238E27FC236}">
                <a16:creationId xmlns:a16="http://schemas.microsoft.com/office/drawing/2014/main" id="{5D53E54B-6549-42D6-9B71-1704340D3605}"/>
              </a:ext>
            </a:extLst>
          </p:cNvPr>
          <p:cNvSpPr/>
          <p:nvPr/>
        </p:nvSpPr>
        <p:spPr>
          <a:xfrm>
            <a:off x="9095069" y="4969193"/>
            <a:ext cx="2762901" cy="1684962"/>
          </a:xfrm>
          <a:prstGeom prst="roundRect">
            <a:avLst/>
          </a:prstGeom>
          <a:noFill/>
          <a:ln w="38100">
            <a:solidFill>
              <a:srgbClr val="0083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TextBox 42">
            <a:extLst>
              <a:ext uri="{FF2B5EF4-FFF2-40B4-BE49-F238E27FC236}">
                <a16:creationId xmlns:a16="http://schemas.microsoft.com/office/drawing/2014/main" id="{B08F979B-17EC-4422-8C89-AD9E7F69F164}"/>
              </a:ext>
            </a:extLst>
          </p:cNvPr>
          <p:cNvSpPr txBox="1"/>
          <p:nvPr/>
        </p:nvSpPr>
        <p:spPr>
          <a:xfrm>
            <a:off x="2733773" y="2153973"/>
            <a:ext cx="2963447" cy="1200329"/>
          </a:xfrm>
          <a:prstGeom prst="rect">
            <a:avLst/>
          </a:prstGeom>
          <a:noFill/>
        </p:spPr>
        <p:txBody>
          <a:bodyPr wrap="square">
            <a:spAutoFit/>
          </a:bodyPr>
          <a:lstStyle/>
          <a:p>
            <a:pPr algn="ctr"/>
            <a:r>
              <a:rPr lang="en-NZ" sz="2400" b="1" dirty="0">
                <a:solidFill>
                  <a:srgbClr val="19206C"/>
                </a:solidFill>
                <a:latin typeface="Corbel Light" panose="020B0303020204020204" pitchFamily="34" charset="0"/>
              </a:rPr>
              <a:t>WHO?</a:t>
            </a:r>
          </a:p>
          <a:p>
            <a:pPr marL="342900" indent="-342900">
              <a:buFont typeface="Arial" panose="020B0604020202020204" pitchFamily="34" charset="0"/>
              <a:buChar char="•"/>
            </a:pPr>
            <a:r>
              <a:rPr lang="en-NZ" sz="2400" b="1" dirty="0">
                <a:solidFill>
                  <a:srgbClr val="19206C"/>
                </a:solidFill>
                <a:latin typeface="Corbel Light" panose="020B0303020204020204" pitchFamily="34" charset="0"/>
              </a:rPr>
              <a:t>is in your story?</a:t>
            </a:r>
          </a:p>
          <a:p>
            <a:pPr marL="342900" indent="-342900">
              <a:buFont typeface="Arial" panose="020B0604020202020204" pitchFamily="34" charset="0"/>
              <a:buChar char="•"/>
            </a:pPr>
            <a:r>
              <a:rPr lang="en-NZ" sz="2400" b="1" dirty="0">
                <a:solidFill>
                  <a:srgbClr val="19206C"/>
                </a:solidFill>
                <a:latin typeface="Corbel Light" panose="020B0303020204020204" pitchFamily="34" charset="0"/>
              </a:rPr>
              <a:t>else could you add?</a:t>
            </a:r>
          </a:p>
        </p:txBody>
      </p:sp>
      <p:sp>
        <p:nvSpPr>
          <p:cNvPr id="44" name="TextBox 43">
            <a:extLst>
              <a:ext uri="{FF2B5EF4-FFF2-40B4-BE49-F238E27FC236}">
                <a16:creationId xmlns:a16="http://schemas.microsoft.com/office/drawing/2014/main" id="{99D63EB9-3EA0-4D1C-8987-32FF77E8BD07}"/>
              </a:ext>
            </a:extLst>
          </p:cNvPr>
          <p:cNvSpPr txBox="1"/>
          <p:nvPr/>
        </p:nvSpPr>
        <p:spPr>
          <a:xfrm>
            <a:off x="5879914" y="2153972"/>
            <a:ext cx="2963447" cy="1200329"/>
          </a:xfrm>
          <a:prstGeom prst="rect">
            <a:avLst/>
          </a:prstGeom>
          <a:noFill/>
        </p:spPr>
        <p:txBody>
          <a:bodyPr wrap="square">
            <a:spAutoFit/>
          </a:bodyPr>
          <a:lstStyle/>
          <a:p>
            <a:pPr algn="ctr"/>
            <a:r>
              <a:rPr lang="en-NZ" sz="2400" b="1" dirty="0">
                <a:solidFill>
                  <a:srgbClr val="19206C"/>
                </a:solidFill>
                <a:latin typeface="Corbel Light" panose="020B0303020204020204" pitchFamily="34" charset="0"/>
              </a:rPr>
              <a:t>WHERE?</a:t>
            </a:r>
          </a:p>
          <a:p>
            <a:pPr marL="342900" indent="-342900">
              <a:buFont typeface="Arial" panose="020B0604020202020204" pitchFamily="34" charset="0"/>
              <a:buChar char="•"/>
            </a:pPr>
            <a:r>
              <a:rPr lang="en-NZ" sz="2400" b="1" dirty="0">
                <a:solidFill>
                  <a:srgbClr val="19206C"/>
                </a:solidFill>
                <a:latin typeface="Corbel Light" panose="020B0303020204020204" pitchFamily="34" charset="0"/>
              </a:rPr>
              <a:t>does it happen?</a:t>
            </a:r>
          </a:p>
          <a:p>
            <a:pPr marL="342900" indent="-342900">
              <a:buFont typeface="Arial" panose="020B0604020202020204" pitchFamily="34" charset="0"/>
              <a:buChar char="•"/>
            </a:pPr>
            <a:r>
              <a:rPr lang="en-NZ" sz="2400" b="1" dirty="0">
                <a:solidFill>
                  <a:srgbClr val="19206C"/>
                </a:solidFill>
                <a:latin typeface="Corbel Light" panose="020B0303020204020204" pitchFamily="34" charset="0"/>
              </a:rPr>
              <a:t>could they go?</a:t>
            </a:r>
          </a:p>
        </p:txBody>
      </p:sp>
      <p:sp>
        <p:nvSpPr>
          <p:cNvPr id="45" name="TextBox 44">
            <a:extLst>
              <a:ext uri="{FF2B5EF4-FFF2-40B4-BE49-F238E27FC236}">
                <a16:creationId xmlns:a16="http://schemas.microsoft.com/office/drawing/2014/main" id="{589F2D99-A70D-48C8-9CE7-9A8AC0FEC45C}"/>
              </a:ext>
            </a:extLst>
          </p:cNvPr>
          <p:cNvSpPr txBox="1"/>
          <p:nvPr/>
        </p:nvSpPr>
        <p:spPr>
          <a:xfrm>
            <a:off x="9095069" y="5054420"/>
            <a:ext cx="2963447" cy="1200329"/>
          </a:xfrm>
          <a:prstGeom prst="rect">
            <a:avLst/>
          </a:prstGeom>
          <a:noFill/>
        </p:spPr>
        <p:txBody>
          <a:bodyPr wrap="square">
            <a:spAutoFit/>
          </a:bodyPr>
          <a:lstStyle/>
          <a:p>
            <a:pPr algn="ctr"/>
            <a:r>
              <a:rPr lang="en-NZ" sz="2400" b="1" dirty="0">
                <a:solidFill>
                  <a:srgbClr val="19206C"/>
                </a:solidFill>
                <a:latin typeface="Corbel Light" panose="020B0303020204020204" pitchFamily="34" charset="0"/>
              </a:rPr>
              <a:t>WHY?</a:t>
            </a:r>
          </a:p>
          <a:p>
            <a:pPr marL="342900" indent="-342900">
              <a:buFont typeface="Arial" panose="020B0604020202020204" pitchFamily="34" charset="0"/>
              <a:buChar char="•"/>
            </a:pPr>
            <a:r>
              <a:rPr lang="en-NZ" sz="2400" b="1" dirty="0">
                <a:solidFill>
                  <a:srgbClr val="19206C"/>
                </a:solidFill>
                <a:latin typeface="Corbel Light" panose="020B0303020204020204" pitchFamily="34" charset="0"/>
              </a:rPr>
              <a:t>are things happening?</a:t>
            </a:r>
          </a:p>
        </p:txBody>
      </p:sp>
      <p:sp>
        <p:nvSpPr>
          <p:cNvPr id="46" name="TextBox 45">
            <a:extLst>
              <a:ext uri="{FF2B5EF4-FFF2-40B4-BE49-F238E27FC236}">
                <a16:creationId xmlns:a16="http://schemas.microsoft.com/office/drawing/2014/main" id="{7CCD7A5A-36F8-4AA1-AD5E-AF4F491BE57E}"/>
              </a:ext>
            </a:extLst>
          </p:cNvPr>
          <p:cNvSpPr txBox="1"/>
          <p:nvPr/>
        </p:nvSpPr>
        <p:spPr>
          <a:xfrm>
            <a:off x="5945991" y="5033521"/>
            <a:ext cx="2963447" cy="1569660"/>
          </a:xfrm>
          <a:prstGeom prst="rect">
            <a:avLst/>
          </a:prstGeom>
          <a:noFill/>
        </p:spPr>
        <p:txBody>
          <a:bodyPr wrap="square">
            <a:spAutoFit/>
          </a:bodyPr>
          <a:lstStyle/>
          <a:p>
            <a:pPr algn="ctr"/>
            <a:r>
              <a:rPr lang="en-NZ" sz="2400" b="1" dirty="0">
                <a:solidFill>
                  <a:srgbClr val="19206C"/>
                </a:solidFill>
                <a:latin typeface="Corbel Light" panose="020B0303020204020204" pitchFamily="34" charset="0"/>
              </a:rPr>
              <a:t>HOW?</a:t>
            </a:r>
          </a:p>
          <a:p>
            <a:pPr marL="342900" indent="-342900">
              <a:buFont typeface="Arial" panose="020B0604020202020204" pitchFamily="34" charset="0"/>
              <a:buChar char="•"/>
            </a:pPr>
            <a:r>
              <a:rPr lang="en-NZ" sz="2400" b="1" dirty="0">
                <a:solidFill>
                  <a:srgbClr val="19206C"/>
                </a:solidFill>
                <a:latin typeface="Corbel Light" panose="020B0303020204020204" pitchFamily="34" charset="0"/>
              </a:rPr>
              <a:t>did things happen?</a:t>
            </a:r>
          </a:p>
          <a:p>
            <a:pPr marL="342900" indent="-342900">
              <a:buFont typeface="Arial" panose="020B0604020202020204" pitchFamily="34" charset="0"/>
              <a:buChar char="•"/>
            </a:pPr>
            <a:r>
              <a:rPr lang="en-NZ" sz="2400" b="1" dirty="0">
                <a:solidFill>
                  <a:srgbClr val="19206C"/>
                </a:solidFill>
                <a:latin typeface="Corbel Light" panose="020B0303020204020204" pitchFamily="34" charset="0"/>
              </a:rPr>
              <a:t>could problems </a:t>
            </a:r>
          </a:p>
          <a:p>
            <a:r>
              <a:rPr lang="en-NZ" sz="2400" b="1" dirty="0">
                <a:solidFill>
                  <a:srgbClr val="19206C"/>
                </a:solidFill>
                <a:latin typeface="Corbel Light" panose="020B0303020204020204" pitchFamily="34" charset="0"/>
              </a:rPr>
              <a:t>      be fixed?</a:t>
            </a:r>
          </a:p>
        </p:txBody>
      </p:sp>
      <p:sp>
        <p:nvSpPr>
          <p:cNvPr id="47" name="TextBox 46">
            <a:extLst>
              <a:ext uri="{FF2B5EF4-FFF2-40B4-BE49-F238E27FC236}">
                <a16:creationId xmlns:a16="http://schemas.microsoft.com/office/drawing/2014/main" id="{F910C6A7-778D-4D86-84E1-DF58CEE5DAE8}"/>
              </a:ext>
            </a:extLst>
          </p:cNvPr>
          <p:cNvSpPr txBox="1"/>
          <p:nvPr/>
        </p:nvSpPr>
        <p:spPr>
          <a:xfrm>
            <a:off x="2731748" y="5012622"/>
            <a:ext cx="2963447" cy="1200329"/>
          </a:xfrm>
          <a:prstGeom prst="rect">
            <a:avLst/>
          </a:prstGeom>
          <a:noFill/>
        </p:spPr>
        <p:txBody>
          <a:bodyPr wrap="square">
            <a:spAutoFit/>
          </a:bodyPr>
          <a:lstStyle/>
          <a:p>
            <a:pPr algn="ctr"/>
            <a:r>
              <a:rPr lang="en-NZ" sz="2400" b="1" dirty="0">
                <a:solidFill>
                  <a:srgbClr val="19206C"/>
                </a:solidFill>
                <a:latin typeface="Corbel Light" panose="020B0303020204020204" pitchFamily="34" charset="0"/>
              </a:rPr>
              <a:t>WHAT?</a:t>
            </a:r>
          </a:p>
          <a:p>
            <a:pPr marL="342900" indent="-342900">
              <a:buFont typeface="Arial" panose="020B0604020202020204" pitchFamily="34" charset="0"/>
              <a:buChar char="•"/>
            </a:pPr>
            <a:r>
              <a:rPr lang="en-NZ" sz="2400" b="1" dirty="0">
                <a:solidFill>
                  <a:srgbClr val="19206C"/>
                </a:solidFill>
                <a:latin typeface="Corbel Light" panose="020B0303020204020204" pitchFamily="34" charset="0"/>
              </a:rPr>
              <a:t>happens?</a:t>
            </a:r>
          </a:p>
          <a:p>
            <a:pPr marL="342900" indent="-342900">
              <a:buFont typeface="Arial" panose="020B0604020202020204" pitchFamily="34" charset="0"/>
              <a:buChar char="•"/>
            </a:pPr>
            <a:r>
              <a:rPr lang="en-NZ" sz="2400" b="1" dirty="0">
                <a:solidFill>
                  <a:srgbClr val="19206C"/>
                </a:solidFill>
                <a:latin typeface="Corbel Light" panose="020B0303020204020204" pitchFamily="34" charset="0"/>
              </a:rPr>
              <a:t>is the main event?</a:t>
            </a:r>
          </a:p>
        </p:txBody>
      </p:sp>
      <p:sp>
        <p:nvSpPr>
          <p:cNvPr id="48" name="TextBox 47">
            <a:extLst>
              <a:ext uri="{FF2B5EF4-FFF2-40B4-BE49-F238E27FC236}">
                <a16:creationId xmlns:a16="http://schemas.microsoft.com/office/drawing/2014/main" id="{F2E5715E-5FFA-416F-BF65-7D050D9DBC42}"/>
              </a:ext>
            </a:extLst>
          </p:cNvPr>
          <p:cNvSpPr txBox="1"/>
          <p:nvPr/>
        </p:nvSpPr>
        <p:spPr>
          <a:xfrm>
            <a:off x="9118172" y="2153972"/>
            <a:ext cx="2963447" cy="1200329"/>
          </a:xfrm>
          <a:prstGeom prst="rect">
            <a:avLst/>
          </a:prstGeom>
          <a:noFill/>
        </p:spPr>
        <p:txBody>
          <a:bodyPr wrap="square">
            <a:spAutoFit/>
          </a:bodyPr>
          <a:lstStyle/>
          <a:p>
            <a:pPr algn="ctr"/>
            <a:r>
              <a:rPr lang="en-NZ" sz="2400" b="1" dirty="0">
                <a:solidFill>
                  <a:srgbClr val="19206C"/>
                </a:solidFill>
                <a:latin typeface="Corbel Light" panose="020B0303020204020204" pitchFamily="34" charset="0"/>
              </a:rPr>
              <a:t>WHEN?</a:t>
            </a:r>
          </a:p>
          <a:p>
            <a:pPr marL="342900" indent="-342900">
              <a:buFont typeface="Arial" panose="020B0604020202020204" pitchFamily="34" charset="0"/>
              <a:buChar char="•"/>
            </a:pPr>
            <a:r>
              <a:rPr lang="en-NZ" sz="2400" b="1" dirty="0">
                <a:solidFill>
                  <a:srgbClr val="19206C"/>
                </a:solidFill>
                <a:latin typeface="Corbel Light" panose="020B0303020204020204" pitchFamily="34" charset="0"/>
              </a:rPr>
              <a:t>is your story taking place?</a:t>
            </a:r>
          </a:p>
        </p:txBody>
      </p:sp>
      <p:grpSp>
        <p:nvGrpSpPr>
          <p:cNvPr id="42" name="Group 41">
            <a:extLst>
              <a:ext uri="{FF2B5EF4-FFF2-40B4-BE49-F238E27FC236}">
                <a16:creationId xmlns:a16="http://schemas.microsoft.com/office/drawing/2014/main" id="{A6E6DC8E-4521-4F40-8C65-5A7E73C8A928}"/>
              </a:ext>
            </a:extLst>
          </p:cNvPr>
          <p:cNvGrpSpPr/>
          <p:nvPr/>
        </p:nvGrpSpPr>
        <p:grpSpPr>
          <a:xfrm>
            <a:off x="5419789" y="3691921"/>
            <a:ext cx="3809485" cy="1405941"/>
            <a:chOff x="5419789" y="3691921"/>
            <a:chExt cx="3809485" cy="1405941"/>
          </a:xfrm>
        </p:grpSpPr>
        <p:grpSp>
          <p:nvGrpSpPr>
            <p:cNvPr id="40" name="Group 39">
              <a:extLst>
                <a:ext uri="{FF2B5EF4-FFF2-40B4-BE49-F238E27FC236}">
                  <a16:creationId xmlns:a16="http://schemas.microsoft.com/office/drawing/2014/main" id="{13AF8482-6B5B-4A89-A121-7E33630C44B2}"/>
                </a:ext>
              </a:extLst>
            </p:cNvPr>
            <p:cNvGrpSpPr/>
            <p:nvPr/>
          </p:nvGrpSpPr>
          <p:grpSpPr>
            <a:xfrm>
              <a:off x="5419789" y="3691921"/>
              <a:ext cx="3809485" cy="1405941"/>
              <a:chOff x="5419789" y="3691921"/>
              <a:chExt cx="3809485" cy="1405941"/>
            </a:xfrm>
          </p:grpSpPr>
          <p:sp>
            <p:nvSpPr>
              <p:cNvPr id="15" name="Rectangle: Rounded Corners 14">
                <a:extLst>
                  <a:ext uri="{FF2B5EF4-FFF2-40B4-BE49-F238E27FC236}">
                    <a16:creationId xmlns:a16="http://schemas.microsoft.com/office/drawing/2014/main" id="{349AE1A8-1C10-4EB2-9B1A-97E4DEDDE264}"/>
                  </a:ext>
                </a:extLst>
              </p:cNvPr>
              <p:cNvSpPr/>
              <p:nvPr/>
            </p:nvSpPr>
            <p:spPr>
              <a:xfrm>
                <a:off x="6074363" y="4036809"/>
                <a:ext cx="2515577" cy="655103"/>
              </a:xfrm>
              <a:prstGeom prst="roundRect">
                <a:avLst/>
              </a:prstGeom>
              <a:noFill/>
              <a:ln w="38100">
                <a:solidFill>
                  <a:srgbClr val="0083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4" name="Straight Connector 3">
                <a:extLst>
                  <a:ext uri="{FF2B5EF4-FFF2-40B4-BE49-F238E27FC236}">
                    <a16:creationId xmlns:a16="http://schemas.microsoft.com/office/drawing/2014/main" id="{A5153FD4-53C1-4D20-8D93-6BBA6F7874C6}"/>
                  </a:ext>
                </a:extLst>
              </p:cNvPr>
              <p:cNvCxnSpPr>
                <a:cxnSpLocks/>
              </p:cNvCxnSpPr>
              <p:nvPr/>
            </p:nvCxnSpPr>
            <p:spPr>
              <a:xfrm>
                <a:off x="5435029" y="3691921"/>
                <a:ext cx="660971" cy="428016"/>
              </a:xfrm>
              <a:prstGeom prst="line">
                <a:avLst/>
              </a:prstGeom>
              <a:ln w="38100">
                <a:solidFill>
                  <a:srgbClr val="00833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196226-9643-492E-8592-D9CFDE45A43A}"/>
                  </a:ext>
                </a:extLst>
              </p:cNvPr>
              <p:cNvCxnSpPr>
                <a:cxnSpLocks/>
              </p:cNvCxnSpPr>
              <p:nvPr/>
            </p:nvCxnSpPr>
            <p:spPr>
              <a:xfrm>
                <a:off x="8558933" y="4673225"/>
                <a:ext cx="568856" cy="424637"/>
              </a:xfrm>
              <a:prstGeom prst="line">
                <a:avLst/>
              </a:prstGeom>
              <a:ln w="38100">
                <a:solidFill>
                  <a:srgbClr val="00833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D70D8ED-5E40-4F8B-941F-6C22F8955AD6}"/>
                  </a:ext>
                </a:extLst>
              </p:cNvPr>
              <p:cNvCxnSpPr>
                <a:cxnSpLocks/>
              </p:cNvCxnSpPr>
              <p:nvPr/>
            </p:nvCxnSpPr>
            <p:spPr>
              <a:xfrm flipV="1">
                <a:off x="8537825" y="3710266"/>
                <a:ext cx="691449" cy="337754"/>
              </a:xfrm>
              <a:prstGeom prst="line">
                <a:avLst/>
              </a:prstGeom>
              <a:ln w="38100">
                <a:solidFill>
                  <a:srgbClr val="00833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9EB1EA-D776-470A-9167-441EC369FEAC}"/>
                  </a:ext>
                </a:extLst>
              </p:cNvPr>
              <p:cNvCxnSpPr>
                <a:cxnSpLocks/>
              </p:cNvCxnSpPr>
              <p:nvPr/>
            </p:nvCxnSpPr>
            <p:spPr>
              <a:xfrm flipV="1">
                <a:off x="5419789" y="4661676"/>
                <a:ext cx="676211" cy="392744"/>
              </a:xfrm>
              <a:prstGeom prst="line">
                <a:avLst/>
              </a:prstGeom>
              <a:ln w="38100">
                <a:solidFill>
                  <a:srgbClr val="00833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E206CE-4990-465D-AEC6-0CB7DCFD93DA}"/>
                  </a:ext>
                </a:extLst>
              </p:cNvPr>
              <p:cNvCxnSpPr>
                <a:cxnSpLocks/>
                <a:endCxn id="9" idx="2"/>
              </p:cNvCxnSpPr>
              <p:nvPr/>
            </p:nvCxnSpPr>
            <p:spPr>
              <a:xfrm flipV="1">
                <a:off x="7302318" y="3768991"/>
                <a:ext cx="0" cy="267818"/>
              </a:xfrm>
              <a:prstGeom prst="line">
                <a:avLst/>
              </a:prstGeom>
              <a:ln w="38100">
                <a:solidFill>
                  <a:srgbClr val="00833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8CCA6F4-914A-4A21-A312-676DD06DB9EA}"/>
                  </a:ext>
                </a:extLst>
              </p:cNvPr>
              <p:cNvCxnSpPr>
                <a:cxnSpLocks/>
                <a:stCxn id="13" idx="0"/>
              </p:cNvCxnSpPr>
              <p:nvPr/>
            </p:nvCxnSpPr>
            <p:spPr>
              <a:xfrm flipV="1">
                <a:off x="7302317" y="4691913"/>
                <a:ext cx="0" cy="277280"/>
              </a:xfrm>
              <a:prstGeom prst="line">
                <a:avLst/>
              </a:prstGeom>
              <a:ln w="38100">
                <a:solidFill>
                  <a:srgbClr val="00833E"/>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B8F74971-1EA4-4D9A-9DD8-C84751C59280}"/>
                </a:ext>
              </a:extLst>
            </p:cNvPr>
            <p:cNvSpPr txBox="1"/>
            <p:nvPr/>
          </p:nvSpPr>
          <p:spPr>
            <a:xfrm>
              <a:off x="5879914" y="4137883"/>
              <a:ext cx="2963447" cy="461665"/>
            </a:xfrm>
            <a:prstGeom prst="rect">
              <a:avLst/>
            </a:prstGeom>
            <a:noFill/>
          </p:spPr>
          <p:txBody>
            <a:bodyPr wrap="square">
              <a:spAutoFit/>
            </a:bodyPr>
            <a:lstStyle/>
            <a:p>
              <a:pPr algn="ctr"/>
              <a:r>
                <a:rPr lang="mi-NZ" sz="2400" b="1" dirty="0">
                  <a:solidFill>
                    <a:srgbClr val="19206C"/>
                  </a:solidFill>
                  <a:latin typeface="Corbel Light" panose="020B0303020204020204" pitchFamily="34" charset="0"/>
                </a:rPr>
                <a:t>Y</a:t>
              </a:r>
              <a:r>
                <a:rPr lang="en-NZ" sz="2400" b="1" dirty="0">
                  <a:solidFill>
                    <a:srgbClr val="19206C"/>
                  </a:solidFill>
                  <a:latin typeface="Corbel Light" panose="020B0303020204020204" pitchFamily="34" charset="0"/>
                </a:rPr>
                <a:t>OUR TOPIC HERE</a:t>
              </a:r>
            </a:p>
          </p:txBody>
        </p:sp>
      </p:grpSp>
    </p:spTree>
    <p:extLst>
      <p:ext uri="{BB962C8B-B14F-4D97-AF65-F5344CB8AC3E}">
        <p14:creationId xmlns:p14="http://schemas.microsoft.com/office/powerpoint/2010/main" val="152611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2" grpId="0" animBg="1"/>
      <p:bldP spid="13" grpId="0" animBg="1"/>
      <p:bldP spid="14" grpId="0" animBg="1"/>
      <p:bldP spid="43" grpId="0"/>
      <p:bldP spid="44" grpId="0"/>
      <p:bldP spid="45" grpId="0"/>
      <p:bldP spid="46" grpId="0"/>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Hamburger Planner</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818967" y="1251363"/>
            <a:ext cx="6841741" cy="4031873"/>
          </a:xfrm>
          <a:prstGeom prst="rect">
            <a:avLst/>
          </a:prstGeom>
          <a:noFill/>
        </p:spPr>
        <p:txBody>
          <a:bodyPr wrap="square">
            <a:spAutoFit/>
          </a:bodyPr>
          <a:lstStyle/>
          <a:p>
            <a:r>
              <a:rPr lang="en-NZ" sz="3200" b="1" dirty="0">
                <a:latin typeface="Corbel Light" panose="020B0303020204020204" pitchFamily="34" charset="0"/>
              </a:rPr>
              <a:t>To help us order the events in our story, we are going to use a hamburger planner.</a:t>
            </a:r>
          </a:p>
          <a:p>
            <a:r>
              <a:rPr lang="en-NZ" sz="3200" b="1" dirty="0">
                <a:latin typeface="Corbel Light" panose="020B0303020204020204" pitchFamily="34" charset="0"/>
              </a:rPr>
              <a:t>Draw a hamburger in your books and fill in the details of your story.</a:t>
            </a:r>
          </a:p>
          <a:p>
            <a:r>
              <a:rPr lang="en-NZ" sz="3200" b="1" dirty="0">
                <a:latin typeface="Corbel Light" panose="020B0303020204020204" pitchFamily="34" charset="0"/>
              </a:rPr>
              <a:t>See next slides for examples.</a:t>
            </a:r>
          </a:p>
          <a:p>
            <a:endParaRPr lang="en-NZ" sz="3200" b="1" dirty="0">
              <a:latin typeface="Corbel Light" panose="020B0303020204020204" pitchFamily="34" charset="0"/>
            </a:endParaRPr>
          </a:p>
          <a:p>
            <a:endParaRPr lang="en-NZ" sz="3200" b="1" dirty="0">
              <a:latin typeface="Corbel Light" panose="020B0303020204020204" pitchFamily="34" charset="0"/>
            </a:endParaRPr>
          </a:p>
          <a:p>
            <a:endParaRPr lang="en-NZ" sz="3200" b="1" dirty="0">
              <a:latin typeface="Corbel Light" panose="020B0303020204020204" pitchFamily="34" charset="0"/>
            </a:endParaRPr>
          </a:p>
        </p:txBody>
      </p:sp>
      <p:pic>
        <p:nvPicPr>
          <p:cNvPr id="5122" name="Picture 2">
            <a:extLst>
              <a:ext uri="{FF2B5EF4-FFF2-40B4-BE49-F238E27FC236}">
                <a16:creationId xmlns:a16="http://schemas.microsoft.com/office/drawing/2014/main" id="{1CCC186B-96A9-4EE6-961C-F3929B4D2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2219" y="3438525"/>
            <a:ext cx="6629400"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533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Hamburger Planner</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3546715" y="907504"/>
            <a:ext cx="6841741" cy="1569660"/>
          </a:xfrm>
          <a:prstGeom prst="rect">
            <a:avLst/>
          </a:prstGeom>
          <a:noFill/>
        </p:spPr>
        <p:txBody>
          <a:bodyPr wrap="square">
            <a:spAutoFit/>
          </a:bodyPr>
          <a:lstStyle/>
          <a:p>
            <a:pPr algn="ctr"/>
            <a:r>
              <a:rPr lang="en-NZ" sz="3200" b="1" dirty="0">
                <a:latin typeface="Corbel Light" panose="020B0303020204020204" pitchFamily="34" charset="0"/>
              </a:rPr>
              <a:t>First, draw the top bun.</a:t>
            </a:r>
          </a:p>
          <a:p>
            <a:pPr algn="ctr"/>
            <a:r>
              <a:rPr lang="en-NZ" sz="3200" b="1" dirty="0">
                <a:latin typeface="Corbel Light" panose="020B0303020204020204" pitchFamily="34" charset="0"/>
              </a:rPr>
              <a:t>In here we are going to write the setting, time, weather and characters</a:t>
            </a:r>
          </a:p>
        </p:txBody>
      </p:sp>
      <p:sp>
        <p:nvSpPr>
          <p:cNvPr id="4" name="Flowchart: Delay 3">
            <a:extLst>
              <a:ext uri="{FF2B5EF4-FFF2-40B4-BE49-F238E27FC236}">
                <a16:creationId xmlns:a16="http://schemas.microsoft.com/office/drawing/2014/main" id="{8161CD8A-6877-4133-B679-1CE6BC05E22D}"/>
              </a:ext>
            </a:extLst>
          </p:cNvPr>
          <p:cNvSpPr/>
          <p:nvPr/>
        </p:nvSpPr>
        <p:spPr>
          <a:xfrm rot="16200000">
            <a:off x="5704134" y="874220"/>
            <a:ext cx="2918856" cy="7233695"/>
          </a:xfrm>
          <a:prstGeom prst="flowChartDelay">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10">
            <a:extLst>
              <a:ext uri="{FF2B5EF4-FFF2-40B4-BE49-F238E27FC236}">
                <a16:creationId xmlns:a16="http://schemas.microsoft.com/office/drawing/2014/main" id="{D9688100-07FA-4557-91CC-5A721B7D86CF}"/>
              </a:ext>
            </a:extLst>
          </p:cNvPr>
          <p:cNvSpPr txBox="1"/>
          <p:nvPr/>
        </p:nvSpPr>
        <p:spPr>
          <a:xfrm>
            <a:off x="3848273" y="3460015"/>
            <a:ext cx="6841741" cy="2062103"/>
          </a:xfrm>
          <a:prstGeom prst="rect">
            <a:avLst/>
          </a:prstGeom>
          <a:noFill/>
        </p:spPr>
        <p:txBody>
          <a:bodyPr wrap="square">
            <a:spAutoFit/>
          </a:bodyPr>
          <a:lstStyle/>
          <a:p>
            <a:pPr algn="ctr"/>
            <a:r>
              <a:rPr lang="en-NZ" sz="3200" b="1" dirty="0">
                <a:latin typeface="Corbel Light" panose="020B0303020204020204" pitchFamily="34" charset="0"/>
              </a:rPr>
              <a:t>A dark forest</a:t>
            </a:r>
          </a:p>
          <a:p>
            <a:pPr algn="ctr"/>
            <a:r>
              <a:rPr lang="en-NZ" sz="3200" b="1" dirty="0">
                <a:latin typeface="Corbel Light" panose="020B0303020204020204" pitchFamily="34" charset="0"/>
              </a:rPr>
              <a:t>Stormy weather</a:t>
            </a:r>
          </a:p>
          <a:p>
            <a:pPr algn="ctr"/>
            <a:r>
              <a:rPr lang="en-NZ" sz="3200" b="1" dirty="0">
                <a:latin typeface="Corbel Light" panose="020B0303020204020204" pitchFamily="34" charset="0"/>
              </a:rPr>
              <a:t>Middle of the night</a:t>
            </a:r>
          </a:p>
          <a:p>
            <a:pPr algn="ctr"/>
            <a:r>
              <a:rPr lang="en-NZ" sz="3200" b="1" dirty="0">
                <a:latin typeface="Corbel Light" panose="020B0303020204020204" pitchFamily="34" charset="0"/>
              </a:rPr>
              <a:t>A flying frog and his mini ogre friend</a:t>
            </a:r>
          </a:p>
        </p:txBody>
      </p:sp>
    </p:spTree>
    <p:extLst>
      <p:ext uri="{BB962C8B-B14F-4D97-AF65-F5344CB8AC3E}">
        <p14:creationId xmlns:p14="http://schemas.microsoft.com/office/powerpoint/2010/main" val="781686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Hamburger Planner</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3546715" y="907504"/>
            <a:ext cx="6841741" cy="2062103"/>
          </a:xfrm>
          <a:prstGeom prst="rect">
            <a:avLst/>
          </a:prstGeom>
          <a:noFill/>
        </p:spPr>
        <p:txBody>
          <a:bodyPr wrap="square">
            <a:spAutoFit/>
          </a:bodyPr>
          <a:lstStyle/>
          <a:p>
            <a:pPr algn="ctr"/>
            <a:r>
              <a:rPr lang="en-NZ" sz="3200" b="1" dirty="0">
                <a:latin typeface="Corbel Light" panose="020B0303020204020204" pitchFamily="34" charset="0"/>
              </a:rPr>
              <a:t>Then, draw the fillings.</a:t>
            </a:r>
          </a:p>
          <a:p>
            <a:pPr algn="ctr"/>
            <a:r>
              <a:rPr lang="en-NZ" sz="3200" b="1" dirty="0">
                <a:latin typeface="Corbel Light" panose="020B0303020204020204" pitchFamily="34" charset="0"/>
              </a:rPr>
              <a:t>In here we are going to write the events </a:t>
            </a:r>
          </a:p>
          <a:p>
            <a:pPr algn="ctr"/>
            <a:r>
              <a:rPr lang="en-NZ" sz="3200" b="1" dirty="0">
                <a:latin typeface="Corbel Light" panose="020B0303020204020204" pitchFamily="34" charset="0"/>
              </a:rPr>
              <a:t>of the story in order.</a:t>
            </a:r>
          </a:p>
          <a:p>
            <a:pPr algn="ctr"/>
            <a:endParaRPr lang="en-NZ" sz="3200" b="1" dirty="0">
              <a:latin typeface="Corbel Light" panose="020B0303020204020204" pitchFamily="34" charset="0"/>
            </a:endParaRPr>
          </a:p>
        </p:txBody>
      </p:sp>
      <p:sp>
        <p:nvSpPr>
          <p:cNvPr id="2" name="Rectangle: Rounded Corners 1">
            <a:extLst>
              <a:ext uri="{FF2B5EF4-FFF2-40B4-BE49-F238E27FC236}">
                <a16:creationId xmlns:a16="http://schemas.microsoft.com/office/drawing/2014/main" id="{DCBCC7F7-02FF-4556-9E8B-3D4175BC6F7D}"/>
              </a:ext>
            </a:extLst>
          </p:cNvPr>
          <p:cNvSpPr/>
          <p:nvPr/>
        </p:nvSpPr>
        <p:spPr>
          <a:xfrm>
            <a:off x="3546715" y="2572067"/>
            <a:ext cx="7407668" cy="1124646"/>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10">
            <a:extLst>
              <a:ext uri="{FF2B5EF4-FFF2-40B4-BE49-F238E27FC236}">
                <a16:creationId xmlns:a16="http://schemas.microsoft.com/office/drawing/2014/main" id="{D9688100-07FA-4557-91CC-5A721B7D86CF}"/>
              </a:ext>
            </a:extLst>
          </p:cNvPr>
          <p:cNvSpPr txBox="1"/>
          <p:nvPr/>
        </p:nvSpPr>
        <p:spPr>
          <a:xfrm>
            <a:off x="3546715" y="2614165"/>
            <a:ext cx="7407668" cy="954107"/>
          </a:xfrm>
          <a:prstGeom prst="rect">
            <a:avLst/>
          </a:prstGeom>
          <a:noFill/>
        </p:spPr>
        <p:txBody>
          <a:bodyPr wrap="square">
            <a:spAutoFit/>
          </a:bodyPr>
          <a:lstStyle/>
          <a:p>
            <a:pPr algn="ctr"/>
            <a:r>
              <a:rPr lang="en-NZ" sz="2800" b="1" dirty="0">
                <a:latin typeface="Corbel Light" panose="020B0303020204020204" pitchFamily="34" charset="0"/>
              </a:rPr>
              <a:t>The flying frog and mini ogre stop to find shelter but the mini ogre gets caught in an underground trap.</a:t>
            </a:r>
          </a:p>
        </p:txBody>
      </p:sp>
      <p:sp>
        <p:nvSpPr>
          <p:cNvPr id="9" name="Rectangle: Rounded Corners 8">
            <a:extLst>
              <a:ext uri="{FF2B5EF4-FFF2-40B4-BE49-F238E27FC236}">
                <a16:creationId xmlns:a16="http://schemas.microsoft.com/office/drawing/2014/main" id="{9FD5226A-FB37-43B2-B733-D363032C8EF3}"/>
              </a:ext>
            </a:extLst>
          </p:cNvPr>
          <p:cNvSpPr/>
          <p:nvPr/>
        </p:nvSpPr>
        <p:spPr>
          <a:xfrm>
            <a:off x="3546715" y="3941773"/>
            <a:ext cx="7407668" cy="1124646"/>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Rectangle: Rounded Corners 11">
            <a:extLst>
              <a:ext uri="{FF2B5EF4-FFF2-40B4-BE49-F238E27FC236}">
                <a16:creationId xmlns:a16="http://schemas.microsoft.com/office/drawing/2014/main" id="{B8B5CC72-D7FE-4F00-9AA0-FFD1C41FF375}"/>
              </a:ext>
            </a:extLst>
          </p:cNvPr>
          <p:cNvSpPr/>
          <p:nvPr/>
        </p:nvSpPr>
        <p:spPr>
          <a:xfrm>
            <a:off x="3546715" y="5316809"/>
            <a:ext cx="7407668" cy="1124646"/>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extBox 12">
            <a:extLst>
              <a:ext uri="{FF2B5EF4-FFF2-40B4-BE49-F238E27FC236}">
                <a16:creationId xmlns:a16="http://schemas.microsoft.com/office/drawing/2014/main" id="{D05A5517-17F5-4A3A-A33D-63A5A8AA6D46}"/>
              </a:ext>
            </a:extLst>
          </p:cNvPr>
          <p:cNvSpPr txBox="1"/>
          <p:nvPr/>
        </p:nvSpPr>
        <p:spPr>
          <a:xfrm>
            <a:off x="3546715" y="4027042"/>
            <a:ext cx="7407668" cy="954107"/>
          </a:xfrm>
          <a:prstGeom prst="rect">
            <a:avLst/>
          </a:prstGeom>
          <a:noFill/>
        </p:spPr>
        <p:txBody>
          <a:bodyPr wrap="square">
            <a:spAutoFit/>
          </a:bodyPr>
          <a:lstStyle/>
          <a:p>
            <a:pPr algn="ctr"/>
            <a:r>
              <a:rPr lang="en-NZ" sz="2800" b="1" dirty="0">
                <a:latin typeface="Corbel Light" panose="020B0303020204020204" pitchFamily="34" charset="0"/>
              </a:rPr>
              <a:t>The frog flies to Mt Smart Stadium and three of the Warriors agree to help and jump in the moon buggy.</a:t>
            </a:r>
          </a:p>
        </p:txBody>
      </p:sp>
      <p:sp>
        <p:nvSpPr>
          <p:cNvPr id="14" name="TextBox 13">
            <a:extLst>
              <a:ext uri="{FF2B5EF4-FFF2-40B4-BE49-F238E27FC236}">
                <a16:creationId xmlns:a16="http://schemas.microsoft.com/office/drawing/2014/main" id="{A100FDA9-FEB2-476C-B9E2-102DB046BAEF}"/>
              </a:ext>
            </a:extLst>
          </p:cNvPr>
          <p:cNvSpPr txBox="1"/>
          <p:nvPr/>
        </p:nvSpPr>
        <p:spPr>
          <a:xfrm>
            <a:off x="3546715" y="5374511"/>
            <a:ext cx="7407668" cy="1384995"/>
          </a:xfrm>
          <a:prstGeom prst="rect">
            <a:avLst/>
          </a:prstGeom>
          <a:noFill/>
        </p:spPr>
        <p:txBody>
          <a:bodyPr wrap="square">
            <a:spAutoFit/>
          </a:bodyPr>
          <a:lstStyle/>
          <a:p>
            <a:pPr algn="ctr"/>
            <a:r>
              <a:rPr lang="en-NZ" sz="2800" b="1" dirty="0">
                <a:latin typeface="Corbel Light" panose="020B0303020204020204" pitchFamily="34" charset="0"/>
              </a:rPr>
              <a:t>The Warriors try to dig the mini ogre out of the trap, but then the get stuck after a slime flood.</a:t>
            </a:r>
          </a:p>
          <a:p>
            <a:pPr algn="ctr"/>
            <a:endParaRPr lang="en-NZ" sz="2800" b="1" dirty="0">
              <a:latin typeface="Corbel Light" panose="020B0303020204020204" pitchFamily="34" charset="0"/>
            </a:endParaRPr>
          </a:p>
        </p:txBody>
      </p:sp>
    </p:spTree>
    <p:extLst>
      <p:ext uri="{BB962C8B-B14F-4D97-AF65-F5344CB8AC3E}">
        <p14:creationId xmlns:p14="http://schemas.microsoft.com/office/powerpoint/2010/main" val="2434625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1" grpId="0"/>
      <p:bldP spid="9" grpId="0" animBg="1"/>
      <p:bldP spid="12" grpId="0" animBg="1"/>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Hamburger Planner</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3546715" y="907504"/>
            <a:ext cx="6841741" cy="2062103"/>
          </a:xfrm>
          <a:prstGeom prst="rect">
            <a:avLst/>
          </a:prstGeom>
          <a:noFill/>
        </p:spPr>
        <p:txBody>
          <a:bodyPr wrap="square">
            <a:spAutoFit/>
          </a:bodyPr>
          <a:lstStyle/>
          <a:p>
            <a:pPr algn="ctr"/>
            <a:r>
              <a:rPr lang="en-NZ" sz="3200" b="1" dirty="0">
                <a:latin typeface="Corbel Light" panose="020B0303020204020204" pitchFamily="34" charset="0"/>
              </a:rPr>
              <a:t>Last, draw the bottom bun.</a:t>
            </a:r>
          </a:p>
          <a:p>
            <a:pPr algn="ctr"/>
            <a:r>
              <a:rPr lang="en-NZ" sz="3200" b="1" dirty="0">
                <a:latin typeface="Corbel Light" panose="020B0303020204020204" pitchFamily="34" charset="0"/>
              </a:rPr>
              <a:t>In here we are going to write the solution to the problem, and the end of the story.</a:t>
            </a:r>
          </a:p>
          <a:p>
            <a:pPr algn="ctr"/>
            <a:endParaRPr lang="en-NZ" sz="3200" b="1" dirty="0">
              <a:latin typeface="Corbel Light" panose="020B0303020204020204" pitchFamily="34" charset="0"/>
            </a:endParaRPr>
          </a:p>
        </p:txBody>
      </p:sp>
      <p:sp>
        <p:nvSpPr>
          <p:cNvPr id="4" name="Flowchart: Delay 3">
            <a:extLst>
              <a:ext uri="{FF2B5EF4-FFF2-40B4-BE49-F238E27FC236}">
                <a16:creationId xmlns:a16="http://schemas.microsoft.com/office/drawing/2014/main" id="{8161CD8A-6877-4133-B679-1CE6BC05E22D}"/>
              </a:ext>
            </a:extLst>
          </p:cNvPr>
          <p:cNvSpPr/>
          <p:nvPr/>
        </p:nvSpPr>
        <p:spPr>
          <a:xfrm rot="5400000">
            <a:off x="5704134" y="874220"/>
            <a:ext cx="2918856" cy="7233695"/>
          </a:xfrm>
          <a:prstGeom prst="flowChartDelay">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10">
            <a:extLst>
              <a:ext uri="{FF2B5EF4-FFF2-40B4-BE49-F238E27FC236}">
                <a16:creationId xmlns:a16="http://schemas.microsoft.com/office/drawing/2014/main" id="{D9688100-07FA-4557-91CC-5A721B7D86CF}"/>
              </a:ext>
            </a:extLst>
          </p:cNvPr>
          <p:cNvSpPr txBox="1"/>
          <p:nvPr/>
        </p:nvSpPr>
        <p:spPr>
          <a:xfrm>
            <a:off x="3742691" y="3098046"/>
            <a:ext cx="6841741" cy="2554545"/>
          </a:xfrm>
          <a:prstGeom prst="rect">
            <a:avLst/>
          </a:prstGeom>
          <a:noFill/>
        </p:spPr>
        <p:txBody>
          <a:bodyPr wrap="square">
            <a:spAutoFit/>
          </a:bodyPr>
          <a:lstStyle/>
          <a:p>
            <a:pPr algn="ctr"/>
            <a:r>
              <a:rPr lang="en-NZ" sz="3200" b="1" dirty="0">
                <a:latin typeface="Corbel Light" panose="020B0303020204020204" pitchFamily="34" charset="0"/>
              </a:rPr>
              <a:t>The mini ogre eats all the slime, and the flying frog build a ladder out of harakeke and sticks.</a:t>
            </a:r>
          </a:p>
          <a:p>
            <a:pPr algn="ctr"/>
            <a:r>
              <a:rPr lang="en-NZ" sz="3200" b="1" dirty="0">
                <a:latin typeface="Corbel Light" panose="020B0303020204020204" pitchFamily="34" charset="0"/>
              </a:rPr>
              <a:t>Then everyone goes to watch the Warriors game.</a:t>
            </a:r>
          </a:p>
        </p:txBody>
      </p:sp>
    </p:spTree>
    <p:extLst>
      <p:ext uri="{BB962C8B-B14F-4D97-AF65-F5344CB8AC3E}">
        <p14:creationId xmlns:p14="http://schemas.microsoft.com/office/powerpoint/2010/main" val="3242881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Hamburger Planner</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3546715" y="907504"/>
            <a:ext cx="6841741" cy="1077218"/>
          </a:xfrm>
          <a:prstGeom prst="rect">
            <a:avLst/>
          </a:prstGeom>
          <a:noFill/>
        </p:spPr>
        <p:txBody>
          <a:bodyPr wrap="square">
            <a:spAutoFit/>
          </a:bodyPr>
          <a:lstStyle/>
          <a:p>
            <a:pPr algn="ctr"/>
            <a:r>
              <a:rPr lang="en-NZ" sz="3200" b="1" dirty="0">
                <a:latin typeface="Corbel Light" panose="020B0303020204020204" pitchFamily="34" charset="0"/>
              </a:rPr>
              <a:t>Then, put your burger together.</a:t>
            </a:r>
          </a:p>
          <a:p>
            <a:pPr algn="ctr"/>
            <a:endParaRPr lang="en-NZ" sz="3200" b="1" dirty="0">
              <a:latin typeface="Corbel Light" panose="020B0303020204020204" pitchFamily="34" charset="0"/>
            </a:endParaRPr>
          </a:p>
        </p:txBody>
      </p:sp>
      <p:sp>
        <p:nvSpPr>
          <p:cNvPr id="2" name="Rectangle: Rounded Corners 1">
            <a:extLst>
              <a:ext uri="{FF2B5EF4-FFF2-40B4-BE49-F238E27FC236}">
                <a16:creationId xmlns:a16="http://schemas.microsoft.com/office/drawing/2014/main" id="{DCBCC7F7-02FF-4556-9E8B-3D4175BC6F7D}"/>
              </a:ext>
            </a:extLst>
          </p:cNvPr>
          <p:cNvSpPr/>
          <p:nvPr/>
        </p:nvSpPr>
        <p:spPr>
          <a:xfrm>
            <a:off x="3753481" y="2710180"/>
            <a:ext cx="6634975" cy="696695"/>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Rounded Corners 8">
            <a:extLst>
              <a:ext uri="{FF2B5EF4-FFF2-40B4-BE49-F238E27FC236}">
                <a16:creationId xmlns:a16="http://schemas.microsoft.com/office/drawing/2014/main" id="{9FD5226A-FB37-43B2-B733-D363032C8EF3}"/>
              </a:ext>
            </a:extLst>
          </p:cNvPr>
          <p:cNvSpPr/>
          <p:nvPr/>
        </p:nvSpPr>
        <p:spPr>
          <a:xfrm>
            <a:off x="3753480" y="3617691"/>
            <a:ext cx="6634975" cy="696695"/>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Rectangle: Rounded Corners 11">
            <a:extLst>
              <a:ext uri="{FF2B5EF4-FFF2-40B4-BE49-F238E27FC236}">
                <a16:creationId xmlns:a16="http://schemas.microsoft.com/office/drawing/2014/main" id="{B8B5CC72-D7FE-4F00-9AA0-FFD1C41FF375}"/>
              </a:ext>
            </a:extLst>
          </p:cNvPr>
          <p:cNvSpPr/>
          <p:nvPr/>
        </p:nvSpPr>
        <p:spPr>
          <a:xfrm>
            <a:off x="3753480" y="4541150"/>
            <a:ext cx="6634975" cy="696695"/>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Flowchart: Delay 14">
            <a:extLst>
              <a:ext uri="{FF2B5EF4-FFF2-40B4-BE49-F238E27FC236}">
                <a16:creationId xmlns:a16="http://schemas.microsoft.com/office/drawing/2014/main" id="{BDF64382-8116-4188-9348-2A8E63797DA1}"/>
              </a:ext>
            </a:extLst>
          </p:cNvPr>
          <p:cNvSpPr/>
          <p:nvPr/>
        </p:nvSpPr>
        <p:spPr>
          <a:xfrm rot="16200000">
            <a:off x="6661488" y="-1328217"/>
            <a:ext cx="813417" cy="6841742"/>
          </a:xfrm>
          <a:prstGeom prst="flowChartDelay">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7" name="Flowchart: Delay 16">
            <a:extLst>
              <a:ext uri="{FF2B5EF4-FFF2-40B4-BE49-F238E27FC236}">
                <a16:creationId xmlns:a16="http://schemas.microsoft.com/office/drawing/2014/main" id="{8A3D1BFA-719B-4A61-9D82-6AF1AC60BDA1}"/>
              </a:ext>
            </a:extLst>
          </p:cNvPr>
          <p:cNvSpPr/>
          <p:nvPr/>
        </p:nvSpPr>
        <p:spPr>
          <a:xfrm rot="5400000">
            <a:off x="6719849" y="2360188"/>
            <a:ext cx="696694" cy="6841743"/>
          </a:xfrm>
          <a:prstGeom prst="flowChartDelay">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861376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9" grpId="0" animBg="1"/>
      <p:bldP spid="12" grpId="0" animBg="1"/>
      <p:bldP spid="15"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EF69A-563F-406E-AC3A-5657B93E3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pic>
        <p:nvPicPr>
          <p:cNvPr id="4" name="Picture 3" descr="Logo&#10;&#10;Description automatically generated">
            <a:extLst>
              <a:ext uri="{FF2B5EF4-FFF2-40B4-BE49-F238E27FC236}">
                <a16:creationId xmlns:a16="http://schemas.microsoft.com/office/drawing/2014/main" id="{C503FC1C-1560-45DF-B92D-0BA70DB58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823" y="1901952"/>
            <a:ext cx="2212848" cy="3054096"/>
          </a:xfrm>
          <a:prstGeom prst="rect">
            <a:avLst/>
          </a:prstGeom>
        </p:spPr>
      </p:pic>
      <p:sp>
        <p:nvSpPr>
          <p:cNvPr id="5" name="TextBox 4">
            <a:extLst>
              <a:ext uri="{FF2B5EF4-FFF2-40B4-BE49-F238E27FC236}">
                <a16:creationId xmlns:a16="http://schemas.microsoft.com/office/drawing/2014/main" id="{22999AC8-6E46-4D78-B2A3-6E683FFFCF33}"/>
              </a:ext>
            </a:extLst>
          </p:cNvPr>
          <p:cNvSpPr txBox="1"/>
          <p:nvPr/>
        </p:nvSpPr>
        <p:spPr>
          <a:xfrm>
            <a:off x="6569935" y="2659721"/>
            <a:ext cx="3022706" cy="1754326"/>
          </a:xfrm>
          <a:prstGeom prst="rect">
            <a:avLst/>
          </a:prstGeom>
          <a:noFill/>
        </p:spPr>
        <p:txBody>
          <a:bodyPr wrap="square">
            <a:spAutoFit/>
          </a:bodyPr>
          <a:lstStyle/>
          <a:p>
            <a:pPr rtl="0">
              <a:spcBef>
                <a:spcPts val="0"/>
              </a:spcBef>
              <a:spcAft>
                <a:spcPts val="0"/>
              </a:spcAft>
            </a:pPr>
            <a:r>
              <a:rPr lang="en-NZ" sz="3600" b="1" i="0" u="none" strike="noStrike" dirty="0">
                <a:solidFill>
                  <a:srgbClr val="00833E"/>
                </a:solidFill>
                <a:effectLst/>
                <a:latin typeface="Bebas Neue"/>
              </a:rPr>
              <a:t>IMPROVING WRITING</a:t>
            </a:r>
          </a:p>
          <a:p>
            <a:pPr rtl="0">
              <a:spcBef>
                <a:spcPts val="0"/>
              </a:spcBef>
              <a:spcAft>
                <a:spcPts val="0"/>
              </a:spcAft>
            </a:pPr>
            <a:endParaRPr lang="en-NZ" sz="3600" b="0" dirty="0">
              <a:solidFill>
                <a:srgbClr val="00833E"/>
              </a:solidFill>
              <a:effectLst/>
            </a:endParaRPr>
          </a:p>
        </p:txBody>
      </p:sp>
      <p:sp>
        <p:nvSpPr>
          <p:cNvPr id="6" name="TextBox 5">
            <a:extLst>
              <a:ext uri="{FF2B5EF4-FFF2-40B4-BE49-F238E27FC236}">
                <a16:creationId xmlns:a16="http://schemas.microsoft.com/office/drawing/2014/main" id="{C68FF181-480C-4881-B309-30ABB3B48A71}"/>
              </a:ext>
            </a:extLst>
          </p:cNvPr>
          <p:cNvSpPr txBox="1"/>
          <p:nvPr/>
        </p:nvSpPr>
        <p:spPr>
          <a:xfrm>
            <a:off x="4973671" y="2475055"/>
            <a:ext cx="1694328" cy="2123658"/>
          </a:xfrm>
          <a:prstGeom prst="rect">
            <a:avLst/>
          </a:prstGeom>
          <a:noFill/>
        </p:spPr>
        <p:txBody>
          <a:bodyPr wrap="square">
            <a:spAutoFit/>
          </a:bodyPr>
          <a:lstStyle/>
          <a:p>
            <a:pPr algn="r" rtl="0">
              <a:spcBef>
                <a:spcPts val="0"/>
              </a:spcBef>
              <a:spcAft>
                <a:spcPts val="0"/>
              </a:spcAft>
            </a:pPr>
            <a:r>
              <a:rPr lang="en-NZ" sz="9600" b="0" i="0" u="none" strike="noStrike" dirty="0">
                <a:solidFill>
                  <a:srgbClr val="19206C"/>
                </a:solidFill>
                <a:effectLst/>
                <a:latin typeface="Avenir Next LT Pro" panose="020B0504020202020204" pitchFamily="34" charset="0"/>
              </a:rPr>
              <a:t>03</a:t>
            </a:r>
            <a:endParaRPr lang="en-NZ" sz="9600" b="0" dirty="0">
              <a:solidFill>
                <a:srgbClr val="19206C"/>
              </a:solidFill>
              <a:effectLst/>
              <a:latin typeface="Avenir Next LT Pro" panose="020B0504020202020204" pitchFamily="34" charset="0"/>
            </a:endParaRPr>
          </a:p>
          <a:p>
            <a:br>
              <a:rPr lang="en-NZ" dirty="0">
                <a:latin typeface="Avenir Next LT Pro" panose="020B0504020202020204" pitchFamily="34" charset="0"/>
              </a:rPr>
            </a:br>
            <a:endParaRPr lang="en-NZ" dirty="0">
              <a:latin typeface="Avenir Next LT Pro" panose="020B0504020202020204" pitchFamily="34" charset="0"/>
            </a:endParaRPr>
          </a:p>
        </p:txBody>
      </p:sp>
    </p:spTree>
    <p:extLst>
      <p:ext uri="{BB962C8B-B14F-4D97-AF65-F5344CB8AC3E}">
        <p14:creationId xmlns:p14="http://schemas.microsoft.com/office/powerpoint/2010/main" val="3181920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dirty="0">
                <a:solidFill>
                  <a:srgbClr val="00833E"/>
                </a:solidFill>
                <a:latin typeface="Avenir Next LT Pro" panose="020B0504020202020204" pitchFamily="34" charset="0"/>
              </a:rPr>
              <a:t>Improving Our Writing</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890886" y="2327120"/>
            <a:ext cx="6841741" cy="1569660"/>
          </a:xfrm>
          <a:prstGeom prst="rect">
            <a:avLst/>
          </a:prstGeom>
          <a:noFill/>
        </p:spPr>
        <p:txBody>
          <a:bodyPr wrap="square">
            <a:spAutoFit/>
          </a:bodyPr>
          <a:lstStyle/>
          <a:p>
            <a:r>
              <a:rPr lang="en-NZ" sz="3200" b="1" dirty="0">
                <a:latin typeface="Corbel Light" panose="020B0303020204020204" pitchFamily="34" charset="0"/>
              </a:rPr>
              <a:t>We will now look at ways we can make our writing more interesting for the reader!</a:t>
            </a:r>
          </a:p>
          <a:p>
            <a:endParaRPr lang="en-NZ" sz="3200" b="1" dirty="0">
              <a:latin typeface="Corbel Light" panose="020B0303020204020204" pitchFamily="34" charset="0"/>
            </a:endParaRPr>
          </a:p>
        </p:txBody>
      </p:sp>
      <p:pic>
        <p:nvPicPr>
          <p:cNvPr id="8194" name="Picture 2">
            <a:extLst>
              <a:ext uri="{FF2B5EF4-FFF2-40B4-BE49-F238E27FC236}">
                <a16:creationId xmlns:a16="http://schemas.microsoft.com/office/drawing/2014/main" id="{A73035EF-D68E-4D61-AF84-0D07D811E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475" y="4162425"/>
            <a:ext cx="8391525"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589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dirty="0">
                <a:solidFill>
                  <a:srgbClr val="00833E"/>
                </a:solidFill>
                <a:latin typeface="Avenir Next LT Pro" panose="020B0504020202020204" pitchFamily="34" charset="0"/>
              </a:rPr>
              <a:t>Improving Our Writing</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733773" y="1649026"/>
            <a:ext cx="8883298" cy="707886"/>
          </a:xfrm>
          <a:prstGeom prst="rect">
            <a:avLst/>
          </a:prstGeom>
          <a:noFill/>
        </p:spPr>
        <p:txBody>
          <a:bodyPr wrap="square">
            <a:spAutoFit/>
          </a:bodyPr>
          <a:lstStyle/>
          <a:p>
            <a:r>
              <a:rPr lang="en-NZ" sz="4000" b="1" dirty="0">
                <a:solidFill>
                  <a:srgbClr val="E12520"/>
                </a:solidFill>
                <a:latin typeface="Corbel Light" panose="020B0303020204020204" pitchFamily="34" charset="0"/>
              </a:rPr>
              <a:t>Words we can use instead of good and nice:</a:t>
            </a:r>
          </a:p>
        </p:txBody>
      </p:sp>
      <p:sp>
        <p:nvSpPr>
          <p:cNvPr id="9" name="TextBox 8">
            <a:extLst>
              <a:ext uri="{FF2B5EF4-FFF2-40B4-BE49-F238E27FC236}">
                <a16:creationId xmlns:a16="http://schemas.microsoft.com/office/drawing/2014/main" id="{1DDC93EB-60DA-4649-BB69-9630B0EAFA77}"/>
              </a:ext>
            </a:extLst>
          </p:cNvPr>
          <p:cNvSpPr txBox="1"/>
          <p:nvPr/>
        </p:nvSpPr>
        <p:spPr>
          <a:xfrm>
            <a:off x="3285162" y="2780639"/>
            <a:ext cx="3804007" cy="3170099"/>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NZ" sz="4000" b="0" i="0" u="none" strike="noStrike" dirty="0">
                <a:solidFill>
                  <a:srgbClr val="00833E"/>
                </a:solidFill>
                <a:effectLst/>
                <a:latin typeface="Corbel Light" panose="020B0303020204020204" pitchFamily="34" charset="0"/>
              </a:rPr>
              <a:t>Excellent</a:t>
            </a:r>
          </a:p>
          <a:p>
            <a:pPr rtl="0" fontAlgn="base">
              <a:spcBef>
                <a:spcPts val="0"/>
              </a:spcBef>
              <a:spcAft>
                <a:spcPts val="0"/>
              </a:spcAft>
              <a:buFont typeface="Arial" panose="020B0604020202020204" pitchFamily="34" charset="0"/>
              <a:buChar char="•"/>
            </a:pPr>
            <a:r>
              <a:rPr lang="en-NZ" sz="4000" b="0" i="0" u="none" strike="noStrike" dirty="0">
                <a:solidFill>
                  <a:srgbClr val="00833E"/>
                </a:solidFill>
                <a:effectLst/>
                <a:latin typeface="Corbel Light" panose="020B0303020204020204" pitchFamily="34" charset="0"/>
              </a:rPr>
              <a:t>Amazing</a:t>
            </a:r>
          </a:p>
          <a:p>
            <a:pPr rtl="0" fontAlgn="base">
              <a:spcBef>
                <a:spcPts val="0"/>
              </a:spcBef>
              <a:spcAft>
                <a:spcPts val="0"/>
              </a:spcAft>
              <a:buFont typeface="Arial" panose="020B0604020202020204" pitchFamily="34" charset="0"/>
              <a:buChar char="•"/>
            </a:pPr>
            <a:r>
              <a:rPr lang="en-NZ" sz="4000" b="0" i="0" u="none" strike="noStrike" dirty="0">
                <a:solidFill>
                  <a:srgbClr val="00833E"/>
                </a:solidFill>
                <a:effectLst/>
                <a:latin typeface="Corbel Light" panose="020B0303020204020204" pitchFamily="34" charset="0"/>
              </a:rPr>
              <a:t>Stupendous</a:t>
            </a:r>
          </a:p>
          <a:p>
            <a:pPr rtl="0" fontAlgn="base">
              <a:spcBef>
                <a:spcPts val="0"/>
              </a:spcBef>
              <a:spcAft>
                <a:spcPts val="0"/>
              </a:spcAft>
              <a:buFont typeface="Arial" panose="020B0604020202020204" pitchFamily="34" charset="0"/>
              <a:buChar char="•"/>
            </a:pPr>
            <a:r>
              <a:rPr lang="en-NZ" sz="4000" b="0" i="0" u="none" strike="noStrike" dirty="0">
                <a:solidFill>
                  <a:srgbClr val="00833E"/>
                </a:solidFill>
                <a:effectLst/>
                <a:latin typeface="Corbel Light" panose="020B0303020204020204" pitchFamily="34" charset="0"/>
              </a:rPr>
              <a:t>Marvellous</a:t>
            </a:r>
          </a:p>
          <a:p>
            <a:pPr rtl="0" fontAlgn="base">
              <a:spcBef>
                <a:spcPts val="0"/>
              </a:spcBef>
              <a:spcAft>
                <a:spcPts val="0"/>
              </a:spcAft>
              <a:buFont typeface="Arial" panose="020B0604020202020204" pitchFamily="34" charset="0"/>
              <a:buChar char="•"/>
            </a:pPr>
            <a:r>
              <a:rPr lang="en-NZ" sz="4000" b="0" i="0" u="none" strike="noStrike" dirty="0">
                <a:solidFill>
                  <a:srgbClr val="00833E"/>
                </a:solidFill>
                <a:effectLst/>
                <a:latin typeface="Corbel Light" panose="020B0303020204020204" pitchFamily="34" charset="0"/>
              </a:rPr>
              <a:t>Deluxe</a:t>
            </a:r>
          </a:p>
        </p:txBody>
      </p:sp>
      <p:sp>
        <p:nvSpPr>
          <p:cNvPr id="11" name="TextBox 10">
            <a:extLst>
              <a:ext uri="{FF2B5EF4-FFF2-40B4-BE49-F238E27FC236}">
                <a16:creationId xmlns:a16="http://schemas.microsoft.com/office/drawing/2014/main" id="{1EC321A8-711C-4694-B5CD-2E5316925BB8}"/>
              </a:ext>
            </a:extLst>
          </p:cNvPr>
          <p:cNvSpPr txBox="1"/>
          <p:nvPr/>
        </p:nvSpPr>
        <p:spPr>
          <a:xfrm>
            <a:off x="7397393" y="2780639"/>
            <a:ext cx="3804007" cy="3170099"/>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NZ" sz="4000" b="0" i="0" u="none" strike="noStrike" dirty="0">
                <a:solidFill>
                  <a:srgbClr val="00833E"/>
                </a:solidFill>
                <a:effectLst/>
                <a:latin typeface="Corbel Light" panose="020B0303020204020204" pitchFamily="34" charset="0"/>
              </a:rPr>
              <a:t>Super</a:t>
            </a:r>
          </a:p>
          <a:p>
            <a:pPr rtl="0" fontAlgn="base">
              <a:spcBef>
                <a:spcPts val="0"/>
              </a:spcBef>
              <a:spcAft>
                <a:spcPts val="0"/>
              </a:spcAft>
              <a:buFont typeface="Arial" panose="020B0604020202020204" pitchFamily="34" charset="0"/>
              <a:buChar char="•"/>
            </a:pPr>
            <a:r>
              <a:rPr lang="en-NZ" sz="4000" b="0" i="0" u="none" strike="noStrike" dirty="0">
                <a:solidFill>
                  <a:srgbClr val="00833E"/>
                </a:solidFill>
                <a:effectLst/>
                <a:latin typeface="Corbel Light" panose="020B0303020204020204" pitchFamily="34" charset="0"/>
              </a:rPr>
              <a:t>Tiptop</a:t>
            </a:r>
          </a:p>
          <a:p>
            <a:pPr rtl="0" fontAlgn="base">
              <a:spcBef>
                <a:spcPts val="0"/>
              </a:spcBef>
              <a:spcAft>
                <a:spcPts val="0"/>
              </a:spcAft>
              <a:buFont typeface="Arial" panose="020B0604020202020204" pitchFamily="34" charset="0"/>
              <a:buChar char="•"/>
            </a:pPr>
            <a:r>
              <a:rPr lang="en-NZ" sz="4000" b="0" i="0" u="none" strike="noStrike" dirty="0">
                <a:solidFill>
                  <a:srgbClr val="00833E"/>
                </a:solidFill>
                <a:effectLst/>
                <a:latin typeface="Corbel Light" panose="020B0303020204020204" pitchFamily="34" charset="0"/>
              </a:rPr>
              <a:t>Exceptional</a:t>
            </a:r>
          </a:p>
          <a:p>
            <a:pPr rtl="0" fontAlgn="base">
              <a:spcBef>
                <a:spcPts val="0"/>
              </a:spcBef>
              <a:spcAft>
                <a:spcPts val="0"/>
              </a:spcAft>
              <a:buFont typeface="Arial" panose="020B0604020202020204" pitchFamily="34" charset="0"/>
              <a:buChar char="•"/>
            </a:pPr>
            <a:r>
              <a:rPr lang="en-NZ" sz="4000" b="0" i="0" u="none" strike="noStrike" dirty="0">
                <a:solidFill>
                  <a:srgbClr val="00833E"/>
                </a:solidFill>
                <a:effectLst/>
                <a:latin typeface="Corbel Light" panose="020B0303020204020204" pitchFamily="34" charset="0"/>
              </a:rPr>
              <a:t>Wonderful</a:t>
            </a:r>
          </a:p>
          <a:p>
            <a:pPr rtl="0" fontAlgn="base">
              <a:spcBef>
                <a:spcPts val="0"/>
              </a:spcBef>
              <a:spcAft>
                <a:spcPts val="0"/>
              </a:spcAft>
              <a:buFont typeface="Arial" panose="020B0604020202020204" pitchFamily="34" charset="0"/>
              <a:buChar char="•"/>
            </a:pPr>
            <a:r>
              <a:rPr lang="en-NZ" sz="4000" b="0" i="0" u="none" strike="noStrike" dirty="0">
                <a:solidFill>
                  <a:srgbClr val="00833E"/>
                </a:solidFill>
                <a:effectLst/>
                <a:latin typeface="Corbel Light" panose="020B0303020204020204" pitchFamily="34" charset="0"/>
              </a:rPr>
              <a:t>Superb</a:t>
            </a:r>
          </a:p>
        </p:txBody>
      </p:sp>
    </p:spTree>
    <p:extLst>
      <p:ext uri="{BB962C8B-B14F-4D97-AF65-F5344CB8AC3E}">
        <p14:creationId xmlns:p14="http://schemas.microsoft.com/office/powerpoint/2010/main" val="1102323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AE8BCD7-FD81-4912-B148-4A9D2F7B7A4E}"/>
              </a:ext>
            </a:extLst>
          </p:cNvPr>
          <p:cNvPicPr>
            <a:picLocks noGrp="1" noChangeAspect="1"/>
          </p:cNvPicPr>
          <p:nvPr>
            <p:ph type="pic" sz="quarter" idx="10"/>
          </p:nvPr>
        </p:nvPicPr>
        <p:blipFill>
          <a:blip r:embed="rId2">
            <a:alphaModFix amt="56000"/>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a:effectLst>
            <a:outerShdw blurRad="50800" dist="50800" dir="5400000" algn="ctr" rotWithShape="0">
              <a:srgbClr val="000000"/>
            </a:outerShdw>
          </a:effectLst>
        </p:spPr>
      </p:pic>
      <p:sp>
        <p:nvSpPr>
          <p:cNvPr id="4" name="TextBox 3">
            <a:extLst>
              <a:ext uri="{FF2B5EF4-FFF2-40B4-BE49-F238E27FC236}">
                <a16:creationId xmlns:a16="http://schemas.microsoft.com/office/drawing/2014/main" id="{2296ADC0-E12F-404A-8897-30421F1229D9}"/>
              </a:ext>
            </a:extLst>
          </p:cNvPr>
          <p:cNvSpPr txBox="1"/>
          <p:nvPr/>
        </p:nvSpPr>
        <p:spPr>
          <a:xfrm>
            <a:off x="2176462" y="1625607"/>
            <a:ext cx="8239125" cy="584775"/>
          </a:xfrm>
          <a:prstGeom prst="rect">
            <a:avLst/>
          </a:prstGeom>
          <a:noFill/>
        </p:spPr>
        <p:txBody>
          <a:bodyPr wrap="square" rtlCol="0">
            <a:spAutoFit/>
          </a:bodyPr>
          <a:lstStyle/>
          <a:p>
            <a:pPr algn="ctr"/>
            <a:r>
              <a:rPr lang="en-NZ" sz="3200" b="1" dirty="0">
                <a:solidFill>
                  <a:schemeClr val="bg1"/>
                </a:solidFill>
                <a:latin typeface="Avenir Next LT Pro" panose="020B0504020202020204" pitchFamily="34" charset="0"/>
                <a:cs typeface="Helvetica" panose="020B0604020202020204" pitchFamily="34" charset="0"/>
              </a:rPr>
              <a:t>Connect Educate Inspire</a:t>
            </a:r>
          </a:p>
        </p:txBody>
      </p:sp>
      <p:sp>
        <p:nvSpPr>
          <p:cNvPr id="5" name="TextBox 4">
            <a:extLst>
              <a:ext uri="{FF2B5EF4-FFF2-40B4-BE49-F238E27FC236}">
                <a16:creationId xmlns:a16="http://schemas.microsoft.com/office/drawing/2014/main" id="{C7BE9826-FEAB-4F32-89D1-2524532463DD}"/>
              </a:ext>
            </a:extLst>
          </p:cNvPr>
          <p:cNvSpPr txBox="1"/>
          <p:nvPr/>
        </p:nvSpPr>
        <p:spPr>
          <a:xfrm>
            <a:off x="962024" y="2858268"/>
            <a:ext cx="10401300" cy="2903359"/>
          </a:xfrm>
          <a:prstGeom prst="rect">
            <a:avLst/>
          </a:prstGeom>
          <a:noFill/>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kumimoji="0" lang="en-NZ" sz="2400" b="1" i="0" u="none" strike="noStrike" kern="1200" cap="none" spc="0" normalizeH="0" baseline="0" noProof="0" dirty="0">
                <a:ln>
                  <a:noFill/>
                </a:ln>
                <a:solidFill>
                  <a:schemeClr val="bg1"/>
                </a:solidFill>
                <a:effectLst/>
                <a:uLnTx/>
                <a:uFillTx/>
                <a:latin typeface="Avenir Next LT Pro" panose="020B0504020202020204" pitchFamily="34" charset="0"/>
                <a:ea typeface="Calibri" panose="020F0502020204030204" pitchFamily="34" charset="0"/>
                <a:cs typeface="Times New Roman" panose="02020603050405020304" pitchFamily="18" charset="0"/>
              </a:rPr>
              <a:t>Moemoeā  V i s i o n</a:t>
            </a:r>
          </a:p>
          <a:p>
            <a:pPr marL="0" marR="0" lvl="0" indent="0" defTabSz="914400" rtl="0" eaLnBrk="1" fontAlgn="auto" latinLnBrk="0" hangingPunct="1">
              <a:spcBef>
                <a:spcPts val="0"/>
              </a:spcBef>
              <a:spcAft>
                <a:spcPts val="800"/>
              </a:spcAft>
              <a:buClrTx/>
              <a:buSzTx/>
              <a:buFontTx/>
              <a:buNone/>
              <a:tabLst/>
              <a:defRPr/>
            </a:pPr>
            <a:r>
              <a:rPr kumimoji="0" lang="en-NZ" sz="1800" b="1" i="0" u="none" strike="noStrike" kern="1200" cap="none" spc="0" normalizeH="0" baseline="0" noProof="0" dirty="0">
                <a:ln>
                  <a:noFill/>
                </a:ln>
                <a:solidFill>
                  <a:schemeClr val="bg1"/>
                </a:solidFill>
                <a:effectLst/>
                <a:uLnTx/>
                <a:uFillTx/>
                <a:latin typeface="Avenir Next LT Pro" panose="020B0504020202020204" pitchFamily="34" charset="0"/>
                <a:ea typeface="Calibri" panose="020F0502020204030204" pitchFamily="34" charset="0"/>
                <a:cs typeface="Times New Roman" panose="02020603050405020304" pitchFamily="18" charset="0"/>
              </a:rPr>
              <a:t>To leverage the energy, values, and mana of the One New Zealand Warriors as a platform for promoting positive social change that makes a difference in Aotearoa communities.</a:t>
            </a:r>
          </a:p>
          <a:p>
            <a:pPr marL="0" marR="0" lvl="0" indent="0" defTabSz="914400" rtl="0" eaLnBrk="1" fontAlgn="auto" latinLnBrk="0" hangingPunct="1">
              <a:spcBef>
                <a:spcPts val="0"/>
              </a:spcBef>
              <a:spcAft>
                <a:spcPts val="800"/>
              </a:spcAft>
              <a:buClrTx/>
              <a:buSzTx/>
              <a:buFontTx/>
              <a:buNone/>
              <a:tabLst/>
              <a:defRPr/>
            </a:pPr>
            <a:endParaRPr kumimoji="0" lang="en-NZ" sz="1800" b="1" i="0" u="none" strike="noStrike" kern="1200" cap="none" spc="0" normalizeH="0" baseline="0" noProof="0" dirty="0">
              <a:ln>
                <a:noFill/>
              </a:ln>
              <a:solidFill>
                <a:schemeClr val="bg1"/>
              </a:solidFill>
              <a:effectLst/>
              <a:uLnTx/>
              <a:uFillTx/>
              <a:latin typeface="Avenir Next LT Pro" panose="020B0504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spcBef>
                <a:spcPts val="0"/>
              </a:spcBef>
              <a:spcAft>
                <a:spcPts val="800"/>
              </a:spcAft>
              <a:buClrTx/>
              <a:buSzTx/>
              <a:buFontTx/>
              <a:buNone/>
              <a:tabLst/>
              <a:defRPr/>
            </a:pPr>
            <a:r>
              <a:rPr kumimoji="0" lang="en-NZ" sz="2400" b="1" i="0" u="none" strike="noStrike" kern="1200" cap="none" spc="0" normalizeH="0" baseline="0" noProof="0" dirty="0">
                <a:ln>
                  <a:noFill/>
                </a:ln>
                <a:solidFill>
                  <a:schemeClr val="bg1"/>
                </a:solidFill>
                <a:effectLst/>
                <a:uLnTx/>
                <a:uFillTx/>
                <a:latin typeface="Avenir Next LT Pro" panose="020B0504020202020204" pitchFamily="34" charset="0"/>
                <a:ea typeface="Calibri" panose="020F0502020204030204" pitchFamily="34" charset="0"/>
                <a:cs typeface="Times New Roman" panose="02020603050405020304" pitchFamily="18" charset="0"/>
              </a:rPr>
              <a:t>T</a:t>
            </a:r>
            <a:r>
              <a:rPr kumimoji="0" lang="en-NZ" sz="2400" b="1" i="0" u="none" strike="noStrike" kern="1200" cap="none" spc="0" normalizeH="0" baseline="0" noProof="0" dirty="0">
                <a:ln>
                  <a:noFill/>
                </a:ln>
                <a:solidFill>
                  <a:schemeClr val="bg1"/>
                </a:solidFill>
                <a:effectLst/>
                <a:uLnTx/>
                <a:uFillTx/>
                <a:latin typeface="Avenir Next LT Pro" panose="020B0504020202020204" pitchFamily="34" charset="0"/>
                <a:ea typeface="Calibri" panose="020F0502020204030204" pitchFamily="34" charset="0"/>
                <a:cs typeface="Calibri" panose="020F0502020204030204" pitchFamily="34" charset="0"/>
              </a:rPr>
              <a:t>ā</a:t>
            </a:r>
            <a:r>
              <a:rPr kumimoji="0" lang="en-NZ" sz="2400" b="1" i="0" u="none" strike="noStrike" kern="1200" cap="none" spc="0" normalizeH="0" baseline="0" noProof="0" dirty="0">
                <a:ln>
                  <a:noFill/>
                </a:ln>
                <a:solidFill>
                  <a:schemeClr val="bg1"/>
                </a:solidFill>
                <a:effectLst/>
                <a:uLnTx/>
                <a:uFillTx/>
                <a:latin typeface="Avenir Next LT Pro" panose="020B0504020202020204" pitchFamily="34" charset="0"/>
                <a:ea typeface="Calibri" panose="020F0502020204030204" pitchFamily="34" charset="0"/>
                <a:cs typeface="Times New Roman" panose="02020603050405020304" pitchFamily="18" charset="0"/>
              </a:rPr>
              <a:t> t</a:t>
            </a:r>
            <a:r>
              <a:rPr kumimoji="0" lang="en-NZ" sz="2400" b="1" i="0" u="none" strike="noStrike" kern="1200" cap="none" spc="0" normalizeH="0" baseline="0" noProof="0" dirty="0">
                <a:ln>
                  <a:noFill/>
                </a:ln>
                <a:solidFill>
                  <a:schemeClr val="bg1"/>
                </a:solidFill>
                <a:effectLst/>
                <a:uLnTx/>
                <a:uFillTx/>
                <a:latin typeface="Avenir Next LT Pro" panose="020B0504020202020204" pitchFamily="34" charset="0"/>
                <a:ea typeface="Calibri" panose="020F0502020204030204" pitchFamily="34" charset="0"/>
                <a:cs typeface="Calibri" panose="020F0502020204030204" pitchFamily="34" charset="0"/>
              </a:rPr>
              <a:t>ā</a:t>
            </a:r>
            <a:r>
              <a:rPr kumimoji="0" lang="en-NZ" sz="2400" b="1" i="0" u="none" strike="noStrike" kern="1200" cap="none" spc="0" normalizeH="0" baseline="0" noProof="0" dirty="0">
                <a:ln>
                  <a:noFill/>
                </a:ln>
                <a:solidFill>
                  <a:schemeClr val="bg1"/>
                </a:solidFill>
                <a:effectLst/>
                <a:uLnTx/>
                <a:uFillTx/>
                <a:latin typeface="Avenir Next LT Pro" panose="020B0504020202020204" pitchFamily="34" charset="0"/>
                <a:ea typeface="Calibri" panose="020F0502020204030204" pitchFamily="34" charset="0"/>
                <a:cs typeface="Times New Roman" panose="02020603050405020304" pitchFamily="18" charset="0"/>
              </a:rPr>
              <a:t>tou wh</a:t>
            </a:r>
            <a:r>
              <a:rPr kumimoji="0" lang="en-NZ" sz="2400" b="1" i="0" u="none" strike="noStrike" kern="1200" cap="none" spc="0" normalizeH="0" baseline="0" noProof="0" dirty="0">
                <a:ln>
                  <a:noFill/>
                </a:ln>
                <a:solidFill>
                  <a:schemeClr val="bg1"/>
                </a:solidFill>
                <a:effectLst/>
                <a:uLnTx/>
                <a:uFillTx/>
                <a:latin typeface="Avenir Next LT Pro" panose="020B0504020202020204" pitchFamily="34" charset="0"/>
                <a:ea typeface="Calibri" panose="020F0502020204030204" pitchFamily="34" charset="0"/>
                <a:cs typeface="Calibri" panose="020F0502020204030204" pitchFamily="34" charset="0"/>
              </a:rPr>
              <a:t>ā</a:t>
            </a:r>
            <a:r>
              <a:rPr kumimoji="0" lang="en-NZ" sz="2400" b="1" i="0" u="none" strike="noStrike" kern="1200" cap="none" spc="0" normalizeH="0" baseline="0" noProof="0" dirty="0">
                <a:ln>
                  <a:noFill/>
                </a:ln>
                <a:solidFill>
                  <a:schemeClr val="bg1"/>
                </a:solidFill>
                <a:effectLst/>
                <a:uLnTx/>
                <a:uFillTx/>
                <a:latin typeface="Avenir Next LT Pro" panose="020B0504020202020204" pitchFamily="34" charset="0"/>
                <a:ea typeface="Calibri" panose="020F0502020204030204" pitchFamily="34" charset="0"/>
                <a:cs typeface="Times New Roman" panose="02020603050405020304" pitchFamily="18" charset="0"/>
              </a:rPr>
              <a:t>inga Our purpose</a:t>
            </a:r>
          </a:p>
          <a:p>
            <a:pPr marL="0" marR="0" lvl="0" indent="0" defTabSz="914400" rtl="0" eaLnBrk="1" fontAlgn="auto" latinLnBrk="0" hangingPunct="1">
              <a:spcBef>
                <a:spcPts val="0"/>
              </a:spcBef>
              <a:spcAft>
                <a:spcPts val="800"/>
              </a:spcAft>
              <a:buClrTx/>
              <a:buSzTx/>
              <a:buFontTx/>
              <a:buNone/>
              <a:tabLst/>
              <a:defRPr/>
            </a:pPr>
            <a:r>
              <a:rPr kumimoji="0" lang="en-NZ" sz="1800" b="1" i="0" u="none" strike="noStrike" kern="1200" cap="none" spc="0" normalizeH="0" baseline="0" noProof="0" dirty="0">
                <a:ln>
                  <a:noFill/>
                </a:ln>
                <a:solidFill>
                  <a:schemeClr val="bg1"/>
                </a:solidFill>
                <a:effectLst/>
                <a:uLnTx/>
                <a:uFillTx/>
                <a:latin typeface="Avenir Next LT Pro" panose="020B0504020202020204" pitchFamily="34" charset="0"/>
                <a:ea typeface="Calibri" panose="020F0502020204030204" pitchFamily="34" charset="0"/>
                <a:cs typeface="Times New Roman" panose="02020603050405020304" pitchFamily="18" charset="0"/>
              </a:rPr>
              <a:t>We tackle social issues with programmes and community initiatives that support mental health, anti-bullying, literacy, and other wellbeing skills that support success for our tamariki &amp; rangatahi</a:t>
            </a:r>
            <a:r>
              <a:rPr kumimoji="0" lang="en-NZ" sz="1800" b="1" i="0" u="none" strike="noStrike" kern="1200" cap="none" spc="0" normalizeH="0" baseline="0" noProof="0" dirty="0">
                <a:ln>
                  <a:noFill/>
                </a:ln>
                <a:effectLst/>
                <a:uLnTx/>
                <a:uFillTx/>
                <a:latin typeface="Avenir Next LT Pro" panose="020B0504020202020204" pitchFamily="34" charset="0"/>
                <a:ea typeface="Calibri" panose="020F0502020204030204" pitchFamily="34" charset="0"/>
                <a:cs typeface="Times New Roman" panose="02020603050405020304" pitchFamily="18" charset="0"/>
              </a:rPr>
              <a:t>.</a:t>
            </a:r>
          </a:p>
        </p:txBody>
      </p:sp>
      <p:pic>
        <p:nvPicPr>
          <p:cNvPr id="2" name="Picture 1">
            <a:extLst>
              <a:ext uri="{FF2B5EF4-FFF2-40B4-BE49-F238E27FC236}">
                <a16:creationId xmlns:a16="http://schemas.microsoft.com/office/drawing/2014/main" id="{A6D6FFFD-BF46-EC45-E812-5507EC41B1AA}"/>
              </a:ext>
            </a:extLst>
          </p:cNvPr>
          <p:cNvPicPr>
            <a:picLocks noChangeAspect="1"/>
          </p:cNvPicPr>
          <p:nvPr/>
        </p:nvPicPr>
        <p:blipFill>
          <a:blip r:embed="rId3"/>
          <a:stretch>
            <a:fillRect/>
          </a:stretch>
        </p:blipFill>
        <p:spPr>
          <a:xfrm>
            <a:off x="3834187" y="156098"/>
            <a:ext cx="4523624" cy="1761897"/>
          </a:xfrm>
          <a:prstGeom prst="rect">
            <a:avLst/>
          </a:prstGeom>
        </p:spPr>
      </p:pic>
    </p:spTree>
    <p:extLst>
      <p:ext uri="{BB962C8B-B14F-4D97-AF65-F5344CB8AC3E}">
        <p14:creationId xmlns:p14="http://schemas.microsoft.com/office/powerpoint/2010/main" val="12120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dirty="0">
                <a:solidFill>
                  <a:srgbClr val="00833E"/>
                </a:solidFill>
                <a:latin typeface="Avenir Next LT Pro" panose="020B0504020202020204" pitchFamily="34" charset="0"/>
              </a:rPr>
              <a:t>Improving Our Writing</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795452" y="1230233"/>
            <a:ext cx="8883298" cy="1938992"/>
          </a:xfrm>
          <a:prstGeom prst="rect">
            <a:avLst/>
          </a:prstGeom>
          <a:noFill/>
        </p:spPr>
        <p:txBody>
          <a:bodyPr wrap="square">
            <a:spAutoFit/>
          </a:bodyPr>
          <a:lstStyle/>
          <a:p>
            <a:r>
              <a:rPr lang="en-NZ" sz="4000" b="1" dirty="0">
                <a:solidFill>
                  <a:srgbClr val="E12520"/>
                </a:solidFill>
                <a:latin typeface="Corbel Light" panose="020B0303020204020204" pitchFamily="34" charset="0"/>
              </a:rPr>
              <a:t>Kīwaha we can use :</a:t>
            </a:r>
          </a:p>
          <a:p>
            <a:r>
              <a:rPr lang="en-NZ" sz="4000" b="1" dirty="0">
                <a:solidFill>
                  <a:srgbClr val="19206C"/>
                </a:solidFill>
                <a:latin typeface="Corbel Light" panose="020B0303020204020204" pitchFamily="34" charset="0"/>
              </a:rPr>
              <a:t>Kīwaha are slang/colloquial sayings that are used commonly in Te Reo Māori:</a:t>
            </a:r>
          </a:p>
        </p:txBody>
      </p:sp>
      <p:sp>
        <p:nvSpPr>
          <p:cNvPr id="9" name="TextBox 8">
            <a:extLst>
              <a:ext uri="{FF2B5EF4-FFF2-40B4-BE49-F238E27FC236}">
                <a16:creationId xmlns:a16="http://schemas.microsoft.com/office/drawing/2014/main" id="{1DDC93EB-60DA-4649-BB69-9630B0EAFA77}"/>
              </a:ext>
            </a:extLst>
          </p:cNvPr>
          <p:cNvSpPr txBox="1"/>
          <p:nvPr/>
        </p:nvSpPr>
        <p:spPr>
          <a:xfrm>
            <a:off x="3194419" y="3197221"/>
            <a:ext cx="3804007" cy="3416320"/>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NZ" sz="3600" b="0" i="0" u="none" strike="noStrike" dirty="0">
                <a:solidFill>
                  <a:srgbClr val="00833E"/>
                </a:solidFill>
                <a:effectLst/>
                <a:latin typeface="Corbel Light" panose="020B0303020204020204" pitchFamily="34" charset="0"/>
              </a:rPr>
              <a:t>Ka </a:t>
            </a:r>
            <a:r>
              <a:rPr lang="en-NZ" sz="3600" b="0" i="0" u="none" strike="noStrike" dirty="0" err="1">
                <a:solidFill>
                  <a:srgbClr val="00833E"/>
                </a:solidFill>
                <a:effectLst/>
                <a:latin typeface="Corbel Light" panose="020B0303020204020204" pitchFamily="34" charset="0"/>
              </a:rPr>
              <a:t>mau</a:t>
            </a:r>
            <a:r>
              <a:rPr lang="en-NZ" sz="3600" b="0" i="0" u="none" strike="noStrike" dirty="0">
                <a:solidFill>
                  <a:srgbClr val="00833E"/>
                </a:solidFill>
                <a:effectLst/>
                <a:latin typeface="Corbel Light" panose="020B0303020204020204" pitchFamily="34" charset="0"/>
              </a:rPr>
              <a:t> te </a:t>
            </a:r>
            <a:r>
              <a:rPr lang="en-NZ" sz="3600" b="0" i="0" u="none" strike="noStrike" dirty="0" err="1">
                <a:solidFill>
                  <a:srgbClr val="00833E"/>
                </a:solidFill>
                <a:effectLst/>
                <a:latin typeface="Corbel Light" panose="020B0303020204020204" pitchFamily="34" charset="0"/>
              </a:rPr>
              <a:t>wehi</a:t>
            </a:r>
            <a:r>
              <a:rPr lang="en-NZ" sz="3600" b="0" i="0" u="none" strike="noStrike" dirty="0">
                <a:solidFill>
                  <a:srgbClr val="00833E"/>
                </a:solidFill>
                <a:effectLst/>
                <a:latin typeface="Corbel Light" panose="020B0303020204020204" pitchFamily="34" charset="0"/>
              </a:rPr>
              <a:t>!</a:t>
            </a:r>
          </a:p>
          <a:p>
            <a:pPr rtl="0" fontAlgn="base">
              <a:spcBef>
                <a:spcPts val="0"/>
              </a:spcBef>
              <a:spcAft>
                <a:spcPts val="0"/>
              </a:spcAft>
              <a:buFont typeface="Arial" panose="020B0604020202020204" pitchFamily="34" charset="0"/>
              <a:buChar char="•"/>
            </a:pPr>
            <a:r>
              <a:rPr lang="en-NZ" sz="3600" b="0" i="0" u="none" strike="noStrike" dirty="0" err="1">
                <a:solidFill>
                  <a:srgbClr val="00833E"/>
                </a:solidFill>
                <a:effectLst/>
                <a:latin typeface="Corbel Light" panose="020B0303020204020204" pitchFamily="34" charset="0"/>
              </a:rPr>
              <a:t>Karawhiua</a:t>
            </a:r>
            <a:r>
              <a:rPr lang="en-NZ" sz="3600" b="0" i="0" u="none" strike="noStrike" dirty="0">
                <a:solidFill>
                  <a:srgbClr val="00833E"/>
                </a:solidFill>
                <a:effectLst/>
                <a:latin typeface="Corbel Light" panose="020B0303020204020204" pitchFamily="34" charset="0"/>
              </a:rPr>
              <a:t>!</a:t>
            </a:r>
          </a:p>
          <a:p>
            <a:pPr rtl="0" fontAlgn="base">
              <a:spcBef>
                <a:spcPts val="0"/>
              </a:spcBef>
              <a:spcAft>
                <a:spcPts val="0"/>
              </a:spcAft>
              <a:buFont typeface="Arial" panose="020B0604020202020204" pitchFamily="34" charset="0"/>
              <a:buChar char="•"/>
            </a:pPr>
            <a:r>
              <a:rPr lang="en-NZ" sz="3600" b="0" i="0" u="none" strike="noStrike" dirty="0">
                <a:solidFill>
                  <a:srgbClr val="00833E"/>
                </a:solidFill>
                <a:effectLst/>
                <a:latin typeface="Corbel Light" panose="020B0303020204020204" pitchFamily="34" charset="0"/>
              </a:rPr>
              <a:t>Auē!</a:t>
            </a:r>
          </a:p>
          <a:p>
            <a:pPr rtl="0" fontAlgn="base">
              <a:spcBef>
                <a:spcPts val="0"/>
              </a:spcBef>
              <a:spcAft>
                <a:spcPts val="0"/>
              </a:spcAft>
              <a:buFont typeface="Arial" panose="020B0604020202020204" pitchFamily="34" charset="0"/>
              <a:buChar char="•"/>
            </a:pPr>
            <a:r>
              <a:rPr lang="en-NZ" sz="3600" b="0" i="0" u="none" strike="noStrike" dirty="0" err="1">
                <a:solidFill>
                  <a:srgbClr val="00833E"/>
                </a:solidFill>
                <a:effectLst/>
                <a:latin typeface="Corbel Light" panose="020B0303020204020204" pitchFamily="34" charset="0"/>
              </a:rPr>
              <a:t>Wāwau</a:t>
            </a:r>
            <a:r>
              <a:rPr lang="en-NZ" sz="3600" b="0" i="0" u="none" strike="noStrike" dirty="0">
                <a:solidFill>
                  <a:srgbClr val="00833E"/>
                </a:solidFill>
                <a:effectLst/>
                <a:latin typeface="Corbel Light" panose="020B0303020204020204" pitchFamily="34" charset="0"/>
              </a:rPr>
              <a:t> ana!</a:t>
            </a:r>
          </a:p>
          <a:p>
            <a:pPr rtl="0" fontAlgn="base">
              <a:spcBef>
                <a:spcPts val="0"/>
              </a:spcBef>
              <a:spcAft>
                <a:spcPts val="0"/>
              </a:spcAft>
              <a:buFont typeface="Arial" panose="020B0604020202020204" pitchFamily="34" charset="0"/>
              <a:buChar char="•"/>
            </a:pPr>
            <a:r>
              <a:rPr lang="en-NZ" sz="3600" b="0" i="0" u="none" strike="noStrike" dirty="0" err="1">
                <a:solidFill>
                  <a:srgbClr val="00833E"/>
                </a:solidFill>
                <a:effectLst/>
                <a:latin typeface="Corbel Light" panose="020B0303020204020204" pitchFamily="34" charset="0"/>
              </a:rPr>
              <a:t>Pahū</a:t>
            </a:r>
            <a:r>
              <a:rPr lang="en-NZ" sz="3600" b="0" i="0" u="none" strike="noStrike" dirty="0">
                <a:solidFill>
                  <a:srgbClr val="00833E"/>
                </a:solidFill>
                <a:effectLst/>
                <a:latin typeface="Corbel Light" panose="020B0303020204020204" pitchFamily="34" charset="0"/>
              </a:rPr>
              <a:t>!</a:t>
            </a:r>
          </a:p>
          <a:p>
            <a:pPr rtl="0" fontAlgn="base">
              <a:spcBef>
                <a:spcPts val="0"/>
              </a:spcBef>
              <a:spcAft>
                <a:spcPts val="0"/>
              </a:spcAft>
              <a:buFont typeface="Arial" panose="020B0604020202020204" pitchFamily="34" charset="0"/>
              <a:buChar char="•"/>
            </a:pPr>
            <a:r>
              <a:rPr lang="en-NZ" sz="3600" b="0" i="0" u="none" strike="noStrike" dirty="0" err="1">
                <a:solidFill>
                  <a:srgbClr val="00833E"/>
                </a:solidFill>
                <a:effectLst/>
                <a:latin typeface="Corbel Light" panose="020B0303020204020204" pitchFamily="34" charset="0"/>
              </a:rPr>
              <a:t>Pākō</a:t>
            </a:r>
            <a:r>
              <a:rPr lang="en-NZ" sz="3600" b="0" i="0" u="none" strike="noStrike" dirty="0">
                <a:solidFill>
                  <a:srgbClr val="00833E"/>
                </a:solidFill>
                <a:effectLst/>
                <a:latin typeface="Corbel Light" panose="020B0303020204020204" pitchFamily="34" charset="0"/>
              </a:rPr>
              <a:t>!</a:t>
            </a:r>
          </a:p>
        </p:txBody>
      </p:sp>
      <p:sp>
        <p:nvSpPr>
          <p:cNvPr id="12" name="TextBox 11">
            <a:extLst>
              <a:ext uri="{FF2B5EF4-FFF2-40B4-BE49-F238E27FC236}">
                <a16:creationId xmlns:a16="http://schemas.microsoft.com/office/drawing/2014/main" id="{C3D1E25D-4A3B-436E-A9DB-1F5B8F984508}"/>
              </a:ext>
            </a:extLst>
          </p:cNvPr>
          <p:cNvSpPr txBox="1"/>
          <p:nvPr/>
        </p:nvSpPr>
        <p:spPr>
          <a:xfrm>
            <a:off x="7237101" y="3221317"/>
            <a:ext cx="4578180" cy="3416320"/>
          </a:xfrm>
          <a:prstGeom prst="rect">
            <a:avLst/>
          </a:prstGeom>
          <a:noFill/>
        </p:spPr>
        <p:txBody>
          <a:bodyPr wrap="square">
            <a:spAutoFit/>
          </a:bodyPr>
          <a:lstStyle/>
          <a:p>
            <a:pPr rtl="0" fontAlgn="base">
              <a:spcBef>
                <a:spcPts val="0"/>
              </a:spcBef>
              <a:spcAft>
                <a:spcPts val="0"/>
              </a:spcAft>
            </a:pPr>
            <a:r>
              <a:rPr lang="en-NZ" sz="3600" b="0" i="0" u="none" strike="noStrike" dirty="0">
                <a:solidFill>
                  <a:srgbClr val="00833E"/>
                </a:solidFill>
                <a:effectLst/>
                <a:latin typeface="Corbel Light" panose="020B0303020204020204" pitchFamily="34" charset="0"/>
              </a:rPr>
              <a:t>Marvellous!</a:t>
            </a:r>
          </a:p>
          <a:p>
            <a:pPr rtl="0" fontAlgn="base">
              <a:spcBef>
                <a:spcPts val="0"/>
              </a:spcBef>
              <a:spcAft>
                <a:spcPts val="0"/>
              </a:spcAft>
            </a:pPr>
            <a:r>
              <a:rPr lang="en-NZ" sz="3600" b="0" i="0" u="none" strike="noStrike" dirty="0">
                <a:solidFill>
                  <a:srgbClr val="00833E"/>
                </a:solidFill>
                <a:effectLst/>
                <a:latin typeface="Corbel Light" panose="020B0303020204020204" pitchFamily="34" charset="0"/>
              </a:rPr>
              <a:t>Give it your all!</a:t>
            </a:r>
          </a:p>
          <a:p>
            <a:pPr rtl="0" fontAlgn="base">
              <a:spcBef>
                <a:spcPts val="0"/>
              </a:spcBef>
              <a:spcAft>
                <a:spcPts val="0"/>
              </a:spcAft>
            </a:pPr>
            <a:r>
              <a:rPr lang="en-NZ" sz="3600" b="0" i="0" u="none" strike="noStrike" dirty="0">
                <a:solidFill>
                  <a:srgbClr val="00833E"/>
                </a:solidFill>
                <a:effectLst/>
                <a:latin typeface="Corbel Light" panose="020B0303020204020204" pitchFamily="34" charset="0"/>
              </a:rPr>
              <a:t>Oh dear!</a:t>
            </a:r>
          </a:p>
          <a:p>
            <a:pPr rtl="0" fontAlgn="base">
              <a:spcBef>
                <a:spcPts val="0"/>
              </a:spcBef>
              <a:spcAft>
                <a:spcPts val="0"/>
              </a:spcAft>
            </a:pPr>
            <a:r>
              <a:rPr lang="en-NZ" sz="3600" b="0" i="0" u="none" strike="noStrike" dirty="0">
                <a:solidFill>
                  <a:srgbClr val="00833E"/>
                </a:solidFill>
                <a:effectLst/>
                <a:latin typeface="Corbel Light" panose="020B0303020204020204" pitchFamily="34" charset="0"/>
              </a:rPr>
              <a:t>That's craz</a:t>
            </a:r>
            <a:r>
              <a:rPr lang="en-NZ" sz="3600" dirty="0">
                <a:solidFill>
                  <a:srgbClr val="00833E"/>
                </a:solidFill>
                <a:latin typeface="Corbel Light" panose="020B0303020204020204" pitchFamily="34" charset="0"/>
              </a:rPr>
              <a:t>y/</a:t>
            </a:r>
            <a:r>
              <a:rPr lang="en-NZ" sz="3600" b="0" i="0" u="none" strike="noStrike" dirty="0" err="1">
                <a:solidFill>
                  <a:srgbClr val="00833E"/>
                </a:solidFill>
                <a:effectLst/>
                <a:latin typeface="Corbel Light" panose="020B0303020204020204" pitchFamily="34" charset="0"/>
              </a:rPr>
              <a:t>craycray</a:t>
            </a:r>
            <a:r>
              <a:rPr lang="en-NZ" sz="3600" b="0" i="0" u="none" strike="noStrike" dirty="0">
                <a:solidFill>
                  <a:srgbClr val="00833E"/>
                </a:solidFill>
                <a:effectLst/>
                <a:latin typeface="Corbel Light" panose="020B0303020204020204" pitchFamily="34" charset="0"/>
              </a:rPr>
              <a:t>!</a:t>
            </a:r>
          </a:p>
          <a:p>
            <a:pPr rtl="0" fontAlgn="base">
              <a:spcBef>
                <a:spcPts val="0"/>
              </a:spcBef>
              <a:spcAft>
                <a:spcPts val="0"/>
              </a:spcAft>
            </a:pPr>
            <a:r>
              <a:rPr lang="en-NZ" sz="3600" b="0" i="0" u="none" strike="noStrike" dirty="0">
                <a:solidFill>
                  <a:srgbClr val="00833E"/>
                </a:solidFill>
                <a:effectLst/>
                <a:latin typeface="Corbel Light" panose="020B0303020204020204" pitchFamily="34" charset="0"/>
              </a:rPr>
              <a:t>Pop!</a:t>
            </a:r>
          </a:p>
          <a:p>
            <a:pPr rtl="0" fontAlgn="base">
              <a:spcBef>
                <a:spcPts val="0"/>
              </a:spcBef>
              <a:spcAft>
                <a:spcPts val="0"/>
              </a:spcAft>
            </a:pPr>
            <a:r>
              <a:rPr lang="en-NZ" sz="3600" b="0" i="0" u="none" strike="noStrike" dirty="0">
                <a:solidFill>
                  <a:srgbClr val="00833E"/>
                </a:solidFill>
                <a:effectLst/>
                <a:latin typeface="Corbel Light" panose="020B0303020204020204" pitchFamily="34" charset="0"/>
              </a:rPr>
              <a:t>Bang!</a:t>
            </a:r>
          </a:p>
        </p:txBody>
      </p:sp>
    </p:spTree>
    <p:extLst>
      <p:ext uri="{BB962C8B-B14F-4D97-AF65-F5344CB8AC3E}">
        <p14:creationId xmlns:p14="http://schemas.microsoft.com/office/powerpoint/2010/main" val="233455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dirty="0">
                <a:solidFill>
                  <a:srgbClr val="00833E"/>
                </a:solidFill>
                <a:latin typeface="Avenir Next LT Pro" panose="020B0504020202020204" pitchFamily="34" charset="0"/>
              </a:rPr>
              <a:t>Improving Our Writing</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795452" y="1230233"/>
            <a:ext cx="8883298" cy="1938992"/>
          </a:xfrm>
          <a:prstGeom prst="rect">
            <a:avLst/>
          </a:prstGeom>
          <a:noFill/>
        </p:spPr>
        <p:txBody>
          <a:bodyPr wrap="square">
            <a:spAutoFit/>
          </a:bodyPr>
          <a:lstStyle/>
          <a:p>
            <a:r>
              <a:rPr lang="en-NZ" sz="4000" b="1" dirty="0">
                <a:solidFill>
                  <a:srgbClr val="E12520"/>
                </a:solidFill>
                <a:latin typeface="Corbel Light" panose="020B0303020204020204" pitchFamily="34" charset="0"/>
              </a:rPr>
              <a:t>Kīwaha we can use :</a:t>
            </a:r>
          </a:p>
          <a:p>
            <a:r>
              <a:rPr lang="en-NZ" sz="4000" b="1" dirty="0">
                <a:solidFill>
                  <a:srgbClr val="19206C"/>
                </a:solidFill>
                <a:latin typeface="Corbel Light" panose="020B0303020204020204" pitchFamily="34" charset="0"/>
              </a:rPr>
              <a:t>Kīwaha are slang/colloquial sayings that are used commonly in Te Reo Māori:</a:t>
            </a:r>
          </a:p>
        </p:txBody>
      </p:sp>
      <p:sp>
        <p:nvSpPr>
          <p:cNvPr id="9" name="TextBox 8">
            <a:extLst>
              <a:ext uri="{FF2B5EF4-FFF2-40B4-BE49-F238E27FC236}">
                <a16:creationId xmlns:a16="http://schemas.microsoft.com/office/drawing/2014/main" id="{1DDC93EB-60DA-4649-BB69-9630B0EAFA77}"/>
              </a:ext>
            </a:extLst>
          </p:cNvPr>
          <p:cNvSpPr txBox="1"/>
          <p:nvPr/>
        </p:nvSpPr>
        <p:spPr>
          <a:xfrm>
            <a:off x="2733773" y="3582451"/>
            <a:ext cx="3804007" cy="2862322"/>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NZ" sz="3600" b="0" i="0" u="none" strike="noStrike" dirty="0" err="1">
                <a:solidFill>
                  <a:srgbClr val="00833E"/>
                </a:solidFill>
                <a:effectLst/>
                <a:latin typeface="Corbel Light" panose="020B0303020204020204" pitchFamily="34" charset="0"/>
              </a:rPr>
              <a:t>Ēhe</a:t>
            </a:r>
            <a:r>
              <a:rPr lang="en-NZ" sz="3600" b="0" i="0" u="none" strike="noStrike" dirty="0">
                <a:solidFill>
                  <a:srgbClr val="00833E"/>
                </a:solidFill>
                <a:effectLst/>
                <a:latin typeface="Corbel Light" panose="020B0303020204020204" pitchFamily="34" charset="0"/>
              </a:rPr>
              <a:t>!/</a:t>
            </a:r>
            <a:r>
              <a:rPr lang="en-NZ" sz="3600" b="0" i="0" u="none" strike="noStrike" dirty="0" err="1">
                <a:solidFill>
                  <a:srgbClr val="00833E"/>
                </a:solidFill>
                <a:effectLst/>
                <a:latin typeface="Corbel Light" panose="020B0303020204020204" pitchFamily="34" charset="0"/>
              </a:rPr>
              <a:t>Whuuu</a:t>
            </a:r>
            <a:r>
              <a:rPr lang="en-NZ" sz="3600" b="0" i="0" u="none" strike="noStrike" dirty="0">
                <a:solidFill>
                  <a:srgbClr val="00833E"/>
                </a:solidFill>
                <a:effectLst/>
                <a:latin typeface="Corbel Light" panose="020B0303020204020204" pitchFamily="34" charset="0"/>
              </a:rPr>
              <a:t>!</a:t>
            </a:r>
          </a:p>
          <a:p>
            <a:pPr rtl="0" fontAlgn="base">
              <a:spcBef>
                <a:spcPts val="0"/>
              </a:spcBef>
              <a:spcAft>
                <a:spcPts val="0"/>
              </a:spcAft>
              <a:buFont typeface="Arial" panose="020B0604020202020204" pitchFamily="34" charset="0"/>
              <a:buChar char="•"/>
            </a:pPr>
            <a:r>
              <a:rPr lang="en-NZ" sz="3600" b="0" i="0" u="none" strike="noStrike" dirty="0" err="1">
                <a:solidFill>
                  <a:srgbClr val="00833E"/>
                </a:solidFill>
                <a:effectLst/>
                <a:latin typeface="Corbel Light" panose="020B0303020204020204" pitchFamily="34" charset="0"/>
              </a:rPr>
              <a:t>Wī</a:t>
            </a:r>
            <a:r>
              <a:rPr lang="en-NZ" sz="3600" b="0" i="0" u="none" strike="noStrike" dirty="0">
                <a:solidFill>
                  <a:srgbClr val="00833E"/>
                </a:solidFill>
                <a:effectLst/>
                <a:latin typeface="Corbel Light" panose="020B0303020204020204" pitchFamily="34" charset="0"/>
              </a:rPr>
              <a:t>!</a:t>
            </a:r>
          </a:p>
          <a:p>
            <a:pPr rtl="0" fontAlgn="base">
              <a:spcBef>
                <a:spcPts val="0"/>
              </a:spcBef>
              <a:spcAft>
                <a:spcPts val="0"/>
              </a:spcAft>
              <a:buFont typeface="Arial" panose="020B0604020202020204" pitchFamily="34" charset="0"/>
              <a:buChar char="•"/>
            </a:pPr>
            <a:r>
              <a:rPr lang="en-NZ" sz="3600" b="0" i="0" u="none" strike="noStrike" dirty="0">
                <a:solidFill>
                  <a:srgbClr val="00833E"/>
                </a:solidFill>
                <a:effectLst/>
                <a:latin typeface="Corbel Light" panose="020B0303020204020204" pitchFamily="34" charset="0"/>
              </a:rPr>
              <a:t>Kaha te kata "</a:t>
            </a:r>
            <a:r>
              <a:rPr lang="en-NZ" sz="3600" b="0" i="0" u="none" strike="noStrike" dirty="0" err="1">
                <a:solidFill>
                  <a:srgbClr val="00833E"/>
                </a:solidFill>
                <a:effectLst/>
                <a:latin typeface="Corbel Light" panose="020B0303020204020204" pitchFamily="34" charset="0"/>
              </a:rPr>
              <a:t>ktk</a:t>
            </a:r>
            <a:r>
              <a:rPr lang="en-NZ" sz="3600" b="0" i="0" u="none" strike="noStrike" dirty="0">
                <a:solidFill>
                  <a:srgbClr val="00833E"/>
                </a:solidFill>
                <a:effectLst/>
                <a:latin typeface="Corbel Light" panose="020B0303020204020204" pitchFamily="34" charset="0"/>
              </a:rPr>
              <a:t>"</a:t>
            </a:r>
          </a:p>
          <a:p>
            <a:pPr rtl="0" fontAlgn="base">
              <a:spcBef>
                <a:spcPts val="0"/>
              </a:spcBef>
              <a:spcAft>
                <a:spcPts val="0"/>
              </a:spcAft>
              <a:buFont typeface="Arial" panose="020B0604020202020204" pitchFamily="34" charset="0"/>
              <a:buChar char="•"/>
            </a:pPr>
            <a:r>
              <a:rPr lang="en-NZ" sz="3600" b="0" i="0" u="none" strike="noStrike" dirty="0">
                <a:solidFill>
                  <a:srgbClr val="00833E"/>
                </a:solidFill>
                <a:effectLst/>
                <a:latin typeface="Corbel Light" panose="020B0303020204020204" pitchFamily="34" charset="0"/>
              </a:rPr>
              <a:t>Tino kino te pai!</a:t>
            </a:r>
          </a:p>
          <a:p>
            <a:pPr rtl="0" fontAlgn="base">
              <a:spcBef>
                <a:spcPts val="0"/>
              </a:spcBef>
              <a:spcAft>
                <a:spcPts val="0"/>
              </a:spcAft>
              <a:buFont typeface="Arial" panose="020B0604020202020204" pitchFamily="34" charset="0"/>
              <a:buChar char="•"/>
            </a:pPr>
            <a:r>
              <a:rPr lang="en-NZ" sz="3600" b="0" i="0" u="none" strike="noStrike" dirty="0" err="1">
                <a:solidFill>
                  <a:srgbClr val="00833E"/>
                </a:solidFill>
                <a:effectLst/>
                <a:latin typeface="Corbel Light" panose="020B0303020204020204" pitchFamily="34" charset="0"/>
              </a:rPr>
              <a:t>Tūwhitia</a:t>
            </a:r>
            <a:r>
              <a:rPr lang="en-NZ" sz="3600" b="0" i="0" u="none" strike="noStrike" dirty="0">
                <a:solidFill>
                  <a:srgbClr val="00833E"/>
                </a:solidFill>
                <a:effectLst/>
                <a:latin typeface="Corbel Light" panose="020B0303020204020204" pitchFamily="34" charset="0"/>
              </a:rPr>
              <a:t> te </a:t>
            </a:r>
            <a:r>
              <a:rPr lang="en-NZ" sz="3600" b="0" i="0" u="none" strike="noStrike" dirty="0" err="1">
                <a:solidFill>
                  <a:srgbClr val="00833E"/>
                </a:solidFill>
                <a:effectLst/>
                <a:latin typeface="Corbel Light" panose="020B0303020204020204" pitchFamily="34" charset="0"/>
              </a:rPr>
              <a:t>hopo</a:t>
            </a:r>
            <a:r>
              <a:rPr lang="en-NZ" sz="3600" b="0" i="0" u="none" strike="noStrike" dirty="0">
                <a:solidFill>
                  <a:srgbClr val="00833E"/>
                </a:solidFill>
                <a:effectLst/>
                <a:latin typeface="Corbel Light" panose="020B0303020204020204" pitchFamily="34" charset="0"/>
              </a:rPr>
              <a:t>!</a:t>
            </a:r>
          </a:p>
        </p:txBody>
      </p:sp>
      <p:sp>
        <p:nvSpPr>
          <p:cNvPr id="12" name="TextBox 11">
            <a:extLst>
              <a:ext uri="{FF2B5EF4-FFF2-40B4-BE49-F238E27FC236}">
                <a16:creationId xmlns:a16="http://schemas.microsoft.com/office/drawing/2014/main" id="{C3D1E25D-4A3B-436E-A9DB-1F5B8F984508}"/>
              </a:ext>
            </a:extLst>
          </p:cNvPr>
          <p:cNvSpPr txBox="1"/>
          <p:nvPr/>
        </p:nvSpPr>
        <p:spPr>
          <a:xfrm>
            <a:off x="6336198" y="3579221"/>
            <a:ext cx="6067933" cy="2862322"/>
          </a:xfrm>
          <a:prstGeom prst="rect">
            <a:avLst/>
          </a:prstGeom>
          <a:noFill/>
        </p:spPr>
        <p:txBody>
          <a:bodyPr wrap="square">
            <a:spAutoFit/>
          </a:bodyPr>
          <a:lstStyle/>
          <a:p>
            <a:pPr rtl="0" fontAlgn="base">
              <a:spcBef>
                <a:spcPts val="0"/>
              </a:spcBef>
              <a:spcAft>
                <a:spcPts val="0"/>
              </a:spcAft>
            </a:pPr>
            <a:r>
              <a:rPr lang="en-NZ" sz="3600" b="0" i="0" u="none" strike="noStrike" dirty="0">
                <a:solidFill>
                  <a:srgbClr val="00833E"/>
                </a:solidFill>
                <a:effectLst/>
                <a:latin typeface="Corbel Light" panose="020B0303020204020204" pitchFamily="34" charset="0"/>
              </a:rPr>
              <a:t>Wow!</a:t>
            </a:r>
          </a:p>
          <a:p>
            <a:pPr rtl="0" fontAlgn="base">
              <a:spcBef>
                <a:spcPts val="0"/>
              </a:spcBef>
              <a:spcAft>
                <a:spcPts val="0"/>
              </a:spcAft>
            </a:pPr>
            <a:r>
              <a:rPr lang="en-NZ" sz="3600" b="0" i="0" u="none" strike="noStrike" dirty="0">
                <a:solidFill>
                  <a:srgbClr val="00833E"/>
                </a:solidFill>
                <a:effectLst/>
                <a:latin typeface="Corbel Light" panose="020B0303020204020204" pitchFamily="34" charset="0"/>
              </a:rPr>
              <a:t>Gee whiz!</a:t>
            </a:r>
          </a:p>
          <a:p>
            <a:pPr rtl="0" fontAlgn="base">
              <a:spcBef>
                <a:spcPts val="0"/>
              </a:spcBef>
              <a:spcAft>
                <a:spcPts val="0"/>
              </a:spcAft>
            </a:pPr>
            <a:r>
              <a:rPr lang="en-NZ" sz="3600" b="0" i="0" u="none" strike="noStrike" dirty="0">
                <a:solidFill>
                  <a:srgbClr val="00833E"/>
                </a:solidFill>
                <a:effectLst/>
                <a:latin typeface="Corbel Light" panose="020B0303020204020204" pitchFamily="34" charset="0"/>
              </a:rPr>
              <a:t>Laugh out loud "lol"</a:t>
            </a:r>
          </a:p>
          <a:p>
            <a:pPr rtl="0" fontAlgn="base">
              <a:spcBef>
                <a:spcPts val="0"/>
              </a:spcBef>
              <a:spcAft>
                <a:spcPts val="0"/>
              </a:spcAft>
            </a:pPr>
            <a:r>
              <a:rPr lang="en-NZ" sz="3600" b="0" i="0" u="none" strike="noStrike" dirty="0">
                <a:solidFill>
                  <a:srgbClr val="00833E"/>
                </a:solidFill>
                <a:effectLst/>
                <a:latin typeface="Corbel Light" panose="020B0303020204020204" pitchFamily="34" charset="0"/>
              </a:rPr>
              <a:t>Too much!</a:t>
            </a:r>
          </a:p>
          <a:p>
            <a:pPr rtl="0" fontAlgn="base">
              <a:spcBef>
                <a:spcPts val="0"/>
              </a:spcBef>
              <a:spcAft>
                <a:spcPts val="0"/>
              </a:spcAft>
            </a:pPr>
            <a:r>
              <a:rPr lang="en-NZ" sz="3600" b="0" i="0" u="none" strike="noStrike" dirty="0">
                <a:solidFill>
                  <a:srgbClr val="00833E"/>
                </a:solidFill>
                <a:effectLst/>
                <a:latin typeface="Corbel Light" panose="020B0303020204020204" pitchFamily="34" charset="0"/>
              </a:rPr>
              <a:t>Feel the fear and do it anyway!</a:t>
            </a:r>
          </a:p>
        </p:txBody>
      </p:sp>
    </p:spTree>
    <p:extLst>
      <p:ext uri="{BB962C8B-B14F-4D97-AF65-F5344CB8AC3E}">
        <p14:creationId xmlns:p14="http://schemas.microsoft.com/office/powerpoint/2010/main" val="2036412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dirty="0">
                <a:solidFill>
                  <a:srgbClr val="00833E"/>
                </a:solidFill>
                <a:latin typeface="Avenir Next LT Pro" panose="020B0504020202020204" pitchFamily="34" charset="0"/>
              </a:rPr>
              <a:t>Improving Our Writing</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795451" y="1230233"/>
            <a:ext cx="9286167" cy="1938992"/>
          </a:xfrm>
          <a:prstGeom prst="rect">
            <a:avLst/>
          </a:prstGeom>
          <a:noFill/>
        </p:spPr>
        <p:txBody>
          <a:bodyPr wrap="square">
            <a:spAutoFit/>
          </a:bodyPr>
          <a:lstStyle/>
          <a:p>
            <a:r>
              <a:rPr lang="en-NZ" sz="4000" b="1" dirty="0">
                <a:solidFill>
                  <a:srgbClr val="E12520"/>
                </a:solidFill>
                <a:latin typeface="Corbel Light" panose="020B0303020204020204" pitchFamily="34" charset="0"/>
              </a:rPr>
              <a:t>Te reo </a:t>
            </a:r>
            <a:r>
              <a:rPr lang="en-NZ" sz="4000" b="1" dirty="0" err="1">
                <a:solidFill>
                  <a:srgbClr val="E12520"/>
                </a:solidFill>
                <a:latin typeface="Corbel Light" panose="020B0303020204020204" pitchFamily="34" charset="0"/>
              </a:rPr>
              <a:t>māori</a:t>
            </a:r>
            <a:r>
              <a:rPr lang="en-NZ" sz="4000" b="1" dirty="0">
                <a:solidFill>
                  <a:srgbClr val="E12520"/>
                </a:solidFill>
                <a:latin typeface="Corbel Light" panose="020B0303020204020204" pitchFamily="34" charset="0"/>
              </a:rPr>
              <a:t> we can use </a:t>
            </a:r>
          </a:p>
          <a:p>
            <a:r>
              <a:rPr lang="en-NZ" sz="4000" b="1" dirty="0">
                <a:solidFill>
                  <a:srgbClr val="19206C"/>
                </a:solidFill>
                <a:latin typeface="Corbel Light" panose="020B0303020204020204" pitchFamily="34" charset="0"/>
              </a:rPr>
              <a:t>Here are some </a:t>
            </a:r>
            <a:r>
              <a:rPr lang="en-NZ" sz="4000" b="1" dirty="0" err="1">
                <a:solidFill>
                  <a:srgbClr val="19206C"/>
                </a:solidFill>
                <a:latin typeface="Corbel Light" panose="020B0303020204020204" pitchFamily="34" charset="0"/>
              </a:rPr>
              <a:t>kupu</a:t>
            </a:r>
            <a:r>
              <a:rPr lang="en-NZ" sz="4000" b="1" dirty="0">
                <a:solidFill>
                  <a:srgbClr val="19206C"/>
                </a:solidFill>
                <a:latin typeface="Corbel Light" panose="020B0303020204020204" pitchFamily="34" charset="0"/>
              </a:rPr>
              <a:t> </a:t>
            </a:r>
            <a:r>
              <a:rPr lang="en-NZ" sz="4000" b="1" dirty="0" err="1">
                <a:solidFill>
                  <a:srgbClr val="19206C"/>
                </a:solidFill>
                <a:latin typeface="Corbel Light" panose="020B0303020204020204" pitchFamily="34" charset="0"/>
              </a:rPr>
              <a:t>rīki</a:t>
            </a:r>
            <a:r>
              <a:rPr lang="en-NZ" sz="4000" b="1" dirty="0">
                <a:solidFill>
                  <a:srgbClr val="19206C"/>
                </a:solidFill>
                <a:latin typeface="Corbel Light" panose="020B0303020204020204" pitchFamily="34" charset="0"/>
              </a:rPr>
              <a:t> (league words) in te reo </a:t>
            </a:r>
            <a:r>
              <a:rPr lang="en-NZ" sz="4000" b="1" dirty="0" err="1">
                <a:solidFill>
                  <a:srgbClr val="19206C"/>
                </a:solidFill>
                <a:latin typeface="Corbel Light" panose="020B0303020204020204" pitchFamily="34" charset="0"/>
              </a:rPr>
              <a:t>māori</a:t>
            </a:r>
            <a:r>
              <a:rPr lang="en-NZ" sz="4000" b="1" dirty="0">
                <a:solidFill>
                  <a:srgbClr val="19206C"/>
                </a:solidFill>
                <a:latin typeface="Corbel Light" panose="020B0303020204020204" pitchFamily="34" charset="0"/>
              </a:rPr>
              <a:t> that we could include in our stories:</a:t>
            </a:r>
          </a:p>
        </p:txBody>
      </p:sp>
      <p:sp>
        <p:nvSpPr>
          <p:cNvPr id="9" name="TextBox 8">
            <a:extLst>
              <a:ext uri="{FF2B5EF4-FFF2-40B4-BE49-F238E27FC236}">
                <a16:creationId xmlns:a16="http://schemas.microsoft.com/office/drawing/2014/main" id="{1DDC93EB-60DA-4649-BB69-9630B0EAFA77}"/>
              </a:ext>
            </a:extLst>
          </p:cNvPr>
          <p:cNvSpPr txBox="1"/>
          <p:nvPr/>
        </p:nvSpPr>
        <p:spPr>
          <a:xfrm>
            <a:off x="2663821" y="3183766"/>
            <a:ext cx="3804007" cy="3416320"/>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NZ" sz="3600" b="0" i="0" u="none" strike="noStrike" dirty="0" err="1">
                <a:solidFill>
                  <a:srgbClr val="00833E"/>
                </a:solidFill>
                <a:effectLst/>
                <a:latin typeface="Corbel Light" panose="020B0303020204020204" pitchFamily="34" charset="0"/>
              </a:rPr>
              <a:t>pōro</a:t>
            </a:r>
            <a:endParaRPr lang="en-NZ" sz="3600" b="0" i="0" u="none" strike="noStrike" dirty="0">
              <a:solidFill>
                <a:srgbClr val="00833E"/>
              </a:solidFill>
              <a:effectLst/>
              <a:latin typeface="Corbel Light" panose="020B0303020204020204" pitchFamily="34" charset="0"/>
            </a:endParaRPr>
          </a:p>
          <a:p>
            <a:pPr rtl="0" fontAlgn="base">
              <a:spcBef>
                <a:spcPts val="0"/>
              </a:spcBef>
              <a:spcAft>
                <a:spcPts val="0"/>
              </a:spcAft>
              <a:buFont typeface="Arial" panose="020B0604020202020204" pitchFamily="34" charset="0"/>
              <a:buChar char="•"/>
            </a:pPr>
            <a:r>
              <a:rPr lang="en-NZ" sz="3600" b="0" i="0" u="none" strike="noStrike" dirty="0" err="1">
                <a:solidFill>
                  <a:srgbClr val="00833E"/>
                </a:solidFill>
                <a:effectLst/>
                <a:latin typeface="Corbel Light" panose="020B0303020204020204" pitchFamily="34" charset="0"/>
              </a:rPr>
              <a:t>kaitākaro</a:t>
            </a:r>
            <a:endParaRPr lang="en-NZ" sz="3600" b="0" i="0" u="none" strike="noStrike" dirty="0">
              <a:solidFill>
                <a:srgbClr val="00833E"/>
              </a:solidFill>
              <a:effectLst/>
              <a:latin typeface="Corbel Light" panose="020B0303020204020204" pitchFamily="34" charset="0"/>
            </a:endParaRPr>
          </a:p>
          <a:p>
            <a:pPr rtl="0" fontAlgn="base">
              <a:spcBef>
                <a:spcPts val="0"/>
              </a:spcBef>
              <a:spcAft>
                <a:spcPts val="0"/>
              </a:spcAft>
              <a:buFont typeface="Arial" panose="020B0604020202020204" pitchFamily="34" charset="0"/>
              <a:buChar char="•"/>
            </a:pPr>
            <a:r>
              <a:rPr lang="en-NZ" sz="3600" b="0" i="0" u="none" strike="noStrike" dirty="0" err="1">
                <a:solidFill>
                  <a:srgbClr val="00833E"/>
                </a:solidFill>
                <a:effectLst/>
                <a:latin typeface="Corbel Light" panose="020B0303020204020204" pitchFamily="34" charset="0"/>
              </a:rPr>
              <a:t>kaiwhakaako</a:t>
            </a:r>
            <a:endParaRPr lang="en-NZ" sz="3600" b="0" i="0" u="none" strike="noStrike" dirty="0">
              <a:solidFill>
                <a:srgbClr val="00833E"/>
              </a:solidFill>
              <a:effectLst/>
              <a:latin typeface="Corbel Light" panose="020B0303020204020204" pitchFamily="34" charset="0"/>
            </a:endParaRPr>
          </a:p>
          <a:p>
            <a:pPr rtl="0" fontAlgn="base">
              <a:spcBef>
                <a:spcPts val="0"/>
              </a:spcBef>
              <a:spcAft>
                <a:spcPts val="0"/>
              </a:spcAft>
              <a:buFont typeface="Arial" panose="020B0604020202020204" pitchFamily="34" charset="0"/>
              <a:buChar char="•"/>
            </a:pPr>
            <a:r>
              <a:rPr lang="en-NZ" sz="3600" b="0" i="0" u="none" strike="noStrike" dirty="0" err="1">
                <a:solidFill>
                  <a:srgbClr val="00833E"/>
                </a:solidFill>
                <a:effectLst/>
                <a:latin typeface="Corbel Light" panose="020B0303020204020204" pitchFamily="34" charset="0"/>
              </a:rPr>
              <a:t>kaitautoko</a:t>
            </a:r>
            <a:endParaRPr lang="en-NZ" sz="3600" b="0" i="0" u="none" strike="noStrike" dirty="0">
              <a:solidFill>
                <a:srgbClr val="00833E"/>
              </a:solidFill>
              <a:effectLst/>
              <a:latin typeface="Corbel Light" panose="020B0303020204020204" pitchFamily="34" charset="0"/>
            </a:endParaRPr>
          </a:p>
          <a:p>
            <a:pPr rtl="0" fontAlgn="base">
              <a:spcBef>
                <a:spcPts val="0"/>
              </a:spcBef>
              <a:spcAft>
                <a:spcPts val="0"/>
              </a:spcAft>
              <a:buFont typeface="Arial" panose="020B0604020202020204" pitchFamily="34" charset="0"/>
              <a:buChar char="•"/>
            </a:pPr>
            <a:r>
              <a:rPr lang="en-NZ" sz="3600" b="0" i="0" u="none" strike="noStrike" dirty="0">
                <a:solidFill>
                  <a:srgbClr val="00833E"/>
                </a:solidFill>
                <a:effectLst/>
                <a:latin typeface="Corbel Light" panose="020B0303020204020204" pitchFamily="34" charset="0"/>
              </a:rPr>
              <a:t>whare </a:t>
            </a:r>
            <a:r>
              <a:rPr lang="en-NZ" sz="3600" b="0" i="0" u="none" strike="noStrike" dirty="0" err="1">
                <a:solidFill>
                  <a:srgbClr val="00833E"/>
                </a:solidFill>
                <a:effectLst/>
                <a:latin typeface="Corbel Light" panose="020B0303020204020204" pitchFamily="34" charset="0"/>
              </a:rPr>
              <a:t>hākinakina</a:t>
            </a:r>
            <a:endParaRPr lang="en-NZ" sz="3600" b="0" i="0" u="none" strike="noStrike" dirty="0">
              <a:solidFill>
                <a:srgbClr val="00833E"/>
              </a:solidFill>
              <a:effectLst/>
              <a:latin typeface="Corbel Light" panose="020B0303020204020204" pitchFamily="34" charset="0"/>
            </a:endParaRPr>
          </a:p>
          <a:p>
            <a:pPr rtl="0" fontAlgn="base">
              <a:spcBef>
                <a:spcPts val="0"/>
              </a:spcBef>
              <a:spcAft>
                <a:spcPts val="0"/>
              </a:spcAft>
              <a:buFont typeface="Arial" panose="020B0604020202020204" pitchFamily="34" charset="0"/>
              <a:buChar char="•"/>
            </a:pPr>
            <a:r>
              <a:rPr lang="en-NZ" sz="3600" b="0" i="0" u="none" strike="noStrike" dirty="0">
                <a:solidFill>
                  <a:srgbClr val="00833E"/>
                </a:solidFill>
                <a:effectLst/>
                <a:latin typeface="Corbel Light" panose="020B0303020204020204" pitchFamily="34" charset="0"/>
              </a:rPr>
              <a:t>The Warriors</a:t>
            </a:r>
          </a:p>
        </p:txBody>
      </p:sp>
      <p:sp>
        <p:nvSpPr>
          <p:cNvPr id="12" name="TextBox 11">
            <a:extLst>
              <a:ext uri="{FF2B5EF4-FFF2-40B4-BE49-F238E27FC236}">
                <a16:creationId xmlns:a16="http://schemas.microsoft.com/office/drawing/2014/main" id="{C3D1E25D-4A3B-436E-A9DB-1F5B8F984508}"/>
              </a:ext>
            </a:extLst>
          </p:cNvPr>
          <p:cNvSpPr txBox="1"/>
          <p:nvPr/>
        </p:nvSpPr>
        <p:spPr>
          <a:xfrm>
            <a:off x="6240757" y="3202058"/>
            <a:ext cx="6067933" cy="3416320"/>
          </a:xfrm>
          <a:prstGeom prst="rect">
            <a:avLst/>
          </a:prstGeom>
          <a:noFill/>
        </p:spPr>
        <p:txBody>
          <a:bodyPr wrap="square">
            <a:spAutoFit/>
          </a:bodyPr>
          <a:lstStyle/>
          <a:p>
            <a:pPr rtl="0" fontAlgn="base">
              <a:spcBef>
                <a:spcPts val="0"/>
              </a:spcBef>
              <a:spcAft>
                <a:spcPts val="0"/>
              </a:spcAft>
            </a:pPr>
            <a:r>
              <a:rPr lang="en-NZ" sz="3600" dirty="0">
                <a:solidFill>
                  <a:srgbClr val="00833E"/>
                </a:solidFill>
                <a:latin typeface="Corbel Light" panose="020B0303020204020204" pitchFamily="34" charset="0"/>
              </a:rPr>
              <a:t>ball</a:t>
            </a:r>
            <a:endParaRPr lang="en-NZ" sz="3600" b="0" i="0" u="none" strike="noStrike" dirty="0">
              <a:solidFill>
                <a:srgbClr val="00833E"/>
              </a:solidFill>
              <a:effectLst/>
              <a:latin typeface="Corbel Light" panose="020B0303020204020204" pitchFamily="34" charset="0"/>
            </a:endParaRPr>
          </a:p>
          <a:p>
            <a:pPr rtl="0" fontAlgn="base">
              <a:spcBef>
                <a:spcPts val="0"/>
              </a:spcBef>
              <a:spcAft>
                <a:spcPts val="0"/>
              </a:spcAft>
            </a:pPr>
            <a:r>
              <a:rPr lang="en-NZ" sz="3600" b="0" i="0" u="none" strike="noStrike" dirty="0">
                <a:solidFill>
                  <a:srgbClr val="00833E"/>
                </a:solidFill>
                <a:effectLst/>
                <a:latin typeface="Corbel Light" panose="020B0303020204020204" pitchFamily="34" charset="0"/>
              </a:rPr>
              <a:t>player</a:t>
            </a:r>
          </a:p>
          <a:p>
            <a:pPr rtl="0" fontAlgn="base">
              <a:spcBef>
                <a:spcPts val="0"/>
              </a:spcBef>
              <a:spcAft>
                <a:spcPts val="0"/>
              </a:spcAft>
            </a:pPr>
            <a:r>
              <a:rPr lang="en-NZ" sz="3600" b="0" i="0" u="none" strike="noStrike" dirty="0">
                <a:solidFill>
                  <a:srgbClr val="00833E"/>
                </a:solidFill>
                <a:effectLst/>
                <a:latin typeface="Corbel Light" panose="020B0303020204020204" pitchFamily="34" charset="0"/>
              </a:rPr>
              <a:t>coach</a:t>
            </a:r>
          </a:p>
          <a:p>
            <a:pPr rtl="0" fontAlgn="base">
              <a:spcBef>
                <a:spcPts val="0"/>
              </a:spcBef>
              <a:spcAft>
                <a:spcPts val="0"/>
              </a:spcAft>
            </a:pPr>
            <a:r>
              <a:rPr lang="en-NZ" sz="3600" dirty="0">
                <a:solidFill>
                  <a:srgbClr val="00833E"/>
                </a:solidFill>
                <a:latin typeface="Corbel Light" panose="020B0303020204020204" pitchFamily="34" charset="0"/>
              </a:rPr>
              <a:t>fan/supporter</a:t>
            </a:r>
            <a:endParaRPr lang="en-NZ" sz="3600" b="0" i="0" u="none" strike="noStrike" dirty="0">
              <a:solidFill>
                <a:srgbClr val="00833E"/>
              </a:solidFill>
              <a:effectLst/>
              <a:latin typeface="Corbel Light" panose="020B0303020204020204" pitchFamily="34" charset="0"/>
            </a:endParaRPr>
          </a:p>
          <a:p>
            <a:pPr rtl="0" fontAlgn="base">
              <a:spcBef>
                <a:spcPts val="0"/>
              </a:spcBef>
              <a:spcAft>
                <a:spcPts val="0"/>
              </a:spcAft>
            </a:pPr>
            <a:r>
              <a:rPr lang="en-NZ" sz="3600" b="0" i="0" u="none" strike="noStrike" dirty="0">
                <a:solidFill>
                  <a:srgbClr val="00833E"/>
                </a:solidFill>
                <a:effectLst/>
                <a:latin typeface="Corbel Light" panose="020B0303020204020204" pitchFamily="34" charset="0"/>
              </a:rPr>
              <a:t>stadium</a:t>
            </a:r>
          </a:p>
          <a:p>
            <a:pPr rtl="0" fontAlgn="base">
              <a:spcBef>
                <a:spcPts val="0"/>
              </a:spcBef>
              <a:spcAft>
                <a:spcPts val="0"/>
              </a:spcAft>
            </a:pPr>
            <a:r>
              <a:rPr lang="en-NZ" sz="3600" dirty="0">
                <a:solidFill>
                  <a:srgbClr val="00833E"/>
                </a:solidFill>
                <a:latin typeface="Corbel Light" panose="020B0303020204020204" pitchFamily="34" charset="0"/>
              </a:rPr>
              <a:t>Te </a:t>
            </a:r>
            <a:r>
              <a:rPr lang="en-NZ" sz="3600" dirty="0" err="1">
                <a:solidFill>
                  <a:srgbClr val="00833E"/>
                </a:solidFill>
                <a:latin typeface="Corbel Light" panose="020B0303020204020204" pitchFamily="34" charset="0"/>
              </a:rPr>
              <a:t>Tīma</a:t>
            </a:r>
            <a:r>
              <a:rPr lang="en-NZ" sz="3600" dirty="0">
                <a:solidFill>
                  <a:srgbClr val="00833E"/>
                </a:solidFill>
                <a:latin typeface="Corbel Light" panose="020B0303020204020204" pitchFamily="34" charset="0"/>
              </a:rPr>
              <a:t> Toa</a:t>
            </a:r>
            <a:endParaRPr lang="en-NZ" sz="3600" b="0" i="0" u="none" strike="noStrike" dirty="0">
              <a:solidFill>
                <a:srgbClr val="00833E"/>
              </a:solidFill>
              <a:effectLst/>
              <a:latin typeface="Corbel Light" panose="020B0303020204020204" pitchFamily="34" charset="0"/>
            </a:endParaRPr>
          </a:p>
        </p:txBody>
      </p:sp>
    </p:spTree>
    <p:extLst>
      <p:ext uri="{BB962C8B-B14F-4D97-AF65-F5344CB8AC3E}">
        <p14:creationId xmlns:p14="http://schemas.microsoft.com/office/powerpoint/2010/main" val="2070639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EF69A-563F-406E-AC3A-5657B93E3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pic>
        <p:nvPicPr>
          <p:cNvPr id="4" name="Picture 3" descr="Logo&#10;&#10;Description automatically generated">
            <a:extLst>
              <a:ext uri="{FF2B5EF4-FFF2-40B4-BE49-F238E27FC236}">
                <a16:creationId xmlns:a16="http://schemas.microsoft.com/office/drawing/2014/main" id="{C503FC1C-1560-45DF-B92D-0BA70DB58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823" y="1901952"/>
            <a:ext cx="2212848" cy="3054096"/>
          </a:xfrm>
          <a:prstGeom prst="rect">
            <a:avLst/>
          </a:prstGeom>
        </p:spPr>
      </p:pic>
      <p:sp>
        <p:nvSpPr>
          <p:cNvPr id="5" name="TextBox 4">
            <a:extLst>
              <a:ext uri="{FF2B5EF4-FFF2-40B4-BE49-F238E27FC236}">
                <a16:creationId xmlns:a16="http://schemas.microsoft.com/office/drawing/2014/main" id="{22999AC8-6E46-4D78-B2A3-6E683FFFCF33}"/>
              </a:ext>
            </a:extLst>
          </p:cNvPr>
          <p:cNvSpPr txBox="1"/>
          <p:nvPr/>
        </p:nvSpPr>
        <p:spPr>
          <a:xfrm>
            <a:off x="6569935" y="2659721"/>
            <a:ext cx="3022706" cy="1200329"/>
          </a:xfrm>
          <a:prstGeom prst="rect">
            <a:avLst/>
          </a:prstGeom>
          <a:noFill/>
        </p:spPr>
        <p:txBody>
          <a:bodyPr wrap="square">
            <a:spAutoFit/>
          </a:bodyPr>
          <a:lstStyle/>
          <a:p>
            <a:pPr rtl="0">
              <a:spcBef>
                <a:spcPts val="0"/>
              </a:spcBef>
              <a:spcAft>
                <a:spcPts val="0"/>
              </a:spcAft>
            </a:pPr>
            <a:r>
              <a:rPr lang="en-NZ" sz="3600" b="1" i="0" u="none" strike="noStrike" dirty="0">
                <a:solidFill>
                  <a:srgbClr val="00833E"/>
                </a:solidFill>
                <a:effectLst/>
                <a:latin typeface="Bebas Neue"/>
              </a:rPr>
              <a:t>EDITING</a:t>
            </a:r>
          </a:p>
          <a:p>
            <a:pPr rtl="0">
              <a:spcBef>
                <a:spcPts val="0"/>
              </a:spcBef>
              <a:spcAft>
                <a:spcPts val="0"/>
              </a:spcAft>
            </a:pPr>
            <a:endParaRPr lang="en-NZ" sz="3600" b="0" dirty="0">
              <a:solidFill>
                <a:srgbClr val="00833E"/>
              </a:solidFill>
              <a:effectLst/>
            </a:endParaRPr>
          </a:p>
        </p:txBody>
      </p:sp>
      <p:sp>
        <p:nvSpPr>
          <p:cNvPr id="6" name="TextBox 5">
            <a:extLst>
              <a:ext uri="{FF2B5EF4-FFF2-40B4-BE49-F238E27FC236}">
                <a16:creationId xmlns:a16="http://schemas.microsoft.com/office/drawing/2014/main" id="{C68FF181-480C-4881-B309-30ABB3B48A71}"/>
              </a:ext>
            </a:extLst>
          </p:cNvPr>
          <p:cNvSpPr txBox="1"/>
          <p:nvPr/>
        </p:nvSpPr>
        <p:spPr>
          <a:xfrm>
            <a:off x="4973671" y="2475055"/>
            <a:ext cx="1694328" cy="2123658"/>
          </a:xfrm>
          <a:prstGeom prst="rect">
            <a:avLst/>
          </a:prstGeom>
          <a:noFill/>
        </p:spPr>
        <p:txBody>
          <a:bodyPr wrap="square">
            <a:spAutoFit/>
          </a:bodyPr>
          <a:lstStyle/>
          <a:p>
            <a:pPr algn="r" rtl="0">
              <a:spcBef>
                <a:spcPts val="0"/>
              </a:spcBef>
              <a:spcAft>
                <a:spcPts val="0"/>
              </a:spcAft>
            </a:pPr>
            <a:r>
              <a:rPr lang="en-NZ" sz="9600" b="0" i="0" u="none" strike="noStrike" dirty="0">
                <a:solidFill>
                  <a:srgbClr val="19206C"/>
                </a:solidFill>
                <a:effectLst/>
                <a:latin typeface="Avenir Next LT Pro" panose="020B0504020202020204" pitchFamily="34" charset="0"/>
              </a:rPr>
              <a:t>04</a:t>
            </a:r>
            <a:endParaRPr lang="en-NZ" sz="9600" b="0" dirty="0">
              <a:solidFill>
                <a:srgbClr val="19206C"/>
              </a:solidFill>
              <a:effectLst/>
              <a:latin typeface="Avenir Next LT Pro" panose="020B0504020202020204" pitchFamily="34" charset="0"/>
            </a:endParaRPr>
          </a:p>
          <a:p>
            <a:br>
              <a:rPr lang="en-NZ" dirty="0">
                <a:latin typeface="Avenir Next LT Pro" panose="020B0504020202020204" pitchFamily="34" charset="0"/>
              </a:rPr>
            </a:br>
            <a:endParaRPr lang="en-NZ" dirty="0">
              <a:latin typeface="Avenir Next LT Pro" panose="020B0504020202020204" pitchFamily="34" charset="0"/>
            </a:endParaRPr>
          </a:p>
        </p:txBody>
      </p:sp>
    </p:spTree>
    <p:extLst>
      <p:ext uri="{BB962C8B-B14F-4D97-AF65-F5344CB8AC3E}">
        <p14:creationId xmlns:p14="http://schemas.microsoft.com/office/powerpoint/2010/main" val="3692605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dirty="0">
                <a:solidFill>
                  <a:srgbClr val="00833E"/>
                </a:solidFill>
                <a:latin typeface="Avenir Next LT Pro" panose="020B0504020202020204" pitchFamily="34" charset="0"/>
              </a:rPr>
              <a:t>Editing Our Writing</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890886" y="2327120"/>
            <a:ext cx="6841741" cy="1569660"/>
          </a:xfrm>
          <a:prstGeom prst="rect">
            <a:avLst/>
          </a:prstGeom>
          <a:noFill/>
        </p:spPr>
        <p:txBody>
          <a:bodyPr wrap="square">
            <a:spAutoFit/>
          </a:bodyPr>
          <a:lstStyle/>
          <a:p>
            <a:r>
              <a:rPr lang="en-NZ" sz="3200" b="1" dirty="0">
                <a:latin typeface="Corbel Light" panose="020B0303020204020204" pitchFamily="34" charset="0"/>
              </a:rPr>
              <a:t>We will now look at ways we can edit our writing to make more sense and flow better.</a:t>
            </a:r>
          </a:p>
        </p:txBody>
      </p:sp>
      <p:pic>
        <p:nvPicPr>
          <p:cNvPr id="7" name="Picture 2">
            <a:extLst>
              <a:ext uri="{FF2B5EF4-FFF2-40B4-BE49-F238E27FC236}">
                <a16:creationId xmlns:a16="http://schemas.microsoft.com/office/drawing/2014/main" id="{9B62E5AD-8DA7-4B57-A00E-98D49DB9F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5323" y="3647326"/>
            <a:ext cx="3456677" cy="321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814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dirty="0">
                <a:solidFill>
                  <a:srgbClr val="00833E"/>
                </a:solidFill>
                <a:latin typeface="Avenir Next LT Pro" panose="020B0504020202020204" pitchFamily="34" charset="0"/>
              </a:rPr>
              <a:t>Paragraphs</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890886" y="1078729"/>
            <a:ext cx="7773689" cy="5016758"/>
          </a:xfrm>
          <a:prstGeom prst="rect">
            <a:avLst/>
          </a:prstGeom>
          <a:noFill/>
        </p:spPr>
        <p:txBody>
          <a:bodyPr wrap="square">
            <a:spAutoFit/>
          </a:bodyPr>
          <a:lstStyle/>
          <a:p>
            <a:r>
              <a:rPr lang="en-NZ" sz="3200" b="1" dirty="0">
                <a:latin typeface="Corbel Light" panose="020B0303020204020204" pitchFamily="34" charset="0"/>
              </a:rPr>
              <a:t>Paragraphs make our writing easier for the reader to read and understand our story.</a:t>
            </a:r>
          </a:p>
          <a:p>
            <a:endParaRPr lang="en-NZ" sz="3200" b="1" dirty="0">
              <a:latin typeface="Corbel Light" panose="020B0303020204020204" pitchFamily="34" charset="0"/>
            </a:endParaRPr>
          </a:p>
          <a:p>
            <a:pPr marL="457200" indent="-457200">
              <a:buFont typeface="Arial" panose="020B0604020202020204" pitchFamily="34" charset="0"/>
              <a:buChar char="•"/>
            </a:pPr>
            <a:r>
              <a:rPr lang="en-NZ" sz="3200" b="1" dirty="0">
                <a:latin typeface="Corbel Light" panose="020B0303020204020204" pitchFamily="34" charset="0"/>
              </a:rPr>
              <a:t>Paragraphs are a group of sentences about a similar idea.</a:t>
            </a:r>
          </a:p>
          <a:p>
            <a:pPr marL="457200" indent="-457200">
              <a:buFont typeface="Arial" panose="020B0604020202020204" pitchFamily="34" charset="0"/>
              <a:buChar char="•"/>
            </a:pPr>
            <a:r>
              <a:rPr lang="en-NZ" sz="3200" b="1" dirty="0">
                <a:latin typeface="Corbel Light" panose="020B0303020204020204" pitchFamily="34" charset="0"/>
              </a:rPr>
              <a:t>You should  break your story up into paragraphs to make it easier to see your different ideas.</a:t>
            </a:r>
          </a:p>
          <a:p>
            <a:pPr marL="457200" indent="-457200">
              <a:buFont typeface="Arial" panose="020B0604020202020204" pitchFamily="34" charset="0"/>
              <a:buChar char="•"/>
            </a:pPr>
            <a:r>
              <a:rPr lang="en-NZ" sz="3200" b="1" dirty="0">
                <a:latin typeface="Corbel Light" panose="020B0303020204020204" pitchFamily="34" charset="0"/>
              </a:rPr>
              <a:t>You can have paragraphs for the beginning, middle parts and end of your story.</a:t>
            </a:r>
          </a:p>
        </p:txBody>
      </p:sp>
    </p:spTree>
    <p:extLst>
      <p:ext uri="{BB962C8B-B14F-4D97-AF65-F5344CB8AC3E}">
        <p14:creationId xmlns:p14="http://schemas.microsoft.com/office/powerpoint/2010/main" val="2003980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Grammar</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890886" y="1078729"/>
            <a:ext cx="7773689" cy="5016758"/>
          </a:xfrm>
          <a:prstGeom prst="rect">
            <a:avLst/>
          </a:prstGeom>
          <a:noFill/>
        </p:spPr>
        <p:txBody>
          <a:bodyPr wrap="square">
            <a:spAutoFit/>
          </a:bodyPr>
          <a:lstStyle/>
          <a:p>
            <a:r>
              <a:rPr lang="en-NZ" sz="3200" b="1" dirty="0">
                <a:latin typeface="Corbel Light" panose="020B0303020204020204" pitchFamily="34" charset="0"/>
              </a:rPr>
              <a:t>Here are some ideas for editing the grammar of your story:</a:t>
            </a:r>
          </a:p>
          <a:p>
            <a:endParaRPr lang="en-NZ" sz="3200" b="1" dirty="0">
              <a:latin typeface="Corbel Light" panose="020B0303020204020204" pitchFamily="34" charset="0"/>
            </a:endParaRPr>
          </a:p>
          <a:p>
            <a:pPr marL="457200" indent="-457200">
              <a:buFont typeface="Arial" panose="020B0604020202020204" pitchFamily="34" charset="0"/>
              <a:buChar char="•"/>
            </a:pPr>
            <a:r>
              <a:rPr lang="en-NZ" sz="3200" b="1" dirty="0">
                <a:latin typeface="Corbel Light" panose="020B0303020204020204" pitchFamily="34" charset="0"/>
              </a:rPr>
              <a:t>Check for capitals letters – they should be used at the start of a sentence, for peoples names, and place names.</a:t>
            </a:r>
          </a:p>
          <a:p>
            <a:pPr marL="457200" indent="-457200">
              <a:buFont typeface="Arial" panose="020B0604020202020204" pitchFamily="34" charset="0"/>
              <a:buChar char="•"/>
            </a:pPr>
            <a:r>
              <a:rPr lang="en-NZ" sz="3200" b="1" dirty="0">
                <a:latin typeface="Corbel Light" panose="020B0303020204020204" pitchFamily="34" charset="0"/>
              </a:rPr>
              <a:t>Make sure you break up your ideas by creating sentences with full stops.</a:t>
            </a:r>
          </a:p>
          <a:p>
            <a:pPr marL="457200" indent="-457200">
              <a:buFont typeface="Arial" panose="020B0604020202020204" pitchFamily="34" charset="0"/>
              <a:buChar char="•"/>
            </a:pPr>
            <a:r>
              <a:rPr lang="en-NZ" sz="3200" b="1" dirty="0">
                <a:latin typeface="Corbel Light" panose="020B0303020204020204" pitchFamily="34" charset="0"/>
              </a:rPr>
              <a:t>Use speech marks when someone is talking – “Oh no, watch out!” said Fred.</a:t>
            </a:r>
          </a:p>
        </p:txBody>
      </p:sp>
    </p:spTree>
    <p:extLst>
      <p:ext uri="{BB962C8B-B14F-4D97-AF65-F5344CB8AC3E}">
        <p14:creationId xmlns:p14="http://schemas.microsoft.com/office/powerpoint/2010/main" val="1026030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584775"/>
          </a:xfrm>
          <a:prstGeom prst="rect">
            <a:avLst/>
          </a:prstGeom>
          <a:noFill/>
          <a:effectLst/>
        </p:spPr>
        <p:txBody>
          <a:bodyPr wrap="square" rtlCol="0">
            <a:spAutoFit/>
          </a:bodyPr>
          <a:lstStyle/>
          <a:p>
            <a:pPr algn="ctr"/>
            <a:r>
              <a:rPr lang="mi-NZ" sz="3200" b="1" i="0" dirty="0">
                <a:solidFill>
                  <a:srgbClr val="00833E"/>
                </a:solidFill>
                <a:effectLst/>
                <a:latin typeface="Avenir Next LT Pro" panose="020B0504020202020204" pitchFamily="34" charset="0"/>
              </a:rPr>
              <a:t>Grammar</a:t>
            </a:r>
            <a:endParaRPr lang="en-NZ" sz="3200" b="1" i="0" dirty="0">
              <a:solidFill>
                <a:srgbClr val="00833E"/>
              </a:solidFill>
              <a:effectLst/>
              <a:latin typeface="Avenir Next LT Pro" panose="020B0504020202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0" name="TextBox 9">
            <a:extLst>
              <a:ext uri="{FF2B5EF4-FFF2-40B4-BE49-F238E27FC236}">
                <a16:creationId xmlns:a16="http://schemas.microsoft.com/office/drawing/2014/main" id="{147350CE-6DB2-444E-9736-3EBAD5EE60F1}"/>
              </a:ext>
            </a:extLst>
          </p:cNvPr>
          <p:cNvSpPr txBox="1"/>
          <p:nvPr/>
        </p:nvSpPr>
        <p:spPr>
          <a:xfrm>
            <a:off x="2890886" y="1078729"/>
            <a:ext cx="7773689" cy="5016758"/>
          </a:xfrm>
          <a:prstGeom prst="rect">
            <a:avLst/>
          </a:prstGeom>
          <a:noFill/>
        </p:spPr>
        <p:txBody>
          <a:bodyPr wrap="square">
            <a:spAutoFit/>
          </a:bodyPr>
          <a:lstStyle/>
          <a:p>
            <a:r>
              <a:rPr lang="en-NZ" sz="3200" b="1" dirty="0">
                <a:latin typeface="Corbel Light" panose="020B0303020204020204" pitchFamily="34" charset="0"/>
              </a:rPr>
              <a:t>Here are some ideas for editing the grammar of your story:</a:t>
            </a:r>
          </a:p>
          <a:p>
            <a:endParaRPr lang="en-NZ" sz="3200" b="1" dirty="0">
              <a:latin typeface="Corbel Light" panose="020B0303020204020204" pitchFamily="34" charset="0"/>
            </a:endParaRPr>
          </a:p>
          <a:p>
            <a:pPr marL="457200" indent="-457200">
              <a:buFont typeface="Arial" panose="020B0604020202020204" pitchFamily="34" charset="0"/>
              <a:buChar char="•"/>
            </a:pPr>
            <a:r>
              <a:rPr lang="en-NZ" sz="3200" b="1" dirty="0">
                <a:latin typeface="Corbel Light" panose="020B0303020204020204" pitchFamily="34" charset="0"/>
              </a:rPr>
              <a:t>Type your story into a Word Document or a Google Doc and it will indicate any errors in grammar by underlining them.</a:t>
            </a:r>
          </a:p>
          <a:p>
            <a:pPr marL="457200" indent="-457200">
              <a:buFont typeface="Arial" panose="020B0604020202020204" pitchFamily="34" charset="0"/>
              <a:buChar char="•"/>
            </a:pPr>
            <a:r>
              <a:rPr lang="en-NZ" sz="3200" b="1" dirty="0">
                <a:latin typeface="Corbel Light" panose="020B0303020204020204" pitchFamily="34" charset="0"/>
              </a:rPr>
              <a:t>Read your story out loud to yourself or a friend.</a:t>
            </a:r>
          </a:p>
          <a:p>
            <a:pPr marL="457200" indent="-457200">
              <a:buFont typeface="Arial" panose="020B0604020202020204" pitchFamily="34" charset="0"/>
              <a:buChar char="•"/>
            </a:pPr>
            <a:r>
              <a:rPr lang="en-NZ" sz="3200" b="1" dirty="0">
                <a:latin typeface="Corbel Light" panose="020B0303020204020204" pitchFamily="34" charset="0"/>
              </a:rPr>
              <a:t>Ask a classmate to read over your story and highlight any errors.</a:t>
            </a:r>
          </a:p>
        </p:txBody>
      </p:sp>
    </p:spTree>
    <p:extLst>
      <p:ext uri="{BB962C8B-B14F-4D97-AF65-F5344CB8AC3E}">
        <p14:creationId xmlns:p14="http://schemas.microsoft.com/office/powerpoint/2010/main" val="3988817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20D0946A-9384-4ADD-97EF-00B0F6C2F610}"/>
              </a:ext>
            </a:extLst>
          </p:cNvPr>
          <p:cNvPicPr>
            <a:picLocks noChangeAspect="1"/>
          </p:cNvPicPr>
          <p:nvPr/>
        </p:nvPicPr>
        <p:blipFill>
          <a:blip r:embed="rId2">
            <a:extLst>
              <a:ext uri="{28A0092B-C50C-407E-A947-70E740481C1C}">
                <a14:useLocalDpi xmlns:a14="http://schemas.microsoft.com/office/drawing/2010/main" val="0"/>
              </a:ext>
            </a:extLst>
          </a:blip>
          <a:srcRect t="7802" b="7802"/>
          <a:stretch>
            <a:fillRect/>
          </a:stretch>
        </p:blipFill>
        <p:spPr>
          <a:xfrm>
            <a:off x="1982428" y="3429000"/>
            <a:ext cx="5696000" cy="3204000"/>
          </a:xfrm>
          <a:prstGeom prst="rect">
            <a:avLst/>
          </a:prstGeom>
        </p:spPr>
      </p:pic>
      <p:sp>
        <p:nvSpPr>
          <p:cNvPr id="4" name="TextBox 3">
            <a:extLst>
              <a:ext uri="{FF2B5EF4-FFF2-40B4-BE49-F238E27FC236}">
                <a16:creationId xmlns:a16="http://schemas.microsoft.com/office/drawing/2014/main" id="{9B3C34B4-8FCB-46C5-88A6-F78EE903C35A}"/>
              </a:ext>
            </a:extLst>
          </p:cNvPr>
          <p:cNvSpPr txBox="1"/>
          <p:nvPr/>
        </p:nvSpPr>
        <p:spPr>
          <a:xfrm>
            <a:off x="3554053" y="137651"/>
            <a:ext cx="3351572" cy="769441"/>
          </a:xfrm>
          <a:prstGeom prst="rect">
            <a:avLst/>
          </a:prstGeom>
          <a:noFill/>
        </p:spPr>
        <p:txBody>
          <a:bodyPr wrap="square" rtlCol="0">
            <a:spAutoFit/>
          </a:bodyPr>
          <a:lstStyle/>
          <a:p>
            <a:r>
              <a:rPr lang="en-NZ" sz="4400" dirty="0">
                <a:solidFill>
                  <a:srgbClr val="FF0000"/>
                </a:solidFill>
                <a:latin typeface="Avenir Next LT Pro" panose="020B0504020202020204" pitchFamily="34" charset="0"/>
              </a:rPr>
              <a:t>Timeline</a:t>
            </a:r>
          </a:p>
        </p:txBody>
      </p:sp>
      <p:sp>
        <p:nvSpPr>
          <p:cNvPr id="5" name="TextBox 4">
            <a:extLst>
              <a:ext uri="{FF2B5EF4-FFF2-40B4-BE49-F238E27FC236}">
                <a16:creationId xmlns:a16="http://schemas.microsoft.com/office/drawing/2014/main" id="{D55BE241-6C93-4BFB-BC11-BA92E5F47B5D}"/>
              </a:ext>
            </a:extLst>
          </p:cNvPr>
          <p:cNvSpPr txBox="1"/>
          <p:nvPr/>
        </p:nvSpPr>
        <p:spPr>
          <a:xfrm>
            <a:off x="397592" y="907092"/>
            <a:ext cx="8698783" cy="2862322"/>
          </a:xfrm>
          <a:prstGeom prst="rect">
            <a:avLst/>
          </a:prstGeom>
          <a:noFill/>
        </p:spPr>
        <p:txBody>
          <a:bodyPr wrap="square" rtlCol="0">
            <a:spAutoFit/>
          </a:bodyPr>
          <a:lstStyle/>
          <a:p>
            <a:pPr marL="285750" indent="-285750">
              <a:buFont typeface="Arial" panose="020B0604020202020204" pitchFamily="34" charset="0"/>
              <a:buChar char="•"/>
            </a:pPr>
            <a:r>
              <a:rPr lang="en-NZ" b="1" dirty="0">
                <a:latin typeface="Avenir Next LT Pro" panose="020B0504020202020204" pitchFamily="34" charset="0"/>
              </a:rPr>
              <a:t>Term 1 and Term 2 2024 </a:t>
            </a:r>
            <a:r>
              <a:rPr lang="en-NZ" dirty="0">
                <a:latin typeface="Avenir Next LT Pro" panose="020B0504020202020204" pitchFamily="34" charset="0"/>
              </a:rPr>
              <a:t>children create their stories in  schools &amp; kura.</a:t>
            </a:r>
          </a:p>
          <a:p>
            <a:pPr marL="285750" indent="-285750">
              <a:buFont typeface="Arial" panose="020B0604020202020204" pitchFamily="34" charset="0"/>
              <a:buChar char="•"/>
            </a:pPr>
            <a:r>
              <a:rPr lang="en-NZ" dirty="0">
                <a:latin typeface="Avenir Next LT Pro" panose="020B0504020202020204" pitchFamily="34" charset="0"/>
              </a:rPr>
              <a:t>Entries close </a:t>
            </a:r>
            <a:r>
              <a:rPr lang="en-NZ" b="1" dirty="0">
                <a:latin typeface="Avenir Next LT Pro" panose="020B0504020202020204" pitchFamily="34" charset="0"/>
              </a:rPr>
              <a:t>5 July 2024 </a:t>
            </a:r>
            <a:r>
              <a:rPr lang="en-NZ" dirty="0">
                <a:latin typeface="Avenir Next LT Pro" panose="020B0504020202020204" pitchFamily="34" charset="0"/>
              </a:rPr>
              <a:t>(last day of Term 2) at 3pm.</a:t>
            </a:r>
          </a:p>
          <a:p>
            <a:pPr marL="285750" indent="-285750">
              <a:buFont typeface="Arial" panose="020B0604020202020204" pitchFamily="34" charset="0"/>
              <a:buChar char="•"/>
            </a:pPr>
            <a:r>
              <a:rPr lang="en-NZ" dirty="0">
                <a:latin typeface="Avenir Next LT Pro" panose="020B0504020202020204" pitchFamily="34" charset="0"/>
              </a:rPr>
              <a:t>Judges shortlist and choose winners.</a:t>
            </a:r>
          </a:p>
          <a:p>
            <a:pPr marL="285750" indent="-285750">
              <a:buFont typeface="Arial" panose="020B0604020202020204" pitchFamily="34" charset="0"/>
              <a:buChar char="•"/>
            </a:pPr>
            <a:r>
              <a:rPr lang="en-NZ" dirty="0">
                <a:latin typeface="Avenir Next LT Pro" panose="020B0504020202020204" pitchFamily="34" charset="0"/>
              </a:rPr>
              <a:t>Term 3 2024- 3 winning authors announced at their schools.</a:t>
            </a:r>
          </a:p>
          <a:p>
            <a:pPr marL="285750" indent="-285750">
              <a:buFont typeface="Arial" panose="020B0604020202020204" pitchFamily="34" charset="0"/>
              <a:buChar char="•"/>
            </a:pPr>
            <a:r>
              <a:rPr lang="en-NZ" dirty="0">
                <a:latin typeface="Avenir Next LT Pro" panose="020B0504020202020204" pitchFamily="34" charset="0"/>
              </a:rPr>
              <a:t>Artwork, editing and publishing ready for Go Media Stadium, Mt Smart Warriors game NRL Season 2024.</a:t>
            </a:r>
          </a:p>
          <a:p>
            <a:pPr marL="285750" indent="-285750">
              <a:buFont typeface="Arial" panose="020B0604020202020204" pitchFamily="34" charset="0"/>
              <a:buChar char="•"/>
            </a:pPr>
            <a:r>
              <a:rPr lang="en-NZ" dirty="0">
                <a:latin typeface="Avenir Next LT Pro" panose="020B0504020202020204" pitchFamily="34" charset="0"/>
              </a:rPr>
              <a:t>Winners hosted along with parents/carers and sponsors.</a:t>
            </a:r>
          </a:p>
          <a:p>
            <a:pPr marL="285750" indent="-285750">
              <a:buFont typeface="Arial" panose="020B0604020202020204" pitchFamily="34" charset="0"/>
              <a:buChar char="•"/>
            </a:pPr>
            <a:r>
              <a:rPr lang="en-NZ" dirty="0">
                <a:latin typeface="Avenir Next LT Pro" panose="020B0504020202020204" pitchFamily="34" charset="0"/>
              </a:rPr>
              <a:t>Books published and distributed across Aotearoa.</a:t>
            </a:r>
          </a:p>
          <a:p>
            <a:pPr marL="285750" indent="-285750">
              <a:buFont typeface="Arial" panose="020B0604020202020204" pitchFamily="34" charset="0"/>
              <a:buChar char="•"/>
            </a:pPr>
            <a:endParaRPr lang="en-NZ" dirty="0">
              <a:latin typeface="Avenir Next LT Pro" panose="020B0504020202020204" pitchFamily="34" charset="0"/>
            </a:endParaRPr>
          </a:p>
          <a:p>
            <a:pPr marL="285750" indent="-285750">
              <a:buFont typeface="Arial" panose="020B0604020202020204" pitchFamily="34" charset="0"/>
              <a:buChar char="•"/>
            </a:pPr>
            <a:endParaRPr lang="en-NZ" dirty="0"/>
          </a:p>
        </p:txBody>
      </p:sp>
      <p:pic>
        <p:nvPicPr>
          <p:cNvPr id="6" name="Picture 5" descr="Logo&#10;&#10;Description automatically generated">
            <a:extLst>
              <a:ext uri="{FF2B5EF4-FFF2-40B4-BE49-F238E27FC236}">
                <a16:creationId xmlns:a16="http://schemas.microsoft.com/office/drawing/2014/main" id="{CC35E5A1-932E-4EEA-A3F9-99839B01A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42" y="5657850"/>
            <a:ext cx="547754" cy="756000"/>
          </a:xfrm>
          <a:prstGeom prst="rect">
            <a:avLst/>
          </a:prstGeom>
        </p:spPr>
      </p:pic>
    </p:spTree>
    <p:extLst>
      <p:ext uri="{BB962C8B-B14F-4D97-AF65-F5344CB8AC3E}">
        <p14:creationId xmlns:p14="http://schemas.microsoft.com/office/powerpoint/2010/main" val="386888623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9E71A0A-5C01-4D2E-932C-A0E6C8070C55}"/>
              </a:ext>
            </a:extLst>
          </p:cNvPr>
          <p:cNvSpPr txBox="1"/>
          <p:nvPr/>
        </p:nvSpPr>
        <p:spPr>
          <a:xfrm>
            <a:off x="2084439" y="413144"/>
            <a:ext cx="8897683" cy="461665"/>
          </a:xfrm>
          <a:prstGeom prst="rect">
            <a:avLst/>
          </a:prstGeom>
          <a:noFill/>
        </p:spPr>
        <p:txBody>
          <a:bodyPr wrap="square" rtlCol="0">
            <a:spAutoFit/>
          </a:bodyPr>
          <a:lstStyle/>
          <a:p>
            <a:r>
              <a:rPr lang="en-NZ" sz="2400" b="1" dirty="0">
                <a:latin typeface="Avenir Next LT Pro" panose="020B0504020202020204" pitchFamily="34" charset="0"/>
              </a:rPr>
              <a:t>Thank you to our wonderful sponsors!</a:t>
            </a:r>
          </a:p>
        </p:txBody>
      </p:sp>
      <p:sp>
        <p:nvSpPr>
          <p:cNvPr id="11" name="TextBox 10">
            <a:extLst>
              <a:ext uri="{FF2B5EF4-FFF2-40B4-BE49-F238E27FC236}">
                <a16:creationId xmlns:a16="http://schemas.microsoft.com/office/drawing/2014/main" id="{E2E7C0AC-ADB0-4B12-99AE-CC3403A792DC}"/>
              </a:ext>
            </a:extLst>
          </p:cNvPr>
          <p:cNvSpPr txBox="1"/>
          <p:nvPr/>
        </p:nvSpPr>
        <p:spPr>
          <a:xfrm>
            <a:off x="1743075" y="6092689"/>
            <a:ext cx="6143625" cy="276999"/>
          </a:xfrm>
          <a:prstGeom prst="rect">
            <a:avLst/>
          </a:prstGeom>
          <a:noFill/>
        </p:spPr>
        <p:txBody>
          <a:bodyPr wrap="square" rtlCol="0">
            <a:spAutoFit/>
          </a:bodyPr>
          <a:lstStyle/>
          <a:p>
            <a:pPr algn="ctr"/>
            <a:r>
              <a:rPr lang="en-NZ" sz="1200" b="1" dirty="0">
                <a:latin typeface="Avenir Next LT Pro" panose="020B0504020202020204" pitchFamily="34" charset="0"/>
              </a:rPr>
              <a:t>Email us at </a:t>
            </a:r>
            <a:r>
              <a:rPr lang="en-NZ" sz="1200" b="1" dirty="0" err="1">
                <a:latin typeface="Avenir Next LT Pro" panose="020B0504020202020204" pitchFamily="34" charset="0"/>
                <a:hlinkClick r:id="rId2"/>
              </a:rPr>
              <a:t>admin@wcf.kiwi</a:t>
            </a:r>
            <a:r>
              <a:rPr lang="en-NZ" sz="1200" b="1" dirty="0">
                <a:latin typeface="Avenir Next LT Pro" panose="020B0504020202020204" pitchFamily="34" charset="0"/>
              </a:rPr>
              <a:t>  for more information or programme feedback</a:t>
            </a:r>
          </a:p>
        </p:txBody>
      </p:sp>
      <p:pic>
        <p:nvPicPr>
          <p:cNvPr id="2" name="Picture 1" descr="A logo for a family foundation&#10;&#10;Description automatically generated">
            <a:extLst>
              <a:ext uri="{FF2B5EF4-FFF2-40B4-BE49-F238E27FC236}">
                <a16:creationId xmlns:a16="http://schemas.microsoft.com/office/drawing/2014/main" id="{F4CE5B68-5F9C-2D86-6120-02A19A92B75E}"/>
              </a:ext>
            </a:extLst>
          </p:cNvPr>
          <p:cNvPicPr>
            <a:picLocks noChangeAspect="1"/>
          </p:cNvPicPr>
          <p:nvPr/>
        </p:nvPicPr>
        <p:blipFill>
          <a:blip r:embed="rId3"/>
          <a:stretch>
            <a:fillRect/>
          </a:stretch>
        </p:blipFill>
        <p:spPr>
          <a:xfrm>
            <a:off x="3858458" y="941125"/>
            <a:ext cx="2573525" cy="2124000"/>
          </a:xfrm>
          <a:prstGeom prst="rect">
            <a:avLst/>
          </a:prstGeom>
        </p:spPr>
      </p:pic>
      <p:pic>
        <p:nvPicPr>
          <p:cNvPr id="14" name="Picture 13" descr="A blue star with arrows&#10;&#10;Description automatically generated">
            <a:extLst>
              <a:ext uri="{FF2B5EF4-FFF2-40B4-BE49-F238E27FC236}">
                <a16:creationId xmlns:a16="http://schemas.microsoft.com/office/drawing/2014/main" id="{2315AF02-3151-D1EA-E6DB-E9411D8DD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434" y="3508698"/>
            <a:ext cx="979005" cy="1260000"/>
          </a:xfrm>
          <a:prstGeom prst="rect">
            <a:avLst/>
          </a:prstGeom>
        </p:spPr>
      </p:pic>
      <p:pic>
        <p:nvPicPr>
          <p:cNvPr id="16" name="Picture 15" descr="A red and black text&#10;&#10;Description automatically generated">
            <a:extLst>
              <a:ext uri="{FF2B5EF4-FFF2-40B4-BE49-F238E27FC236}">
                <a16:creationId xmlns:a16="http://schemas.microsoft.com/office/drawing/2014/main" id="{1E1F0D55-EC7A-1D46-B95F-A927DB1421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2574" y="3670698"/>
            <a:ext cx="2284623" cy="792000"/>
          </a:xfrm>
          <a:prstGeom prst="rect">
            <a:avLst/>
          </a:prstGeom>
        </p:spPr>
      </p:pic>
      <p:pic>
        <p:nvPicPr>
          <p:cNvPr id="18" name="Picture 17">
            <a:extLst>
              <a:ext uri="{FF2B5EF4-FFF2-40B4-BE49-F238E27FC236}">
                <a16:creationId xmlns:a16="http://schemas.microsoft.com/office/drawing/2014/main" id="{2DFE93C9-9440-12F7-9C44-270F90BC4B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029" y="5255442"/>
            <a:ext cx="2925715" cy="360000"/>
          </a:xfrm>
          <a:prstGeom prst="rect">
            <a:avLst/>
          </a:prstGeom>
        </p:spPr>
      </p:pic>
      <p:pic>
        <p:nvPicPr>
          <p:cNvPr id="20" name="Picture 19" descr="A logo for a company&#10;&#10;Description automatically generated">
            <a:extLst>
              <a:ext uri="{FF2B5EF4-FFF2-40B4-BE49-F238E27FC236}">
                <a16:creationId xmlns:a16="http://schemas.microsoft.com/office/drawing/2014/main" id="{F33DE002-28D0-86E8-B588-D788C97856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3223" y="3508698"/>
            <a:ext cx="1740263" cy="1116000"/>
          </a:xfrm>
          <a:prstGeom prst="rect">
            <a:avLst/>
          </a:prstGeom>
        </p:spPr>
      </p:pic>
    </p:spTree>
    <p:extLst>
      <p:ext uri="{BB962C8B-B14F-4D97-AF65-F5344CB8AC3E}">
        <p14:creationId xmlns:p14="http://schemas.microsoft.com/office/powerpoint/2010/main" val="258349025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holding books&#10;&#10;Description automatically generated with medium confidence">
            <a:extLst>
              <a:ext uri="{FF2B5EF4-FFF2-40B4-BE49-F238E27FC236}">
                <a16:creationId xmlns:a16="http://schemas.microsoft.com/office/drawing/2014/main" id="{C843197C-F3AE-45C5-A933-F43698FB3AE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02" b="7802"/>
          <a:stretch>
            <a:fillRect/>
          </a:stretch>
        </p:blipFill>
        <p:spPr>
          <a:xfrm>
            <a:off x="-66675" y="0"/>
            <a:ext cx="12306299" cy="6858000"/>
          </a:xfrm>
        </p:spPr>
      </p:pic>
      <p:sp>
        <p:nvSpPr>
          <p:cNvPr id="2" name="TextBox 1">
            <a:extLst>
              <a:ext uri="{FF2B5EF4-FFF2-40B4-BE49-F238E27FC236}">
                <a16:creationId xmlns:a16="http://schemas.microsoft.com/office/drawing/2014/main" id="{9F1FA965-8B07-43B0-99A4-49E4317754CC}"/>
              </a:ext>
            </a:extLst>
          </p:cNvPr>
          <p:cNvSpPr txBox="1"/>
          <p:nvPr/>
        </p:nvSpPr>
        <p:spPr>
          <a:xfrm>
            <a:off x="247651" y="32199"/>
            <a:ext cx="4095750" cy="1384995"/>
          </a:xfrm>
          <a:prstGeom prst="rect">
            <a:avLst/>
          </a:prstGeom>
          <a:noFill/>
        </p:spPr>
        <p:txBody>
          <a:bodyPr wrap="square" rtlCol="0">
            <a:spAutoFit/>
          </a:bodyPr>
          <a:lstStyle/>
          <a:p>
            <a:pPr algn="ctr"/>
            <a:r>
              <a:rPr lang="en-NZ" sz="2800" b="1" i="0" dirty="0">
                <a:solidFill>
                  <a:srgbClr val="00833E"/>
                </a:solidFill>
                <a:effectLst/>
                <a:latin typeface="Avenir Next LT Pro" panose="020B0504020202020204" pitchFamily="34" charset="0"/>
                <a:ea typeface="HGMinchoE" panose="020B0400000000000000" pitchFamily="49" charset="-128"/>
              </a:rPr>
              <a:t>League in Libraries </a:t>
            </a:r>
          </a:p>
          <a:p>
            <a:pPr algn="ctr"/>
            <a:r>
              <a:rPr lang="en-NZ" sz="2800" b="1" i="0" dirty="0">
                <a:solidFill>
                  <a:srgbClr val="00833E"/>
                </a:solidFill>
                <a:effectLst/>
                <a:latin typeface="Avenir Next LT Pro" panose="020B0504020202020204" pitchFamily="34" charset="0"/>
                <a:ea typeface="HGMinchoE" panose="020B0400000000000000" pitchFamily="49" charset="-128"/>
              </a:rPr>
              <a:t>Rīki i ngā Whare Pukapuka</a:t>
            </a:r>
          </a:p>
        </p:txBody>
      </p:sp>
      <p:sp>
        <p:nvSpPr>
          <p:cNvPr id="5" name="TextBox 4">
            <a:extLst>
              <a:ext uri="{FF2B5EF4-FFF2-40B4-BE49-F238E27FC236}">
                <a16:creationId xmlns:a16="http://schemas.microsoft.com/office/drawing/2014/main" id="{FD43DD66-7269-4281-BC32-8FEAD5018025}"/>
              </a:ext>
            </a:extLst>
          </p:cNvPr>
          <p:cNvSpPr txBox="1"/>
          <p:nvPr/>
        </p:nvSpPr>
        <p:spPr>
          <a:xfrm>
            <a:off x="-500062" y="1560132"/>
            <a:ext cx="6162674" cy="276999"/>
          </a:xfrm>
          <a:prstGeom prst="rect">
            <a:avLst/>
          </a:prstGeom>
          <a:noFill/>
        </p:spPr>
        <p:txBody>
          <a:bodyPr wrap="square">
            <a:spAutoFit/>
          </a:bodyPr>
          <a:lstStyle/>
          <a:p>
            <a:pPr lvl="0" algn="ctr"/>
            <a:r>
              <a:rPr lang="it-IT" sz="1200" b="1" spc="300" dirty="0">
                <a:solidFill>
                  <a:srgbClr val="E12520"/>
                </a:solidFill>
                <a:latin typeface="Avenir Next LT Pro" panose="020B0504020202020204" pitchFamily="34" charset="0"/>
                <a:ea typeface="Dela Gothic One" panose="00000500000000000000" pitchFamily="2" charset="-128"/>
                <a:cs typeface="Open Sans" panose="020B0606030504020204" pitchFamily="34" charset="0"/>
              </a:rPr>
              <a:t>Creative writing for tamariki &amp; rangatahi</a:t>
            </a:r>
            <a:endParaRPr lang="fr-CA" sz="1200" b="1" spc="300" dirty="0">
              <a:solidFill>
                <a:srgbClr val="E12520"/>
              </a:solidFill>
              <a:latin typeface="Avenir Next LT Pro" panose="020B0504020202020204" pitchFamily="34" charset="0"/>
              <a:ea typeface="Dela Gothic One" panose="00000500000000000000" pitchFamily="2" charset="-128"/>
              <a:cs typeface="Open Sans" panose="020B0606030504020204" pitchFamily="34" charset="0"/>
            </a:endParaRPr>
          </a:p>
        </p:txBody>
      </p:sp>
      <p:sp>
        <p:nvSpPr>
          <p:cNvPr id="7" name="TextBox 6">
            <a:extLst>
              <a:ext uri="{FF2B5EF4-FFF2-40B4-BE49-F238E27FC236}">
                <a16:creationId xmlns:a16="http://schemas.microsoft.com/office/drawing/2014/main" id="{696E3AB8-2AA2-4FF0-A91D-0FFB3BA53BFF}"/>
              </a:ext>
            </a:extLst>
          </p:cNvPr>
          <p:cNvSpPr txBox="1"/>
          <p:nvPr/>
        </p:nvSpPr>
        <p:spPr>
          <a:xfrm>
            <a:off x="7067549" y="263722"/>
            <a:ext cx="4772025" cy="1323439"/>
          </a:xfrm>
          <a:prstGeom prst="rect">
            <a:avLst/>
          </a:prstGeom>
          <a:noFill/>
        </p:spPr>
        <p:txBody>
          <a:bodyPr wrap="square">
            <a:spAutoFit/>
          </a:bodyPr>
          <a:lstStyle/>
          <a:p>
            <a:r>
              <a:rPr lang="en-US" sz="1600" b="1" i="0" dirty="0">
                <a:solidFill>
                  <a:srgbClr val="00833E"/>
                </a:solidFill>
                <a:effectLst/>
                <a:latin typeface="Avenir Next LT Pro" panose="020B0504020202020204" pitchFamily="34" charset="0"/>
              </a:rPr>
              <a:t>UNICEF’s most recent report states that Covid-19 has wiped out 20 years of education gains with 9% of children in years 1-8 falling below the minimum reading proficiency levels in 2020. </a:t>
            </a:r>
          </a:p>
        </p:txBody>
      </p:sp>
      <p:sp>
        <p:nvSpPr>
          <p:cNvPr id="9" name="TextBox 8">
            <a:extLst>
              <a:ext uri="{FF2B5EF4-FFF2-40B4-BE49-F238E27FC236}">
                <a16:creationId xmlns:a16="http://schemas.microsoft.com/office/drawing/2014/main" id="{EFBAD7F2-2795-4F4C-8CE8-10F3393568C0}"/>
              </a:ext>
            </a:extLst>
          </p:cNvPr>
          <p:cNvSpPr txBox="1"/>
          <p:nvPr/>
        </p:nvSpPr>
        <p:spPr>
          <a:xfrm>
            <a:off x="9220200" y="2288725"/>
            <a:ext cx="2971800" cy="1477328"/>
          </a:xfrm>
          <a:prstGeom prst="rect">
            <a:avLst/>
          </a:prstGeom>
          <a:noFill/>
        </p:spPr>
        <p:txBody>
          <a:bodyPr wrap="square">
            <a:spAutoFit/>
          </a:bodyPr>
          <a:lstStyle/>
          <a:p>
            <a:r>
              <a:rPr lang="en-US" b="1" i="0" dirty="0">
                <a:solidFill>
                  <a:srgbClr val="FF0000"/>
                </a:solidFill>
                <a:effectLst/>
                <a:latin typeface="Avenir Next LT Pro" panose="020B0504020202020204" pitchFamily="34" charset="0"/>
              </a:rPr>
              <a:t>Our programme aims to support tamariki and rangatahi to reconnect with their aroha for creative writing.</a:t>
            </a:r>
            <a:endParaRPr lang="en-NZ" b="1" dirty="0">
              <a:solidFill>
                <a:srgbClr val="FF0000"/>
              </a:solidFill>
              <a:latin typeface="Avenir Next LT Pro" panose="020B0504020202020204" pitchFamily="34" charset="0"/>
            </a:endParaRPr>
          </a:p>
        </p:txBody>
      </p:sp>
      <p:sp>
        <p:nvSpPr>
          <p:cNvPr id="11" name="TextBox 10">
            <a:extLst>
              <a:ext uri="{FF2B5EF4-FFF2-40B4-BE49-F238E27FC236}">
                <a16:creationId xmlns:a16="http://schemas.microsoft.com/office/drawing/2014/main" id="{BCAE2FE9-88C9-4519-B022-DA769EFF6C7F}"/>
              </a:ext>
            </a:extLst>
          </p:cNvPr>
          <p:cNvSpPr txBox="1"/>
          <p:nvPr/>
        </p:nvSpPr>
        <p:spPr>
          <a:xfrm>
            <a:off x="0" y="2288725"/>
            <a:ext cx="2409825" cy="2800767"/>
          </a:xfrm>
          <a:prstGeom prst="rect">
            <a:avLst/>
          </a:prstGeom>
          <a:noFill/>
        </p:spPr>
        <p:txBody>
          <a:bodyPr wrap="square">
            <a:spAutoFit/>
          </a:bodyPr>
          <a:lstStyle/>
          <a:p>
            <a:r>
              <a:rPr lang="en-US" sz="1600" b="1" i="0" dirty="0">
                <a:solidFill>
                  <a:srgbClr val="00833E"/>
                </a:solidFill>
                <a:effectLst/>
                <a:latin typeface="Avenir Next LT Pro" panose="020B0504020202020204" pitchFamily="34" charset="0"/>
              </a:rPr>
              <a:t>Reading is many kids’ biggest challenge. League in Libraries encourages children to rediscover the enjoyment of reading and literacy as essential life skills through the support of engaging mentors and role models. </a:t>
            </a:r>
          </a:p>
        </p:txBody>
      </p:sp>
      <p:pic>
        <p:nvPicPr>
          <p:cNvPr id="12" name="Picture 11" descr="Logo&#10;&#10;Description automatically generated">
            <a:extLst>
              <a:ext uri="{FF2B5EF4-FFF2-40B4-BE49-F238E27FC236}">
                <a16:creationId xmlns:a16="http://schemas.microsoft.com/office/drawing/2014/main" id="{343F0F16-FB58-4DCF-8DA9-18454618A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73" y="5655559"/>
            <a:ext cx="547754" cy="756000"/>
          </a:xfrm>
          <a:prstGeom prst="rect">
            <a:avLst/>
          </a:prstGeom>
        </p:spPr>
      </p:pic>
    </p:spTree>
    <p:extLst>
      <p:ext uri="{BB962C8B-B14F-4D97-AF65-F5344CB8AC3E}">
        <p14:creationId xmlns:p14="http://schemas.microsoft.com/office/powerpoint/2010/main" val="1165656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3EBCD9DF-B46B-2187-ECFC-59F7E2481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3335" y="2093566"/>
            <a:ext cx="2727834" cy="1764000"/>
          </a:xfrm>
          <a:prstGeom prst="rect">
            <a:avLst/>
          </a:prstGeom>
        </p:spPr>
      </p:pic>
      <p:pic>
        <p:nvPicPr>
          <p:cNvPr id="5" name="Picture 4" descr="A logo for a movie production&#10;&#10;Description automatically generated">
            <a:extLst>
              <a:ext uri="{FF2B5EF4-FFF2-40B4-BE49-F238E27FC236}">
                <a16:creationId xmlns:a16="http://schemas.microsoft.com/office/drawing/2014/main" id="{2E77F1F6-BC4D-5F23-24F8-3483530ED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744" y="1649030"/>
            <a:ext cx="3648190" cy="2736000"/>
          </a:xfrm>
          <a:prstGeom prst="rect">
            <a:avLst/>
          </a:prstGeom>
        </p:spPr>
      </p:pic>
      <p:sp>
        <p:nvSpPr>
          <p:cNvPr id="6" name="TextBox 5">
            <a:extLst>
              <a:ext uri="{FF2B5EF4-FFF2-40B4-BE49-F238E27FC236}">
                <a16:creationId xmlns:a16="http://schemas.microsoft.com/office/drawing/2014/main" id="{12C411DD-C52D-4E61-F7FF-13D0CA734000}"/>
              </a:ext>
            </a:extLst>
          </p:cNvPr>
          <p:cNvSpPr txBox="1"/>
          <p:nvPr/>
        </p:nvSpPr>
        <p:spPr>
          <a:xfrm>
            <a:off x="4289271" y="900294"/>
            <a:ext cx="7669161" cy="369332"/>
          </a:xfrm>
          <a:prstGeom prst="rect">
            <a:avLst/>
          </a:prstGeom>
          <a:noFill/>
        </p:spPr>
        <p:txBody>
          <a:bodyPr wrap="square" rtlCol="0">
            <a:spAutoFit/>
          </a:bodyPr>
          <a:lstStyle/>
          <a:p>
            <a:r>
              <a:rPr lang="en-NZ" dirty="0"/>
              <a:t>Thank you to our creative teams!</a:t>
            </a:r>
          </a:p>
        </p:txBody>
      </p:sp>
      <p:pic>
        <p:nvPicPr>
          <p:cNvPr id="8" name="Picture 7" descr="A blue and white logo&#10;&#10;Description automatically generated">
            <a:extLst>
              <a:ext uri="{FF2B5EF4-FFF2-40B4-BE49-F238E27FC236}">
                <a16:creationId xmlns:a16="http://schemas.microsoft.com/office/drawing/2014/main" id="{78D631E5-492B-5495-73B8-844C50190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380" y="5093870"/>
            <a:ext cx="2676918" cy="1044000"/>
          </a:xfrm>
          <a:prstGeom prst="rect">
            <a:avLst/>
          </a:prstGeom>
        </p:spPr>
      </p:pic>
      <p:pic>
        <p:nvPicPr>
          <p:cNvPr id="9" name="Picture 8">
            <a:extLst>
              <a:ext uri="{FF2B5EF4-FFF2-40B4-BE49-F238E27FC236}">
                <a16:creationId xmlns:a16="http://schemas.microsoft.com/office/drawing/2014/main" id="{1BC941DF-8A87-2A68-5382-F2CEBEF19646}"/>
              </a:ext>
            </a:extLst>
          </p:cNvPr>
          <p:cNvPicPr>
            <a:picLocks noChangeAspect="1"/>
          </p:cNvPicPr>
          <p:nvPr/>
        </p:nvPicPr>
        <p:blipFill>
          <a:blip r:embed="rId5"/>
          <a:stretch>
            <a:fillRect/>
          </a:stretch>
        </p:blipFill>
        <p:spPr>
          <a:xfrm>
            <a:off x="5733335" y="4680053"/>
            <a:ext cx="2164268" cy="1871634"/>
          </a:xfrm>
          <a:prstGeom prst="rect">
            <a:avLst/>
          </a:prstGeom>
        </p:spPr>
      </p:pic>
    </p:spTree>
    <p:extLst>
      <p:ext uri="{BB962C8B-B14F-4D97-AF65-F5344CB8AC3E}">
        <p14:creationId xmlns:p14="http://schemas.microsoft.com/office/powerpoint/2010/main" val="26043114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612" y="0"/>
            <a:ext cx="12180231" cy="6858000"/>
          </a:xfrm>
          <a:prstGeom prst="rect">
            <a:avLst/>
          </a:prstGeom>
        </p:spPr>
      </p:pic>
      <p:sp>
        <p:nvSpPr>
          <p:cNvPr id="16" name="TextBox 15"/>
          <p:cNvSpPr txBox="1">
            <a:spLocks/>
          </p:cNvSpPr>
          <p:nvPr/>
        </p:nvSpPr>
        <p:spPr>
          <a:xfrm>
            <a:off x="2733773" y="322729"/>
            <a:ext cx="8467627" cy="1077218"/>
          </a:xfrm>
          <a:prstGeom prst="rect">
            <a:avLst/>
          </a:prstGeom>
          <a:noFill/>
          <a:effectLst/>
        </p:spPr>
        <p:txBody>
          <a:bodyPr wrap="square" rtlCol="0">
            <a:spAutoFit/>
          </a:bodyPr>
          <a:lstStyle/>
          <a:p>
            <a:pPr algn="ctr"/>
            <a:r>
              <a:rPr lang="en-NZ" sz="3200" b="1" i="0" dirty="0">
                <a:solidFill>
                  <a:srgbClr val="00833E"/>
                </a:solidFill>
                <a:effectLst/>
                <a:latin typeface="Avenir Next LT Pro" panose="020B0504020202020204" pitchFamily="34" charset="0"/>
              </a:rPr>
              <a:t>League in Libraries - Rīki i ngā Whare Pukapuka</a:t>
            </a:r>
          </a:p>
        </p:txBody>
      </p:sp>
      <p:sp>
        <p:nvSpPr>
          <p:cNvPr id="17" name="TextBox 16"/>
          <p:cNvSpPr txBox="1">
            <a:spLocks/>
          </p:cNvSpPr>
          <p:nvPr/>
        </p:nvSpPr>
        <p:spPr>
          <a:xfrm>
            <a:off x="2792860" y="1522621"/>
            <a:ext cx="8612013" cy="400110"/>
          </a:xfrm>
          <a:prstGeom prst="rect">
            <a:avLst/>
          </a:prstGeom>
          <a:noFill/>
          <a:effectLst/>
        </p:spPr>
        <p:txBody>
          <a:bodyPr wrap="square" rtlCol="0">
            <a:spAutoFit/>
          </a:bodyPr>
          <a:lstStyle/>
          <a:p>
            <a:pPr lvl="0" algn="ctr"/>
            <a:r>
              <a:rPr lang="it-IT" sz="2000" spc="300" dirty="0">
                <a:solidFill>
                  <a:srgbClr val="E12520"/>
                </a:solidFill>
                <a:latin typeface="Avenir Next LT Pro" panose="020B0504020202020204" pitchFamily="34" charset="0"/>
                <a:ea typeface="Dela Gothic One" panose="00000500000000000000" pitchFamily="2" charset="-128"/>
                <a:cs typeface="Open Sans" panose="020B0606030504020204" pitchFamily="34" charset="0"/>
              </a:rPr>
              <a:t>Creative writing for tamariki &amp; rangatahi</a:t>
            </a:r>
            <a:endParaRPr lang="fr-CA" sz="2000" spc="300" dirty="0">
              <a:solidFill>
                <a:srgbClr val="E12520"/>
              </a:solidFill>
              <a:latin typeface="Avenir Next LT Pro" panose="020B0504020202020204" pitchFamily="34" charset="0"/>
              <a:ea typeface="Dela Gothic One" panose="00000500000000000000" pitchFamily="2" charset="-128"/>
              <a:cs typeface="Open Sans" panose="020B0606030504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1" name="TextBox 10">
            <a:extLst>
              <a:ext uri="{FF2B5EF4-FFF2-40B4-BE49-F238E27FC236}">
                <a16:creationId xmlns:a16="http://schemas.microsoft.com/office/drawing/2014/main" id="{31015806-021F-4D63-945F-53A8FAE82A05}"/>
              </a:ext>
            </a:extLst>
          </p:cNvPr>
          <p:cNvSpPr txBox="1"/>
          <p:nvPr/>
        </p:nvSpPr>
        <p:spPr>
          <a:xfrm>
            <a:off x="2552798" y="2268496"/>
            <a:ext cx="7711126" cy="1015663"/>
          </a:xfrm>
          <a:prstGeom prst="rect">
            <a:avLst/>
          </a:prstGeom>
          <a:noFill/>
        </p:spPr>
        <p:txBody>
          <a:bodyPr wrap="square">
            <a:spAutoFit/>
          </a:bodyPr>
          <a:lstStyle/>
          <a:p>
            <a:r>
              <a:rPr lang="en-US" sz="2000" b="0" i="0" dirty="0">
                <a:effectLst/>
                <a:latin typeface="Avenir Next LT Pro" panose="020B0504020202020204" pitchFamily="34" charset="0"/>
              </a:rPr>
              <a:t>To date, League in Libraries has published 1</a:t>
            </a:r>
            <a:r>
              <a:rPr lang="en-US" sz="2000" dirty="0">
                <a:latin typeface="Avenir Next LT Pro" panose="020B0504020202020204" pitchFamily="34" charset="0"/>
              </a:rPr>
              <a:t>7</a:t>
            </a:r>
            <a:r>
              <a:rPr lang="en-US" sz="2000" b="0" i="0" dirty="0">
                <a:effectLst/>
                <a:latin typeface="Avenir Next LT Pro" panose="020B0504020202020204" pitchFamily="34" charset="0"/>
              </a:rPr>
              <a:t> young authors and created meaningful connections with 10,869 children across 374 schools. </a:t>
            </a:r>
            <a:endParaRPr lang="en-NZ" sz="2000" b="1" dirty="0">
              <a:latin typeface="Avenir Next LT Pro" panose="020B0504020202020204" pitchFamily="34" charset="0"/>
            </a:endParaRPr>
          </a:p>
        </p:txBody>
      </p:sp>
      <p:pic>
        <p:nvPicPr>
          <p:cNvPr id="13" name="Picture 12" descr="Diagram&#10;&#10;Description automatically generated">
            <a:extLst>
              <a:ext uri="{FF2B5EF4-FFF2-40B4-BE49-F238E27FC236}">
                <a16:creationId xmlns:a16="http://schemas.microsoft.com/office/drawing/2014/main" id="{B4440359-636D-4FD4-8A6B-074B52DDB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678" y="3393358"/>
            <a:ext cx="3059322" cy="3312000"/>
          </a:xfrm>
          <a:prstGeom prst="rect">
            <a:avLst/>
          </a:prstGeom>
        </p:spPr>
      </p:pic>
      <p:sp>
        <p:nvSpPr>
          <p:cNvPr id="3" name="TextBox 2">
            <a:extLst>
              <a:ext uri="{FF2B5EF4-FFF2-40B4-BE49-F238E27FC236}">
                <a16:creationId xmlns:a16="http://schemas.microsoft.com/office/drawing/2014/main" id="{CF641A00-06EF-4568-A9B4-A99DDDCEA730}"/>
              </a:ext>
            </a:extLst>
          </p:cNvPr>
          <p:cNvSpPr txBox="1"/>
          <p:nvPr/>
        </p:nvSpPr>
        <p:spPr>
          <a:xfrm>
            <a:off x="2552798" y="3854586"/>
            <a:ext cx="6901953" cy="1877437"/>
          </a:xfrm>
          <a:prstGeom prst="rect">
            <a:avLst/>
          </a:prstGeom>
          <a:noFill/>
        </p:spPr>
        <p:txBody>
          <a:bodyPr wrap="square" rtlCol="0">
            <a:spAutoFit/>
          </a:bodyPr>
          <a:lstStyle/>
          <a:p>
            <a:pPr algn="l"/>
            <a:r>
              <a:rPr lang="en-US" sz="2000" b="0" i="0" dirty="0">
                <a:effectLst/>
                <a:latin typeface="Avenir Next LT Pro" panose="020B0504020202020204" pitchFamily="34" charset="0"/>
              </a:rPr>
              <a:t>The programme incorporates a writing competition where students are invited to submit stories about their favorite Warriors for judging.  The best primary and intermediate age student has their work professionally illustrated and published.</a:t>
            </a:r>
          </a:p>
          <a:p>
            <a:pPr algn="l"/>
            <a:endParaRPr lang="en-US" sz="1600" b="0" i="0" dirty="0">
              <a:effectLst/>
              <a:latin typeface="Avenir Next LT Pro" panose="020B0504020202020204" pitchFamily="34" charset="0"/>
            </a:endParaRPr>
          </a:p>
        </p:txBody>
      </p:sp>
    </p:spTree>
    <p:extLst>
      <p:ext uri="{BB962C8B-B14F-4D97-AF65-F5344CB8AC3E}">
        <p14:creationId xmlns:p14="http://schemas.microsoft.com/office/powerpoint/2010/main" val="345861637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165" y="0"/>
            <a:ext cx="12180231" cy="6858000"/>
          </a:xfrm>
          <a:prstGeom prst="rect">
            <a:avLst/>
          </a:prstGeom>
        </p:spPr>
      </p:pic>
      <p:sp>
        <p:nvSpPr>
          <p:cNvPr id="16" name="TextBox 15"/>
          <p:cNvSpPr txBox="1">
            <a:spLocks/>
          </p:cNvSpPr>
          <p:nvPr/>
        </p:nvSpPr>
        <p:spPr>
          <a:xfrm>
            <a:off x="2771480" y="322729"/>
            <a:ext cx="8239419" cy="1077218"/>
          </a:xfrm>
          <a:prstGeom prst="rect">
            <a:avLst/>
          </a:prstGeom>
          <a:noFill/>
          <a:effectLst/>
        </p:spPr>
        <p:txBody>
          <a:bodyPr wrap="square" rtlCol="0">
            <a:spAutoFit/>
          </a:bodyPr>
          <a:lstStyle/>
          <a:p>
            <a:pPr algn="ctr"/>
            <a:r>
              <a:rPr lang="en-NZ" sz="3200" b="1" i="0" dirty="0">
                <a:solidFill>
                  <a:srgbClr val="00833E"/>
                </a:solidFill>
                <a:effectLst/>
                <a:latin typeface="Avenir Next LT Pro" panose="020B0504020202020204" pitchFamily="34" charset="0"/>
              </a:rPr>
              <a:t>League in Libraries - Rīki i ngā Whare Pukapuka</a:t>
            </a:r>
          </a:p>
        </p:txBody>
      </p:sp>
      <p:sp>
        <p:nvSpPr>
          <p:cNvPr id="17" name="TextBox 16"/>
          <p:cNvSpPr txBox="1">
            <a:spLocks/>
          </p:cNvSpPr>
          <p:nvPr/>
        </p:nvSpPr>
        <p:spPr>
          <a:xfrm>
            <a:off x="2941493" y="1355059"/>
            <a:ext cx="7869479" cy="400110"/>
          </a:xfrm>
          <a:prstGeom prst="rect">
            <a:avLst/>
          </a:prstGeom>
          <a:noFill/>
          <a:effectLst/>
        </p:spPr>
        <p:txBody>
          <a:bodyPr wrap="square" rtlCol="0">
            <a:spAutoFit/>
          </a:bodyPr>
          <a:lstStyle/>
          <a:p>
            <a:pPr lvl="0" algn="ctr"/>
            <a:r>
              <a:rPr lang="it-IT" sz="2000" spc="300" dirty="0">
                <a:solidFill>
                  <a:srgbClr val="E12520"/>
                </a:solidFill>
                <a:latin typeface="Avenir Next LT Pro" panose="020B0504020202020204" pitchFamily="34" charset="0"/>
                <a:ea typeface="Dela Gothic One" panose="00000500000000000000" pitchFamily="2" charset="-128"/>
                <a:cs typeface="Open Sans" panose="020B0606030504020204" pitchFamily="34" charset="0"/>
              </a:rPr>
              <a:t>Creative writing for tamariki &amp; rangatahi</a:t>
            </a:r>
            <a:endParaRPr lang="fr-CA" sz="2000" spc="300" dirty="0">
              <a:solidFill>
                <a:srgbClr val="E12520"/>
              </a:solidFill>
              <a:latin typeface="Avenir Next LT Pro" panose="020B0504020202020204" pitchFamily="34" charset="0"/>
              <a:ea typeface="Dela Gothic One" panose="00000500000000000000" pitchFamily="2" charset="-128"/>
              <a:cs typeface="Open Sans" panose="020B0606030504020204" pitchFamily="34" charset="0"/>
            </a:endParaRP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1" name="TextBox 10">
            <a:extLst>
              <a:ext uri="{FF2B5EF4-FFF2-40B4-BE49-F238E27FC236}">
                <a16:creationId xmlns:a16="http://schemas.microsoft.com/office/drawing/2014/main" id="{31015806-021F-4D63-945F-53A8FAE82A05}"/>
              </a:ext>
            </a:extLst>
          </p:cNvPr>
          <p:cNvSpPr txBox="1"/>
          <p:nvPr/>
        </p:nvSpPr>
        <p:spPr>
          <a:xfrm>
            <a:off x="2771479" y="2010435"/>
            <a:ext cx="9181147" cy="3539430"/>
          </a:xfrm>
          <a:prstGeom prst="rect">
            <a:avLst/>
          </a:prstGeom>
          <a:noFill/>
        </p:spPr>
        <p:txBody>
          <a:bodyPr wrap="square">
            <a:spAutoFit/>
          </a:bodyPr>
          <a:lstStyle/>
          <a:p>
            <a:pPr algn="ctr"/>
            <a:r>
              <a:rPr lang="en-US" sz="1600" b="1" dirty="0">
                <a:solidFill>
                  <a:srgbClr val="002060"/>
                </a:solidFill>
                <a:latin typeface="Avenir Next LT Pro" panose="020B0504020202020204" pitchFamily="34" charset="0"/>
              </a:rPr>
              <a:t>The 2024 competition will have three entry categories: </a:t>
            </a:r>
          </a:p>
          <a:p>
            <a:pPr algn="ctr"/>
            <a:endParaRPr lang="en-US" sz="1600" b="1" dirty="0">
              <a:solidFill>
                <a:srgbClr val="002060"/>
              </a:solidFill>
              <a:latin typeface="Avenir Next LT Pro" panose="020B0504020202020204" pitchFamily="34" charset="0"/>
            </a:endParaRPr>
          </a:p>
          <a:p>
            <a:pPr marL="285750" indent="-285750">
              <a:buFont typeface="Arial" panose="020B0604020202020204" pitchFamily="34" charset="0"/>
              <a:buChar char="•"/>
            </a:pPr>
            <a:r>
              <a:rPr lang="en-US" sz="1600" b="1" dirty="0">
                <a:solidFill>
                  <a:srgbClr val="002060"/>
                </a:solidFill>
                <a:latin typeface="Avenir Next LT Pro" panose="020B0504020202020204" pitchFamily="34" charset="0"/>
              </a:rPr>
              <a:t>Years 4-6</a:t>
            </a:r>
            <a:r>
              <a:rPr lang="en-US" sz="1600" dirty="0">
                <a:solidFill>
                  <a:srgbClr val="002060"/>
                </a:solidFill>
                <a:latin typeface="Avenir Next LT Pro" panose="020B0504020202020204" pitchFamily="34" charset="0"/>
              </a:rPr>
              <a:t>: Maximum word count 1,000 Ākonga (students) create their own Vodafone Warriors themed story inspired by their imagination</a:t>
            </a:r>
          </a:p>
          <a:p>
            <a:pPr marL="285750" indent="-285750">
              <a:buFont typeface="Arial" panose="020B0604020202020204" pitchFamily="34" charset="0"/>
              <a:buChar char="•"/>
            </a:pPr>
            <a:endParaRPr lang="en-US" sz="1600" dirty="0">
              <a:solidFill>
                <a:srgbClr val="002060"/>
              </a:solidFill>
              <a:latin typeface="Avenir Next LT Pro" panose="020B0504020202020204" pitchFamily="34" charset="0"/>
            </a:endParaRPr>
          </a:p>
          <a:p>
            <a:pPr marL="285750" indent="-285750">
              <a:buFont typeface="Arial" panose="020B0604020202020204" pitchFamily="34" charset="0"/>
              <a:buChar char="•"/>
            </a:pPr>
            <a:r>
              <a:rPr lang="en-US" sz="1600" b="1" dirty="0">
                <a:solidFill>
                  <a:srgbClr val="002060"/>
                </a:solidFill>
                <a:latin typeface="Avenir Next LT Pro" panose="020B0504020202020204" pitchFamily="34" charset="0"/>
              </a:rPr>
              <a:t>Years 7-8</a:t>
            </a:r>
            <a:r>
              <a:rPr lang="en-US" sz="1600" dirty="0">
                <a:solidFill>
                  <a:srgbClr val="002060"/>
                </a:solidFill>
                <a:latin typeface="Avenir Next LT Pro" panose="020B0504020202020204" pitchFamily="34" charset="0"/>
              </a:rPr>
              <a:t>: Maximum word count 1,500 Ākonga create their own Vodafone Warriors themed story inspired by one or more of the core values of the club</a:t>
            </a:r>
          </a:p>
          <a:p>
            <a:pPr marL="285750" indent="-285750">
              <a:buFont typeface="Arial" panose="020B0604020202020204" pitchFamily="34" charset="0"/>
              <a:buChar char="•"/>
            </a:pPr>
            <a:endParaRPr lang="en-US" sz="1600" dirty="0">
              <a:solidFill>
                <a:srgbClr val="002060"/>
              </a:solidFill>
              <a:latin typeface="Avenir Next LT Pro" panose="020B0504020202020204" pitchFamily="34" charset="0"/>
            </a:endParaRPr>
          </a:p>
          <a:p>
            <a:pPr marL="285750" indent="-285750">
              <a:buFont typeface="Arial" panose="020B0604020202020204" pitchFamily="34" charset="0"/>
              <a:buChar char="•"/>
            </a:pPr>
            <a:r>
              <a:rPr lang="en-US" sz="1600" b="1" dirty="0">
                <a:solidFill>
                  <a:srgbClr val="002060"/>
                </a:solidFill>
                <a:latin typeface="Avenir Next LT Pro" panose="020B0504020202020204" pitchFamily="34" charset="0"/>
              </a:rPr>
              <a:t>Te Reo Māori</a:t>
            </a:r>
            <a:r>
              <a:rPr lang="en-US" sz="1600" dirty="0">
                <a:solidFill>
                  <a:srgbClr val="002060"/>
                </a:solidFill>
                <a:latin typeface="Avenir Next LT Pro" panose="020B0504020202020204" pitchFamily="34" charset="0"/>
              </a:rPr>
              <a:t>: Ākonga will write their story in te reo Māori</a:t>
            </a:r>
          </a:p>
          <a:p>
            <a:endParaRPr lang="en-US" sz="1600" dirty="0">
              <a:solidFill>
                <a:srgbClr val="002060"/>
              </a:solidFill>
              <a:latin typeface="Avenir Next LT Pro" panose="020B0504020202020204" pitchFamily="34" charset="0"/>
            </a:endParaRPr>
          </a:p>
          <a:p>
            <a:endParaRPr lang="en-US" sz="1600" dirty="0">
              <a:solidFill>
                <a:srgbClr val="002060"/>
              </a:solidFill>
              <a:latin typeface="Avenir Next LT Pro" panose="020B0504020202020204" pitchFamily="34" charset="0"/>
            </a:endParaRPr>
          </a:p>
          <a:p>
            <a:pPr algn="ctr"/>
            <a:r>
              <a:rPr lang="en-US" sz="1600" dirty="0">
                <a:solidFill>
                  <a:srgbClr val="002060"/>
                </a:solidFill>
                <a:latin typeface="Avenir Next LT Pro" panose="020B0504020202020204" pitchFamily="34" charset="0"/>
              </a:rPr>
              <a:t>Entries are judged by a panel made up of Kaiako (teachers), members of the Warriors Community Foundation, and One NZ Warriors staff and players. Four finalists from each category will be chosen, with one supreme winner in each category.</a:t>
            </a:r>
            <a:endParaRPr lang="en-NZ" sz="1600" dirty="0">
              <a:solidFill>
                <a:srgbClr val="002060"/>
              </a:solidFill>
              <a:latin typeface="Avenir Next LT Pro" panose="020B0504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E8B37651-2F36-4EBD-AD2B-DE315C8EA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958" y="5814000"/>
            <a:ext cx="3244042" cy="1044000"/>
          </a:xfrm>
          <a:prstGeom prst="rect">
            <a:avLst/>
          </a:prstGeom>
        </p:spPr>
      </p:pic>
    </p:spTree>
    <p:extLst>
      <p:ext uri="{BB962C8B-B14F-4D97-AF65-F5344CB8AC3E}">
        <p14:creationId xmlns:p14="http://schemas.microsoft.com/office/powerpoint/2010/main" val="351283919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769" y="0"/>
            <a:ext cx="12180231" cy="6858000"/>
          </a:xfrm>
          <a:prstGeom prst="rect">
            <a:avLst/>
          </a:prstGeom>
        </p:spPr>
      </p:pic>
      <p:sp>
        <p:nvSpPr>
          <p:cNvPr id="16" name="TextBox 15"/>
          <p:cNvSpPr txBox="1">
            <a:spLocks/>
          </p:cNvSpPr>
          <p:nvPr/>
        </p:nvSpPr>
        <p:spPr>
          <a:xfrm>
            <a:off x="2771480" y="322729"/>
            <a:ext cx="8239419" cy="584775"/>
          </a:xfrm>
          <a:prstGeom prst="rect">
            <a:avLst/>
          </a:prstGeom>
          <a:noFill/>
          <a:effectLst/>
        </p:spPr>
        <p:txBody>
          <a:bodyPr wrap="square" rtlCol="0">
            <a:spAutoFit/>
          </a:bodyPr>
          <a:lstStyle/>
          <a:p>
            <a:pPr algn="ctr"/>
            <a:r>
              <a:rPr lang="en-NZ" sz="3200" b="1" i="0" dirty="0">
                <a:solidFill>
                  <a:srgbClr val="00833E"/>
                </a:solidFill>
                <a:effectLst/>
                <a:latin typeface="Avenir Next LT Pro" panose="020B0504020202020204" pitchFamily="34" charset="0"/>
              </a:rPr>
              <a:t>How To Use This Presentation</a:t>
            </a: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sp>
        <p:nvSpPr>
          <p:cNvPr id="11" name="TextBox 10">
            <a:extLst>
              <a:ext uri="{FF2B5EF4-FFF2-40B4-BE49-F238E27FC236}">
                <a16:creationId xmlns:a16="http://schemas.microsoft.com/office/drawing/2014/main" id="{31015806-021F-4D63-945F-53A8FAE82A05}"/>
              </a:ext>
            </a:extLst>
          </p:cNvPr>
          <p:cNvSpPr txBox="1"/>
          <p:nvPr/>
        </p:nvSpPr>
        <p:spPr>
          <a:xfrm>
            <a:off x="2771480" y="1535906"/>
            <a:ext cx="9181147" cy="3785652"/>
          </a:xfrm>
          <a:prstGeom prst="rect">
            <a:avLst/>
          </a:prstGeom>
          <a:noFill/>
        </p:spPr>
        <p:txBody>
          <a:bodyPr wrap="square" lIns="91440" tIns="45720" rIns="91440" bIns="45720" anchor="t">
            <a:spAutoFit/>
          </a:bodyPr>
          <a:lstStyle/>
          <a:p>
            <a:pPr algn="ctr"/>
            <a:endParaRPr lang="en-US" sz="1600" b="1" dirty="0">
              <a:solidFill>
                <a:srgbClr val="002060"/>
              </a:solidFill>
              <a:latin typeface="Avenir Next LT Pro" panose="020B0504020202020204" pitchFamily="34" charset="0"/>
            </a:endParaRPr>
          </a:p>
          <a:p>
            <a:r>
              <a:rPr lang="en-NZ" sz="1600" dirty="0">
                <a:solidFill>
                  <a:srgbClr val="002060"/>
                </a:solidFill>
                <a:latin typeface="Avenir Next LT Pro"/>
              </a:rPr>
              <a:t>This presentation has been prepared by the Warriors Community Foundation to support kaiako in encouraging students to engage in literacy-based activities. While we hope it is used to support students in their writing for our ‘Rīki i ngā Whare Pukapuka - League in Libraries’ competition, our main goal is to promote a love for writing.</a:t>
            </a:r>
          </a:p>
          <a:p>
            <a:endParaRPr lang="en-NZ" sz="1600" dirty="0">
              <a:solidFill>
                <a:srgbClr val="002060"/>
              </a:solidFill>
              <a:latin typeface="Avenir Next LT Pro" panose="020B0504020202020204" pitchFamily="34" charset="0"/>
            </a:endParaRPr>
          </a:p>
          <a:p>
            <a:r>
              <a:rPr lang="en-NZ" sz="1600" b="1" dirty="0">
                <a:solidFill>
                  <a:srgbClr val="002060"/>
                </a:solidFill>
                <a:latin typeface="Avenir Next LT Pro" panose="020B0504020202020204" pitchFamily="34" charset="0"/>
              </a:rPr>
              <a:t>This presentation has:</a:t>
            </a:r>
          </a:p>
          <a:p>
            <a:pPr marL="285750" indent="-285750">
              <a:buFont typeface="Arial" panose="020B0604020202020204" pitchFamily="34" charset="0"/>
              <a:buChar char="•"/>
            </a:pPr>
            <a:r>
              <a:rPr lang="en-NZ" sz="1600" dirty="0">
                <a:solidFill>
                  <a:srgbClr val="002060"/>
                </a:solidFill>
                <a:latin typeface="Avenir Next LT Pro"/>
              </a:rPr>
              <a:t>Activities to spark ideas </a:t>
            </a:r>
            <a:endParaRPr lang="en-NZ" sz="1600" dirty="0">
              <a:solidFill>
                <a:srgbClr val="002060"/>
              </a:solidFill>
              <a:latin typeface="Avenir Next LT Pro" panose="020B0504020202020204" pitchFamily="34" charset="0"/>
            </a:endParaRPr>
          </a:p>
          <a:p>
            <a:pPr marL="285750" indent="-285750">
              <a:buFont typeface="Arial" panose="020B0604020202020204" pitchFamily="34" charset="0"/>
              <a:buChar char="•"/>
            </a:pPr>
            <a:r>
              <a:rPr lang="en-NZ" sz="1600" dirty="0">
                <a:solidFill>
                  <a:srgbClr val="002060"/>
                </a:solidFill>
                <a:latin typeface="Avenir Next LT Pro"/>
              </a:rPr>
              <a:t>Templates to help students plan their writing</a:t>
            </a:r>
          </a:p>
          <a:p>
            <a:pPr marL="285750" indent="-285750">
              <a:buFont typeface="Arial" panose="020B0604020202020204" pitchFamily="34" charset="0"/>
              <a:buChar char="•"/>
            </a:pPr>
            <a:r>
              <a:rPr lang="en-NZ" sz="1600" dirty="0">
                <a:solidFill>
                  <a:srgbClr val="002060"/>
                </a:solidFill>
                <a:latin typeface="Avenir Next LT Pro"/>
              </a:rPr>
              <a:t>Activities to help students improve and edit their writing</a:t>
            </a:r>
          </a:p>
          <a:p>
            <a:pPr marL="285750" indent="-285750">
              <a:buFont typeface="Arial" panose="020B0604020202020204" pitchFamily="34" charset="0"/>
              <a:buChar char="•"/>
            </a:pPr>
            <a:r>
              <a:rPr lang="en-NZ" sz="1600" dirty="0">
                <a:solidFill>
                  <a:srgbClr val="002060"/>
                </a:solidFill>
                <a:latin typeface="Avenir Next LT Pro"/>
              </a:rPr>
              <a:t>This is the first year that we have provided supporting material to kaiako for them to use when running the competition in schools. We hope to improve on this for next year - any feedback is welcome </a:t>
            </a:r>
            <a:r>
              <a:rPr lang="en-NZ" sz="1600" dirty="0">
                <a:solidFill>
                  <a:srgbClr val="002060"/>
                </a:solidFill>
                <a:latin typeface="Avenir Next LT Pro"/>
                <a:hlinkClick r:id="rId4"/>
              </a:rPr>
              <a:t>admin@wcf.kiwi</a:t>
            </a:r>
            <a:r>
              <a:rPr lang="en-NZ" sz="1600" dirty="0">
                <a:solidFill>
                  <a:srgbClr val="002060"/>
                </a:solidFill>
                <a:latin typeface="Avenir Next LT Pro"/>
              </a:rPr>
              <a:t> </a:t>
            </a:r>
            <a:endParaRPr lang="en-NZ" sz="1600" dirty="0">
              <a:solidFill>
                <a:srgbClr val="002060"/>
              </a:solidFill>
              <a:highlight>
                <a:srgbClr val="FFFF00"/>
              </a:highlight>
              <a:latin typeface="Avenir Next LT Pro"/>
            </a:endParaRPr>
          </a:p>
          <a:p>
            <a:pPr marL="285750" indent="-285750">
              <a:buFont typeface="Arial" panose="020B0604020202020204" pitchFamily="34" charset="0"/>
              <a:buChar char="•"/>
            </a:pPr>
            <a:r>
              <a:rPr lang="en-NZ" sz="1600" dirty="0">
                <a:solidFill>
                  <a:srgbClr val="002060"/>
                </a:solidFill>
                <a:latin typeface="Avenir Next LT Pro"/>
              </a:rPr>
              <a:t>You can delete this slide when you’re done editing the presentation</a:t>
            </a:r>
          </a:p>
          <a:p>
            <a:pPr marL="285750" indent="-285750">
              <a:buFont typeface="Arial" panose="020B0604020202020204" pitchFamily="34" charset="0"/>
              <a:buChar char="•"/>
            </a:pPr>
            <a:endParaRPr lang="en-NZ" sz="1600" dirty="0">
              <a:solidFill>
                <a:srgbClr val="002060"/>
              </a:solidFill>
              <a:latin typeface="Avenir Next LT Pro" panose="020B0504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E8B37651-2F36-4EBD-AD2B-DE315C8EAA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7958" y="5814000"/>
            <a:ext cx="3244042" cy="1044000"/>
          </a:xfrm>
          <a:prstGeom prst="rect">
            <a:avLst/>
          </a:prstGeom>
        </p:spPr>
      </p:pic>
    </p:spTree>
    <p:extLst>
      <p:ext uri="{BB962C8B-B14F-4D97-AF65-F5344CB8AC3E}">
        <p14:creationId xmlns:p14="http://schemas.microsoft.com/office/powerpoint/2010/main" val="426241409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B760F-7F12-1E4B-B2DF-A6DEC7420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165" y="0"/>
            <a:ext cx="12180231" cy="6858000"/>
          </a:xfrm>
          <a:prstGeom prst="rect">
            <a:avLst/>
          </a:prstGeom>
        </p:spPr>
      </p:pic>
      <p:sp>
        <p:nvSpPr>
          <p:cNvPr id="16" name="TextBox 15"/>
          <p:cNvSpPr txBox="1">
            <a:spLocks/>
          </p:cNvSpPr>
          <p:nvPr/>
        </p:nvSpPr>
        <p:spPr>
          <a:xfrm>
            <a:off x="2771480" y="322729"/>
            <a:ext cx="8239419" cy="584775"/>
          </a:xfrm>
          <a:prstGeom prst="rect">
            <a:avLst/>
          </a:prstGeom>
          <a:noFill/>
          <a:effectLst/>
        </p:spPr>
        <p:txBody>
          <a:bodyPr wrap="square" rtlCol="0">
            <a:spAutoFit/>
          </a:bodyPr>
          <a:lstStyle/>
          <a:p>
            <a:pPr algn="ctr"/>
            <a:r>
              <a:rPr lang="en-NZ" sz="3200" b="1" i="0" dirty="0">
                <a:solidFill>
                  <a:srgbClr val="00833E"/>
                </a:solidFill>
                <a:effectLst/>
                <a:latin typeface="Avenir Next LT Pro" panose="020B0504020202020204" pitchFamily="34" charset="0"/>
              </a:rPr>
              <a:t>Table of Contents</a:t>
            </a:r>
          </a:p>
        </p:txBody>
      </p:sp>
      <p:pic>
        <p:nvPicPr>
          <p:cNvPr id="8" name="Picture 7" descr="Logo&#10;&#10;Description automatically generated">
            <a:extLst>
              <a:ext uri="{FF2B5EF4-FFF2-40B4-BE49-F238E27FC236}">
                <a16:creationId xmlns:a16="http://schemas.microsoft.com/office/drawing/2014/main" id="{41D64C5B-F0D5-4D0A-AE00-8D7068D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873" y="322729"/>
            <a:ext cx="547754" cy="7560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E8B37651-2F36-4EBD-AD2B-DE315C8EA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958" y="5814000"/>
            <a:ext cx="3244042" cy="1044000"/>
          </a:xfrm>
          <a:prstGeom prst="rect">
            <a:avLst/>
          </a:prstGeom>
        </p:spPr>
      </p:pic>
      <p:sp>
        <p:nvSpPr>
          <p:cNvPr id="10" name="TextBox 9">
            <a:extLst>
              <a:ext uri="{FF2B5EF4-FFF2-40B4-BE49-F238E27FC236}">
                <a16:creationId xmlns:a16="http://schemas.microsoft.com/office/drawing/2014/main" id="{2ED4FDD1-E848-4558-8FBF-7E3DF623E875}"/>
              </a:ext>
            </a:extLst>
          </p:cNvPr>
          <p:cNvSpPr txBox="1"/>
          <p:nvPr/>
        </p:nvSpPr>
        <p:spPr>
          <a:xfrm>
            <a:off x="2877671" y="1230233"/>
            <a:ext cx="1694328" cy="2123658"/>
          </a:xfrm>
          <a:prstGeom prst="rect">
            <a:avLst/>
          </a:prstGeom>
          <a:noFill/>
        </p:spPr>
        <p:txBody>
          <a:bodyPr wrap="square">
            <a:spAutoFit/>
          </a:bodyPr>
          <a:lstStyle/>
          <a:p>
            <a:pPr algn="r" rtl="0">
              <a:spcBef>
                <a:spcPts val="0"/>
              </a:spcBef>
              <a:spcAft>
                <a:spcPts val="0"/>
              </a:spcAft>
            </a:pPr>
            <a:r>
              <a:rPr lang="en-NZ" sz="9600" b="0" i="0" u="none" strike="noStrike" dirty="0">
                <a:solidFill>
                  <a:srgbClr val="19206C"/>
                </a:solidFill>
                <a:effectLst/>
                <a:latin typeface="Avenir Next LT Pro" panose="020B0504020202020204" pitchFamily="34" charset="0"/>
              </a:rPr>
              <a:t>01</a:t>
            </a:r>
            <a:endParaRPr lang="en-NZ" sz="9600" b="0" dirty="0">
              <a:solidFill>
                <a:srgbClr val="19206C"/>
              </a:solidFill>
              <a:effectLst/>
              <a:latin typeface="Avenir Next LT Pro" panose="020B0504020202020204" pitchFamily="34" charset="0"/>
            </a:endParaRPr>
          </a:p>
          <a:p>
            <a:br>
              <a:rPr lang="en-NZ" dirty="0">
                <a:latin typeface="Avenir Next LT Pro" panose="020B0504020202020204" pitchFamily="34" charset="0"/>
              </a:rPr>
            </a:br>
            <a:endParaRPr lang="en-NZ" dirty="0">
              <a:latin typeface="Avenir Next LT Pro" panose="020B0504020202020204" pitchFamily="34" charset="0"/>
            </a:endParaRPr>
          </a:p>
        </p:txBody>
      </p:sp>
      <p:sp>
        <p:nvSpPr>
          <p:cNvPr id="12" name="TextBox 11">
            <a:extLst>
              <a:ext uri="{FF2B5EF4-FFF2-40B4-BE49-F238E27FC236}">
                <a16:creationId xmlns:a16="http://schemas.microsoft.com/office/drawing/2014/main" id="{9559E867-4A29-4B83-9F0D-A22B4499C87B}"/>
              </a:ext>
            </a:extLst>
          </p:cNvPr>
          <p:cNvSpPr txBox="1"/>
          <p:nvPr/>
        </p:nvSpPr>
        <p:spPr>
          <a:xfrm>
            <a:off x="7253630" y="1230233"/>
            <a:ext cx="1694328" cy="2123658"/>
          </a:xfrm>
          <a:prstGeom prst="rect">
            <a:avLst/>
          </a:prstGeom>
          <a:noFill/>
        </p:spPr>
        <p:txBody>
          <a:bodyPr wrap="square">
            <a:spAutoFit/>
          </a:bodyPr>
          <a:lstStyle/>
          <a:p>
            <a:pPr algn="r" rtl="0">
              <a:spcBef>
                <a:spcPts val="0"/>
              </a:spcBef>
              <a:spcAft>
                <a:spcPts val="0"/>
              </a:spcAft>
            </a:pPr>
            <a:r>
              <a:rPr lang="en-NZ" sz="9600" b="0" i="0" u="none" strike="noStrike" dirty="0">
                <a:solidFill>
                  <a:srgbClr val="19206C"/>
                </a:solidFill>
                <a:effectLst/>
                <a:latin typeface="Avenir Next LT Pro" panose="020B0504020202020204" pitchFamily="34" charset="0"/>
              </a:rPr>
              <a:t>02</a:t>
            </a:r>
            <a:endParaRPr lang="en-NZ" sz="9600" b="0" dirty="0">
              <a:solidFill>
                <a:srgbClr val="19206C"/>
              </a:solidFill>
              <a:effectLst/>
              <a:latin typeface="Avenir Next LT Pro" panose="020B0504020202020204" pitchFamily="34" charset="0"/>
            </a:endParaRPr>
          </a:p>
          <a:p>
            <a:br>
              <a:rPr lang="en-NZ" dirty="0">
                <a:latin typeface="Avenir Next LT Pro" panose="020B0504020202020204" pitchFamily="34" charset="0"/>
              </a:rPr>
            </a:br>
            <a:endParaRPr lang="en-NZ" dirty="0">
              <a:latin typeface="Avenir Next LT Pro" panose="020B0504020202020204" pitchFamily="34" charset="0"/>
            </a:endParaRPr>
          </a:p>
        </p:txBody>
      </p:sp>
      <p:sp>
        <p:nvSpPr>
          <p:cNvPr id="13" name="TextBox 12">
            <a:extLst>
              <a:ext uri="{FF2B5EF4-FFF2-40B4-BE49-F238E27FC236}">
                <a16:creationId xmlns:a16="http://schemas.microsoft.com/office/drawing/2014/main" id="{41A15422-6978-40E8-839E-77170B2E81CD}"/>
              </a:ext>
            </a:extLst>
          </p:cNvPr>
          <p:cNvSpPr txBox="1"/>
          <p:nvPr/>
        </p:nvSpPr>
        <p:spPr>
          <a:xfrm>
            <a:off x="2877671" y="3676620"/>
            <a:ext cx="1694328" cy="2123658"/>
          </a:xfrm>
          <a:prstGeom prst="rect">
            <a:avLst/>
          </a:prstGeom>
          <a:noFill/>
        </p:spPr>
        <p:txBody>
          <a:bodyPr wrap="square">
            <a:spAutoFit/>
          </a:bodyPr>
          <a:lstStyle/>
          <a:p>
            <a:pPr algn="r" rtl="0">
              <a:spcBef>
                <a:spcPts val="0"/>
              </a:spcBef>
              <a:spcAft>
                <a:spcPts val="0"/>
              </a:spcAft>
            </a:pPr>
            <a:r>
              <a:rPr lang="en-NZ" sz="9600" b="0" i="0" u="none" strike="noStrike" dirty="0">
                <a:solidFill>
                  <a:srgbClr val="19206C"/>
                </a:solidFill>
                <a:effectLst/>
                <a:latin typeface="Avenir Next LT Pro" panose="020B0504020202020204" pitchFamily="34" charset="0"/>
              </a:rPr>
              <a:t>03</a:t>
            </a:r>
            <a:endParaRPr lang="en-NZ" sz="9600" b="0" dirty="0">
              <a:solidFill>
                <a:srgbClr val="19206C"/>
              </a:solidFill>
              <a:effectLst/>
              <a:latin typeface="Avenir Next LT Pro" panose="020B0504020202020204" pitchFamily="34" charset="0"/>
            </a:endParaRPr>
          </a:p>
          <a:p>
            <a:br>
              <a:rPr lang="en-NZ" dirty="0">
                <a:latin typeface="Avenir Next LT Pro" panose="020B0504020202020204" pitchFamily="34" charset="0"/>
              </a:rPr>
            </a:br>
            <a:endParaRPr lang="en-NZ" dirty="0">
              <a:latin typeface="Avenir Next LT Pro" panose="020B0504020202020204" pitchFamily="34" charset="0"/>
            </a:endParaRPr>
          </a:p>
        </p:txBody>
      </p:sp>
      <p:sp>
        <p:nvSpPr>
          <p:cNvPr id="14" name="TextBox 13">
            <a:extLst>
              <a:ext uri="{FF2B5EF4-FFF2-40B4-BE49-F238E27FC236}">
                <a16:creationId xmlns:a16="http://schemas.microsoft.com/office/drawing/2014/main" id="{CA6129C0-FBA5-48ED-80C3-68E70530CED7}"/>
              </a:ext>
            </a:extLst>
          </p:cNvPr>
          <p:cNvSpPr txBox="1"/>
          <p:nvPr/>
        </p:nvSpPr>
        <p:spPr>
          <a:xfrm>
            <a:off x="7402505" y="3690342"/>
            <a:ext cx="1694328" cy="2123658"/>
          </a:xfrm>
          <a:prstGeom prst="rect">
            <a:avLst/>
          </a:prstGeom>
          <a:noFill/>
        </p:spPr>
        <p:txBody>
          <a:bodyPr wrap="square">
            <a:spAutoFit/>
          </a:bodyPr>
          <a:lstStyle/>
          <a:p>
            <a:pPr algn="r" rtl="0">
              <a:spcBef>
                <a:spcPts val="0"/>
              </a:spcBef>
              <a:spcAft>
                <a:spcPts val="0"/>
              </a:spcAft>
            </a:pPr>
            <a:r>
              <a:rPr lang="en-NZ" sz="9600" b="0" i="0" u="none" strike="noStrike" dirty="0">
                <a:solidFill>
                  <a:srgbClr val="19206C"/>
                </a:solidFill>
                <a:effectLst/>
                <a:latin typeface="Avenir Next LT Pro" panose="020B0504020202020204" pitchFamily="34" charset="0"/>
              </a:rPr>
              <a:t>04</a:t>
            </a:r>
            <a:endParaRPr lang="en-NZ" sz="9600" b="0" dirty="0">
              <a:solidFill>
                <a:srgbClr val="19206C"/>
              </a:solidFill>
              <a:effectLst/>
              <a:latin typeface="Avenir Next LT Pro" panose="020B0504020202020204" pitchFamily="34" charset="0"/>
            </a:endParaRPr>
          </a:p>
          <a:p>
            <a:br>
              <a:rPr lang="en-NZ" dirty="0">
                <a:latin typeface="Avenir Next LT Pro" panose="020B0504020202020204" pitchFamily="34" charset="0"/>
              </a:rPr>
            </a:br>
            <a:endParaRPr lang="en-NZ" dirty="0">
              <a:latin typeface="Avenir Next LT Pro" panose="020B0504020202020204" pitchFamily="34" charset="0"/>
            </a:endParaRPr>
          </a:p>
        </p:txBody>
      </p:sp>
      <p:sp>
        <p:nvSpPr>
          <p:cNvPr id="18" name="TextBox 17">
            <a:extLst>
              <a:ext uri="{FF2B5EF4-FFF2-40B4-BE49-F238E27FC236}">
                <a16:creationId xmlns:a16="http://schemas.microsoft.com/office/drawing/2014/main" id="{C4C465A2-D642-4302-A040-1088B00DF0EF}"/>
              </a:ext>
            </a:extLst>
          </p:cNvPr>
          <p:cNvSpPr txBox="1"/>
          <p:nvPr/>
        </p:nvSpPr>
        <p:spPr>
          <a:xfrm>
            <a:off x="8929921" y="1645871"/>
            <a:ext cx="3022706" cy="1200329"/>
          </a:xfrm>
          <a:prstGeom prst="rect">
            <a:avLst/>
          </a:prstGeom>
          <a:noFill/>
        </p:spPr>
        <p:txBody>
          <a:bodyPr wrap="square">
            <a:spAutoFit/>
          </a:bodyPr>
          <a:lstStyle/>
          <a:p>
            <a:pPr rtl="0">
              <a:spcBef>
                <a:spcPts val="0"/>
              </a:spcBef>
              <a:spcAft>
                <a:spcPts val="0"/>
              </a:spcAft>
            </a:pPr>
            <a:r>
              <a:rPr lang="en-NZ" b="1" dirty="0">
                <a:solidFill>
                  <a:srgbClr val="19206C"/>
                </a:solidFill>
                <a:latin typeface="Bebas Neue"/>
              </a:rPr>
              <a:t>PLANNING TEMPLATES</a:t>
            </a:r>
            <a:endParaRPr lang="en-NZ" sz="1800" b="1" i="0" u="none" strike="noStrike" dirty="0">
              <a:solidFill>
                <a:srgbClr val="19206C"/>
              </a:solidFill>
              <a:effectLst/>
              <a:latin typeface="Bebas Neue"/>
            </a:endParaRPr>
          </a:p>
          <a:p>
            <a:r>
              <a:rPr lang="en-NZ" dirty="0">
                <a:solidFill>
                  <a:srgbClr val="00833E"/>
                </a:solidFill>
                <a:latin typeface="Niramit"/>
              </a:rPr>
              <a:t>Templates </a:t>
            </a:r>
            <a:r>
              <a:rPr lang="mi-NZ" dirty="0">
                <a:solidFill>
                  <a:srgbClr val="00833E"/>
                </a:solidFill>
                <a:latin typeface="Niramit"/>
              </a:rPr>
              <a:t>ākonga can use to organise their ideas.</a:t>
            </a:r>
            <a:endParaRPr lang="en-NZ" b="0" dirty="0">
              <a:solidFill>
                <a:srgbClr val="00833E"/>
              </a:solidFill>
              <a:effectLst/>
            </a:endParaRPr>
          </a:p>
          <a:p>
            <a:pPr rtl="0">
              <a:spcBef>
                <a:spcPts val="0"/>
              </a:spcBef>
              <a:spcAft>
                <a:spcPts val="0"/>
              </a:spcAft>
            </a:pPr>
            <a:endParaRPr lang="en-NZ" b="0" dirty="0">
              <a:solidFill>
                <a:srgbClr val="19206C"/>
              </a:solidFill>
              <a:effectLst/>
            </a:endParaRPr>
          </a:p>
        </p:txBody>
      </p:sp>
      <p:sp>
        <p:nvSpPr>
          <p:cNvPr id="19" name="TextBox 18">
            <a:extLst>
              <a:ext uri="{FF2B5EF4-FFF2-40B4-BE49-F238E27FC236}">
                <a16:creationId xmlns:a16="http://schemas.microsoft.com/office/drawing/2014/main" id="{C816ECA0-E43F-41AE-BDD5-000823C3E3C6}"/>
              </a:ext>
            </a:extLst>
          </p:cNvPr>
          <p:cNvSpPr txBox="1"/>
          <p:nvPr/>
        </p:nvSpPr>
        <p:spPr>
          <a:xfrm>
            <a:off x="4571999" y="1659122"/>
            <a:ext cx="3022706" cy="1200329"/>
          </a:xfrm>
          <a:prstGeom prst="rect">
            <a:avLst/>
          </a:prstGeom>
          <a:noFill/>
        </p:spPr>
        <p:txBody>
          <a:bodyPr wrap="square">
            <a:spAutoFit/>
          </a:bodyPr>
          <a:lstStyle/>
          <a:p>
            <a:pPr rtl="0">
              <a:spcBef>
                <a:spcPts val="0"/>
              </a:spcBef>
              <a:spcAft>
                <a:spcPts val="0"/>
              </a:spcAft>
            </a:pPr>
            <a:r>
              <a:rPr lang="en-NZ" sz="1800" b="1" i="0" u="none" strike="noStrike" dirty="0">
                <a:solidFill>
                  <a:srgbClr val="19206C"/>
                </a:solidFill>
                <a:effectLst/>
                <a:latin typeface="Bebas Neue"/>
              </a:rPr>
              <a:t>ACTIVITIES TO SPARK IDEAS</a:t>
            </a:r>
          </a:p>
          <a:p>
            <a:r>
              <a:rPr lang="en-NZ" sz="1800" b="0" i="0" u="none" strike="noStrike" dirty="0">
                <a:solidFill>
                  <a:srgbClr val="00833E"/>
                </a:solidFill>
                <a:effectLst/>
                <a:latin typeface="Niramit"/>
              </a:rPr>
              <a:t>Ideas for activities to do before ākonga begin planning</a:t>
            </a:r>
            <a:endParaRPr lang="en-NZ" b="0" dirty="0">
              <a:solidFill>
                <a:srgbClr val="00833E"/>
              </a:solidFill>
              <a:effectLst/>
            </a:endParaRPr>
          </a:p>
          <a:p>
            <a:pPr rtl="0">
              <a:spcBef>
                <a:spcPts val="0"/>
              </a:spcBef>
              <a:spcAft>
                <a:spcPts val="0"/>
              </a:spcAft>
            </a:pPr>
            <a:endParaRPr lang="en-NZ" b="0" dirty="0">
              <a:solidFill>
                <a:srgbClr val="19206C"/>
              </a:solidFill>
              <a:effectLst/>
            </a:endParaRPr>
          </a:p>
        </p:txBody>
      </p:sp>
      <p:sp>
        <p:nvSpPr>
          <p:cNvPr id="20" name="TextBox 19">
            <a:extLst>
              <a:ext uri="{FF2B5EF4-FFF2-40B4-BE49-F238E27FC236}">
                <a16:creationId xmlns:a16="http://schemas.microsoft.com/office/drawing/2014/main" id="{1B58A132-B443-42DC-A1C3-154B41ED5485}"/>
              </a:ext>
            </a:extLst>
          </p:cNvPr>
          <p:cNvSpPr txBox="1"/>
          <p:nvPr/>
        </p:nvSpPr>
        <p:spPr>
          <a:xfrm>
            <a:off x="4597297" y="3998549"/>
            <a:ext cx="3022706" cy="1200329"/>
          </a:xfrm>
          <a:prstGeom prst="rect">
            <a:avLst/>
          </a:prstGeom>
          <a:noFill/>
        </p:spPr>
        <p:txBody>
          <a:bodyPr wrap="square">
            <a:spAutoFit/>
          </a:bodyPr>
          <a:lstStyle/>
          <a:p>
            <a:pPr rtl="0">
              <a:spcBef>
                <a:spcPts val="0"/>
              </a:spcBef>
              <a:spcAft>
                <a:spcPts val="0"/>
              </a:spcAft>
            </a:pPr>
            <a:r>
              <a:rPr lang="en-NZ" b="1" dirty="0">
                <a:solidFill>
                  <a:srgbClr val="19206C"/>
                </a:solidFill>
                <a:latin typeface="Bebas Neue"/>
              </a:rPr>
              <a:t>IMPROVING WRITING</a:t>
            </a:r>
            <a:endParaRPr lang="en-NZ" sz="1800" b="1" i="0" u="none" strike="noStrike" dirty="0">
              <a:solidFill>
                <a:srgbClr val="19206C"/>
              </a:solidFill>
              <a:effectLst/>
              <a:latin typeface="Bebas Neue"/>
            </a:endParaRPr>
          </a:p>
          <a:p>
            <a:r>
              <a:rPr lang="mi-NZ" dirty="0">
                <a:solidFill>
                  <a:srgbClr val="00833E"/>
                </a:solidFill>
                <a:latin typeface="Niramit"/>
              </a:rPr>
              <a:t>Activities to improve the quality of the writing</a:t>
            </a:r>
            <a:endParaRPr lang="en-NZ" b="0" dirty="0">
              <a:solidFill>
                <a:srgbClr val="00833E"/>
              </a:solidFill>
              <a:effectLst/>
            </a:endParaRPr>
          </a:p>
          <a:p>
            <a:pPr rtl="0">
              <a:spcBef>
                <a:spcPts val="0"/>
              </a:spcBef>
              <a:spcAft>
                <a:spcPts val="0"/>
              </a:spcAft>
            </a:pPr>
            <a:endParaRPr lang="en-NZ" b="0" dirty="0">
              <a:solidFill>
                <a:srgbClr val="19206C"/>
              </a:solidFill>
              <a:effectLst/>
            </a:endParaRPr>
          </a:p>
        </p:txBody>
      </p:sp>
      <p:sp>
        <p:nvSpPr>
          <p:cNvPr id="21" name="TextBox 20">
            <a:extLst>
              <a:ext uri="{FF2B5EF4-FFF2-40B4-BE49-F238E27FC236}">
                <a16:creationId xmlns:a16="http://schemas.microsoft.com/office/drawing/2014/main" id="{45F1D552-81DA-472D-9422-D39DDC23CE88}"/>
              </a:ext>
            </a:extLst>
          </p:cNvPr>
          <p:cNvSpPr txBox="1"/>
          <p:nvPr/>
        </p:nvSpPr>
        <p:spPr>
          <a:xfrm>
            <a:off x="8947957" y="4011801"/>
            <a:ext cx="3113903" cy="1200329"/>
          </a:xfrm>
          <a:prstGeom prst="rect">
            <a:avLst/>
          </a:prstGeom>
          <a:noFill/>
        </p:spPr>
        <p:txBody>
          <a:bodyPr wrap="square">
            <a:spAutoFit/>
          </a:bodyPr>
          <a:lstStyle/>
          <a:p>
            <a:pPr rtl="0">
              <a:spcBef>
                <a:spcPts val="0"/>
              </a:spcBef>
              <a:spcAft>
                <a:spcPts val="0"/>
              </a:spcAft>
            </a:pPr>
            <a:r>
              <a:rPr lang="en-NZ" sz="1800" b="1" i="0" u="none" strike="noStrike" dirty="0">
                <a:solidFill>
                  <a:srgbClr val="19206C"/>
                </a:solidFill>
                <a:effectLst/>
                <a:latin typeface="Bebas Neue"/>
              </a:rPr>
              <a:t>EDITING</a:t>
            </a:r>
          </a:p>
          <a:p>
            <a:r>
              <a:rPr lang="mi-NZ" dirty="0">
                <a:solidFill>
                  <a:srgbClr val="00833E"/>
                </a:solidFill>
                <a:latin typeface="Niramit"/>
              </a:rPr>
              <a:t>Editing techniques to ensure the writing can be understood.</a:t>
            </a:r>
            <a:endParaRPr lang="en-NZ" b="0" dirty="0">
              <a:solidFill>
                <a:srgbClr val="00833E"/>
              </a:solidFill>
              <a:effectLst/>
            </a:endParaRPr>
          </a:p>
          <a:p>
            <a:pPr rtl="0">
              <a:spcBef>
                <a:spcPts val="0"/>
              </a:spcBef>
              <a:spcAft>
                <a:spcPts val="0"/>
              </a:spcAft>
            </a:pPr>
            <a:endParaRPr lang="en-NZ" b="0" dirty="0">
              <a:solidFill>
                <a:srgbClr val="19206C"/>
              </a:solidFill>
              <a:effectLst/>
            </a:endParaRPr>
          </a:p>
        </p:txBody>
      </p:sp>
    </p:spTree>
    <p:extLst>
      <p:ext uri="{BB962C8B-B14F-4D97-AF65-F5344CB8AC3E}">
        <p14:creationId xmlns:p14="http://schemas.microsoft.com/office/powerpoint/2010/main" val="18516233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EF69A-563F-406E-AC3A-5657B93E3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pic>
        <p:nvPicPr>
          <p:cNvPr id="4" name="Picture 3" descr="Logo&#10;&#10;Description automatically generated">
            <a:extLst>
              <a:ext uri="{FF2B5EF4-FFF2-40B4-BE49-F238E27FC236}">
                <a16:creationId xmlns:a16="http://schemas.microsoft.com/office/drawing/2014/main" id="{C503FC1C-1560-45DF-B92D-0BA70DB58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823" y="1901952"/>
            <a:ext cx="2212848" cy="3054096"/>
          </a:xfrm>
          <a:prstGeom prst="rect">
            <a:avLst/>
          </a:prstGeom>
        </p:spPr>
      </p:pic>
      <p:sp>
        <p:nvSpPr>
          <p:cNvPr id="5" name="TextBox 4">
            <a:extLst>
              <a:ext uri="{FF2B5EF4-FFF2-40B4-BE49-F238E27FC236}">
                <a16:creationId xmlns:a16="http://schemas.microsoft.com/office/drawing/2014/main" id="{22999AC8-6E46-4D78-B2A3-6E683FFFCF33}"/>
              </a:ext>
            </a:extLst>
          </p:cNvPr>
          <p:cNvSpPr txBox="1"/>
          <p:nvPr/>
        </p:nvSpPr>
        <p:spPr>
          <a:xfrm>
            <a:off x="6569935" y="2659721"/>
            <a:ext cx="3022706" cy="1754326"/>
          </a:xfrm>
          <a:prstGeom prst="rect">
            <a:avLst/>
          </a:prstGeom>
          <a:noFill/>
        </p:spPr>
        <p:txBody>
          <a:bodyPr wrap="square">
            <a:spAutoFit/>
          </a:bodyPr>
          <a:lstStyle/>
          <a:p>
            <a:pPr rtl="0">
              <a:spcBef>
                <a:spcPts val="0"/>
              </a:spcBef>
              <a:spcAft>
                <a:spcPts val="0"/>
              </a:spcAft>
            </a:pPr>
            <a:r>
              <a:rPr lang="en-NZ" sz="3600" b="1" i="0" u="none" strike="noStrike" dirty="0">
                <a:solidFill>
                  <a:srgbClr val="00833E"/>
                </a:solidFill>
                <a:effectLst/>
                <a:latin typeface="Bebas Neue"/>
              </a:rPr>
              <a:t>ACTIVI</a:t>
            </a:r>
            <a:r>
              <a:rPr lang="en-NZ" sz="3600" b="1" dirty="0">
                <a:solidFill>
                  <a:srgbClr val="00833E"/>
                </a:solidFill>
                <a:latin typeface="Bebas Neue"/>
              </a:rPr>
              <a:t>TIES TO SPARK IDEAS</a:t>
            </a:r>
            <a:endParaRPr lang="en-NZ" sz="3600" b="1" i="0" u="none" strike="noStrike" dirty="0">
              <a:solidFill>
                <a:srgbClr val="00833E"/>
              </a:solidFill>
              <a:effectLst/>
              <a:latin typeface="Bebas Neue"/>
            </a:endParaRPr>
          </a:p>
          <a:p>
            <a:pPr rtl="0">
              <a:spcBef>
                <a:spcPts val="0"/>
              </a:spcBef>
              <a:spcAft>
                <a:spcPts val="0"/>
              </a:spcAft>
            </a:pPr>
            <a:endParaRPr lang="en-NZ" sz="3600" b="0" dirty="0">
              <a:solidFill>
                <a:srgbClr val="00833E"/>
              </a:solidFill>
              <a:effectLst/>
            </a:endParaRPr>
          </a:p>
        </p:txBody>
      </p:sp>
      <p:sp>
        <p:nvSpPr>
          <p:cNvPr id="6" name="TextBox 5">
            <a:extLst>
              <a:ext uri="{FF2B5EF4-FFF2-40B4-BE49-F238E27FC236}">
                <a16:creationId xmlns:a16="http://schemas.microsoft.com/office/drawing/2014/main" id="{C68FF181-480C-4881-B309-30ABB3B48A71}"/>
              </a:ext>
            </a:extLst>
          </p:cNvPr>
          <p:cNvSpPr txBox="1"/>
          <p:nvPr/>
        </p:nvSpPr>
        <p:spPr>
          <a:xfrm>
            <a:off x="4973671" y="2475055"/>
            <a:ext cx="1694328" cy="2123658"/>
          </a:xfrm>
          <a:prstGeom prst="rect">
            <a:avLst/>
          </a:prstGeom>
          <a:noFill/>
        </p:spPr>
        <p:txBody>
          <a:bodyPr wrap="square">
            <a:spAutoFit/>
          </a:bodyPr>
          <a:lstStyle/>
          <a:p>
            <a:pPr algn="r" rtl="0">
              <a:spcBef>
                <a:spcPts val="0"/>
              </a:spcBef>
              <a:spcAft>
                <a:spcPts val="0"/>
              </a:spcAft>
            </a:pPr>
            <a:r>
              <a:rPr lang="en-NZ" sz="9600" b="0" i="0" u="none" strike="noStrike" dirty="0">
                <a:solidFill>
                  <a:srgbClr val="19206C"/>
                </a:solidFill>
                <a:effectLst/>
                <a:latin typeface="Avenir Next LT Pro" panose="020B0504020202020204" pitchFamily="34" charset="0"/>
              </a:rPr>
              <a:t>01</a:t>
            </a:r>
            <a:endParaRPr lang="en-NZ" sz="9600" b="0" dirty="0">
              <a:solidFill>
                <a:srgbClr val="19206C"/>
              </a:solidFill>
              <a:effectLst/>
              <a:latin typeface="Avenir Next LT Pro" panose="020B0504020202020204" pitchFamily="34" charset="0"/>
            </a:endParaRPr>
          </a:p>
          <a:p>
            <a:br>
              <a:rPr lang="en-NZ" dirty="0">
                <a:latin typeface="Avenir Next LT Pro" panose="020B0504020202020204" pitchFamily="34" charset="0"/>
              </a:rPr>
            </a:br>
            <a:endParaRPr lang="en-NZ" dirty="0">
              <a:latin typeface="Avenir Next LT Pro" panose="020B0504020202020204" pitchFamily="34" charset="0"/>
            </a:endParaRPr>
          </a:p>
        </p:txBody>
      </p:sp>
    </p:spTree>
    <p:extLst>
      <p:ext uri="{BB962C8B-B14F-4D97-AF65-F5344CB8AC3E}">
        <p14:creationId xmlns:p14="http://schemas.microsoft.com/office/powerpoint/2010/main" val="1582931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2A1E36702E0B944A572DB603210BDE7" ma:contentTypeVersion="13" ma:contentTypeDescription="Create a new document." ma:contentTypeScope="" ma:versionID="326623f88e213b71eb28b8fe1fa011fd">
  <xsd:schema xmlns:xsd="http://www.w3.org/2001/XMLSchema" xmlns:xs="http://www.w3.org/2001/XMLSchema" xmlns:p="http://schemas.microsoft.com/office/2006/metadata/properties" xmlns:ns2="05d59c5e-18e2-472f-a84e-10bd4b1e3491" xmlns:ns3="b1970dda-7a81-47f0-9910-8de4cc424af1" targetNamespace="http://schemas.microsoft.com/office/2006/metadata/properties" ma:root="true" ma:fieldsID="a1dab6e6ab50d617aa1fb3febc6466d6" ns2:_="" ns3:_="">
    <xsd:import namespace="05d59c5e-18e2-472f-a84e-10bd4b1e3491"/>
    <xsd:import namespace="b1970dda-7a81-47f0-9910-8de4cc424af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d59c5e-18e2-472f-a84e-10bd4b1e349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970dda-7a81-47f0-9910-8de4cc424af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6A34DA-4078-4234-9F15-DA80837AA8D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9C3DF14-D583-4A9C-B315-0ECE223348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d59c5e-18e2-472f-a84e-10bd4b1e3491"/>
    <ds:schemaRef ds:uri="b1970dda-7a81-47f0-9910-8de4cc424a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172DE2-10A9-45DE-A8EF-FECE337DAA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6970</TotalTime>
  <Words>1884</Words>
  <Application>Microsoft Office PowerPoint</Application>
  <PresentationFormat>Widescreen</PresentationFormat>
  <Paragraphs>292</Paragraphs>
  <Slides>40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Avenir Next LT Pro</vt:lpstr>
      <vt:lpstr>Bebas Neue</vt:lpstr>
      <vt:lpstr>Calibri</vt:lpstr>
      <vt:lpstr>Corbel Light</vt:lpstr>
      <vt:lpstr>Niramit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raza rasheed</dc:creator>
  <cp:lastModifiedBy>Lincoln Jefferson</cp:lastModifiedBy>
  <cp:revision>28</cp:revision>
  <dcterms:created xsi:type="dcterms:W3CDTF">2021-11-13T14:45:44Z</dcterms:created>
  <dcterms:modified xsi:type="dcterms:W3CDTF">2024-03-06T09:02:55Z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0x010100F2A1E36702E0B944A572DB603210BDE7</vt:lpwstr>
  </property>
</Properties>
</file>