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false" autoCompressPictures="0" embedTrueTypeFonts="true">
  <p:sldMasterIdLst>
    <p:sldMasterId id="2147483648" r:id="rId1"/>
  </p:sldMasterIdLst>
  <p:sldIdLst>
    <p:sldId id="256" r:id="rId2"/>
  </p:sldIdLst>
  <p:notesMasterIdLst>
    <p:notesMasterId r:id="rId3"/>
  </p:notesMasterIdLst>
  <p:sldSz cx="9144000" cy="5143500"/>
  <p:notesSz cx="5143500" cy="9144000"/>
  <p:embeddedFontLst>
    <p:embeddedFont>
      <p:font typeface="Season Mix"/>
      <p:regular r:id="rId8"/>
    </p:embeddedFont>
    <p:embeddedFont>
      <p:font typeface="Season Sans"/>
      <p:regular r:id="rId9"/>
    </p:embeddedFont>
    <p:embeddedFont>
      <p:font typeface="Season Sans SemiBold"/>
      <p:regular r:id="rId1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8" Type="http://schemas.openxmlformats.org/officeDocument/2006/relationships/font" Target="fonts/font1.fntdata"/><Relationship Id="rId9" Type="http://schemas.openxmlformats.org/officeDocument/2006/relationships/font" Target="fonts/font2.fntdata"/><Relationship Id="rId10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66675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300" dirty="0">
                <a:solidFill>
                  <a:srgbClr val="1A1A1A"/>
                </a:solidFill>
                <a:latin typeface="Season Mix" pitchFamily="34" charset="0"/>
                <a:ea typeface="Season Mix" pitchFamily="34" charset="-122"/>
                <a:cs typeface="Season Mix" pitchFamily="34" charset="-120"/>
              </a:rPr>
              <a:t>Content approval workflow</a:t>
            </a:r>
            <a:endParaRPr lang="en-US" sz="3300" dirty="0"/>
          </a:p>
        </p:txBody>
      </p:sp>
      <p:sp>
        <p:nvSpPr>
          <p:cNvPr id="3" name="Text 1"/>
          <p:cNvSpPr/>
          <p:nvPr/>
        </p:nvSpPr>
        <p:spPr>
          <a:xfrm>
            <a:off x="457200" y="1066800"/>
            <a:ext cx="66675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6A7282"/>
                </a:solidFill>
                <a:latin typeface="Season Sans" pitchFamily="34" charset="0"/>
                <a:ea typeface="Season Sans" pitchFamily="34" charset="-122"/>
                <a:cs typeface="Season Sans" pitchFamily="34" charset="-120"/>
              </a:rPr>
              <a:t>From first draft to publish, with a revision loop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381000" y="2286000"/>
            <a:ext cx="1333500" cy="609600"/>
          </a:xfrm>
          <a:prstGeom prst="roundRect">
            <a:avLst>
              <a:gd name="adj" fmla="val 12500"/>
            </a:avLst>
          </a:prstGeom>
          <a:solidFill>
            <a:srgbClr val="F5F2F4"/>
          </a:solidFill>
          <a:ln w="9525">
            <a:solidFill>
              <a:srgbClr val="CECECE"/>
            </a:solidFill>
            <a:prstDash val="solid"/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Season Sans" pitchFamily="34" charset="0"/>
                <a:ea typeface="Season Sans" pitchFamily="34" charset="-122"/>
                <a:cs typeface="Season Sans" pitchFamily="34" charset="-120"/>
              </a:rPr>
              <a:t>Draft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2095500" y="2286000"/>
            <a:ext cx="1333500" cy="609600"/>
          </a:xfrm>
          <a:prstGeom prst="roundRect">
            <a:avLst>
              <a:gd name="adj" fmla="val 12500"/>
            </a:avLst>
          </a:prstGeom>
          <a:solidFill>
            <a:srgbClr val="F5F2F4"/>
          </a:solidFill>
          <a:ln w="9525">
            <a:solidFill>
              <a:srgbClr val="CECECE"/>
            </a:solidFill>
            <a:prstDash val="solid"/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Season Sans" pitchFamily="34" charset="0"/>
                <a:ea typeface="Season Sans" pitchFamily="34" charset="-122"/>
                <a:cs typeface="Season Sans" pitchFamily="34" charset="-120"/>
              </a:rPr>
              <a:t>Review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695700" y="2019300"/>
            <a:ext cx="1714500" cy="1143000"/>
          </a:xfrm>
          <a:custGeom>
            <a:avLst/>
            <a:gdLst/>
            <a:ahLst/>
            <a:cxnLst/>
            <a:rect l="l" t="t" r="r" b="b"/>
            <a:pathLst>
              <a:path w="1714500" h="1143000">
                <a:moveTo>
                  <a:pt x="857250" y="0"/>
                </a:moveTo>
                <a:lnTo>
                  <a:pt x="1714500" y="571500"/>
                </a:lnTo>
                <a:lnTo>
                  <a:pt x="857250" y="1143000"/>
                </a:lnTo>
                <a:lnTo>
                  <a:pt x="0" y="571500"/>
                </a:lnTo>
                <a:lnTo>
                  <a:pt x="857250" y="0"/>
                </a:lnTo>
                <a:close/>
              </a:path>
            </a:pathLst>
          </a:custGeom>
          <a:solidFill>
            <a:srgbClr val="FFFFFF"/>
          </a:solidFill>
          <a:ln w="14288">
            <a:solidFill>
              <a:srgbClr val="E7004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53300" y="2286000"/>
            <a:ext cx="1333500" cy="609600"/>
          </a:xfrm>
          <a:prstGeom prst="roundRect">
            <a:avLst>
              <a:gd name="adj" fmla="val 12500"/>
            </a:avLst>
          </a:prstGeom>
          <a:solidFill>
            <a:srgbClr val="E70044"/>
          </a:solidFill>
          <a:ln w="9525">
            <a:solidFill>
              <a:srgbClr val="E70044"/>
            </a:solidFill>
            <a:prstDash val="solid"/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Season Sans" pitchFamily="34" charset="0"/>
                <a:ea typeface="Season Sans" pitchFamily="34" charset="-122"/>
                <a:cs typeface="Season Sans" pitchFamily="34" charset="-120"/>
              </a:rPr>
              <a:t>Publish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3905250"/>
            <a:ext cx="1333500" cy="609600"/>
          </a:xfrm>
          <a:prstGeom prst="roundRect">
            <a:avLst>
              <a:gd name="adj" fmla="val 12500"/>
            </a:avLst>
          </a:prstGeom>
          <a:solidFill>
            <a:srgbClr val="F5F2F4"/>
          </a:solidFill>
          <a:ln w="9525">
            <a:solidFill>
              <a:srgbClr val="CECECE"/>
            </a:solidFill>
            <a:prstDash val="solid"/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Season Sans" pitchFamily="34" charset="0"/>
                <a:ea typeface="Season Sans" pitchFamily="34" charset="-122"/>
                <a:cs typeface="Season Sans" pitchFamily="34" charset="-120"/>
              </a:rPr>
              <a:t>Revise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1714500" y="2590800"/>
            <a:ext cx="381000" cy="0"/>
          </a:xfrm>
          <a:prstGeom prst="line">
            <a:avLst/>
          </a:prstGeom>
          <a:noFill/>
          <a:ln w="14288">
            <a:solidFill>
              <a:srgbClr val="6A7282"/>
            </a:solidFill>
            <a:prstDash val="solid"/>
            <a:headEnd type="none"/>
            <a:tailEnd type="triangle"/>
          </a:ln>
        </p:spPr>
      </p:sp>
      <p:sp>
        <p:nvSpPr>
          <p:cNvPr id="10" name="Shape 8"/>
          <p:cNvSpPr/>
          <p:nvPr/>
        </p:nvSpPr>
        <p:spPr>
          <a:xfrm>
            <a:off x="3429000" y="2590800"/>
            <a:ext cx="266700" cy="0"/>
          </a:xfrm>
          <a:prstGeom prst="line">
            <a:avLst/>
          </a:prstGeom>
          <a:noFill/>
          <a:ln w="14288">
            <a:solidFill>
              <a:srgbClr val="6A7282"/>
            </a:solidFill>
            <a:prstDash val="solid"/>
            <a:headEnd type="none"/>
            <a:tailEnd type="triangle"/>
          </a:ln>
        </p:spPr>
      </p:sp>
      <p:sp>
        <p:nvSpPr>
          <p:cNvPr id="11" name="Shape 9"/>
          <p:cNvSpPr/>
          <p:nvPr/>
        </p:nvSpPr>
        <p:spPr>
          <a:xfrm>
            <a:off x="4552950" y="3162300"/>
            <a:ext cx="0" cy="742950"/>
          </a:xfrm>
          <a:prstGeom prst="line">
            <a:avLst/>
          </a:prstGeom>
          <a:noFill/>
          <a:ln w="14288">
            <a:solidFill>
              <a:srgbClr val="6A7282"/>
            </a:solidFill>
            <a:prstDash val="solid"/>
            <a:headEnd type="none"/>
            <a:tailEnd type="triangle"/>
          </a:ln>
        </p:spPr>
      </p:sp>
      <p:sp>
        <p:nvSpPr>
          <p:cNvPr id="12" name="Connector line-1789516814580-7433220"/>
          <p:cNvSpPr/>
          <p:nvPr/>
        </p:nvSpPr>
        <p:spPr>
          <a:xfrm flipH="1" flipV="1">
            <a:off x="2762250" y="2895600"/>
            <a:ext cx="1123950" cy="1314450"/>
          </a:xfrm>
          <a:prstGeom prst="bentConnector2">
            <a:avLst/>
          </a:prstGeom>
          <a:noFill/>
          <a:ln w="14288">
            <a:solidFill>
              <a:srgbClr val="6A7282"/>
            </a:solidFill>
            <a:prstDash val="solid"/>
            <a:headEnd type="none"/>
            <a:tailEnd type="triangle"/>
          </a:ln>
        </p:spPr>
      </p:sp>
      <p:sp>
        <p:nvSpPr>
          <p:cNvPr id="13" name="Text 11"/>
          <p:cNvSpPr/>
          <p:nvPr/>
        </p:nvSpPr>
        <p:spPr>
          <a:xfrm>
            <a:off x="5353050" y="2343150"/>
            <a:ext cx="419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E70044"/>
                </a:solidFill>
                <a:latin typeface="Season Sans SemiBold" pitchFamily="34" charset="0"/>
                <a:ea typeface="Season Sans SemiBold" pitchFamily="34" charset="-122"/>
                <a:cs typeface="Season Sans SemiBold" pitchFamily="34" charset="-120"/>
              </a:rPr>
              <a:t>Yes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4648200" y="3390900"/>
            <a:ext cx="4762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6A7282"/>
                </a:solidFill>
                <a:latin typeface="Season Sans SemiBold" pitchFamily="34" charset="0"/>
                <a:ea typeface="Season Sans SemiBold" pitchFamily="34" charset="-122"/>
                <a:cs typeface="Season Sans SemiBold" pitchFamily="34" charset="-120"/>
              </a:rPr>
              <a:t>No</a:t>
            </a:r>
            <a:endParaRPr lang="en-US" sz="1350" dirty="0"/>
          </a:p>
        </p:txBody>
      </p:sp>
      <p:pic>
        <p:nvPicPr>
          <p:cNvPr id="1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0" r="0" t="0" b="0"/>
          <a:stretch/>
        </p:blipFill>
        <p:spPr>
          <a:xfrm>
            <a:off x="457200" y="4572000"/>
            <a:ext cx="929509" cy="285750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5715000" y="2286000"/>
            <a:ext cx="1333500" cy="609600"/>
          </a:xfrm>
          <a:prstGeom prst="roundRect">
            <a:avLst>
              <a:gd name="adj" fmla="val 12500"/>
            </a:avLst>
          </a:prstGeom>
          <a:solidFill>
            <a:srgbClr val="F5F2F4"/>
          </a:solidFill>
          <a:ln w="9525">
            <a:solidFill>
              <a:srgbClr val="CECECE"/>
            </a:solidFill>
            <a:prstDash val="solid"/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Season Sans" pitchFamily="34" charset="0"/>
                <a:ea typeface="Season Sans" pitchFamily="34" charset="-122"/>
                <a:cs typeface="Season Sans" pitchFamily="34" charset="-120"/>
              </a:rPr>
              <a:t>Legal review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5410200" y="2590800"/>
            <a:ext cx="304800" cy="0"/>
          </a:xfrm>
          <a:prstGeom prst="line">
            <a:avLst/>
          </a:prstGeom>
          <a:noFill/>
          <a:ln w="14288">
            <a:solidFill>
              <a:srgbClr val="6A7282"/>
            </a:solidFill>
            <a:prstDash val="solid"/>
            <a:headEnd type="none"/>
            <a:tailEnd type="triangle"/>
          </a:ln>
        </p:spPr>
      </p:sp>
      <p:sp>
        <p:nvSpPr>
          <p:cNvPr id="18" name="Shape 15"/>
          <p:cNvSpPr/>
          <p:nvPr/>
        </p:nvSpPr>
        <p:spPr>
          <a:xfrm>
            <a:off x="7048500" y="2590800"/>
            <a:ext cx="304800" cy="0"/>
          </a:xfrm>
          <a:prstGeom prst="line">
            <a:avLst/>
          </a:prstGeom>
          <a:noFill/>
          <a:ln w="14288">
            <a:solidFill>
              <a:srgbClr val="6A7282"/>
            </a:solidFill>
            <a:prstDash val="solid"/>
            <a:headEnd type="none"/>
            <a:tailEnd type="triangle"/>
          </a:ln>
        </p:spPr>
      </p:sp>
      <p:sp>
        <p:nvSpPr>
          <p:cNvPr id="19" name="Text 16"/>
          <p:cNvSpPr/>
          <p:nvPr/>
        </p:nvSpPr>
        <p:spPr>
          <a:xfrm>
            <a:off x="3790950" y="2457450"/>
            <a:ext cx="1524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Season Sans" pitchFamily="34" charset="0"/>
                <a:ea typeface="Season Sans" pitchFamily="34" charset="-122"/>
                <a:cs typeface="Season Sans" pitchFamily="34" charset="-120"/>
              </a:rPr>
              <a:t>Approved?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2026-09-16T00:10:16Z</dcterms:created>
  <dcterms:modified xsi:type="dcterms:W3CDTF">2026-09-16T00:10:16Z</dcterms:modified>
</cp:coreProperties>
</file>