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273" r:id="rId5"/>
    <p:sldId id="274" r:id="rId6"/>
    <p:sldId id="275" r:id="rId7"/>
    <p:sldId id="276" r:id="rId8"/>
    <p:sldId id="277" r:id="rId9"/>
    <p:sldId id="291" r:id="rId10"/>
    <p:sldId id="278" r:id="rId11"/>
    <p:sldId id="279" r:id="rId12"/>
    <p:sldId id="280" r:id="rId13"/>
    <p:sldId id="310" r:id="rId14"/>
    <p:sldId id="281" r:id="rId15"/>
    <p:sldId id="282" r:id="rId16"/>
    <p:sldId id="283" r:id="rId17"/>
    <p:sldId id="285" r:id="rId18"/>
    <p:sldId id="286" r:id="rId19"/>
    <p:sldId id="313" r:id="rId20"/>
    <p:sldId id="312" r:id="rId21"/>
    <p:sldId id="256" r:id="rId22"/>
    <p:sldId id="288" r:id="rId23"/>
    <p:sldId id="31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F3F09-6284-4F61-BE1A-7BA7BF50E04C}" v="1" dt="2026-02-26T09:57:18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7"/>
    <p:restoredTop sz="58726"/>
  </p:normalViewPr>
  <p:slideViewPr>
    <p:cSldViewPr snapToGrid="0" snapToObjects="1">
      <p:cViewPr varScale="1">
        <p:scale>
          <a:sx n="74" d="100"/>
          <a:sy n="74" d="100"/>
        </p:scale>
        <p:origin x="2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vild Swane" userId="33fe155a-a199-4228-80f3-3c81f490837e" providerId="ADAL" clId="{131CA9F0-C0CC-4CFD-BD9A-9418AA26BCA8}"/>
    <pc:docChg chg="undo custSel addSld delSld modSld">
      <pc:chgData name="Ingvild Swane" userId="33fe155a-a199-4228-80f3-3c81f490837e" providerId="ADAL" clId="{131CA9F0-C0CC-4CFD-BD9A-9418AA26BCA8}" dt="2026-02-26T09:58:36.135" v="536" actId="2711"/>
      <pc:docMkLst>
        <pc:docMk/>
      </pc:docMkLst>
      <pc:sldChg chg="addSp modSp add mod">
        <pc:chgData name="Ingvild Swane" userId="33fe155a-a199-4228-80f3-3c81f490837e" providerId="ADAL" clId="{131CA9F0-C0CC-4CFD-BD9A-9418AA26BCA8}" dt="2026-02-26T09:58:36.135" v="536" actId="2711"/>
        <pc:sldMkLst>
          <pc:docMk/>
          <pc:sldMk cId="0" sldId="256"/>
        </pc:sldMkLst>
        <pc:spChg chg="add mod">
          <ac:chgData name="Ingvild Swane" userId="33fe155a-a199-4228-80f3-3c81f490837e" providerId="ADAL" clId="{131CA9F0-C0CC-4CFD-BD9A-9418AA26BCA8}" dt="2026-02-26T09:58:36.135" v="536" actId="2711"/>
          <ac:spMkLst>
            <pc:docMk/>
            <pc:sldMk cId="0" sldId="256"/>
            <ac:spMk id="5" creationId="{5AF19E00-BFB7-4545-46CE-F6BFEF253FCD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13:29:25.915"/>
    </inkml:context>
    <inkml:brush xml:id="br0">
      <inkml:brushProperty name="width" value="0.35" units="cm"/>
      <inkml:brushProperty name="height" value="0.35" units="cm"/>
      <inkml:brushProperty name="color" value="#002F0C"/>
    </inkml:brush>
  </inkml:definitions>
  <inkml:trace contextRef="#ctx0" brushRef="#br0">3512 1203 24575,'-18'1'0,"1"0"0,0 2 0,0 0 0,0 0 0,0 2 0,-27 11 0,8 0 0,-61 36 0,52-21 0,1 1 0,1 3 0,2 1 0,2 2 0,-69 85 0,103-116 0,-1 0 0,0 0 0,0-1 0,-12 10 0,18-16 0,0 1 0,-1-1 0,1 0 0,0 0 0,-1 0 0,1 0 0,-1 1 0,1-1 0,0 0 0,-1 0 0,1 0 0,-1 0 0,1 0 0,0 0 0,-1 0 0,1 0 0,-1 0 0,1 0 0,0 0 0,-1 0 0,1 0 0,-1 0 0,1 0 0,0-1 0,-1 1 0,1 0 0,0 0 0,-1 0 0,1-1 0,-6-15 0,5-13 0,3 0 0,0 0 0,2 0 0,13-53 0,-15 75 0,23-98 0,5 2 0,66-154 0,-65 188 0,3 3 0,3 1 0,3 1 0,74-90 0,-53 88 0,-55 61 0,0 0 0,0 1 0,0-1 0,0 1 0,1 0 0,0 1 0,0-1 0,13-3 0,-17 6 0,0 0 0,0 1 0,0 0 0,1 0 0,-1-1 0,0 2 0,0-1 0,0 0 0,0 1 0,1-1 0,-1 1 0,0 0 0,0 0 0,0 0 0,0 1 0,0-1 0,-1 1 0,1-1 0,0 1 0,-1 0 0,1 0 0,-1 0 0,0 1 0,1-1 0,-1 0 0,0 1 0,-1-1 0,1 1 0,0 0 0,2 5 0,2 6 0,1 0 0,-2 1 0,0 0 0,6 30 0,-4-2 0,-2 0 0,-2 0 0,-1 0 0,-3 0 0,-1 0 0,-2 0 0,-2 0 0,-2-1 0,-2 0 0,-2-1 0,-1 0 0,-2 0 0,-2-2 0,-33 57 0,38-79 0,-1 0 0,0-1 0,-1 0 0,-21 17 0,12-12 0,-21 27 0,40-43 0,-1 1 0,0 1 0,0-1 0,-1-1 0,-9 9 0,14-14 0,0 1 0,0 0 0,0 0 0,0-1 0,0 1 0,0 0 0,0-1 0,-1 1 0,1-1 0,0 0 0,0 1 0,0-1 0,-1 0 0,1 0 0,0 0 0,0 1 0,-1-1 0,1 0 0,0-1 0,0 1 0,-1 0 0,1 0 0,0-1 0,0 1 0,0 0 0,-1-1 0,1 1 0,0-1 0,0 0 0,0 1 0,0-1 0,0 0 0,0 0 0,0 1 0,0-1 0,-1-2 0,-3-4 0,1 0 0,0 0 0,0 0 0,1 0 0,0-1 0,0 1 0,1-1 0,0 0 0,-1-8 0,-7-82 0,8 81 0,0-307 0,3 37 0,-2 273 0,-1 0 0,0 0 0,-1 1 0,0-1 0,-1 0 0,0 1 0,-2 0 0,1 0 0,-1 0 0,-1 1 0,-12-16 0,2 6 0,0 2 0,-2 0 0,0 1 0,-2 1 0,-22-15 0,34 26 0,1 0 0,1 0 0,-1 0 0,1-1 0,1 0 0,-1 0 0,1-1 0,1 0 0,0 0 0,0 0 0,1-1 0,0 0 0,0 1 0,1-1 0,-2-11 0,3 14 0,0 0 0,-1 1 0,0 0 0,0 0 0,-1-1 0,0 2 0,0-1 0,0 0 0,0 1 0,-1 0 0,0 0 0,0 0 0,-1 1 0,1 0 0,-1 0 0,0 0 0,0 1 0,-8-4 0,-12-4 0,0 1 0,-1 1 0,-34-5 0,25 5 0,-36-8 0,-97-11 0,138 25 0,1 1 0,-1 2 0,0 1 0,0 1 0,-54 11 0,79-12 0,1 1 0,0 0 0,0-1 0,0 2 0,0-1 0,0 1 0,-5 3 0,8-5 0,1 1 0,-1-1 0,0 1 0,1 0 0,-1-1 0,1 1 0,0 0 0,-1 0 0,1 0 0,0 0 0,0 0 0,0 0 0,1 0 0,-2 2 0,2 1 0,0-1 0,0 0 0,0 1 0,1-1 0,0 0 0,-1 1 0,1-1 0,1 0 0,-1 0 0,1 0 0,0 0 0,-1 0 0,2 0 0,-1-1 0,0 1 0,1-1 0,0 1 0,3 3 0,33 35 0,79 67 0,-40-39 0,-16-14 0,-18-18 0,-3 2 0,38 46 0,-69-73 0,-1 1 0,0 0 0,-2 0 0,1 1 0,-2 0 0,0 1 0,-1-1 0,4 19 0,1 16 0,3 66 0,-7-51 0,17 120 0,15 172 0,-37-353 0,-1 1 0,0-1 0,0 1 0,-1 0 0,1-1 0,-1 1 0,0 0 0,-3 7 0,4-11 0,0-1 0,-1 1 0,1 0 0,0-1 0,-1 1 0,1-1 0,-1 1 0,1-1 0,-1 1 0,0-1 0,1 1 0,-1-1 0,1 1 0,-1-1 0,0 0 0,1 1 0,-1-1 0,0 0 0,0 0 0,1 0 0,-1 1 0,0-1 0,-1 0 0,0 0 0,0-1 0,0 1 0,-1-1 0,1 1 0,0-1 0,0 0 0,0 0 0,-1 0 0,1 0 0,0 0 0,-2-3 0,-11-7 0,0 0 0,1-2 0,1 0 0,0 0 0,-19-26 0,-49-88 0,-98-238 0,3 5 0,135 297 0,40 62 0,1 0 0,-1 1 0,1-1 0,-1 0 0,0 0 0,0 0 0,1 1 0,-1-1 0,0 0 0,0 1 0,0-1 0,0 1 0,0-1 0,0 1 0,0-1 0,0 1 0,-1-1 0,2 1 0,-1 1 0,1-1 0,0 0 0,-1 0 0,1 1 0,-1-1 0,1 0 0,0 0 0,0 1 0,-1-1 0,1 0 0,0 1 0,0-1 0,-1 0 0,1 1 0,0-1 0,0 1 0,0-1 0,-1 0 0,1 1 0,0-1 0,0 1 0,0-1 0,0 0 0,0 1 0,0-1 0,0 2 0,4 41 0,11 19 0,2 0 0,51 115 0,-33-91 0,79 222 0,73 175 0,-173-454 0,-9-21 0,0 1 0,-1 0 0,0 0 0,0 0 0,-1 1 0,0-1 0,-1 1 0,2 18 0,-4-28 0,0 1 0,0-1 0,0 1 0,0-1 0,0 1 0,0 0 0,0-1 0,0 1 0,0-1 0,0 1 0,-1-1 0,1 1 0,0-1 0,0 0 0,-1 1 0,1-1 0,0 1 0,0-1 0,-1 1 0,1-1 0,-1 0 0,1 1 0,0-1 0,-1 0 0,1 1 0,-1-1 0,1 0 0,-1 0 0,1 1 0,0-1 0,-1 0 0,1 0 0,-1 0 0,0 0 0,1 0 0,-1 0 0,1 0 0,-1 0 0,1 0 0,-1 0 0,1 0 0,-1 0 0,1 0 0,-1 0 0,1 0 0,-1-1 0,-5-1 0,1 0 0,0 0 0,0-1 0,0 0 0,1 0 0,-1 0 0,1-1 0,-1 1 0,-5-8 0,-39-47 0,-9-24 0,-73-139 0,89 143 0,-3 2 0,-93-118 0,135 190 0,-6-6 0,0 0 0,0 0 0,-1 1 0,-12-9 0,20 17 0,0 0 0,1-1 0,-1 1 0,0 0 0,0 0 0,0 0 0,0 0 0,0 0 0,0 1 0,-1-1 0,1 1 0,0-1 0,0 1 0,0 0 0,0 0 0,-1 0 0,1 0 0,0 0 0,0 0 0,-1 1 0,1-1 0,0 1 0,0-1 0,0 1 0,0 0 0,0 0 0,0 0 0,0 0 0,0 0 0,0 0 0,-2 3 0,-1 1 0,1 0 0,0 0 0,0 1 0,0-1 0,1 1 0,0 0 0,0 0 0,0 0 0,1 0 0,0 1 0,-2 7 0,-1 11 0,-2 40 0,6-60 0,0 16 0,0 0 0,2 0 0,0-1 0,1 1 0,1 0 0,1-1 0,1 1 0,8 19 0,-2-12 0,1-1 0,2 0 0,1-1 0,0 0 0,21 24 0,133 151 0,-163-192 0,0 1 0,0 0 0,-1 0 0,-1 0 0,0 1 0,0-1 0,-1 1 0,-1 0 0,1 0 0,-2 0 0,0 1 0,0 16 0,-1-4 0,-2 0 0,0 0 0,-2-1 0,-11 42 0,11-53 0,-1 0 0,-1 0 0,0 0 0,-12 18 0,17-29 0,0 0 0,0 1 0,0-1 0,0 1 0,1-1 0,-1 1 0,1 0 0,-1-1 0,1 1 0,-1 0 0,1 2 0,0-4 0,0 1 0,0 0 0,0-1 0,0 1 0,0-1 0,1 1 0,-1-1 0,0 1 0,0-1 0,1 1 0,-1 0 0,0-1 0,1 1 0,-1-1 0,0 0 0,1 1 0,-1-1 0,1 1 0,-1-1 0,1 0 0,-1 1 0,1-1 0,3 2 0,0-1 0,0 1 0,0-1 0,0-1 0,0 1 0,0-1 0,7 1 0,254-2 0,-154-2 0,-33 2 0,0-4 0,-1-2 0,1-5 0,121-33 0,-131 24 0,-4 2 0,63-29 0,-126 48 0,0 0 0,0-1 0,0 1 0,0-1 0,0 1 0,0 0 0,-1-1 0,1 1 0,0-1 0,0 0 0,0 1 0,-1-1 0,1 0 0,0 1 0,-1-1 0,1 0 0,-1 0 0,1 0 0,-1 1 0,1-1 0,-1 0 0,1 0 0,-1 0 0,0 0 0,0 0 0,1 0 0,-1 0 0,0-1 0,-1 0 0,1 1 0,-1-1 0,0 0 0,1 1 0,-1-1 0,0 1 0,0-1 0,0 1 0,0 0 0,-1-1 0,1 1 0,0 0 0,0 0 0,-3-2 0,-8-5 0,-1 0 0,-26-12 0,34 18 0,-28-11 0,-1 1 0,-48-10 0,67 19 0,9 2 0,1-1 0,-1 0 0,0 0 0,1 0 0,-1 0 0,1-1 0,0 0 0,0 0 0,0 0 0,0-1 0,1 0 0,-6-5 0,8 6 0,0 1 0,0-1 0,1 0 0,-1 0 0,1 0 0,0 0 0,0 0 0,0 0 0,0 0 0,1 0 0,-1 0 0,1 0 0,-1 0 0,1 0 0,0-1 0,1 1 0,-1 0 0,0 0 0,1 0 0,0 0 0,0 0 0,0 0 0,0 0 0,2-3 0,0-2 0,1 0 0,0 0 0,1 1 0,-1 0 0,2 0 0,-1 0 0,1 0 0,0 1 0,0 0 0,0 0 0,1 1 0,11-7 0,-6 5 0,1 0 0,0 1 0,1 0 0,0 1 0,0 1 0,28-5 0,-16 5 0,-1 2 0,1 1 0,1 1 0,-1 1 0,-1 1 0,1 1 0,0 2 0,25 7 0,-36-7 0,1 0 0,-1 1 0,23 13 0,-34-17 0,-1-1 0,0 1 0,0 0 0,0 0 0,0 0 0,-1 1 0,1-1 0,-1 1 0,1 0 0,-1-1 0,0 1 0,0 0 0,0 0 0,0 1 0,0-1 0,-1 0 0,0 0 0,1 1 0,-1-1 0,0 1 0,-1-1 0,1 6 0,-1-6 0,-1 0 0,0 0 0,0 0 0,0 0 0,0 0 0,0 0 0,0 0 0,-1 0 0,0 0 0,1-1 0,-1 1 0,0-1 0,-1 1 0,1-1 0,0 0 0,-1 0 0,1 0 0,-1 0 0,1 0 0,-1 0 0,0-1 0,0 1 0,0-1 0,-5 2 0,-7 2 0,0 0 0,-1-1 0,-24 4 0,-10-2 0,0-2 0,-92-5 0,366 38 0,-94-13 0,-122-23 0,353 47 0,-346-47 0,-1 0 0,1-1 0,0-1 0,24-4 0,-35 5 0,0-2 0,0 1 0,0 0 0,0-1 0,0 0 0,-1 1 0,1-2 0,0 1 0,-1 0 0,0-1 0,1 1 0,-1-1 0,0 0 0,-1 0 0,1 0 0,0-1 0,-1 1 0,0-1 0,0 1 0,3-7 0,0-4 0,-1 1 0,0-1 0,-1 1 0,-1-1 0,0 0 0,-1-24 0,-8-89 0,5 102 0,0 3 0,0 1 0,-2-1 0,-1 1 0,0 1 0,-10-24 0,11 34 0,0 1 0,-1 0 0,0 0 0,-1 0 0,0 1 0,0-1 0,-1 2 0,0-1 0,-1 1 0,1 0 0,-1 0 0,-14-8 0,9 6 0,0 0 0,1-1 0,0 0 0,0-1 0,1 0 0,1-1 0,0-1 0,0 1 0,2-1 0,-1-1 0,2 0 0,0 0 0,0 0 0,2-1 0,-7-24 0,2-4 0,2-1 0,2 1 0,2-1 0,3-59 0,0 89 0,1 0 0,1 1 0,0-1 0,1 0 0,1 0 0,0 1 0,8-21 0,-11 34 0,0-1 0,0 1 0,0 0 0,0-1 0,0 1 0,0 0 0,0-1 0,0 1 0,1 0 0,-1 0 0,0-1 0,0 1 0,0 0 0,1-1 0,-1 1 0,0 0 0,0 0 0,1 0 0,-1-1 0,0 1 0,0 0 0,1 0 0,-1 0 0,0 0 0,1-1 0,-1 1 0,0 0 0,1 0 0,-1 0 0,0 0 0,1 0 0,-1 0 0,0 0 0,1 0 0,-1 0 0,0 0 0,1 0 0,-1 0 0,0 0 0,1 0 0,-1 0 0,0 1 0,0-1 0,1 0 0,-1 0 0,0 0 0,1 0 0,-1 1 0,0-1 0,0 0 0,1 0 0,-1 0 0,0 1 0,0-1 0,1 0 0,-1 0 0,0 1 0,0-1 0,0 1 0,11 22 0,3 29 0,-2 0 0,-2 1 0,3 73 0,-10-88 0,31 539 0,-35-462 0,-5-1 0,-4 1 0,-29 120 0,38-226 0,-1 0 0,0 1 0,-1-1 0,0 0 0,0 0 0,-1-1 0,0 1 0,-1-1 0,0 0 0,-7 10 0,11-17 0,1 0 0,-1-1 0,0 1 0,1-1 0,-1 1 0,0-1 0,1 1 0,-1-1 0,0 1 0,1-1 0,-1 0 0,0 1 0,0-1 0,1 0 0,-1 0 0,0 1 0,0-1 0,0 0 0,1 0 0,-1 0 0,0 0 0,0 0 0,0 0 0,1 0 0,-1-1 0,0 1 0,0 0 0,0 0 0,1 0 0,-1-1 0,0 1 0,0 0 0,1-1 0,-1 1 0,0-1 0,1 1 0,-1-1 0,0 1 0,1-1 0,-1 0 0,0 0 0,-2-3 0,0 0 0,0-1 0,1 1 0,0-1 0,-4-9 0,-3-13 0,1 0 0,1 0 0,-5-44 0,-1-91 0,11 125 0,-7-911 0,11 719 0,-5 150 0,-13-80 0,-2-49 0,18 201 0,0 0 0,1 0 0,0 0 0,0 0 0,0 0 0,1 1 0,-1-1 0,2 0 0,-1 1 0,5-8 0,-6 13 0,-1-1 0,1 1 0,1 0 0,-1-1 0,0 1 0,0 0 0,0 0 0,1 0 0,-1 0 0,1 0 0,-1 0 0,1 0 0,-1 0 0,1 0 0,-1 1 0,1-1 0,-1 1 0,3-1 0,-1 1 0,-1 0 0,1 0 0,0 0 0,-1 1 0,1-1 0,0 1 0,-1 0 0,1-1 0,-1 1 0,1 0 0,-1 1 0,1-1 0,-1 0 0,0 1 0,3 2 0,15 11 0,-2 1 0,1 1 0,-2 1 0,-1 1 0,0 0 0,17 28 0,-1 4 0,35 81 0,-52-101 0,-3 1 0,0 0 0,8 39 0,-19-67 0,0 0 0,0 1 0,-1-1 0,1 1 0,-1-1 0,0 1 0,0-1 0,-1 1 0,1-1 0,-1 1 0,0-1 0,0 0 0,0 1 0,-1-1 0,0 0 0,0 0 0,-3 5 0,3-6 0,-1-1 0,1 0 0,-1 1 0,0-1 0,0-1 0,0 1 0,0 0 0,0-1 0,0 1 0,0-1 0,-1 0 0,1 0 0,0 0 0,-1-1 0,1 1 0,-1-1 0,1 0 0,0 0 0,-1 0 0,1 0 0,-1 0 0,1-1 0,-4-1 0,-10-1 0,-1-2 0,1 0 0,1-1 0,-1 0 0,1-1 0,-30-19 0,-86-69 0,119 85 0,-120-104 0,-144-158 0,264 258 0,-1 0 0,-1 1 0,0 0 0,-1 2 0,-22-14 0,33 22 0,-1 0 0,0 0 0,-1 1 0,1 0 0,0 0 0,-1 0 0,1 1 0,-1 0 0,1 0 0,-1 1 0,0 0 0,1 0 0,-1 0 0,0 1 0,1 0 0,-1 0 0,1 1 0,0 0 0,-9 3 0,4 0 0,0 1 0,1 0 0,0 0 0,0 1 0,0 0 0,1 1 0,0 0 0,0 0 0,1 1 0,0 0 0,1 1 0,-8 11 0,6-6 0,1 1 0,1 0 0,1 0 0,0 1 0,0 0 0,2 0 0,-4 30 0,5-17 0,2 1 0,0 0 0,3 0 0,0-1 0,2 1 0,1-1 0,2 1 0,0-2 0,15 36 0,-17-53 0,0-1 0,1 1 0,0-1 0,0-1 0,1 1 0,1-1 0,0 0 0,0-1 0,19 17 0,-18-19 0,0-1 0,1-1 0,-1 1 0,1-2 0,0 1 0,0-1 0,0-1 0,1 0 0,-1 0 0,1-1 0,21 1 0,-17-2 0,1 0 0,0-1 0,-1-1 0,1-1 0,26-6 0,-36 7 0,-1-1 0,0 0 0,1 0 0,-1 0 0,0 0 0,0-1 0,-1 0 0,1 0 0,0 0 0,-1 0 0,0-1 0,0 0 0,0 0 0,0 0 0,-1 0 0,1-1 0,-1 1 0,0-1 0,4-9 0,-3 3 0,-1-1 0,-1 0 0,1 0 0,-2 0 0,0 0 0,0 0 0,-1 0 0,-1 0 0,0 0 0,0 0 0,-1 0 0,-1 0 0,0 0 0,0 0 0,-1 1 0,-1 0 0,-10-18 0,1 4 0,-1 0 0,-2 1 0,0 1 0,-2 1 0,0 0 0,-30-24 0,35 34 0,0 0 0,-1 2 0,0 0 0,-1 0 0,0 1 0,0 1 0,-1 1 0,-21-6 0,15 7 0,0 1 0,-1 1 0,0 1 0,1 2 0,-43 1 0,-150 29 0,165-20 0,44-8 0,-57 7 0,60-8 0,1 0 0,0 0 0,0 0 0,0 0 0,0-1 0,0 1 0,0-1 0,0 1 0,0-1 0,0 0 0,0-1 0,0 1 0,1 0 0,-1-1 0,0 1 0,-4-5 0,7 5 0,-1 1 0,1-1 0,-1 0 0,1 0 0,-1 1 0,1-1 0,0 0 0,-1 0 0,1 1 0,0-1 0,0 0 0,0 0 0,0 0 0,0 0 0,0 0 0,0 1 0,0-1 0,0 0 0,0 0 0,0 0 0,0 0 0,1 1 0,-1-1 0,0 0 0,0 0 0,1 0 0,-1 1 0,1-1 0,-1 0 0,1 0 0,22-20 0,-12 15 0,0 0 0,1 0 0,0 2 0,0-1 0,0 2 0,1-1 0,-1 2 0,1 0 0,0 0 0,0 1 0,0 1 0,19 1 0,12 3 0,-1 2 0,56 16 0,-11 1 0,-35-8 0,0-1 0,1-4 0,75 6 0,-122-16 0,0 0 0,1 0 0,-1-1 0,0 0 0,0-1 0,0 0 0,0 0 0,0 0 0,0-1 0,0 0 0,-1 0 0,1-1 0,-1 1 0,0-2 0,10-8 0,0-3 0,-1 0 0,-1-1 0,22-34 0,-21 28 0,-12 20 0,2-4 0,0-1 0,0 0 0,-1 0 0,4-10 0,-7 17 0,-1 0 0,1 0 0,-1 0 0,1-1 0,-1 1 0,0 0 0,1 0 0,-1 0 0,0 0 0,0-1 0,0 1 0,0 0 0,0 0 0,0 0 0,0-1 0,0 1 0,-1 0 0,1 0 0,0 0 0,-1 0 0,1 0 0,-1-1 0,1 1 0,-1 0 0,1 0 0,-1 0 0,0 0 0,0 1 0,1-1 0,-1 0 0,0 0 0,0 0 0,0 0 0,0 1 0,0-1 0,0 1 0,0-1 0,0 0 0,0 1 0,0 0 0,-1-1 0,0 1 0,-11-2 0,1 1 0,0 1 0,-1 0 0,1 1 0,0 0 0,-22 5 0,13-3 0,-115 26 0,-200 68 0,163-43 0,-50 11 0,-330 107 0,508-155 0,1 2 0,-68 40 0,87-43 0,1 1 0,0 1 0,1 2 0,1 0 0,-24 29 0,-18 39 0,51-68 0,0 0 0,-1-1 0,-1-1 0,-1 0 0,-1-1 0,-34 27 0,33-35 0,16-8 0,12-7 0,148-69 0,-27 15 0,89-52 0,-213 108 0,0 0 0,0 0 0,0-1 0,-1 0 0,0-1 0,0 1 0,-1-1 0,1 0 0,4-8 0,-9 11 0,1 1 0,0 0 0,-1-1 0,0 0 0,0 1 0,0-1 0,0 0 0,0 0 0,-1 1 0,1-1 0,-1 0 0,1 0 0,-1 0 0,0 0 0,0 0 0,-1 0 0,1 1 0,-1-1 0,1 0 0,-1 0 0,0 0 0,0 1 0,0-1 0,0 0 0,0 1 0,-1-1 0,-3-4 0,-6-5 0,0 0 0,-1 1 0,0 0 0,-14-8 0,-19-17 0,-31-30 0,31 28 0,1-2 0,-44-53 0,-101-113 0,184 202 0,-1-2 0,0 0 0,0 0 0,1-1 0,0 1 0,-6-11 0,10 16 0,1 0 0,-1 0 0,1 0 0,-1 0 0,1 0 0,0 0 0,-1-1 0,1 1 0,0 0 0,0 0 0,0 0 0,0-1 0,0 1 0,0 0 0,0 0 0,1 0 0,-1 0 0,1-2 0,0 1 0,0 1 0,0 0 0,0 0 0,0-1 0,0 1 0,0 0 0,0 0 0,1 0 0,-1 0 0,0 0 0,1 1 0,-1-1 0,1 0 0,-1 0 0,1 1 0,-1-1 0,3 1 0,25-6 0,1 2 0,-1 1 0,1 2 0,0 0 0,39 6 0,-15-2 0,49 5 0,0 5 0,162 43 0,-255-54 0,0 1 0,0 0 0,18 9 0,-27-12 0,1 1 0,-1-1 0,0 1 0,0-1 0,0 1 0,0-1 0,0 1 0,0-1 0,-1 1 0,1 0 0,0 0 0,0-1 0,0 1 0,-1 0 0,1 0 0,0 0 0,-1 0 0,1 0 0,-1 0 0,1 0 0,-1 0 0,1 0 0,-1 0 0,0 0 0,1 0 0,-1 0 0,0 0 0,0 0 0,0 1 0,0-1 0,0 0 0,0 0 0,0 0 0,0 0 0,-1 0 0,1 0 0,0 0 0,-1 0 0,1 1 0,-1-1 0,1 0 0,-1 0 0,1-1 0,-1 1 0,0 0 0,1 0 0,-1 0 0,-1 1 0,-3 2 0,1 0 0,-1-1 0,0 1 0,0-1 0,0 0 0,0-1 0,0 1 0,-11 2 0,-54 12 0,15-9 0,0-2 0,0-2 0,-100-8 0,-171-35 0,267 31 0,-59-10 0,-238-28 0,259 37 0,-161 7 0,227 4 0,-1 1 0,0 1 0,1 2 0,0 1 0,-58 22 0,80-26 0,1 1 0,-1 0 0,1 1 0,0 0 0,0 0 0,1 0 0,0 1 0,0 1 0,0-1 0,0 1 0,1 0 0,0 0 0,1 1 0,-1 0 0,2 0 0,-1 0 0,1 0 0,0 1 0,1 0 0,0 0 0,0 0 0,1 0 0,0 0 0,0 11 0,1-13 0,0 0 0,1 0 0,1 0 0,-1 0 0,1 0 0,0 0 0,0 0 0,1 0 0,0 0 0,1-1 0,-1 1 0,1-1 0,0 0 0,1 0 0,-1 0 0,1 0 0,0 0 0,1-1 0,6 7 0,0-3 0,0 0 0,1-1 0,0-1 0,1 0 0,-1 0 0,1-2 0,0 1 0,27 6 0,451 82 0,-212-48 0,-273-45 1,100 19-684,123 40 0,-166-37-6143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AFE53-3285-F844-B73B-395465BA2A0A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ACD08-0717-414D-A97D-0576D39BF9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521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Denne </a:t>
            </a:r>
            <a:r>
              <a:rPr lang="nb-NO" dirty="0" err="1">
                <a:effectLst/>
                <a:latin typeface="Helvetica" pitchFamily="2" charset="0"/>
              </a:rPr>
              <a:t>veka</a:t>
            </a:r>
            <a:r>
              <a:rPr lang="nb-NO" dirty="0">
                <a:effectLst/>
                <a:latin typeface="Helvetica" pitchFamily="2" charset="0"/>
              </a:rPr>
              <a:t> skal vi jobbe med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typar</a:t>
            </a:r>
            <a:r>
              <a:rPr lang="nb-NO" dirty="0">
                <a:effectLst/>
                <a:latin typeface="Helvetica" pitchFamily="2" charset="0"/>
              </a:rPr>
              <a:t> teknologi, og lære om korleis teknologi påverkar jorda vår. Vi skal også lære om </a:t>
            </a:r>
            <a:r>
              <a:rPr lang="nb-NO" dirty="0" err="1">
                <a:effectLst/>
                <a:latin typeface="Helvetica" pitchFamily="2" charset="0"/>
              </a:rPr>
              <a:t>miljøvennlege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oppfinningar</a:t>
            </a:r>
            <a:r>
              <a:rPr lang="nb-NO" dirty="0">
                <a:effectLst/>
                <a:latin typeface="Helvetica" pitchFamily="2" charset="0"/>
              </a:rPr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4066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B7604-E249-A649-482E-DB36435AB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C5E3130-6968-ED46-8F63-04B6400F1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54EDCE1-2654-A40C-69A9-45F67014A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kan </a:t>
            </a:r>
            <a:r>
              <a:rPr lang="nb-NO" dirty="0" err="1"/>
              <a:t>ein</a:t>
            </a:r>
            <a:r>
              <a:rPr lang="nb-NO" dirty="0"/>
              <a:t> dele opp </a:t>
            </a:r>
            <a:r>
              <a:rPr lang="nb-NO" dirty="0" err="1"/>
              <a:t>powerpointen</a:t>
            </a:r>
            <a:r>
              <a:rPr lang="nb-NO" dirty="0"/>
              <a:t>. </a:t>
            </a:r>
            <a:r>
              <a:rPr lang="nb-NO" dirty="0" err="1"/>
              <a:t>Køyr</a:t>
            </a:r>
            <a:r>
              <a:rPr lang="nb-NO" dirty="0"/>
              <a:t> </a:t>
            </a:r>
            <a:r>
              <a:rPr lang="nb-NO" dirty="0" err="1"/>
              <a:t>ein</a:t>
            </a:r>
            <a:r>
              <a:rPr lang="nb-NO" dirty="0"/>
              <a:t> beinstrekk-øving, for eksempel solenergi-opplading:</a:t>
            </a:r>
            <a:br>
              <a:rPr lang="nb-NO" dirty="0"/>
            </a:br>
            <a:r>
              <a:rPr lang="nb-NO" dirty="0" err="1"/>
              <a:t>Elevane</a:t>
            </a:r>
            <a:r>
              <a:rPr lang="nb-NO" dirty="0"/>
              <a:t> sitt på huk som </a:t>
            </a:r>
            <a:r>
              <a:rPr lang="nb-NO" dirty="0" err="1"/>
              <a:t>eit</a:t>
            </a:r>
            <a:r>
              <a:rPr lang="nb-NO" dirty="0"/>
              <a:t> tomt batteri. Når </a:t>
            </a:r>
            <a:r>
              <a:rPr lang="nb-NO" dirty="0" err="1"/>
              <a:t>lærar</a:t>
            </a:r>
            <a:r>
              <a:rPr lang="nb-NO" dirty="0"/>
              <a:t> seier «Sola </a:t>
            </a:r>
            <a:r>
              <a:rPr lang="nb-NO" dirty="0" err="1"/>
              <a:t>skin</a:t>
            </a:r>
            <a:r>
              <a:rPr lang="nb-NO" dirty="0"/>
              <a:t>», reiser </a:t>
            </a:r>
            <a:r>
              <a:rPr lang="nb-NO" dirty="0" err="1"/>
              <a:t>elevane</a:t>
            </a:r>
            <a:r>
              <a:rPr lang="nb-NO" dirty="0"/>
              <a:t> seg sakte og strekk </a:t>
            </a:r>
            <a:r>
              <a:rPr lang="nb-NO" dirty="0" err="1"/>
              <a:t>armane</a:t>
            </a:r>
            <a:r>
              <a:rPr lang="nb-NO" dirty="0"/>
              <a:t> ut som solstråler. Gjenta to gonger til batteria er fulladd.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6BC801-1DBC-6D43-A45B-341AF1B81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9DB8F-5995-3641-82EC-50AC8301199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332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For å få ny teknologi, må </a:t>
            </a:r>
            <a:r>
              <a:rPr lang="nb-NO" dirty="0" err="1">
                <a:effectLst/>
                <a:latin typeface="Helvetica" pitchFamily="2" charset="0"/>
              </a:rPr>
              <a:t>nokon</a:t>
            </a:r>
            <a:r>
              <a:rPr lang="nb-NO" dirty="0">
                <a:effectLst/>
                <a:latin typeface="Helvetica" pitchFamily="2" charset="0"/>
              </a:rPr>
              <a:t> ha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idé. Det kan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idé til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vi treng,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som kan hjelpe oss eller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 dirty="0">
                <a:effectLst/>
                <a:latin typeface="Helvetica" pitchFamily="2" charset="0"/>
              </a:rPr>
              <a:t> livet litt </a:t>
            </a:r>
            <a:r>
              <a:rPr lang="nb-NO" dirty="0" err="1">
                <a:effectLst/>
                <a:latin typeface="Helvetica" pitchFamily="2" charset="0"/>
              </a:rPr>
              <a:t>lettare</a:t>
            </a:r>
            <a:r>
              <a:rPr lang="nb-NO" dirty="0">
                <a:effectLst/>
                <a:latin typeface="Helvetica" pitchFamily="2" charset="0"/>
              </a:rPr>
              <a:t>. For å lage miljøteknologi, treng vi </a:t>
            </a:r>
            <a:r>
              <a:rPr lang="nb-NO" dirty="0" err="1">
                <a:effectLst/>
                <a:latin typeface="Helvetica" pitchFamily="2" charset="0"/>
              </a:rPr>
              <a:t>idéar</a:t>
            </a:r>
            <a:r>
              <a:rPr lang="nb-NO" dirty="0">
                <a:effectLst/>
                <a:latin typeface="Helvetica" pitchFamily="2" charset="0"/>
              </a:rPr>
              <a:t> til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som kan hjelpe miljøet vårt.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510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nb-NO" dirty="0">
                <a:effectLst/>
                <a:latin typeface="Helvetica" pitchFamily="2" charset="0"/>
              </a:rPr>
              <a:t>Det </a:t>
            </a:r>
            <a:r>
              <a:rPr lang="nb-NO" dirty="0" err="1">
                <a:effectLst/>
                <a:latin typeface="Helvetica" pitchFamily="2" charset="0"/>
              </a:rPr>
              <a:t>finst</a:t>
            </a:r>
            <a:r>
              <a:rPr lang="nb-NO" dirty="0">
                <a:effectLst/>
                <a:latin typeface="Helvetica" pitchFamily="2" charset="0"/>
              </a:rPr>
              <a:t> mange døme på </a:t>
            </a:r>
            <a:r>
              <a:rPr lang="nb-NO" dirty="0" err="1">
                <a:effectLst/>
                <a:latin typeface="Helvetica" pitchFamily="2" charset="0"/>
              </a:rPr>
              <a:t>miljøvennlege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oppfinningar</a:t>
            </a:r>
            <a:r>
              <a:rPr lang="nb-NO" dirty="0">
                <a:effectLst/>
                <a:latin typeface="Helvetica" pitchFamily="2" charset="0"/>
              </a:rPr>
              <a:t>.</a:t>
            </a:r>
          </a:p>
          <a:p>
            <a:pPr algn="just"/>
            <a:r>
              <a:rPr lang="nb-NO" dirty="0">
                <a:effectLst/>
                <a:latin typeface="Helvetica" pitchFamily="2" charset="0"/>
              </a:rPr>
              <a:t>Til dømes </a:t>
            </a:r>
            <a:r>
              <a:rPr lang="nb-NO" dirty="0" err="1">
                <a:effectLst/>
                <a:latin typeface="Helvetica" pitchFamily="2" charset="0"/>
              </a:rPr>
              <a:t>finst</a:t>
            </a:r>
            <a:r>
              <a:rPr lang="nb-NO" dirty="0">
                <a:effectLst/>
                <a:latin typeface="Helvetica" pitchFamily="2" charset="0"/>
              </a:rPr>
              <a:t> det </a:t>
            </a:r>
            <a:r>
              <a:rPr lang="nb-NO" dirty="0" err="1">
                <a:effectLst/>
                <a:latin typeface="Helvetica" pitchFamily="2" charset="0"/>
              </a:rPr>
              <a:t>maskinar</a:t>
            </a:r>
            <a:r>
              <a:rPr lang="nb-NO" dirty="0">
                <a:effectLst/>
                <a:latin typeface="Helvetica" pitchFamily="2" charset="0"/>
              </a:rPr>
              <a:t> som hjelper oss med å samle plast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hava, så hava blir </a:t>
            </a:r>
            <a:r>
              <a:rPr lang="nb-NO" dirty="0" err="1">
                <a:effectLst/>
                <a:latin typeface="Helvetica" pitchFamily="2" charset="0"/>
              </a:rPr>
              <a:t>reinare</a:t>
            </a:r>
            <a:r>
              <a:rPr lang="nb-NO" dirty="0">
                <a:effectLst/>
                <a:latin typeface="Helvetica" pitchFamily="2" charset="0"/>
              </a:rPr>
              <a:t>. </a:t>
            </a:r>
          </a:p>
          <a:p>
            <a:pPr algn="just"/>
            <a:br>
              <a:rPr lang="nb-NO" dirty="0">
                <a:effectLst/>
                <a:latin typeface="Helvetica" pitchFamily="2" charset="0"/>
              </a:rPr>
            </a:br>
            <a:endParaRPr lang="nb-NO" dirty="0">
              <a:effectLst/>
              <a:latin typeface="Helvetica" pitchFamily="2" charset="0"/>
            </a:endParaRPr>
          </a:p>
          <a:p>
            <a:pPr algn="just"/>
            <a:r>
              <a:rPr lang="nb-NO" dirty="0">
                <a:effectLst/>
                <a:latin typeface="Helvetica" pitchFamily="2" charset="0"/>
              </a:rPr>
              <a:t>I Stillehavet </a:t>
            </a:r>
            <a:r>
              <a:rPr lang="nb-NO" dirty="0" err="1">
                <a:effectLst/>
                <a:latin typeface="Helvetica" pitchFamily="2" charset="0"/>
              </a:rPr>
              <a:t>finst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område med plastsøppel som er heile fire gonger større enn </a:t>
            </a:r>
            <a:r>
              <a:rPr lang="nb-NO" dirty="0" err="1">
                <a:effectLst/>
                <a:latin typeface="Helvetica" pitchFamily="2" charset="0"/>
              </a:rPr>
              <a:t>Noreg</a:t>
            </a:r>
            <a:r>
              <a:rPr lang="nb-NO" dirty="0">
                <a:effectLst/>
                <a:latin typeface="Helvetica" pitchFamily="2" charset="0"/>
              </a:rPr>
              <a:t>! Med ei ny opprydningsmaskin </a:t>
            </a:r>
            <a:r>
              <a:rPr lang="nb-NO" dirty="0" err="1">
                <a:effectLst/>
                <a:latin typeface="Helvetica" pitchFamily="2" charset="0"/>
              </a:rPr>
              <a:t>håpar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forskarar</a:t>
            </a:r>
            <a:r>
              <a:rPr lang="nb-NO" dirty="0">
                <a:effectLst/>
                <a:latin typeface="Helvetica" pitchFamily="2" charset="0"/>
              </a:rPr>
              <a:t> at det meste av plasten kan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rydda før 2040. (</a:t>
            </a:r>
            <a:r>
              <a:rPr lang="nb-NO" dirty="0" err="1">
                <a:effectLst/>
                <a:latin typeface="Helvetica" pitchFamily="2" charset="0"/>
              </a:rPr>
              <a:t>https</a:t>
            </a:r>
            <a:r>
              <a:rPr lang="nb-NO" dirty="0">
                <a:effectLst/>
                <a:latin typeface="Helvetica" pitchFamily="2" charset="0"/>
              </a:rPr>
              <a:t>://</a:t>
            </a:r>
            <a:r>
              <a:rPr lang="nb-NO" dirty="0" err="1">
                <a:effectLst/>
                <a:latin typeface="Helvetica" pitchFamily="2" charset="0"/>
              </a:rPr>
              <a:t>theoceancleanup.com</a:t>
            </a:r>
            <a:r>
              <a:rPr lang="nb-NO" dirty="0">
                <a:effectLst/>
                <a:latin typeface="Helvetica" pitchFamily="2" charset="0"/>
              </a:rPr>
              <a:t>/)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4751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Tenk om vi kunne </a:t>
            </a:r>
            <a:r>
              <a:rPr lang="nb-NO" dirty="0" err="1">
                <a:effectLst/>
                <a:latin typeface="Helvetica" pitchFamily="2" charset="0"/>
              </a:rPr>
              <a:t>køyre</a:t>
            </a:r>
            <a:r>
              <a:rPr lang="nb-NO" dirty="0">
                <a:effectLst/>
                <a:latin typeface="Helvetica" pitchFamily="2" charset="0"/>
              </a:rPr>
              <a:t> bil og båt </a:t>
            </a:r>
            <a:r>
              <a:rPr lang="nb-NO" dirty="0" err="1">
                <a:effectLst/>
                <a:latin typeface="Helvetica" pitchFamily="2" charset="0"/>
              </a:rPr>
              <a:t>utan</a:t>
            </a:r>
            <a:r>
              <a:rPr lang="nb-NO" dirty="0">
                <a:effectLst/>
                <a:latin typeface="Helvetica" pitchFamily="2" charset="0"/>
              </a:rPr>
              <a:t> å forureine lufta vår? Heldigvis har vi </a:t>
            </a:r>
            <a:r>
              <a:rPr lang="nb-NO" dirty="0" err="1">
                <a:effectLst/>
                <a:latin typeface="Helvetica" pitchFamily="2" charset="0"/>
              </a:rPr>
              <a:t>kome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stykke på veg med dette. I </a:t>
            </a:r>
            <a:r>
              <a:rPr lang="nb-NO" dirty="0" err="1">
                <a:effectLst/>
                <a:latin typeface="Helvetica" pitchFamily="2" charset="0"/>
              </a:rPr>
              <a:t>Noreg</a:t>
            </a:r>
            <a:r>
              <a:rPr lang="nb-NO" dirty="0">
                <a:effectLst/>
                <a:latin typeface="Helvetica" pitchFamily="2" charset="0"/>
              </a:rPr>
              <a:t> blir det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og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elbilar</a:t>
            </a:r>
            <a:r>
              <a:rPr lang="nb-NO" dirty="0">
                <a:effectLst/>
                <a:latin typeface="Helvetica" pitchFamily="2" charset="0"/>
              </a:rPr>
              <a:t>, og til og med </a:t>
            </a:r>
            <a:r>
              <a:rPr lang="nb-NO" dirty="0" err="1">
                <a:effectLst/>
                <a:latin typeface="Helvetica" pitchFamily="2" charset="0"/>
              </a:rPr>
              <a:t>elbussar</a:t>
            </a:r>
            <a:r>
              <a:rPr lang="nb-NO" dirty="0">
                <a:effectLst/>
                <a:latin typeface="Helvetica" pitchFamily="2" charset="0"/>
              </a:rPr>
              <a:t>. </a:t>
            </a:r>
            <a:r>
              <a:rPr lang="nb-NO" dirty="0" err="1">
                <a:effectLst/>
                <a:latin typeface="Helvetica" pitchFamily="2" charset="0"/>
              </a:rPr>
              <a:t>Elbilane</a:t>
            </a:r>
            <a:r>
              <a:rPr lang="nb-NO" dirty="0">
                <a:effectLst/>
                <a:latin typeface="Helvetica" pitchFamily="2" charset="0"/>
              </a:rPr>
              <a:t> og </a:t>
            </a:r>
            <a:r>
              <a:rPr lang="nb-NO" dirty="0" err="1">
                <a:effectLst/>
                <a:latin typeface="Helvetica" pitchFamily="2" charset="0"/>
              </a:rPr>
              <a:t>elbussane</a:t>
            </a:r>
            <a:r>
              <a:rPr lang="nb-NO" dirty="0">
                <a:effectLst/>
                <a:latin typeface="Helvetica" pitchFamily="2" charset="0"/>
              </a:rPr>
              <a:t> i </a:t>
            </a:r>
            <a:r>
              <a:rPr lang="nb-NO" dirty="0" err="1">
                <a:effectLst/>
                <a:latin typeface="Helvetica" pitchFamily="2" charset="0"/>
              </a:rPr>
              <a:t>Noreg</a:t>
            </a:r>
            <a:r>
              <a:rPr lang="nb-NO" dirty="0">
                <a:effectLst/>
                <a:latin typeface="Helvetica" pitchFamily="2" charset="0"/>
              </a:rPr>
              <a:t> går på </a:t>
            </a:r>
            <a:r>
              <a:rPr lang="nb-NO" dirty="0" err="1">
                <a:effectLst/>
                <a:latin typeface="Helvetica" pitchFamily="2" charset="0"/>
              </a:rPr>
              <a:t>straum</a:t>
            </a:r>
            <a:r>
              <a:rPr lang="nb-NO" dirty="0">
                <a:effectLst/>
                <a:latin typeface="Helvetica" pitchFamily="2" charset="0"/>
              </a:rPr>
              <a:t> som kjem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fornybar energi, som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forureinar</a:t>
            </a:r>
            <a:r>
              <a:rPr lang="nb-NO" dirty="0">
                <a:effectLst/>
                <a:latin typeface="Helvetica" pitchFamily="2" charset="0"/>
              </a:rPr>
              <a:t> lufta.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3826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nb-NO" dirty="0">
                <a:effectLst/>
                <a:latin typeface="Helvetica" pitchFamily="2" charset="0"/>
              </a:rPr>
              <a:t>Samtidig må vi også </a:t>
            </a:r>
            <a:r>
              <a:rPr lang="nb-NO" dirty="0" err="1">
                <a:effectLst/>
                <a:latin typeface="Helvetica" pitchFamily="2" charset="0"/>
              </a:rPr>
              <a:t>hugse</a:t>
            </a:r>
            <a:r>
              <a:rPr lang="nb-NO" dirty="0">
                <a:effectLst/>
                <a:latin typeface="Helvetica" pitchFamily="2" charset="0"/>
              </a:rPr>
              <a:t> på at alt vi brukar kjem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naturen, og derfor er det fint å bruke ting om igjen. Det gjeld også teknologi.</a:t>
            </a:r>
          </a:p>
          <a:p>
            <a:pPr algn="just"/>
            <a:r>
              <a:rPr lang="nb-NO" dirty="0">
                <a:effectLst/>
                <a:latin typeface="Helvetica" pitchFamily="2" charset="0"/>
              </a:rPr>
              <a:t>Ei </a:t>
            </a:r>
            <a:r>
              <a:rPr lang="nb-NO" dirty="0" err="1">
                <a:effectLst/>
                <a:latin typeface="Helvetica" pitchFamily="2" charset="0"/>
              </a:rPr>
              <a:t>miljøvennleg</a:t>
            </a:r>
            <a:r>
              <a:rPr lang="nb-NO" dirty="0">
                <a:effectLst/>
                <a:latin typeface="Helvetica" pitchFamily="2" charset="0"/>
              </a:rPr>
              <a:t> oppfinning kan også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som hjelper oss med å ta betre vare på det vi har. Det </a:t>
            </a:r>
            <a:r>
              <a:rPr lang="nb-NO" dirty="0" err="1">
                <a:effectLst/>
                <a:latin typeface="Helvetica" pitchFamily="2" charset="0"/>
              </a:rPr>
              <a:t>finst</a:t>
            </a:r>
            <a:r>
              <a:rPr lang="nb-NO" dirty="0">
                <a:effectLst/>
                <a:latin typeface="Helvetica" pitchFamily="2" charset="0"/>
              </a:rPr>
              <a:t> teknologi som er laga for å vare lenge. Til dømes har </a:t>
            </a:r>
            <a:r>
              <a:rPr lang="nb-NO" dirty="0" err="1">
                <a:effectLst/>
                <a:latin typeface="Helvetica" pitchFamily="2" charset="0"/>
              </a:rPr>
              <a:t>nokon</a:t>
            </a:r>
            <a:r>
              <a:rPr lang="nb-NO" dirty="0">
                <a:effectLst/>
                <a:latin typeface="Helvetica" pitchFamily="2" charset="0"/>
              </a:rPr>
              <a:t> prøvd å lage </a:t>
            </a:r>
            <a:r>
              <a:rPr lang="nb-NO" dirty="0" err="1">
                <a:effectLst/>
                <a:latin typeface="Helvetica" pitchFamily="2" charset="0"/>
              </a:rPr>
              <a:t>mobiltelefonar</a:t>
            </a:r>
            <a:r>
              <a:rPr lang="nb-NO" dirty="0">
                <a:effectLst/>
                <a:latin typeface="Helvetica" pitchFamily="2" charset="0"/>
              </a:rPr>
              <a:t> som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blir så lett øydelagt, og som er lette å reparere. Det er også ei form for miljøteknologi!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854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Kanskje du har </a:t>
            </a:r>
            <a:r>
              <a:rPr lang="nb-NO" dirty="0" err="1">
                <a:effectLst/>
                <a:latin typeface="Helvetica" pitchFamily="2" charset="0"/>
              </a:rPr>
              <a:t>nokre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idéar</a:t>
            </a:r>
            <a:r>
              <a:rPr lang="nb-NO" dirty="0">
                <a:effectLst/>
                <a:latin typeface="Helvetica" pitchFamily="2" charset="0"/>
              </a:rPr>
              <a:t> til ei </a:t>
            </a:r>
            <a:r>
              <a:rPr lang="nb-NO" dirty="0" err="1">
                <a:effectLst/>
                <a:latin typeface="Helvetica" pitchFamily="2" charset="0"/>
              </a:rPr>
              <a:t>miljøvennleg</a:t>
            </a:r>
            <a:r>
              <a:rPr lang="nb-NO" dirty="0">
                <a:effectLst/>
                <a:latin typeface="Helvetica" pitchFamily="2" charset="0"/>
              </a:rPr>
              <a:t> oppfinning?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9023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D34BC-B573-BFCE-E8E3-A2565CE5A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478FCB2-E8E3-C978-EAA8-8A6D98617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38F1944-00A6-35D6-79D1-75B10902C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Dei siste åra har </a:t>
            </a:r>
            <a:r>
              <a:rPr lang="nb-NO" dirty="0" err="1"/>
              <a:t>butikkar</a:t>
            </a:r>
            <a:r>
              <a:rPr lang="nb-NO" dirty="0"/>
              <a:t> </a:t>
            </a:r>
            <a:r>
              <a:rPr lang="nb-NO" dirty="0" err="1"/>
              <a:t>byrja</a:t>
            </a:r>
            <a:r>
              <a:rPr lang="nb-NO" dirty="0"/>
              <a:t> å sele oppladbare batteri i tillegg til </a:t>
            </a:r>
            <a:r>
              <a:rPr lang="nb-NO" dirty="0" err="1"/>
              <a:t>eingongsbatteri</a:t>
            </a:r>
            <a:r>
              <a:rPr lang="nb-NO" dirty="0"/>
              <a:t>. Oppladbare batteri kan bli brukt MANGE </a:t>
            </a:r>
            <a:r>
              <a:rPr lang="nb-NO" dirty="0" err="1"/>
              <a:t>fleire</a:t>
            </a:r>
            <a:r>
              <a:rPr lang="nb-NO" dirty="0"/>
              <a:t> gonger enn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eingongsbatteri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Det er bra for miljøet å bruke ting om igjen, så då er vel oppladbare batteri betre for miljøet? Svaret er </a:t>
            </a:r>
            <a:r>
              <a:rPr lang="nb-NO" dirty="0" err="1"/>
              <a:t>ikkje</a:t>
            </a:r>
            <a:r>
              <a:rPr lang="nb-NO" dirty="0"/>
              <a:t> så enkelt.</a:t>
            </a:r>
          </a:p>
          <a:p>
            <a:br>
              <a:rPr lang="nb-NO" dirty="0"/>
            </a:br>
            <a:r>
              <a:rPr lang="nb-NO" dirty="0"/>
              <a:t>Ofte er oppladbare batteri betre for miljøet, men </a:t>
            </a:r>
            <a:r>
              <a:rPr lang="nb-NO" dirty="0" err="1"/>
              <a:t>ikkje</a:t>
            </a:r>
            <a:r>
              <a:rPr lang="nb-NO" dirty="0"/>
              <a:t> alltid. Vi skal straks sjå </a:t>
            </a:r>
            <a:r>
              <a:rPr lang="nb-NO" dirty="0" err="1"/>
              <a:t>kvifor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F68D00F-3694-5AA5-AEB1-0C8886D83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D2991-F5A5-634A-B42B-CCFE4931BB6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79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45542-502C-5888-42FE-AD657138A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0507996-4FB9-0028-8151-10BF17DAD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1998CCB-BA46-3363-9654-7A1907CC4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I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nokre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dingsar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, som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fjernkontroll eller veggklokke, treng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berre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bytte batteri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éin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gong i året. Då må du ha fjernkontrollen i cirka 50 år for at det skal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vere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verdt det!</a:t>
            </a:r>
            <a:b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</a:b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Dei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færraste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har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fjernkontroll så lenge. Derfor, i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dingsar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som krev lite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straum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, kor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sjeldan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må bytte batteri, er det betre å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halde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seg til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eingongsbatteri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BEDF41B-3607-CB12-16A3-9B7DEDF73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32599-C8E1-5A44-8809-A70D6CCAF5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54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5303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Vekas</a:t>
            </a:r>
            <a:r>
              <a:rPr lang="nb-NO" dirty="0"/>
              <a:t> forandringstips: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Familie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Denne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veka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kan de fokusere på familie og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venar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Viss de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ikkje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allereie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har nådd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makstalet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på batteri, kan de høyre med familie eller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venar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Uansett kan de hjelpe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dei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med å sortere batteri riktig i ved å lage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batteribehaldar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til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dei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! Finn 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til dømes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eit</a:t>
            </a:r>
            <a:r>
              <a:rPr lang="nb-NO" sz="1200" dirty="0">
                <a:solidFill>
                  <a:srgbClr val="F3F7EF"/>
                </a:solidFill>
                <a:latin typeface="Epilogue Medium" pitchFamily="2" charset="77"/>
              </a:rPr>
              <a:t> </a:t>
            </a:r>
            <a:r>
              <a:rPr lang="nb-NO" sz="1200" dirty="0" err="1">
                <a:solidFill>
                  <a:srgbClr val="F3F7EF"/>
                </a:solidFill>
                <a:latin typeface="Epilogue Medium" pitchFamily="2" charset="77"/>
              </a:rPr>
              <a:t>gamalt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syltetøyglas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Print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ut sorteringsmerket for batteri og bruk det til å lage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etikett til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behaldaren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Vidare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kan de også pynte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batteribehaldaren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om de ønsker.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32599-C8E1-5A44-8809-A70D6CCAF5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83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Grublespørsmål:</a:t>
            </a:r>
          </a:p>
          <a:p>
            <a:r>
              <a:rPr lang="nb-NO" dirty="0">
                <a:effectLst/>
                <a:latin typeface="Helvetica" pitchFamily="2" charset="0"/>
              </a:rPr>
              <a:t>-Kva veit du om teknologi?</a:t>
            </a:r>
          </a:p>
          <a:p>
            <a:r>
              <a:rPr lang="nb-NO" dirty="0">
                <a:effectLst/>
                <a:latin typeface="Helvetica" pitchFamily="2" charset="0"/>
              </a:rPr>
              <a:t>-Kva for teknologi brukar du heime og på </a:t>
            </a:r>
            <a:r>
              <a:rPr lang="nb-NO" dirty="0" err="1">
                <a:effectLst/>
                <a:latin typeface="Helvetica" pitchFamily="2" charset="0"/>
              </a:rPr>
              <a:t>skulen</a:t>
            </a:r>
            <a:r>
              <a:rPr lang="nb-NO" dirty="0">
                <a:effectLst/>
                <a:latin typeface="Helvetica" pitchFamily="2" charset="0"/>
              </a:rPr>
              <a:t>?</a:t>
            </a:r>
          </a:p>
          <a:p>
            <a:r>
              <a:rPr lang="nb-NO" dirty="0">
                <a:effectLst/>
                <a:latin typeface="Helvetica" pitchFamily="2" charset="0"/>
              </a:rPr>
              <a:t>-Korleis kan teknologi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bra eller </a:t>
            </a:r>
            <a:r>
              <a:rPr lang="nb-NO" dirty="0" err="1">
                <a:effectLst/>
                <a:latin typeface="Helvetica" pitchFamily="2" charset="0"/>
              </a:rPr>
              <a:t>dårleg</a:t>
            </a:r>
            <a:r>
              <a:rPr lang="nb-NO" dirty="0">
                <a:effectLst/>
                <a:latin typeface="Helvetica" pitchFamily="2" charset="0"/>
              </a:rPr>
              <a:t> for jorda?</a:t>
            </a:r>
          </a:p>
          <a:p>
            <a:r>
              <a:rPr lang="nb-NO" dirty="0">
                <a:effectLst/>
                <a:latin typeface="Helvetica" pitchFamily="2" charset="0"/>
              </a:rPr>
              <a:t>-Kjenner du til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 </a:t>
            </a:r>
          </a:p>
          <a:p>
            <a:r>
              <a:rPr lang="nb-NO" dirty="0">
                <a:effectLst/>
                <a:latin typeface="Helvetica" pitchFamily="2" charset="0"/>
              </a:rPr>
              <a:t>miljøteknologi?</a:t>
            </a:r>
          </a:p>
          <a:p>
            <a:r>
              <a:rPr lang="nb-NO" dirty="0">
                <a:effectLst/>
                <a:latin typeface="Helvetica" pitchFamily="2" charset="0"/>
              </a:rPr>
              <a:t>-Kva er ei oppfinning?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7865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A7CF4-F458-1FC9-6614-C400F758F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0CBAA10-9F48-C6EC-67F2-0EE083354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44768BE-6A13-3A84-B6FB-A3E5773A5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Teipeleik!:</a:t>
            </a:r>
            <a:br>
              <a:rPr lang="nb-NO" dirty="0"/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I 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staden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for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russeknut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a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r kan 4. trinn ha sine eigne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teipeknutar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! Det går ut på å finne morosamme og kreative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måtar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å teipe batteria på. Vi foreslår: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Teip </a:t>
            </a:r>
            <a:r>
              <a:rPr lang="nb-NO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eit</a:t>
            </a: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(eller </a:t>
            </a:r>
            <a:r>
              <a:rPr lang="nb-NO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fleire</a:t>
            </a: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batteri mens du sitt under pulten.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Teip </a:t>
            </a:r>
            <a:r>
              <a:rPr lang="nb-NO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eit</a:t>
            </a: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batteri mens du sitt oppå pulten.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Teip </a:t>
            </a:r>
            <a:r>
              <a:rPr lang="nb-NO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eit</a:t>
            </a: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batterier </a:t>
            </a: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mens</a:t>
            </a: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alle sitt i ring.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Få </a:t>
            </a:r>
            <a:r>
              <a:rPr lang="nb-NO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nokon</a:t>
            </a: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femte klasse til å teipe batteri med dykk.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Teip </a:t>
            </a:r>
            <a:r>
              <a:rPr lang="nb-NO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eit</a:t>
            </a:r>
            <a:r>
              <a:rPr lang="nb-NO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batteri mens du har på deg genseren din på vranga.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A3973A6-A687-2323-1999-C42E17493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32599-C8E1-5A44-8809-A70D6CCAF5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4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Teknologi er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spennande</a:t>
            </a:r>
            <a:r>
              <a:rPr lang="nb-NO" dirty="0">
                <a:effectLst/>
                <a:latin typeface="Helvetica" pitchFamily="2" charset="0"/>
              </a:rPr>
              <a:t> ord. Men kva betyr det? Teknologi er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som er skapt av menneske, og som hjelper oss å løyse ei praktisk utfordring eller får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til å fungere.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mobiltelefon er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døme på teknologi. Mobilen hjelp oss til å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ting, som å snakke med andre eller </a:t>
            </a:r>
            <a:r>
              <a:rPr lang="nb-NO" dirty="0" err="1">
                <a:effectLst/>
                <a:latin typeface="Helvetica" pitchFamily="2" charset="0"/>
              </a:rPr>
              <a:t>spele</a:t>
            </a:r>
            <a:r>
              <a:rPr lang="nb-NO" dirty="0">
                <a:effectLst/>
                <a:latin typeface="Helvetica" pitchFamily="2" charset="0"/>
              </a:rPr>
              <a:t> spel.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905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Datamaskiner og </a:t>
            </a:r>
            <a:r>
              <a:rPr lang="nb-NO" dirty="0" err="1">
                <a:effectLst/>
                <a:latin typeface="Helvetica" pitchFamily="2" charset="0"/>
              </a:rPr>
              <a:t>iPadar</a:t>
            </a:r>
            <a:r>
              <a:rPr lang="nb-NO" dirty="0">
                <a:effectLst/>
                <a:latin typeface="Helvetica" pitchFamily="2" charset="0"/>
              </a:rPr>
              <a:t> er også teknologi. Du brukar kanskje </a:t>
            </a:r>
            <a:r>
              <a:rPr lang="nb-NO" dirty="0" err="1">
                <a:effectLst/>
                <a:latin typeface="Helvetica" pitchFamily="2" charset="0"/>
              </a:rPr>
              <a:t>desse</a:t>
            </a:r>
            <a:r>
              <a:rPr lang="nb-NO" dirty="0">
                <a:effectLst/>
                <a:latin typeface="Helvetica" pitchFamily="2" charset="0"/>
              </a:rPr>
              <a:t> til å hjelpe deg med skolearbeidet?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2562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Vi menneske </a:t>
            </a:r>
            <a:r>
              <a:rPr lang="nb-NO" dirty="0" err="1">
                <a:effectLst/>
                <a:latin typeface="Helvetica" pitchFamily="2" charset="0"/>
              </a:rPr>
              <a:t>lagar</a:t>
            </a:r>
            <a:r>
              <a:rPr lang="nb-NO" dirty="0">
                <a:effectLst/>
                <a:latin typeface="Helvetica" pitchFamily="2" charset="0"/>
              </a:rPr>
              <a:t> ofte teknologi for å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lettare</a:t>
            </a:r>
            <a:r>
              <a:rPr lang="nb-NO" dirty="0">
                <a:effectLst/>
                <a:latin typeface="Helvetica" pitchFamily="2" charset="0"/>
              </a:rPr>
              <a:t> for oss. Til dømes ville det </a:t>
            </a:r>
            <a:r>
              <a:rPr lang="nb-NO" dirty="0" err="1">
                <a:effectLst/>
                <a:latin typeface="Helvetica" pitchFamily="2" charset="0"/>
              </a:rPr>
              <a:t>vore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slitsamt</a:t>
            </a:r>
            <a:r>
              <a:rPr lang="nb-NO" dirty="0">
                <a:effectLst/>
                <a:latin typeface="Helvetica" pitchFamily="2" charset="0"/>
              </a:rPr>
              <a:t> å gå ned til bekken for å hente vatn kvar dag, men med hjelp av røyr, kan vi få vatn direkte inn i heimen vår. Røyr er derfor også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døme på teknologi som løyser ei praktisk utfordring.</a:t>
            </a:r>
          </a:p>
          <a:p>
            <a:br>
              <a:rPr lang="nb-NO" dirty="0">
                <a:effectLst/>
                <a:latin typeface="Helvetica" pitchFamily="2" charset="0"/>
              </a:rPr>
            </a:br>
            <a:endParaRPr lang="nb-NO" dirty="0">
              <a:effectLst/>
              <a:latin typeface="Helvetica" pitchFamily="2" charset="0"/>
            </a:endParaRPr>
          </a:p>
          <a:p>
            <a:r>
              <a:rPr lang="nb-NO" dirty="0">
                <a:effectLst/>
                <a:latin typeface="Helvetica" pitchFamily="2" charset="0"/>
              </a:rPr>
              <a:t>Vi har masse teknologi rundt oss.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mikrofon er teknologi fordi han hjelper oss å bli </a:t>
            </a:r>
            <a:r>
              <a:rPr lang="nb-NO" dirty="0" err="1">
                <a:effectLst/>
                <a:latin typeface="Helvetica" pitchFamily="2" charset="0"/>
              </a:rPr>
              <a:t>høyrt</a:t>
            </a:r>
            <a:r>
              <a:rPr lang="nb-NO" dirty="0">
                <a:effectLst/>
                <a:latin typeface="Helvetica" pitchFamily="2" charset="0"/>
              </a:rPr>
              <a:t>.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bil er teknologi fordi han hjelper oss å </a:t>
            </a:r>
            <a:r>
              <a:rPr lang="nb-NO" dirty="0" err="1">
                <a:effectLst/>
                <a:latin typeface="Helvetica" pitchFamily="2" charset="0"/>
              </a:rPr>
              <a:t>kome</a:t>
            </a:r>
            <a:r>
              <a:rPr lang="nb-NO" dirty="0">
                <a:effectLst/>
                <a:latin typeface="Helvetica" pitchFamily="2" charset="0"/>
              </a:rPr>
              <a:t> fort til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anna stad.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batteri er også teknologi, fordi batteriet hjelper oss å forme om energi så vi kan bruke ting som </a:t>
            </a:r>
            <a:r>
              <a:rPr lang="nb-NO" dirty="0" err="1">
                <a:effectLst/>
                <a:latin typeface="Helvetica" pitchFamily="2" charset="0"/>
              </a:rPr>
              <a:t>fjernkontrollar</a:t>
            </a:r>
            <a:r>
              <a:rPr lang="nb-NO" dirty="0">
                <a:effectLst/>
                <a:latin typeface="Helvetica" pitchFamily="2" charset="0"/>
              </a:rPr>
              <a:t> eller tastatur.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382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4653-B4BF-49D2-E2A5-D0DE484EE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3AE3C94-93E4-BB37-C434-92C368D0B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3F089B4-4A47-87BE-C05E-D9A130CB5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kan </a:t>
            </a:r>
            <a:r>
              <a:rPr lang="nb-NO" dirty="0" err="1"/>
              <a:t>ein</a:t>
            </a:r>
            <a:r>
              <a:rPr lang="nb-NO" dirty="0"/>
              <a:t> </a:t>
            </a:r>
            <a:r>
              <a:rPr lang="nb-NO" dirty="0" err="1"/>
              <a:t>velje</a:t>
            </a:r>
            <a:r>
              <a:rPr lang="nb-NO" dirty="0"/>
              <a:t> </a:t>
            </a:r>
            <a:r>
              <a:rPr lang="nb-NO" dirty="0" err="1"/>
              <a:t>noko</a:t>
            </a:r>
            <a:r>
              <a:rPr lang="nb-NO" dirty="0"/>
              <a:t> som er relatert til teknologi, men det </a:t>
            </a:r>
            <a:r>
              <a:rPr lang="nb-NO" dirty="0" err="1"/>
              <a:t>viktigaste</a:t>
            </a:r>
            <a:r>
              <a:rPr lang="nb-NO" dirty="0"/>
              <a:t> er at </a:t>
            </a:r>
            <a:r>
              <a:rPr lang="nb-NO" dirty="0" err="1"/>
              <a:t>elevane</a:t>
            </a:r>
            <a:r>
              <a:rPr lang="nb-NO" dirty="0"/>
              <a:t> skal resonnere seg fram til mange ulike svar.</a:t>
            </a:r>
            <a:br>
              <a:rPr lang="nb-NO" dirty="0"/>
            </a:br>
            <a:r>
              <a:rPr lang="nb-NO" dirty="0"/>
              <a:t>Det er </a:t>
            </a:r>
            <a:r>
              <a:rPr lang="nb-NO" dirty="0" err="1"/>
              <a:t>ikkje</a:t>
            </a:r>
            <a:r>
              <a:rPr lang="nb-NO" dirty="0"/>
              <a:t> </a:t>
            </a:r>
            <a:r>
              <a:rPr lang="nb-NO" dirty="0" err="1"/>
              <a:t>naudsynt</a:t>
            </a:r>
            <a:r>
              <a:rPr lang="nb-NO" dirty="0"/>
              <a:t> med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tydeleg</a:t>
            </a:r>
            <a:r>
              <a:rPr lang="nb-NO" dirty="0"/>
              <a:t> fasitsvar, </a:t>
            </a:r>
            <a:r>
              <a:rPr lang="nb-NO" dirty="0" err="1"/>
              <a:t>sidan</a:t>
            </a:r>
            <a:r>
              <a:rPr lang="nb-NO" dirty="0"/>
              <a:t> </a:t>
            </a:r>
            <a:r>
              <a:rPr lang="nb-NO" dirty="0" err="1"/>
              <a:t>ein</a:t>
            </a:r>
            <a:r>
              <a:rPr lang="nb-NO" dirty="0"/>
              <a:t> </a:t>
            </a:r>
            <a:r>
              <a:rPr lang="nb-NO" dirty="0" err="1"/>
              <a:t>tenkjer</a:t>
            </a:r>
            <a:r>
              <a:rPr lang="nb-NO" dirty="0"/>
              <a:t> på teknologi som alt som kan hjelpe oss med </a:t>
            </a:r>
            <a:r>
              <a:rPr lang="nb-NO" dirty="0" err="1"/>
              <a:t>noko</a:t>
            </a:r>
            <a:r>
              <a:rPr lang="nb-NO" dirty="0"/>
              <a:t> praktisk.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3DB41AB-CF60-430D-BF01-F8A5F4187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32599-C8E1-5A44-8809-A70D6CCAF5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2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>
                <a:effectLst/>
                <a:latin typeface="Helvetica" pitchFamily="2" charset="0"/>
              </a:rPr>
              <a:t>Noreg</a:t>
            </a:r>
            <a:r>
              <a:rPr lang="nb-NO" dirty="0">
                <a:effectLst/>
                <a:latin typeface="Helvetica" pitchFamily="2" charset="0"/>
              </a:rPr>
              <a:t> har tent 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pengar</a:t>
            </a:r>
            <a:r>
              <a:rPr lang="nb-NO" dirty="0">
                <a:effectLst/>
                <a:latin typeface="Helvetica" pitchFamily="2" charset="0"/>
              </a:rPr>
              <a:t> på teknologien som hjelper oss å ta opp olje. Men oljen </a:t>
            </a:r>
            <a:r>
              <a:rPr lang="nb-NO" dirty="0" err="1">
                <a:effectLst/>
                <a:latin typeface="Helvetica" pitchFamily="2" charset="0"/>
              </a:rPr>
              <a:t>forureinar</a:t>
            </a:r>
            <a:r>
              <a:rPr lang="nb-NO" dirty="0">
                <a:effectLst/>
                <a:latin typeface="Helvetica" pitchFamily="2" charset="0"/>
              </a:rPr>
              <a:t> også jordkloden vår. Derfor er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all teknologi bra for miljøet.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334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Heldigvis </a:t>
            </a:r>
            <a:r>
              <a:rPr lang="nb-NO" dirty="0" err="1">
                <a:effectLst/>
                <a:latin typeface="Helvetica" pitchFamily="2" charset="0"/>
              </a:rPr>
              <a:t>finst</a:t>
            </a:r>
            <a:r>
              <a:rPr lang="nb-NO" dirty="0">
                <a:effectLst/>
                <a:latin typeface="Helvetica" pitchFamily="2" charset="0"/>
              </a:rPr>
              <a:t> også teknologi som hjelper oss å ta betre vare på miljøet. Solcellepanel er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døme på teknologi som er bra for miljøet. I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solcellepanel </a:t>
            </a:r>
            <a:r>
              <a:rPr lang="nb-NO" dirty="0" err="1">
                <a:effectLst/>
                <a:latin typeface="Helvetica" pitchFamily="2" charset="0"/>
              </a:rPr>
              <a:t>fangar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opp energien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sola og </a:t>
            </a:r>
            <a:r>
              <a:rPr lang="nb-NO" dirty="0" err="1">
                <a:effectLst/>
                <a:latin typeface="Helvetica" pitchFamily="2" charset="0"/>
              </a:rPr>
              <a:t>gjer</a:t>
            </a:r>
            <a:r>
              <a:rPr lang="nb-NO" dirty="0">
                <a:effectLst/>
                <a:latin typeface="Helvetica" pitchFamily="2" charset="0"/>
              </a:rPr>
              <a:t> han om til </a:t>
            </a:r>
            <a:r>
              <a:rPr lang="nb-NO" dirty="0" err="1">
                <a:effectLst/>
                <a:latin typeface="Helvetica" pitchFamily="2" charset="0"/>
              </a:rPr>
              <a:t>straum</a:t>
            </a:r>
            <a:r>
              <a:rPr lang="nb-NO" dirty="0">
                <a:effectLst/>
                <a:latin typeface="Helvetica" pitchFamily="2" charset="0"/>
              </a:rPr>
              <a:t>. </a:t>
            </a:r>
            <a:r>
              <a:rPr lang="nb-NO" dirty="0" err="1">
                <a:effectLst/>
                <a:latin typeface="Helvetica" pitchFamily="2" charset="0"/>
              </a:rPr>
              <a:t>Straum</a:t>
            </a:r>
            <a:r>
              <a:rPr lang="nb-NO" dirty="0">
                <a:effectLst/>
                <a:latin typeface="Helvetica" pitchFamily="2" charset="0"/>
              </a:rPr>
              <a:t> som blir produsert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olje og gass </a:t>
            </a:r>
            <a:r>
              <a:rPr lang="nb-NO" dirty="0" err="1">
                <a:effectLst/>
                <a:latin typeface="Helvetica" pitchFamily="2" charset="0"/>
              </a:rPr>
              <a:t>forureinar</a:t>
            </a:r>
            <a:r>
              <a:rPr lang="nb-NO" dirty="0">
                <a:effectLst/>
                <a:latin typeface="Helvetica" pitchFamily="2" charset="0"/>
              </a:rPr>
              <a:t>, men </a:t>
            </a:r>
            <a:r>
              <a:rPr lang="nb-NO" dirty="0" err="1">
                <a:effectLst/>
                <a:latin typeface="Helvetica" pitchFamily="2" charset="0"/>
              </a:rPr>
              <a:t>straumen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solcellepanel </a:t>
            </a:r>
            <a:r>
              <a:rPr lang="nb-NO" dirty="0" err="1">
                <a:effectLst/>
                <a:latin typeface="Helvetica" pitchFamily="2" charset="0"/>
              </a:rPr>
              <a:t>forureinar</a:t>
            </a:r>
            <a:r>
              <a:rPr lang="nb-NO" dirty="0">
                <a:effectLst/>
                <a:latin typeface="Helvetica" pitchFamily="2" charset="0"/>
              </a:rPr>
              <a:t> svært lite. Slik miljøteknologi treng vi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av for at jorda vår skal bli bevart på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god måte.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0776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Vi treng også miljøteknologi som hjelper oss å handtere søppel på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miljøvennleg</a:t>
            </a:r>
            <a:r>
              <a:rPr lang="nb-NO" dirty="0">
                <a:effectLst/>
                <a:latin typeface="Helvetica" pitchFamily="2" charset="0"/>
              </a:rPr>
              <a:t> måte. -Etter at vi har levert batteri på gjenvinningsstasjon, </a:t>
            </a:r>
            <a:r>
              <a:rPr lang="nb-NO" dirty="0" err="1">
                <a:effectLst/>
                <a:latin typeface="Helvetica" pitchFamily="2" charset="0"/>
              </a:rPr>
              <a:t>hamnar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på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gjenvinningsanlegg. På gjenvinningsanlegga har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teknologi som hjelper med å sortere batteria riktig, slik at stoffa i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kan bli brukt på nytt.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ACD08-0717-414D-A97D-0576D39BF9B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65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8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40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427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82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4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15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460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02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107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15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79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12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D2415-25E8-3C4E-ADC0-7CA19EA874A2}" type="datetimeFigureOut">
              <a:rPr lang="nb-NO" smtClean="0"/>
              <a:t>26.02.2026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41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0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98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4BA24-B063-FD89-7E87-C2685F70A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631715D-BEA3-2C31-F022-C34237666489}"/>
              </a:ext>
            </a:extLst>
          </p:cNvPr>
          <p:cNvSpPr txBox="1"/>
          <p:nvPr/>
        </p:nvSpPr>
        <p:spPr>
          <a:xfrm>
            <a:off x="626928" y="2238432"/>
            <a:ext cx="77199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Energi-leik:</a:t>
            </a:r>
            <a:b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solenergi-opplading!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83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D60422A-D3CF-C984-4C6B-26EF9C65A209}"/>
              </a:ext>
            </a:extLst>
          </p:cNvPr>
          <p:cNvSpPr txBox="1"/>
          <p:nvPr/>
        </p:nvSpPr>
        <p:spPr>
          <a:xfrm>
            <a:off x="519430" y="1456657"/>
            <a:ext cx="499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For å få ny teknologi, </a:t>
            </a:r>
          </a:p>
          <a:p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må </a:t>
            </a:r>
            <a:r>
              <a:rPr lang="nb-NO" sz="24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nokon</a:t>
            </a:r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 ha </a:t>
            </a:r>
            <a:r>
              <a:rPr lang="nb-NO" sz="24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ein</a:t>
            </a:r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 idé.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61195CA-3FB1-E8F0-1E5D-22EF4B03CC94}"/>
              </a:ext>
            </a:extLst>
          </p:cNvPr>
          <p:cNvSpPr txBox="1"/>
          <p:nvPr/>
        </p:nvSpPr>
        <p:spPr>
          <a:xfrm>
            <a:off x="482359" y="519919"/>
            <a:ext cx="499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Oppfinningar</a:t>
            </a:r>
            <a:endParaRPr lang="nb-NO" sz="4400" dirty="0">
              <a:solidFill>
                <a:srgbClr val="002F0C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73596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96674C2-D5B3-7ADF-B196-04F1E2477046}"/>
              </a:ext>
            </a:extLst>
          </p:cNvPr>
          <p:cNvSpPr txBox="1"/>
          <p:nvPr/>
        </p:nvSpPr>
        <p:spPr>
          <a:xfrm>
            <a:off x="715251" y="529735"/>
            <a:ext cx="8245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Miljøvennlege</a:t>
            </a:r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oppfinningar</a:t>
            </a:r>
            <a:endParaRPr lang="nb-NO" sz="44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7AD2EDD-14F4-C805-AC60-926E4B3E3E1C}"/>
              </a:ext>
            </a:extLst>
          </p:cNvPr>
          <p:cNvSpPr txBox="1"/>
          <p:nvPr/>
        </p:nvSpPr>
        <p:spPr>
          <a:xfrm>
            <a:off x="715251" y="1390346"/>
            <a:ext cx="7589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Til dømes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finst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det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maskinar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som hjelper oss med å samle plast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frå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hava, så hava blir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reinare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. Denne er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frå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The Ocean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Cleanup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8160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DA12328-A27D-5438-75C4-6A08E09A4FB5}"/>
              </a:ext>
            </a:extLst>
          </p:cNvPr>
          <p:cNvSpPr txBox="1"/>
          <p:nvPr/>
        </p:nvSpPr>
        <p:spPr>
          <a:xfrm>
            <a:off x="543128" y="486705"/>
            <a:ext cx="8245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F3F7EF"/>
                </a:solidFill>
                <a:effectLst/>
                <a:latin typeface="Epilogue Medium" pitchFamily="2" charset="77"/>
              </a:rPr>
              <a:t>Tenk om vi kunne </a:t>
            </a:r>
            <a:r>
              <a:rPr lang="nb-NO" sz="4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køyre</a:t>
            </a:r>
            <a:r>
              <a:rPr lang="nb-NO" sz="4000" dirty="0">
                <a:solidFill>
                  <a:srgbClr val="F3F7EF"/>
                </a:solidFill>
                <a:effectLst/>
                <a:latin typeface="Epilogue Medium" pitchFamily="2" charset="77"/>
              </a:rPr>
              <a:t> bil </a:t>
            </a:r>
          </a:p>
          <a:p>
            <a:r>
              <a:rPr lang="nb-NO" sz="4000" dirty="0">
                <a:solidFill>
                  <a:srgbClr val="F3F7EF"/>
                </a:solidFill>
                <a:effectLst/>
                <a:latin typeface="Epilogue Medium" pitchFamily="2" charset="77"/>
              </a:rPr>
              <a:t>og båt </a:t>
            </a:r>
            <a:r>
              <a:rPr lang="nb-NO" sz="4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utan</a:t>
            </a:r>
            <a:r>
              <a:rPr lang="nb-NO" sz="4000" dirty="0">
                <a:solidFill>
                  <a:srgbClr val="F3F7EF"/>
                </a:solidFill>
                <a:effectLst/>
                <a:latin typeface="Epilogue Medium" pitchFamily="2" charset="77"/>
              </a:rPr>
              <a:t> å forureine </a:t>
            </a:r>
          </a:p>
          <a:p>
            <a:r>
              <a:rPr lang="nb-NO" sz="4000" dirty="0">
                <a:solidFill>
                  <a:srgbClr val="F3F7EF"/>
                </a:solidFill>
                <a:effectLst/>
                <a:latin typeface="Epilogue Medium" pitchFamily="2" charset="77"/>
              </a:rPr>
              <a:t>lufta vår? 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988FA60-10CB-3C03-46B3-3E25FACD6633}"/>
              </a:ext>
            </a:extLst>
          </p:cNvPr>
          <p:cNvSpPr txBox="1"/>
          <p:nvPr/>
        </p:nvSpPr>
        <p:spPr>
          <a:xfrm>
            <a:off x="629625" y="3028890"/>
            <a:ext cx="7589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Heldigvis har vi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kome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 </a:t>
            </a:r>
          </a:p>
          <a:p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eit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stykke på veg </a:t>
            </a:r>
          </a:p>
          <a:p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med dette. 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75CE00A-22D6-7C40-ACE2-5B8D89FA686D}"/>
              </a:ext>
            </a:extLst>
          </p:cNvPr>
          <p:cNvSpPr txBox="1"/>
          <p:nvPr/>
        </p:nvSpPr>
        <p:spPr>
          <a:xfrm>
            <a:off x="629625" y="5216036"/>
            <a:ext cx="3448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I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Noreg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blir det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fleire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og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fleire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elbilar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, og til og med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elbussar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918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64792FB6-2A67-9C85-4660-BD912B372938}"/>
              </a:ext>
            </a:extLst>
          </p:cNvPr>
          <p:cNvSpPr txBox="1"/>
          <p:nvPr/>
        </p:nvSpPr>
        <p:spPr>
          <a:xfrm>
            <a:off x="4726458" y="3349084"/>
            <a:ext cx="3844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Derfor er det fint å bruka ting om igjen. Det gjeld også</a:t>
            </a:r>
          </a:p>
          <a:p>
            <a:pPr algn="ctr"/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teknologi.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57AE7C0-F240-BB0E-76FD-A75C5375043F}"/>
              </a:ext>
            </a:extLst>
          </p:cNvPr>
          <p:cNvSpPr txBox="1"/>
          <p:nvPr/>
        </p:nvSpPr>
        <p:spPr>
          <a:xfrm>
            <a:off x="4181090" y="1277537"/>
            <a:ext cx="43899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Alt kjem </a:t>
            </a:r>
          </a:p>
          <a:p>
            <a:pPr algn="ctr"/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frå</a:t>
            </a:r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 naturen!</a:t>
            </a:r>
          </a:p>
        </p:txBody>
      </p:sp>
    </p:spTree>
    <p:extLst>
      <p:ext uri="{BB962C8B-B14F-4D97-AF65-F5344CB8AC3E}">
        <p14:creationId xmlns:p14="http://schemas.microsoft.com/office/powerpoint/2010/main" val="3918188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C62FB080-776D-9A28-5E67-C2B8E4060572}"/>
              </a:ext>
            </a:extLst>
          </p:cNvPr>
          <p:cNvSpPr txBox="1"/>
          <p:nvPr/>
        </p:nvSpPr>
        <p:spPr>
          <a:xfrm>
            <a:off x="420129" y="486704"/>
            <a:ext cx="83037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Kanskje du har </a:t>
            </a:r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nokre</a:t>
            </a:r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idéar</a:t>
            </a:r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 til ei </a:t>
            </a:r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miljøvennleg</a:t>
            </a:r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 oppfinning?</a:t>
            </a:r>
          </a:p>
        </p:txBody>
      </p:sp>
    </p:spTree>
    <p:extLst>
      <p:ext uri="{BB962C8B-B14F-4D97-AF65-F5344CB8AC3E}">
        <p14:creationId xmlns:p14="http://schemas.microsoft.com/office/powerpoint/2010/main" val="3890687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2FFF89-538A-E45F-5747-47D2EA5DA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212B9D9-6E83-7F3D-E825-A478604720C6}"/>
              </a:ext>
            </a:extLst>
          </p:cNvPr>
          <p:cNvSpPr/>
          <p:nvPr/>
        </p:nvSpPr>
        <p:spPr>
          <a:xfrm>
            <a:off x="618232" y="655782"/>
            <a:ext cx="6363855" cy="1062182"/>
          </a:xfrm>
          <a:prstGeom prst="rect">
            <a:avLst/>
          </a:prstGeom>
          <a:solidFill>
            <a:srgbClr val="002F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Oppladbare batteri… </a:t>
            </a:r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miljøvennleg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oppfinning?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636845B-8EED-64CF-A661-69FF679296C0}"/>
              </a:ext>
            </a:extLst>
          </p:cNvPr>
          <p:cNvSpPr txBox="1"/>
          <p:nvPr/>
        </p:nvSpPr>
        <p:spPr>
          <a:xfrm>
            <a:off x="618232" y="2192599"/>
            <a:ext cx="62720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Mens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eit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eingongsbatteri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kan bli brukt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éin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gong, kan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eit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oppladbart batteri bli lada og brukt 500-1000 gonger!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Så kva trur du er mest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miljøvennleg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av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eit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eingongsbatteri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og oppladbart batteri?</a:t>
            </a:r>
          </a:p>
        </p:txBody>
      </p:sp>
    </p:spTree>
    <p:extLst>
      <p:ext uri="{BB962C8B-B14F-4D97-AF65-F5344CB8AC3E}">
        <p14:creationId xmlns:p14="http://schemas.microsoft.com/office/powerpoint/2010/main" val="1230310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C566FD-CFA9-11FC-7821-A8BE34335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3580CCC-D4B8-D260-1008-F121D2F367C8}"/>
              </a:ext>
            </a:extLst>
          </p:cNvPr>
          <p:cNvSpPr txBox="1"/>
          <p:nvPr/>
        </p:nvSpPr>
        <p:spPr>
          <a:xfrm>
            <a:off x="676097" y="1357041"/>
            <a:ext cx="7791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E38C409-6C38-5594-7118-C5469C968842}"/>
              </a:ext>
            </a:extLst>
          </p:cNvPr>
          <p:cNvSpPr txBox="1"/>
          <p:nvPr/>
        </p:nvSpPr>
        <p:spPr>
          <a:xfrm>
            <a:off x="3649248" y="3228426"/>
            <a:ext cx="4575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Derfor må </a:t>
            </a:r>
            <a:r>
              <a:rPr lang="nb-NO" sz="2400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lade og bruke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eit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oppladbart batteri minst 25-50 gonger før det er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meir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miljøvennleg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enn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eit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eingongsbatteri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35A02BA-39B7-0490-1DE5-990C439B12BB}"/>
              </a:ext>
            </a:extLst>
          </p:cNvPr>
          <p:cNvSpPr txBox="1"/>
          <p:nvPr/>
        </p:nvSpPr>
        <p:spPr>
          <a:xfrm>
            <a:off x="504364" y="768449"/>
            <a:ext cx="77199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Det krev </a:t>
            </a:r>
            <a:r>
              <a:rPr kumimoji="0" lang="nb-NO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meir</a:t>
            </a: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energi å lage </a:t>
            </a:r>
            <a:r>
              <a:rPr kumimoji="0" lang="nb-NO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eit</a:t>
            </a:r>
            <a:endParaRPr kumimoji="0" lang="nb-NO" sz="44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oppladbart batteri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pic>
        <p:nvPicPr>
          <p:cNvPr id="5" name="Bilde 4" descr="Et bilde som inneholder person, klær, Menneskeansikt, utendørs&#10;&#10;KI-generert innhold kan være feil.">
            <a:extLst>
              <a:ext uri="{FF2B5EF4-FFF2-40B4-BE49-F238E27FC236}">
                <a16:creationId xmlns:a16="http://schemas.microsoft.com/office/drawing/2014/main" id="{C2B9DED0-956B-62F0-BE8E-64F9CEBC8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97" y="2290618"/>
            <a:ext cx="2566886" cy="3850328"/>
          </a:xfrm>
          <a:prstGeom prst="roundRect">
            <a:avLst>
              <a:gd name="adj" fmla="val 6895"/>
            </a:avLst>
          </a:prstGeom>
        </p:spPr>
      </p:pic>
    </p:spTree>
    <p:extLst>
      <p:ext uri="{BB962C8B-B14F-4D97-AF65-F5344CB8AC3E}">
        <p14:creationId xmlns:p14="http://schemas.microsoft.com/office/powerpoint/2010/main" val="1724480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8" y="1419"/>
            <a:ext cx="9144000" cy="6868346"/>
            <a:chOff x="250494" y="256031"/>
            <a:chExt cx="10710545" cy="802259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0494" y="269773"/>
              <a:ext cx="10675175" cy="79967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032" y="256031"/>
              <a:ext cx="10704577" cy="8022337"/>
            </a:xfrm>
            <a:prstGeom prst="rect">
              <a:avLst/>
            </a:prstGeom>
          </p:spPr>
        </p:pic>
      </p:grp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38B2096-BE85-C143-1941-8CC3853F1754}"/>
              </a:ext>
            </a:extLst>
          </p:cNvPr>
          <p:cNvSpPr txBox="1"/>
          <p:nvPr/>
        </p:nvSpPr>
        <p:spPr>
          <a:xfrm>
            <a:off x="580197" y="3778237"/>
            <a:ext cx="7719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Dingsar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som krev lite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straum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- lurt med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eingongsbatteri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39ADD49-D3D0-FC44-0FEA-108CCA226E0E}"/>
              </a:ext>
            </a:extLst>
          </p:cNvPr>
          <p:cNvSpPr txBox="1"/>
          <p:nvPr/>
        </p:nvSpPr>
        <p:spPr>
          <a:xfrm>
            <a:off x="-885926" y="935661"/>
            <a:ext cx="10929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Ding</a:t>
            </a:r>
            <a:r>
              <a:rPr lang="nb-NO" sz="2400" dirty="0">
                <a:solidFill>
                  <a:srgbClr val="F3F7EF"/>
                </a:solidFill>
                <a:latin typeface="Epilogue Medium" pitchFamily="2" charset="77"/>
              </a:rPr>
              <a:t>sar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som krev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mykje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straum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- lurt med oppladbare batteri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pic>
        <p:nvPicPr>
          <p:cNvPr id="8" name="Bilde 7" descr="Et bilde som inneholder klokke, Veggklokke">
            <a:extLst>
              <a:ext uri="{FF2B5EF4-FFF2-40B4-BE49-F238E27FC236}">
                <a16:creationId xmlns:a16="http://schemas.microsoft.com/office/drawing/2014/main" id="{4036F687-CF17-354F-4740-7340090872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97" r="13554"/>
          <a:stretch>
            <a:fillRect/>
          </a:stretch>
        </p:blipFill>
        <p:spPr>
          <a:xfrm>
            <a:off x="1082106" y="4288991"/>
            <a:ext cx="5650303" cy="197608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4E82FFC-6B58-96EB-8544-1D230FB099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340" r="18113"/>
          <a:stretch>
            <a:fillRect/>
          </a:stretch>
        </p:blipFill>
        <p:spPr>
          <a:xfrm>
            <a:off x="1214029" y="1533486"/>
            <a:ext cx="5201729" cy="200238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AF19E00-BFB7-4545-46CE-F6BFEF253FCD}"/>
              </a:ext>
            </a:extLst>
          </p:cNvPr>
          <p:cNvSpPr txBox="1"/>
          <p:nvPr/>
        </p:nvSpPr>
        <p:spPr>
          <a:xfrm>
            <a:off x="398088" y="6095794"/>
            <a:ext cx="7018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1"/>
                </a:solidFill>
                <a:latin typeface="Epilogue"/>
              </a:rPr>
              <a:t>NB: Husk at oppladbare batteri </a:t>
            </a:r>
            <a:r>
              <a:rPr lang="nb-NO" sz="1600" dirty="0" err="1">
                <a:solidFill>
                  <a:schemeClr val="bg1"/>
                </a:solidFill>
                <a:latin typeface="Epilogue"/>
              </a:rPr>
              <a:t>ikkje</a:t>
            </a:r>
            <a:r>
              <a:rPr lang="nb-NO" sz="1600" dirty="0">
                <a:solidFill>
                  <a:schemeClr val="bg1"/>
                </a:solidFill>
                <a:latin typeface="Epilogue"/>
              </a:rPr>
              <a:t> er </a:t>
            </a:r>
            <a:r>
              <a:rPr lang="nb-NO" sz="1600" dirty="0" err="1">
                <a:solidFill>
                  <a:schemeClr val="bg1"/>
                </a:solidFill>
                <a:latin typeface="Epilogue"/>
              </a:rPr>
              <a:t>ein</a:t>
            </a:r>
            <a:r>
              <a:rPr lang="nb-NO" sz="1600" dirty="0">
                <a:solidFill>
                  <a:schemeClr val="bg1"/>
                </a:solidFill>
                <a:latin typeface="Epilogue"/>
              </a:rPr>
              <a:t> del av innsamlinga i Batterijakta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2571F-0AC5-BDF7-82E9-13326739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59CD013-3AFD-51FA-40B1-5A4E9C5DC537}"/>
              </a:ext>
            </a:extLst>
          </p:cNvPr>
          <p:cNvSpPr/>
          <p:nvPr/>
        </p:nvSpPr>
        <p:spPr>
          <a:xfrm>
            <a:off x="1789043" y="5207305"/>
            <a:ext cx="1139687" cy="941731"/>
          </a:xfrm>
          <a:prstGeom prst="rect">
            <a:avLst/>
          </a:prstGeom>
          <a:solidFill>
            <a:srgbClr val="002F0C"/>
          </a:solidFill>
          <a:ln>
            <a:solidFill>
              <a:srgbClr val="002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FC6A805-AC37-66E4-CB68-0780F6D2C58A}"/>
              </a:ext>
            </a:extLst>
          </p:cNvPr>
          <p:cNvSpPr txBox="1"/>
          <p:nvPr/>
        </p:nvSpPr>
        <p:spPr>
          <a:xfrm>
            <a:off x="614011" y="2001378"/>
            <a:ext cx="7791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Denne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veka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kan de fokusere på familie og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venar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Viss de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ikkje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allereie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har nådd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makstalet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på batteri, kan de høyre med familie eller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venar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Uansett kan de hjelpe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dei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med å sortere batteri riktig i ved å lage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batteribehaldar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til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dei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! Finn 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til dømes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eit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gamalt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syltetøyglas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Print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ut sorteringsmerket for batteri og bruk det til å lage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etikett til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behaldaren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Vidare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kan de også pynte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batteribehaldaren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om de ønsker.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845C76D-C501-D4A2-0702-97D1DAA99C96}"/>
              </a:ext>
            </a:extLst>
          </p:cNvPr>
          <p:cNvSpPr txBox="1"/>
          <p:nvPr/>
        </p:nvSpPr>
        <p:spPr>
          <a:xfrm>
            <a:off x="614011" y="572141"/>
            <a:ext cx="7543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Vekas</a:t>
            </a: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forandringstips: familie</a:t>
            </a:r>
          </a:p>
        </p:txBody>
      </p:sp>
      <p:pic>
        <p:nvPicPr>
          <p:cNvPr id="6" name="Bilde 5" descr="Et bilde som inneholder tekst, symbol, rød, Font&#10;&#10;Automatisk generert beskrivelse">
            <a:extLst>
              <a:ext uri="{FF2B5EF4-FFF2-40B4-BE49-F238E27FC236}">
                <a16:creationId xmlns:a16="http://schemas.microsoft.com/office/drawing/2014/main" id="{3876B2C3-5982-5965-DF79-310E5B89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288" y="4447060"/>
            <a:ext cx="1139686" cy="133723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D04EF06-6CC4-5C85-099B-2E72268DC03E}"/>
              </a:ext>
            </a:extLst>
          </p:cNvPr>
          <p:cNvSpPr txBox="1"/>
          <p:nvPr/>
        </p:nvSpPr>
        <p:spPr>
          <a:xfrm>
            <a:off x="2358886" y="5207305"/>
            <a:ext cx="3569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pilogue" pitchFamily="2" charset="0"/>
                <a:ea typeface="+mn-ea"/>
                <a:cs typeface="+mn-cs"/>
              </a:rPr>
              <a:t>De kan </a:t>
            </a:r>
            <a:r>
              <a:rPr kumimoji="0" lang="nb-N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pilogue" pitchFamily="2" charset="0"/>
                <a:ea typeface="+mn-ea"/>
                <a:cs typeface="+mn-cs"/>
              </a:rPr>
              <a:t>printe</a:t>
            </a: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pilogue" pitchFamily="2" charset="0"/>
                <a:ea typeface="+mn-ea"/>
                <a:cs typeface="+mn-cs"/>
              </a:rPr>
              <a:t> ut sorteringsmerke </a:t>
            </a:r>
            <a:r>
              <a:rPr kumimoji="0" lang="nb-N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pilogue" pitchFamily="2" charset="0"/>
                <a:ea typeface="+mn-ea"/>
                <a:cs typeface="+mn-cs"/>
              </a:rPr>
              <a:t>frå</a:t>
            </a: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pilogue" pitchFamily="2" charset="0"/>
                <a:ea typeface="+mn-ea"/>
                <a:cs typeface="+mn-cs"/>
              </a:rPr>
              <a:t> nettsida under undervisningsopplegget for </a:t>
            </a:r>
            <a:r>
              <a:rPr lang="nb-NO" sz="1400" i="1" dirty="0">
                <a:solidFill>
                  <a:prstClr val="white"/>
                </a:solidFill>
                <a:latin typeface="Epilogue" pitchFamily="2" charset="0"/>
              </a:rPr>
              <a:t>vek</a:t>
            </a: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pilogue" pitchFamily="2" charset="0"/>
                <a:ea typeface="+mn-ea"/>
                <a:cs typeface="+mn-cs"/>
              </a:rPr>
              <a:t>e 2</a:t>
            </a:r>
            <a:endParaRPr kumimoji="0" lang="nb-N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0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2218C7C-1AFC-A63C-2743-92DE77514E9F}"/>
              </a:ext>
            </a:extLst>
          </p:cNvPr>
          <p:cNvSpPr txBox="1"/>
          <p:nvPr/>
        </p:nvSpPr>
        <p:spPr>
          <a:xfrm>
            <a:off x="618232" y="1791699"/>
            <a:ext cx="79075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veit du om teknologi?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slags teknologi brukar du </a:t>
            </a:r>
            <a:b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heime og på </a:t>
            </a:r>
            <a:r>
              <a:rPr lang="nb-NO" sz="28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skulen</a:t>
            </a: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Korleis kan teknologi </a:t>
            </a:r>
            <a:r>
              <a:rPr lang="nb-NO" sz="28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vere</a:t>
            </a:r>
            <a:b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bra eller </a:t>
            </a:r>
            <a:r>
              <a:rPr lang="nb-NO" sz="28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dårleg</a:t>
            </a: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 for jorda?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Kjenner du til </a:t>
            </a:r>
            <a:r>
              <a:rPr lang="nb-NO" sz="28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noko</a:t>
            </a: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 miljøteknologi?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er ei oppfinning?</a:t>
            </a:r>
          </a:p>
        </p:txBody>
      </p:sp>
    </p:spTree>
    <p:extLst>
      <p:ext uri="{BB962C8B-B14F-4D97-AF65-F5344CB8AC3E}">
        <p14:creationId xmlns:p14="http://schemas.microsoft.com/office/powerpoint/2010/main" val="350056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2CA171-2D5F-426C-351C-5DC6DEE3B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63063EDF-A8B4-E53F-6CB0-81CF39FABC88}"/>
                  </a:ext>
                </a:extLst>
              </p14:cNvPr>
              <p14:cNvContentPartPr/>
              <p14:nvPr/>
            </p14:nvContentPartPr>
            <p14:xfrm>
              <a:off x="1283867" y="5339881"/>
              <a:ext cx="1468800" cy="88344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63063EDF-A8B4-E53F-6CB0-81CF39FABC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0867" y="5276881"/>
                <a:ext cx="1594440" cy="10090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kstSylinder 1">
            <a:extLst>
              <a:ext uri="{FF2B5EF4-FFF2-40B4-BE49-F238E27FC236}">
                <a16:creationId xmlns:a16="http://schemas.microsoft.com/office/drawing/2014/main" id="{CF4BC1CC-F455-31AC-5922-729C02F914EB}"/>
              </a:ext>
            </a:extLst>
          </p:cNvPr>
          <p:cNvSpPr txBox="1"/>
          <p:nvPr/>
        </p:nvSpPr>
        <p:spPr>
          <a:xfrm>
            <a:off x="551927" y="1724589"/>
            <a:ext cx="7791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4025572-5ACA-E940-9AA6-C2CCD26B2398}"/>
              </a:ext>
            </a:extLst>
          </p:cNvPr>
          <p:cNvSpPr txBox="1"/>
          <p:nvPr/>
        </p:nvSpPr>
        <p:spPr>
          <a:xfrm>
            <a:off x="800268" y="924132"/>
            <a:ext cx="7257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Teipeleik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2F36151-1C61-47D8-2590-50258A9731AB}"/>
              </a:ext>
            </a:extLst>
          </p:cNvPr>
          <p:cNvSpPr txBox="1"/>
          <p:nvPr/>
        </p:nvSpPr>
        <p:spPr>
          <a:xfrm>
            <a:off x="4428884" y="1164008"/>
            <a:ext cx="37717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/>
                <a:ea typeface="+mn-ea"/>
                <a:cs typeface="Times New Roman" panose="02020603050405020304" pitchFamily="18" charset="0"/>
              </a:rPr>
              <a:t>i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/>
                <a:ea typeface="+mn-ea"/>
                <a:cs typeface="Times New Roman" panose="02020603050405020304" pitchFamily="18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 Medium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nb-NO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Teip </a:t>
            </a:r>
            <a:r>
              <a:rPr lang="nb-NO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eit</a:t>
            </a: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batteri mens du sitt under pulten.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Teip </a:t>
            </a:r>
            <a:r>
              <a:rPr lang="nb-NO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eit</a:t>
            </a: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batteri mens du sitt oppå pulten.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Teip </a:t>
            </a:r>
            <a:r>
              <a:rPr lang="nb-NO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eit</a:t>
            </a: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batterier mens alle sitt i ring.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Få </a:t>
            </a:r>
            <a:r>
              <a:rPr lang="nb-NO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nokon</a:t>
            </a: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femte klasse til å teipe batteri med dykk.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Teip </a:t>
            </a:r>
            <a:r>
              <a:rPr lang="nb-NO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eit</a:t>
            </a: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batteri mens du har på deg genseren din på vranga.</a:t>
            </a:r>
            <a:endParaRPr lang="nb-NO" dirty="0">
              <a:solidFill>
                <a:schemeClr val="bg1"/>
              </a:solidFill>
              <a:latin typeface="Epilogue Medium" pitchFamily="2" charset="77"/>
            </a:endParaRPr>
          </a:p>
        </p:txBody>
      </p:sp>
      <p:pic>
        <p:nvPicPr>
          <p:cNvPr id="7" name="Bilde 6" descr="Et bilde som inneholder person, Menneskeansikt, klær, innendørs&#10;&#10;KI-generert innhold kan være feil.">
            <a:extLst>
              <a:ext uri="{FF2B5EF4-FFF2-40B4-BE49-F238E27FC236}">
                <a16:creationId xmlns:a16="http://schemas.microsoft.com/office/drawing/2014/main" id="{590EB9B9-7D55-72B8-09A0-4A661865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69" y="3429000"/>
            <a:ext cx="3771731" cy="2514488"/>
          </a:xfrm>
          <a:prstGeom prst="roundRect">
            <a:avLst>
              <a:gd name="adj" fmla="val 8712"/>
            </a:avLst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316B24C-0B90-6A26-82E3-10E3A0F10044}"/>
              </a:ext>
            </a:extLst>
          </p:cNvPr>
          <p:cNvSpPr txBox="1"/>
          <p:nvPr/>
        </p:nvSpPr>
        <p:spPr>
          <a:xfrm>
            <a:off x="514036" y="1828324"/>
            <a:ext cx="37717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Her er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 teipeleik de kan bruke om de har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fleire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 batteri igjen å teipe. I staden for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russeknutar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 kan 4. trinn ha sine eigne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teipeknutar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! Til dømes:</a:t>
            </a:r>
            <a:r>
              <a:rPr lang="nb-NO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endParaRPr lang="nb-NO" dirty="0">
              <a:solidFill>
                <a:schemeClr val="bg1"/>
              </a:solidFill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532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80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D1198B9-22DF-23BB-CB3F-B49900EFE776}"/>
              </a:ext>
            </a:extLst>
          </p:cNvPr>
          <p:cNvSpPr txBox="1"/>
          <p:nvPr/>
        </p:nvSpPr>
        <p:spPr>
          <a:xfrm>
            <a:off x="4415883" y="4434761"/>
            <a:ext cx="413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3F7EF"/>
                </a:solidFill>
                <a:effectLst/>
                <a:latin typeface="Epilogue Medium" pitchFamily="2" charset="77"/>
              </a:rPr>
              <a:t>Datamaskiner </a:t>
            </a:r>
          </a:p>
          <a:p>
            <a:r>
              <a:rPr lang="nb-NO" sz="3200" dirty="0">
                <a:solidFill>
                  <a:srgbClr val="F3F7EF"/>
                </a:solidFill>
                <a:effectLst/>
                <a:latin typeface="Epilogue Medium" pitchFamily="2" charset="77"/>
              </a:rPr>
              <a:t>og </a:t>
            </a:r>
            <a:r>
              <a:rPr lang="nb-NO" sz="32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iPadar</a:t>
            </a:r>
            <a:r>
              <a:rPr lang="nb-NO" sz="3200" dirty="0">
                <a:solidFill>
                  <a:srgbClr val="F3F7EF"/>
                </a:solidFill>
                <a:effectLst/>
                <a:latin typeface="Epilogue Medium" pitchFamily="2" charset="77"/>
              </a:rPr>
              <a:t> er òg </a:t>
            </a:r>
          </a:p>
          <a:p>
            <a:r>
              <a:rPr lang="nb-NO" sz="3200" dirty="0">
                <a:solidFill>
                  <a:srgbClr val="F3F7EF"/>
                </a:solidFill>
                <a:effectLst/>
                <a:latin typeface="Epilogue Medium" pitchFamily="2" charset="77"/>
              </a:rPr>
              <a:t>teknologi!</a:t>
            </a:r>
          </a:p>
        </p:txBody>
      </p:sp>
    </p:spTree>
    <p:extLst>
      <p:ext uri="{BB962C8B-B14F-4D97-AF65-F5344CB8AC3E}">
        <p14:creationId xmlns:p14="http://schemas.microsoft.com/office/powerpoint/2010/main" val="93307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9BCD672-51E6-7714-2D3F-3BABFB8C9D85}"/>
              </a:ext>
            </a:extLst>
          </p:cNvPr>
          <p:cNvSpPr txBox="1"/>
          <p:nvPr/>
        </p:nvSpPr>
        <p:spPr>
          <a:xfrm>
            <a:off x="3482640" y="696806"/>
            <a:ext cx="499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002F0C"/>
                </a:solidFill>
                <a:effectLst/>
                <a:latin typeface="Epilogue Medium" pitchFamily="2" charset="77"/>
              </a:rPr>
              <a:t>Teknologi kan </a:t>
            </a:r>
            <a:r>
              <a:rPr lang="nb-NO" sz="3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gjera</a:t>
            </a:r>
            <a:r>
              <a:rPr lang="nb-NO" sz="3600" dirty="0">
                <a:solidFill>
                  <a:srgbClr val="002F0C"/>
                </a:solidFill>
                <a:effectLst/>
                <a:latin typeface="Epilogue Medium" pitchFamily="2" charset="77"/>
              </a:rPr>
              <a:t> </a:t>
            </a:r>
          </a:p>
          <a:p>
            <a:r>
              <a:rPr lang="nb-NO" sz="3600" dirty="0">
                <a:solidFill>
                  <a:srgbClr val="002F0C"/>
                </a:solidFill>
                <a:effectLst/>
                <a:latin typeface="Epilogue Medium" pitchFamily="2" charset="77"/>
              </a:rPr>
              <a:t>ting </a:t>
            </a:r>
            <a:r>
              <a:rPr lang="nb-NO" sz="3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lettare</a:t>
            </a:r>
            <a:r>
              <a:rPr lang="nb-NO" sz="3600" dirty="0">
                <a:solidFill>
                  <a:srgbClr val="002F0C"/>
                </a:solidFill>
                <a:effectLst/>
                <a:latin typeface="Epilogue Medium" pitchFamily="2" charset="77"/>
              </a:rPr>
              <a:t> for oss. </a:t>
            </a:r>
          </a:p>
        </p:txBody>
      </p:sp>
    </p:spTree>
    <p:extLst>
      <p:ext uri="{BB962C8B-B14F-4D97-AF65-F5344CB8AC3E}">
        <p14:creationId xmlns:p14="http://schemas.microsoft.com/office/powerpoint/2010/main" val="345273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D4B2D7-D101-023B-8C64-2EC473232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95FDFC1-F15B-AC99-934A-DFF7B562D83E}"/>
              </a:ext>
            </a:extLst>
          </p:cNvPr>
          <p:cNvSpPr txBox="1"/>
          <p:nvPr/>
        </p:nvSpPr>
        <p:spPr>
          <a:xfrm>
            <a:off x="676097" y="1357041"/>
            <a:ext cx="7791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926E330-586F-B5BA-AD08-DA0770B05970}"/>
              </a:ext>
            </a:extLst>
          </p:cNvPr>
          <p:cNvSpPr txBox="1"/>
          <p:nvPr/>
        </p:nvSpPr>
        <p:spPr>
          <a:xfrm>
            <a:off x="614011" y="572141"/>
            <a:ext cx="7543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000" dirty="0">
                <a:solidFill>
                  <a:srgbClr val="F3F7EF"/>
                </a:solidFill>
                <a:latin typeface="Epilogue Medium" pitchFamily="2" charset="77"/>
              </a:rPr>
              <a:t>K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va skal ut?</a:t>
            </a:r>
          </a:p>
        </p:txBody>
      </p:sp>
      <p:pic>
        <p:nvPicPr>
          <p:cNvPr id="5" name="Picture 4" descr="A red hat with a white logo on it&#10;&#10;Description automatically generated">
            <a:extLst>
              <a:ext uri="{FF2B5EF4-FFF2-40B4-BE49-F238E27FC236}">
                <a16:creationId xmlns:a16="http://schemas.microsoft.com/office/drawing/2014/main" id="{D238E675-4C9D-460A-523B-8AFD120377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5735"/>
          <a:stretch/>
        </p:blipFill>
        <p:spPr>
          <a:xfrm>
            <a:off x="6260576" y="1074012"/>
            <a:ext cx="2093220" cy="2222034"/>
          </a:xfrm>
          <a:prstGeom prst="roundRect">
            <a:avLst>
              <a:gd name="adj" fmla="val 3871"/>
            </a:avLst>
          </a:prstGeom>
        </p:spPr>
      </p:pic>
      <p:pic>
        <p:nvPicPr>
          <p:cNvPr id="7" name="Picture 6" descr="A close-up of a wooden spoon and fork&#10;&#10;Description automatically generated">
            <a:extLst>
              <a:ext uri="{FF2B5EF4-FFF2-40B4-BE49-F238E27FC236}">
                <a16:creationId xmlns:a16="http://schemas.microsoft.com/office/drawing/2014/main" id="{0BC45A0A-7462-F0BD-FBCE-84017C22F9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167"/>
          <a:stretch/>
        </p:blipFill>
        <p:spPr>
          <a:xfrm>
            <a:off x="5854553" y="3658066"/>
            <a:ext cx="2302921" cy="1921827"/>
          </a:xfrm>
          <a:prstGeom prst="roundRect">
            <a:avLst>
              <a:gd name="adj" fmla="val 4652"/>
            </a:avLst>
          </a:prstGeom>
        </p:spPr>
      </p:pic>
      <p:pic>
        <p:nvPicPr>
          <p:cNvPr id="9" name="Picture 8" descr="A close-up of an airplane&#10;&#10;Description automatically generated">
            <a:extLst>
              <a:ext uri="{FF2B5EF4-FFF2-40B4-BE49-F238E27FC236}">
                <a16:creationId xmlns:a16="http://schemas.microsoft.com/office/drawing/2014/main" id="{21293DD6-BA69-A969-4305-8D9B7DB85A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25"/>
          <a:stretch/>
        </p:blipFill>
        <p:spPr>
          <a:xfrm>
            <a:off x="900354" y="1294286"/>
            <a:ext cx="4103911" cy="2363780"/>
          </a:xfrm>
          <a:prstGeom prst="roundRect">
            <a:avLst>
              <a:gd name="adj" fmla="val 4163"/>
            </a:avLst>
          </a:prstGeom>
        </p:spPr>
      </p:pic>
      <p:pic>
        <p:nvPicPr>
          <p:cNvPr id="11" name="Picture 10" descr="A close up of a wheel&#10;&#10;Description automatically generated">
            <a:extLst>
              <a:ext uri="{FF2B5EF4-FFF2-40B4-BE49-F238E27FC236}">
                <a16:creationId xmlns:a16="http://schemas.microsoft.com/office/drawing/2014/main" id="{F1DFFA54-75DC-01DB-3303-A6A2E4A227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635" r="20659"/>
          <a:stretch/>
        </p:blipFill>
        <p:spPr>
          <a:xfrm>
            <a:off x="1932556" y="3941095"/>
            <a:ext cx="2455466" cy="2302510"/>
          </a:xfrm>
          <a:prstGeom prst="roundRect">
            <a:avLst>
              <a:gd name="adj" fmla="val 4633"/>
            </a:avLst>
          </a:prstGeom>
        </p:spPr>
      </p:pic>
    </p:spTree>
    <p:extLst>
      <p:ext uri="{BB962C8B-B14F-4D97-AF65-F5344CB8AC3E}">
        <p14:creationId xmlns:p14="http://schemas.microsoft.com/office/powerpoint/2010/main" val="2771300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97592B8-52E8-E0D0-363B-30DA417C97D2}"/>
              </a:ext>
            </a:extLst>
          </p:cNvPr>
          <p:cNvSpPr txBox="1"/>
          <p:nvPr/>
        </p:nvSpPr>
        <p:spPr>
          <a:xfrm>
            <a:off x="470002" y="462932"/>
            <a:ext cx="499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002F0C"/>
                </a:solidFill>
                <a:effectLst/>
                <a:latin typeface="Epilogue Medium" pitchFamily="2" charset="77"/>
              </a:rPr>
              <a:t>Teknologi &amp; miljø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4E148C8-55E9-2E05-496F-0708A61F8FA0}"/>
              </a:ext>
            </a:extLst>
          </p:cNvPr>
          <p:cNvSpPr txBox="1"/>
          <p:nvPr/>
        </p:nvSpPr>
        <p:spPr>
          <a:xfrm>
            <a:off x="548061" y="1187321"/>
            <a:ext cx="4994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Noreg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har tent </a:t>
            </a:r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mykje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</a:t>
            </a:r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pengar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på teknologien som hjelper oss å ta opp olje. Men oljen </a:t>
            </a:r>
          </a:p>
          <a:p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forureinar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også jordkloden vår. Derfor er</a:t>
            </a:r>
          </a:p>
          <a:p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ikkje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all teknologi bra for miljøet.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9A87134-C0A8-1C30-259A-7AAD14C38FFF}"/>
              </a:ext>
            </a:extLst>
          </p:cNvPr>
          <p:cNvSpPr txBox="1"/>
          <p:nvPr/>
        </p:nvSpPr>
        <p:spPr>
          <a:xfrm>
            <a:off x="548061" y="58351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chemeClr val="bg1"/>
                </a:solidFill>
                <a:effectLst/>
                <a:latin typeface="Epilogue Medium" pitchFamily="2" charset="77"/>
              </a:rPr>
              <a:t>Kjem de på andre døme?</a:t>
            </a:r>
            <a:endParaRPr lang="nb-NO" sz="1800" dirty="0">
              <a:solidFill>
                <a:srgbClr val="002F0C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064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94D177B-5480-E6E2-EEB3-C26D47FD050F}"/>
              </a:ext>
            </a:extLst>
          </p:cNvPr>
          <p:cNvSpPr txBox="1"/>
          <p:nvPr/>
        </p:nvSpPr>
        <p:spPr>
          <a:xfrm>
            <a:off x="470002" y="462932"/>
            <a:ext cx="499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002F0C"/>
                </a:solidFill>
                <a:effectLst/>
                <a:latin typeface="Epilogue Medium" pitchFamily="2" charset="77"/>
              </a:rPr>
              <a:t>Solcellepanel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3994294-6413-F6AA-106F-E19E1D17CA31}"/>
              </a:ext>
            </a:extLst>
          </p:cNvPr>
          <p:cNvSpPr txBox="1"/>
          <p:nvPr/>
        </p:nvSpPr>
        <p:spPr>
          <a:xfrm>
            <a:off x="470002" y="1198473"/>
            <a:ext cx="499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Heldigvis </a:t>
            </a:r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finst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også teknologi som hjelper oss å ta betre vare på miljøet. Solcellepanel er </a:t>
            </a:r>
            <a:r>
              <a:rPr lang="nb-NO" sz="16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eit</a:t>
            </a:r>
            <a:r>
              <a:rPr lang="nb-NO" sz="1600" dirty="0">
                <a:solidFill>
                  <a:srgbClr val="002F0C"/>
                </a:solidFill>
                <a:effectLst/>
                <a:latin typeface="Epilogue Medium" pitchFamily="2" charset="77"/>
              </a:rPr>
              <a:t> døme på teknologi som er bra for miljøet.</a:t>
            </a:r>
          </a:p>
        </p:txBody>
      </p:sp>
    </p:spTree>
    <p:extLst>
      <p:ext uri="{BB962C8B-B14F-4D97-AF65-F5344CB8AC3E}">
        <p14:creationId xmlns:p14="http://schemas.microsoft.com/office/powerpoint/2010/main" val="376267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D69FE06-F725-7FD8-682E-0C0EF4D7B93B}"/>
              </a:ext>
            </a:extLst>
          </p:cNvPr>
          <p:cNvSpPr txBox="1"/>
          <p:nvPr/>
        </p:nvSpPr>
        <p:spPr>
          <a:xfrm>
            <a:off x="3735658" y="866371"/>
            <a:ext cx="4131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3F7EF"/>
                </a:solidFill>
                <a:effectLst/>
                <a:latin typeface="Epilogue Medium" pitchFamily="2" charset="77"/>
              </a:rPr>
              <a:t>Vi treng </a:t>
            </a:r>
          </a:p>
          <a:p>
            <a:r>
              <a:rPr lang="nb-NO" sz="3200" dirty="0">
                <a:solidFill>
                  <a:srgbClr val="F3F7EF"/>
                </a:solidFill>
                <a:effectLst/>
                <a:latin typeface="Epilogue Medium" pitchFamily="2" charset="77"/>
              </a:rPr>
              <a:t>miljøteknologi...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E76D77E-9A26-FE97-17A7-EC06F6876DE6}"/>
              </a:ext>
            </a:extLst>
          </p:cNvPr>
          <p:cNvSpPr txBox="1"/>
          <p:nvPr/>
        </p:nvSpPr>
        <p:spPr>
          <a:xfrm>
            <a:off x="5452946" y="3029708"/>
            <a:ext cx="413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... som hjelper oss å løyse miljøproblem.</a:t>
            </a:r>
          </a:p>
        </p:txBody>
      </p:sp>
    </p:spTree>
    <p:extLst>
      <p:ext uri="{BB962C8B-B14F-4D97-AF65-F5344CB8AC3E}">
        <p14:creationId xmlns:p14="http://schemas.microsoft.com/office/powerpoint/2010/main" val="1319619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b6fafe-5c01-4b04-a768-fba4e41af091" xsi:nil="true"/>
    <lcf76f155ced4ddcb4097134ff3c332f xmlns="73d6641d-2b63-4004-8716-de74c3eb5f2a">
      <Terms xmlns="http://schemas.microsoft.com/office/infopath/2007/PartnerControls"/>
    </lcf76f155ced4ddcb4097134ff3c332f>
    <Stjerne xmlns="73d6641d-2b63-4004-8716-de74c3eb5f2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7D648528C48D449196CFE8E57665AD" ma:contentTypeVersion="20" ma:contentTypeDescription="Opprett et nytt dokument." ma:contentTypeScope="" ma:versionID="7d86df317d2c57efafaeb554245de981">
  <xsd:schema xmlns:xsd="http://www.w3.org/2001/XMLSchema" xmlns:xs="http://www.w3.org/2001/XMLSchema" xmlns:p="http://schemas.microsoft.com/office/2006/metadata/properties" xmlns:ns2="73d6641d-2b63-4004-8716-de74c3eb5f2a" xmlns:ns3="bbb6fafe-5c01-4b04-a768-fba4e41af091" targetNamespace="http://schemas.microsoft.com/office/2006/metadata/properties" ma:root="true" ma:fieldsID="f8be774a01caea93227cc9bd48712849" ns2:_="" ns3:_="">
    <xsd:import namespace="73d6641d-2b63-4004-8716-de74c3eb5f2a"/>
    <xsd:import namespace="bbb6fafe-5c01-4b04-a768-fba4e41af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Stjern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6641d-2b63-4004-8716-de74c3eb5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tjerne" ma:index="21" nillable="true" ma:displayName="Stjerne" ma:internalName="Stjerne">
      <xsd:simpleType>
        <xsd:restriction base="dms:Number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6ae1266-2d3b-4455-a7a5-b8d53356f7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6fafe-5c01-4b04-a768-fba4e41af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54e3be7-474f-47c5-b267-8481e7b12f69}" ma:internalName="TaxCatchAll" ma:showField="CatchAllData" ma:web="bbb6fafe-5c01-4b04-a768-fba4e41af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2BC6B9-D437-43AD-86E2-598C28005353}">
  <ds:schemaRefs>
    <ds:schemaRef ds:uri="http://schemas.microsoft.com/office/2006/metadata/properties"/>
    <ds:schemaRef ds:uri="http://schemas.microsoft.com/office/infopath/2007/PartnerControls"/>
    <ds:schemaRef ds:uri="bbb6fafe-5c01-4b04-a768-fba4e41af091"/>
    <ds:schemaRef ds:uri="73d6641d-2b63-4004-8716-de74c3eb5f2a"/>
  </ds:schemaRefs>
</ds:datastoreItem>
</file>

<file path=customXml/itemProps2.xml><?xml version="1.0" encoding="utf-8"?>
<ds:datastoreItem xmlns:ds="http://schemas.openxmlformats.org/officeDocument/2006/customXml" ds:itemID="{28E28006-5892-465C-8A8A-8D0547E1C2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87E75C-DDC7-446B-BAAD-0F707DAA1F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d6641d-2b63-4004-8716-de74c3eb5f2a"/>
    <ds:schemaRef ds:uri="bbb6fafe-5c01-4b04-a768-fba4e41af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567</TotalTime>
  <Words>1699</Words>
  <Application>Microsoft Office PowerPoint</Application>
  <PresentationFormat>Skjermfremvisning (4:3)</PresentationFormat>
  <Paragraphs>127</Paragraphs>
  <Slides>20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Epilogue</vt:lpstr>
      <vt:lpstr>Epilogue Medium</vt:lpstr>
      <vt:lpstr>Helvetica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ingvildwollstad@gmail.com</dc:creator>
  <cp:lastModifiedBy>Ingvild Swane</cp:lastModifiedBy>
  <cp:revision>32</cp:revision>
  <dcterms:created xsi:type="dcterms:W3CDTF">2021-03-15T20:30:42Z</dcterms:created>
  <dcterms:modified xsi:type="dcterms:W3CDTF">2026-02-26T09:58:36Z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0x010100597D648528C48D449196CFE8E57665AD</vt:lpwstr>
  </property>
  <property fmtid="{D5CDD505-2E9C-101B-9397-08002B2CF9AE}" pid="3" name="MediaServiceImageTags">
    <vt:lpwstr/>
  </property>
</Properties>
</file>