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1.xml" ContentType="application/inkml+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5"/>
  </p:notesMasterIdLst>
  <p:sldIdLst>
    <p:sldId id="273" r:id="rId5"/>
    <p:sldId id="274" r:id="rId6"/>
    <p:sldId id="275" r:id="rId7"/>
    <p:sldId id="276" r:id="rId8"/>
    <p:sldId id="277" r:id="rId9"/>
    <p:sldId id="290" r:id="rId10"/>
    <p:sldId id="278" r:id="rId11"/>
    <p:sldId id="279" r:id="rId12"/>
    <p:sldId id="280" r:id="rId13"/>
    <p:sldId id="310" r:id="rId14"/>
    <p:sldId id="281" r:id="rId15"/>
    <p:sldId id="282" r:id="rId16"/>
    <p:sldId id="283" r:id="rId17"/>
    <p:sldId id="285" r:id="rId18"/>
    <p:sldId id="286" r:id="rId19"/>
    <p:sldId id="313" r:id="rId20"/>
    <p:sldId id="312" r:id="rId21"/>
    <p:sldId id="256" r:id="rId22"/>
    <p:sldId id="288" r:id="rId23"/>
    <p:sldId id="311"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E015FC-448A-4786-921D-B7F998915BDC}" name="Bjørn Jaavall" initials="" userId="S::bjorn.jaavall@miljoagentene.no::028fba28-8f4e-42c1-9b2b-9b69750e81c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F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2B0519-4AB2-48A1-B0AB-C18C0D712E22}" v="1" dt="2026-02-26T09:58:49.2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134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gvild Swane" userId="33fe155a-a199-4228-80f3-3c81f490837e" providerId="ADAL" clId="{131CA9F0-C0CC-4CFD-BD9A-9418AA26BCA8}"/>
    <pc:docChg chg="undo custSel addSld modSld">
      <pc:chgData name="Ingvild Swane" userId="33fe155a-a199-4228-80f3-3c81f490837e" providerId="ADAL" clId="{131CA9F0-C0CC-4CFD-BD9A-9418AA26BCA8}" dt="2026-02-26T09:59:24.123" v="321" actId="1076"/>
      <pc:docMkLst>
        <pc:docMk/>
      </pc:docMkLst>
      <pc:sldChg chg="addSp delSp modSp mod">
        <pc:chgData name="Ingvild Swane" userId="33fe155a-a199-4228-80f3-3c81f490837e" providerId="ADAL" clId="{131CA9F0-C0CC-4CFD-BD9A-9418AA26BCA8}" dt="2026-02-26T09:59:24.123" v="321" actId="1076"/>
        <pc:sldMkLst>
          <pc:docMk/>
          <pc:sldMk cId="0" sldId="256"/>
        </pc:sldMkLst>
        <pc:spChg chg="add mod">
          <ac:chgData name="Ingvild Swane" userId="33fe155a-a199-4228-80f3-3c81f490837e" providerId="ADAL" clId="{131CA9F0-C0CC-4CFD-BD9A-9418AA26BCA8}" dt="2026-02-26T09:59:24.123" v="321" actId="1076"/>
          <ac:spMkLst>
            <pc:docMk/>
            <pc:sldMk cId="0" sldId="256"/>
            <ac:spMk id="5" creationId="{4E15BEBF-4CD8-812F-6DBA-C21799C778CF}"/>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1T13:29:25.915"/>
    </inkml:context>
    <inkml:brush xml:id="br0">
      <inkml:brushProperty name="width" value="0.35" units="cm"/>
      <inkml:brushProperty name="height" value="0.35" units="cm"/>
      <inkml:brushProperty name="color" value="#002F0C"/>
    </inkml:brush>
  </inkml:definitions>
  <inkml:trace contextRef="#ctx0" brushRef="#br0">3512 1203 24575,'-18'1'0,"1"0"0,0 2 0,0 0 0,0 0 0,0 2 0,-27 11 0,8 0 0,-61 36 0,52-21 0,1 1 0,1 3 0,2 1 0,2 2 0,-69 85 0,103-116 0,-1 0 0,0 0 0,0-1 0,-12 10 0,18-16 0,0 1 0,-1-1 0,1 0 0,0 0 0,-1 0 0,1 0 0,-1 1 0,1-1 0,0 0 0,-1 0 0,1 0 0,-1 0 0,1 0 0,0 0 0,-1 0 0,1 0 0,-1 0 0,1 0 0,0 0 0,-1 0 0,1 0 0,-1 0 0,1 0 0,0-1 0,-1 1 0,1 0 0,0 0 0,-1 0 0,1-1 0,-6-15 0,5-13 0,3 0 0,0 0 0,2 0 0,13-53 0,-15 75 0,23-98 0,5 2 0,66-154 0,-65 188 0,3 3 0,3 1 0,3 1 0,74-90 0,-53 88 0,-55 61 0,0 0 0,0 1 0,0-1 0,0 1 0,1 0 0,0 1 0,0-1 0,13-3 0,-17 6 0,0 0 0,0 1 0,0 0 0,1 0 0,-1-1 0,0 2 0,0-1 0,0 0 0,0 1 0,1-1 0,-1 1 0,0 0 0,0 0 0,0 0 0,0 1 0,0-1 0,-1 1 0,1-1 0,0 1 0,-1 0 0,1 0 0,-1 0 0,0 1 0,1-1 0,-1 0 0,0 1 0,-1-1 0,1 1 0,0 0 0,2 5 0,2 6 0,1 0 0,-2 1 0,0 0 0,6 30 0,-4-2 0,-2 0 0,-2 0 0,-1 0 0,-3 0 0,-1 0 0,-2 0 0,-2 0 0,-2-1 0,-2 0 0,-2-1 0,-1 0 0,-2 0 0,-2-2 0,-33 57 0,38-79 0,-1 0 0,0-1 0,-1 0 0,-21 17 0,12-12 0,-21 27 0,40-43 0,-1 1 0,0 1 0,0-1 0,-1-1 0,-9 9 0,14-14 0,0 1 0,0 0 0,0 0 0,0-1 0,0 1 0,0 0 0,0-1 0,-1 1 0,1-1 0,0 0 0,0 1 0,0-1 0,-1 0 0,1 0 0,0 0 0,0 1 0,-1-1 0,1 0 0,0-1 0,0 1 0,-1 0 0,1 0 0,0-1 0,0 1 0,0 0 0,-1-1 0,1 1 0,0-1 0,0 0 0,0 1 0,0-1 0,0 0 0,0 0 0,0 1 0,0-1 0,-1-2 0,-3-4 0,1 0 0,0 0 0,0 0 0,1 0 0,0-1 0,0 1 0,1-1 0,0 0 0,-1-8 0,-7-82 0,8 81 0,0-307 0,3 37 0,-2 273 0,-1 0 0,0 0 0,-1 1 0,0-1 0,-1 0 0,0 1 0,-2 0 0,1 0 0,-1 0 0,-1 1 0,-12-16 0,2 6 0,0 2 0,-2 0 0,0 1 0,-2 1 0,-22-15 0,34 26 0,1 0 0,1 0 0,-1 0 0,1-1 0,1 0 0,-1 0 0,1-1 0,1 0 0,0 0 0,0 0 0,1-1 0,0 0 0,0 1 0,1-1 0,-2-11 0,3 14 0,0 0 0,-1 1 0,0 0 0,0 0 0,-1-1 0,0 2 0,0-1 0,0 0 0,0 1 0,-1 0 0,0 0 0,0 0 0,-1 1 0,1 0 0,-1 0 0,0 0 0,0 1 0,-8-4 0,-12-4 0,0 1 0,-1 1 0,-34-5 0,25 5 0,-36-8 0,-97-11 0,138 25 0,1 1 0,-1 2 0,0 1 0,0 1 0,-54 11 0,79-12 0,1 1 0,0 0 0,0-1 0,0 2 0,0-1 0,0 1 0,-5 3 0,8-5 0,1 1 0,-1-1 0,0 1 0,1 0 0,-1-1 0,1 1 0,0 0 0,-1 0 0,1 0 0,0 0 0,0 0 0,0 0 0,1 0 0,-2 2 0,2 1 0,0-1 0,0 0 0,0 1 0,1-1 0,0 0 0,-1 1 0,1-1 0,1 0 0,-1 0 0,1 0 0,0 0 0,-1 0 0,2 0 0,-1-1 0,0 1 0,1-1 0,0 1 0,3 3 0,33 35 0,79 67 0,-40-39 0,-16-14 0,-18-18 0,-3 2 0,38 46 0,-69-73 0,-1 1 0,0 0 0,-2 0 0,1 1 0,-2 0 0,0 1 0,-1-1 0,4 19 0,1 16 0,3 66 0,-7-51 0,17 120 0,15 172 0,-37-353 0,-1 1 0,0-1 0,0 1 0,-1 0 0,1-1 0,-1 1 0,0 0 0,-3 7 0,4-11 0,0-1 0,-1 1 0,1 0 0,0-1 0,-1 1 0,1-1 0,-1 1 0,1-1 0,-1 1 0,0-1 0,1 1 0,-1-1 0,1 1 0,-1-1 0,0 0 0,1 1 0,-1-1 0,0 0 0,0 0 0,1 0 0,-1 1 0,0-1 0,-1 0 0,0 0 0,0-1 0,0 1 0,-1-1 0,1 1 0,0-1 0,0 0 0,0 0 0,-1 0 0,1 0 0,0 0 0,-2-3 0,-11-7 0,0 0 0,1-2 0,1 0 0,0 0 0,-19-26 0,-49-88 0,-98-238 0,3 5 0,135 297 0,40 62 0,1 0 0,-1 1 0,1-1 0,-1 0 0,0 0 0,0 0 0,1 1 0,-1-1 0,0 0 0,0 1 0,0-1 0,0 1 0,0-1 0,0 1 0,0-1 0,0 1 0,-1-1 0,2 1 0,-1 1 0,1-1 0,0 0 0,-1 0 0,1 1 0,-1-1 0,1 0 0,0 0 0,0 1 0,-1-1 0,1 0 0,0 1 0,0-1 0,-1 0 0,1 1 0,0-1 0,0 1 0,0-1 0,-1 0 0,1 1 0,0-1 0,0 1 0,0-1 0,0 0 0,0 1 0,0-1 0,0 2 0,4 41 0,11 19 0,2 0 0,51 115 0,-33-91 0,79 222 0,73 175 0,-173-454 0,-9-21 0,0 1 0,-1 0 0,0 0 0,0 0 0,-1 1 0,0-1 0,-1 1 0,2 18 0,-4-28 0,0 1 0,0-1 0,0 1 0,0-1 0,0 1 0,0 0 0,0-1 0,0 1 0,0-1 0,0 1 0,-1-1 0,1 1 0,0-1 0,0 0 0,-1 1 0,1-1 0,0 1 0,0-1 0,-1 1 0,1-1 0,-1 0 0,1 1 0,0-1 0,-1 0 0,1 1 0,-1-1 0,1 0 0,-1 0 0,1 1 0,0-1 0,-1 0 0,1 0 0,-1 0 0,0 0 0,1 0 0,-1 0 0,1 0 0,-1 0 0,1 0 0,-1 0 0,1 0 0,-1 0 0,1 0 0,-1 0 0,1 0 0,-1-1 0,-5-1 0,1 0 0,0 0 0,0-1 0,0 0 0,1 0 0,-1 0 0,1-1 0,-1 1 0,-5-8 0,-39-47 0,-9-24 0,-73-139 0,89 143 0,-3 2 0,-93-118 0,135 190 0,-6-6 0,0 0 0,0 0 0,-1 1 0,-12-9 0,20 17 0,0 0 0,1-1 0,-1 1 0,0 0 0,0 0 0,0 0 0,0 0 0,0 0 0,0 1 0,-1-1 0,1 1 0,0-1 0,0 1 0,0 0 0,0 0 0,-1 0 0,1 0 0,0 0 0,0 0 0,-1 1 0,1-1 0,0 1 0,0-1 0,0 1 0,0 0 0,0 0 0,0 0 0,0 0 0,0 0 0,0 0 0,-2 3 0,-1 1 0,1 0 0,0 0 0,0 1 0,0-1 0,1 1 0,0 0 0,0 0 0,0 0 0,1 0 0,0 1 0,-2 7 0,-1 11 0,-2 40 0,6-60 0,0 16 0,0 0 0,2 0 0,0-1 0,1 1 0,1 0 0,1-1 0,1 1 0,8 19 0,-2-12 0,1-1 0,2 0 0,1-1 0,0 0 0,21 24 0,133 151 0,-163-192 0,0 1 0,0 0 0,-1 0 0,-1 0 0,0 1 0,0-1 0,-1 1 0,-1 0 0,1 0 0,-2 0 0,0 1 0,0 16 0,-1-4 0,-2 0 0,0 0 0,-2-1 0,-11 42 0,11-53 0,-1 0 0,-1 0 0,0 0 0,-12 18 0,17-29 0,0 0 0,0 1 0,0-1 0,0 1 0,1-1 0,-1 1 0,1 0 0,-1-1 0,1 1 0,-1 0 0,1 2 0,0-4 0,0 1 0,0 0 0,0-1 0,0 1 0,0-1 0,1 1 0,-1-1 0,0 1 0,0-1 0,1 1 0,-1 0 0,0-1 0,1 1 0,-1-1 0,0 0 0,1 1 0,-1-1 0,1 1 0,-1-1 0,1 0 0,-1 1 0,1-1 0,3 2 0,0-1 0,0 1 0,0-1 0,0-1 0,0 1 0,0-1 0,7 1 0,254-2 0,-154-2 0,-33 2 0,0-4 0,-1-2 0,1-5 0,121-33 0,-131 24 0,-4 2 0,63-29 0,-126 48 0,0 0 0,0-1 0,0 1 0,0-1 0,0 1 0,0 0 0,-1-1 0,1 1 0,0-1 0,0 0 0,0 1 0,-1-1 0,1 0 0,0 1 0,-1-1 0,1 0 0,-1 0 0,1 0 0,-1 1 0,1-1 0,-1 0 0,1 0 0,-1 0 0,0 0 0,0 0 0,1 0 0,-1 0 0,0-1 0,-1 0 0,1 1 0,-1-1 0,0 0 0,1 1 0,-1-1 0,0 1 0,0-1 0,0 1 0,0 0 0,-1-1 0,1 1 0,0 0 0,0 0 0,-3-2 0,-8-5 0,-1 0 0,-26-12 0,34 18 0,-28-11 0,-1 1 0,-48-10 0,67 19 0,9 2 0,1-1 0,-1 0 0,0 0 0,1 0 0,-1 0 0,1-1 0,0 0 0,0 0 0,0 0 0,0-1 0,1 0 0,-6-5 0,8 6 0,0 1 0,0-1 0,1 0 0,-1 0 0,1 0 0,0 0 0,0 0 0,0 0 0,0 0 0,1 0 0,-1 0 0,1 0 0,-1 0 0,1 0 0,0-1 0,1 1 0,-1 0 0,0 0 0,1 0 0,0 0 0,0 0 0,0 0 0,0 0 0,2-3 0,0-2 0,1 0 0,0 0 0,1 1 0,-1 0 0,2 0 0,-1 0 0,1 0 0,0 1 0,0 0 0,0 0 0,1 1 0,11-7 0,-6 5 0,1 0 0,0 1 0,1 0 0,0 1 0,0 1 0,28-5 0,-16 5 0,-1 2 0,1 1 0,1 1 0,-1 1 0,-1 1 0,1 1 0,0 2 0,25 7 0,-36-7 0,1 0 0,-1 1 0,23 13 0,-34-17 0,-1-1 0,0 1 0,0 0 0,0 0 0,0 0 0,-1 1 0,1-1 0,-1 1 0,1 0 0,-1-1 0,0 1 0,0 0 0,0 0 0,0 1 0,0-1 0,-1 0 0,0 0 0,1 1 0,-1-1 0,0 1 0,-1-1 0,1 6 0,-1-6 0,-1 0 0,0 0 0,0 0 0,0 0 0,0 0 0,0 0 0,0 0 0,-1 0 0,0 0 0,1-1 0,-1 1 0,0-1 0,-1 1 0,1-1 0,0 0 0,-1 0 0,1 0 0,-1 0 0,1 0 0,-1 0 0,0-1 0,0 1 0,0-1 0,-5 2 0,-7 2 0,0 0 0,-1-1 0,-24 4 0,-10-2 0,0-2 0,-92-5 0,366 38 0,-94-13 0,-122-23 0,353 47 0,-346-47 0,-1 0 0,1-1 0,0-1 0,24-4 0,-35 5 0,0-2 0,0 1 0,0 0 0,0-1 0,0 0 0,-1 1 0,1-2 0,0 1 0,-1 0 0,0-1 0,1 1 0,-1-1 0,0 0 0,-1 0 0,1 0 0,0-1 0,-1 1 0,0-1 0,0 1 0,3-7 0,0-4 0,-1 1 0,0-1 0,-1 1 0,-1-1 0,0 0 0,-1-24 0,-8-89 0,5 102 0,0 3 0,0 1 0,-2-1 0,-1 1 0,0 1 0,-10-24 0,11 34 0,0 1 0,-1 0 0,0 0 0,-1 0 0,0 1 0,0-1 0,-1 2 0,0-1 0,-1 1 0,1 0 0,-1 0 0,-14-8 0,9 6 0,0 0 0,1-1 0,0 0 0,0-1 0,1 0 0,1-1 0,0-1 0,0 1 0,2-1 0,-1-1 0,2 0 0,0 0 0,0 0 0,2-1 0,-7-24 0,2-4 0,2-1 0,2 1 0,2-1 0,3-59 0,0 89 0,1 0 0,1 1 0,0-1 0,1 0 0,1 0 0,0 1 0,8-21 0,-11 34 0,0-1 0,0 1 0,0 0 0,0-1 0,0 1 0,0 0 0,0-1 0,0 1 0,1 0 0,-1 0 0,0-1 0,0 1 0,0 0 0,1-1 0,-1 1 0,0 0 0,0 0 0,1 0 0,-1-1 0,0 1 0,0 0 0,1 0 0,-1 0 0,0 0 0,1-1 0,-1 1 0,0 0 0,1 0 0,-1 0 0,0 0 0,1 0 0,-1 0 0,0 0 0,1 0 0,-1 0 0,0 0 0,1 0 0,-1 0 0,0 0 0,1 0 0,-1 0 0,0 1 0,0-1 0,1 0 0,-1 0 0,0 0 0,1 0 0,-1 1 0,0-1 0,0 0 0,1 0 0,-1 0 0,0 1 0,0-1 0,1 0 0,-1 0 0,0 1 0,0-1 0,0 1 0,11 22 0,3 29 0,-2 0 0,-2 1 0,3 73 0,-10-88 0,31 539 0,-35-462 0,-5-1 0,-4 1 0,-29 120 0,38-226 0,-1 0 0,0 1 0,-1-1 0,0 0 0,0 0 0,-1-1 0,0 1 0,-1-1 0,0 0 0,-7 10 0,11-17 0,1 0 0,-1-1 0,0 1 0,1-1 0,-1 1 0,0-1 0,1 1 0,-1-1 0,0 1 0,1-1 0,-1 0 0,0 1 0,0-1 0,1 0 0,-1 0 0,0 1 0,0-1 0,0 0 0,1 0 0,-1 0 0,0 0 0,0 0 0,0 0 0,1 0 0,-1-1 0,0 1 0,0 0 0,0 0 0,1 0 0,-1-1 0,0 1 0,0 0 0,1-1 0,-1 1 0,0-1 0,1 1 0,-1-1 0,0 1 0,1-1 0,-1 0 0,0 0 0,-2-3 0,0 0 0,0-1 0,1 1 0,0-1 0,-4-9 0,-3-13 0,1 0 0,1 0 0,-5-44 0,-1-91 0,11 125 0,-7-911 0,11 719 0,-5 150 0,-13-80 0,-2-49 0,18 201 0,0 0 0,1 0 0,0 0 0,0 0 0,0 0 0,1 1 0,-1-1 0,2 0 0,-1 1 0,5-8 0,-6 13 0,-1-1 0,1 1 0,1 0 0,-1-1 0,0 1 0,0 0 0,0 0 0,1 0 0,-1 0 0,1 0 0,-1 0 0,1 0 0,-1 0 0,1 0 0,-1 1 0,1-1 0,-1 1 0,3-1 0,-1 1 0,-1 0 0,1 0 0,0 0 0,-1 1 0,1-1 0,0 1 0,-1 0 0,1-1 0,-1 1 0,1 0 0,-1 1 0,1-1 0,-1 0 0,0 1 0,3 2 0,15 11 0,-2 1 0,1 1 0,-2 1 0,-1 1 0,0 0 0,17 28 0,-1 4 0,35 81 0,-52-101 0,-3 1 0,0 0 0,8 39 0,-19-67 0,0 0 0,0 1 0,-1-1 0,1 1 0,-1-1 0,0 1 0,0-1 0,-1 1 0,1-1 0,-1 1 0,0-1 0,0 0 0,0 1 0,-1-1 0,0 0 0,0 0 0,-3 5 0,3-6 0,-1-1 0,1 0 0,-1 1 0,0-1 0,0-1 0,0 1 0,0 0 0,0-1 0,0 1 0,0-1 0,-1 0 0,1 0 0,0 0 0,-1-1 0,1 1 0,-1-1 0,1 0 0,0 0 0,-1 0 0,1 0 0,-1 0 0,1-1 0,-4-1 0,-10-1 0,-1-2 0,1 0 0,1-1 0,-1 0 0,1-1 0,-30-19 0,-86-69 0,119 85 0,-120-104 0,-144-158 0,264 258 0,-1 0 0,-1 1 0,0 0 0,-1 2 0,-22-14 0,33 22 0,-1 0 0,0 0 0,-1 1 0,1 0 0,0 0 0,-1 0 0,1 1 0,-1 0 0,1 0 0,-1 1 0,0 0 0,1 0 0,-1 0 0,0 1 0,1 0 0,-1 0 0,1 1 0,0 0 0,-9 3 0,4 0 0,0 1 0,1 0 0,0 0 0,0 1 0,0 0 0,1 1 0,0 0 0,0 0 0,1 1 0,0 0 0,1 1 0,-8 11 0,6-6 0,1 1 0,1 0 0,1 0 0,0 1 0,0 0 0,2 0 0,-4 30 0,5-17 0,2 1 0,0 0 0,3 0 0,0-1 0,2 1 0,1-1 0,2 1 0,0-2 0,15 36 0,-17-53 0,0-1 0,1 1 0,0-1 0,0-1 0,1 1 0,1-1 0,0 0 0,0-1 0,19 17 0,-18-19 0,0-1 0,1-1 0,-1 1 0,1-2 0,0 1 0,0-1 0,0-1 0,1 0 0,-1 0 0,1-1 0,21 1 0,-17-2 0,1 0 0,0-1 0,-1-1 0,1-1 0,26-6 0,-36 7 0,-1-1 0,0 0 0,1 0 0,-1 0 0,0 0 0,0-1 0,-1 0 0,1 0 0,0 0 0,-1 0 0,0-1 0,0 0 0,0 0 0,0 0 0,-1 0 0,1-1 0,-1 1 0,0-1 0,4-9 0,-3 3 0,-1-1 0,-1 0 0,1 0 0,-2 0 0,0 0 0,0 0 0,-1 0 0,-1 0 0,0 0 0,0 0 0,-1 0 0,-1 0 0,0 0 0,0 0 0,-1 1 0,-1 0 0,-10-18 0,1 4 0,-1 0 0,-2 1 0,0 1 0,-2 1 0,0 0 0,-30-24 0,35 34 0,0 0 0,-1 2 0,0 0 0,-1 0 0,0 1 0,0 1 0,-1 1 0,-21-6 0,15 7 0,0 1 0,-1 1 0,0 1 0,1 2 0,-43 1 0,-150 29 0,165-20 0,44-8 0,-57 7 0,60-8 0,1 0 0,0 0 0,0 0 0,0 0 0,0-1 0,0 1 0,0-1 0,0 1 0,0-1 0,0 0 0,0-1 0,0 1 0,1 0 0,-1-1 0,0 1 0,-4-5 0,7 5 0,-1 1 0,1-1 0,-1 0 0,1 0 0,-1 1 0,1-1 0,0 0 0,-1 0 0,1 1 0,0-1 0,0 0 0,0 0 0,0 0 0,0 0 0,0 0 0,0 1 0,0-1 0,0 0 0,0 0 0,0 0 0,0 0 0,1 1 0,-1-1 0,0 0 0,0 0 0,1 0 0,-1 1 0,1-1 0,-1 0 0,1 0 0,22-20 0,-12 15 0,0 0 0,1 0 0,0 2 0,0-1 0,0 2 0,1-1 0,-1 2 0,1 0 0,0 0 0,0 1 0,0 1 0,19 1 0,12 3 0,-1 2 0,56 16 0,-11 1 0,-35-8 0,0-1 0,1-4 0,75 6 0,-122-16 0,0 0 0,1 0 0,-1-1 0,0 0 0,0-1 0,0 0 0,0 0 0,0 0 0,0-1 0,0 0 0,-1 0 0,1-1 0,-1 1 0,0-2 0,10-8 0,0-3 0,-1 0 0,-1-1 0,22-34 0,-21 28 0,-12 20 0,2-4 0,0-1 0,0 0 0,-1 0 0,4-10 0,-7 17 0,-1 0 0,1 0 0,-1 0 0,1-1 0,-1 1 0,0 0 0,1 0 0,-1 0 0,0 0 0,0-1 0,0 1 0,0 0 0,0 0 0,0 0 0,0-1 0,0 1 0,-1 0 0,1 0 0,0 0 0,-1 0 0,1 0 0,-1-1 0,1 1 0,-1 0 0,1 0 0,-1 0 0,0 0 0,0 1 0,1-1 0,-1 0 0,0 0 0,0 0 0,0 0 0,0 1 0,0-1 0,0 1 0,0-1 0,0 0 0,0 1 0,0 0 0,-1-1 0,0 1 0,-11-2 0,1 1 0,0 1 0,-1 0 0,1 1 0,0 0 0,-22 5 0,13-3 0,-115 26 0,-200 68 0,163-43 0,-50 11 0,-330 107 0,508-155 0,1 2 0,-68 40 0,87-43 0,1 1 0,0 1 0,1 2 0,1 0 0,-24 29 0,-18 39 0,51-68 0,0 0 0,-1-1 0,-1-1 0,-1 0 0,-1-1 0,-34 27 0,33-35 0,16-8 0,12-7 0,148-69 0,-27 15 0,89-52 0,-213 108 0,0 0 0,0 0 0,0-1 0,-1 0 0,0-1 0,0 1 0,-1-1 0,1 0 0,4-8 0,-9 11 0,1 1 0,0 0 0,-1-1 0,0 0 0,0 1 0,0-1 0,0 0 0,0 0 0,-1 1 0,1-1 0,-1 0 0,1 0 0,-1 0 0,0 0 0,0 0 0,-1 0 0,1 1 0,-1-1 0,1 0 0,-1 0 0,0 0 0,0 1 0,0-1 0,0 0 0,0 1 0,-1-1 0,-3-4 0,-6-5 0,0 0 0,-1 1 0,0 0 0,-14-8 0,-19-17 0,-31-30 0,31 28 0,1-2 0,-44-53 0,-101-113 0,184 202 0,-1-2 0,0 0 0,0 0 0,1-1 0,0 1 0,-6-11 0,10 16 0,1 0 0,-1 0 0,1 0 0,-1 0 0,1 0 0,0 0 0,-1-1 0,1 1 0,0 0 0,0 0 0,0 0 0,0-1 0,0 1 0,0 0 0,0 0 0,1 0 0,-1 0 0,1-2 0,0 1 0,0 1 0,0 0 0,0 0 0,0-1 0,0 1 0,0 0 0,0 0 0,1 0 0,-1 0 0,0 0 0,1 1 0,-1-1 0,1 0 0,-1 0 0,1 1 0,-1-1 0,3 1 0,25-6 0,1 2 0,-1 1 0,1 2 0,0 0 0,39 6 0,-15-2 0,49 5 0,0 5 0,162 43 0,-255-54 0,0 1 0,0 0 0,18 9 0,-27-12 0,1 1 0,-1-1 0,0 1 0,0-1 0,0 1 0,0-1 0,0 1 0,0-1 0,-1 1 0,1 0 0,0 0 0,0-1 0,0 1 0,-1 0 0,1 0 0,0 0 0,-1 0 0,1 0 0,-1 0 0,1 0 0,-1 0 0,1 0 0,-1 0 0,0 0 0,1 0 0,-1 0 0,0 0 0,0 0 0,0 1 0,0-1 0,0 0 0,0 0 0,0 0 0,0 0 0,-1 0 0,1 0 0,0 0 0,-1 0 0,1 1 0,-1-1 0,1 0 0,-1 0 0,1-1 0,-1 1 0,0 0 0,1 0 0,-1 0 0,-1 1 0,-3 2 0,1 0 0,-1-1 0,0 1 0,0-1 0,0 0 0,0-1 0,0 1 0,-11 2 0,-54 12 0,15-9 0,0-2 0,0-2 0,-100-8 0,-171-35 0,267 31 0,-59-10 0,-238-28 0,259 37 0,-161 7 0,227 4 0,-1 1 0,0 1 0,1 2 0,0 1 0,-58 22 0,80-26 0,1 1 0,-1 0 0,1 1 0,0 0 0,0 0 0,1 0 0,0 1 0,0 1 0,0-1 0,0 1 0,1 0 0,0 0 0,1 1 0,-1 0 0,2 0 0,-1 0 0,1 0 0,0 1 0,1 0 0,0 0 0,0 0 0,1 0 0,0 0 0,0 11 0,1-13 0,0 0 0,1 0 0,1 0 0,-1 0 0,1 0 0,0 0 0,0 0 0,1 0 0,0 0 0,1-1 0,-1 1 0,1-1 0,0 0 0,1 0 0,-1 0 0,1 0 0,0 0 0,1-1 0,6 7 0,0-3 0,0 0 0,1-1 0,0-1 0,1 0 0,-1 0 0,1-2 0,0 1 0,27 6 0,451 82 0,-212-48 0,-273-45 1,100 19-684,123 40 0,-166-37-6143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07725E-CDB8-074A-851A-2A1F9C64CE63}" type="datetimeFigureOut">
              <a:rPr lang="nb-NO" smtClean="0"/>
              <a:t>26.02.2026</a:t>
            </a:fld>
            <a:endParaRPr lang="nb-NO"/>
          </a:p>
        </p:txBody>
      </p:sp>
      <p:sp>
        <p:nvSpPr>
          <p:cNvPr id="4" name="Plassholder for lysbil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ED2991-F5A5-634A-B42B-CCFE4931BB61}" type="slidenum">
              <a:rPr lang="nb-NO" smtClean="0"/>
              <a:t>‹#›</a:t>
            </a:fld>
            <a:endParaRPr lang="nb-NO"/>
          </a:p>
        </p:txBody>
      </p:sp>
    </p:spTree>
    <p:extLst>
      <p:ext uri="{BB962C8B-B14F-4D97-AF65-F5344CB8AC3E}">
        <p14:creationId xmlns:p14="http://schemas.microsoft.com/office/powerpoint/2010/main" val="3505929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effectLst/>
                <a:latin typeface="Helvetica" pitchFamily="2" charset="0"/>
              </a:rPr>
              <a:t>Denne uken skal vi jobbe med flere typer teknologi, og lære om hvordan teknologien påvirker jorda vår. </a:t>
            </a:r>
          </a:p>
          <a:p>
            <a:r>
              <a:rPr lang="nb-NO">
                <a:effectLst/>
                <a:latin typeface="Helvetica" pitchFamily="2" charset="0"/>
              </a:rPr>
              <a:t>Vi skal også lære om miljøvennlige oppfinnelser.</a:t>
            </a:r>
          </a:p>
          <a:p>
            <a:endParaRPr lang="nb-NO"/>
          </a:p>
        </p:txBody>
      </p:sp>
      <p:sp>
        <p:nvSpPr>
          <p:cNvPr id="4" name="Plassholder for lysbildenummer 3"/>
          <p:cNvSpPr>
            <a:spLocks noGrp="1"/>
          </p:cNvSpPr>
          <p:nvPr>
            <p:ph type="sldNum" sz="quarter" idx="5"/>
          </p:nvPr>
        </p:nvSpPr>
        <p:spPr/>
        <p:txBody>
          <a:bodyPr/>
          <a:lstStyle/>
          <a:p>
            <a:fld id="{80ED2991-F5A5-634A-B42B-CCFE4931BB61}" type="slidenum">
              <a:rPr lang="nb-NO" smtClean="0"/>
              <a:t>1</a:t>
            </a:fld>
            <a:endParaRPr lang="nb-NO"/>
          </a:p>
        </p:txBody>
      </p:sp>
    </p:spTree>
    <p:extLst>
      <p:ext uri="{BB962C8B-B14F-4D97-AF65-F5344CB8AC3E}">
        <p14:creationId xmlns:p14="http://schemas.microsoft.com/office/powerpoint/2010/main" val="3336384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B7604-E249-A649-482E-DB36435AB7AA}"/>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5C5E3130-6968-ED46-8F63-04B6400F11F1}"/>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354EDCE1-2654-A40C-69A9-45F67014A6B7}"/>
              </a:ext>
            </a:extLst>
          </p:cNvPr>
          <p:cNvSpPr>
            <a:spLocks noGrp="1"/>
          </p:cNvSpPr>
          <p:nvPr>
            <p:ph type="body" idx="1"/>
          </p:nvPr>
        </p:nvSpPr>
        <p:spPr/>
        <p:txBody>
          <a:bodyPr/>
          <a:lstStyle/>
          <a:p>
            <a:r>
              <a:rPr lang="nb-NO" dirty="0"/>
              <a:t>Her går det an å dele opp </a:t>
            </a:r>
            <a:r>
              <a:rPr lang="nb-NO" dirty="0" err="1"/>
              <a:t>powerpointen</a:t>
            </a:r>
            <a:r>
              <a:rPr lang="nb-NO" dirty="0"/>
              <a:t>. Kjør en beinstrekk-øvelse, for eksempel solenergi-opplading:</a:t>
            </a:r>
            <a:br>
              <a:rPr lang="nb-NO" dirty="0"/>
            </a:br>
            <a:r>
              <a:rPr lang="nb-NO" dirty="0"/>
              <a:t>Elevene sitter på huk som et tomt batteri. Når lærer sier «Sola skinner», reiser elevene seg sakte og strekker armene ut som solstråler. Gjenta to ganger til batteriene er fulladet.</a:t>
            </a:r>
          </a:p>
        </p:txBody>
      </p:sp>
      <p:sp>
        <p:nvSpPr>
          <p:cNvPr id="4" name="Plassholder for lysbildenummer 3">
            <a:extLst>
              <a:ext uri="{FF2B5EF4-FFF2-40B4-BE49-F238E27FC236}">
                <a16:creationId xmlns:a16="http://schemas.microsoft.com/office/drawing/2014/main" id="{1F6BC801-1DBC-6D43-A45B-341AF1B81F9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09DB8F-5995-3641-82EC-50AC8301199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0332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effectLst/>
                <a:latin typeface="Helvetica" pitchFamily="2" charset="0"/>
              </a:rPr>
              <a:t>For å få ny teknologi, må noen ha en idé. Det kan være en idé til noe vi trenger, noe som kan hjelpe oss eller gjøre livet litt lettere. For å lage miljøteknologi, trenger vi idéer til noe som kan hjelpe miljøet vårt.</a:t>
            </a:r>
          </a:p>
          <a:p>
            <a:endParaRPr lang="nb-NO"/>
          </a:p>
        </p:txBody>
      </p:sp>
      <p:sp>
        <p:nvSpPr>
          <p:cNvPr id="4" name="Plassholder for lysbildenummer 3"/>
          <p:cNvSpPr>
            <a:spLocks noGrp="1"/>
          </p:cNvSpPr>
          <p:nvPr>
            <p:ph type="sldNum" sz="quarter" idx="5"/>
          </p:nvPr>
        </p:nvSpPr>
        <p:spPr/>
        <p:txBody>
          <a:bodyPr/>
          <a:lstStyle/>
          <a:p>
            <a:fld id="{80ED2991-F5A5-634A-B42B-CCFE4931BB61}" type="slidenum">
              <a:rPr lang="nb-NO" smtClean="0"/>
              <a:t>11</a:t>
            </a:fld>
            <a:endParaRPr lang="nb-NO"/>
          </a:p>
        </p:txBody>
      </p:sp>
    </p:spTree>
    <p:extLst>
      <p:ext uri="{BB962C8B-B14F-4D97-AF65-F5344CB8AC3E}">
        <p14:creationId xmlns:p14="http://schemas.microsoft.com/office/powerpoint/2010/main" val="1179003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just"/>
            <a:r>
              <a:rPr lang="nb-NO">
                <a:effectLst/>
                <a:latin typeface="Helvetica" pitchFamily="2" charset="0"/>
              </a:rPr>
              <a:t>Det finnes mange eksempler på miljøvennlige oppfinnelser. For eksempel finnes det flere maskiner som hjelper oss med å samle plast fra havene, så havene blir renere. </a:t>
            </a:r>
          </a:p>
          <a:p>
            <a:pPr algn="just"/>
            <a:br>
              <a:rPr lang="nb-NO">
                <a:effectLst/>
                <a:latin typeface="Helvetica" pitchFamily="2" charset="0"/>
              </a:rPr>
            </a:br>
            <a:r>
              <a:rPr lang="nb-NO">
                <a:effectLst/>
                <a:latin typeface="Helvetica" pitchFamily="2" charset="0"/>
              </a:rPr>
              <a:t>I Stillehavet finnes det et område med plastsøppel som er hele fire ganger større enn Norge! Med en ny opprydningsmaskin håper forskere at det meste av plasten kan være ryddet opp før 2040. (https://theoceancleanup.com/). Husk likevel at teknologi ikke kan gjøre all jobben for oss. Det viktigste for å hindre søppel i naturen er å ikke kaste søppel i naturen.</a:t>
            </a:r>
          </a:p>
          <a:p>
            <a:endParaRPr lang="nb-NO"/>
          </a:p>
        </p:txBody>
      </p:sp>
      <p:sp>
        <p:nvSpPr>
          <p:cNvPr id="4" name="Plassholder for lysbildenummer 3"/>
          <p:cNvSpPr>
            <a:spLocks noGrp="1"/>
          </p:cNvSpPr>
          <p:nvPr>
            <p:ph type="sldNum" sz="quarter" idx="5"/>
          </p:nvPr>
        </p:nvSpPr>
        <p:spPr/>
        <p:txBody>
          <a:bodyPr/>
          <a:lstStyle/>
          <a:p>
            <a:fld id="{80ED2991-F5A5-634A-B42B-CCFE4931BB61}" type="slidenum">
              <a:rPr lang="nb-NO" smtClean="0"/>
              <a:t>12</a:t>
            </a:fld>
            <a:endParaRPr lang="nb-NO"/>
          </a:p>
        </p:txBody>
      </p:sp>
    </p:spTree>
    <p:extLst>
      <p:ext uri="{BB962C8B-B14F-4D97-AF65-F5344CB8AC3E}">
        <p14:creationId xmlns:p14="http://schemas.microsoft.com/office/powerpoint/2010/main" val="34385896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effectLst/>
                <a:latin typeface="Helvetica" pitchFamily="2" charset="0"/>
              </a:rPr>
              <a:t>Tenk om vi kunne kjøre bil og båt uten å forurense lufta vår? Heldigvis har vi kommet et stykke på vei med dette. I Norge blir det flere og flere elbiler, og til og med elbusser. Elbilene og elbussene i Norge går på strøm som kommer fra fornybar energi, som ikke forurenser lufta. </a:t>
            </a:r>
          </a:p>
          <a:p>
            <a:endParaRPr lang="nb-NO"/>
          </a:p>
        </p:txBody>
      </p:sp>
      <p:sp>
        <p:nvSpPr>
          <p:cNvPr id="4" name="Plassholder for lysbildenummer 3"/>
          <p:cNvSpPr>
            <a:spLocks noGrp="1"/>
          </p:cNvSpPr>
          <p:nvPr>
            <p:ph type="sldNum" sz="quarter" idx="5"/>
          </p:nvPr>
        </p:nvSpPr>
        <p:spPr/>
        <p:txBody>
          <a:bodyPr/>
          <a:lstStyle/>
          <a:p>
            <a:fld id="{80ED2991-F5A5-634A-B42B-CCFE4931BB61}" type="slidenum">
              <a:rPr lang="nb-NO" smtClean="0"/>
              <a:t>13</a:t>
            </a:fld>
            <a:endParaRPr lang="nb-NO"/>
          </a:p>
        </p:txBody>
      </p:sp>
    </p:spTree>
    <p:extLst>
      <p:ext uri="{BB962C8B-B14F-4D97-AF65-F5344CB8AC3E}">
        <p14:creationId xmlns:p14="http://schemas.microsoft.com/office/powerpoint/2010/main" val="2494954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effectLst/>
                <a:latin typeface="Helvetica" pitchFamily="2" charset="0"/>
              </a:rPr>
              <a:t>Samtidig må vi også huske på at alle ressurser vi bruker kommer fra naturen, og at det derfor er fint å bruke ting om igjen. Det gjelder også teknologi. En miljøvennlig oppfinnelse kan også være noe som hjelper oss til å ta bedre vare på det vi har. Det finnes teknologi som er laget for å vare lenge. For eksempel er det noen som har prøvd å lage mobiltelefoner som ikke blir så lett ødelagt, og som er lette å reparere. Det er også en form for miljøteknologi!</a:t>
            </a:r>
          </a:p>
          <a:p>
            <a:endParaRPr lang="nb-NO" dirty="0"/>
          </a:p>
        </p:txBody>
      </p:sp>
      <p:sp>
        <p:nvSpPr>
          <p:cNvPr id="4" name="Plassholder for lysbildenummer 3"/>
          <p:cNvSpPr>
            <a:spLocks noGrp="1"/>
          </p:cNvSpPr>
          <p:nvPr>
            <p:ph type="sldNum" sz="quarter" idx="5"/>
          </p:nvPr>
        </p:nvSpPr>
        <p:spPr/>
        <p:txBody>
          <a:bodyPr/>
          <a:lstStyle/>
          <a:p>
            <a:fld id="{80ED2991-F5A5-634A-B42B-CCFE4931BB61}" type="slidenum">
              <a:rPr lang="nb-NO" smtClean="0"/>
              <a:t>14</a:t>
            </a:fld>
            <a:endParaRPr lang="nb-NO"/>
          </a:p>
        </p:txBody>
      </p:sp>
    </p:spTree>
    <p:extLst>
      <p:ext uri="{BB962C8B-B14F-4D97-AF65-F5344CB8AC3E}">
        <p14:creationId xmlns:p14="http://schemas.microsoft.com/office/powerpoint/2010/main" val="1104914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effectLst/>
                <a:latin typeface="Helvetica" pitchFamily="2" charset="0"/>
              </a:rPr>
              <a:t>Kanskje du har noen idéer til en miljøvennlig oppfinnelse? I ukesoppdraget får dere mulighet til å prøve dere som miljøoppfinnere! Lever ukesoppdraget for å få poeng inn i hovedkonkurransen, samt for å få sjansen til å vinne en premie for selve ukesoppdraget.</a:t>
            </a:r>
          </a:p>
          <a:p>
            <a:endParaRPr lang="nb-NO"/>
          </a:p>
        </p:txBody>
      </p:sp>
      <p:sp>
        <p:nvSpPr>
          <p:cNvPr id="4" name="Plassholder for lysbildenummer 3"/>
          <p:cNvSpPr>
            <a:spLocks noGrp="1"/>
          </p:cNvSpPr>
          <p:nvPr>
            <p:ph type="sldNum" sz="quarter" idx="5"/>
          </p:nvPr>
        </p:nvSpPr>
        <p:spPr/>
        <p:txBody>
          <a:bodyPr/>
          <a:lstStyle/>
          <a:p>
            <a:fld id="{80ED2991-F5A5-634A-B42B-CCFE4931BB61}" type="slidenum">
              <a:rPr lang="nb-NO" smtClean="0"/>
              <a:t>15</a:t>
            </a:fld>
            <a:endParaRPr lang="nb-NO"/>
          </a:p>
        </p:txBody>
      </p:sp>
    </p:spTree>
    <p:extLst>
      <p:ext uri="{BB962C8B-B14F-4D97-AF65-F5344CB8AC3E}">
        <p14:creationId xmlns:p14="http://schemas.microsoft.com/office/powerpoint/2010/main" val="2441175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D34BC-B573-BFCE-E8E3-A2565CE5A1D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C478FCB2-E8E3-C978-EAA8-8A6D98617F5D}"/>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638F1944-00A6-35D6-79D1-75B10902C97F}"/>
              </a:ext>
            </a:extLst>
          </p:cNvPr>
          <p:cNvSpPr>
            <a:spLocks noGrp="1"/>
          </p:cNvSpPr>
          <p:nvPr>
            <p:ph type="body" idx="1"/>
          </p:nvPr>
        </p:nvSpPr>
        <p:spPr/>
        <p:txBody>
          <a:bodyPr/>
          <a:lstStyle/>
          <a:p>
            <a:r>
              <a:rPr lang="nb-NO"/>
              <a:t>De siste årene har butikker begynt å selge oppladbare batterier i tillegg til engangsbatterier. Oppladbare batterier kan brukes MANGE flere ganger enn et engangsbatteri. </a:t>
            </a:r>
            <a:br>
              <a:rPr lang="nb-NO"/>
            </a:br>
            <a:r>
              <a:rPr lang="nb-NO"/>
              <a:t>Det er bra for miljøet å bruke ting om igjen, så da er vel oppladbare batterier bedre for miljøet? Svaret er ikke så enkelt.</a:t>
            </a:r>
          </a:p>
          <a:p>
            <a:br>
              <a:rPr lang="nb-NO"/>
            </a:br>
            <a:r>
              <a:rPr lang="nb-NO"/>
              <a:t>Ofte er oppladbare batterier bedre for miljøet, men ikke alltid. Vi skal straks se på hvorfor.</a:t>
            </a:r>
          </a:p>
          <a:p>
            <a:endParaRPr lang="nb-NO"/>
          </a:p>
        </p:txBody>
      </p:sp>
      <p:sp>
        <p:nvSpPr>
          <p:cNvPr id="4" name="Plassholder for lysbildenummer 3">
            <a:extLst>
              <a:ext uri="{FF2B5EF4-FFF2-40B4-BE49-F238E27FC236}">
                <a16:creationId xmlns:a16="http://schemas.microsoft.com/office/drawing/2014/main" id="{4F68D00F-3694-5AA5-AEB1-0C8886D837E7}"/>
              </a:ext>
            </a:extLst>
          </p:cNvPr>
          <p:cNvSpPr>
            <a:spLocks noGrp="1"/>
          </p:cNvSpPr>
          <p:nvPr>
            <p:ph type="sldNum" sz="quarter" idx="5"/>
          </p:nvPr>
        </p:nvSpPr>
        <p:spPr/>
        <p:txBody>
          <a:bodyPr/>
          <a:lstStyle/>
          <a:p>
            <a:fld id="{80ED2991-F5A5-634A-B42B-CCFE4931BB61}" type="slidenum">
              <a:rPr lang="nb-NO" smtClean="0"/>
              <a:t>16</a:t>
            </a:fld>
            <a:endParaRPr lang="nb-NO"/>
          </a:p>
        </p:txBody>
      </p:sp>
    </p:spTree>
    <p:extLst>
      <p:ext uri="{BB962C8B-B14F-4D97-AF65-F5344CB8AC3E}">
        <p14:creationId xmlns:p14="http://schemas.microsoft.com/office/powerpoint/2010/main" val="277079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45542-502C-5888-42FE-AD657138AFC4}"/>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C0507996-4FB9-0028-8151-10BF17DAD64C}"/>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81998CCB-BA46-3363-9654-7A1907CC462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a:solidFill>
                  <a:srgbClr val="F3F7EF"/>
                </a:solidFill>
                <a:latin typeface="Epilogue Medium" pitchFamily="2" charset="77"/>
              </a:rPr>
              <a:t>I noen dingser, som en fjernkontroll eller veggklokke, trenger man bare bytte batteri én gang i året. Da må du ha fjernkontrollen i cirka 50 år for at det skal være verdt det!</a:t>
            </a:r>
            <a:br>
              <a:rPr lang="nb-NO" sz="1200">
                <a:solidFill>
                  <a:srgbClr val="F3F7EF"/>
                </a:solidFill>
                <a:latin typeface="Epilogue Medium" pitchFamily="2" charset="77"/>
              </a:rPr>
            </a:br>
            <a:r>
              <a:rPr lang="nb-NO" sz="1200">
                <a:solidFill>
                  <a:srgbClr val="F3F7EF"/>
                </a:solidFill>
                <a:latin typeface="Epilogue Medium" pitchFamily="2" charset="77"/>
              </a:rPr>
              <a:t>De færreste har en fjernkontroll så lenge. Derfor, i dingser som krever lite strøm, hvor man sjeldent må bytte batteri, er det bedre å holde seg til engangsbatteri.</a:t>
            </a:r>
          </a:p>
          <a:p>
            <a:endParaRPr lang="nb-NO"/>
          </a:p>
        </p:txBody>
      </p:sp>
      <p:sp>
        <p:nvSpPr>
          <p:cNvPr id="4" name="Plassholder for lysbildenummer 3">
            <a:extLst>
              <a:ext uri="{FF2B5EF4-FFF2-40B4-BE49-F238E27FC236}">
                <a16:creationId xmlns:a16="http://schemas.microsoft.com/office/drawing/2014/main" id="{EBEDF41B-3607-CB12-16A3-9B7DEDF735C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632599-C8E1-5A44-8809-A70D6CCAF53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154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b-NO"/>
              <a:t>Ukens forandringstips: Familie</a:t>
            </a:r>
            <a:br>
              <a:rPr lang="nb-NO"/>
            </a:br>
            <a:r>
              <a:rPr kumimoji="0" lang="nb-NO" sz="1200" b="0" i="0" u="none" strike="noStrike" kern="1200" cap="none" spc="0" normalizeH="0" baseline="0" noProof="0">
                <a:ln>
                  <a:noFill/>
                </a:ln>
                <a:solidFill>
                  <a:srgbClr val="F3F7EF"/>
                </a:solidFill>
                <a:effectLst/>
                <a:uLnTx/>
                <a:uFillTx/>
                <a:latin typeface="Epilogue Medium" pitchFamily="2" charset="77"/>
                <a:ea typeface="+mn-ea"/>
                <a:cs typeface="+mn-cs"/>
              </a:rPr>
              <a:t>Denne uka kan dere fokusere på familie eller venner. Hvis dere ikke allerede har nådd maks antall batterier, kan dere høre med familie eller venner.  Uansett kan dere </a:t>
            </a:r>
            <a:r>
              <a:rPr lang="nb-NO" sz="1200">
                <a:solidFill>
                  <a:srgbClr val="F3F7EF"/>
                </a:solidFill>
                <a:latin typeface="Epilogue Medium" pitchFamily="2" charset="77"/>
              </a:rPr>
              <a:t>h</a:t>
            </a:r>
            <a:r>
              <a:rPr kumimoji="0" lang="nb-NO" sz="1200" b="0" i="0" u="none" strike="noStrike" kern="1200" cap="none" spc="0" normalizeH="0" baseline="0" noProof="0" err="1">
                <a:ln>
                  <a:noFill/>
                </a:ln>
                <a:solidFill>
                  <a:srgbClr val="F3F7EF"/>
                </a:solidFill>
                <a:effectLst/>
                <a:uLnTx/>
                <a:uFillTx/>
                <a:latin typeface="Epilogue Medium" pitchFamily="2" charset="77"/>
                <a:ea typeface="+mn-ea"/>
                <a:cs typeface="+mn-cs"/>
              </a:rPr>
              <a:t>jelpe</a:t>
            </a:r>
            <a:r>
              <a:rPr kumimoji="0" lang="nb-NO" sz="1200" b="0" i="0" u="none" strike="noStrike" kern="1200" cap="none" spc="0" normalizeH="0" baseline="0" noProof="0">
                <a:ln>
                  <a:noFill/>
                </a:ln>
                <a:solidFill>
                  <a:srgbClr val="F3F7EF"/>
                </a:solidFill>
                <a:effectLst/>
                <a:uLnTx/>
                <a:uFillTx/>
                <a:latin typeface="Epilogue Medium" pitchFamily="2" charset="77"/>
                <a:ea typeface="+mn-ea"/>
                <a:cs typeface="+mn-cs"/>
              </a:rPr>
              <a:t> dem med å sortere batterier riktig ved å lage en batteribeholder til dem! Finn for eksempel et gammelt syltetøyglass. </a:t>
            </a:r>
            <a:r>
              <a:rPr kumimoji="0" lang="nb-NO" sz="1200" b="0" i="0" u="none" strike="noStrike" kern="1200" cap="none" spc="0" normalizeH="0" baseline="0" noProof="0" err="1">
                <a:ln>
                  <a:noFill/>
                </a:ln>
                <a:solidFill>
                  <a:srgbClr val="F3F7EF"/>
                </a:solidFill>
                <a:effectLst/>
                <a:uLnTx/>
                <a:uFillTx/>
                <a:latin typeface="Epilogue Medium" pitchFamily="2" charset="77"/>
                <a:ea typeface="+mn-ea"/>
                <a:cs typeface="+mn-cs"/>
              </a:rPr>
              <a:t>Print</a:t>
            </a:r>
            <a:r>
              <a:rPr kumimoji="0" lang="nb-NO" sz="1200" b="0" i="0" u="none" strike="noStrike" kern="1200" cap="none" spc="0" normalizeH="0" baseline="0" noProof="0">
                <a:ln>
                  <a:noFill/>
                </a:ln>
                <a:solidFill>
                  <a:srgbClr val="F3F7EF"/>
                </a:solidFill>
                <a:effectLst/>
                <a:uLnTx/>
                <a:uFillTx/>
                <a:latin typeface="Epilogue Medium" pitchFamily="2" charset="77"/>
                <a:ea typeface="+mn-ea"/>
                <a:cs typeface="+mn-cs"/>
              </a:rPr>
              <a:t> ut sorteringsmerket for batterier og bruk dette til å lage en etikett til beholderen. Videre kan dere også pynte batteribeholderen om dere ønsker.</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nb-NO"/>
          </a:p>
          <a:p>
            <a:endParaRPr lang="nb-NO"/>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632599-C8E1-5A44-8809-A70D6CCAF53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838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A7CF4-F458-1FC9-6614-C400F758FA9C}"/>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10CBAA10-9F48-C6EC-67F2-0EE083354B0D}"/>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A44768BE-6A13-3A84-B6FB-A3E5773A5912}"/>
              </a:ext>
            </a:extLst>
          </p:cNvPr>
          <p:cNvSpPr>
            <a:spLocks noGrp="1"/>
          </p:cNvSpPr>
          <p:nvPr>
            <p:ph type="body" idx="1"/>
          </p:nvPr>
        </p:nvSpPr>
        <p:spPr/>
        <p:txBody>
          <a:bodyPr/>
          <a:lstStyle/>
          <a:p>
            <a:pPr lvl="1" algn="ctr"/>
            <a:br>
              <a:rPr lang="nb-NO">
                <a:solidFill>
                  <a:srgbClr val="F3F7EF"/>
                </a:solidFill>
                <a:latin typeface="Epilogue Medium" pitchFamily="2" charset="77"/>
              </a:rPr>
            </a:br>
            <a:r>
              <a:rPr lang="nb-NO"/>
              <a:t>Teipelek:</a:t>
            </a:r>
            <a:br>
              <a:rPr lang="nb-NO"/>
            </a:br>
            <a:r>
              <a:rPr lang="nb-NO" sz="1100">
                <a:solidFill>
                  <a:srgbClr val="F3F7EF"/>
                </a:solidFill>
                <a:latin typeface="Epilogue Medium" pitchFamily="2" charset="77"/>
              </a:rPr>
              <a:t>Her er en teipelek dere kan bruke om dere har flere batterier igjen å teipe. I stedet for russeknuter kan 4. trinn ha sine egne teipeknuter</a:t>
            </a:r>
            <a:r>
              <a:rPr kumimoji="0" lang="nb-NO" sz="1100" b="0" i="0" u="none" strike="noStrike" kern="1200" cap="none" spc="0" normalizeH="0" baseline="0" noProof="0">
                <a:ln>
                  <a:noFill/>
                </a:ln>
                <a:solidFill>
                  <a:srgbClr val="F3F7EF"/>
                </a:solidFill>
                <a:effectLst/>
                <a:uLnTx/>
                <a:uFillTx/>
                <a:latin typeface="Epilogue Medium" pitchFamily="2" charset="77"/>
                <a:ea typeface="+mn-ea"/>
                <a:cs typeface="+mn-cs"/>
              </a:rPr>
              <a:t>! For eksempel:</a:t>
            </a:r>
            <a:r>
              <a:rPr lang="nb-NO" sz="1100">
                <a:effectLst/>
                <a:latin typeface="Aptos" panose="020B0004020202020204" pitchFamily="34" charset="0"/>
                <a:ea typeface="Aptos" panose="020B0004020202020204" pitchFamily="34" charset="0"/>
                <a:cs typeface="Times New Roman" panose="02020603050405020304" pitchFamily="18" charset="0"/>
              </a:rPr>
              <a:t>-</a:t>
            </a:r>
          </a:p>
          <a:p>
            <a:pPr marL="742950" lvl="1" indent="-285750" algn="ctr">
              <a:buFont typeface="Arial" panose="020B0604020202020204" pitchFamily="34" charset="0"/>
              <a:buChar char="•"/>
            </a:pPr>
            <a:r>
              <a:rPr lang="nb-NO">
                <a:solidFill>
                  <a:schemeClr val="bg1"/>
                </a:solidFill>
                <a:effectLst/>
                <a:latin typeface="Aptos" panose="020B0004020202020204" pitchFamily="34" charset="0"/>
                <a:ea typeface="Aptos" panose="020B0004020202020204" pitchFamily="34" charset="0"/>
                <a:cs typeface="Times New Roman" panose="02020603050405020304" pitchFamily="18" charset="0"/>
              </a:rPr>
              <a:t>Teip et (eller flere) batterier mens du sitter under pulten. </a:t>
            </a:r>
          </a:p>
          <a:p>
            <a:pPr marL="742950" lvl="1" indent="-285750" algn="ctr">
              <a:buFont typeface="Arial" panose="020B0604020202020204" pitchFamily="34" charset="0"/>
              <a:buChar char="•"/>
            </a:pPr>
            <a:r>
              <a:rPr lang="nb-NO">
                <a:solidFill>
                  <a:schemeClr val="bg1"/>
                </a:solidFill>
                <a:effectLst/>
                <a:latin typeface="Aptos" panose="020B0004020202020204" pitchFamily="34" charset="0"/>
                <a:ea typeface="Aptos" panose="020B0004020202020204" pitchFamily="34" charset="0"/>
                <a:cs typeface="Times New Roman" panose="02020603050405020304" pitchFamily="18" charset="0"/>
              </a:rPr>
              <a:t>Teip et batteri mens du sitter oppå pulten. </a:t>
            </a:r>
          </a:p>
          <a:p>
            <a:pPr marL="742950" lvl="1" indent="-285750" algn="ctr">
              <a:buFont typeface="Arial" panose="020B0604020202020204" pitchFamily="34" charset="0"/>
              <a:buChar char="•"/>
            </a:pPr>
            <a:r>
              <a:rPr lang="nb-NO">
                <a:solidFill>
                  <a:schemeClr val="bg1"/>
                </a:solidFill>
                <a:effectLst/>
                <a:latin typeface="Aptos" panose="020B0004020202020204" pitchFamily="34" charset="0"/>
                <a:ea typeface="Aptos" panose="020B0004020202020204" pitchFamily="34" charset="0"/>
                <a:cs typeface="Times New Roman" panose="02020603050405020304" pitchFamily="18" charset="0"/>
              </a:rPr>
              <a:t>Teip et batteri mens alle sitter i ring. </a:t>
            </a:r>
          </a:p>
          <a:p>
            <a:pPr marL="742950" lvl="1" indent="-285750" algn="ctr">
              <a:buFont typeface="Arial" panose="020B0604020202020204" pitchFamily="34" charset="0"/>
              <a:buChar char="•"/>
            </a:pPr>
            <a:r>
              <a:rPr lang="nb-NO">
                <a:solidFill>
                  <a:schemeClr val="bg1"/>
                </a:solidFill>
                <a:effectLst/>
                <a:latin typeface="Aptos" panose="020B0004020202020204" pitchFamily="34" charset="0"/>
                <a:ea typeface="Aptos" panose="020B0004020202020204" pitchFamily="34" charset="0"/>
                <a:cs typeface="Times New Roman" panose="02020603050405020304" pitchFamily="18" charset="0"/>
              </a:rPr>
              <a:t>Få noen i femte klasse til å teipe batterier med dere. </a:t>
            </a:r>
          </a:p>
          <a:p>
            <a:pPr marL="742950" lvl="1" indent="-285750" algn="ctr">
              <a:buFont typeface="Arial" panose="020B0604020202020204" pitchFamily="34" charset="0"/>
              <a:buChar char="•"/>
            </a:pPr>
            <a:r>
              <a:rPr lang="nb-NO">
                <a:solidFill>
                  <a:schemeClr val="bg1"/>
                </a:solidFill>
                <a:effectLst/>
                <a:latin typeface="Aptos" panose="020B0004020202020204" pitchFamily="34" charset="0"/>
                <a:ea typeface="Aptos" panose="020B0004020202020204" pitchFamily="34" charset="0"/>
                <a:cs typeface="Times New Roman" panose="02020603050405020304" pitchFamily="18" charset="0"/>
              </a:rPr>
              <a:t>Teip et batteri mens du har på deg genseren din på vranga.</a:t>
            </a:r>
            <a:endParaRPr kumimoji="0" lang="nb-NO" b="0" i="0" u="none" strike="noStrike" kern="1200" cap="none" spc="0" normalizeH="0" baseline="0" noProof="0">
              <a:ln>
                <a:noFill/>
              </a:ln>
              <a:solidFill>
                <a:schemeClr val="bg1"/>
              </a:solidFill>
              <a:effectLst/>
              <a:uLnTx/>
              <a:uFillTx/>
              <a:latin typeface="Epilogue Medium"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p:txBody>
      </p:sp>
      <p:sp>
        <p:nvSpPr>
          <p:cNvPr id="4" name="Plassholder for lysbildenummer 3">
            <a:extLst>
              <a:ext uri="{FF2B5EF4-FFF2-40B4-BE49-F238E27FC236}">
                <a16:creationId xmlns:a16="http://schemas.microsoft.com/office/drawing/2014/main" id="{4A3973A6-A687-2323-1999-C42E1749369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632599-C8E1-5A44-8809-A70D6CCAF53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3349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effectLst/>
                <a:latin typeface="Helvetica" pitchFamily="2" charset="0"/>
              </a:rPr>
              <a:t>Grublespørsmål:</a:t>
            </a:r>
          </a:p>
          <a:p>
            <a:r>
              <a:rPr lang="nb-NO">
                <a:effectLst/>
                <a:latin typeface="Helvetica" pitchFamily="2" charset="0"/>
              </a:rPr>
              <a:t>-Hva vet du om teknologi?</a:t>
            </a:r>
          </a:p>
          <a:p>
            <a:r>
              <a:rPr lang="nb-NO">
                <a:effectLst/>
                <a:latin typeface="Helvetica" pitchFamily="2" charset="0"/>
              </a:rPr>
              <a:t>-Hva slags teknologi bruker du hjemme og på skolen?</a:t>
            </a:r>
          </a:p>
          <a:p>
            <a:r>
              <a:rPr lang="nb-NO">
                <a:effectLst/>
                <a:latin typeface="Helvetica" pitchFamily="2" charset="0"/>
              </a:rPr>
              <a:t>-Hvordan kan teknologi være bra eller dårlig for jorda?</a:t>
            </a:r>
          </a:p>
          <a:p>
            <a:r>
              <a:rPr lang="nb-NO">
                <a:effectLst/>
                <a:latin typeface="Helvetica" pitchFamily="2" charset="0"/>
              </a:rPr>
              <a:t>-Kjenner du til noe </a:t>
            </a:r>
          </a:p>
          <a:p>
            <a:r>
              <a:rPr lang="nb-NO">
                <a:effectLst/>
                <a:latin typeface="Helvetica" pitchFamily="2" charset="0"/>
              </a:rPr>
              <a:t>miljøteknologi?</a:t>
            </a:r>
          </a:p>
          <a:p>
            <a:r>
              <a:rPr lang="nb-NO">
                <a:effectLst/>
                <a:latin typeface="Helvetica" pitchFamily="2" charset="0"/>
              </a:rPr>
              <a:t>-Hva er en oppfinnelse?</a:t>
            </a:r>
          </a:p>
          <a:p>
            <a:endParaRPr lang="nb-NO"/>
          </a:p>
        </p:txBody>
      </p:sp>
      <p:sp>
        <p:nvSpPr>
          <p:cNvPr id="4" name="Plassholder for lysbildenummer 3"/>
          <p:cNvSpPr>
            <a:spLocks noGrp="1"/>
          </p:cNvSpPr>
          <p:nvPr>
            <p:ph type="sldNum" sz="quarter" idx="5"/>
          </p:nvPr>
        </p:nvSpPr>
        <p:spPr/>
        <p:txBody>
          <a:bodyPr/>
          <a:lstStyle/>
          <a:p>
            <a:fld id="{80ED2991-F5A5-634A-B42B-CCFE4931BB61}" type="slidenum">
              <a:rPr lang="nb-NO" smtClean="0"/>
              <a:t>2</a:t>
            </a:fld>
            <a:endParaRPr lang="nb-NO"/>
          </a:p>
        </p:txBody>
      </p:sp>
    </p:spTree>
    <p:extLst>
      <p:ext uri="{BB962C8B-B14F-4D97-AF65-F5344CB8AC3E}">
        <p14:creationId xmlns:p14="http://schemas.microsoft.com/office/powerpoint/2010/main" val="4248504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effectLst/>
                <a:latin typeface="Helvetica" pitchFamily="2" charset="0"/>
              </a:rPr>
              <a:t>Teknologi er et spennende ord. Men hva betyr det? Teknologi er noe som er skapt av mennesker, og som hjelper oss til å løse en praktisk utfordring eller får noe til å fungere. En mobiltelefon er for eksempel teknologi. Mobilen hjelper oss til å gjøre flere ting, som å snakke med andre eller spille spill.</a:t>
            </a:r>
          </a:p>
          <a:p>
            <a:endParaRPr lang="nb-NO"/>
          </a:p>
        </p:txBody>
      </p:sp>
      <p:sp>
        <p:nvSpPr>
          <p:cNvPr id="4" name="Plassholder for lysbildenummer 3"/>
          <p:cNvSpPr>
            <a:spLocks noGrp="1"/>
          </p:cNvSpPr>
          <p:nvPr>
            <p:ph type="sldNum" sz="quarter" idx="5"/>
          </p:nvPr>
        </p:nvSpPr>
        <p:spPr/>
        <p:txBody>
          <a:bodyPr/>
          <a:lstStyle/>
          <a:p>
            <a:fld id="{80ED2991-F5A5-634A-B42B-CCFE4931BB61}" type="slidenum">
              <a:rPr lang="nb-NO" smtClean="0"/>
              <a:t>3</a:t>
            </a:fld>
            <a:endParaRPr lang="nb-NO"/>
          </a:p>
        </p:txBody>
      </p:sp>
    </p:spTree>
    <p:extLst>
      <p:ext uri="{BB962C8B-B14F-4D97-AF65-F5344CB8AC3E}">
        <p14:creationId xmlns:p14="http://schemas.microsoft.com/office/powerpoint/2010/main" val="3694558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effectLst/>
                <a:latin typeface="Helvetica" pitchFamily="2" charset="0"/>
              </a:rPr>
              <a:t>Datamaskiner og </a:t>
            </a:r>
            <a:r>
              <a:rPr lang="nb-NO" err="1">
                <a:effectLst/>
                <a:latin typeface="Helvetica" pitchFamily="2" charset="0"/>
              </a:rPr>
              <a:t>iPader</a:t>
            </a:r>
            <a:r>
              <a:rPr lang="nb-NO">
                <a:effectLst/>
                <a:latin typeface="Helvetica" pitchFamily="2" charset="0"/>
              </a:rPr>
              <a:t> er også teknologi. Du bruker kanskje disse til å hjelpe deg med skolearbeidet?</a:t>
            </a:r>
          </a:p>
          <a:p>
            <a:endParaRPr lang="nb-NO"/>
          </a:p>
        </p:txBody>
      </p:sp>
      <p:sp>
        <p:nvSpPr>
          <p:cNvPr id="4" name="Plassholder for lysbildenummer 3"/>
          <p:cNvSpPr>
            <a:spLocks noGrp="1"/>
          </p:cNvSpPr>
          <p:nvPr>
            <p:ph type="sldNum" sz="quarter" idx="5"/>
          </p:nvPr>
        </p:nvSpPr>
        <p:spPr/>
        <p:txBody>
          <a:bodyPr/>
          <a:lstStyle/>
          <a:p>
            <a:fld id="{80ED2991-F5A5-634A-B42B-CCFE4931BB61}" type="slidenum">
              <a:rPr lang="nb-NO" smtClean="0"/>
              <a:t>4</a:t>
            </a:fld>
            <a:endParaRPr lang="nb-NO"/>
          </a:p>
        </p:txBody>
      </p:sp>
    </p:spTree>
    <p:extLst>
      <p:ext uri="{BB962C8B-B14F-4D97-AF65-F5344CB8AC3E}">
        <p14:creationId xmlns:p14="http://schemas.microsoft.com/office/powerpoint/2010/main" val="3942415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effectLst/>
                <a:latin typeface="Helvetica" pitchFamily="2" charset="0"/>
              </a:rPr>
              <a:t>Vi mennesker lager ofte teknologi for å gjøre noe lettere for oss. For eksempel ville det vært slitsomt å gå ned til bekken for å hente vann hver dag, men ved hjelp av rør, kan vi få vann direkte inn i huset vårt. Rør er derfor også et eksempel på teknologi som løser en praktisk utfordring.</a:t>
            </a:r>
          </a:p>
          <a:p>
            <a:br>
              <a:rPr lang="nb-NO">
                <a:effectLst/>
                <a:latin typeface="Helvetica" pitchFamily="2" charset="0"/>
              </a:rPr>
            </a:br>
            <a:endParaRPr lang="nb-NO">
              <a:effectLst/>
              <a:latin typeface="Helvetica" pitchFamily="2" charset="0"/>
            </a:endParaRPr>
          </a:p>
          <a:p>
            <a:r>
              <a:rPr lang="nb-NO">
                <a:effectLst/>
                <a:latin typeface="Helvetica" pitchFamily="2" charset="0"/>
              </a:rPr>
              <a:t>Vi har masse teknologi rundt oss. En mikrofon er teknologi fordi den hjelper oss å bli hørt. En bil er teknologi fordi den hjelper oss å komme fort til et annet sted. Et batteri er også teknologi, fordi batteriet hjelper oss med å omforme energi så vi kan bruke ting som fjernkontroller eller tastatur.</a:t>
            </a:r>
          </a:p>
          <a:p>
            <a:endParaRPr lang="nb-NO"/>
          </a:p>
        </p:txBody>
      </p:sp>
      <p:sp>
        <p:nvSpPr>
          <p:cNvPr id="4" name="Plassholder for lysbildenummer 3"/>
          <p:cNvSpPr>
            <a:spLocks noGrp="1"/>
          </p:cNvSpPr>
          <p:nvPr>
            <p:ph type="sldNum" sz="quarter" idx="5"/>
          </p:nvPr>
        </p:nvSpPr>
        <p:spPr/>
        <p:txBody>
          <a:bodyPr/>
          <a:lstStyle/>
          <a:p>
            <a:fld id="{80ED2991-F5A5-634A-B42B-CCFE4931BB61}" type="slidenum">
              <a:rPr lang="nb-NO" smtClean="0"/>
              <a:t>5</a:t>
            </a:fld>
            <a:endParaRPr lang="nb-NO"/>
          </a:p>
        </p:txBody>
      </p:sp>
    </p:spTree>
    <p:extLst>
      <p:ext uri="{BB962C8B-B14F-4D97-AF65-F5344CB8AC3E}">
        <p14:creationId xmlns:p14="http://schemas.microsoft.com/office/powerpoint/2010/main" val="3632263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64653-B4BF-49D2-E2A5-D0DE484EE2DB}"/>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A3AE3C94-93E4-BB37-C434-92C368D0B8D4}"/>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43F089B4-4A47-87BE-C05E-D9A130CB5AD1}"/>
              </a:ext>
            </a:extLst>
          </p:cNvPr>
          <p:cNvSpPr>
            <a:spLocks noGrp="1"/>
          </p:cNvSpPr>
          <p:nvPr>
            <p:ph type="body" idx="1"/>
          </p:nvPr>
        </p:nvSpPr>
        <p:spPr/>
        <p:txBody>
          <a:bodyPr/>
          <a:lstStyle/>
          <a:p>
            <a:r>
              <a:rPr lang="nb-NO"/>
              <a:t>Her kan man velge noe som er relatert til teknologi, men det viktigste er at elevene skal resonnere seg fram til mange ulike svar.</a:t>
            </a:r>
            <a:br>
              <a:rPr lang="nb-NO"/>
            </a:br>
            <a:r>
              <a:rPr lang="nb-NO"/>
              <a:t>Det er ikke nødvendigvis et tydelig fasitsvar, siden man tenker på teknologi som alt som kan hjelpe oss med noe praktisk.</a:t>
            </a:r>
          </a:p>
        </p:txBody>
      </p:sp>
      <p:sp>
        <p:nvSpPr>
          <p:cNvPr id="4" name="Plassholder for lysbildenummer 3">
            <a:extLst>
              <a:ext uri="{FF2B5EF4-FFF2-40B4-BE49-F238E27FC236}">
                <a16:creationId xmlns:a16="http://schemas.microsoft.com/office/drawing/2014/main" id="{73DB41AB-CF60-430D-BF01-F8A5F41874E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632599-C8E1-5A44-8809-A70D6CCAF53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820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effectLst/>
                <a:latin typeface="Helvetica" pitchFamily="2" charset="0"/>
              </a:rPr>
              <a:t>Norge har tjent mye penger på teknologien som hjelper oss å ta opp olje. Men oljen forurenser også jordkloden vår. Derfor er ikke all teknologi bra for miljøet.</a:t>
            </a:r>
          </a:p>
          <a:p>
            <a:endParaRPr lang="nb-NO"/>
          </a:p>
        </p:txBody>
      </p:sp>
      <p:sp>
        <p:nvSpPr>
          <p:cNvPr id="4" name="Plassholder for lysbildenummer 3"/>
          <p:cNvSpPr>
            <a:spLocks noGrp="1"/>
          </p:cNvSpPr>
          <p:nvPr>
            <p:ph type="sldNum" sz="quarter" idx="5"/>
          </p:nvPr>
        </p:nvSpPr>
        <p:spPr/>
        <p:txBody>
          <a:bodyPr/>
          <a:lstStyle/>
          <a:p>
            <a:fld id="{80ED2991-F5A5-634A-B42B-CCFE4931BB61}" type="slidenum">
              <a:rPr lang="nb-NO" smtClean="0"/>
              <a:t>7</a:t>
            </a:fld>
            <a:endParaRPr lang="nb-NO"/>
          </a:p>
        </p:txBody>
      </p:sp>
    </p:spTree>
    <p:extLst>
      <p:ext uri="{BB962C8B-B14F-4D97-AF65-F5344CB8AC3E}">
        <p14:creationId xmlns:p14="http://schemas.microsoft.com/office/powerpoint/2010/main" val="3856084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effectLst/>
                <a:latin typeface="Helvetica" pitchFamily="2" charset="0"/>
              </a:rPr>
              <a:t>Heldigvis finnes det også teknologi som hjelper oss til å ta bedre vare på jorda vår. Solcellepanel er et eksempel på teknologi som er bra for miljøet. I et solcellepanel fanger man opp energien fra sola og gjør den om til strøm. Strøm som blir produsert fra olje og gass forurenser, men strømmen fra solcellepanel forurenser svært lite. Slik miljøteknologi trenger vi mer av hvis jorda vår skal bevares på en god måte.</a:t>
            </a:r>
          </a:p>
          <a:p>
            <a:endParaRPr lang="nb-NO"/>
          </a:p>
        </p:txBody>
      </p:sp>
      <p:sp>
        <p:nvSpPr>
          <p:cNvPr id="4" name="Plassholder for lysbildenummer 3"/>
          <p:cNvSpPr>
            <a:spLocks noGrp="1"/>
          </p:cNvSpPr>
          <p:nvPr>
            <p:ph type="sldNum" sz="quarter" idx="5"/>
          </p:nvPr>
        </p:nvSpPr>
        <p:spPr/>
        <p:txBody>
          <a:bodyPr/>
          <a:lstStyle/>
          <a:p>
            <a:fld id="{80ED2991-F5A5-634A-B42B-CCFE4931BB61}" type="slidenum">
              <a:rPr lang="nb-NO" smtClean="0"/>
              <a:t>8</a:t>
            </a:fld>
            <a:endParaRPr lang="nb-NO"/>
          </a:p>
        </p:txBody>
      </p:sp>
    </p:spTree>
    <p:extLst>
      <p:ext uri="{BB962C8B-B14F-4D97-AF65-F5344CB8AC3E}">
        <p14:creationId xmlns:p14="http://schemas.microsoft.com/office/powerpoint/2010/main" val="1549616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effectLst/>
                <a:latin typeface="Helvetica" pitchFamily="2" charset="0"/>
              </a:rPr>
              <a:t>Vi trenger også miljøteknologi som hjelper oss med å håndtere søppel på en miljøvennlig måte. -Etter vi har levert batterier på gjenvinningsstasjon, havner de på et gjenvinningsanlegg. På gjenvinningsanleggene har de teknologi som hjelper med å sortere batteriene riktig, slik at stoffene i de kan brukes på nytt. </a:t>
            </a:r>
          </a:p>
          <a:p>
            <a:endParaRPr lang="nb-NO"/>
          </a:p>
        </p:txBody>
      </p:sp>
      <p:sp>
        <p:nvSpPr>
          <p:cNvPr id="4" name="Plassholder for lysbildenummer 3"/>
          <p:cNvSpPr>
            <a:spLocks noGrp="1"/>
          </p:cNvSpPr>
          <p:nvPr>
            <p:ph type="sldNum" sz="quarter" idx="5"/>
          </p:nvPr>
        </p:nvSpPr>
        <p:spPr/>
        <p:txBody>
          <a:bodyPr/>
          <a:lstStyle/>
          <a:p>
            <a:fld id="{80ED2991-F5A5-634A-B42B-CCFE4931BB61}" type="slidenum">
              <a:rPr lang="nb-NO" smtClean="0"/>
              <a:t>9</a:t>
            </a:fld>
            <a:endParaRPr lang="nb-NO"/>
          </a:p>
        </p:txBody>
      </p:sp>
    </p:spTree>
    <p:extLst>
      <p:ext uri="{BB962C8B-B14F-4D97-AF65-F5344CB8AC3E}">
        <p14:creationId xmlns:p14="http://schemas.microsoft.com/office/powerpoint/2010/main" val="309470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nb-NO"/>
              <a:t>Klikk for å redigere tittelstil</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Date Placeholder 3"/>
          <p:cNvSpPr>
            <a:spLocks noGrp="1"/>
          </p:cNvSpPr>
          <p:nvPr>
            <p:ph type="dt" sz="half" idx="10"/>
          </p:nvPr>
        </p:nvSpPr>
        <p:spPr/>
        <p:txBody>
          <a:bodyPr/>
          <a:lstStyle/>
          <a:p>
            <a:fld id="{DF3D2415-25E8-3C4E-ADC0-7CA19EA874A2}" type="datetimeFigureOut">
              <a:rPr lang="nb-NO" smtClean="0"/>
              <a:t>26.02.2026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832A4958-AB9A-C64F-9834-619108E075AD}" type="slidenum">
              <a:rPr lang="nb-NO" smtClean="0"/>
              <a:t>‹#›</a:t>
            </a:fld>
            <a:endParaRPr lang="nb-NO"/>
          </a:p>
        </p:txBody>
      </p:sp>
    </p:spTree>
    <p:extLst>
      <p:ext uri="{BB962C8B-B14F-4D97-AF65-F5344CB8AC3E}">
        <p14:creationId xmlns:p14="http://schemas.microsoft.com/office/powerpoint/2010/main" val="3608581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DF3D2415-25E8-3C4E-ADC0-7CA19EA874A2}" type="datetimeFigureOut">
              <a:rPr lang="nb-NO" smtClean="0"/>
              <a:t>26.02.2026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832A4958-AB9A-C64F-9834-619108E075AD}" type="slidenum">
              <a:rPr lang="nb-NO" smtClean="0"/>
              <a:t>‹#›</a:t>
            </a:fld>
            <a:endParaRPr lang="nb-NO"/>
          </a:p>
        </p:txBody>
      </p:sp>
    </p:spTree>
    <p:extLst>
      <p:ext uri="{BB962C8B-B14F-4D97-AF65-F5344CB8AC3E}">
        <p14:creationId xmlns:p14="http://schemas.microsoft.com/office/powerpoint/2010/main" val="2833404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nb-NO"/>
              <a:t>Klikk for å redigere tittelstil</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DF3D2415-25E8-3C4E-ADC0-7CA19EA874A2}" type="datetimeFigureOut">
              <a:rPr lang="nb-NO" smtClean="0"/>
              <a:t>26.02.2026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832A4958-AB9A-C64F-9834-619108E075AD}" type="slidenum">
              <a:rPr lang="nb-NO" smtClean="0"/>
              <a:t>‹#›</a:t>
            </a:fld>
            <a:endParaRPr lang="nb-NO"/>
          </a:p>
        </p:txBody>
      </p:sp>
    </p:spTree>
    <p:extLst>
      <p:ext uri="{BB962C8B-B14F-4D97-AF65-F5344CB8AC3E}">
        <p14:creationId xmlns:p14="http://schemas.microsoft.com/office/powerpoint/2010/main" val="1117427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2/26/2026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51636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DF3D2415-25E8-3C4E-ADC0-7CA19EA874A2}" type="datetimeFigureOut">
              <a:rPr lang="nb-NO" smtClean="0"/>
              <a:t>26.02.2026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832A4958-AB9A-C64F-9834-619108E075AD}" type="slidenum">
              <a:rPr lang="nb-NO" smtClean="0"/>
              <a:t>‹#›</a:t>
            </a:fld>
            <a:endParaRPr lang="nb-NO"/>
          </a:p>
        </p:txBody>
      </p:sp>
    </p:spTree>
    <p:extLst>
      <p:ext uri="{BB962C8B-B14F-4D97-AF65-F5344CB8AC3E}">
        <p14:creationId xmlns:p14="http://schemas.microsoft.com/office/powerpoint/2010/main" val="1701490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b-NO"/>
              <a:t>Klikk for å redigere tittelstil</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DF3D2415-25E8-3C4E-ADC0-7CA19EA874A2}" type="datetimeFigureOut">
              <a:rPr lang="nb-NO" smtClean="0"/>
              <a:t>26.02.2026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832A4958-AB9A-C64F-9834-619108E075AD}" type="slidenum">
              <a:rPr lang="nb-NO" smtClean="0"/>
              <a:t>‹#›</a:t>
            </a:fld>
            <a:endParaRPr lang="nb-NO"/>
          </a:p>
        </p:txBody>
      </p:sp>
    </p:spTree>
    <p:extLst>
      <p:ext uri="{BB962C8B-B14F-4D97-AF65-F5344CB8AC3E}">
        <p14:creationId xmlns:p14="http://schemas.microsoft.com/office/powerpoint/2010/main" val="2492152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Date Placeholder 4"/>
          <p:cNvSpPr>
            <a:spLocks noGrp="1"/>
          </p:cNvSpPr>
          <p:nvPr>
            <p:ph type="dt" sz="half" idx="10"/>
          </p:nvPr>
        </p:nvSpPr>
        <p:spPr/>
        <p:txBody>
          <a:bodyPr/>
          <a:lstStyle/>
          <a:p>
            <a:fld id="{DF3D2415-25E8-3C4E-ADC0-7CA19EA874A2}" type="datetimeFigureOut">
              <a:rPr lang="nb-NO" smtClean="0"/>
              <a:t>26.02.2026</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832A4958-AB9A-C64F-9834-619108E075AD}" type="slidenum">
              <a:rPr lang="nb-NO" smtClean="0"/>
              <a:t>‹#›</a:t>
            </a:fld>
            <a:endParaRPr lang="nb-NO"/>
          </a:p>
        </p:txBody>
      </p:sp>
    </p:spTree>
    <p:extLst>
      <p:ext uri="{BB962C8B-B14F-4D97-AF65-F5344CB8AC3E}">
        <p14:creationId xmlns:p14="http://schemas.microsoft.com/office/powerpoint/2010/main" val="3864608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nb-NO"/>
              <a:t>Klikk for å redigere tittelstil</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629842" y="2505075"/>
            <a:ext cx="3868340"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4629150" y="2505075"/>
            <a:ext cx="3887391"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6"/>
          <p:cNvSpPr>
            <a:spLocks noGrp="1"/>
          </p:cNvSpPr>
          <p:nvPr>
            <p:ph type="dt" sz="half" idx="10"/>
          </p:nvPr>
        </p:nvSpPr>
        <p:spPr/>
        <p:txBody>
          <a:bodyPr/>
          <a:lstStyle/>
          <a:p>
            <a:fld id="{DF3D2415-25E8-3C4E-ADC0-7CA19EA874A2}" type="datetimeFigureOut">
              <a:rPr lang="nb-NO" smtClean="0"/>
              <a:t>26.02.2026</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832A4958-AB9A-C64F-9834-619108E075AD}" type="slidenum">
              <a:rPr lang="nb-NO" smtClean="0"/>
              <a:t>‹#›</a:t>
            </a:fld>
            <a:endParaRPr lang="nb-NO"/>
          </a:p>
        </p:txBody>
      </p:sp>
    </p:spTree>
    <p:extLst>
      <p:ext uri="{BB962C8B-B14F-4D97-AF65-F5344CB8AC3E}">
        <p14:creationId xmlns:p14="http://schemas.microsoft.com/office/powerpoint/2010/main" val="294020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Date Placeholder 2"/>
          <p:cNvSpPr>
            <a:spLocks noGrp="1"/>
          </p:cNvSpPr>
          <p:nvPr>
            <p:ph type="dt" sz="half" idx="10"/>
          </p:nvPr>
        </p:nvSpPr>
        <p:spPr/>
        <p:txBody>
          <a:bodyPr/>
          <a:lstStyle/>
          <a:p>
            <a:fld id="{DF3D2415-25E8-3C4E-ADC0-7CA19EA874A2}" type="datetimeFigureOut">
              <a:rPr lang="nb-NO" smtClean="0"/>
              <a:t>26.02.2026</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832A4958-AB9A-C64F-9834-619108E075AD}" type="slidenum">
              <a:rPr lang="nb-NO" smtClean="0"/>
              <a:t>‹#›</a:t>
            </a:fld>
            <a:endParaRPr lang="nb-NO"/>
          </a:p>
        </p:txBody>
      </p:sp>
    </p:spTree>
    <p:extLst>
      <p:ext uri="{BB962C8B-B14F-4D97-AF65-F5344CB8AC3E}">
        <p14:creationId xmlns:p14="http://schemas.microsoft.com/office/powerpoint/2010/main" val="3641075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3D2415-25E8-3C4E-ADC0-7CA19EA874A2}" type="datetimeFigureOut">
              <a:rPr lang="nb-NO" smtClean="0"/>
              <a:t>26.02.2026</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832A4958-AB9A-C64F-9834-619108E075AD}" type="slidenum">
              <a:rPr lang="nb-NO" smtClean="0"/>
              <a:t>‹#›</a:t>
            </a:fld>
            <a:endParaRPr lang="nb-NO"/>
          </a:p>
        </p:txBody>
      </p:sp>
    </p:spTree>
    <p:extLst>
      <p:ext uri="{BB962C8B-B14F-4D97-AF65-F5344CB8AC3E}">
        <p14:creationId xmlns:p14="http://schemas.microsoft.com/office/powerpoint/2010/main" val="4237159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b-NO"/>
              <a:t>Klikk for å redigere tittelstil</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DF3D2415-25E8-3C4E-ADC0-7CA19EA874A2}" type="datetimeFigureOut">
              <a:rPr lang="nb-NO" smtClean="0"/>
              <a:t>26.02.2026</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832A4958-AB9A-C64F-9834-619108E075AD}" type="slidenum">
              <a:rPr lang="nb-NO" smtClean="0"/>
              <a:t>‹#›</a:t>
            </a:fld>
            <a:endParaRPr lang="nb-NO"/>
          </a:p>
        </p:txBody>
      </p:sp>
    </p:spTree>
    <p:extLst>
      <p:ext uri="{BB962C8B-B14F-4D97-AF65-F5344CB8AC3E}">
        <p14:creationId xmlns:p14="http://schemas.microsoft.com/office/powerpoint/2010/main" val="1341796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b-NO"/>
              <a:t>Klikk for å redigere tittelstil</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DF3D2415-25E8-3C4E-ADC0-7CA19EA874A2}" type="datetimeFigureOut">
              <a:rPr lang="nb-NO" smtClean="0"/>
              <a:t>26.02.2026</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832A4958-AB9A-C64F-9834-619108E075AD}" type="slidenum">
              <a:rPr lang="nb-NO" smtClean="0"/>
              <a:t>‹#›</a:t>
            </a:fld>
            <a:endParaRPr lang="nb-NO"/>
          </a:p>
        </p:txBody>
      </p:sp>
    </p:spTree>
    <p:extLst>
      <p:ext uri="{BB962C8B-B14F-4D97-AF65-F5344CB8AC3E}">
        <p14:creationId xmlns:p14="http://schemas.microsoft.com/office/powerpoint/2010/main" val="306120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3D2415-25E8-3C4E-ADC0-7CA19EA874A2}" type="datetimeFigureOut">
              <a:rPr lang="nb-NO" smtClean="0"/>
              <a:t>26.02.2026</a:t>
            </a:fld>
            <a:endParaRPr lang="nb-NO"/>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2A4958-AB9A-C64F-9834-619108E075AD}" type="slidenum">
              <a:rPr lang="nb-NO" smtClean="0"/>
              <a:t>‹#›</a:t>
            </a:fld>
            <a:endParaRPr lang="nb-NO"/>
          </a:p>
        </p:txBody>
      </p:sp>
    </p:spTree>
    <p:extLst>
      <p:ext uri="{BB962C8B-B14F-4D97-AF65-F5344CB8AC3E}">
        <p14:creationId xmlns:p14="http://schemas.microsoft.com/office/powerpoint/2010/main" val="10494197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30.png"/><Relationship Id="rId4" Type="http://schemas.openxmlformats.org/officeDocument/2006/relationships/customXml" Target="../ink/ink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98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174BA24-B063-FD89-7E87-C2685F70A645}"/>
            </a:ext>
          </a:extLst>
        </p:cNvPr>
        <p:cNvGrpSpPr/>
        <p:nvPr/>
      </p:nvGrpSpPr>
      <p:grpSpPr>
        <a:xfrm>
          <a:off x="0" y="0"/>
          <a:ext cx="0" cy="0"/>
          <a:chOff x="0" y="0"/>
          <a:chExt cx="0" cy="0"/>
        </a:xfrm>
      </p:grpSpPr>
      <p:sp>
        <p:nvSpPr>
          <p:cNvPr id="2" name="TekstSylinder 1">
            <a:extLst>
              <a:ext uri="{FF2B5EF4-FFF2-40B4-BE49-F238E27FC236}">
                <a16:creationId xmlns:a16="http://schemas.microsoft.com/office/drawing/2014/main" id="{6631715D-BEA3-2C31-F022-C34237666489}"/>
              </a:ext>
            </a:extLst>
          </p:cNvPr>
          <p:cNvSpPr txBox="1"/>
          <p:nvPr/>
        </p:nvSpPr>
        <p:spPr>
          <a:xfrm>
            <a:off x="626928" y="2238432"/>
            <a:ext cx="7719934" cy="144655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4400" b="0" i="0" u="none" strike="noStrike" kern="1200" cap="none" spc="0" normalizeH="0" baseline="0" noProof="0" dirty="0">
                <a:ln>
                  <a:noFill/>
                </a:ln>
                <a:solidFill>
                  <a:srgbClr val="F3F7EF"/>
                </a:solidFill>
                <a:effectLst/>
                <a:uLnTx/>
                <a:uFillTx/>
                <a:latin typeface="Epilogue Medium" pitchFamily="2" charset="77"/>
                <a:ea typeface="+mn-ea"/>
                <a:cs typeface="+mn-cs"/>
              </a:rPr>
              <a:t>Energi-lek:</a:t>
            </a:r>
            <a:br>
              <a:rPr kumimoji="0" lang="nb-NO" sz="4400" b="0" i="0" u="none" strike="noStrike" kern="1200" cap="none" spc="0" normalizeH="0" baseline="0" noProof="0" dirty="0">
                <a:ln>
                  <a:noFill/>
                </a:ln>
                <a:solidFill>
                  <a:srgbClr val="F3F7EF"/>
                </a:solidFill>
                <a:effectLst/>
                <a:uLnTx/>
                <a:uFillTx/>
                <a:latin typeface="Epilogue Medium" pitchFamily="2" charset="77"/>
                <a:ea typeface="+mn-ea"/>
                <a:cs typeface="+mn-cs"/>
              </a:rPr>
            </a:br>
            <a:r>
              <a:rPr kumimoji="0" lang="nb-NO" sz="4400" b="0" i="0" u="none" strike="noStrike" kern="1200" cap="none" spc="0" normalizeH="0" baseline="0" noProof="0" dirty="0">
                <a:ln>
                  <a:noFill/>
                </a:ln>
                <a:solidFill>
                  <a:srgbClr val="F3F7EF"/>
                </a:solidFill>
                <a:effectLst/>
                <a:uLnTx/>
                <a:uFillTx/>
                <a:latin typeface="Epilogue Medium" pitchFamily="2" charset="77"/>
                <a:ea typeface="+mn-ea"/>
                <a:cs typeface="+mn-cs"/>
              </a:rPr>
              <a:t>solenergi-opplading!</a:t>
            </a:r>
            <a:endParaRPr kumimoji="0" lang="nb-NO" sz="2000" b="0" i="0" u="none" strike="noStrike" kern="1200" cap="none" spc="0" normalizeH="0" baseline="0" noProof="0" dirty="0">
              <a:ln>
                <a:noFill/>
              </a:ln>
              <a:solidFill>
                <a:srgbClr val="F3F7EF"/>
              </a:solidFill>
              <a:effectLst/>
              <a:uLnTx/>
              <a:uFillTx/>
              <a:latin typeface="Epilogue Medium" pitchFamily="2" charset="77"/>
              <a:ea typeface="+mn-ea"/>
              <a:cs typeface="+mn-cs"/>
            </a:endParaRPr>
          </a:p>
        </p:txBody>
      </p:sp>
    </p:spTree>
    <p:extLst>
      <p:ext uri="{BB962C8B-B14F-4D97-AF65-F5344CB8AC3E}">
        <p14:creationId xmlns:p14="http://schemas.microsoft.com/office/powerpoint/2010/main" val="540838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AD60422A-D3CF-C984-4C6B-26EF9C65A209}"/>
              </a:ext>
            </a:extLst>
          </p:cNvPr>
          <p:cNvSpPr txBox="1"/>
          <p:nvPr/>
        </p:nvSpPr>
        <p:spPr>
          <a:xfrm>
            <a:off x="519430" y="1456657"/>
            <a:ext cx="4994096" cy="1200329"/>
          </a:xfrm>
          <a:prstGeom prst="rect">
            <a:avLst/>
          </a:prstGeom>
          <a:noFill/>
        </p:spPr>
        <p:txBody>
          <a:bodyPr wrap="square" rtlCol="0">
            <a:spAutoFit/>
          </a:bodyPr>
          <a:lstStyle/>
          <a:p>
            <a:r>
              <a:rPr lang="nb-NO" sz="2400">
                <a:solidFill>
                  <a:srgbClr val="002F0C"/>
                </a:solidFill>
                <a:effectLst/>
                <a:latin typeface="Epilogue Medium" pitchFamily="2" charset="77"/>
              </a:rPr>
              <a:t>For å få ny teknologi, </a:t>
            </a:r>
          </a:p>
          <a:p>
            <a:r>
              <a:rPr lang="nb-NO" sz="2400">
                <a:solidFill>
                  <a:srgbClr val="002F0C"/>
                </a:solidFill>
                <a:effectLst/>
                <a:latin typeface="Epilogue Medium" pitchFamily="2" charset="77"/>
              </a:rPr>
              <a:t>må noen ha en oppfinnelse, </a:t>
            </a:r>
          </a:p>
          <a:p>
            <a:r>
              <a:rPr lang="nb-NO" sz="2400">
                <a:solidFill>
                  <a:srgbClr val="002F0C"/>
                </a:solidFill>
                <a:effectLst/>
                <a:latin typeface="Epilogue Medium" pitchFamily="2" charset="77"/>
              </a:rPr>
              <a:t>eller en idé.</a:t>
            </a:r>
          </a:p>
        </p:txBody>
      </p:sp>
      <p:sp>
        <p:nvSpPr>
          <p:cNvPr id="3" name="TekstSylinder 2">
            <a:extLst>
              <a:ext uri="{FF2B5EF4-FFF2-40B4-BE49-F238E27FC236}">
                <a16:creationId xmlns:a16="http://schemas.microsoft.com/office/drawing/2014/main" id="{461195CA-3FB1-E8F0-1E5D-22EF4B03CC94}"/>
              </a:ext>
            </a:extLst>
          </p:cNvPr>
          <p:cNvSpPr txBox="1"/>
          <p:nvPr/>
        </p:nvSpPr>
        <p:spPr>
          <a:xfrm>
            <a:off x="482359" y="519919"/>
            <a:ext cx="4994096" cy="769441"/>
          </a:xfrm>
          <a:prstGeom prst="rect">
            <a:avLst/>
          </a:prstGeom>
          <a:noFill/>
        </p:spPr>
        <p:txBody>
          <a:bodyPr wrap="square" rtlCol="0">
            <a:spAutoFit/>
          </a:bodyPr>
          <a:lstStyle/>
          <a:p>
            <a:r>
              <a:rPr lang="nb-NO" sz="4400">
                <a:solidFill>
                  <a:srgbClr val="002F0C"/>
                </a:solidFill>
                <a:effectLst/>
                <a:latin typeface="Epilogue Medium" pitchFamily="2" charset="77"/>
              </a:rPr>
              <a:t>Oppfinnelser</a:t>
            </a:r>
          </a:p>
        </p:txBody>
      </p:sp>
    </p:spTree>
    <p:extLst>
      <p:ext uri="{BB962C8B-B14F-4D97-AF65-F5344CB8AC3E}">
        <p14:creationId xmlns:p14="http://schemas.microsoft.com/office/powerpoint/2010/main" val="2673596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196674C2-D5B3-7ADF-B196-04F1E2477046}"/>
              </a:ext>
            </a:extLst>
          </p:cNvPr>
          <p:cNvSpPr txBox="1"/>
          <p:nvPr/>
        </p:nvSpPr>
        <p:spPr>
          <a:xfrm>
            <a:off x="715251" y="529735"/>
            <a:ext cx="8245869" cy="769441"/>
          </a:xfrm>
          <a:prstGeom prst="rect">
            <a:avLst/>
          </a:prstGeom>
          <a:noFill/>
        </p:spPr>
        <p:txBody>
          <a:bodyPr wrap="square" rtlCol="0">
            <a:spAutoFit/>
          </a:bodyPr>
          <a:lstStyle/>
          <a:p>
            <a:r>
              <a:rPr lang="nb-NO" sz="4400">
                <a:solidFill>
                  <a:srgbClr val="F3F7EF"/>
                </a:solidFill>
                <a:effectLst/>
                <a:latin typeface="Epilogue Medium" pitchFamily="2" charset="77"/>
              </a:rPr>
              <a:t>Miljøvennlige oppfinnelser</a:t>
            </a:r>
          </a:p>
        </p:txBody>
      </p:sp>
      <p:sp>
        <p:nvSpPr>
          <p:cNvPr id="3" name="TekstSylinder 2">
            <a:extLst>
              <a:ext uri="{FF2B5EF4-FFF2-40B4-BE49-F238E27FC236}">
                <a16:creationId xmlns:a16="http://schemas.microsoft.com/office/drawing/2014/main" id="{E7AD2EDD-14F4-C805-AC60-926E4B3E3E1C}"/>
              </a:ext>
            </a:extLst>
          </p:cNvPr>
          <p:cNvSpPr txBox="1"/>
          <p:nvPr/>
        </p:nvSpPr>
        <p:spPr>
          <a:xfrm>
            <a:off x="715251" y="1390346"/>
            <a:ext cx="7589653" cy="1015663"/>
          </a:xfrm>
          <a:prstGeom prst="rect">
            <a:avLst/>
          </a:prstGeom>
          <a:noFill/>
        </p:spPr>
        <p:txBody>
          <a:bodyPr wrap="square" rtlCol="0">
            <a:spAutoFit/>
          </a:bodyPr>
          <a:lstStyle/>
          <a:p>
            <a:r>
              <a:rPr lang="nb-NO" sz="2000">
                <a:solidFill>
                  <a:srgbClr val="F3F7EF"/>
                </a:solidFill>
                <a:effectLst/>
                <a:latin typeface="Epilogue Medium" pitchFamily="2" charset="77"/>
              </a:rPr>
              <a:t>For eksempel finnes det flere maskiner som hjelper oss med å samle plast fra havene, så havene blir renere. Denne er fra The Ocean </a:t>
            </a:r>
            <a:r>
              <a:rPr lang="nb-NO" sz="2000" err="1">
                <a:solidFill>
                  <a:srgbClr val="F3F7EF"/>
                </a:solidFill>
                <a:effectLst/>
                <a:latin typeface="Epilogue Medium" pitchFamily="2" charset="77"/>
              </a:rPr>
              <a:t>Cleanup</a:t>
            </a:r>
            <a:r>
              <a:rPr lang="nb-NO" sz="2000">
                <a:solidFill>
                  <a:srgbClr val="F3F7EF"/>
                </a:solidFill>
                <a:effectLst/>
                <a:latin typeface="Epilogue Medium" pitchFamily="2" charset="77"/>
              </a:rPr>
              <a:t>.</a:t>
            </a:r>
          </a:p>
        </p:txBody>
      </p:sp>
    </p:spTree>
    <p:extLst>
      <p:ext uri="{BB962C8B-B14F-4D97-AF65-F5344CB8AC3E}">
        <p14:creationId xmlns:p14="http://schemas.microsoft.com/office/powerpoint/2010/main" val="3938160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3DA12328-A27D-5438-75C4-6A08E09A4FB5}"/>
              </a:ext>
            </a:extLst>
          </p:cNvPr>
          <p:cNvSpPr txBox="1"/>
          <p:nvPr/>
        </p:nvSpPr>
        <p:spPr>
          <a:xfrm>
            <a:off x="543128" y="486705"/>
            <a:ext cx="8245869" cy="2123658"/>
          </a:xfrm>
          <a:prstGeom prst="rect">
            <a:avLst/>
          </a:prstGeom>
          <a:noFill/>
        </p:spPr>
        <p:txBody>
          <a:bodyPr wrap="square" rtlCol="0">
            <a:spAutoFit/>
          </a:bodyPr>
          <a:lstStyle/>
          <a:p>
            <a:r>
              <a:rPr lang="nb-NO" sz="4400">
                <a:solidFill>
                  <a:srgbClr val="F3F7EF"/>
                </a:solidFill>
                <a:effectLst/>
                <a:latin typeface="Epilogue Medium" pitchFamily="2" charset="77"/>
              </a:rPr>
              <a:t>Tenk om vi kunne kjøre </a:t>
            </a:r>
          </a:p>
          <a:p>
            <a:r>
              <a:rPr lang="nb-NO" sz="4400">
                <a:solidFill>
                  <a:srgbClr val="F3F7EF"/>
                </a:solidFill>
                <a:effectLst/>
                <a:latin typeface="Epilogue Medium" pitchFamily="2" charset="77"/>
              </a:rPr>
              <a:t>bil og båt uten å </a:t>
            </a:r>
          </a:p>
          <a:p>
            <a:r>
              <a:rPr lang="nb-NO" sz="4400">
                <a:solidFill>
                  <a:srgbClr val="F3F7EF"/>
                </a:solidFill>
                <a:effectLst/>
                <a:latin typeface="Epilogue Medium" pitchFamily="2" charset="77"/>
              </a:rPr>
              <a:t>forurense lufta vår? </a:t>
            </a:r>
          </a:p>
        </p:txBody>
      </p:sp>
      <p:sp>
        <p:nvSpPr>
          <p:cNvPr id="3" name="TekstSylinder 2">
            <a:extLst>
              <a:ext uri="{FF2B5EF4-FFF2-40B4-BE49-F238E27FC236}">
                <a16:creationId xmlns:a16="http://schemas.microsoft.com/office/drawing/2014/main" id="{A988FA60-10CB-3C03-46B3-3E25FACD6633}"/>
              </a:ext>
            </a:extLst>
          </p:cNvPr>
          <p:cNvSpPr txBox="1"/>
          <p:nvPr/>
        </p:nvSpPr>
        <p:spPr>
          <a:xfrm>
            <a:off x="629625" y="3028890"/>
            <a:ext cx="7589653" cy="707886"/>
          </a:xfrm>
          <a:prstGeom prst="rect">
            <a:avLst/>
          </a:prstGeom>
          <a:noFill/>
        </p:spPr>
        <p:txBody>
          <a:bodyPr wrap="square" rtlCol="0">
            <a:spAutoFit/>
          </a:bodyPr>
          <a:lstStyle/>
          <a:p>
            <a:r>
              <a:rPr lang="nb-NO" sz="2000">
                <a:solidFill>
                  <a:srgbClr val="F3F7EF"/>
                </a:solidFill>
                <a:effectLst/>
                <a:latin typeface="Epilogue Medium" pitchFamily="2" charset="77"/>
              </a:rPr>
              <a:t>Vi er heldigvis kommet </a:t>
            </a:r>
          </a:p>
          <a:p>
            <a:r>
              <a:rPr lang="nb-NO" sz="2000">
                <a:solidFill>
                  <a:srgbClr val="F3F7EF"/>
                </a:solidFill>
                <a:effectLst/>
                <a:latin typeface="Epilogue Medium" pitchFamily="2" charset="77"/>
              </a:rPr>
              <a:t>et lite stykke på vei!</a:t>
            </a:r>
          </a:p>
        </p:txBody>
      </p:sp>
      <p:sp>
        <p:nvSpPr>
          <p:cNvPr id="4" name="TekstSylinder 3">
            <a:extLst>
              <a:ext uri="{FF2B5EF4-FFF2-40B4-BE49-F238E27FC236}">
                <a16:creationId xmlns:a16="http://schemas.microsoft.com/office/drawing/2014/main" id="{275CE00A-22D6-7C40-ACE2-5B8D89FA686D}"/>
              </a:ext>
            </a:extLst>
          </p:cNvPr>
          <p:cNvSpPr txBox="1"/>
          <p:nvPr/>
        </p:nvSpPr>
        <p:spPr>
          <a:xfrm>
            <a:off x="629625" y="5216036"/>
            <a:ext cx="3448105" cy="1015663"/>
          </a:xfrm>
          <a:prstGeom prst="rect">
            <a:avLst/>
          </a:prstGeom>
          <a:noFill/>
        </p:spPr>
        <p:txBody>
          <a:bodyPr wrap="square" rtlCol="0">
            <a:spAutoFit/>
          </a:bodyPr>
          <a:lstStyle/>
          <a:p>
            <a:r>
              <a:rPr lang="nb-NO" sz="2000">
                <a:solidFill>
                  <a:srgbClr val="F3F7EF"/>
                </a:solidFill>
                <a:effectLst/>
                <a:latin typeface="Epilogue Medium" pitchFamily="2" charset="77"/>
              </a:rPr>
              <a:t>I Norge blir det flere og flere elbiler, og til og med elbusser. </a:t>
            </a:r>
          </a:p>
        </p:txBody>
      </p:sp>
    </p:spTree>
    <p:extLst>
      <p:ext uri="{BB962C8B-B14F-4D97-AF65-F5344CB8AC3E}">
        <p14:creationId xmlns:p14="http://schemas.microsoft.com/office/powerpoint/2010/main" val="2949186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64792FB6-2A67-9C85-4660-BD912B372938}"/>
              </a:ext>
            </a:extLst>
          </p:cNvPr>
          <p:cNvSpPr txBox="1"/>
          <p:nvPr/>
        </p:nvSpPr>
        <p:spPr>
          <a:xfrm>
            <a:off x="4726458" y="3349084"/>
            <a:ext cx="3299255" cy="1569660"/>
          </a:xfrm>
          <a:prstGeom prst="rect">
            <a:avLst/>
          </a:prstGeom>
          <a:noFill/>
        </p:spPr>
        <p:txBody>
          <a:bodyPr wrap="square">
            <a:spAutoFit/>
          </a:bodyPr>
          <a:lstStyle/>
          <a:p>
            <a:pPr algn="ctr"/>
            <a:r>
              <a:rPr lang="nb-NO" sz="2400">
                <a:solidFill>
                  <a:srgbClr val="F3F7EF"/>
                </a:solidFill>
                <a:effectLst/>
                <a:latin typeface="Epilogue Medium" pitchFamily="2" charset="77"/>
              </a:rPr>
              <a:t>Derfor er det fint å bruke ting om igjen. Det gjelder også</a:t>
            </a:r>
          </a:p>
          <a:p>
            <a:pPr algn="ctr"/>
            <a:r>
              <a:rPr lang="nb-NO" sz="2400">
                <a:solidFill>
                  <a:srgbClr val="F3F7EF"/>
                </a:solidFill>
                <a:effectLst/>
                <a:latin typeface="Epilogue Medium" pitchFamily="2" charset="77"/>
              </a:rPr>
              <a:t>teknologi.</a:t>
            </a:r>
          </a:p>
        </p:txBody>
      </p:sp>
      <p:sp>
        <p:nvSpPr>
          <p:cNvPr id="4" name="TekstSylinder 3">
            <a:extLst>
              <a:ext uri="{FF2B5EF4-FFF2-40B4-BE49-F238E27FC236}">
                <a16:creationId xmlns:a16="http://schemas.microsoft.com/office/drawing/2014/main" id="{F57AE7C0-F240-BB0E-76FD-A75C5375043F}"/>
              </a:ext>
            </a:extLst>
          </p:cNvPr>
          <p:cNvSpPr txBox="1"/>
          <p:nvPr/>
        </p:nvSpPr>
        <p:spPr>
          <a:xfrm>
            <a:off x="4181090" y="1277537"/>
            <a:ext cx="4389992" cy="1446550"/>
          </a:xfrm>
          <a:prstGeom prst="rect">
            <a:avLst/>
          </a:prstGeom>
          <a:noFill/>
        </p:spPr>
        <p:txBody>
          <a:bodyPr wrap="square" rtlCol="0">
            <a:spAutoFit/>
          </a:bodyPr>
          <a:lstStyle/>
          <a:p>
            <a:pPr algn="ctr"/>
            <a:r>
              <a:rPr lang="nb-NO" sz="4400">
                <a:solidFill>
                  <a:srgbClr val="F3F7EF"/>
                </a:solidFill>
                <a:effectLst/>
                <a:latin typeface="Epilogue Medium" pitchFamily="2" charset="77"/>
              </a:rPr>
              <a:t>Alt kommer </a:t>
            </a:r>
          </a:p>
          <a:p>
            <a:pPr algn="ctr"/>
            <a:r>
              <a:rPr lang="nb-NO" sz="4400">
                <a:solidFill>
                  <a:srgbClr val="F3F7EF"/>
                </a:solidFill>
                <a:effectLst/>
                <a:latin typeface="Epilogue Medium" pitchFamily="2" charset="77"/>
              </a:rPr>
              <a:t>fra naturen!</a:t>
            </a:r>
          </a:p>
        </p:txBody>
      </p:sp>
    </p:spTree>
    <p:extLst>
      <p:ext uri="{BB962C8B-B14F-4D97-AF65-F5344CB8AC3E}">
        <p14:creationId xmlns:p14="http://schemas.microsoft.com/office/powerpoint/2010/main" val="3918188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C62FB080-776D-9A28-5E67-C2B8E4060572}"/>
              </a:ext>
            </a:extLst>
          </p:cNvPr>
          <p:cNvSpPr txBox="1"/>
          <p:nvPr/>
        </p:nvSpPr>
        <p:spPr>
          <a:xfrm>
            <a:off x="420129" y="486704"/>
            <a:ext cx="8303741" cy="1384995"/>
          </a:xfrm>
          <a:prstGeom prst="rect">
            <a:avLst/>
          </a:prstGeom>
          <a:noFill/>
        </p:spPr>
        <p:txBody>
          <a:bodyPr wrap="square" rtlCol="0">
            <a:spAutoFit/>
          </a:bodyPr>
          <a:lstStyle/>
          <a:p>
            <a:pPr algn="ctr"/>
            <a:r>
              <a:rPr lang="nb-NO" sz="4200">
                <a:solidFill>
                  <a:srgbClr val="F3F7EF"/>
                </a:solidFill>
                <a:effectLst/>
                <a:latin typeface="Epilogue Medium" pitchFamily="2" charset="77"/>
              </a:rPr>
              <a:t>Kanskje du har noen idéer til en miljøvennlig oppfinnelse?</a:t>
            </a:r>
          </a:p>
        </p:txBody>
      </p:sp>
    </p:spTree>
    <p:extLst>
      <p:ext uri="{BB962C8B-B14F-4D97-AF65-F5344CB8AC3E}">
        <p14:creationId xmlns:p14="http://schemas.microsoft.com/office/powerpoint/2010/main" val="38906870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12FFF89-538A-E45F-5747-47D2EA5DA0A1}"/>
            </a:ext>
          </a:extLst>
        </p:cNvPr>
        <p:cNvGrpSpPr/>
        <p:nvPr/>
      </p:nvGrpSpPr>
      <p:grpSpPr>
        <a:xfrm>
          <a:off x="0" y="0"/>
          <a:ext cx="0" cy="0"/>
          <a:chOff x="0" y="0"/>
          <a:chExt cx="0" cy="0"/>
        </a:xfrm>
      </p:grpSpPr>
      <p:sp>
        <p:nvSpPr>
          <p:cNvPr id="3" name="Rektangel 2">
            <a:extLst>
              <a:ext uri="{FF2B5EF4-FFF2-40B4-BE49-F238E27FC236}">
                <a16:creationId xmlns:a16="http://schemas.microsoft.com/office/drawing/2014/main" id="{C212B9D9-6E83-7F3D-E825-A478604720C6}"/>
              </a:ext>
            </a:extLst>
          </p:cNvPr>
          <p:cNvSpPr/>
          <p:nvPr/>
        </p:nvSpPr>
        <p:spPr>
          <a:xfrm>
            <a:off x="618232" y="655782"/>
            <a:ext cx="6363855" cy="1062182"/>
          </a:xfrm>
          <a:prstGeom prst="rect">
            <a:avLst/>
          </a:prstGeom>
          <a:solidFill>
            <a:srgbClr val="002F0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4000">
                <a:solidFill>
                  <a:srgbClr val="F3F7EF"/>
                </a:solidFill>
                <a:latin typeface="Epilogue Medium" pitchFamily="2" charset="77"/>
              </a:rPr>
              <a:t>Oppladbare batterier… en miljøvennlig oppfinnelse?</a:t>
            </a:r>
            <a:endParaRPr lang="nb-NO">
              <a:solidFill>
                <a:srgbClr val="F3F7EF"/>
              </a:solidFill>
              <a:latin typeface="Epilogue Medium" pitchFamily="2" charset="77"/>
            </a:endParaRPr>
          </a:p>
        </p:txBody>
      </p:sp>
      <p:sp>
        <p:nvSpPr>
          <p:cNvPr id="4" name="TekstSylinder 3">
            <a:extLst>
              <a:ext uri="{FF2B5EF4-FFF2-40B4-BE49-F238E27FC236}">
                <a16:creationId xmlns:a16="http://schemas.microsoft.com/office/drawing/2014/main" id="{A636845B-8EED-64CF-A661-69FF679296C0}"/>
              </a:ext>
            </a:extLst>
          </p:cNvPr>
          <p:cNvSpPr txBox="1"/>
          <p:nvPr/>
        </p:nvSpPr>
        <p:spPr>
          <a:xfrm>
            <a:off x="618232" y="2192599"/>
            <a:ext cx="6272095" cy="3108543"/>
          </a:xfrm>
          <a:prstGeom prst="rect">
            <a:avLst/>
          </a:prstGeom>
          <a:noFill/>
        </p:spPr>
        <p:txBody>
          <a:bodyPr wrap="square" rtlCol="0">
            <a:spAutoFit/>
          </a:bodyPr>
          <a:lstStyle/>
          <a:p>
            <a:pPr marL="457200" indent="-457200">
              <a:buFont typeface="Arial" panose="020B0604020202020204" pitchFamily="34" charset="0"/>
              <a:buChar char="•"/>
            </a:pPr>
            <a:r>
              <a:rPr lang="nb-NO" sz="2800">
                <a:solidFill>
                  <a:srgbClr val="F3F7EF"/>
                </a:solidFill>
                <a:effectLst/>
                <a:latin typeface="Epilogue Medium" pitchFamily="2" charset="77"/>
              </a:rPr>
              <a:t>Mens et engangsbatteri kan brukes én gang, kan et oppladbart batteri lades og brukes 500-1000 ganger! </a:t>
            </a:r>
          </a:p>
          <a:p>
            <a:pPr marL="457200" indent="-457200">
              <a:buFont typeface="Arial" panose="020B0604020202020204" pitchFamily="34" charset="0"/>
              <a:buChar char="•"/>
            </a:pPr>
            <a:endParaRPr lang="nb-NO" sz="2800">
              <a:solidFill>
                <a:srgbClr val="F3F7EF"/>
              </a:solidFill>
              <a:latin typeface="Epilogue Medium" pitchFamily="2" charset="77"/>
            </a:endParaRPr>
          </a:p>
          <a:p>
            <a:pPr marL="457200" indent="-457200">
              <a:buFont typeface="Arial" panose="020B0604020202020204" pitchFamily="34" charset="0"/>
              <a:buChar char="•"/>
            </a:pPr>
            <a:r>
              <a:rPr lang="nb-NO" sz="2800">
                <a:solidFill>
                  <a:srgbClr val="F3F7EF"/>
                </a:solidFill>
                <a:effectLst/>
                <a:latin typeface="Epilogue Medium" pitchFamily="2" charset="77"/>
              </a:rPr>
              <a:t>Så hva tror du er mest miljøvennlig av et engangsbatteri og oppladbart batteri?</a:t>
            </a:r>
          </a:p>
        </p:txBody>
      </p:sp>
    </p:spTree>
    <p:extLst>
      <p:ext uri="{BB962C8B-B14F-4D97-AF65-F5344CB8AC3E}">
        <p14:creationId xmlns:p14="http://schemas.microsoft.com/office/powerpoint/2010/main" val="1230310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4C566FD-CFA9-11FC-7821-A8BE34335528}"/>
            </a:ext>
          </a:extLst>
        </p:cNvPr>
        <p:cNvGrpSpPr/>
        <p:nvPr/>
      </p:nvGrpSpPr>
      <p:grpSpPr>
        <a:xfrm>
          <a:off x="0" y="0"/>
          <a:ext cx="0" cy="0"/>
          <a:chOff x="0" y="0"/>
          <a:chExt cx="0" cy="0"/>
        </a:xfrm>
      </p:grpSpPr>
      <p:sp>
        <p:nvSpPr>
          <p:cNvPr id="2" name="TekstSylinder 1">
            <a:extLst>
              <a:ext uri="{FF2B5EF4-FFF2-40B4-BE49-F238E27FC236}">
                <a16:creationId xmlns:a16="http://schemas.microsoft.com/office/drawing/2014/main" id="{D3580CCC-D4B8-D260-1008-F121D2F367C8}"/>
              </a:ext>
            </a:extLst>
          </p:cNvPr>
          <p:cNvSpPr txBox="1"/>
          <p:nvPr/>
        </p:nvSpPr>
        <p:spPr>
          <a:xfrm>
            <a:off x="676097" y="1357041"/>
            <a:ext cx="7791805"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br>
              <a:rPr kumimoji="0" lang="nb-NO" sz="2000" b="0" i="0" u="none" strike="noStrike" kern="1200" cap="none" spc="0" normalizeH="0" baseline="0" noProof="0">
                <a:ln>
                  <a:noFill/>
                </a:ln>
                <a:solidFill>
                  <a:srgbClr val="F3F7EF"/>
                </a:solidFill>
                <a:effectLst/>
                <a:uLnTx/>
                <a:uFillTx/>
                <a:latin typeface="Epilogue Medium" pitchFamily="2" charset="77"/>
                <a:ea typeface="+mn-ea"/>
                <a:cs typeface="+mn-cs"/>
              </a:rPr>
            </a:br>
            <a:endParaRPr kumimoji="0" lang="nb-NO" sz="2000" b="0" i="0" u="none" strike="noStrike" kern="1200" cap="none" spc="0" normalizeH="0" baseline="0" noProof="0">
              <a:ln>
                <a:noFill/>
              </a:ln>
              <a:solidFill>
                <a:srgbClr val="F3F7EF"/>
              </a:solidFill>
              <a:effectLst/>
              <a:uLnTx/>
              <a:uFillTx/>
              <a:latin typeface="Epilogue Medium" pitchFamily="2" charset="77"/>
              <a:ea typeface="+mn-ea"/>
              <a:cs typeface="+mn-cs"/>
            </a:endParaRPr>
          </a:p>
        </p:txBody>
      </p:sp>
      <p:sp>
        <p:nvSpPr>
          <p:cNvPr id="4" name="TekstSylinder 3">
            <a:extLst>
              <a:ext uri="{FF2B5EF4-FFF2-40B4-BE49-F238E27FC236}">
                <a16:creationId xmlns:a16="http://schemas.microsoft.com/office/drawing/2014/main" id="{7E38C409-6C38-5594-7118-C5469C968842}"/>
              </a:ext>
            </a:extLst>
          </p:cNvPr>
          <p:cNvSpPr txBox="1"/>
          <p:nvPr/>
        </p:nvSpPr>
        <p:spPr>
          <a:xfrm>
            <a:off x="3649248" y="3228426"/>
            <a:ext cx="4575050" cy="1938992"/>
          </a:xfrm>
          <a:prstGeom prst="rect">
            <a:avLst/>
          </a:prstGeom>
          <a:noFill/>
        </p:spPr>
        <p:txBody>
          <a:bodyPr wrap="square" rtlCol="0">
            <a:spAutoFit/>
          </a:bodyPr>
          <a:lstStyle/>
          <a:p>
            <a:r>
              <a:rPr lang="nb-NO" sz="2400">
                <a:solidFill>
                  <a:srgbClr val="F3F7EF"/>
                </a:solidFill>
                <a:latin typeface="Epilogue Medium" pitchFamily="2" charset="77"/>
              </a:rPr>
              <a:t>Derfor må man lade og bruke et oppladbart batteri minst 25-50 ganger før det er mer miljøvennlig enn et engangsbatteri.</a:t>
            </a:r>
          </a:p>
          <a:p>
            <a:pPr marL="457200" indent="-457200">
              <a:buFont typeface="Arial" panose="020B0604020202020204" pitchFamily="34" charset="0"/>
              <a:buChar char="•"/>
            </a:pPr>
            <a:endParaRPr lang="nb-NO" sz="2400">
              <a:solidFill>
                <a:srgbClr val="F3F7EF"/>
              </a:solidFill>
              <a:latin typeface="Epilogue Medium" pitchFamily="2" charset="77"/>
            </a:endParaRPr>
          </a:p>
        </p:txBody>
      </p:sp>
      <p:sp>
        <p:nvSpPr>
          <p:cNvPr id="6" name="TekstSylinder 5">
            <a:extLst>
              <a:ext uri="{FF2B5EF4-FFF2-40B4-BE49-F238E27FC236}">
                <a16:creationId xmlns:a16="http://schemas.microsoft.com/office/drawing/2014/main" id="{D35A02BA-39B7-0490-1DE5-990C439B12BB}"/>
              </a:ext>
            </a:extLst>
          </p:cNvPr>
          <p:cNvSpPr txBox="1"/>
          <p:nvPr/>
        </p:nvSpPr>
        <p:spPr>
          <a:xfrm>
            <a:off x="504364" y="768449"/>
            <a:ext cx="7719934" cy="144655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4400" b="0" i="0" u="none" strike="noStrike" kern="1200" cap="none" spc="0" normalizeH="0" baseline="0" noProof="0">
                <a:ln>
                  <a:noFill/>
                </a:ln>
                <a:solidFill>
                  <a:srgbClr val="F3F7EF"/>
                </a:solidFill>
                <a:effectLst/>
                <a:uLnTx/>
                <a:uFillTx/>
                <a:latin typeface="Epilogue Medium" pitchFamily="2" charset="77"/>
                <a:ea typeface="+mn-ea"/>
                <a:cs typeface="+mn-cs"/>
              </a:rPr>
              <a:t>Det krever mer energi å lage et</a:t>
            </a:r>
          </a:p>
          <a:p>
            <a:pPr marL="0" marR="0" lvl="0" indent="0" algn="ctr" defTabSz="457200" rtl="0" eaLnBrk="1" fontAlgn="auto" latinLnBrk="0" hangingPunct="1">
              <a:lnSpc>
                <a:spcPct val="100000"/>
              </a:lnSpc>
              <a:spcBef>
                <a:spcPts val="0"/>
              </a:spcBef>
              <a:spcAft>
                <a:spcPts val="0"/>
              </a:spcAft>
              <a:buClrTx/>
              <a:buSzTx/>
              <a:buFontTx/>
              <a:buNone/>
              <a:tabLst/>
              <a:defRPr/>
            </a:pPr>
            <a:r>
              <a:rPr lang="nb-NO" sz="4400">
                <a:solidFill>
                  <a:srgbClr val="F3F7EF"/>
                </a:solidFill>
                <a:latin typeface="Epilogue Medium" pitchFamily="2" charset="77"/>
              </a:rPr>
              <a:t>oppladbart batteri</a:t>
            </a:r>
            <a:endParaRPr kumimoji="0" lang="nb-NO" sz="2000" b="0" i="0" u="none" strike="noStrike" kern="1200" cap="none" spc="0" normalizeH="0" baseline="0" noProof="0">
              <a:ln>
                <a:noFill/>
              </a:ln>
              <a:solidFill>
                <a:srgbClr val="F3F7EF"/>
              </a:solidFill>
              <a:effectLst/>
              <a:uLnTx/>
              <a:uFillTx/>
              <a:latin typeface="Epilogue Medium" pitchFamily="2" charset="77"/>
              <a:ea typeface="+mn-ea"/>
              <a:cs typeface="+mn-cs"/>
            </a:endParaRPr>
          </a:p>
        </p:txBody>
      </p:sp>
      <p:pic>
        <p:nvPicPr>
          <p:cNvPr id="5" name="Bilde 4" descr="Et bilde som inneholder person, klær, Menneskeansikt, utendørs&#10;&#10;KI-generert innhold kan være feil.">
            <a:extLst>
              <a:ext uri="{FF2B5EF4-FFF2-40B4-BE49-F238E27FC236}">
                <a16:creationId xmlns:a16="http://schemas.microsoft.com/office/drawing/2014/main" id="{C2B9DED0-956B-62F0-BE8E-64F9CEBC8F9E}"/>
              </a:ext>
            </a:extLst>
          </p:cNvPr>
          <p:cNvPicPr>
            <a:picLocks noChangeAspect="1"/>
          </p:cNvPicPr>
          <p:nvPr/>
        </p:nvPicPr>
        <p:blipFill>
          <a:blip r:embed="rId4"/>
          <a:stretch>
            <a:fillRect/>
          </a:stretch>
        </p:blipFill>
        <p:spPr>
          <a:xfrm>
            <a:off x="676097" y="2290618"/>
            <a:ext cx="2566886" cy="3850328"/>
          </a:xfrm>
          <a:prstGeom prst="roundRect">
            <a:avLst>
              <a:gd name="adj" fmla="val 6895"/>
            </a:avLst>
          </a:prstGeom>
        </p:spPr>
      </p:pic>
    </p:spTree>
    <p:extLst>
      <p:ext uri="{BB962C8B-B14F-4D97-AF65-F5344CB8AC3E}">
        <p14:creationId xmlns:p14="http://schemas.microsoft.com/office/powerpoint/2010/main" val="1724480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728" y="1419"/>
            <a:ext cx="9144000" cy="6868346"/>
            <a:chOff x="250494" y="256031"/>
            <a:chExt cx="10710545" cy="8022590"/>
          </a:xfrm>
        </p:grpSpPr>
        <p:pic>
          <p:nvPicPr>
            <p:cNvPr id="3" name="object 3"/>
            <p:cNvPicPr/>
            <p:nvPr/>
          </p:nvPicPr>
          <p:blipFill>
            <a:blip r:embed="rId2" cstate="print"/>
            <a:stretch>
              <a:fillRect/>
            </a:stretch>
          </p:blipFill>
          <p:spPr>
            <a:xfrm>
              <a:off x="250494" y="269773"/>
              <a:ext cx="10675175" cy="7996745"/>
            </a:xfrm>
            <a:prstGeom prst="rect">
              <a:avLst/>
            </a:prstGeom>
          </p:spPr>
        </p:pic>
        <p:pic>
          <p:nvPicPr>
            <p:cNvPr id="4" name="object 4"/>
            <p:cNvPicPr/>
            <p:nvPr/>
          </p:nvPicPr>
          <p:blipFill>
            <a:blip r:embed="rId3" cstate="print"/>
            <a:stretch>
              <a:fillRect/>
            </a:stretch>
          </p:blipFill>
          <p:spPr>
            <a:xfrm>
              <a:off x="256032" y="256031"/>
              <a:ext cx="10704577" cy="8022337"/>
            </a:xfrm>
            <a:prstGeom prst="rect">
              <a:avLst/>
            </a:prstGeom>
          </p:spPr>
        </p:pic>
      </p:grpSp>
      <p:sp>
        <p:nvSpPr>
          <p:cNvPr id="6" name="TekstSylinder 5">
            <a:extLst>
              <a:ext uri="{FF2B5EF4-FFF2-40B4-BE49-F238E27FC236}">
                <a16:creationId xmlns:a16="http://schemas.microsoft.com/office/drawing/2014/main" id="{138B2096-BE85-C143-1941-8CC3853F1754}"/>
              </a:ext>
            </a:extLst>
          </p:cNvPr>
          <p:cNvSpPr txBox="1"/>
          <p:nvPr/>
        </p:nvSpPr>
        <p:spPr>
          <a:xfrm>
            <a:off x="580197" y="3778237"/>
            <a:ext cx="7719934"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b-NO" sz="2400">
                <a:solidFill>
                  <a:srgbClr val="F3F7EF"/>
                </a:solidFill>
                <a:latin typeface="Epilogue Medium" pitchFamily="2" charset="77"/>
              </a:rPr>
              <a:t>Dingser som krever lite strøm - lurt med engangsbatterier</a:t>
            </a:r>
            <a:endParaRPr kumimoji="0" lang="nb-NO" sz="2400" b="0" i="0" u="none" strike="noStrike" kern="1200" cap="none" spc="0" normalizeH="0" baseline="0" noProof="0">
              <a:ln>
                <a:noFill/>
              </a:ln>
              <a:solidFill>
                <a:srgbClr val="F3F7EF"/>
              </a:solidFill>
              <a:effectLst/>
              <a:uLnTx/>
              <a:uFillTx/>
              <a:latin typeface="Epilogue Medium" pitchFamily="2" charset="77"/>
              <a:ea typeface="+mn-ea"/>
              <a:cs typeface="+mn-cs"/>
            </a:endParaRPr>
          </a:p>
        </p:txBody>
      </p:sp>
      <p:sp>
        <p:nvSpPr>
          <p:cNvPr id="7" name="TekstSylinder 6">
            <a:extLst>
              <a:ext uri="{FF2B5EF4-FFF2-40B4-BE49-F238E27FC236}">
                <a16:creationId xmlns:a16="http://schemas.microsoft.com/office/drawing/2014/main" id="{039ADD49-D3D0-FC44-0FEA-108CCA226E0E}"/>
              </a:ext>
            </a:extLst>
          </p:cNvPr>
          <p:cNvSpPr txBox="1"/>
          <p:nvPr/>
        </p:nvSpPr>
        <p:spPr>
          <a:xfrm>
            <a:off x="-885926" y="935661"/>
            <a:ext cx="10929668"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b-NO" sz="2400">
                <a:solidFill>
                  <a:srgbClr val="F3F7EF"/>
                </a:solidFill>
                <a:latin typeface="Epilogue Medium" pitchFamily="2" charset="77"/>
              </a:rPr>
              <a:t>Dingser som krever mye strøm - lurt med oppladbare batterier</a:t>
            </a:r>
            <a:endParaRPr kumimoji="0" lang="nb-NO" sz="1100" b="0" i="0" u="none" strike="noStrike" kern="1200" cap="none" spc="0" normalizeH="0" baseline="0" noProof="0">
              <a:ln>
                <a:noFill/>
              </a:ln>
              <a:solidFill>
                <a:srgbClr val="F3F7EF"/>
              </a:solidFill>
              <a:effectLst/>
              <a:uLnTx/>
              <a:uFillTx/>
              <a:latin typeface="Epilogue Medium" pitchFamily="2" charset="77"/>
              <a:ea typeface="+mn-ea"/>
              <a:cs typeface="+mn-cs"/>
            </a:endParaRPr>
          </a:p>
        </p:txBody>
      </p:sp>
      <p:pic>
        <p:nvPicPr>
          <p:cNvPr id="8" name="Bilde 7" descr="Et bilde som inneholder klokke, Veggklokke">
            <a:extLst>
              <a:ext uri="{FF2B5EF4-FFF2-40B4-BE49-F238E27FC236}">
                <a16:creationId xmlns:a16="http://schemas.microsoft.com/office/drawing/2014/main" id="{4036F687-CF17-354F-4740-73400908727E}"/>
              </a:ext>
            </a:extLst>
          </p:cNvPr>
          <p:cNvPicPr>
            <a:picLocks noChangeAspect="1"/>
          </p:cNvPicPr>
          <p:nvPr/>
        </p:nvPicPr>
        <p:blipFill>
          <a:blip r:embed="rId4"/>
          <a:srcRect l="12097" r="13554"/>
          <a:stretch>
            <a:fillRect/>
          </a:stretch>
        </p:blipFill>
        <p:spPr>
          <a:xfrm>
            <a:off x="1082106" y="4288991"/>
            <a:ext cx="5650303" cy="1976080"/>
          </a:xfrm>
          <a:prstGeom prst="rect">
            <a:avLst/>
          </a:prstGeom>
        </p:spPr>
      </p:pic>
      <p:pic>
        <p:nvPicPr>
          <p:cNvPr id="11" name="Bilde 10">
            <a:extLst>
              <a:ext uri="{FF2B5EF4-FFF2-40B4-BE49-F238E27FC236}">
                <a16:creationId xmlns:a16="http://schemas.microsoft.com/office/drawing/2014/main" id="{24E82FFC-6B58-96EB-8544-1D230FB099B3}"/>
              </a:ext>
            </a:extLst>
          </p:cNvPr>
          <p:cNvPicPr>
            <a:picLocks noChangeAspect="1"/>
          </p:cNvPicPr>
          <p:nvPr/>
        </p:nvPicPr>
        <p:blipFill>
          <a:blip r:embed="rId5"/>
          <a:srcRect l="14340" r="18113"/>
          <a:stretch>
            <a:fillRect/>
          </a:stretch>
        </p:blipFill>
        <p:spPr>
          <a:xfrm>
            <a:off x="1214029" y="1533486"/>
            <a:ext cx="5201729" cy="2002388"/>
          </a:xfrm>
          <a:prstGeom prst="rect">
            <a:avLst/>
          </a:prstGeom>
        </p:spPr>
      </p:pic>
      <p:sp>
        <p:nvSpPr>
          <p:cNvPr id="5" name="TekstSylinder 4">
            <a:extLst>
              <a:ext uri="{FF2B5EF4-FFF2-40B4-BE49-F238E27FC236}">
                <a16:creationId xmlns:a16="http://schemas.microsoft.com/office/drawing/2014/main" id="{4E15BEBF-4CD8-812F-6DBA-C21799C778CF}"/>
              </a:ext>
            </a:extLst>
          </p:cNvPr>
          <p:cNvSpPr txBox="1"/>
          <p:nvPr/>
        </p:nvSpPr>
        <p:spPr>
          <a:xfrm>
            <a:off x="305724" y="6144883"/>
            <a:ext cx="7018338" cy="338554"/>
          </a:xfrm>
          <a:prstGeom prst="rect">
            <a:avLst/>
          </a:prstGeom>
          <a:noFill/>
        </p:spPr>
        <p:txBody>
          <a:bodyPr wrap="square" rtlCol="0">
            <a:spAutoFit/>
          </a:bodyPr>
          <a:lstStyle/>
          <a:p>
            <a:r>
              <a:rPr lang="nb-NO" sz="1600" dirty="0">
                <a:solidFill>
                  <a:schemeClr val="bg1"/>
                </a:solidFill>
                <a:latin typeface="Epilogue"/>
              </a:rPr>
              <a:t>NB: Husk at oppladbare batterer ikke er en del av innsamlinga i Batterijakten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DC2571F-0AC5-BDF7-82E9-1332673993E8}"/>
            </a:ext>
          </a:extLst>
        </p:cNvPr>
        <p:cNvGrpSpPr/>
        <p:nvPr/>
      </p:nvGrpSpPr>
      <p:grpSpPr>
        <a:xfrm>
          <a:off x="0" y="0"/>
          <a:ext cx="0" cy="0"/>
          <a:chOff x="0" y="0"/>
          <a:chExt cx="0" cy="0"/>
        </a:xfrm>
      </p:grpSpPr>
      <p:sp>
        <p:nvSpPr>
          <p:cNvPr id="7" name="Rektangel 6">
            <a:extLst>
              <a:ext uri="{FF2B5EF4-FFF2-40B4-BE49-F238E27FC236}">
                <a16:creationId xmlns:a16="http://schemas.microsoft.com/office/drawing/2014/main" id="{659CD013-3AFD-51FA-40B1-5A4E9C5DC537}"/>
              </a:ext>
            </a:extLst>
          </p:cNvPr>
          <p:cNvSpPr/>
          <p:nvPr/>
        </p:nvSpPr>
        <p:spPr>
          <a:xfrm>
            <a:off x="1789043" y="5294063"/>
            <a:ext cx="1139687" cy="941731"/>
          </a:xfrm>
          <a:prstGeom prst="rect">
            <a:avLst/>
          </a:prstGeom>
          <a:solidFill>
            <a:srgbClr val="002F0C"/>
          </a:solidFill>
          <a:ln>
            <a:solidFill>
              <a:srgbClr val="002F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ekstSylinder 1">
            <a:extLst>
              <a:ext uri="{FF2B5EF4-FFF2-40B4-BE49-F238E27FC236}">
                <a16:creationId xmlns:a16="http://schemas.microsoft.com/office/drawing/2014/main" id="{7FC6A805-AC37-66E4-CB68-0780F6D2C58A}"/>
              </a:ext>
            </a:extLst>
          </p:cNvPr>
          <p:cNvSpPr txBox="1"/>
          <p:nvPr/>
        </p:nvSpPr>
        <p:spPr>
          <a:xfrm>
            <a:off x="489839" y="2237993"/>
            <a:ext cx="7791805" cy="3170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F3F7EF"/>
                </a:solidFill>
                <a:effectLst/>
                <a:uLnTx/>
                <a:uFillTx/>
                <a:latin typeface="Epilogue Medium" pitchFamily="2" charset="77"/>
                <a:ea typeface="+mn-ea"/>
                <a:cs typeface="+mn-cs"/>
              </a:rPr>
              <a:t>Denne uka kan dere fokusere på familie eller venner. Hvis dere ikke allerede har nådd maks antall batterier, kan dere høre med familie eller venner.  Uansett kan dere </a:t>
            </a:r>
            <a:r>
              <a:rPr lang="nb-NO" sz="2000">
                <a:solidFill>
                  <a:srgbClr val="F3F7EF"/>
                </a:solidFill>
                <a:latin typeface="Epilogue Medium" pitchFamily="2" charset="77"/>
              </a:rPr>
              <a:t>h</a:t>
            </a:r>
            <a:r>
              <a:rPr kumimoji="0" lang="nb-NO" sz="2000" b="0" i="0" u="none" strike="noStrike" kern="1200" cap="none" spc="0" normalizeH="0" baseline="0" noProof="0" err="1">
                <a:ln>
                  <a:noFill/>
                </a:ln>
                <a:solidFill>
                  <a:srgbClr val="F3F7EF"/>
                </a:solidFill>
                <a:effectLst/>
                <a:uLnTx/>
                <a:uFillTx/>
                <a:latin typeface="Epilogue Medium" pitchFamily="2" charset="77"/>
                <a:ea typeface="+mn-ea"/>
                <a:cs typeface="+mn-cs"/>
              </a:rPr>
              <a:t>jelpe</a:t>
            </a:r>
            <a:r>
              <a:rPr kumimoji="0" lang="nb-NO" sz="2000" b="0" i="0" u="none" strike="noStrike" kern="1200" cap="none" spc="0" normalizeH="0" baseline="0" noProof="0">
                <a:ln>
                  <a:noFill/>
                </a:ln>
                <a:solidFill>
                  <a:srgbClr val="F3F7EF"/>
                </a:solidFill>
                <a:effectLst/>
                <a:uLnTx/>
                <a:uFillTx/>
                <a:latin typeface="Epilogue Medium" pitchFamily="2" charset="77"/>
                <a:ea typeface="+mn-ea"/>
                <a:cs typeface="+mn-cs"/>
              </a:rPr>
              <a:t> dem med å sortere batterier riktig ved å lage en batteribeholder til dem! Finn for eksempel et gammelt syltetøyglass. </a:t>
            </a:r>
            <a:r>
              <a:rPr kumimoji="0" lang="nb-NO" sz="2000" b="0" i="0" u="none" strike="noStrike" kern="1200" cap="none" spc="0" normalizeH="0" baseline="0" noProof="0" err="1">
                <a:ln>
                  <a:noFill/>
                </a:ln>
                <a:solidFill>
                  <a:srgbClr val="F3F7EF"/>
                </a:solidFill>
                <a:effectLst/>
                <a:uLnTx/>
                <a:uFillTx/>
                <a:latin typeface="Epilogue Medium" pitchFamily="2" charset="77"/>
                <a:ea typeface="+mn-ea"/>
                <a:cs typeface="+mn-cs"/>
              </a:rPr>
              <a:t>Print</a:t>
            </a:r>
            <a:r>
              <a:rPr kumimoji="0" lang="nb-NO" sz="2000" b="0" i="0" u="none" strike="noStrike" kern="1200" cap="none" spc="0" normalizeH="0" baseline="0" noProof="0">
                <a:ln>
                  <a:noFill/>
                </a:ln>
                <a:solidFill>
                  <a:srgbClr val="F3F7EF"/>
                </a:solidFill>
                <a:effectLst/>
                <a:uLnTx/>
                <a:uFillTx/>
                <a:latin typeface="Epilogue Medium" pitchFamily="2" charset="77"/>
                <a:ea typeface="+mn-ea"/>
                <a:cs typeface="+mn-cs"/>
              </a:rPr>
              <a:t> ut sorteringsmerket for batterier og bruk dette til å lage en etikett til beholderen. Videre kan dere også pynte batteribeholderen om dere ønsker.</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nb-NO" sz="2000">
              <a:solidFill>
                <a:srgbClr val="F3F7EF"/>
              </a:solidFill>
              <a:latin typeface="Epilogue Medium" pitchFamily="2" charset="77"/>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2000" b="0" i="0" u="none" strike="noStrike" kern="1200" cap="none" spc="0" normalizeH="0" baseline="0" noProof="0">
              <a:ln>
                <a:noFill/>
              </a:ln>
              <a:solidFill>
                <a:srgbClr val="F3F7EF"/>
              </a:solidFill>
              <a:effectLst/>
              <a:uLnTx/>
              <a:uFillTx/>
              <a:latin typeface="Epilogue Medium" pitchFamily="2" charset="77"/>
              <a:ea typeface="+mn-ea"/>
              <a:cs typeface="+mn-cs"/>
            </a:endParaRPr>
          </a:p>
        </p:txBody>
      </p:sp>
      <p:sp>
        <p:nvSpPr>
          <p:cNvPr id="3" name="TekstSylinder 2">
            <a:extLst>
              <a:ext uri="{FF2B5EF4-FFF2-40B4-BE49-F238E27FC236}">
                <a16:creationId xmlns:a16="http://schemas.microsoft.com/office/drawing/2014/main" id="{2845C76D-C501-D4A2-0702-97D1DAA99C96}"/>
              </a:ext>
            </a:extLst>
          </p:cNvPr>
          <p:cNvSpPr txBox="1"/>
          <p:nvPr/>
        </p:nvSpPr>
        <p:spPr>
          <a:xfrm>
            <a:off x="614011" y="723740"/>
            <a:ext cx="7543463"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4400" b="0" i="0" u="none" strike="noStrike" kern="1200" cap="none" spc="0" normalizeH="0" baseline="0" noProof="0">
                <a:ln>
                  <a:noFill/>
                </a:ln>
                <a:solidFill>
                  <a:srgbClr val="F3F7EF"/>
                </a:solidFill>
                <a:effectLst/>
                <a:uLnTx/>
                <a:uFillTx/>
                <a:latin typeface="Epilogue Medium" pitchFamily="2" charset="77"/>
                <a:ea typeface="+mn-ea"/>
                <a:cs typeface="+mn-cs"/>
              </a:rPr>
              <a:t>Ukens </a:t>
            </a:r>
            <a:r>
              <a:rPr kumimoji="0" lang="nb-NO" sz="4000" b="0" i="0" u="none" strike="noStrike" kern="1200" cap="none" spc="0" normalizeH="0" baseline="0" noProof="0">
                <a:ln>
                  <a:noFill/>
                </a:ln>
                <a:solidFill>
                  <a:srgbClr val="F3F7EF"/>
                </a:solidFill>
                <a:effectLst/>
                <a:uLnTx/>
                <a:uFillTx/>
                <a:latin typeface="Epilogue Medium" pitchFamily="2" charset="77"/>
                <a:ea typeface="+mn-ea"/>
                <a:cs typeface="+mn-cs"/>
              </a:rPr>
              <a:t>forandringstips:</a:t>
            </a:r>
            <a:br>
              <a:rPr kumimoji="0" lang="nb-NO" sz="4000" b="0" i="0" u="none" strike="noStrike" kern="1200" cap="none" spc="0" normalizeH="0" baseline="0" noProof="0">
                <a:ln>
                  <a:noFill/>
                </a:ln>
                <a:solidFill>
                  <a:srgbClr val="F3F7EF"/>
                </a:solidFill>
                <a:effectLst/>
                <a:uLnTx/>
                <a:uFillTx/>
                <a:latin typeface="Epilogue Medium" pitchFamily="2" charset="77"/>
                <a:ea typeface="+mn-ea"/>
                <a:cs typeface="+mn-cs"/>
              </a:rPr>
            </a:br>
            <a:r>
              <a:rPr kumimoji="0" lang="nb-NO" sz="4000" b="0" i="0" u="none" strike="noStrike" kern="1200" cap="none" spc="0" normalizeH="0" baseline="0" noProof="0">
                <a:ln>
                  <a:noFill/>
                </a:ln>
                <a:solidFill>
                  <a:srgbClr val="F3F7EF"/>
                </a:solidFill>
                <a:effectLst/>
                <a:uLnTx/>
                <a:uFillTx/>
                <a:latin typeface="Epilogue Medium" pitchFamily="2" charset="77"/>
                <a:ea typeface="+mn-ea"/>
                <a:cs typeface="+mn-cs"/>
              </a:rPr>
              <a:t>familie</a:t>
            </a:r>
            <a:endParaRPr kumimoji="0" lang="nb-NO" sz="4000" b="0" i="0" u="none" strike="noStrike" kern="1200" cap="none" spc="0" normalizeH="0" baseline="0" noProof="0" dirty="0">
              <a:ln>
                <a:noFill/>
              </a:ln>
              <a:solidFill>
                <a:srgbClr val="F3F7EF"/>
              </a:solidFill>
              <a:effectLst/>
              <a:uLnTx/>
              <a:uFillTx/>
              <a:latin typeface="Epilogue Medium" pitchFamily="2" charset="77"/>
              <a:ea typeface="+mn-ea"/>
              <a:cs typeface="+mn-cs"/>
            </a:endParaRPr>
          </a:p>
        </p:txBody>
      </p:sp>
      <p:pic>
        <p:nvPicPr>
          <p:cNvPr id="6" name="Bilde 5" descr="Et bilde som inneholder tekst, symbol, rød, Font&#10;&#10;Automatisk generert beskrivelse">
            <a:extLst>
              <a:ext uri="{FF2B5EF4-FFF2-40B4-BE49-F238E27FC236}">
                <a16:creationId xmlns:a16="http://schemas.microsoft.com/office/drawing/2014/main" id="{3876B2C3-5982-5965-DF79-310E5B89A417}"/>
              </a:ext>
            </a:extLst>
          </p:cNvPr>
          <p:cNvPicPr>
            <a:picLocks noChangeAspect="1"/>
          </p:cNvPicPr>
          <p:nvPr/>
        </p:nvPicPr>
        <p:blipFill>
          <a:blip r:embed="rId4"/>
          <a:stretch>
            <a:fillRect/>
          </a:stretch>
        </p:blipFill>
        <p:spPr>
          <a:xfrm>
            <a:off x="1096702" y="4670938"/>
            <a:ext cx="1139686" cy="1337232"/>
          </a:xfrm>
          <a:prstGeom prst="rect">
            <a:avLst/>
          </a:prstGeom>
        </p:spPr>
      </p:pic>
      <p:sp>
        <p:nvSpPr>
          <p:cNvPr id="10" name="TekstSylinder 9">
            <a:extLst>
              <a:ext uri="{FF2B5EF4-FFF2-40B4-BE49-F238E27FC236}">
                <a16:creationId xmlns:a16="http://schemas.microsoft.com/office/drawing/2014/main" id="{6D04EF06-6CC4-5C85-099B-2E72268DC03E}"/>
              </a:ext>
            </a:extLst>
          </p:cNvPr>
          <p:cNvSpPr txBox="1"/>
          <p:nvPr/>
        </p:nvSpPr>
        <p:spPr>
          <a:xfrm>
            <a:off x="2358886" y="5269506"/>
            <a:ext cx="3569639" cy="738664"/>
          </a:xfrm>
          <a:prstGeom prst="rect">
            <a:avLst/>
          </a:prstGeom>
          <a:noFill/>
        </p:spPr>
        <p:txBody>
          <a:bodyPr wrap="square">
            <a:spAutoFit/>
          </a:bodyPr>
          <a:lstStyle/>
          <a:p>
            <a:r>
              <a:rPr lang="nb-NO" sz="1400" b="0" i="1">
                <a:solidFill>
                  <a:schemeClr val="bg1"/>
                </a:solidFill>
                <a:effectLst/>
                <a:latin typeface="Epilogue" pitchFamily="2" charset="0"/>
              </a:rPr>
              <a:t>Dere kan </a:t>
            </a:r>
            <a:r>
              <a:rPr lang="nb-NO" sz="1400" b="0" i="1" err="1">
                <a:solidFill>
                  <a:schemeClr val="bg1"/>
                </a:solidFill>
                <a:effectLst/>
                <a:latin typeface="Epilogue" pitchFamily="2" charset="0"/>
              </a:rPr>
              <a:t>printe</a:t>
            </a:r>
            <a:r>
              <a:rPr lang="nb-NO" sz="1400" b="0" i="1">
                <a:solidFill>
                  <a:schemeClr val="bg1"/>
                </a:solidFill>
                <a:effectLst/>
                <a:latin typeface="Epilogue" pitchFamily="2" charset="0"/>
              </a:rPr>
              <a:t> ut sorteringsmerke fra nettsiden under undervisningsopplegget for uke 2</a:t>
            </a:r>
            <a:endParaRPr lang="nb-NO" sz="1400" i="1"/>
          </a:p>
        </p:txBody>
      </p:sp>
    </p:spTree>
    <p:extLst>
      <p:ext uri="{BB962C8B-B14F-4D97-AF65-F5344CB8AC3E}">
        <p14:creationId xmlns:p14="http://schemas.microsoft.com/office/powerpoint/2010/main" val="2741206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62218C7C-1AFC-A63C-2743-92DE77514E9F}"/>
              </a:ext>
            </a:extLst>
          </p:cNvPr>
          <p:cNvSpPr txBox="1"/>
          <p:nvPr/>
        </p:nvSpPr>
        <p:spPr>
          <a:xfrm>
            <a:off x="618232" y="1791699"/>
            <a:ext cx="7907535" cy="4154984"/>
          </a:xfrm>
          <a:prstGeom prst="rect">
            <a:avLst/>
          </a:prstGeom>
          <a:noFill/>
        </p:spPr>
        <p:txBody>
          <a:bodyPr wrap="square" rtlCol="0">
            <a:spAutoFit/>
          </a:bodyPr>
          <a:lstStyle/>
          <a:p>
            <a:pPr marL="457200" indent="-457200">
              <a:buFont typeface="Arial" panose="020B0604020202020204" pitchFamily="34" charset="0"/>
              <a:buChar char="•"/>
            </a:pPr>
            <a:r>
              <a:rPr lang="nb-NO" sz="2800">
                <a:solidFill>
                  <a:srgbClr val="F3F7EF"/>
                </a:solidFill>
                <a:effectLst/>
                <a:latin typeface="Epilogue Medium" pitchFamily="2" charset="77"/>
              </a:rPr>
              <a:t>Hva vet du om teknologi?</a:t>
            </a:r>
          </a:p>
          <a:p>
            <a:endParaRPr lang="nb-NO" sz="1600">
              <a:solidFill>
                <a:srgbClr val="F3F7EF"/>
              </a:solidFill>
              <a:effectLst/>
              <a:latin typeface="Epilogue Medium" pitchFamily="2" charset="77"/>
            </a:endParaRPr>
          </a:p>
          <a:p>
            <a:pPr marL="457200" indent="-457200">
              <a:buFont typeface="Arial" panose="020B0604020202020204" pitchFamily="34" charset="0"/>
              <a:buChar char="•"/>
            </a:pPr>
            <a:r>
              <a:rPr lang="nb-NO" sz="2800">
                <a:solidFill>
                  <a:srgbClr val="F3F7EF"/>
                </a:solidFill>
                <a:effectLst/>
                <a:latin typeface="Epilogue Medium" pitchFamily="2" charset="77"/>
              </a:rPr>
              <a:t>Hva slags teknologi bruker du </a:t>
            </a:r>
            <a:br>
              <a:rPr lang="nb-NO" sz="2800">
                <a:solidFill>
                  <a:srgbClr val="F3F7EF"/>
                </a:solidFill>
                <a:effectLst/>
                <a:latin typeface="Epilogue Medium" pitchFamily="2" charset="77"/>
              </a:rPr>
            </a:br>
            <a:r>
              <a:rPr lang="nb-NO" sz="2800">
                <a:solidFill>
                  <a:srgbClr val="F3F7EF"/>
                </a:solidFill>
                <a:effectLst/>
                <a:latin typeface="Epilogue Medium" pitchFamily="2" charset="77"/>
              </a:rPr>
              <a:t>hjemme og på skolen?</a:t>
            </a:r>
          </a:p>
          <a:p>
            <a:endParaRPr lang="nb-NO" sz="1600">
              <a:solidFill>
                <a:srgbClr val="F3F7EF"/>
              </a:solidFill>
              <a:effectLst/>
              <a:latin typeface="Epilogue Medium" pitchFamily="2" charset="77"/>
            </a:endParaRPr>
          </a:p>
          <a:p>
            <a:pPr marL="457200" indent="-457200">
              <a:buFont typeface="Arial" panose="020B0604020202020204" pitchFamily="34" charset="0"/>
              <a:buChar char="•"/>
            </a:pPr>
            <a:r>
              <a:rPr lang="nb-NO" sz="2800">
                <a:solidFill>
                  <a:srgbClr val="F3F7EF"/>
                </a:solidFill>
                <a:effectLst/>
                <a:latin typeface="Epilogue Medium" pitchFamily="2" charset="77"/>
              </a:rPr>
              <a:t>Hvordan kan teknologi </a:t>
            </a:r>
            <a:br>
              <a:rPr lang="nb-NO" sz="2800">
                <a:solidFill>
                  <a:srgbClr val="F3F7EF"/>
                </a:solidFill>
                <a:effectLst/>
                <a:latin typeface="Epilogue Medium" pitchFamily="2" charset="77"/>
              </a:rPr>
            </a:br>
            <a:r>
              <a:rPr lang="nb-NO" sz="2800">
                <a:solidFill>
                  <a:srgbClr val="F3F7EF"/>
                </a:solidFill>
                <a:effectLst/>
                <a:latin typeface="Epilogue Medium" pitchFamily="2" charset="77"/>
              </a:rPr>
              <a:t>være bra eller dårlig for jorda?</a:t>
            </a:r>
          </a:p>
          <a:p>
            <a:endParaRPr lang="nb-NO" sz="1600">
              <a:solidFill>
                <a:srgbClr val="F3F7EF"/>
              </a:solidFill>
              <a:effectLst/>
              <a:latin typeface="Epilogue Medium" pitchFamily="2" charset="77"/>
            </a:endParaRPr>
          </a:p>
          <a:p>
            <a:pPr marL="457200" indent="-457200">
              <a:buFont typeface="Arial" panose="020B0604020202020204" pitchFamily="34" charset="0"/>
              <a:buChar char="•"/>
            </a:pPr>
            <a:r>
              <a:rPr lang="nb-NO" sz="2800">
                <a:solidFill>
                  <a:srgbClr val="F3F7EF"/>
                </a:solidFill>
                <a:effectLst/>
                <a:latin typeface="Epilogue Medium" pitchFamily="2" charset="77"/>
              </a:rPr>
              <a:t>Kjenner du til noe miljøteknologi?</a:t>
            </a:r>
          </a:p>
          <a:p>
            <a:endParaRPr lang="nb-NO" sz="1600">
              <a:solidFill>
                <a:srgbClr val="F3F7EF"/>
              </a:solidFill>
              <a:effectLst/>
              <a:latin typeface="Epilogue Medium" pitchFamily="2" charset="77"/>
            </a:endParaRPr>
          </a:p>
          <a:p>
            <a:pPr marL="457200" indent="-457200">
              <a:buFont typeface="Arial" panose="020B0604020202020204" pitchFamily="34" charset="0"/>
              <a:buChar char="•"/>
            </a:pPr>
            <a:r>
              <a:rPr lang="nb-NO" sz="2800">
                <a:solidFill>
                  <a:srgbClr val="F3F7EF"/>
                </a:solidFill>
                <a:effectLst/>
                <a:latin typeface="Epilogue Medium" pitchFamily="2" charset="77"/>
              </a:rPr>
              <a:t>Hva er en oppfinnelse?</a:t>
            </a:r>
          </a:p>
        </p:txBody>
      </p:sp>
    </p:spTree>
    <p:extLst>
      <p:ext uri="{BB962C8B-B14F-4D97-AF65-F5344CB8AC3E}">
        <p14:creationId xmlns:p14="http://schemas.microsoft.com/office/powerpoint/2010/main" val="35005636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52CA171-2D5F-426C-351C-5DC6DEE3B8C0}"/>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4">
            <p14:nvContentPartPr>
              <p14:cNvPr id="6" name="Håndskrift 5">
                <a:extLst>
                  <a:ext uri="{FF2B5EF4-FFF2-40B4-BE49-F238E27FC236}">
                    <a16:creationId xmlns:a16="http://schemas.microsoft.com/office/drawing/2014/main" id="{63063EDF-A8B4-E53F-6CB0-81CF39FABC88}"/>
                  </a:ext>
                </a:extLst>
              </p14:cNvPr>
              <p14:cNvContentPartPr/>
              <p14:nvPr/>
            </p14:nvContentPartPr>
            <p14:xfrm>
              <a:off x="1283867" y="5339881"/>
              <a:ext cx="1468800" cy="883440"/>
            </p14:xfrm>
          </p:contentPart>
        </mc:Choice>
        <mc:Fallback xmlns="">
          <p:pic>
            <p:nvPicPr>
              <p:cNvPr id="6" name="Håndskrift 5">
                <a:extLst>
                  <a:ext uri="{FF2B5EF4-FFF2-40B4-BE49-F238E27FC236}">
                    <a16:creationId xmlns:a16="http://schemas.microsoft.com/office/drawing/2014/main" id="{63063EDF-A8B4-E53F-6CB0-81CF39FABC88}"/>
                  </a:ext>
                </a:extLst>
              </p:cNvPr>
              <p:cNvPicPr/>
              <p:nvPr/>
            </p:nvPicPr>
            <p:blipFill>
              <a:blip r:embed="rId5"/>
              <a:stretch>
                <a:fillRect/>
              </a:stretch>
            </p:blipFill>
            <p:spPr>
              <a:xfrm>
                <a:off x="1220867" y="5276881"/>
                <a:ext cx="1594440" cy="1009080"/>
              </a:xfrm>
              <a:prstGeom prst="rect">
                <a:avLst/>
              </a:prstGeom>
            </p:spPr>
          </p:pic>
        </mc:Fallback>
      </mc:AlternateContent>
      <p:sp>
        <p:nvSpPr>
          <p:cNvPr id="2" name="TekstSylinder 1">
            <a:extLst>
              <a:ext uri="{FF2B5EF4-FFF2-40B4-BE49-F238E27FC236}">
                <a16:creationId xmlns:a16="http://schemas.microsoft.com/office/drawing/2014/main" id="{CF4BC1CC-F455-31AC-5922-729C02F914EB}"/>
              </a:ext>
            </a:extLst>
          </p:cNvPr>
          <p:cNvSpPr txBox="1"/>
          <p:nvPr/>
        </p:nvSpPr>
        <p:spPr>
          <a:xfrm>
            <a:off x="551927" y="1724589"/>
            <a:ext cx="7791805"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br>
              <a:rPr kumimoji="0" lang="nb-NO" sz="2000" b="0" i="0" u="none" strike="noStrike" kern="1200" cap="none" spc="0" normalizeH="0" baseline="0" noProof="0">
                <a:ln>
                  <a:noFill/>
                </a:ln>
                <a:solidFill>
                  <a:srgbClr val="F3F7EF"/>
                </a:solidFill>
                <a:effectLst/>
                <a:uLnTx/>
                <a:uFillTx/>
                <a:latin typeface="Epilogue Medium" pitchFamily="2" charset="77"/>
                <a:ea typeface="+mn-ea"/>
                <a:cs typeface="+mn-cs"/>
              </a:rPr>
            </a:br>
            <a:endParaRPr kumimoji="0" lang="nb-NO" sz="2000" b="0" i="0" u="none" strike="noStrike" kern="1200" cap="none" spc="0" normalizeH="0" baseline="0" noProof="0">
              <a:ln>
                <a:noFill/>
              </a:ln>
              <a:solidFill>
                <a:srgbClr val="F3F7EF"/>
              </a:solidFill>
              <a:effectLst/>
              <a:uLnTx/>
              <a:uFillTx/>
              <a:latin typeface="Epilogue Medium" pitchFamily="2" charset="77"/>
              <a:ea typeface="+mn-ea"/>
              <a:cs typeface="+mn-cs"/>
            </a:endParaRPr>
          </a:p>
        </p:txBody>
      </p:sp>
      <p:sp>
        <p:nvSpPr>
          <p:cNvPr id="5" name="TekstSylinder 4">
            <a:extLst>
              <a:ext uri="{FF2B5EF4-FFF2-40B4-BE49-F238E27FC236}">
                <a16:creationId xmlns:a16="http://schemas.microsoft.com/office/drawing/2014/main" id="{14025572-5ACA-E940-9AA6-C2CCD26B2398}"/>
              </a:ext>
            </a:extLst>
          </p:cNvPr>
          <p:cNvSpPr txBox="1"/>
          <p:nvPr/>
        </p:nvSpPr>
        <p:spPr>
          <a:xfrm>
            <a:off x="800268" y="924132"/>
            <a:ext cx="7257233"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3600" b="0" i="0" u="none" strike="noStrike" kern="1200" cap="none" spc="0" normalizeH="0" baseline="0" noProof="0">
                <a:ln>
                  <a:noFill/>
                </a:ln>
                <a:solidFill>
                  <a:srgbClr val="F3F7EF"/>
                </a:solidFill>
                <a:effectLst/>
                <a:uLnTx/>
                <a:uFillTx/>
                <a:latin typeface="Epilogue Medium" pitchFamily="2" charset="77"/>
                <a:ea typeface="+mn-ea"/>
                <a:cs typeface="+mn-cs"/>
              </a:rPr>
              <a:t>Teipelek</a:t>
            </a:r>
          </a:p>
        </p:txBody>
      </p:sp>
      <p:sp>
        <p:nvSpPr>
          <p:cNvPr id="9" name="TekstSylinder 8">
            <a:extLst>
              <a:ext uri="{FF2B5EF4-FFF2-40B4-BE49-F238E27FC236}">
                <a16:creationId xmlns:a16="http://schemas.microsoft.com/office/drawing/2014/main" id="{D2F36151-1C61-47D8-2590-50258A9731AB}"/>
              </a:ext>
            </a:extLst>
          </p:cNvPr>
          <p:cNvSpPr txBox="1"/>
          <p:nvPr/>
        </p:nvSpPr>
        <p:spPr>
          <a:xfrm>
            <a:off x="4428475" y="1382479"/>
            <a:ext cx="3915256" cy="3416320"/>
          </a:xfrm>
          <a:prstGeom prst="rect">
            <a:avLst/>
          </a:prstGeom>
          <a:noFill/>
        </p:spPr>
        <p:txBody>
          <a:bodyPr wrap="square">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br>
              <a:rPr kumimoji="0" lang="nb-NO" sz="1800" b="0" i="0" u="none" strike="noStrike" kern="1200" cap="none" spc="0" normalizeH="0" baseline="0" noProof="0">
                <a:ln>
                  <a:noFill/>
                </a:ln>
                <a:solidFill>
                  <a:srgbClr val="F3F7EF"/>
                </a:solidFill>
                <a:effectLst/>
                <a:uLnTx/>
                <a:uFillTx/>
                <a:latin typeface="Epilogue Medium"/>
                <a:ea typeface="+mn-ea"/>
                <a:cs typeface="Times New Roman" panose="02020603050405020304" pitchFamily="18" charset="0"/>
              </a:rPr>
            </a:br>
            <a:endParaRPr kumimoji="0" lang="nb-NO" sz="1800" b="0" i="0" u="none" strike="noStrike" kern="1200" cap="none" spc="0" normalizeH="0" baseline="0" noProof="0">
              <a:ln>
                <a:noFill/>
              </a:ln>
              <a:solidFill>
                <a:prstClr val="black"/>
              </a:solidFill>
              <a:effectLst/>
              <a:uLnTx/>
              <a:uFillTx/>
              <a:latin typeface="Epilogue Medium"/>
              <a:ea typeface="Aptos" panose="020B0004020202020204" pitchFamily="34" charset="0"/>
              <a:cs typeface="Times New Roman" panose="02020603050405020304" pitchFamily="18" charset="0"/>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800" b="0" i="0" u="none" strike="noStrike" kern="1200" cap="none" spc="0" normalizeH="0" baseline="0" noProof="0">
                <a:ln>
                  <a:noFill/>
                </a:ln>
                <a:solidFill>
                  <a:prstClr val="white"/>
                </a:solidFill>
                <a:effectLst/>
                <a:uLnTx/>
                <a:uFillTx/>
                <a:latin typeface="Epilogue Medium"/>
                <a:ea typeface="Aptos" panose="020B0004020202020204" pitchFamily="34" charset="0"/>
                <a:cs typeface="Times New Roman" panose="02020603050405020304" pitchFamily="18" charset="0"/>
              </a:rPr>
              <a:t>Teip et batteri mens du sitter under pulten.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800" b="0" i="0" u="none" strike="noStrike" kern="1200" cap="none" spc="0" normalizeH="0" baseline="0" noProof="0">
                <a:ln>
                  <a:noFill/>
                </a:ln>
                <a:solidFill>
                  <a:prstClr val="white"/>
                </a:solidFill>
                <a:effectLst/>
                <a:uLnTx/>
                <a:uFillTx/>
                <a:latin typeface="Epilogue Medium"/>
                <a:ea typeface="Aptos" panose="020B0004020202020204" pitchFamily="34" charset="0"/>
                <a:cs typeface="Times New Roman" panose="02020603050405020304" pitchFamily="18" charset="0"/>
              </a:rPr>
              <a:t>Teip et batteri mens du sitter oppå pulten.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800" b="0" i="0" u="none" strike="noStrike" kern="1200" cap="none" spc="0" normalizeH="0" baseline="0" noProof="0">
                <a:ln>
                  <a:noFill/>
                </a:ln>
                <a:solidFill>
                  <a:prstClr val="white"/>
                </a:solidFill>
                <a:effectLst/>
                <a:uLnTx/>
                <a:uFillTx/>
                <a:latin typeface="Epilogue Medium"/>
                <a:ea typeface="Aptos" panose="020B0004020202020204" pitchFamily="34" charset="0"/>
                <a:cs typeface="Times New Roman" panose="02020603050405020304" pitchFamily="18" charset="0"/>
              </a:rPr>
              <a:t>Teip et batteri mens alle sitter i ring.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800" b="0" i="0" u="none" strike="noStrike" kern="1200" cap="none" spc="0" normalizeH="0" baseline="0" noProof="0">
                <a:ln>
                  <a:noFill/>
                </a:ln>
                <a:solidFill>
                  <a:prstClr val="white"/>
                </a:solidFill>
                <a:effectLst/>
                <a:uLnTx/>
                <a:uFillTx/>
                <a:latin typeface="Epilogue Medium"/>
                <a:ea typeface="Aptos" panose="020B0004020202020204" pitchFamily="34" charset="0"/>
                <a:cs typeface="Times New Roman" panose="02020603050405020304" pitchFamily="18" charset="0"/>
              </a:rPr>
              <a:t>Få noen i femte klasse til å teipe batterier med dere.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800" b="0" i="0" u="none" strike="noStrike" kern="1200" cap="none" spc="0" normalizeH="0" baseline="0" noProof="0">
                <a:ln>
                  <a:noFill/>
                </a:ln>
                <a:solidFill>
                  <a:prstClr val="white"/>
                </a:solidFill>
                <a:effectLst/>
                <a:uLnTx/>
                <a:uFillTx/>
                <a:latin typeface="Epilogue Medium"/>
                <a:ea typeface="Aptos" panose="020B0004020202020204" pitchFamily="34" charset="0"/>
                <a:cs typeface="Times New Roman" panose="02020603050405020304" pitchFamily="18" charset="0"/>
              </a:rPr>
              <a:t>Teip et batteri mens du har på deg genseren din på vranga.</a:t>
            </a:r>
            <a:endParaRPr kumimoji="0" lang="nb-NO" sz="1800" b="0" i="0" u="none" strike="noStrike" kern="1200" cap="none" spc="0" normalizeH="0" baseline="0" noProof="0">
              <a:ln>
                <a:noFill/>
              </a:ln>
              <a:solidFill>
                <a:prstClr val="white"/>
              </a:solidFill>
              <a:effectLst/>
              <a:uLnTx/>
              <a:uFillTx/>
              <a:latin typeface="Epilogue Medium"/>
              <a:ea typeface="+mn-ea"/>
              <a:cs typeface="+mn-cs"/>
            </a:endParaRPr>
          </a:p>
        </p:txBody>
      </p:sp>
      <p:pic>
        <p:nvPicPr>
          <p:cNvPr id="7" name="Bilde 6" descr="Et bilde som inneholder person, Menneskeansikt, klær, innendørs&#10;&#10;KI-generert innhold kan være feil.">
            <a:extLst>
              <a:ext uri="{FF2B5EF4-FFF2-40B4-BE49-F238E27FC236}">
                <a16:creationId xmlns:a16="http://schemas.microsoft.com/office/drawing/2014/main" id="{590EB9B9-7D55-72B8-09A0-4A661865C73B}"/>
              </a:ext>
            </a:extLst>
          </p:cNvPr>
          <p:cNvPicPr>
            <a:picLocks noChangeAspect="1"/>
          </p:cNvPicPr>
          <p:nvPr/>
        </p:nvPicPr>
        <p:blipFill>
          <a:blip r:embed="rId6"/>
          <a:stretch>
            <a:fillRect/>
          </a:stretch>
        </p:blipFill>
        <p:spPr>
          <a:xfrm>
            <a:off x="800269" y="3429000"/>
            <a:ext cx="3771731" cy="2514488"/>
          </a:xfrm>
          <a:prstGeom prst="roundRect">
            <a:avLst>
              <a:gd name="adj" fmla="val 8712"/>
            </a:avLst>
          </a:prstGeom>
        </p:spPr>
      </p:pic>
      <p:sp>
        <p:nvSpPr>
          <p:cNvPr id="10" name="TekstSylinder 9">
            <a:extLst>
              <a:ext uri="{FF2B5EF4-FFF2-40B4-BE49-F238E27FC236}">
                <a16:creationId xmlns:a16="http://schemas.microsoft.com/office/drawing/2014/main" id="{7316B24C-0B90-6A26-82E3-10E3A0F10044}"/>
              </a:ext>
            </a:extLst>
          </p:cNvPr>
          <p:cNvSpPr txBox="1"/>
          <p:nvPr/>
        </p:nvSpPr>
        <p:spPr>
          <a:xfrm>
            <a:off x="800269" y="1890310"/>
            <a:ext cx="3771731"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F3F7EF"/>
                </a:solidFill>
                <a:effectLst/>
                <a:uLnTx/>
                <a:uFillTx/>
                <a:latin typeface="Epilogue Medium"/>
                <a:ea typeface="+mn-ea"/>
                <a:cs typeface="+mn-cs"/>
              </a:rPr>
              <a:t>Her er en teipelek dere kan bruke om dere har flere batterier igjen å teipe.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F3F7EF"/>
                </a:solidFill>
                <a:effectLst/>
                <a:uLnTx/>
                <a:uFillTx/>
                <a:latin typeface="Epilogue Medium"/>
                <a:ea typeface="+mn-ea"/>
                <a:cs typeface="+mn-cs"/>
              </a:rPr>
              <a:t>I stedet for russeknuter kan 4. trinn ha sine egne teipeknuter! For eksempel:</a:t>
            </a:r>
            <a:endParaRPr kumimoji="0" lang="nb-N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5321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1809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9D1198B9-22DF-23BB-CB3F-B49900EFE776}"/>
              </a:ext>
            </a:extLst>
          </p:cNvPr>
          <p:cNvSpPr txBox="1"/>
          <p:nvPr/>
        </p:nvSpPr>
        <p:spPr>
          <a:xfrm>
            <a:off x="4415883" y="4434761"/>
            <a:ext cx="4131174" cy="1569660"/>
          </a:xfrm>
          <a:prstGeom prst="rect">
            <a:avLst/>
          </a:prstGeom>
          <a:noFill/>
        </p:spPr>
        <p:txBody>
          <a:bodyPr wrap="square" rtlCol="0">
            <a:spAutoFit/>
          </a:bodyPr>
          <a:lstStyle/>
          <a:p>
            <a:r>
              <a:rPr lang="nb-NO" sz="3200">
                <a:solidFill>
                  <a:srgbClr val="F3F7EF"/>
                </a:solidFill>
                <a:effectLst/>
                <a:latin typeface="Epilogue Medium" pitchFamily="2" charset="77"/>
              </a:rPr>
              <a:t>Datamaskiner og </a:t>
            </a:r>
          </a:p>
          <a:p>
            <a:r>
              <a:rPr lang="nb-NO" sz="3200" err="1">
                <a:solidFill>
                  <a:srgbClr val="F3F7EF"/>
                </a:solidFill>
                <a:effectLst/>
                <a:latin typeface="Epilogue Medium" pitchFamily="2" charset="77"/>
              </a:rPr>
              <a:t>ipader</a:t>
            </a:r>
            <a:r>
              <a:rPr lang="nb-NO" sz="3200">
                <a:solidFill>
                  <a:srgbClr val="F3F7EF"/>
                </a:solidFill>
                <a:effectLst/>
                <a:latin typeface="Epilogue Medium" pitchFamily="2" charset="77"/>
              </a:rPr>
              <a:t> er også </a:t>
            </a:r>
          </a:p>
          <a:p>
            <a:r>
              <a:rPr lang="nb-NO" sz="3200">
                <a:solidFill>
                  <a:srgbClr val="F3F7EF"/>
                </a:solidFill>
                <a:effectLst/>
                <a:latin typeface="Epilogue Medium" pitchFamily="2" charset="77"/>
              </a:rPr>
              <a:t>teknologi!</a:t>
            </a:r>
          </a:p>
        </p:txBody>
      </p:sp>
    </p:spTree>
    <p:extLst>
      <p:ext uri="{BB962C8B-B14F-4D97-AF65-F5344CB8AC3E}">
        <p14:creationId xmlns:p14="http://schemas.microsoft.com/office/powerpoint/2010/main" val="933070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A9BCD672-51E6-7714-2D3F-3BABFB8C9D85}"/>
              </a:ext>
            </a:extLst>
          </p:cNvPr>
          <p:cNvSpPr txBox="1"/>
          <p:nvPr/>
        </p:nvSpPr>
        <p:spPr>
          <a:xfrm>
            <a:off x="3692705" y="585595"/>
            <a:ext cx="4994096" cy="1200329"/>
          </a:xfrm>
          <a:prstGeom prst="rect">
            <a:avLst/>
          </a:prstGeom>
          <a:noFill/>
        </p:spPr>
        <p:txBody>
          <a:bodyPr wrap="square" rtlCol="0">
            <a:spAutoFit/>
          </a:bodyPr>
          <a:lstStyle/>
          <a:p>
            <a:r>
              <a:rPr lang="nb-NO" sz="3600">
                <a:solidFill>
                  <a:srgbClr val="002F0C"/>
                </a:solidFill>
                <a:effectLst/>
                <a:latin typeface="Epilogue Medium" pitchFamily="2" charset="77"/>
              </a:rPr>
              <a:t>Teknologi kan gjøre </a:t>
            </a:r>
          </a:p>
          <a:p>
            <a:r>
              <a:rPr lang="nb-NO" sz="3600">
                <a:solidFill>
                  <a:srgbClr val="002F0C"/>
                </a:solidFill>
                <a:effectLst/>
                <a:latin typeface="Epilogue Medium" pitchFamily="2" charset="77"/>
              </a:rPr>
              <a:t>ting lettere for oss.</a:t>
            </a:r>
          </a:p>
        </p:txBody>
      </p:sp>
    </p:spTree>
    <p:extLst>
      <p:ext uri="{BB962C8B-B14F-4D97-AF65-F5344CB8AC3E}">
        <p14:creationId xmlns:p14="http://schemas.microsoft.com/office/powerpoint/2010/main" val="3452734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2D4B2D7-D101-023B-8C64-2EC4732325C2}"/>
            </a:ext>
          </a:extLst>
        </p:cNvPr>
        <p:cNvGrpSpPr/>
        <p:nvPr/>
      </p:nvGrpSpPr>
      <p:grpSpPr>
        <a:xfrm>
          <a:off x="0" y="0"/>
          <a:ext cx="0" cy="0"/>
          <a:chOff x="0" y="0"/>
          <a:chExt cx="0" cy="0"/>
        </a:xfrm>
      </p:grpSpPr>
      <p:sp>
        <p:nvSpPr>
          <p:cNvPr id="2" name="TekstSylinder 1">
            <a:extLst>
              <a:ext uri="{FF2B5EF4-FFF2-40B4-BE49-F238E27FC236}">
                <a16:creationId xmlns:a16="http://schemas.microsoft.com/office/drawing/2014/main" id="{D95FDFC1-F15B-AC99-934A-DFF7B562D83E}"/>
              </a:ext>
            </a:extLst>
          </p:cNvPr>
          <p:cNvSpPr txBox="1"/>
          <p:nvPr/>
        </p:nvSpPr>
        <p:spPr>
          <a:xfrm>
            <a:off x="676097" y="1357041"/>
            <a:ext cx="7791805"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br>
              <a:rPr kumimoji="0" lang="nb-NO" sz="2000" b="0" i="0" u="none" strike="noStrike" kern="1200" cap="none" spc="0" normalizeH="0" baseline="0" noProof="0">
                <a:ln>
                  <a:noFill/>
                </a:ln>
                <a:solidFill>
                  <a:srgbClr val="F3F7EF"/>
                </a:solidFill>
                <a:effectLst/>
                <a:uLnTx/>
                <a:uFillTx/>
                <a:latin typeface="Epilogue Medium" pitchFamily="2" charset="77"/>
                <a:ea typeface="+mn-ea"/>
                <a:cs typeface="+mn-cs"/>
              </a:rPr>
            </a:br>
            <a:endParaRPr kumimoji="0" lang="nb-NO" sz="2000" b="0" i="0" u="none" strike="noStrike" kern="1200" cap="none" spc="0" normalizeH="0" baseline="0" noProof="0">
              <a:ln>
                <a:noFill/>
              </a:ln>
              <a:solidFill>
                <a:srgbClr val="F3F7EF"/>
              </a:solidFill>
              <a:effectLst/>
              <a:uLnTx/>
              <a:uFillTx/>
              <a:latin typeface="Epilogue Medium" pitchFamily="2" charset="77"/>
              <a:ea typeface="+mn-ea"/>
              <a:cs typeface="+mn-cs"/>
            </a:endParaRPr>
          </a:p>
        </p:txBody>
      </p:sp>
      <p:sp>
        <p:nvSpPr>
          <p:cNvPr id="3" name="TekstSylinder 2">
            <a:extLst>
              <a:ext uri="{FF2B5EF4-FFF2-40B4-BE49-F238E27FC236}">
                <a16:creationId xmlns:a16="http://schemas.microsoft.com/office/drawing/2014/main" id="{5926E330-586F-B5BA-AD08-DA0770B05970}"/>
              </a:ext>
            </a:extLst>
          </p:cNvPr>
          <p:cNvSpPr txBox="1"/>
          <p:nvPr/>
        </p:nvSpPr>
        <p:spPr>
          <a:xfrm>
            <a:off x="614011" y="572141"/>
            <a:ext cx="7543463"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4000" b="0" i="0" u="none" strike="noStrike" kern="1200" cap="none" spc="0" normalizeH="0" baseline="0" noProof="0">
                <a:ln>
                  <a:noFill/>
                </a:ln>
                <a:solidFill>
                  <a:srgbClr val="F3F7EF"/>
                </a:solidFill>
                <a:effectLst/>
                <a:uLnTx/>
                <a:uFillTx/>
                <a:latin typeface="Epilogue Medium" pitchFamily="2" charset="77"/>
                <a:ea typeface="+mn-ea"/>
                <a:cs typeface="+mn-cs"/>
              </a:rPr>
              <a:t>Hva skal ut?</a:t>
            </a:r>
          </a:p>
        </p:txBody>
      </p:sp>
      <p:pic>
        <p:nvPicPr>
          <p:cNvPr id="5" name="Picture 4" descr="A red hat with a white logo on it&#10;&#10;Description automatically generated">
            <a:extLst>
              <a:ext uri="{FF2B5EF4-FFF2-40B4-BE49-F238E27FC236}">
                <a16:creationId xmlns:a16="http://schemas.microsoft.com/office/drawing/2014/main" id="{D238E675-4C9D-460A-523B-8AFD120377C6}"/>
              </a:ext>
            </a:extLst>
          </p:cNvPr>
          <p:cNvPicPr>
            <a:picLocks noChangeAspect="1"/>
          </p:cNvPicPr>
          <p:nvPr/>
        </p:nvPicPr>
        <p:blipFill>
          <a:blip r:embed="rId4"/>
          <a:srcRect r="25735"/>
          <a:stretch/>
        </p:blipFill>
        <p:spPr>
          <a:xfrm>
            <a:off x="6260576" y="1074012"/>
            <a:ext cx="2093220" cy="2222034"/>
          </a:xfrm>
          <a:prstGeom prst="roundRect">
            <a:avLst>
              <a:gd name="adj" fmla="val 3871"/>
            </a:avLst>
          </a:prstGeom>
        </p:spPr>
      </p:pic>
      <p:pic>
        <p:nvPicPr>
          <p:cNvPr id="7" name="Picture 6" descr="A close-up of a wooden spoon and fork&#10;&#10;Description automatically generated">
            <a:extLst>
              <a:ext uri="{FF2B5EF4-FFF2-40B4-BE49-F238E27FC236}">
                <a16:creationId xmlns:a16="http://schemas.microsoft.com/office/drawing/2014/main" id="{0BC45A0A-7462-F0BD-FBCE-84017C22F97B}"/>
              </a:ext>
            </a:extLst>
          </p:cNvPr>
          <p:cNvPicPr>
            <a:picLocks noChangeAspect="1"/>
          </p:cNvPicPr>
          <p:nvPr/>
        </p:nvPicPr>
        <p:blipFill>
          <a:blip r:embed="rId5"/>
          <a:srcRect t="34167"/>
          <a:stretch/>
        </p:blipFill>
        <p:spPr>
          <a:xfrm>
            <a:off x="5854553" y="3658066"/>
            <a:ext cx="2302921" cy="1921827"/>
          </a:xfrm>
          <a:prstGeom prst="roundRect">
            <a:avLst>
              <a:gd name="adj" fmla="val 4652"/>
            </a:avLst>
          </a:prstGeom>
        </p:spPr>
      </p:pic>
      <p:pic>
        <p:nvPicPr>
          <p:cNvPr id="9" name="Picture 8" descr="A close-up of an airplane&#10;&#10;Description automatically generated">
            <a:extLst>
              <a:ext uri="{FF2B5EF4-FFF2-40B4-BE49-F238E27FC236}">
                <a16:creationId xmlns:a16="http://schemas.microsoft.com/office/drawing/2014/main" id="{21293DD6-BA69-A969-4305-8D9B7DB85AC4}"/>
              </a:ext>
            </a:extLst>
          </p:cNvPr>
          <p:cNvPicPr>
            <a:picLocks noChangeAspect="1"/>
          </p:cNvPicPr>
          <p:nvPr/>
        </p:nvPicPr>
        <p:blipFill>
          <a:blip r:embed="rId6"/>
          <a:srcRect l="9425"/>
          <a:stretch/>
        </p:blipFill>
        <p:spPr>
          <a:xfrm>
            <a:off x="900354" y="1294286"/>
            <a:ext cx="4103911" cy="2363780"/>
          </a:xfrm>
          <a:prstGeom prst="roundRect">
            <a:avLst>
              <a:gd name="adj" fmla="val 4163"/>
            </a:avLst>
          </a:prstGeom>
        </p:spPr>
      </p:pic>
      <p:pic>
        <p:nvPicPr>
          <p:cNvPr id="11" name="Picture 10" descr="A close up of a wheel&#10;&#10;Description automatically generated">
            <a:extLst>
              <a:ext uri="{FF2B5EF4-FFF2-40B4-BE49-F238E27FC236}">
                <a16:creationId xmlns:a16="http://schemas.microsoft.com/office/drawing/2014/main" id="{F1DFFA54-75DC-01DB-3303-A6A2E4A2279E}"/>
              </a:ext>
            </a:extLst>
          </p:cNvPr>
          <p:cNvPicPr>
            <a:picLocks noChangeAspect="1"/>
          </p:cNvPicPr>
          <p:nvPr/>
        </p:nvPicPr>
        <p:blipFill>
          <a:blip r:embed="rId7"/>
          <a:srcRect l="14635" r="20659"/>
          <a:stretch/>
        </p:blipFill>
        <p:spPr>
          <a:xfrm>
            <a:off x="1932556" y="3941095"/>
            <a:ext cx="2455466" cy="2302510"/>
          </a:xfrm>
          <a:prstGeom prst="roundRect">
            <a:avLst>
              <a:gd name="adj" fmla="val 4633"/>
            </a:avLst>
          </a:prstGeom>
        </p:spPr>
      </p:pic>
    </p:spTree>
    <p:extLst>
      <p:ext uri="{BB962C8B-B14F-4D97-AF65-F5344CB8AC3E}">
        <p14:creationId xmlns:p14="http://schemas.microsoft.com/office/powerpoint/2010/main" val="1949055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497592B8-52E8-E0D0-363B-30DA417C97D2}"/>
              </a:ext>
            </a:extLst>
          </p:cNvPr>
          <p:cNvSpPr txBox="1"/>
          <p:nvPr/>
        </p:nvSpPr>
        <p:spPr>
          <a:xfrm>
            <a:off x="470002" y="462932"/>
            <a:ext cx="4994096" cy="646331"/>
          </a:xfrm>
          <a:prstGeom prst="rect">
            <a:avLst/>
          </a:prstGeom>
          <a:noFill/>
        </p:spPr>
        <p:txBody>
          <a:bodyPr wrap="square" rtlCol="0">
            <a:spAutoFit/>
          </a:bodyPr>
          <a:lstStyle/>
          <a:p>
            <a:r>
              <a:rPr lang="nb-NO" sz="3600">
                <a:solidFill>
                  <a:srgbClr val="002F0C"/>
                </a:solidFill>
                <a:effectLst/>
                <a:latin typeface="Epilogue Medium" pitchFamily="2" charset="77"/>
              </a:rPr>
              <a:t>Teknologi &amp; miljø</a:t>
            </a:r>
          </a:p>
        </p:txBody>
      </p:sp>
      <p:sp>
        <p:nvSpPr>
          <p:cNvPr id="3" name="TekstSylinder 2">
            <a:extLst>
              <a:ext uri="{FF2B5EF4-FFF2-40B4-BE49-F238E27FC236}">
                <a16:creationId xmlns:a16="http://schemas.microsoft.com/office/drawing/2014/main" id="{14E148C8-55E9-2E05-496F-0708A61F8FA0}"/>
              </a:ext>
            </a:extLst>
          </p:cNvPr>
          <p:cNvSpPr txBox="1"/>
          <p:nvPr/>
        </p:nvSpPr>
        <p:spPr>
          <a:xfrm>
            <a:off x="548061" y="1187321"/>
            <a:ext cx="4994096" cy="1077218"/>
          </a:xfrm>
          <a:prstGeom prst="rect">
            <a:avLst/>
          </a:prstGeom>
          <a:noFill/>
        </p:spPr>
        <p:txBody>
          <a:bodyPr wrap="square" rtlCol="0">
            <a:spAutoFit/>
          </a:bodyPr>
          <a:lstStyle/>
          <a:p>
            <a:r>
              <a:rPr lang="nb-NO" sz="1600">
                <a:solidFill>
                  <a:srgbClr val="002F0C"/>
                </a:solidFill>
                <a:effectLst/>
                <a:latin typeface="Epilogue Medium" pitchFamily="2" charset="77"/>
              </a:rPr>
              <a:t>Norge har tjent mye penger på teknologien som hjelper oss å ta opp olje. Men oljen</a:t>
            </a:r>
          </a:p>
          <a:p>
            <a:r>
              <a:rPr lang="nb-NO" sz="1600">
                <a:solidFill>
                  <a:srgbClr val="002F0C"/>
                </a:solidFill>
                <a:effectLst/>
                <a:latin typeface="Epilogue Medium" pitchFamily="2" charset="77"/>
              </a:rPr>
              <a:t>forurenser også jordkloden vår. Derfor er </a:t>
            </a:r>
          </a:p>
          <a:p>
            <a:r>
              <a:rPr lang="nb-NO" sz="1600">
                <a:solidFill>
                  <a:srgbClr val="002F0C"/>
                </a:solidFill>
                <a:effectLst/>
                <a:latin typeface="Epilogue Medium" pitchFamily="2" charset="77"/>
              </a:rPr>
              <a:t>ikke all teknologi bra for jorda.</a:t>
            </a:r>
          </a:p>
        </p:txBody>
      </p:sp>
      <p:sp>
        <p:nvSpPr>
          <p:cNvPr id="5" name="TekstSylinder 4">
            <a:extLst>
              <a:ext uri="{FF2B5EF4-FFF2-40B4-BE49-F238E27FC236}">
                <a16:creationId xmlns:a16="http://schemas.microsoft.com/office/drawing/2014/main" id="{1F8F7DC5-AD2D-1AF5-3C44-345BA45342B6}"/>
              </a:ext>
            </a:extLst>
          </p:cNvPr>
          <p:cNvSpPr txBox="1"/>
          <p:nvPr/>
        </p:nvSpPr>
        <p:spPr>
          <a:xfrm>
            <a:off x="470002" y="5829831"/>
            <a:ext cx="4572000" cy="369332"/>
          </a:xfrm>
          <a:prstGeom prst="rect">
            <a:avLst/>
          </a:prstGeom>
          <a:noFill/>
        </p:spPr>
        <p:txBody>
          <a:bodyPr wrap="square">
            <a:spAutoFit/>
          </a:bodyPr>
          <a:lstStyle/>
          <a:p>
            <a:r>
              <a:rPr lang="nb-NO" sz="1800">
                <a:solidFill>
                  <a:schemeClr val="bg1"/>
                </a:solidFill>
                <a:effectLst/>
                <a:latin typeface="Epilogue Medium" pitchFamily="2" charset="77"/>
              </a:rPr>
              <a:t>Kan dere komme på andre eksempler?</a:t>
            </a:r>
            <a:endParaRPr lang="nb-NO" sz="1800">
              <a:solidFill>
                <a:srgbClr val="002F0C"/>
              </a:solidFill>
              <a:effectLst/>
              <a:latin typeface="Epilogue Medium" pitchFamily="2" charset="77"/>
            </a:endParaRPr>
          </a:p>
        </p:txBody>
      </p:sp>
    </p:spTree>
    <p:extLst>
      <p:ext uri="{BB962C8B-B14F-4D97-AF65-F5344CB8AC3E}">
        <p14:creationId xmlns:p14="http://schemas.microsoft.com/office/powerpoint/2010/main" val="2006064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994D177B-5480-E6E2-EEB3-C26D47FD050F}"/>
              </a:ext>
            </a:extLst>
          </p:cNvPr>
          <p:cNvSpPr txBox="1"/>
          <p:nvPr/>
        </p:nvSpPr>
        <p:spPr>
          <a:xfrm>
            <a:off x="470002" y="462932"/>
            <a:ext cx="4994096" cy="646331"/>
          </a:xfrm>
          <a:prstGeom prst="rect">
            <a:avLst/>
          </a:prstGeom>
          <a:noFill/>
        </p:spPr>
        <p:txBody>
          <a:bodyPr wrap="square" rtlCol="0">
            <a:spAutoFit/>
          </a:bodyPr>
          <a:lstStyle/>
          <a:p>
            <a:r>
              <a:rPr lang="nb-NO" sz="3600">
                <a:solidFill>
                  <a:srgbClr val="002F0C"/>
                </a:solidFill>
                <a:effectLst/>
                <a:latin typeface="Epilogue Medium" pitchFamily="2" charset="77"/>
              </a:rPr>
              <a:t>Solcellepanel</a:t>
            </a:r>
          </a:p>
        </p:txBody>
      </p:sp>
      <p:sp>
        <p:nvSpPr>
          <p:cNvPr id="3" name="TekstSylinder 2">
            <a:extLst>
              <a:ext uri="{FF2B5EF4-FFF2-40B4-BE49-F238E27FC236}">
                <a16:creationId xmlns:a16="http://schemas.microsoft.com/office/drawing/2014/main" id="{73994294-6413-F6AA-106F-E19E1D17CA31}"/>
              </a:ext>
            </a:extLst>
          </p:cNvPr>
          <p:cNvSpPr txBox="1"/>
          <p:nvPr/>
        </p:nvSpPr>
        <p:spPr>
          <a:xfrm>
            <a:off x="470002" y="1198473"/>
            <a:ext cx="4994096" cy="1077218"/>
          </a:xfrm>
          <a:prstGeom prst="rect">
            <a:avLst/>
          </a:prstGeom>
          <a:noFill/>
        </p:spPr>
        <p:txBody>
          <a:bodyPr wrap="square" rtlCol="0">
            <a:spAutoFit/>
          </a:bodyPr>
          <a:lstStyle/>
          <a:p>
            <a:r>
              <a:rPr lang="nb-NO" sz="1600">
                <a:solidFill>
                  <a:srgbClr val="002F0C"/>
                </a:solidFill>
                <a:effectLst/>
                <a:latin typeface="Epilogue Medium" pitchFamily="2" charset="77"/>
              </a:rPr>
              <a:t>Heldigvis finnes det også teknologi som </a:t>
            </a:r>
          </a:p>
          <a:p>
            <a:r>
              <a:rPr lang="nb-NO" sz="1600">
                <a:solidFill>
                  <a:srgbClr val="002F0C"/>
                </a:solidFill>
                <a:effectLst/>
                <a:latin typeface="Epilogue Medium" pitchFamily="2" charset="77"/>
              </a:rPr>
              <a:t>hjelper oss til å ta bedre vare på jorda vår. Solcellepanel er et eksempel på teknologi </a:t>
            </a:r>
          </a:p>
          <a:p>
            <a:r>
              <a:rPr lang="nb-NO" sz="1600">
                <a:solidFill>
                  <a:srgbClr val="002F0C"/>
                </a:solidFill>
                <a:effectLst/>
                <a:latin typeface="Epilogue Medium" pitchFamily="2" charset="77"/>
              </a:rPr>
              <a:t>som er bra for miljøet.</a:t>
            </a:r>
          </a:p>
        </p:txBody>
      </p:sp>
    </p:spTree>
    <p:extLst>
      <p:ext uri="{BB962C8B-B14F-4D97-AF65-F5344CB8AC3E}">
        <p14:creationId xmlns:p14="http://schemas.microsoft.com/office/powerpoint/2010/main" val="3762671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BD69FE06-F725-7FD8-682E-0C0EF4D7B93B}"/>
              </a:ext>
            </a:extLst>
          </p:cNvPr>
          <p:cNvSpPr txBox="1"/>
          <p:nvPr/>
        </p:nvSpPr>
        <p:spPr>
          <a:xfrm>
            <a:off x="3735658" y="866371"/>
            <a:ext cx="4131174" cy="1077218"/>
          </a:xfrm>
          <a:prstGeom prst="rect">
            <a:avLst/>
          </a:prstGeom>
          <a:noFill/>
        </p:spPr>
        <p:txBody>
          <a:bodyPr wrap="square" rtlCol="0">
            <a:spAutoFit/>
          </a:bodyPr>
          <a:lstStyle/>
          <a:p>
            <a:r>
              <a:rPr lang="nb-NO" sz="3200">
                <a:solidFill>
                  <a:srgbClr val="F3F7EF"/>
                </a:solidFill>
                <a:effectLst/>
                <a:latin typeface="Epilogue Medium" pitchFamily="2" charset="77"/>
              </a:rPr>
              <a:t>Vi trenger </a:t>
            </a:r>
          </a:p>
          <a:p>
            <a:r>
              <a:rPr lang="nb-NO" sz="3200">
                <a:solidFill>
                  <a:srgbClr val="F3F7EF"/>
                </a:solidFill>
                <a:effectLst/>
                <a:latin typeface="Epilogue Medium" pitchFamily="2" charset="77"/>
              </a:rPr>
              <a:t>miljøteknologi...</a:t>
            </a:r>
          </a:p>
        </p:txBody>
      </p:sp>
      <p:sp>
        <p:nvSpPr>
          <p:cNvPr id="3" name="TekstSylinder 2">
            <a:extLst>
              <a:ext uri="{FF2B5EF4-FFF2-40B4-BE49-F238E27FC236}">
                <a16:creationId xmlns:a16="http://schemas.microsoft.com/office/drawing/2014/main" id="{BE76D77E-9A26-FE97-17A7-EC06F6876DE6}"/>
              </a:ext>
            </a:extLst>
          </p:cNvPr>
          <p:cNvSpPr txBox="1"/>
          <p:nvPr/>
        </p:nvSpPr>
        <p:spPr>
          <a:xfrm>
            <a:off x="5452946" y="3029708"/>
            <a:ext cx="4131174" cy="707886"/>
          </a:xfrm>
          <a:prstGeom prst="rect">
            <a:avLst/>
          </a:prstGeom>
          <a:noFill/>
        </p:spPr>
        <p:txBody>
          <a:bodyPr wrap="square" rtlCol="0">
            <a:spAutoFit/>
          </a:bodyPr>
          <a:lstStyle/>
          <a:p>
            <a:r>
              <a:rPr lang="nb-NO" sz="2000">
                <a:solidFill>
                  <a:srgbClr val="F3F7EF"/>
                </a:solidFill>
                <a:effectLst/>
                <a:latin typeface="Epilogue Medium" pitchFamily="2" charset="77"/>
              </a:rPr>
              <a:t>...som hjelper oss med </a:t>
            </a:r>
          </a:p>
          <a:p>
            <a:r>
              <a:rPr lang="nb-NO" sz="2000">
                <a:solidFill>
                  <a:srgbClr val="F3F7EF"/>
                </a:solidFill>
                <a:effectLst/>
                <a:latin typeface="Epilogue Medium" pitchFamily="2" charset="77"/>
              </a:rPr>
              <a:t>å løse miljøproblemer</a:t>
            </a:r>
          </a:p>
        </p:txBody>
      </p:sp>
    </p:spTree>
    <p:extLst>
      <p:ext uri="{BB962C8B-B14F-4D97-AF65-F5344CB8AC3E}">
        <p14:creationId xmlns:p14="http://schemas.microsoft.com/office/powerpoint/2010/main" val="1319619782"/>
      </p:ext>
    </p:extLst>
  </p:cSld>
  <p:clrMapOvr>
    <a:masterClrMapping/>
  </p:clrMapOvr>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97D648528C48D449196CFE8E57665AD" ma:contentTypeVersion="20" ma:contentTypeDescription="Opprett et nytt dokument." ma:contentTypeScope="" ma:versionID="7d86df317d2c57efafaeb554245de981">
  <xsd:schema xmlns:xsd="http://www.w3.org/2001/XMLSchema" xmlns:xs="http://www.w3.org/2001/XMLSchema" xmlns:p="http://schemas.microsoft.com/office/2006/metadata/properties" xmlns:ns2="73d6641d-2b63-4004-8716-de74c3eb5f2a" xmlns:ns3="bbb6fafe-5c01-4b04-a768-fba4e41af091" targetNamespace="http://schemas.microsoft.com/office/2006/metadata/properties" ma:root="true" ma:fieldsID="f8be774a01caea93227cc9bd48712849" ns2:_="" ns3:_="">
    <xsd:import namespace="73d6641d-2b63-4004-8716-de74c3eb5f2a"/>
    <xsd:import namespace="bbb6fafe-5c01-4b04-a768-fba4e41af09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2:Stjerne"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d6641d-2b63-4004-8716-de74c3eb5f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Stjerne" ma:index="21" nillable="true" ma:displayName="Stjerne" ma:internalName="Stjerne">
      <xsd:simpleType>
        <xsd:restriction base="dms:Number"/>
      </xsd:simpleType>
    </xsd:element>
    <xsd:element name="lcf76f155ced4ddcb4097134ff3c332f" ma:index="23" nillable="true" ma:taxonomy="true" ma:internalName="lcf76f155ced4ddcb4097134ff3c332f" ma:taxonomyFieldName="MediaServiceImageTags" ma:displayName="Bildemerkelapper" ma:readOnly="false" ma:fieldId="{5cf76f15-5ced-4ddc-b409-7134ff3c332f}" ma:taxonomyMulti="true" ma:sspId="96ae1266-2d3b-4455-a7a5-b8d53356f77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bb6fafe-5c01-4b04-a768-fba4e41af091"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ingsdetaljer" ma:internalName="SharedWithDetails" ma:readOnly="true">
      <xsd:simpleType>
        <xsd:restriction base="dms:Note">
          <xsd:maxLength value="255"/>
        </xsd:restriction>
      </xsd:simpleType>
    </xsd:element>
    <xsd:element name="TaxCatchAll" ma:index="24" nillable="true" ma:displayName="Taxonomy Catch All Column" ma:hidden="true" ma:list="{254e3be7-474f-47c5-b267-8481e7b12f69}" ma:internalName="TaxCatchAll" ma:showField="CatchAllData" ma:web="bbb6fafe-5c01-4b04-a768-fba4e41af0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bb6fafe-5c01-4b04-a768-fba4e41af091" xsi:nil="true"/>
    <lcf76f155ced4ddcb4097134ff3c332f xmlns="73d6641d-2b63-4004-8716-de74c3eb5f2a">
      <Terms xmlns="http://schemas.microsoft.com/office/infopath/2007/PartnerControls"/>
    </lcf76f155ced4ddcb4097134ff3c332f>
    <Stjerne xmlns="73d6641d-2b63-4004-8716-de74c3eb5f2a" xsi:nil="true"/>
  </documentManagement>
</p:properties>
</file>

<file path=customXml/itemProps1.xml><?xml version="1.0" encoding="utf-8"?>
<ds:datastoreItem xmlns:ds="http://schemas.openxmlformats.org/officeDocument/2006/customXml" ds:itemID="{826928CB-82BD-4258-AE39-C7E22A9F7BF9}">
  <ds:schemaRefs>
    <ds:schemaRef ds:uri="73d6641d-2b63-4004-8716-de74c3eb5f2a"/>
    <ds:schemaRef ds:uri="bbb6fafe-5c01-4b04-a768-fba4e41af09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C004CB6-F3FE-4756-A41D-BC6C6FCF2A5B}">
  <ds:schemaRefs>
    <ds:schemaRef ds:uri="http://schemas.microsoft.com/sharepoint/v3/contenttype/forms"/>
  </ds:schemaRefs>
</ds:datastoreItem>
</file>

<file path=customXml/itemProps3.xml><?xml version="1.0" encoding="utf-8"?>
<ds:datastoreItem xmlns:ds="http://schemas.openxmlformats.org/officeDocument/2006/customXml" ds:itemID="{1CD28AB0-00B0-4899-A7DA-322E4230A60A}">
  <ds:schemaRefs>
    <ds:schemaRef ds:uri="73d6641d-2b63-4004-8716-de74c3eb5f2a"/>
    <ds:schemaRef ds:uri="bbb6fafe-5c01-4b04-a768-fba4e41af09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4</TotalTime>
  <Words>1778</Words>
  <Application>Microsoft Office PowerPoint</Application>
  <PresentationFormat>Skjermfremvisning (4:3)</PresentationFormat>
  <Paragraphs>125</Paragraphs>
  <Slides>20</Slides>
  <Notes>19</Notes>
  <HiddenSlides>0</HiddenSlides>
  <MMClips>0</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20</vt:i4>
      </vt:variant>
    </vt:vector>
  </HeadingPairs>
  <TitlesOfParts>
    <vt:vector size="28" baseType="lpstr">
      <vt:lpstr>Aptos</vt:lpstr>
      <vt:lpstr>Arial</vt:lpstr>
      <vt:lpstr>Calibri</vt:lpstr>
      <vt:lpstr>Calibri Light</vt:lpstr>
      <vt:lpstr>Epilogue</vt:lpstr>
      <vt:lpstr>Epilogue Medium</vt:lpstr>
      <vt:lpstr>Helvetica</vt:lpstr>
      <vt:lpstr>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ingvildwollstad@gmail.com</dc:creator>
  <cp:lastModifiedBy>Ingvild Swane</cp:lastModifiedBy>
  <cp:revision>1</cp:revision>
  <dcterms:created xsi:type="dcterms:W3CDTF">2021-03-15T20:30:42Z</dcterms:created>
  <dcterms:modified xsi:type="dcterms:W3CDTF">2026-02-26T09:59:25Z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0x010100597D648528C48D449196CFE8E57665AD</vt:lpwstr>
  </property>
  <property fmtid="{D5CDD505-2E9C-101B-9397-08002B2CF9AE}" pid="3" name="MediaServiceImageTags">
    <vt:lpwstr/>
  </property>
</Properties>
</file>