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7" r:id="rId15"/>
    <p:sldId id="266" r:id="rId16"/>
    <p:sldId id="267" r:id="rId17"/>
    <p:sldId id="274" r:id="rId18"/>
    <p:sldId id="270" r:id="rId19"/>
    <p:sldId id="271" r:id="rId20"/>
    <p:sldId id="272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76BC46-6C35-49A6-B6E8-4460BBF7FA60}" v="9" dt="2026-01-23T13:50:16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63613" autoAdjust="0"/>
  </p:normalViewPr>
  <p:slideViewPr>
    <p:cSldViewPr snapToGrid="0" snapToObjects="1">
      <p:cViewPr varScale="1">
        <p:scale>
          <a:sx n="80" d="100"/>
          <a:sy n="80" d="100"/>
        </p:scale>
        <p:origin x="2514" y="96"/>
      </p:cViewPr>
      <p:guideLst/>
    </p:cSldViewPr>
  </p:slid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vild Swane" userId="33fe155a-a199-4228-80f3-3c81f490837e" providerId="ADAL" clId="{131CA9F0-C0CC-4CFD-BD9A-9418AA26BCA8}"/>
    <pc:docChg chg="addSld delSld modSld">
      <pc:chgData name="Ingvild Swane" userId="33fe155a-a199-4228-80f3-3c81f490837e" providerId="ADAL" clId="{131CA9F0-C0CC-4CFD-BD9A-9418AA26BCA8}" dt="2026-01-23T15:57:20.828" v="237" actId="20577"/>
      <pc:docMkLst>
        <pc:docMk/>
      </pc:docMkLst>
      <pc:sldChg chg="modSp mod modNotesTx">
        <pc:chgData name="Ingvild Swane" userId="33fe155a-a199-4228-80f3-3c81f490837e" providerId="ADAL" clId="{131CA9F0-C0CC-4CFD-BD9A-9418AA26BCA8}" dt="2026-01-23T13:56:51.272" v="230" actId="20577"/>
        <pc:sldMkLst>
          <pc:docMk/>
          <pc:sldMk cId="3417766410" sldId="271"/>
        </pc:sldMkLst>
        <pc:spChg chg="mod">
          <ac:chgData name="Ingvild Swane" userId="33fe155a-a199-4228-80f3-3c81f490837e" providerId="ADAL" clId="{131CA9F0-C0CC-4CFD-BD9A-9418AA26BCA8}" dt="2026-01-23T13:44:42.880" v="52" actId="20577"/>
          <ac:spMkLst>
            <pc:docMk/>
            <pc:sldMk cId="3417766410" sldId="271"/>
            <ac:spMk id="2" creationId="{7FC6A805-AC37-66E4-CB68-0780F6D2C58A}"/>
          </ac:spMkLst>
        </pc:spChg>
      </pc:sldChg>
      <pc:sldChg chg="del modNotesTx">
        <pc:chgData name="Ingvild Swane" userId="33fe155a-a199-4228-80f3-3c81f490837e" providerId="ADAL" clId="{131CA9F0-C0CC-4CFD-BD9A-9418AA26BCA8}" dt="2026-01-23T13:50:35.465" v="228" actId="47"/>
        <pc:sldMkLst>
          <pc:docMk/>
          <pc:sldMk cId="618183303" sldId="273"/>
        </pc:sldMkLst>
      </pc:sldChg>
      <pc:sldChg chg="add del setBg">
        <pc:chgData name="Ingvild Swane" userId="33fe155a-a199-4228-80f3-3c81f490837e" providerId="ADAL" clId="{131CA9F0-C0CC-4CFD-BD9A-9418AA26BCA8}" dt="2026-01-23T13:35:03.674" v="2" actId="47"/>
        <pc:sldMkLst>
          <pc:docMk/>
          <pc:sldMk cId="2497595476" sldId="276"/>
        </pc:sldMkLst>
      </pc:sldChg>
      <pc:sldChg chg="modSp add mod modNotesTx">
        <pc:chgData name="Ingvild Swane" userId="33fe155a-a199-4228-80f3-3c81f490837e" providerId="ADAL" clId="{131CA9F0-C0CC-4CFD-BD9A-9418AA26BCA8}" dt="2026-01-23T13:41:12.362" v="46" actId="20577"/>
        <pc:sldMkLst>
          <pc:docMk/>
          <pc:sldMk cId="2563516436" sldId="277"/>
        </pc:sldMkLst>
        <pc:spChg chg="mod">
          <ac:chgData name="Ingvild Swane" userId="33fe155a-a199-4228-80f3-3c81f490837e" providerId="ADAL" clId="{131CA9F0-C0CC-4CFD-BD9A-9418AA26BCA8}" dt="2026-01-23T13:37:05.342" v="8" actId="20577"/>
          <ac:spMkLst>
            <pc:docMk/>
            <pc:sldMk cId="2563516436" sldId="277"/>
            <ac:spMk id="3" creationId="{ECC48DE3-AC1E-A2E8-C166-80AE778C58BA}"/>
          </ac:spMkLst>
        </pc:spChg>
      </pc:sldChg>
      <pc:sldChg chg="modSp add mod modNotesTx">
        <pc:chgData name="Ingvild Swane" userId="33fe155a-a199-4228-80f3-3c81f490837e" providerId="ADAL" clId="{131CA9F0-C0CC-4CFD-BD9A-9418AA26BCA8}" dt="2026-01-23T15:57:12.691" v="233" actId="20577"/>
        <pc:sldMkLst>
          <pc:docMk/>
          <pc:sldMk cId="1507024663" sldId="278"/>
        </pc:sldMkLst>
        <pc:spChg chg="mod">
          <ac:chgData name="Ingvild Swane" userId="33fe155a-a199-4228-80f3-3c81f490837e" providerId="ADAL" clId="{131CA9F0-C0CC-4CFD-BD9A-9418AA26BCA8}" dt="2026-01-23T13:48:49.965" v="216" actId="20577"/>
          <ac:spMkLst>
            <pc:docMk/>
            <pc:sldMk cId="1507024663" sldId="278"/>
            <ac:spMk id="2" creationId="{7FC6A805-AC37-66E4-CB68-0780F6D2C58A}"/>
          </ac:spMkLst>
        </pc:spChg>
        <pc:spChg chg="mod">
          <ac:chgData name="Ingvild Swane" userId="33fe155a-a199-4228-80f3-3c81f490837e" providerId="ADAL" clId="{131CA9F0-C0CC-4CFD-BD9A-9418AA26BCA8}" dt="2026-01-23T15:57:12.691" v="233" actId="20577"/>
          <ac:spMkLst>
            <pc:docMk/>
            <pc:sldMk cId="1507024663" sldId="278"/>
            <ac:spMk id="3" creationId="{2845C76D-C501-D4A2-0702-97D1DAA99C96}"/>
          </ac:spMkLst>
        </pc:spChg>
      </pc:sldChg>
      <pc:sldChg chg="modSp add mod modNotesTx">
        <pc:chgData name="Ingvild Swane" userId="33fe155a-a199-4228-80f3-3c81f490837e" providerId="ADAL" clId="{131CA9F0-C0CC-4CFD-BD9A-9418AA26BCA8}" dt="2026-01-23T15:57:20.828" v="237" actId="20577"/>
        <pc:sldMkLst>
          <pc:docMk/>
          <pc:sldMk cId="3884659339" sldId="279"/>
        </pc:sldMkLst>
        <pc:spChg chg="mod">
          <ac:chgData name="Ingvild Swane" userId="33fe155a-a199-4228-80f3-3c81f490837e" providerId="ADAL" clId="{131CA9F0-C0CC-4CFD-BD9A-9418AA26BCA8}" dt="2026-01-23T15:57:20.828" v="237" actId="20577"/>
          <ac:spMkLst>
            <pc:docMk/>
            <pc:sldMk cId="3884659339" sldId="279"/>
            <ac:spMk id="5" creationId="{BED7EC81-D2EC-692A-90CD-695977237024}"/>
          </ac:spMkLst>
        </pc:spChg>
        <pc:spChg chg="mod">
          <ac:chgData name="Ingvild Swane" userId="33fe155a-a199-4228-80f3-3c81f490837e" providerId="ADAL" clId="{131CA9F0-C0CC-4CFD-BD9A-9418AA26BCA8}" dt="2026-01-23T13:50:19.945" v="227" actId="20577"/>
          <ac:spMkLst>
            <pc:docMk/>
            <pc:sldMk cId="3884659339" sldId="279"/>
            <ac:spMk id="7" creationId="{B9C14F24-8D22-7027-222B-D8024C6BE411}"/>
          </ac:spMkLst>
        </pc:spChg>
        <pc:spChg chg="mod">
          <ac:chgData name="Ingvild Swane" userId="33fe155a-a199-4228-80f3-3c81f490837e" providerId="ADAL" clId="{131CA9F0-C0CC-4CFD-BD9A-9418AA26BCA8}" dt="2026-01-23T13:50:03.995" v="224"/>
          <ac:spMkLst>
            <pc:docMk/>
            <pc:sldMk cId="3884659339" sldId="279"/>
            <ac:spMk id="9" creationId="{9A183291-5F0F-DEED-0745-7D91577E80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A9204-0D29-AE41-95AC-26C6BF9250E9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2C649-A550-9345-8111-7373822C2F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688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Denne </a:t>
            </a:r>
            <a:r>
              <a:rPr lang="nb-NO" dirty="0" err="1">
                <a:effectLst/>
                <a:latin typeface="Helvetica" pitchFamily="2" charset="0"/>
              </a:rPr>
              <a:t>veka</a:t>
            </a:r>
            <a:r>
              <a:rPr lang="nb-NO" dirty="0">
                <a:effectLst/>
                <a:latin typeface="Helvetica" pitchFamily="2" charset="0"/>
              </a:rPr>
              <a:t> skal vi jobbe med natur, og korleis vi tar vare på </a:t>
            </a:r>
            <a:r>
              <a:rPr lang="nb-NO" dirty="0" err="1">
                <a:effectLst/>
                <a:latin typeface="Helvetica" pitchFamily="2" charset="0"/>
              </a:rPr>
              <a:t>ressursane</a:t>
            </a:r>
            <a:r>
              <a:rPr lang="nb-NO" dirty="0">
                <a:effectLst/>
                <a:latin typeface="Helvetica" pitchFamily="2" charset="0"/>
              </a:rPr>
              <a:t> vi har på jorda.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50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EE-avfall kan </a:t>
            </a:r>
            <a:r>
              <a:rPr lang="nb-NO" dirty="0" err="1">
                <a:effectLst/>
                <a:latin typeface="Helvetica" pitchFamily="2" charset="0"/>
              </a:rPr>
              <a:t>innehalde</a:t>
            </a:r>
            <a:r>
              <a:rPr lang="nb-NO" dirty="0">
                <a:effectLst/>
                <a:latin typeface="Helvetica" pitchFamily="2" charset="0"/>
              </a:rPr>
              <a:t> stoff som </a:t>
            </a:r>
            <a:r>
              <a:rPr lang="nb-NO" dirty="0" err="1">
                <a:effectLst/>
                <a:latin typeface="Helvetica" pitchFamily="2" charset="0"/>
              </a:rPr>
              <a:t>skadar</a:t>
            </a:r>
            <a:r>
              <a:rPr lang="nb-NO" dirty="0">
                <a:effectLst/>
                <a:latin typeface="Helvetica" pitchFamily="2" charset="0"/>
              </a:rPr>
              <a:t> miljøet. Som kadmium og bly. Det kan skade </a:t>
            </a:r>
            <a:r>
              <a:rPr lang="nb-NO" dirty="0" err="1">
                <a:effectLst/>
                <a:latin typeface="Helvetica" pitchFamily="2" charset="0"/>
              </a:rPr>
              <a:t>plantar</a:t>
            </a:r>
            <a:r>
              <a:rPr lang="nb-NO" dirty="0">
                <a:effectLst/>
                <a:latin typeface="Helvetica" pitchFamily="2" charset="0"/>
              </a:rPr>
              <a:t>, menneske og dyr. Når du leverer EE-avfall til gjenvinning, unngår du at miljøgifter blir </a:t>
            </a:r>
            <a:r>
              <a:rPr lang="nb-NO" dirty="0" err="1">
                <a:effectLst/>
                <a:latin typeface="Helvetica" pitchFamily="2" charset="0"/>
              </a:rPr>
              <a:t>slopne</a:t>
            </a:r>
            <a:r>
              <a:rPr lang="nb-NO" dirty="0">
                <a:effectLst/>
                <a:latin typeface="Helvetica" pitchFamily="2" charset="0"/>
              </a:rPr>
              <a:t> ut. Og akkurat som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kan hogge færre tre når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vinn att papir, kan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hente ut færre stoff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naturen når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vinn att EE-avfall. Gamle batteri kan også </a:t>
            </a:r>
            <a:r>
              <a:rPr lang="nb-NO" dirty="0" err="1">
                <a:effectLst/>
                <a:latin typeface="Helvetica" pitchFamily="2" charset="0"/>
              </a:rPr>
              <a:t>innehelde</a:t>
            </a:r>
            <a:r>
              <a:rPr lang="nb-NO" dirty="0">
                <a:effectLst/>
                <a:latin typeface="Helvetica" pitchFamily="2" charset="0"/>
              </a:rPr>
              <a:t> miljøgifter, men dagens batteri blir heldigvis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produsert med kadmium og bly.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>
              <a:effectLst/>
              <a:latin typeface="Helvetica" pitchFamily="2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6512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F024F-0811-5DB2-CD4E-293377D74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55B25B3-20F5-D5F8-CCBA-37A41E854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44B96E6-BA7F-20FF-A176-6122AF026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Her er det </a:t>
            </a:r>
            <a:r>
              <a:rPr lang="nb-NO" dirty="0" err="1">
                <a:effectLst/>
                <a:latin typeface="Helvetica" pitchFamily="2" charset="0"/>
              </a:rPr>
              <a:t>mogleg</a:t>
            </a:r>
            <a:r>
              <a:rPr lang="nb-NO" dirty="0">
                <a:effectLst/>
                <a:latin typeface="Helvetica" pitchFamily="2" charset="0"/>
              </a:rPr>
              <a:t> å ta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pause eller dele opp økta og ta resten </a:t>
            </a:r>
            <a:r>
              <a:rPr lang="nb-NO" dirty="0" err="1">
                <a:effectLst/>
                <a:latin typeface="Helvetica" pitchFamily="2" charset="0"/>
              </a:rPr>
              <a:t>seinare</a:t>
            </a:r>
            <a:r>
              <a:rPr lang="nb-NO" dirty="0">
                <a:effectLst/>
                <a:latin typeface="Helvetica" pitchFamily="2" charset="0"/>
              </a:rPr>
              <a:t>. Kva med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aktivitet for å riste litt på beina?</a:t>
            </a:r>
          </a:p>
          <a:p>
            <a:endParaRPr lang="nb-NO" dirty="0">
              <a:effectLst/>
              <a:latin typeface="Helvetica" pitchFamily="2" charset="0"/>
            </a:endParaRPr>
          </a:p>
          <a:p>
            <a:r>
              <a:rPr lang="nb-NO" dirty="0">
                <a:effectLst/>
                <a:latin typeface="Helvetica" pitchFamily="2" charset="0"/>
              </a:rPr>
              <a:t>Uke 1: Søppelsorteringsstafett: Vel fire hjørne i klasserommet.  Kvart hjørne kan </a:t>
            </a:r>
            <a:r>
              <a:rPr lang="nb-NO" dirty="0" err="1">
                <a:effectLst/>
                <a:latin typeface="Helvetica" pitchFamily="2" charset="0"/>
              </a:rPr>
              <a:t>vere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avfallstype, for eksempel plast, papir, glass og EE-avfall. Lærer seier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gjenstand, og </a:t>
            </a:r>
            <a:r>
              <a:rPr lang="nb-NO" dirty="0" err="1">
                <a:effectLst/>
                <a:latin typeface="Helvetica" pitchFamily="2" charset="0"/>
              </a:rPr>
              <a:t>elevane</a:t>
            </a:r>
            <a:r>
              <a:rPr lang="nb-NO" dirty="0">
                <a:effectLst/>
                <a:latin typeface="Helvetica" pitchFamily="2" charset="0"/>
              </a:rPr>
              <a:t> løper til riktig hjørne.</a:t>
            </a:r>
          </a:p>
          <a:p>
            <a:endParaRPr lang="nb-NO" dirty="0">
              <a:effectLst/>
              <a:latin typeface="Helvetica" pitchFamily="2" charset="0"/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799F73A-13C0-F063-3C68-B0BB950D4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32599-C8E1-5A44-8809-A70D6CCAF5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627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nb-NO" dirty="0">
                <a:effectLst/>
                <a:latin typeface="Helvetica" pitchFamily="2" charset="0"/>
              </a:rPr>
              <a:t>Brukte batteri er </a:t>
            </a:r>
            <a:r>
              <a:rPr lang="nb-NO" dirty="0" err="1">
                <a:effectLst/>
                <a:latin typeface="Helvetica" pitchFamily="2" charset="0"/>
              </a:rPr>
              <a:t>eit</a:t>
            </a:r>
            <a:r>
              <a:rPr lang="nb-NO" dirty="0">
                <a:effectLst/>
                <a:latin typeface="Helvetica" pitchFamily="2" charset="0"/>
              </a:rPr>
              <a:t> døme på avfall som kan </a:t>
            </a:r>
            <a:r>
              <a:rPr lang="nb-NO" dirty="0" err="1">
                <a:effectLst/>
                <a:latin typeface="Helvetica" pitchFamily="2" charset="0"/>
              </a:rPr>
              <a:t>innehalde</a:t>
            </a:r>
            <a:r>
              <a:rPr lang="nb-NO" dirty="0">
                <a:effectLst/>
                <a:latin typeface="Helvetica" pitchFamily="2" charset="0"/>
              </a:rPr>
              <a:t> miljøgifter. Derfor er det veldig viktig at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 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hamnar</a:t>
            </a:r>
            <a:r>
              <a:rPr lang="nb-NO" dirty="0">
                <a:effectLst/>
                <a:latin typeface="Helvetica" pitchFamily="2" charset="0"/>
              </a:rPr>
              <a:t> på feil stad.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8056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nb-NO" dirty="0">
                <a:effectLst/>
                <a:latin typeface="Helvetica" pitchFamily="2" charset="0"/>
              </a:rPr>
              <a:t>I tillegg kan batteri ha restenergi igjen i seg etter at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er brukt opp. Det betyr at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kan utvikle varme og i verste fall begynne å brenne.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4579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5EC46-BC35-B9F1-FD98-040966189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761C83F-96C7-5FC3-CEAB-4DFC0C6A9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0C3C83B-CEA3-0E1E-8328-6E4188EC8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>
                <a:effectLst/>
                <a:latin typeface="Helvetica" pitchFamily="2" charset="0"/>
              </a:rPr>
              <a:t>Dessutan</a:t>
            </a:r>
            <a:r>
              <a:rPr lang="nb-NO" dirty="0">
                <a:effectLst/>
                <a:latin typeface="Helvetica" pitchFamily="2" charset="0"/>
              </a:rPr>
              <a:t> er mange av stoffa i batteri sjeldne og </a:t>
            </a:r>
            <a:r>
              <a:rPr lang="nb-NO" dirty="0" err="1">
                <a:effectLst/>
                <a:latin typeface="Helvetica" pitchFamily="2" charset="0"/>
              </a:rPr>
              <a:t>vanskelege</a:t>
            </a:r>
            <a:r>
              <a:rPr lang="nb-NO" dirty="0">
                <a:effectLst/>
                <a:latin typeface="Helvetica" pitchFamily="2" charset="0"/>
              </a:rPr>
              <a:t> å få tak i. Til dømes </a:t>
            </a:r>
            <a:r>
              <a:rPr lang="nb-NO" dirty="0" err="1">
                <a:effectLst/>
                <a:latin typeface="Helvetica" pitchFamily="2" charset="0"/>
              </a:rPr>
              <a:t>inneheld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nokre</a:t>
            </a:r>
            <a:r>
              <a:rPr lang="nb-NO" dirty="0">
                <a:effectLst/>
                <a:latin typeface="Helvetica" pitchFamily="2" charset="0"/>
              </a:rPr>
              <a:t> batteri sink og kobolt. </a:t>
            </a:r>
            <a:r>
              <a:rPr lang="nb-N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Eingongsbatteri</a:t>
            </a:r>
            <a:r>
              <a:rPr lang="nb-N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(slike som de </a:t>
            </a:r>
            <a:r>
              <a:rPr lang="nb-N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samlar</a:t>
            </a:r>
            <a:r>
              <a:rPr lang="nb-N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inn til Batterijakten) </a:t>
            </a:r>
            <a:r>
              <a:rPr lang="nb-N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inneheld</a:t>
            </a:r>
            <a:r>
              <a:rPr lang="nb-N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sink, men </a:t>
            </a:r>
            <a:r>
              <a:rPr lang="nb-N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ikkje</a:t>
            </a:r>
            <a:r>
              <a:rPr lang="nb-N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kobolt. Kobolt er </a:t>
            </a:r>
            <a:r>
              <a:rPr lang="nb-N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meir</a:t>
            </a:r>
            <a:r>
              <a:rPr lang="nb-N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 </a:t>
            </a:r>
            <a:r>
              <a:rPr lang="nb-N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oppladbatteri</a:t>
            </a:r>
            <a:r>
              <a:rPr lang="nb-N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slik som batteri til pc-ar og </a:t>
            </a:r>
            <a:r>
              <a:rPr lang="nb-NO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mobilar</a:t>
            </a:r>
            <a:r>
              <a:rPr lang="nb-NO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>
              <a:effectLst/>
              <a:latin typeface="Helvetica" pitchFamily="2" charset="0"/>
            </a:endParaRPr>
          </a:p>
          <a:p>
            <a:pPr algn="just"/>
            <a:r>
              <a:rPr lang="nb-NO" dirty="0">
                <a:effectLst/>
                <a:latin typeface="Helvetica" pitchFamily="2" charset="0"/>
              </a:rPr>
              <a:t>Sink og kobolt blir henta ut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naturen og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gruver. I gruvene er det stadig mindre av </a:t>
            </a:r>
            <a:r>
              <a:rPr lang="nb-NO" dirty="0" err="1">
                <a:effectLst/>
                <a:latin typeface="Helvetica" pitchFamily="2" charset="0"/>
              </a:rPr>
              <a:t>desse</a:t>
            </a:r>
            <a:r>
              <a:rPr lang="nb-NO" dirty="0">
                <a:effectLst/>
                <a:latin typeface="Helvetica" pitchFamily="2" charset="0"/>
              </a:rPr>
              <a:t> stoffa, og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må gå </a:t>
            </a:r>
            <a:r>
              <a:rPr lang="nb-NO" dirty="0" err="1">
                <a:effectLst/>
                <a:latin typeface="Helvetica" pitchFamily="2" charset="0"/>
              </a:rPr>
              <a:t>djupare</a:t>
            </a:r>
            <a:r>
              <a:rPr lang="nb-NO" dirty="0">
                <a:effectLst/>
                <a:latin typeface="Helvetica" pitchFamily="2" charset="0"/>
              </a:rPr>
              <a:t> ned i gruvene for å få tak i det som er igjen. </a:t>
            </a:r>
          </a:p>
          <a:p>
            <a:pPr algn="just"/>
            <a:r>
              <a:rPr lang="nb-NO" dirty="0">
                <a:effectLst/>
                <a:latin typeface="Helvetica" pitchFamily="2" charset="0"/>
              </a:rPr>
              <a:t>Vi treng sink og kobolt for å lage nye batteri som kan gi </a:t>
            </a:r>
            <a:r>
              <a:rPr lang="nb-NO" dirty="0" err="1">
                <a:effectLst/>
                <a:latin typeface="Helvetica" pitchFamily="2" charset="0"/>
              </a:rPr>
              <a:t>straum</a:t>
            </a:r>
            <a:r>
              <a:rPr lang="nb-NO" dirty="0">
                <a:effectLst/>
                <a:latin typeface="Helvetica" pitchFamily="2" charset="0"/>
              </a:rPr>
              <a:t> til alt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mobiltelefonar</a:t>
            </a:r>
            <a:r>
              <a:rPr lang="nb-NO" dirty="0">
                <a:effectLst/>
                <a:latin typeface="Helvetica" pitchFamily="2" charset="0"/>
              </a:rPr>
              <a:t> til el-</a:t>
            </a:r>
            <a:r>
              <a:rPr lang="nb-NO" dirty="0" err="1">
                <a:effectLst/>
                <a:latin typeface="Helvetica" pitchFamily="2" charset="0"/>
              </a:rPr>
              <a:t>bilar</a:t>
            </a:r>
            <a:r>
              <a:rPr lang="nb-NO" dirty="0">
                <a:effectLst/>
                <a:latin typeface="Helvetica" pitchFamily="2" charset="0"/>
              </a:rPr>
              <a:t>. Heldigvis kan vi bruke sink og kobolt som </a:t>
            </a:r>
            <a:r>
              <a:rPr lang="nb-NO" dirty="0" err="1">
                <a:effectLst/>
                <a:latin typeface="Helvetica" pitchFamily="2" charset="0"/>
              </a:rPr>
              <a:t>tidlegare</a:t>
            </a:r>
            <a:r>
              <a:rPr lang="nb-NO" dirty="0">
                <a:effectLst/>
                <a:latin typeface="Helvetica" pitchFamily="2" charset="0"/>
              </a:rPr>
              <a:t> er tatt ut på nytt! Når vi leverer batteri til gjenvinning, blir stoffa tatt ut av batteria og blir brukt til nye produkt. Kobolt kan bli brukt i nye batteri. Sink blir som </a:t>
            </a:r>
            <a:r>
              <a:rPr lang="nb-NO" dirty="0" err="1">
                <a:effectLst/>
                <a:latin typeface="Helvetica" pitchFamily="2" charset="0"/>
              </a:rPr>
              <a:t>oftast</a:t>
            </a:r>
            <a:r>
              <a:rPr lang="nb-NO" dirty="0">
                <a:effectLst/>
                <a:latin typeface="Helvetica" pitchFamily="2" charset="0"/>
              </a:rPr>
              <a:t> brukt til andre produkt, til dømes trillebårer. 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9DE0431-0B9A-A804-2B75-CD85F6B4E7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32599-C8E1-5A44-8809-A70D6CCAF5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873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Vi må også tenke på kva vi </a:t>
            </a:r>
            <a:r>
              <a:rPr lang="nb-NO" dirty="0" err="1">
                <a:effectLst/>
                <a:latin typeface="Helvetica" pitchFamily="2" charset="0"/>
              </a:rPr>
              <a:t>gjer</a:t>
            </a:r>
            <a:r>
              <a:rPr lang="nb-NO" dirty="0">
                <a:effectLst/>
                <a:latin typeface="Helvetica" pitchFamily="2" charset="0"/>
              </a:rPr>
              <a:t> med tinga våre før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blir til søppel. Det aller beste for naturen er om vi produserer så lite avfall som </a:t>
            </a:r>
            <a:r>
              <a:rPr lang="nb-NO" dirty="0" err="1">
                <a:effectLst/>
                <a:latin typeface="Helvetica" pitchFamily="2" charset="0"/>
              </a:rPr>
              <a:t>mogleg</a:t>
            </a:r>
            <a:r>
              <a:rPr lang="nb-NO" dirty="0">
                <a:effectLst/>
                <a:latin typeface="Helvetica" pitchFamily="2" charset="0"/>
              </a:rPr>
              <a:t>. Det kan vi få til om vi blir </a:t>
            </a:r>
            <a:r>
              <a:rPr lang="nb-NO" dirty="0" err="1">
                <a:effectLst/>
                <a:latin typeface="Helvetica" pitchFamily="2" charset="0"/>
              </a:rPr>
              <a:t>flinkare</a:t>
            </a:r>
            <a:r>
              <a:rPr lang="nb-NO" dirty="0">
                <a:effectLst/>
                <a:latin typeface="Helvetica" pitchFamily="2" charset="0"/>
              </a:rPr>
              <a:t> til å bruke ting om igjen. Det </a:t>
            </a:r>
            <a:r>
              <a:rPr lang="nb-NO" dirty="0" err="1">
                <a:effectLst/>
                <a:latin typeface="Helvetica" pitchFamily="2" charset="0"/>
              </a:rPr>
              <a:t>kallar</a:t>
            </a:r>
            <a:r>
              <a:rPr lang="nb-NO" dirty="0">
                <a:effectLst/>
                <a:latin typeface="Helvetica" pitchFamily="2" charset="0"/>
              </a:rPr>
              <a:t> vi ombruk.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8536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Oppsummering: </a:t>
            </a:r>
          </a:p>
          <a:p>
            <a:r>
              <a:rPr lang="nb-NO" dirty="0">
                <a:effectLst/>
                <a:latin typeface="Helvetica" pitchFamily="2" charset="0"/>
              </a:rPr>
              <a:t>For å spare på jordas </a:t>
            </a:r>
            <a:r>
              <a:rPr lang="nb-NO" dirty="0" err="1">
                <a:effectLst/>
                <a:latin typeface="Helvetica" pitchFamily="2" charset="0"/>
              </a:rPr>
              <a:t>ressursar</a:t>
            </a:r>
            <a:r>
              <a:rPr lang="nb-NO" dirty="0">
                <a:effectLst/>
                <a:latin typeface="Helvetica" pitchFamily="2" charset="0"/>
              </a:rPr>
              <a:t>…</a:t>
            </a:r>
          </a:p>
          <a:p>
            <a:br>
              <a:rPr lang="nb-NO" dirty="0">
                <a:effectLst/>
                <a:latin typeface="Helvetica" pitchFamily="2" charset="0"/>
              </a:rPr>
            </a:br>
            <a:r>
              <a:rPr lang="nb-NO" dirty="0">
                <a:effectLst/>
                <a:latin typeface="Helvetica" pitchFamily="2" charset="0"/>
              </a:rPr>
              <a:t>1) Husk ombruk! </a:t>
            </a:r>
          </a:p>
          <a:p>
            <a:r>
              <a:rPr lang="nb-NO" dirty="0">
                <a:effectLst/>
                <a:latin typeface="Helvetica" pitchFamily="2" charset="0"/>
              </a:rPr>
              <a:t>Bruke gamle ting om igjen.</a:t>
            </a:r>
          </a:p>
          <a:p>
            <a:r>
              <a:rPr lang="nb-NO" dirty="0">
                <a:effectLst/>
                <a:latin typeface="Helvetica" pitchFamily="2" charset="0"/>
              </a:rPr>
              <a:t>Alt vi brukar kjem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jordkloden vår. Gjenvinning er bra for jorda fordi det betyr at vi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må hente like </a:t>
            </a:r>
            <a:r>
              <a:rPr lang="nb-NO" dirty="0" err="1">
                <a:effectLst/>
                <a:latin typeface="Helvetica" pitchFamily="2" charset="0"/>
              </a:rPr>
              <a:t>mykje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ressursar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naturen. Om vi brukar </a:t>
            </a:r>
            <a:r>
              <a:rPr lang="nb-NO" dirty="0" err="1">
                <a:effectLst/>
                <a:latin typeface="Helvetica" pitchFamily="2" charset="0"/>
              </a:rPr>
              <a:t>meir</a:t>
            </a:r>
            <a:r>
              <a:rPr lang="nb-NO" dirty="0">
                <a:effectLst/>
                <a:latin typeface="Helvetica" pitchFamily="2" charset="0"/>
              </a:rPr>
              <a:t> enn jorda klarer å lage, </a:t>
            </a:r>
            <a:r>
              <a:rPr lang="nb-NO" dirty="0" err="1">
                <a:effectLst/>
                <a:latin typeface="Helvetica" pitchFamily="2" charset="0"/>
              </a:rPr>
              <a:t>skadar</a:t>
            </a:r>
            <a:r>
              <a:rPr lang="nb-NO" dirty="0">
                <a:effectLst/>
                <a:latin typeface="Helvetica" pitchFamily="2" charset="0"/>
              </a:rPr>
              <a:t> det jordkloden. I </a:t>
            </a:r>
            <a:r>
              <a:rPr lang="nb-NO" dirty="0" err="1">
                <a:effectLst/>
                <a:latin typeface="Helvetica" pitchFamily="2" charset="0"/>
              </a:rPr>
              <a:t>Noreg</a:t>
            </a:r>
            <a:r>
              <a:rPr lang="nb-NO" dirty="0">
                <a:effectLst/>
                <a:latin typeface="Helvetica" pitchFamily="2" charset="0"/>
              </a:rPr>
              <a:t> må vi bli </a:t>
            </a:r>
            <a:r>
              <a:rPr lang="nb-NO" dirty="0" err="1">
                <a:effectLst/>
                <a:latin typeface="Helvetica" pitchFamily="2" charset="0"/>
              </a:rPr>
              <a:t>flinkare</a:t>
            </a:r>
            <a:r>
              <a:rPr lang="nb-NO" dirty="0">
                <a:effectLst/>
                <a:latin typeface="Helvetica" pitchFamily="2" charset="0"/>
              </a:rPr>
              <a:t> til å bruke ting på nytt.</a:t>
            </a:r>
          </a:p>
          <a:p>
            <a:endParaRPr lang="nb-NO" dirty="0">
              <a:effectLst/>
              <a:latin typeface="Helvetica" pitchFamily="2" charset="0"/>
            </a:endParaRPr>
          </a:p>
          <a:p>
            <a:r>
              <a:rPr lang="nb-NO" dirty="0">
                <a:effectLst/>
                <a:latin typeface="Helvetica" pitchFamily="2" charset="0"/>
              </a:rPr>
              <a:t>2</a:t>
            </a:r>
            <a:r>
              <a:rPr lang="nb-NO">
                <a:effectLst/>
                <a:latin typeface="Helvetica" pitchFamily="2" charset="0"/>
              </a:rPr>
              <a:t>) Sortere </a:t>
            </a:r>
            <a:r>
              <a:rPr lang="nb-NO" dirty="0">
                <a:effectLst/>
                <a:latin typeface="Helvetica" pitchFamily="2" charset="0"/>
              </a:rPr>
              <a:t>avfall riktig.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kan gå i forskjellige </a:t>
            </a:r>
            <a:r>
              <a:rPr lang="nb-NO" dirty="0" err="1">
                <a:effectLst/>
                <a:latin typeface="Helvetica" pitchFamily="2" charset="0"/>
              </a:rPr>
              <a:t>søppeldunkar</a:t>
            </a:r>
            <a:r>
              <a:rPr lang="nb-NO" dirty="0">
                <a:effectLst/>
                <a:latin typeface="Helvetica" pitchFamily="2" charset="0"/>
              </a:rPr>
              <a:t>, mens batteri og anna EE-avfall må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levere til </a:t>
            </a:r>
          </a:p>
          <a:p>
            <a:r>
              <a:rPr lang="nb-NO" dirty="0">
                <a:effectLst/>
                <a:latin typeface="Helvetica" pitchFamily="2" charset="0"/>
              </a:rPr>
              <a:t>gjenvinningsstasjon eller butikk </a:t>
            </a:r>
          </a:p>
          <a:p>
            <a:br>
              <a:rPr lang="nb-NO" dirty="0">
                <a:effectLst/>
                <a:latin typeface="Helvetica" pitchFamily="2" charset="0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1982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Ser du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rundt deg som de snart er ferdige med å bruke? Kva kan de </a:t>
            </a:r>
            <a:r>
              <a:rPr lang="nb-NO" dirty="0" err="1">
                <a:effectLst/>
                <a:latin typeface="Helvetica" pitchFamily="2" charset="0"/>
              </a:rPr>
              <a:t>gjere</a:t>
            </a:r>
            <a:r>
              <a:rPr lang="nb-NO">
                <a:effectLst/>
                <a:latin typeface="Helvetica" pitchFamily="2" charset="0"/>
              </a:rPr>
              <a:t> med det når det er ferdig brukt?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39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Vekas</a:t>
            </a:r>
            <a:r>
              <a:rPr lang="nb-NO" dirty="0"/>
              <a:t> forandringstips: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Fokuser på heimet denne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veka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. Samle det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elevane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har av brukte batteri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heme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hos seg, og pass på at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dei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heime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lærar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om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teiping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av brukte batteri.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32599-C8E1-5A44-8809-A70D6CCAF5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838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30690-F495-49E3-57B1-A8D974385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4849A2A-D1D6-A4E6-4B17-C14EA901D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2B64136-3C78-250B-3AE5-A3F42DA56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Lek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batterileik! Del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elevane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inn i lag. Kvart lag får like mange batteri. Alle batteria skal bli teipa, og etterpå kan de løpe med batteria til andre sida av klasserommet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, kor de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kan sette opp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ein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«miljøstasjon». Første lag som lever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r alle sine batteri, vinn! PS: For at seieren skal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vere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gyld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i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g, må batteria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vere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teipa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ordentleg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. 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1911BFC-4DE5-9C53-2C59-9119FC6DC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32599-C8E1-5A44-8809-A70D6CCAF5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427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Grublespørsmål: </a:t>
            </a:r>
          </a:p>
          <a:p>
            <a:r>
              <a:rPr lang="nb-NO" dirty="0">
                <a:effectLst/>
                <a:latin typeface="Helvetica" pitchFamily="2" charset="0"/>
              </a:rPr>
              <a:t>-Kva er gjenvinning?</a:t>
            </a:r>
          </a:p>
          <a:p>
            <a:r>
              <a:rPr lang="nb-NO" dirty="0">
                <a:effectLst/>
                <a:latin typeface="Helvetica" pitchFamily="2" charset="0"/>
              </a:rPr>
              <a:t>-Kva er EE-avfall?</a:t>
            </a:r>
          </a:p>
          <a:p>
            <a:r>
              <a:rPr lang="nb-NO" dirty="0">
                <a:effectLst/>
                <a:latin typeface="Helvetica" pitchFamily="2" charset="0"/>
              </a:rPr>
              <a:t>-Kva er </a:t>
            </a:r>
            <a:r>
              <a:rPr lang="nb-NO" dirty="0" err="1">
                <a:effectLst/>
                <a:latin typeface="Helvetica" pitchFamily="2" charset="0"/>
              </a:rPr>
              <a:t>naturressursar</a:t>
            </a:r>
            <a:r>
              <a:rPr lang="nb-NO" dirty="0">
                <a:effectLst/>
                <a:latin typeface="Helvetica" pitchFamily="2" charset="0"/>
              </a:rPr>
              <a:t>?</a:t>
            </a:r>
          </a:p>
          <a:p>
            <a:r>
              <a:rPr lang="nb-NO" dirty="0">
                <a:effectLst/>
                <a:latin typeface="Helvetica" pitchFamily="2" charset="0"/>
              </a:rPr>
              <a:t>-Kva kan skje viss </a:t>
            </a:r>
            <a:r>
              <a:rPr lang="nb-NO" dirty="0" err="1">
                <a:effectLst/>
                <a:latin typeface="Helvetica" pitchFamily="2" charset="0"/>
              </a:rPr>
              <a:t>farleg</a:t>
            </a:r>
            <a:r>
              <a:rPr lang="nb-NO" dirty="0">
                <a:effectLst/>
                <a:latin typeface="Helvetica" pitchFamily="2" charset="0"/>
              </a:rPr>
              <a:t> avfall </a:t>
            </a:r>
            <a:r>
              <a:rPr lang="nb-NO" dirty="0" err="1">
                <a:effectLst/>
                <a:latin typeface="Helvetica" pitchFamily="2" charset="0"/>
              </a:rPr>
              <a:t>hamnar</a:t>
            </a:r>
            <a:r>
              <a:rPr lang="nb-NO" dirty="0">
                <a:effectLst/>
                <a:latin typeface="Helvetica" pitchFamily="2" charset="0"/>
              </a:rPr>
              <a:t> i naturen?</a:t>
            </a:r>
          </a:p>
          <a:p>
            <a:r>
              <a:rPr lang="nb-NO" dirty="0">
                <a:effectLst/>
                <a:latin typeface="Helvetica" pitchFamily="2" charset="0"/>
              </a:rPr>
              <a:t>-</a:t>
            </a:r>
            <a:r>
              <a:rPr lang="nb-NO" dirty="0" err="1">
                <a:effectLst/>
                <a:latin typeface="Helvetica" pitchFamily="2" charset="0"/>
              </a:rPr>
              <a:t>Kvifor</a:t>
            </a:r>
            <a:r>
              <a:rPr lang="nb-NO" dirty="0">
                <a:effectLst/>
                <a:latin typeface="Helvetica" pitchFamily="2" charset="0"/>
              </a:rPr>
              <a:t> er det lurt å vinne att?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9542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Leverer du brukte batteri til gjenvinning? Det er bra! Brukte batteri kan </a:t>
            </a:r>
            <a:r>
              <a:rPr lang="nb-NO" dirty="0" err="1">
                <a:effectLst/>
                <a:latin typeface="Helvetica" pitchFamily="2" charset="0"/>
              </a:rPr>
              <a:t>gjere</a:t>
            </a:r>
            <a:r>
              <a:rPr lang="nb-NO" dirty="0">
                <a:effectLst/>
                <a:latin typeface="Helvetica" pitchFamily="2" charset="0"/>
              </a:rPr>
              <a:t> stor skade om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hamnar</a:t>
            </a:r>
            <a:r>
              <a:rPr lang="nb-NO" dirty="0">
                <a:effectLst/>
                <a:latin typeface="Helvetica" pitchFamily="2" charset="0"/>
              </a:rPr>
              <a:t> i </a:t>
            </a:r>
            <a:r>
              <a:rPr lang="nb-NO" dirty="0" err="1">
                <a:effectLst/>
                <a:latin typeface="Helvetica" pitchFamily="2" charset="0"/>
              </a:rPr>
              <a:t>vanleg</a:t>
            </a:r>
            <a:r>
              <a:rPr lang="nb-NO" dirty="0">
                <a:effectLst/>
                <a:latin typeface="Helvetica" pitchFamily="2" charset="0"/>
              </a:rPr>
              <a:t> søppel, eller enda verre – i naturen.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8007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Men kva er gjenvinning?</a:t>
            </a:r>
            <a:br>
              <a:rPr lang="nb-NO" dirty="0">
                <a:effectLst/>
                <a:latin typeface="Helvetica" pitchFamily="2" charset="0"/>
              </a:rPr>
            </a:br>
            <a:r>
              <a:rPr lang="nb-NO" dirty="0">
                <a:effectLst/>
                <a:latin typeface="Helvetica" pitchFamily="2" charset="0"/>
              </a:rPr>
              <a:t>Gjenvinning </a:t>
            </a:r>
            <a:r>
              <a:rPr lang="nb-NO" dirty="0" err="1">
                <a:effectLst/>
                <a:latin typeface="Helvetica" pitchFamily="2" charset="0"/>
              </a:rPr>
              <a:t>handlar</a:t>
            </a:r>
            <a:r>
              <a:rPr lang="nb-NO" dirty="0">
                <a:effectLst/>
                <a:latin typeface="Helvetica" pitchFamily="2" charset="0"/>
              </a:rPr>
              <a:t> om å bruke gamle </a:t>
            </a:r>
            <a:r>
              <a:rPr lang="nb-NO" dirty="0" err="1">
                <a:effectLst/>
                <a:latin typeface="Helvetica" pitchFamily="2" charset="0"/>
              </a:rPr>
              <a:t>materialar</a:t>
            </a:r>
            <a:r>
              <a:rPr lang="nb-NO" dirty="0">
                <a:effectLst/>
                <a:latin typeface="Helvetica" pitchFamily="2" charset="0"/>
              </a:rPr>
              <a:t> på nytt. Det er </a:t>
            </a:r>
            <a:r>
              <a:rPr lang="nb-NO" dirty="0" err="1">
                <a:effectLst/>
                <a:latin typeface="Helvetica" pitchFamily="2" charset="0"/>
              </a:rPr>
              <a:t>fleire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måtar</a:t>
            </a:r>
            <a:r>
              <a:rPr lang="nb-NO" dirty="0">
                <a:effectLst/>
                <a:latin typeface="Helvetica" pitchFamily="2" charset="0"/>
              </a:rPr>
              <a:t> å vinne att på. Vi skal sjå </a:t>
            </a:r>
            <a:r>
              <a:rPr lang="nb-NO" dirty="0" err="1">
                <a:effectLst/>
                <a:latin typeface="Helvetica" pitchFamily="2" charset="0"/>
              </a:rPr>
              <a:t>nokre</a:t>
            </a:r>
            <a:r>
              <a:rPr lang="nb-NO" dirty="0">
                <a:effectLst/>
                <a:latin typeface="Helvetica" pitchFamily="2" charset="0"/>
              </a:rPr>
              <a:t> døme.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292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Når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kastar</a:t>
            </a:r>
            <a:r>
              <a:rPr lang="nb-NO" dirty="0">
                <a:effectLst/>
                <a:latin typeface="Helvetica" pitchFamily="2" charset="0"/>
              </a:rPr>
              <a:t> søppel i riktig søppelkasse, kan søppelet bli vunne att til nye produkt. Plasten du </a:t>
            </a:r>
            <a:r>
              <a:rPr lang="nb-NO" dirty="0" err="1">
                <a:effectLst/>
                <a:latin typeface="Helvetica" pitchFamily="2" charset="0"/>
              </a:rPr>
              <a:t>kastar</a:t>
            </a:r>
            <a:r>
              <a:rPr lang="nb-NO" dirty="0">
                <a:effectLst/>
                <a:latin typeface="Helvetica" pitchFamily="2" charset="0"/>
              </a:rPr>
              <a:t>, kan til dømes bli til nye </a:t>
            </a:r>
            <a:r>
              <a:rPr lang="nb-NO" dirty="0" err="1">
                <a:effectLst/>
                <a:latin typeface="Helvetica" pitchFamily="2" charset="0"/>
              </a:rPr>
              <a:t>bereposar</a:t>
            </a:r>
            <a:r>
              <a:rPr lang="nb-NO" dirty="0">
                <a:effectLst/>
                <a:latin typeface="Helvetica" pitchFamily="2" charset="0"/>
              </a:rPr>
              <a:t> eller </a:t>
            </a:r>
            <a:r>
              <a:rPr lang="nb-NO" dirty="0" err="1">
                <a:effectLst/>
                <a:latin typeface="Helvetica" pitchFamily="2" charset="0"/>
              </a:rPr>
              <a:t>søppelsekkar</a:t>
            </a:r>
            <a:r>
              <a:rPr lang="nb-NO" dirty="0">
                <a:effectLst/>
                <a:latin typeface="Helvetica" pitchFamily="2" charset="0"/>
              </a:rPr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9564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Når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kastar</a:t>
            </a:r>
            <a:r>
              <a:rPr lang="nb-NO" dirty="0">
                <a:effectLst/>
                <a:latin typeface="Helvetica" pitchFamily="2" charset="0"/>
              </a:rPr>
              <a:t> søppel i riktig søppelkasse, kan søppelet bli vunne att til nye produkt. Plasten du </a:t>
            </a:r>
            <a:r>
              <a:rPr lang="nb-NO" dirty="0" err="1">
                <a:effectLst/>
                <a:latin typeface="Helvetica" pitchFamily="2" charset="0"/>
              </a:rPr>
              <a:t>kastar</a:t>
            </a:r>
            <a:r>
              <a:rPr lang="nb-NO" dirty="0">
                <a:effectLst/>
                <a:latin typeface="Helvetica" pitchFamily="2" charset="0"/>
              </a:rPr>
              <a:t>, kan til dømes bli til nye </a:t>
            </a:r>
            <a:r>
              <a:rPr lang="nb-NO" dirty="0" err="1">
                <a:effectLst/>
                <a:latin typeface="Helvetica" pitchFamily="2" charset="0"/>
              </a:rPr>
              <a:t>bereposar</a:t>
            </a:r>
            <a:r>
              <a:rPr lang="nb-NO" dirty="0">
                <a:effectLst/>
                <a:latin typeface="Helvetica" pitchFamily="2" charset="0"/>
              </a:rPr>
              <a:t> eller </a:t>
            </a:r>
            <a:r>
              <a:rPr lang="nb-NO" dirty="0" err="1">
                <a:effectLst/>
                <a:latin typeface="Helvetica" pitchFamily="2" charset="0"/>
              </a:rPr>
              <a:t>søppelsekkar</a:t>
            </a:r>
            <a:r>
              <a:rPr lang="nb-NO" dirty="0">
                <a:effectLst/>
                <a:latin typeface="Helvetica" pitchFamily="2" charset="0"/>
              </a:rPr>
              <a:t>.</a:t>
            </a:r>
          </a:p>
          <a:p>
            <a:r>
              <a:rPr lang="nb-NO" dirty="0">
                <a:effectLst/>
                <a:latin typeface="Helvetica" pitchFamily="2" charset="0"/>
              </a:rPr>
              <a:t>Når du ser rundt deg, ser du </a:t>
            </a:r>
            <a:r>
              <a:rPr lang="nb-NO" dirty="0" err="1">
                <a:effectLst/>
                <a:latin typeface="Helvetica" pitchFamily="2" charset="0"/>
              </a:rPr>
              <a:t>mykje</a:t>
            </a:r>
            <a:r>
              <a:rPr lang="nb-NO" dirty="0">
                <a:effectLst/>
                <a:latin typeface="Helvetica" pitchFamily="2" charset="0"/>
              </a:rPr>
              <a:t> som er laga av papir. Til dømes </a:t>
            </a:r>
            <a:r>
              <a:rPr lang="nb-NO" dirty="0" err="1">
                <a:effectLst/>
                <a:latin typeface="Helvetica" pitchFamily="2" charset="0"/>
              </a:rPr>
              <a:t>plakatar</a:t>
            </a:r>
            <a:r>
              <a:rPr lang="nb-NO" dirty="0">
                <a:effectLst/>
                <a:latin typeface="Helvetica" pitchFamily="2" charset="0"/>
              </a:rPr>
              <a:t>, bøker og drikkekartong. Papir kan bli vunne att, og det er viktig. </a:t>
            </a:r>
            <a:r>
              <a:rPr lang="nb-NO" dirty="0" err="1">
                <a:effectLst/>
                <a:latin typeface="Helvetica" pitchFamily="2" charset="0"/>
              </a:rPr>
              <a:t>Kvifor</a:t>
            </a:r>
            <a:r>
              <a:rPr lang="nb-NO" dirty="0">
                <a:effectLst/>
                <a:latin typeface="Helvetica" pitchFamily="2" charset="0"/>
              </a:rPr>
              <a:t> det?</a:t>
            </a:r>
          </a:p>
          <a:p>
            <a:r>
              <a:rPr lang="nb-NO" dirty="0">
                <a:effectLst/>
                <a:latin typeface="Helvetica" pitchFamily="2" charset="0"/>
              </a:rPr>
              <a:t>Jo, fordi papir kjem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tre, og tre må vi ta vare på. Kvar gong vi </a:t>
            </a:r>
            <a:r>
              <a:rPr lang="nb-NO" dirty="0" err="1">
                <a:effectLst/>
                <a:latin typeface="Helvetica" pitchFamily="2" charset="0"/>
              </a:rPr>
              <a:t>lagar</a:t>
            </a:r>
            <a:r>
              <a:rPr lang="nb-NO" dirty="0">
                <a:effectLst/>
                <a:latin typeface="Helvetica" pitchFamily="2" charset="0"/>
              </a:rPr>
              <a:t> nytt papir av </a:t>
            </a:r>
            <a:r>
              <a:rPr lang="nb-NO" dirty="0" err="1">
                <a:effectLst/>
                <a:latin typeface="Helvetica" pitchFamily="2" charset="0"/>
              </a:rPr>
              <a:t>gamalt</a:t>
            </a:r>
            <a:r>
              <a:rPr lang="nb-NO" dirty="0">
                <a:effectLst/>
                <a:latin typeface="Helvetica" pitchFamily="2" charset="0"/>
              </a:rPr>
              <a:t> papirsøppel, i staden for tre, kan litt </a:t>
            </a:r>
            <a:r>
              <a:rPr lang="nb-NO" dirty="0" err="1">
                <a:effectLst/>
                <a:latin typeface="Helvetica" pitchFamily="2" charset="0"/>
              </a:rPr>
              <a:t>fleire</a:t>
            </a:r>
            <a:r>
              <a:rPr lang="nb-NO" dirty="0">
                <a:effectLst/>
                <a:latin typeface="Helvetica" pitchFamily="2" charset="0"/>
              </a:rPr>
              <a:t> tre i skogen få stå i fred. I skogen bur det mange </a:t>
            </a:r>
            <a:r>
              <a:rPr lang="nb-NO" dirty="0" err="1">
                <a:effectLst/>
                <a:latin typeface="Helvetica" pitchFamily="2" charset="0"/>
              </a:rPr>
              <a:t>plantar</a:t>
            </a:r>
            <a:r>
              <a:rPr lang="nb-NO" dirty="0">
                <a:effectLst/>
                <a:latin typeface="Helvetica" pitchFamily="2" charset="0"/>
              </a:rPr>
              <a:t> og dyr. </a:t>
            </a:r>
            <a:r>
              <a:rPr lang="nb-NO" dirty="0" err="1">
                <a:effectLst/>
                <a:latin typeface="Helvetica" pitchFamily="2" charset="0"/>
              </a:rPr>
              <a:t>Fleire</a:t>
            </a:r>
            <a:r>
              <a:rPr lang="nb-NO" dirty="0">
                <a:effectLst/>
                <a:latin typeface="Helvetica" pitchFamily="2" charset="0"/>
              </a:rPr>
              <a:t> arter i skogen står i fare for å døy ut og forsvinne for alltid. Halvparten av </a:t>
            </a:r>
            <a:r>
              <a:rPr lang="nb-NO" dirty="0" err="1">
                <a:effectLst/>
                <a:latin typeface="Helvetica" pitchFamily="2" charset="0"/>
              </a:rPr>
              <a:t>artane</a:t>
            </a:r>
            <a:r>
              <a:rPr lang="nb-NO" dirty="0">
                <a:effectLst/>
                <a:latin typeface="Helvetica" pitchFamily="2" charset="0"/>
              </a:rPr>
              <a:t> som er utryddingstrua i </a:t>
            </a:r>
            <a:r>
              <a:rPr lang="nb-NO" dirty="0" err="1">
                <a:effectLst/>
                <a:latin typeface="Helvetica" pitchFamily="2" charset="0"/>
              </a:rPr>
              <a:t>Noreg</a:t>
            </a:r>
            <a:r>
              <a:rPr lang="nb-NO" dirty="0">
                <a:effectLst/>
                <a:latin typeface="Helvetica" pitchFamily="2" charset="0"/>
              </a:rPr>
              <a:t>, bur i skogen. Tre er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viktig og fin ressurs å bruke, men for å ta vare på dyra og plantene som lever i skogen, må vi bruke skogen på riktig måte. Det </a:t>
            </a:r>
            <a:r>
              <a:rPr lang="nb-NO" dirty="0" err="1">
                <a:effectLst/>
                <a:latin typeface="Helvetica" pitchFamily="2" charset="0"/>
              </a:rPr>
              <a:t>inneber</a:t>
            </a:r>
            <a:r>
              <a:rPr lang="nb-NO" dirty="0">
                <a:effectLst/>
                <a:latin typeface="Helvetica" pitchFamily="2" charset="0"/>
              </a:rPr>
              <a:t> også at vi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må hogge </a:t>
            </a:r>
            <a:r>
              <a:rPr lang="nb-NO" dirty="0" err="1">
                <a:effectLst/>
                <a:latin typeface="Helvetica" pitchFamily="2" charset="0"/>
              </a:rPr>
              <a:t>fleire</a:t>
            </a:r>
            <a:r>
              <a:rPr lang="nb-NO" dirty="0">
                <a:effectLst/>
                <a:latin typeface="Helvetica" pitchFamily="2" charset="0"/>
              </a:rPr>
              <a:t> tre enn vi treng.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6099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Når vi </a:t>
            </a:r>
            <a:r>
              <a:rPr lang="nb-NO" dirty="0" err="1">
                <a:effectLst/>
                <a:latin typeface="Helvetica" pitchFamily="2" charset="0"/>
              </a:rPr>
              <a:t>kastar</a:t>
            </a:r>
            <a:r>
              <a:rPr lang="nb-NO" dirty="0">
                <a:effectLst/>
                <a:latin typeface="Helvetica" pitchFamily="2" charset="0"/>
              </a:rPr>
              <a:t> papir </a:t>
            </a:r>
            <a:r>
              <a:rPr lang="nb-NO" dirty="0" err="1">
                <a:effectLst/>
                <a:latin typeface="Helvetica" pitchFamily="2" charset="0"/>
              </a:rPr>
              <a:t>saman</a:t>
            </a:r>
            <a:r>
              <a:rPr lang="nb-NO" dirty="0">
                <a:effectLst/>
                <a:latin typeface="Helvetica" pitchFamily="2" charset="0"/>
              </a:rPr>
              <a:t> med anna papir, er det </a:t>
            </a:r>
            <a:r>
              <a:rPr lang="nb-NO" dirty="0" err="1">
                <a:effectLst/>
                <a:latin typeface="Helvetica" pitchFamily="2" charset="0"/>
              </a:rPr>
              <a:t>mykje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lettare</a:t>
            </a:r>
            <a:r>
              <a:rPr lang="nb-NO" dirty="0">
                <a:effectLst/>
                <a:latin typeface="Helvetica" pitchFamily="2" charset="0"/>
              </a:rPr>
              <a:t> å bruke papiret på nytt. Når du </a:t>
            </a:r>
            <a:r>
              <a:rPr lang="nb-NO" dirty="0" err="1">
                <a:effectLst/>
                <a:latin typeface="Helvetica" pitchFamily="2" charset="0"/>
              </a:rPr>
              <a:t>kastar</a:t>
            </a:r>
            <a:r>
              <a:rPr lang="nb-NO" dirty="0">
                <a:effectLst/>
                <a:latin typeface="Helvetica" pitchFamily="2" charset="0"/>
              </a:rPr>
              <a:t> drikkekartongen i papiravfallet, kan det bli brukt til å lage andre produkt av papir. Som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skoeske eller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kladdebok. Då treng vi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å hogge ned nye tre kvar gong vi skal lage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nytt av papir. Når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først skal ta </a:t>
            </a:r>
            <a:r>
              <a:rPr lang="nb-NO" dirty="0" err="1">
                <a:effectLst/>
                <a:latin typeface="Helvetica" pitchFamily="2" charset="0"/>
              </a:rPr>
              <a:t>noko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frå</a:t>
            </a:r>
            <a:r>
              <a:rPr lang="nb-NO" dirty="0">
                <a:effectLst/>
                <a:latin typeface="Helvetica" pitchFamily="2" charset="0"/>
              </a:rPr>
              <a:t> naturen, er det viktig at vi brukar det så mange gonger som </a:t>
            </a:r>
            <a:r>
              <a:rPr lang="nb-NO" dirty="0" err="1">
                <a:effectLst/>
                <a:latin typeface="Helvetica" pitchFamily="2" charset="0"/>
              </a:rPr>
              <a:t>mogleg</a:t>
            </a:r>
            <a:r>
              <a:rPr lang="nb-NO" dirty="0">
                <a:effectLst/>
                <a:latin typeface="Helvetica" pitchFamily="2" charset="0"/>
              </a:rPr>
              <a:t>. Når vi brukar </a:t>
            </a:r>
            <a:r>
              <a:rPr lang="nb-NO" dirty="0" err="1">
                <a:effectLst/>
                <a:latin typeface="Helvetica" pitchFamily="2" charset="0"/>
              </a:rPr>
              <a:t>fleire</a:t>
            </a:r>
            <a:r>
              <a:rPr lang="nb-NO" dirty="0">
                <a:effectLst/>
                <a:latin typeface="Helvetica" pitchFamily="2" charset="0"/>
              </a:rPr>
              <a:t> ting om igjen, tar vi vare på </a:t>
            </a:r>
            <a:r>
              <a:rPr lang="nb-NO" dirty="0" err="1">
                <a:effectLst/>
                <a:latin typeface="Helvetica" pitchFamily="2" charset="0"/>
              </a:rPr>
              <a:t>meir</a:t>
            </a:r>
            <a:r>
              <a:rPr lang="nb-NO" dirty="0">
                <a:effectLst/>
                <a:latin typeface="Helvetica" pitchFamily="2" charset="0"/>
              </a:rPr>
              <a:t> natur!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6376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ffectLst/>
                <a:latin typeface="Helvetica" pitchFamily="2" charset="0"/>
              </a:rPr>
              <a:t>Men </a:t>
            </a:r>
            <a:r>
              <a:rPr lang="nb-NO" dirty="0" err="1">
                <a:effectLst/>
                <a:latin typeface="Helvetica" pitchFamily="2" charset="0"/>
              </a:rPr>
              <a:t>ikkje</a:t>
            </a:r>
            <a:r>
              <a:rPr lang="nb-NO" dirty="0">
                <a:effectLst/>
                <a:latin typeface="Helvetica" pitchFamily="2" charset="0"/>
              </a:rPr>
              <a:t> alle materiale kan bli kasta i </a:t>
            </a:r>
            <a:r>
              <a:rPr lang="nb-NO" dirty="0" err="1">
                <a:effectLst/>
                <a:latin typeface="Helvetica" pitchFamily="2" charset="0"/>
              </a:rPr>
              <a:t>vanleg</a:t>
            </a:r>
            <a:r>
              <a:rPr lang="nb-NO" dirty="0">
                <a:effectLst/>
                <a:latin typeface="Helvetica" pitchFamily="2" charset="0"/>
              </a:rPr>
              <a:t> søppel. Det gjeld mellom anna brukte batteri og øydelagt elektronikk. Det må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levere til </a:t>
            </a:r>
            <a:r>
              <a:rPr lang="nb-NO" dirty="0" err="1">
                <a:effectLst/>
                <a:latin typeface="Helvetica" pitchFamily="2" charset="0"/>
              </a:rPr>
              <a:t>ein</a:t>
            </a:r>
            <a:r>
              <a:rPr lang="nb-NO" dirty="0">
                <a:effectLst/>
                <a:latin typeface="Helvetica" pitchFamily="2" charset="0"/>
              </a:rPr>
              <a:t> butikk eller gjenvinningsstasjon. Alle </a:t>
            </a:r>
            <a:r>
              <a:rPr lang="nb-NO" dirty="0" err="1">
                <a:effectLst/>
                <a:latin typeface="Helvetica" pitchFamily="2" charset="0"/>
              </a:rPr>
              <a:t>stadar</a:t>
            </a:r>
            <a:r>
              <a:rPr lang="nb-NO" dirty="0">
                <a:effectLst/>
                <a:latin typeface="Helvetica" pitchFamily="2" charset="0"/>
              </a:rPr>
              <a:t> som sel batteri og elektronikk, må også ta det i mot når det er brukt opp eller øydelagt, og levere det til gjenvinning.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3707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  <a:latin typeface="Helvetica" pitchFamily="2" charset="0"/>
              </a:rPr>
              <a:t>Elektroniske ting er ting som </a:t>
            </a:r>
            <a:r>
              <a:rPr lang="nb-NO" dirty="0" err="1">
                <a:effectLst/>
                <a:latin typeface="Helvetica" pitchFamily="2" charset="0"/>
              </a:rPr>
              <a:t>inneheld</a:t>
            </a:r>
            <a:r>
              <a:rPr lang="nb-NO" dirty="0">
                <a:effectLst/>
                <a:latin typeface="Helvetica" pitchFamily="2" charset="0"/>
              </a:rPr>
              <a:t> batteri eller brukar </a:t>
            </a:r>
            <a:r>
              <a:rPr lang="nb-NO" dirty="0" err="1">
                <a:effectLst/>
                <a:latin typeface="Helvetica" pitchFamily="2" charset="0"/>
              </a:rPr>
              <a:t>straum</a:t>
            </a:r>
            <a:r>
              <a:rPr lang="nb-NO" dirty="0">
                <a:effectLst/>
                <a:latin typeface="Helvetica" pitchFamily="2" charset="0"/>
              </a:rPr>
              <a:t> for å fungere. Vi har mange slike ting i </a:t>
            </a:r>
            <a:r>
              <a:rPr lang="nb-NO" dirty="0" err="1">
                <a:effectLst/>
                <a:latin typeface="Helvetica" pitchFamily="2" charset="0"/>
              </a:rPr>
              <a:t>heimane</a:t>
            </a:r>
            <a:r>
              <a:rPr lang="nb-NO" dirty="0">
                <a:effectLst/>
                <a:latin typeface="Helvetica" pitchFamily="2" charset="0"/>
              </a:rPr>
              <a:t> våre. Det er når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blir </a:t>
            </a:r>
            <a:r>
              <a:rPr lang="nb-NO" dirty="0" err="1">
                <a:effectLst/>
                <a:latin typeface="Helvetica" pitchFamily="2" charset="0"/>
              </a:rPr>
              <a:t>øydelagde</a:t>
            </a:r>
            <a:r>
              <a:rPr lang="nb-NO" dirty="0">
                <a:effectLst/>
                <a:latin typeface="Helvetica" pitchFamily="2" charset="0"/>
              </a:rPr>
              <a:t>, at </a:t>
            </a:r>
            <a:r>
              <a:rPr lang="nb-NO" dirty="0" err="1">
                <a:effectLst/>
                <a:latin typeface="Helvetica" pitchFamily="2" charset="0"/>
              </a:rPr>
              <a:t>dei</a:t>
            </a:r>
            <a:r>
              <a:rPr lang="nb-NO" dirty="0">
                <a:effectLst/>
                <a:latin typeface="Helvetica" pitchFamily="2" charset="0"/>
              </a:rPr>
              <a:t> blir til elektronisk avfall, som ofte blir kalla EE-avfall. EE-avfall kan  til dømes </a:t>
            </a:r>
            <a:r>
              <a:rPr lang="nb-NO" dirty="0" err="1">
                <a:effectLst/>
                <a:latin typeface="Helvetica" pitchFamily="2" charset="0"/>
              </a:rPr>
              <a:t>vere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øydelagde</a:t>
            </a:r>
            <a:r>
              <a:rPr lang="nb-NO" dirty="0">
                <a:effectLst/>
                <a:latin typeface="Helvetica" pitchFamily="2" charset="0"/>
              </a:rPr>
              <a:t> </a:t>
            </a:r>
            <a:r>
              <a:rPr lang="nb-NO" dirty="0" err="1">
                <a:effectLst/>
                <a:latin typeface="Helvetica" pitchFamily="2" charset="0"/>
              </a:rPr>
              <a:t>mobilar</a:t>
            </a:r>
            <a:r>
              <a:rPr lang="nb-NO" dirty="0">
                <a:effectLst/>
                <a:latin typeface="Helvetica" pitchFamily="2" charset="0"/>
              </a:rPr>
              <a:t>, </a:t>
            </a:r>
            <a:r>
              <a:rPr lang="nb-NO" dirty="0" err="1">
                <a:effectLst/>
                <a:latin typeface="Helvetica" pitchFamily="2" charset="0"/>
              </a:rPr>
              <a:t>spillkonsollar</a:t>
            </a:r>
            <a:r>
              <a:rPr lang="nb-NO" dirty="0">
                <a:effectLst/>
                <a:latin typeface="Helvetica" pitchFamily="2" charset="0"/>
              </a:rPr>
              <a:t>, lyspærer, kjøleskap, </a:t>
            </a:r>
            <a:r>
              <a:rPr lang="nb-NO" dirty="0" err="1">
                <a:effectLst/>
                <a:latin typeface="Helvetica" pitchFamily="2" charset="0"/>
              </a:rPr>
              <a:t>røykvarslarar</a:t>
            </a:r>
            <a:r>
              <a:rPr lang="nb-NO" dirty="0">
                <a:effectLst/>
                <a:latin typeface="Helvetica" pitchFamily="2" charset="0"/>
              </a:rPr>
              <a:t>, barbermaskiner og blinkesko.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C649-A550-9345-8111-7373822C2FF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9991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8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340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742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49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15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460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02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107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15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79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12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D2415-25E8-3C4E-ADC0-7CA19EA874A2}" type="datetimeFigureOut">
              <a:rPr lang="nb-NO" smtClean="0"/>
              <a:t>23.01.2026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41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0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282025-800E-6C33-CB56-5EC9A2F85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CA96C91-BBC2-0947-25E8-D3DA10138F27}"/>
              </a:ext>
            </a:extLst>
          </p:cNvPr>
          <p:cNvSpPr txBox="1"/>
          <p:nvPr/>
        </p:nvSpPr>
        <p:spPr>
          <a:xfrm>
            <a:off x="548060" y="630200"/>
            <a:ext cx="8035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EE-avfall og gamle batteri kan </a:t>
            </a:r>
            <a:r>
              <a:rPr lang="nb-NO" sz="24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innehalde</a:t>
            </a:r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 stoff </a:t>
            </a:r>
          </a:p>
          <a:p>
            <a:pPr algn="ctr"/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som </a:t>
            </a:r>
            <a:r>
              <a:rPr lang="nb-NO" sz="24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skadar</a:t>
            </a:r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 miljøet, som kadmium og bly.</a:t>
            </a:r>
          </a:p>
        </p:txBody>
      </p:sp>
    </p:spTree>
    <p:extLst>
      <p:ext uri="{BB962C8B-B14F-4D97-AF65-F5344CB8AC3E}">
        <p14:creationId xmlns:p14="http://schemas.microsoft.com/office/powerpoint/2010/main" val="1005647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4B9B5-ACA2-DE3A-3113-B2C694E1B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B411DC1-4B47-D33E-F2C1-1503E0350F49}"/>
              </a:ext>
            </a:extLst>
          </p:cNvPr>
          <p:cNvSpPr txBox="1"/>
          <p:nvPr/>
        </p:nvSpPr>
        <p:spPr>
          <a:xfrm>
            <a:off x="676097" y="2528670"/>
            <a:ext cx="7791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</a:b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CC48DE3-AC1E-A2E8-C166-80AE778C58BA}"/>
              </a:ext>
            </a:extLst>
          </p:cNvPr>
          <p:cNvSpPr txBox="1"/>
          <p:nvPr/>
        </p:nvSpPr>
        <p:spPr>
          <a:xfrm>
            <a:off x="-352927" y="2721114"/>
            <a:ext cx="9849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På tide å strekke litt på beina?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Køyr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søppelsorteringsstafett!</a:t>
            </a:r>
          </a:p>
        </p:txBody>
      </p:sp>
    </p:spTree>
    <p:extLst>
      <p:ext uri="{BB962C8B-B14F-4D97-AF65-F5344CB8AC3E}">
        <p14:creationId xmlns:p14="http://schemas.microsoft.com/office/powerpoint/2010/main" val="2563516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31DEF9-ED28-E352-52C9-D006AFBF3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21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CBE36-3C3D-AC70-1F6E-A9E33454C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1F75B943-4FD2-8FC1-CBE9-CC4A87929BCA}"/>
              </a:ext>
            </a:extLst>
          </p:cNvPr>
          <p:cNvSpPr txBox="1"/>
          <p:nvPr/>
        </p:nvSpPr>
        <p:spPr>
          <a:xfrm>
            <a:off x="3688079" y="909309"/>
            <a:ext cx="41910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rgbClr val="FFFFFF"/>
                </a:solidFill>
                <a:effectLst/>
                <a:latin typeface="Epilogue Medium" pitchFamily="2" charset="77"/>
              </a:rPr>
              <a:t>Brukte batteri kan skape brann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9E6B1F1-07D4-1726-6E43-09EA936DB50E}"/>
              </a:ext>
            </a:extLst>
          </p:cNvPr>
          <p:cNvSpPr txBox="1"/>
          <p:nvPr/>
        </p:nvSpPr>
        <p:spPr>
          <a:xfrm>
            <a:off x="4572000" y="3307083"/>
            <a:ext cx="3657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I tillegg kan batteri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ha restenergi igjen i seg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etter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dei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er brukt opp. 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Det betyr at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dei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kan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utvikle varme og i verste fall begynne å brenne.</a:t>
            </a:r>
          </a:p>
        </p:txBody>
      </p:sp>
    </p:spTree>
    <p:extLst>
      <p:ext uri="{BB962C8B-B14F-4D97-AF65-F5344CB8AC3E}">
        <p14:creationId xmlns:p14="http://schemas.microsoft.com/office/powerpoint/2010/main" val="3315485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0A743-DEA0-1D8F-DE7B-97CA144E6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9D40C019-1AA1-2966-B786-087357D51642}"/>
              </a:ext>
            </a:extLst>
          </p:cNvPr>
          <p:cNvSpPr txBox="1"/>
          <p:nvPr/>
        </p:nvSpPr>
        <p:spPr>
          <a:xfrm>
            <a:off x="676097" y="2528670"/>
            <a:ext cx="77918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Nokre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batteri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inneheld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til dømes sink og kobolt. Sink og kobolt blir henta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frå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gruver og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frå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naturen. Når vi leverer batteri til gjenvinning, kan vi hente stoff fra batteria i staden.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</a:b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EC706D3-4038-BB99-ADB2-E1171A41EFDC}"/>
              </a:ext>
            </a:extLst>
          </p:cNvPr>
          <p:cNvSpPr txBox="1"/>
          <p:nvPr/>
        </p:nvSpPr>
        <p:spPr>
          <a:xfrm>
            <a:off x="-401053" y="782959"/>
            <a:ext cx="9689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Batteri </a:t>
            </a:r>
            <a:r>
              <a:rPr kumimoji="0" lang="nb-NO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inneheld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viktige </a:t>
            </a:r>
            <a:b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</a:b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stoff som kan bli brukt på nytt</a:t>
            </a:r>
          </a:p>
        </p:txBody>
      </p:sp>
      <p:pic>
        <p:nvPicPr>
          <p:cNvPr id="6" name="Bilde 5" descr="Et bilde som inneholder skjermbilde, grønn, design&#10;&#10;Automatisk generert beskrivelse">
            <a:extLst>
              <a:ext uri="{FF2B5EF4-FFF2-40B4-BE49-F238E27FC236}">
                <a16:creationId xmlns:a16="http://schemas.microsoft.com/office/drawing/2014/main" id="{0B3C506E-CEDD-D14F-7E61-195DFA516D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613" r="20218" b="38631"/>
          <a:stretch/>
        </p:blipFill>
        <p:spPr>
          <a:xfrm>
            <a:off x="531718" y="3980997"/>
            <a:ext cx="6157840" cy="22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63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8A05B1-3972-0A05-E727-678AB809A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4645779-885C-209C-28AE-D8028CAA6A22}"/>
              </a:ext>
            </a:extLst>
          </p:cNvPr>
          <p:cNvSpPr txBox="1"/>
          <p:nvPr/>
        </p:nvSpPr>
        <p:spPr>
          <a:xfrm>
            <a:off x="619245" y="2413337"/>
            <a:ext cx="7905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Då produserer vi mindre avfall. Det betyr at vi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også må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tenkja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på kva vi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gjer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med tinga våre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FØR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dei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blir til søppel. Har du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nokre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forslag til ombruk?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479F945-8B04-547A-BC32-6B7E7BF88D54}"/>
              </a:ext>
            </a:extLst>
          </p:cNvPr>
          <p:cNvSpPr txBox="1"/>
          <p:nvPr/>
        </p:nvSpPr>
        <p:spPr>
          <a:xfrm>
            <a:off x="619245" y="538287"/>
            <a:ext cx="7905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solidFill>
                  <a:srgbClr val="F3F7EF"/>
                </a:solidFill>
                <a:effectLst>
                  <a:outerShdw blurRad="362105" dir="5400000" sx="111445" sy="111445" algn="t" rotWithShape="0">
                    <a:prstClr val="black">
                      <a:alpha val="40000"/>
                    </a:prstClr>
                  </a:outerShdw>
                </a:effectLst>
                <a:latin typeface="Epilogue Medium" pitchFamily="2" charset="77"/>
              </a:rPr>
              <a:t>Ombruk er bra for jorda vår. Det er når vi brukar ting om igjen.</a:t>
            </a:r>
          </a:p>
        </p:txBody>
      </p:sp>
    </p:spTree>
    <p:extLst>
      <p:ext uri="{BB962C8B-B14F-4D97-AF65-F5344CB8AC3E}">
        <p14:creationId xmlns:p14="http://schemas.microsoft.com/office/powerpoint/2010/main" val="2392711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2571F-0AC5-BDF7-82E9-133267399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FC6A805-AC37-66E4-CB68-0780F6D2C58A}"/>
              </a:ext>
            </a:extLst>
          </p:cNvPr>
          <p:cNvSpPr txBox="1"/>
          <p:nvPr/>
        </p:nvSpPr>
        <p:spPr>
          <a:xfrm>
            <a:off x="676096" y="2126218"/>
            <a:ext cx="77918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1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) Husk ombruk. Bruke gamle ting om igjen.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Alt vi brukar kjem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frå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jordkloden vår. Gjenvinning er bra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for jorda fordi det betyr at vi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ikkje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må hente like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mykje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 </a:t>
            </a:r>
          </a:p>
          <a:p>
            <a:pPr algn="ctr"/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ressursar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frå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naturen. Om vi brukar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meir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enn jorda klarer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å lage,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skadar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det jordkloden. I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Noreg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må vi bli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flinkare</a:t>
            </a:r>
            <a:endParaRPr lang="nb-NO" sz="20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til å bruke ting på nytt.</a:t>
            </a:r>
          </a:p>
          <a:p>
            <a:pPr algn="ctr"/>
            <a:endParaRPr lang="nb-NO" sz="20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1) </a:t>
            </a:r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S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orter avfall riktig.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Noko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 kan gå i forskjellige </a:t>
            </a:r>
          </a:p>
          <a:p>
            <a:pPr algn="ctr"/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søppeldunkar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, mens batteri og anna EE-avfall må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ein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levere til gjenvinningsstasjon eller butikk. </a:t>
            </a:r>
          </a:p>
          <a:p>
            <a:pPr algn="ctr"/>
            <a:b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</a:br>
            <a:endParaRPr lang="nb-NO" sz="2000" dirty="0">
              <a:solidFill>
                <a:srgbClr val="F3F7EF"/>
              </a:solidFill>
              <a:effectLst/>
              <a:latin typeface="Epilogue Medium" pitchFamily="2" charset="77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845C76D-C501-D4A2-0702-97D1DAA99C96}"/>
              </a:ext>
            </a:extLst>
          </p:cNvPr>
          <p:cNvSpPr txBox="1"/>
          <p:nvPr/>
        </p:nvSpPr>
        <p:spPr>
          <a:xfrm>
            <a:off x="800268" y="674622"/>
            <a:ext cx="7543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For å spare på jordas </a:t>
            </a:r>
            <a:r>
              <a:rPr lang="nb-NO" sz="4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ressursar</a:t>
            </a:r>
            <a:r>
              <a:rPr lang="nb-NO" sz="4400" dirty="0">
                <a:solidFill>
                  <a:srgbClr val="F3F7EF"/>
                </a:solidFill>
                <a:effectLst/>
                <a:latin typeface="Epilogue Medium" pitchFamily="2" charset="77"/>
              </a:rPr>
              <a:t>... </a:t>
            </a:r>
          </a:p>
        </p:txBody>
      </p:sp>
    </p:spTree>
    <p:extLst>
      <p:ext uri="{BB962C8B-B14F-4D97-AF65-F5344CB8AC3E}">
        <p14:creationId xmlns:p14="http://schemas.microsoft.com/office/powerpoint/2010/main" val="3417766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C7839D-82C4-B68D-9E5D-FDFF7165E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B3E3FE0-DF4A-1AF3-CF35-1519D566F37C}"/>
              </a:ext>
            </a:extLst>
          </p:cNvPr>
          <p:cNvSpPr txBox="1"/>
          <p:nvPr/>
        </p:nvSpPr>
        <p:spPr>
          <a:xfrm>
            <a:off x="763929" y="1076445"/>
            <a:ext cx="3611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0" dirty="0">
                <a:solidFill>
                  <a:srgbClr val="002F0C"/>
                </a:solidFill>
                <a:effectLst/>
                <a:latin typeface="Epilogue Medium" pitchFamily="2" charset="77"/>
              </a:rPr>
              <a:t>Sjå rundt deg!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D134419-4DC0-517A-121F-89D146460D72}"/>
              </a:ext>
            </a:extLst>
          </p:cNvPr>
          <p:cNvSpPr txBox="1"/>
          <p:nvPr/>
        </p:nvSpPr>
        <p:spPr>
          <a:xfrm>
            <a:off x="868101" y="3716300"/>
            <a:ext cx="361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Ser du </a:t>
            </a:r>
            <a:r>
              <a:rPr lang="nb-NO" sz="24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noko</a:t>
            </a:r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 rundt deg som de snart er </a:t>
            </a:r>
          </a:p>
          <a:p>
            <a:pPr algn="ctr"/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ferdige med å bruke? Kva kan de </a:t>
            </a:r>
            <a:r>
              <a:rPr lang="nb-NO" sz="24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gjere</a:t>
            </a:r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 med det når det er </a:t>
            </a:r>
          </a:p>
          <a:p>
            <a:pPr algn="ctr"/>
            <a:r>
              <a:rPr lang="nb-NO" sz="2400" dirty="0">
                <a:solidFill>
                  <a:srgbClr val="002F0C"/>
                </a:solidFill>
                <a:effectLst/>
                <a:latin typeface="Epilogue Medium" pitchFamily="2" charset="77"/>
              </a:rPr>
              <a:t>ferdig brukt?</a:t>
            </a:r>
          </a:p>
        </p:txBody>
      </p:sp>
    </p:spTree>
    <p:extLst>
      <p:ext uri="{BB962C8B-B14F-4D97-AF65-F5344CB8AC3E}">
        <p14:creationId xmlns:p14="http://schemas.microsoft.com/office/powerpoint/2010/main" val="1794915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2571F-0AC5-BDF7-82E9-133267399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FC6A805-AC37-66E4-CB68-0780F6D2C58A}"/>
              </a:ext>
            </a:extLst>
          </p:cNvPr>
          <p:cNvSpPr txBox="1"/>
          <p:nvPr/>
        </p:nvSpPr>
        <p:spPr>
          <a:xfrm>
            <a:off x="5512608" y="2067948"/>
            <a:ext cx="28311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  <a:p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Fokuser på heimet denne </a:t>
            </a:r>
            <a:r>
              <a:rPr lang="nb-NO" sz="2000" dirty="0" err="1">
                <a:solidFill>
                  <a:srgbClr val="F3F7EF"/>
                </a:solidFill>
                <a:latin typeface="Epilogue Medium" pitchFamily="2" charset="77"/>
              </a:rPr>
              <a:t>veka</a:t>
            </a:r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. Samle det </a:t>
            </a:r>
            <a:r>
              <a:rPr lang="nb-NO" sz="2000" dirty="0" err="1">
                <a:solidFill>
                  <a:srgbClr val="F3F7EF"/>
                </a:solidFill>
                <a:latin typeface="Epilogue Medium" pitchFamily="2" charset="77"/>
              </a:rPr>
              <a:t>elevane</a:t>
            </a:r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 har av brukte batteri heime hos seg, og pass på at </a:t>
            </a:r>
            <a:r>
              <a:rPr lang="nb-NO" sz="2000" dirty="0" err="1">
                <a:solidFill>
                  <a:srgbClr val="F3F7EF"/>
                </a:solidFill>
                <a:latin typeface="Epilogue Medium" pitchFamily="2" charset="77"/>
              </a:rPr>
              <a:t>dei</a:t>
            </a:r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 heime </a:t>
            </a:r>
            <a:r>
              <a:rPr lang="nb-NO" sz="2000" dirty="0" err="1">
                <a:solidFill>
                  <a:srgbClr val="F3F7EF"/>
                </a:solidFill>
                <a:latin typeface="Epilogue Medium" pitchFamily="2" charset="77"/>
              </a:rPr>
              <a:t>lærar</a:t>
            </a:r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 om </a:t>
            </a:r>
            <a:r>
              <a:rPr lang="nb-NO" sz="2000" dirty="0" err="1">
                <a:solidFill>
                  <a:srgbClr val="F3F7EF"/>
                </a:solidFill>
                <a:latin typeface="Epilogue Medium" pitchFamily="2" charset="77"/>
              </a:rPr>
              <a:t>teiping</a:t>
            </a:r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 av brukte batteri.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</a:b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845C76D-C501-D4A2-0702-97D1DAA99C96}"/>
              </a:ext>
            </a:extLst>
          </p:cNvPr>
          <p:cNvSpPr txBox="1"/>
          <p:nvPr/>
        </p:nvSpPr>
        <p:spPr>
          <a:xfrm>
            <a:off x="667921" y="917156"/>
            <a:ext cx="7543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Vekas</a:t>
            </a:r>
            <a:r>
              <a:rPr kumimoji="0" lang="nb-NO" sz="44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forandringstips: heime</a:t>
            </a:r>
          </a:p>
        </p:txBody>
      </p:sp>
      <p:pic>
        <p:nvPicPr>
          <p:cNvPr id="6" name="Bilde 5" descr="Et bilde som inneholder person, klær, innendørs, Menneskeansikt&#10;&#10;KI-generert innhold kan være feil.">
            <a:extLst>
              <a:ext uri="{FF2B5EF4-FFF2-40B4-BE49-F238E27FC236}">
                <a16:creationId xmlns:a16="http://schemas.microsoft.com/office/drawing/2014/main" id="{ABF0A7ED-70A9-5F66-BD8E-8B13CCD1D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821" r="12364"/>
          <a:stretch>
            <a:fillRect/>
          </a:stretch>
        </p:blipFill>
        <p:spPr>
          <a:xfrm>
            <a:off x="800267" y="2067948"/>
            <a:ext cx="4264101" cy="4130921"/>
          </a:xfrm>
          <a:prstGeom prst="roundRect">
            <a:avLst>
              <a:gd name="adj" fmla="val 6484"/>
            </a:avLst>
          </a:prstGeom>
        </p:spPr>
      </p:pic>
    </p:spTree>
    <p:extLst>
      <p:ext uri="{BB962C8B-B14F-4D97-AF65-F5344CB8AC3E}">
        <p14:creationId xmlns:p14="http://schemas.microsoft.com/office/powerpoint/2010/main" val="1507024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AFB97-52B2-235A-F171-D60DCE57C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BED7EC81-D2EC-692A-90CD-695977237024}"/>
              </a:ext>
            </a:extLst>
          </p:cNvPr>
          <p:cNvSpPr txBox="1"/>
          <p:nvPr/>
        </p:nvSpPr>
        <p:spPr>
          <a:xfrm>
            <a:off x="803592" y="1098980"/>
            <a:ext cx="7419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Vekas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 teipetips</a:t>
            </a: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: </a:t>
            </a:r>
            <a:r>
              <a:rPr lang="nb-NO" sz="4000">
                <a:solidFill>
                  <a:srgbClr val="F3F7EF"/>
                </a:solidFill>
                <a:latin typeface="Epilogue Medium" pitchFamily="2" charset="77"/>
              </a:rPr>
              <a:t>L</a:t>
            </a: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ek en batterileik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3F7EF"/>
                </a:solidFill>
                <a:effectLst/>
                <a:uLnTx/>
                <a:uFillTx/>
                <a:latin typeface="Epilogue Medium" pitchFamily="2" charset="77"/>
                <a:ea typeface="+mn-ea"/>
                <a:cs typeface="+mn-cs"/>
              </a:rPr>
              <a:t>!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183291-5F0F-DEED-0745-7D91577E805B}"/>
              </a:ext>
            </a:extLst>
          </p:cNvPr>
          <p:cNvSpPr txBox="1"/>
          <p:nvPr/>
        </p:nvSpPr>
        <p:spPr>
          <a:xfrm>
            <a:off x="803592" y="1916708"/>
            <a:ext cx="7419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Lek </a:t>
            </a:r>
            <a:r>
              <a:rPr lang="nb-NO" dirty="0" err="1">
                <a:solidFill>
                  <a:srgbClr val="F3F7EF"/>
                </a:solidFill>
                <a:latin typeface="Epilogue Medium" pitchFamily="2" charset="77"/>
              </a:rPr>
              <a:t>ein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 batterileik! Del </a:t>
            </a:r>
            <a:r>
              <a:rPr lang="nb-NO" dirty="0" err="1">
                <a:solidFill>
                  <a:srgbClr val="F3F7EF"/>
                </a:solidFill>
                <a:latin typeface="Epilogue Medium" pitchFamily="2" charset="77"/>
              </a:rPr>
              <a:t>elevane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 inn i lag. Kvart lag får like mange batteri. Alle batteria skal bli teipa, og etterpå kan de løpe med batteria til andre sida av klasserommet, kor de kan sette opp </a:t>
            </a:r>
            <a:r>
              <a:rPr lang="nb-NO" dirty="0" err="1">
                <a:solidFill>
                  <a:srgbClr val="F3F7EF"/>
                </a:solidFill>
                <a:latin typeface="Epilogue Medium" pitchFamily="2" charset="77"/>
              </a:rPr>
              <a:t>ein</a:t>
            </a:r>
            <a:r>
              <a:rPr lang="nb-NO" dirty="0">
                <a:solidFill>
                  <a:srgbClr val="F3F7EF"/>
                </a:solidFill>
                <a:latin typeface="Epilogue Medium" pitchFamily="2" charset="77"/>
              </a:rPr>
              <a:t> «miljøstasjon».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  <p:pic>
        <p:nvPicPr>
          <p:cNvPr id="6" name="Bilde 5" descr="Et bilde som inneholder innendørs, person, tekst, holde&#10;&#10;KI-generert innhold kan være feil.">
            <a:extLst>
              <a:ext uri="{FF2B5EF4-FFF2-40B4-BE49-F238E27FC236}">
                <a16:creationId xmlns:a16="http://schemas.microsoft.com/office/drawing/2014/main" id="{F416B520-FA75-308C-0D61-D1A053945A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99" t="2668" r="12550" b="-536"/>
          <a:stretch>
            <a:fillRect/>
          </a:stretch>
        </p:blipFill>
        <p:spPr>
          <a:xfrm>
            <a:off x="1044964" y="3182815"/>
            <a:ext cx="3468271" cy="3023161"/>
          </a:xfrm>
          <a:prstGeom prst="roundRect">
            <a:avLst>
              <a:gd name="adj" fmla="val 8565"/>
            </a:avLst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9C14F24-8D22-7027-222B-D8024C6BE411}"/>
              </a:ext>
            </a:extLst>
          </p:cNvPr>
          <p:cNvSpPr txBox="1"/>
          <p:nvPr/>
        </p:nvSpPr>
        <p:spPr>
          <a:xfrm>
            <a:off x="4899391" y="3323492"/>
            <a:ext cx="33234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Første lag som leverer alle sine batteri, vinn! </a:t>
            </a:r>
          </a:p>
          <a:p>
            <a:pPr lvl="0"/>
            <a:endParaRPr lang="nb-NO" sz="2000" dirty="0">
              <a:solidFill>
                <a:srgbClr val="F3F7EF"/>
              </a:solidFill>
              <a:latin typeface="Epilogue Medium" pitchFamily="2" charset="77"/>
            </a:endParaRPr>
          </a:p>
          <a:p>
            <a:pPr lvl="0"/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PS: For at seieren skal </a:t>
            </a:r>
            <a:r>
              <a:rPr lang="nb-NO" sz="2000" dirty="0" err="1">
                <a:solidFill>
                  <a:srgbClr val="F3F7EF"/>
                </a:solidFill>
                <a:latin typeface="Epilogue Medium" pitchFamily="2" charset="77"/>
              </a:rPr>
              <a:t>vere</a:t>
            </a:r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 gyldig, må batteria </a:t>
            </a:r>
            <a:r>
              <a:rPr lang="nb-NO" sz="2000" dirty="0" err="1">
                <a:solidFill>
                  <a:srgbClr val="F3F7EF"/>
                </a:solidFill>
                <a:latin typeface="Epilogue Medium" pitchFamily="2" charset="77"/>
              </a:rPr>
              <a:t>vere</a:t>
            </a:r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 teipa </a:t>
            </a:r>
            <a:r>
              <a:rPr lang="nb-NO" sz="2000" dirty="0" err="1">
                <a:solidFill>
                  <a:srgbClr val="F3F7EF"/>
                </a:solidFill>
                <a:latin typeface="Epilogue Medium" pitchFamily="2" charset="77"/>
              </a:rPr>
              <a:t>ordentleg</a:t>
            </a:r>
            <a:r>
              <a:rPr lang="nb-NO" sz="2000" dirty="0">
                <a:solidFill>
                  <a:srgbClr val="F3F7EF"/>
                </a:solidFill>
                <a:latin typeface="Epilogue Medium" pitchFamily="2" charset="77"/>
              </a:rPr>
              <a:t>.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F3F7EF"/>
              </a:solidFill>
              <a:effectLst/>
              <a:uLnTx/>
              <a:uFillTx/>
              <a:latin typeface="Epilogue Medium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659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9F32C2A1-3355-D47A-00FD-6459BDDC2589}"/>
              </a:ext>
            </a:extLst>
          </p:cNvPr>
          <p:cNvSpPr txBox="1"/>
          <p:nvPr/>
        </p:nvSpPr>
        <p:spPr>
          <a:xfrm>
            <a:off x="618232" y="1841126"/>
            <a:ext cx="790753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000" dirty="0">
                <a:solidFill>
                  <a:srgbClr val="F3F7EF"/>
                </a:solidFill>
                <a:effectLst/>
                <a:latin typeface="Epilogue Medium" pitchFamily="2" charset="77"/>
              </a:rPr>
              <a:t>Kva er gjenvinning?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000" dirty="0">
                <a:solidFill>
                  <a:srgbClr val="F3F7EF"/>
                </a:solidFill>
                <a:effectLst/>
                <a:latin typeface="Epilogue Medium" pitchFamily="2" charset="77"/>
              </a:rPr>
              <a:t>Kva er EE-avfall?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000" dirty="0">
                <a:solidFill>
                  <a:srgbClr val="F3F7EF"/>
                </a:solidFill>
                <a:effectLst/>
                <a:latin typeface="Epilogue Medium" pitchFamily="2" charset="77"/>
              </a:rPr>
              <a:t>Kva er </a:t>
            </a:r>
            <a:r>
              <a:rPr lang="nb-NO" sz="3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naturressursar</a:t>
            </a:r>
            <a:r>
              <a:rPr lang="nb-NO" sz="3000" dirty="0">
                <a:solidFill>
                  <a:srgbClr val="F3F7EF"/>
                </a:solidFill>
                <a:effectLst/>
                <a:latin typeface="Epilogue Medium" pitchFamily="2" charset="77"/>
              </a:rPr>
              <a:t>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000" dirty="0">
                <a:solidFill>
                  <a:srgbClr val="F3F7EF"/>
                </a:solidFill>
                <a:effectLst/>
                <a:latin typeface="Epilogue Medium" pitchFamily="2" charset="77"/>
              </a:rPr>
              <a:t>Kva kan skje viss </a:t>
            </a:r>
            <a:r>
              <a:rPr lang="nb-NO" sz="3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farleg</a:t>
            </a:r>
            <a:br>
              <a:rPr lang="nb-NO" sz="3000" dirty="0">
                <a:solidFill>
                  <a:srgbClr val="F3F7EF"/>
                </a:solidFill>
                <a:effectLst/>
                <a:latin typeface="Epilogue Medium" pitchFamily="2" charset="77"/>
              </a:rPr>
            </a:br>
            <a:r>
              <a:rPr lang="nb-NO" sz="3000" dirty="0">
                <a:solidFill>
                  <a:srgbClr val="F3F7EF"/>
                </a:solidFill>
                <a:effectLst/>
                <a:latin typeface="Epilogue Medium" pitchFamily="2" charset="77"/>
              </a:rPr>
              <a:t>avfall </a:t>
            </a:r>
            <a:r>
              <a:rPr lang="nb-NO" sz="3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hamnar</a:t>
            </a:r>
            <a:r>
              <a:rPr lang="nb-NO" sz="3000" dirty="0">
                <a:solidFill>
                  <a:srgbClr val="F3F7EF"/>
                </a:solidFill>
                <a:effectLst/>
                <a:latin typeface="Epilogue Medium" pitchFamily="2" charset="77"/>
              </a:rPr>
              <a:t> i naturen?</a:t>
            </a:r>
          </a:p>
          <a:p>
            <a:endParaRPr lang="nb-NO" sz="16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3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Kvifor</a:t>
            </a:r>
            <a:r>
              <a:rPr lang="nb-NO" sz="3000" dirty="0">
                <a:solidFill>
                  <a:srgbClr val="F3F7EF"/>
                </a:solidFill>
                <a:effectLst/>
                <a:latin typeface="Epilogue Medium" pitchFamily="2" charset="77"/>
              </a:rPr>
              <a:t> er det lurt å </a:t>
            </a:r>
            <a:br>
              <a:rPr lang="nb-NO" sz="3000" dirty="0">
                <a:solidFill>
                  <a:srgbClr val="F3F7EF"/>
                </a:solidFill>
                <a:effectLst/>
                <a:latin typeface="Epilogue Medium" pitchFamily="2" charset="77"/>
              </a:rPr>
            </a:br>
            <a:r>
              <a:rPr lang="nb-NO" sz="3000" dirty="0">
                <a:solidFill>
                  <a:srgbClr val="F3F7EF"/>
                </a:solidFill>
                <a:effectLst/>
                <a:latin typeface="Epilogue Medium" pitchFamily="2" charset="77"/>
              </a:rPr>
              <a:t>vinne att?</a:t>
            </a:r>
          </a:p>
        </p:txBody>
      </p:sp>
    </p:spTree>
    <p:extLst>
      <p:ext uri="{BB962C8B-B14F-4D97-AF65-F5344CB8AC3E}">
        <p14:creationId xmlns:p14="http://schemas.microsoft.com/office/powerpoint/2010/main" val="1828554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1D9991-3EA3-0C4A-0B4A-CA20F20E9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78879F5-DB09-A88A-F23B-3BFE69D55726}"/>
              </a:ext>
            </a:extLst>
          </p:cNvPr>
          <p:cNvSpPr txBox="1"/>
          <p:nvPr/>
        </p:nvSpPr>
        <p:spPr>
          <a:xfrm>
            <a:off x="390645" y="612403"/>
            <a:ext cx="8364735" cy="210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500" dirty="0">
                <a:solidFill>
                  <a:srgbClr val="F3F7EF"/>
                </a:solidFill>
                <a:effectLst/>
                <a:latin typeface="Epilogue Medium" pitchFamily="2" charset="77"/>
              </a:rPr>
              <a:t>Leverer du brukte </a:t>
            </a:r>
          </a:p>
          <a:p>
            <a:pPr algn="ctr"/>
            <a:r>
              <a:rPr lang="nb-NO" sz="4500" dirty="0">
                <a:solidFill>
                  <a:srgbClr val="F3F7EF"/>
                </a:solidFill>
                <a:effectLst/>
                <a:latin typeface="Epilogue Medium" pitchFamily="2" charset="77"/>
              </a:rPr>
              <a:t>batteri til gjenvinning?</a:t>
            </a:r>
          </a:p>
          <a:p>
            <a:pPr algn="ctr">
              <a:lnSpc>
                <a:spcPct val="150000"/>
              </a:lnSpc>
            </a:pPr>
            <a:r>
              <a:rPr lang="nb-NO" sz="3000" dirty="0">
                <a:solidFill>
                  <a:srgbClr val="F3F7EF"/>
                </a:solidFill>
                <a:latin typeface="Epilogue Medium" pitchFamily="2" charset="77"/>
              </a:rPr>
              <a:t>- Det er bra!</a:t>
            </a:r>
            <a:endParaRPr lang="nb-NO" sz="3000" dirty="0">
              <a:solidFill>
                <a:srgbClr val="F3F7EF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0903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8935E9-87D1-65CB-8700-B523D955B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39AF7666-A14C-C0F9-BE5A-2821FB992A24}"/>
              </a:ext>
            </a:extLst>
          </p:cNvPr>
          <p:cNvSpPr txBox="1"/>
          <p:nvPr/>
        </p:nvSpPr>
        <p:spPr>
          <a:xfrm>
            <a:off x="4091940" y="623833"/>
            <a:ext cx="5029200" cy="3302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dirty="0">
                <a:solidFill>
                  <a:srgbClr val="F3F7EF"/>
                </a:solidFill>
                <a:effectLst/>
                <a:latin typeface="Epilogue Medium" pitchFamily="2" charset="77"/>
              </a:rPr>
              <a:t>Men kva er </a:t>
            </a:r>
          </a:p>
          <a:p>
            <a:pPr algn="ctr"/>
            <a:r>
              <a:rPr lang="nb-NO" sz="4800" dirty="0">
                <a:solidFill>
                  <a:srgbClr val="F3F7EF"/>
                </a:solidFill>
                <a:effectLst/>
                <a:latin typeface="Epilogue Medium" pitchFamily="2" charset="77"/>
              </a:rPr>
              <a:t>gjenvinning?</a:t>
            </a:r>
          </a:p>
          <a:p>
            <a:pPr algn="ctr">
              <a:lnSpc>
                <a:spcPct val="200000"/>
              </a:lnSpc>
            </a:pP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- Å bruka </a:t>
            </a:r>
            <a:r>
              <a:rPr lang="nb-NO" sz="24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materialar</a:t>
            </a:r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 </a:t>
            </a:r>
          </a:p>
          <a:p>
            <a:pPr algn="ctr"/>
            <a:r>
              <a:rPr lang="nb-NO" sz="2400" dirty="0">
                <a:solidFill>
                  <a:srgbClr val="F3F7EF"/>
                </a:solidFill>
                <a:effectLst/>
                <a:latin typeface="Epilogue Medium" pitchFamily="2" charset="77"/>
              </a:rPr>
              <a:t>på nytt!</a:t>
            </a:r>
          </a:p>
          <a:p>
            <a:pPr algn="ctr">
              <a:lnSpc>
                <a:spcPct val="150000"/>
              </a:lnSpc>
            </a:pPr>
            <a:endParaRPr lang="nb-NO" sz="3000" dirty="0">
              <a:solidFill>
                <a:srgbClr val="F3F7EF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057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0A09CF-6A2B-292E-0971-BB529213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ABDCE67-E9EC-AF1F-E8EF-196C75C1FF49}"/>
              </a:ext>
            </a:extLst>
          </p:cNvPr>
          <p:cNvSpPr txBox="1"/>
          <p:nvPr/>
        </p:nvSpPr>
        <p:spPr>
          <a:xfrm>
            <a:off x="619245" y="658123"/>
            <a:ext cx="79055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>
                <a:solidFill>
                  <a:srgbClr val="F3F7EF"/>
                </a:solidFill>
                <a:effectLst/>
                <a:latin typeface="Epilogue Medium" pitchFamily="2" charset="77"/>
              </a:rPr>
              <a:t>Kast søpla riktig - og den </a:t>
            </a:r>
          </a:p>
          <a:p>
            <a:pPr algn="ctr"/>
            <a:r>
              <a:rPr lang="nb-NO" sz="4000" dirty="0">
                <a:solidFill>
                  <a:srgbClr val="F3F7EF"/>
                </a:solidFill>
                <a:effectLst/>
                <a:latin typeface="Epilogue Medium" pitchFamily="2" charset="77"/>
              </a:rPr>
              <a:t>blir vunne att til nye produkt.</a:t>
            </a:r>
          </a:p>
          <a:p>
            <a:pPr algn="ctr"/>
            <a:endParaRPr lang="nb-NO" sz="2000" dirty="0">
              <a:solidFill>
                <a:srgbClr val="F3F7EF"/>
              </a:solidFill>
              <a:effectLst/>
              <a:latin typeface="Epilogue Medium" pitchFamily="2" charset="77"/>
            </a:endParaRP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- Plast kan til dømes bli til nye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bereposar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 </a:t>
            </a:r>
          </a:p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eller </a:t>
            </a:r>
            <a:r>
              <a:rPr lang="nb-NO" sz="20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søppelsekkar</a:t>
            </a:r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.</a:t>
            </a:r>
          </a:p>
          <a:p>
            <a:pPr algn="ctr"/>
            <a:endParaRPr lang="nb-NO" sz="2000" dirty="0">
              <a:solidFill>
                <a:srgbClr val="F3F7EF"/>
              </a:solidFill>
              <a:effectLst/>
              <a:latin typeface="Epilogue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0338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C4D9B9-D381-1E0D-75C5-6B378541A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03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FB9A8-F5A5-47C9-075F-5A2E27175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C013E604-07FC-74F8-6184-E00EDC8101A1}"/>
              </a:ext>
            </a:extLst>
          </p:cNvPr>
          <p:cNvSpPr txBox="1"/>
          <p:nvPr/>
        </p:nvSpPr>
        <p:spPr>
          <a:xfrm>
            <a:off x="619245" y="2509783"/>
            <a:ext cx="7905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F3F7EF"/>
                </a:solidFill>
                <a:effectLst/>
                <a:latin typeface="Epilogue Medium" pitchFamily="2" charset="77"/>
              </a:rPr>
              <a:t>- Drikkekartong kan til dømes bli til skoeske!</a:t>
            </a:r>
          </a:p>
          <a:p>
            <a:pPr algn="ctr"/>
            <a:endParaRPr lang="nb-NO" sz="2000" dirty="0">
              <a:solidFill>
                <a:srgbClr val="F3F7EF"/>
              </a:solidFill>
              <a:effectLst/>
              <a:latin typeface="Epilogue Medium" pitchFamily="2" charset="77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8B5D014-456F-6421-17EB-780BC480AE5A}"/>
              </a:ext>
            </a:extLst>
          </p:cNvPr>
          <p:cNvSpPr txBox="1"/>
          <p:nvPr/>
        </p:nvSpPr>
        <p:spPr>
          <a:xfrm>
            <a:off x="619245" y="509533"/>
            <a:ext cx="7905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solidFill>
                  <a:srgbClr val="F3F7EF"/>
                </a:solidFill>
                <a:effectLst/>
                <a:latin typeface="Epilogue Medium" pitchFamily="2" charset="77"/>
              </a:rPr>
              <a:t>Kast papir </a:t>
            </a:r>
            <a:r>
              <a:rPr lang="nb-NO" sz="36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saman</a:t>
            </a:r>
            <a:r>
              <a:rPr lang="nb-NO" sz="3600" dirty="0">
                <a:solidFill>
                  <a:srgbClr val="F3F7EF"/>
                </a:solidFill>
                <a:effectLst/>
                <a:latin typeface="Epilogue Medium" pitchFamily="2" charset="77"/>
              </a:rPr>
              <a:t> med anna</a:t>
            </a:r>
          </a:p>
          <a:p>
            <a:pPr algn="ctr"/>
            <a:r>
              <a:rPr lang="nb-NO" sz="3600" dirty="0">
                <a:solidFill>
                  <a:srgbClr val="F3F7EF"/>
                </a:solidFill>
                <a:effectLst/>
                <a:latin typeface="Epilogue Medium" pitchFamily="2" charset="77"/>
              </a:rPr>
              <a:t>papir. Då blir det </a:t>
            </a:r>
            <a:r>
              <a:rPr lang="nb-NO" sz="3600" dirty="0" err="1">
                <a:solidFill>
                  <a:srgbClr val="F3F7EF"/>
                </a:solidFill>
                <a:effectLst/>
                <a:latin typeface="Epilogue Medium" pitchFamily="2" charset="77"/>
              </a:rPr>
              <a:t>lettare</a:t>
            </a:r>
            <a:r>
              <a:rPr lang="nb-NO" sz="3600" dirty="0">
                <a:solidFill>
                  <a:srgbClr val="F3F7EF"/>
                </a:solidFill>
                <a:effectLst/>
                <a:latin typeface="Epilogue Medium" pitchFamily="2" charset="77"/>
              </a:rPr>
              <a:t> å bruka </a:t>
            </a:r>
          </a:p>
          <a:p>
            <a:pPr algn="ctr"/>
            <a:r>
              <a:rPr lang="nb-NO" sz="3600" dirty="0">
                <a:solidFill>
                  <a:srgbClr val="F3F7EF"/>
                </a:solidFill>
                <a:effectLst/>
                <a:latin typeface="Epilogue Medium" pitchFamily="2" charset="77"/>
              </a:rPr>
              <a:t>papiret på nytt.</a:t>
            </a:r>
          </a:p>
        </p:txBody>
      </p:sp>
    </p:spTree>
    <p:extLst>
      <p:ext uri="{BB962C8B-B14F-4D97-AF65-F5344CB8AC3E}">
        <p14:creationId xmlns:p14="http://schemas.microsoft.com/office/powerpoint/2010/main" val="1769214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D0FA99-7153-F27B-B99B-BFA0BB2BF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842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F2A134-1D1B-6C14-62E5-E55D350C9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7110D9F-6B63-521B-F246-56343C5A0F50}"/>
              </a:ext>
            </a:extLst>
          </p:cNvPr>
          <p:cNvSpPr txBox="1"/>
          <p:nvPr/>
        </p:nvSpPr>
        <p:spPr>
          <a:xfrm>
            <a:off x="548060" y="630200"/>
            <a:ext cx="8035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500">
                <a:solidFill>
                  <a:srgbClr val="002F0C"/>
                </a:solidFill>
                <a:effectLst/>
                <a:latin typeface="Epilogue Medium" pitchFamily="2" charset="77"/>
              </a:rPr>
              <a:t>Elektroniske ting er </a:t>
            </a:r>
          </a:p>
          <a:p>
            <a:r>
              <a:rPr lang="nb-NO" sz="4500">
                <a:solidFill>
                  <a:srgbClr val="002F0C"/>
                </a:solidFill>
                <a:effectLst/>
                <a:latin typeface="Epilogue Medium" pitchFamily="2" charset="77"/>
              </a:rPr>
              <a:t>til dømes:</a:t>
            </a:r>
            <a:endParaRPr lang="nb-NO" sz="4500" dirty="0">
              <a:solidFill>
                <a:srgbClr val="002F0C"/>
              </a:solidFill>
              <a:effectLst/>
              <a:latin typeface="Epilogue Medium" pitchFamily="2" charset="77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0BC100-2D34-7127-D055-46E26D074BB5}"/>
              </a:ext>
            </a:extLst>
          </p:cNvPr>
          <p:cNvSpPr txBox="1"/>
          <p:nvPr/>
        </p:nvSpPr>
        <p:spPr>
          <a:xfrm>
            <a:off x="6355080" y="491701"/>
            <a:ext cx="24841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solidFill>
                  <a:srgbClr val="002F0C"/>
                </a:solidFill>
                <a:effectLst/>
                <a:latin typeface="Epilogue Medium" pitchFamily="2" charset="77"/>
              </a:rPr>
              <a:t>Kan de </a:t>
            </a:r>
            <a:r>
              <a:rPr lang="nb-NO" sz="18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gje</a:t>
            </a:r>
            <a:r>
              <a:rPr lang="nb-NO" sz="1800" dirty="0">
                <a:solidFill>
                  <a:srgbClr val="002F0C"/>
                </a:solidFill>
                <a:effectLst/>
                <a:latin typeface="Epilogue Medium" pitchFamily="2" charset="77"/>
              </a:rPr>
              <a:t> døme på ting som </a:t>
            </a:r>
            <a:r>
              <a:rPr lang="nb-NO" sz="18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ikkje</a:t>
            </a:r>
            <a:r>
              <a:rPr lang="nb-NO" sz="1800" dirty="0">
                <a:solidFill>
                  <a:srgbClr val="002F0C"/>
                </a:solidFill>
                <a:effectLst/>
                <a:latin typeface="Epilogue Medium" pitchFamily="2" charset="77"/>
              </a:rPr>
              <a:t> kan bli kasta i </a:t>
            </a:r>
            <a:r>
              <a:rPr lang="nb-NO" sz="1800" dirty="0" err="1">
                <a:solidFill>
                  <a:srgbClr val="002F0C"/>
                </a:solidFill>
                <a:effectLst/>
                <a:latin typeface="Epilogue Medium" pitchFamily="2" charset="77"/>
              </a:rPr>
              <a:t>vanleg</a:t>
            </a:r>
            <a:r>
              <a:rPr lang="nb-NO" sz="1800" dirty="0">
                <a:solidFill>
                  <a:srgbClr val="002F0C"/>
                </a:solidFill>
                <a:effectLst/>
                <a:latin typeface="Epilogue Medium" pitchFamily="2" charset="77"/>
              </a:rPr>
              <a:t> søppel, men må bli levert til gjenvinning?</a:t>
            </a:r>
          </a:p>
        </p:txBody>
      </p:sp>
    </p:spTree>
    <p:extLst>
      <p:ext uri="{BB962C8B-B14F-4D97-AF65-F5344CB8AC3E}">
        <p14:creationId xmlns:p14="http://schemas.microsoft.com/office/powerpoint/2010/main" val="2899230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b6fafe-5c01-4b04-a768-fba4e41af091" xsi:nil="true"/>
    <lcf76f155ced4ddcb4097134ff3c332f xmlns="73d6641d-2b63-4004-8716-de74c3eb5f2a">
      <Terms xmlns="http://schemas.microsoft.com/office/infopath/2007/PartnerControls"/>
    </lcf76f155ced4ddcb4097134ff3c332f>
    <Stjerne xmlns="73d6641d-2b63-4004-8716-de74c3eb5f2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7D648528C48D449196CFE8E57665AD" ma:contentTypeVersion="20" ma:contentTypeDescription="Opprett et nytt dokument." ma:contentTypeScope="" ma:versionID="7d86df317d2c57efafaeb554245de981">
  <xsd:schema xmlns:xsd="http://www.w3.org/2001/XMLSchema" xmlns:xs="http://www.w3.org/2001/XMLSchema" xmlns:p="http://schemas.microsoft.com/office/2006/metadata/properties" xmlns:ns2="73d6641d-2b63-4004-8716-de74c3eb5f2a" xmlns:ns3="bbb6fafe-5c01-4b04-a768-fba4e41af091" targetNamespace="http://schemas.microsoft.com/office/2006/metadata/properties" ma:root="true" ma:fieldsID="f8be774a01caea93227cc9bd48712849" ns2:_="" ns3:_="">
    <xsd:import namespace="73d6641d-2b63-4004-8716-de74c3eb5f2a"/>
    <xsd:import namespace="bbb6fafe-5c01-4b04-a768-fba4e41af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Stjern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6641d-2b63-4004-8716-de74c3eb5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tjerne" ma:index="21" nillable="true" ma:displayName="Stjerne" ma:internalName="Stjerne">
      <xsd:simpleType>
        <xsd:restriction base="dms:Number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96ae1266-2d3b-4455-a7a5-b8d53356f7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6fafe-5c01-4b04-a768-fba4e41af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54e3be7-474f-47c5-b267-8481e7b12f69}" ma:internalName="TaxCatchAll" ma:showField="CatchAllData" ma:web="bbb6fafe-5c01-4b04-a768-fba4e41af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88AEFB-C053-4BD8-857B-D2D0EA09D859}">
  <ds:schemaRefs>
    <ds:schemaRef ds:uri="http://schemas.microsoft.com/office/2006/metadata/properties"/>
    <ds:schemaRef ds:uri="http://schemas.microsoft.com/office/infopath/2007/PartnerControls"/>
    <ds:schemaRef ds:uri="bbb6fafe-5c01-4b04-a768-fba4e41af091"/>
    <ds:schemaRef ds:uri="73d6641d-2b63-4004-8716-de74c3eb5f2a"/>
  </ds:schemaRefs>
</ds:datastoreItem>
</file>

<file path=customXml/itemProps2.xml><?xml version="1.0" encoding="utf-8"?>
<ds:datastoreItem xmlns:ds="http://schemas.openxmlformats.org/officeDocument/2006/customXml" ds:itemID="{BF861D73-10C4-4087-BE21-D738FE703A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d6641d-2b63-4004-8716-de74c3eb5f2a"/>
    <ds:schemaRef ds:uri="bbb6fafe-5c01-4b04-a768-fba4e41af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70FF2F-F6FE-4F8A-B2DF-9C1FFE3A67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648</TotalTime>
  <Words>1785</Words>
  <Application>Microsoft Office PowerPoint</Application>
  <PresentationFormat>Skjermfremvisning (4:3)</PresentationFormat>
  <Paragraphs>128</Paragraphs>
  <Slides>19</Slides>
  <Notes>19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Epilogue Medium</vt:lpstr>
      <vt:lpstr>Helvetica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ingvildwollstad@gmail.com</dc:creator>
  <cp:lastModifiedBy>Ingvild Swane</cp:lastModifiedBy>
  <cp:revision>25</cp:revision>
  <dcterms:created xsi:type="dcterms:W3CDTF">2021-03-15T20:30:42Z</dcterms:created>
  <dcterms:modified xsi:type="dcterms:W3CDTF">2026-01-23T15:57:21Z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0x010100597D648528C48D449196CFE8E57665AD</vt:lpwstr>
  </property>
  <property fmtid="{D5CDD505-2E9C-101B-9397-08002B2CF9AE}" pid="3" name="MediaServiceImageTags">
    <vt:lpwstr/>
  </property>
</Properties>
</file>