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87" r:id="rId5"/>
    <p:sldId id="288" r:id="rId6"/>
    <p:sldId id="289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310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273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60716-D59C-47AB-AFB6-55EE0CF2A689}" v="1" dt="2026-01-23T15:00:41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/>
    <p:restoredTop sz="64308"/>
  </p:normalViewPr>
  <p:slideViewPr>
    <p:cSldViewPr snapToGrid="0" snapToObjects="1">
      <p:cViewPr varScale="1">
        <p:scale>
          <a:sx n="81" d="100"/>
          <a:sy n="81" d="100"/>
        </p:scale>
        <p:origin x="23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Swane" userId="33fe155a-a199-4228-80f3-3c81f490837e" providerId="ADAL" clId="{131CA9F0-C0CC-4CFD-BD9A-9418AA26BCA8}"/>
    <pc:docChg chg="custSel addSld modSld">
      <pc:chgData name="Ingvild Swane" userId="33fe155a-a199-4228-80f3-3c81f490837e" providerId="ADAL" clId="{131CA9F0-C0CC-4CFD-BD9A-9418AA26BCA8}" dt="2026-01-23T16:01:04.953" v="25" actId="20577"/>
      <pc:docMkLst>
        <pc:docMk/>
      </pc:docMkLst>
      <pc:sldChg chg="delSp modSp mod modNotesTx">
        <pc:chgData name="Ingvild Swane" userId="33fe155a-a199-4228-80f3-3c81f490837e" providerId="ADAL" clId="{131CA9F0-C0CC-4CFD-BD9A-9418AA26BCA8}" dt="2026-01-23T15:43:47.119" v="23" actId="20577"/>
        <pc:sldMkLst>
          <pc:docMk/>
          <pc:sldMk cId="618183303" sldId="273"/>
        </pc:sldMkLst>
        <pc:spChg chg="mod">
          <ac:chgData name="Ingvild Swane" userId="33fe155a-a199-4228-80f3-3c81f490837e" providerId="ADAL" clId="{131CA9F0-C0CC-4CFD-BD9A-9418AA26BCA8}" dt="2026-01-23T15:43:33.157" v="16" actId="1076"/>
          <ac:spMkLst>
            <pc:docMk/>
            <pc:sldMk cId="618183303" sldId="273"/>
            <ac:spMk id="2" creationId="{7FC6A805-AC37-66E4-CB68-0780F6D2C58A}"/>
          </ac:spMkLst>
        </pc:spChg>
        <pc:spChg chg="mod">
          <ac:chgData name="Ingvild Swane" userId="33fe155a-a199-4228-80f3-3c81f490837e" providerId="ADAL" clId="{131CA9F0-C0CC-4CFD-BD9A-9418AA26BCA8}" dt="2026-01-23T15:43:47.119" v="23" actId="20577"/>
          <ac:spMkLst>
            <pc:docMk/>
            <pc:sldMk cId="618183303" sldId="273"/>
            <ac:spMk id="3" creationId="{2845C76D-C501-D4A2-0702-97D1DAA99C96}"/>
          </ac:spMkLst>
        </pc:spChg>
        <pc:spChg chg="del">
          <ac:chgData name="Ingvild Swane" userId="33fe155a-a199-4228-80f3-3c81f490837e" providerId="ADAL" clId="{131CA9F0-C0CC-4CFD-BD9A-9418AA26BCA8}" dt="2026-01-23T15:43:10.436" v="14" actId="478"/>
          <ac:spMkLst>
            <pc:docMk/>
            <pc:sldMk cId="618183303" sldId="273"/>
            <ac:spMk id="5" creationId="{8CA9401D-9A94-E1AD-37AD-F90DDE638FAA}"/>
          </ac:spMkLst>
        </pc:spChg>
        <pc:spChg chg="del mod">
          <ac:chgData name="Ingvild Swane" userId="33fe155a-a199-4228-80f3-3c81f490837e" providerId="ADAL" clId="{131CA9F0-C0CC-4CFD-BD9A-9418AA26BCA8}" dt="2026-01-23T15:43:08.888" v="13" actId="478"/>
          <ac:spMkLst>
            <pc:docMk/>
            <pc:sldMk cId="618183303" sldId="273"/>
            <ac:spMk id="9" creationId="{9ABCAB75-A9DE-3454-D02D-89BB04AEAE70}"/>
          </ac:spMkLst>
        </pc:spChg>
      </pc:sldChg>
      <pc:sldChg chg="modSp add mod modNotesTx">
        <pc:chgData name="Ingvild Swane" userId="33fe155a-a199-4228-80f3-3c81f490837e" providerId="ADAL" clId="{131CA9F0-C0CC-4CFD-BD9A-9418AA26BCA8}" dt="2026-01-23T16:01:04.953" v="25" actId="20577"/>
        <pc:sldMkLst>
          <pc:docMk/>
          <pc:sldMk cId="540838348" sldId="310"/>
        </pc:sldMkLst>
        <pc:spChg chg="mod">
          <ac:chgData name="Ingvild Swane" userId="33fe155a-a199-4228-80f3-3c81f490837e" providerId="ADAL" clId="{131CA9F0-C0CC-4CFD-BD9A-9418AA26BCA8}" dt="2026-01-23T16:01:04.953" v="25" actId="20577"/>
          <ac:spMkLst>
            <pc:docMk/>
            <pc:sldMk cId="540838348" sldId="310"/>
            <ac:spMk id="2" creationId="{6631715D-BEA3-2C31-F022-C3423766648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3:29:25.915"/>
    </inkml:context>
    <inkml:brush xml:id="br0">
      <inkml:brushProperty name="width" value="0.35" units="cm"/>
      <inkml:brushProperty name="height" value="0.35" units="cm"/>
      <inkml:brushProperty name="color" value="#002F0C"/>
    </inkml:brush>
  </inkml:definitions>
  <inkml:trace contextRef="#ctx0" brushRef="#br0">3512 1203 24575,'-18'1'0,"1"0"0,0 2 0,0 0 0,0 0 0,0 2 0,-27 11 0,8 0 0,-61 36 0,52-21 0,1 1 0,1 3 0,2 1 0,2 2 0,-69 85 0,103-116 0,-1 0 0,0 0 0,0-1 0,-12 10 0,18-16 0,0 1 0,-1-1 0,1 0 0,0 0 0,-1 0 0,1 0 0,-1 1 0,1-1 0,0 0 0,-1 0 0,1 0 0,-1 0 0,1 0 0,0 0 0,-1 0 0,1 0 0,-1 0 0,1 0 0,0 0 0,-1 0 0,1 0 0,-1 0 0,1 0 0,0-1 0,-1 1 0,1 0 0,0 0 0,-1 0 0,1-1 0,-6-15 0,5-13 0,3 0 0,0 0 0,2 0 0,13-53 0,-15 75 0,23-98 0,5 2 0,66-154 0,-65 188 0,3 3 0,3 1 0,3 1 0,74-90 0,-53 88 0,-55 61 0,0 0 0,0 1 0,0-1 0,0 1 0,1 0 0,0 1 0,0-1 0,13-3 0,-17 6 0,0 0 0,0 1 0,0 0 0,1 0 0,-1-1 0,0 2 0,0-1 0,0 0 0,0 1 0,1-1 0,-1 1 0,0 0 0,0 0 0,0 0 0,0 1 0,0-1 0,-1 1 0,1-1 0,0 1 0,-1 0 0,1 0 0,-1 0 0,0 1 0,1-1 0,-1 0 0,0 1 0,-1-1 0,1 1 0,0 0 0,2 5 0,2 6 0,1 0 0,-2 1 0,0 0 0,6 30 0,-4-2 0,-2 0 0,-2 0 0,-1 0 0,-3 0 0,-1 0 0,-2 0 0,-2 0 0,-2-1 0,-2 0 0,-2-1 0,-1 0 0,-2 0 0,-2-2 0,-33 57 0,38-79 0,-1 0 0,0-1 0,-1 0 0,-21 17 0,12-12 0,-21 27 0,40-43 0,-1 1 0,0 1 0,0-1 0,-1-1 0,-9 9 0,14-14 0,0 1 0,0 0 0,0 0 0,0-1 0,0 1 0,0 0 0,0-1 0,-1 1 0,1-1 0,0 0 0,0 1 0,0-1 0,-1 0 0,1 0 0,0 0 0,0 1 0,-1-1 0,1 0 0,0-1 0,0 1 0,-1 0 0,1 0 0,0-1 0,0 1 0,0 0 0,-1-1 0,1 1 0,0-1 0,0 0 0,0 1 0,0-1 0,0 0 0,0 0 0,0 1 0,0-1 0,-1-2 0,-3-4 0,1 0 0,0 0 0,0 0 0,1 0 0,0-1 0,0 1 0,1-1 0,0 0 0,-1-8 0,-7-82 0,8 81 0,0-307 0,3 37 0,-2 273 0,-1 0 0,0 0 0,-1 1 0,0-1 0,-1 0 0,0 1 0,-2 0 0,1 0 0,-1 0 0,-1 1 0,-12-16 0,2 6 0,0 2 0,-2 0 0,0 1 0,-2 1 0,-22-15 0,34 26 0,1 0 0,1 0 0,-1 0 0,1-1 0,1 0 0,-1 0 0,1-1 0,1 0 0,0 0 0,0 0 0,1-1 0,0 0 0,0 1 0,1-1 0,-2-11 0,3 14 0,0 0 0,-1 1 0,0 0 0,0 0 0,-1-1 0,0 2 0,0-1 0,0 0 0,0 1 0,-1 0 0,0 0 0,0 0 0,-1 1 0,1 0 0,-1 0 0,0 0 0,0 1 0,-8-4 0,-12-4 0,0 1 0,-1 1 0,-34-5 0,25 5 0,-36-8 0,-97-11 0,138 25 0,1 1 0,-1 2 0,0 1 0,0 1 0,-54 11 0,79-12 0,1 1 0,0 0 0,0-1 0,0 2 0,0-1 0,0 1 0,-5 3 0,8-5 0,1 1 0,-1-1 0,0 1 0,1 0 0,-1-1 0,1 1 0,0 0 0,-1 0 0,1 0 0,0 0 0,0 0 0,0 0 0,1 0 0,-2 2 0,2 1 0,0-1 0,0 0 0,0 1 0,1-1 0,0 0 0,-1 1 0,1-1 0,1 0 0,-1 0 0,1 0 0,0 0 0,-1 0 0,2 0 0,-1-1 0,0 1 0,1-1 0,0 1 0,3 3 0,33 35 0,79 67 0,-40-39 0,-16-14 0,-18-18 0,-3 2 0,38 46 0,-69-73 0,-1 1 0,0 0 0,-2 0 0,1 1 0,-2 0 0,0 1 0,-1-1 0,4 19 0,1 16 0,3 66 0,-7-51 0,17 120 0,15 172 0,-37-353 0,-1 1 0,0-1 0,0 1 0,-1 0 0,1-1 0,-1 1 0,0 0 0,-3 7 0,4-11 0,0-1 0,-1 1 0,1 0 0,0-1 0,-1 1 0,1-1 0,-1 1 0,1-1 0,-1 1 0,0-1 0,1 1 0,-1-1 0,1 1 0,-1-1 0,0 0 0,1 1 0,-1-1 0,0 0 0,0 0 0,1 0 0,-1 1 0,0-1 0,-1 0 0,0 0 0,0-1 0,0 1 0,-1-1 0,1 1 0,0-1 0,0 0 0,0 0 0,-1 0 0,1 0 0,0 0 0,-2-3 0,-11-7 0,0 0 0,1-2 0,1 0 0,0 0 0,-19-26 0,-49-88 0,-98-238 0,3 5 0,135 297 0,40 62 0,1 0 0,-1 1 0,1-1 0,-1 0 0,0 0 0,0 0 0,1 1 0,-1-1 0,0 0 0,0 1 0,0-1 0,0 1 0,0-1 0,0 1 0,0-1 0,0 1 0,-1-1 0,2 1 0,-1 1 0,1-1 0,0 0 0,-1 0 0,1 1 0,-1-1 0,1 0 0,0 0 0,0 1 0,-1-1 0,1 0 0,0 1 0,0-1 0,-1 0 0,1 1 0,0-1 0,0 1 0,0-1 0,-1 0 0,1 1 0,0-1 0,0 1 0,0-1 0,0 0 0,0 1 0,0-1 0,0 2 0,4 41 0,11 19 0,2 0 0,51 115 0,-33-91 0,79 222 0,73 175 0,-173-454 0,-9-21 0,0 1 0,-1 0 0,0 0 0,0 0 0,-1 1 0,0-1 0,-1 1 0,2 18 0,-4-28 0,0 1 0,0-1 0,0 1 0,0-1 0,0 1 0,0 0 0,0-1 0,0 1 0,0-1 0,0 1 0,-1-1 0,1 1 0,0-1 0,0 0 0,-1 1 0,1-1 0,0 1 0,0-1 0,-1 1 0,1-1 0,-1 0 0,1 1 0,0-1 0,-1 0 0,1 1 0,-1-1 0,1 0 0,-1 0 0,1 1 0,0-1 0,-1 0 0,1 0 0,-1 0 0,0 0 0,1 0 0,-1 0 0,1 0 0,-1 0 0,1 0 0,-1 0 0,1 0 0,-1 0 0,1 0 0,-1 0 0,1 0 0,-1-1 0,-5-1 0,1 0 0,0 0 0,0-1 0,0 0 0,1 0 0,-1 0 0,1-1 0,-1 1 0,-5-8 0,-39-47 0,-9-24 0,-73-139 0,89 143 0,-3 2 0,-93-118 0,135 190 0,-6-6 0,0 0 0,0 0 0,-1 1 0,-12-9 0,20 17 0,0 0 0,1-1 0,-1 1 0,0 0 0,0 0 0,0 0 0,0 0 0,0 0 0,0 1 0,-1-1 0,1 1 0,0-1 0,0 1 0,0 0 0,0 0 0,-1 0 0,1 0 0,0 0 0,0 0 0,-1 1 0,1-1 0,0 1 0,0-1 0,0 1 0,0 0 0,0 0 0,0 0 0,0 0 0,0 0 0,0 0 0,-2 3 0,-1 1 0,1 0 0,0 0 0,0 1 0,0-1 0,1 1 0,0 0 0,0 0 0,0 0 0,1 0 0,0 1 0,-2 7 0,-1 11 0,-2 40 0,6-60 0,0 16 0,0 0 0,2 0 0,0-1 0,1 1 0,1 0 0,1-1 0,1 1 0,8 19 0,-2-12 0,1-1 0,2 0 0,1-1 0,0 0 0,21 24 0,133 151 0,-163-192 0,0 1 0,0 0 0,-1 0 0,-1 0 0,0 1 0,0-1 0,-1 1 0,-1 0 0,1 0 0,-2 0 0,0 1 0,0 16 0,-1-4 0,-2 0 0,0 0 0,-2-1 0,-11 42 0,11-53 0,-1 0 0,-1 0 0,0 0 0,-12 18 0,17-29 0,0 0 0,0 1 0,0-1 0,0 1 0,1-1 0,-1 1 0,1 0 0,-1-1 0,1 1 0,-1 0 0,1 2 0,0-4 0,0 1 0,0 0 0,0-1 0,0 1 0,0-1 0,1 1 0,-1-1 0,0 1 0,0-1 0,1 1 0,-1 0 0,0-1 0,1 1 0,-1-1 0,0 0 0,1 1 0,-1-1 0,1 1 0,-1-1 0,1 0 0,-1 1 0,1-1 0,3 2 0,0-1 0,0 1 0,0-1 0,0-1 0,0 1 0,0-1 0,7 1 0,254-2 0,-154-2 0,-33 2 0,0-4 0,-1-2 0,1-5 0,121-33 0,-131 24 0,-4 2 0,63-29 0,-126 48 0,0 0 0,0-1 0,0 1 0,0-1 0,0 1 0,0 0 0,-1-1 0,1 1 0,0-1 0,0 0 0,0 1 0,-1-1 0,1 0 0,0 1 0,-1-1 0,1 0 0,-1 0 0,1 0 0,-1 1 0,1-1 0,-1 0 0,1 0 0,-1 0 0,0 0 0,0 0 0,1 0 0,-1 0 0,0-1 0,-1 0 0,1 1 0,-1-1 0,0 0 0,1 1 0,-1-1 0,0 1 0,0-1 0,0 1 0,0 0 0,-1-1 0,1 1 0,0 0 0,0 0 0,-3-2 0,-8-5 0,-1 0 0,-26-12 0,34 18 0,-28-11 0,-1 1 0,-48-10 0,67 19 0,9 2 0,1-1 0,-1 0 0,0 0 0,1 0 0,-1 0 0,1-1 0,0 0 0,0 0 0,0 0 0,0-1 0,1 0 0,-6-5 0,8 6 0,0 1 0,0-1 0,1 0 0,-1 0 0,1 0 0,0 0 0,0 0 0,0 0 0,0 0 0,1 0 0,-1 0 0,1 0 0,-1 0 0,1 0 0,0-1 0,1 1 0,-1 0 0,0 0 0,1 0 0,0 0 0,0 0 0,0 0 0,0 0 0,2-3 0,0-2 0,1 0 0,0 0 0,1 1 0,-1 0 0,2 0 0,-1 0 0,1 0 0,0 1 0,0 0 0,0 0 0,1 1 0,11-7 0,-6 5 0,1 0 0,0 1 0,1 0 0,0 1 0,0 1 0,28-5 0,-16 5 0,-1 2 0,1 1 0,1 1 0,-1 1 0,-1 1 0,1 1 0,0 2 0,25 7 0,-36-7 0,1 0 0,-1 1 0,23 13 0,-34-17 0,-1-1 0,0 1 0,0 0 0,0 0 0,0 0 0,-1 1 0,1-1 0,-1 1 0,1 0 0,-1-1 0,0 1 0,0 0 0,0 0 0,0 1 0,0-1 0,-1 0 0,0 0 0,1 1 0,-1-1 0,0 1 0,-1-1 0,1 6 0,-1-6 0,-1 0 0,0 0 0,0 0 0,0 0 0,0 0 0,0 0 0,0 0 0,-1 0 0,0 0 0,1-1 0,-1 1 0,0-1 0,-1 1 0,1-1 0,0 0 0,-1 0 0,1 0 0,-1 0 0,1 0 0,-1 0 0,0-1 0,0 1 0,0-1 0,-5 2 0,-7 2 0,0 0 0,-1-1 0,-24 4 0,-10-2 0,0-2 0,-92-5 0,366 38 0,-94-13 0,-122-23 0,353 47 0,-346-47 0,-1 0 0,1-1 0,0-1 0,24-4 0,-35 5 0,0-2 0,0 1 0,0 0 0,0-1 0,0 0 0,-1 1 0,1-2 0,0 1 0,-1 0 0,0-1 0,1 1 0,-1-1 0,0 0 0,-1 0 0,1 0 0,0-1 0,-1 1 0,0-1 0,0 1 0,3-7 0,0-4 0,-1 1 0,0-1 0,-1 1 0,-1-1 0,0 0 0,-1-24 0,-8-89 0,5 102 0,0 3 0,0 1 0,-2-1 0,-1 1 0,0 1 0,-10-24 0,11 34 0,0 1 0,-1 0 0,0 0 0,-1 0 0,0 1 0,0-1 0,-1 2 0,0-1 0,-1 1 0,1 0 0,-1 0 0,-14-8 0,9 6 0,0 0 0,1-1 0,0 0 0,0-1 0,1 0 0,1-1 0,0-1 0,0 1 0,2-1 0,-1-1 0,2 0 0,0 0 0,0 0 0,2-1 0,-7-24 0,2-4 0,2-1 0,2 1 0,2-1 0,3-59 0,0 89 0,1 0 0,1 1 0,0-1 0,1 0 0,1 0 0,0 1 0,8-21 0,-11 34 0,0-1 0,0 1 0,0 0 0,0-1 0,0 1 0,0 0 0,0-1 0,0 1 0,1 0 0,-1 0 0,0-1 0,0 1 0,0 0 0,1-1 0,-1 1 0,0 0 0,0 0 0,1 0 0,-1-1 0,0 1 0,0 0 0,1 0 0,-1 0 0,0 0 0,1-1 0,-1 1 0,0 0 0,1 0 0,-1 0 0,0 0 0,1 0 0,-1 0 0,0 0 0,1 0 0,-1 0 0,0 0 0,1 0 0,-1 0 0,0 0 0,1 0 0,-1 0 0,0 1 0,0-1 0,1 0 0,-1 0 0,0 0 0,1 0 0,-1 1 0,0-1 0,0 0 0,1 0 0,-1 0 0,0 1 0,0-1 0,1 0 0,-1 0 0,0 1 0,0-1 0,0 1 0,11 22 0,3 29 0,-2 0 0,-2 1 0,3 73 0,-10-88 0,31 539 0,-35-462 0,-5-1 0,-4 1 0,-29 120 0,38-226 0,-1 0 0,0 1 0,-1-1 0,0 0 0,0 0 0,-1-1 0,0 1 0,-1-1 0,0 0 0,-7 10 0,11-17 0,1 0 0,-1-1 0,0 1 0,1-1 0,-1 1 0,0-1 0,1 1 0,-1-1 0,0 1 0,1-1 0,-1 0 0,0 1 0,0-1 0,1 0 0,-1 0 0,0 1 0,0-1 0,0 0 0,1 0 0,-1 0 0,0 0 0,0 0 0,0 0 0,1 0 0,-1-1 0,0 1 0,0 0 0,0 0 0,1 0 0,-1-1 0,0 1 0,0 0 0,1-1 0,-1 1 0,0-1 0,1 1 0,-1-1 0,0 1 0,1-1 0,-1 0 0,0 0 0,-2-3 0,0 0 0,0-1 0,1 1 0,0-1 0,-4-9 0,-3-13 0,1 0 0,1 0 0,-5-44 0,-1-91 0,11 125 0,-7-911 0,11 719 0,-5 150 0,-13-80 0,-2-49 0,18 201 0,0 0 0,1 0 0,0 0 0,0 0 0,0 0 0,1 1 0,-1-1 0,2 0 0,-1 1 0,5-8 0,-6 13 0,-1-1 0,1 1 0,1 0 0,-1-1 0,0 1 0,0 0 0,0 0 0,1 0 0,-1 0 0,1 0 0,-1 0 0,1 0 0,-1 0 0,1 0 0,-1 1 0,1-1 0,-1 1 0,3-1 0,-1 1 0,-1 0 0,1 0 0,0 0 0,-1 1 0,1-1 0,0 1 0,-1 0 0,1-1 0,-1 1 0,1 0 0,-1 1 0,1-1 0,-1 0 0,0 1 0,3 2 0,15 11 0,-2 1 0,1 1 0,-2 1 0,-1 1 0,0 0 0,17 28 0,-1 4 0,35 81 0,-52-101 0,-3 1 0,0 0 0,8 39 0,-19-67 0,0 0 0,0 1 0,-1-1 0,1 1 0,-1-1 0,0 1 0,0-1 0,-1 1 0,1-1 0,-1 1 0,0-1 0,0 0 0,0 1 0,-1-1 0,0 0 0,0 0 0,-3 5 0,3-6 0,-1-1 0,1 0 0,-1 1 0,0-1 0,0-1 0,0 1 0,0 0 0,0-1 0,0 1 0,0-1 0,-1 0 0,1 0 0,0 0 0,-1-1 0,1 1 0,-1-1 0,1 0 0,0 0 0,-1 0 0,1 0 0,-1 0 0,1-1 0,-4-1 0,-10-1 0,-1-2 0,1 0 0,1-1 0,-1 0 0,1-1 0,-30-19 0,-86-69 0,119 85 0,-120-104 0,-144-158 0,264 258 0,-1 0 0,-1 1 0,0 0 0,-1 2 0,-22-14 0,33 22 0,-1 0 0,0 0 0,-1 1 0,1 0 0,0 0 0,-1 0 0,1 1 0,-1 0 0,1 0 0,-1 1 0,0 0 0,1 0 0,-1 0 0,0 1 0,1 0 0,-1 0 0,1 1 0,0 0 0,-9 3 0,4 0 0,0 1 0,1 0 0,0 0 0,0 1 0,0 0 0,1 1 0,0 0 0,0 0 0,1 1 0,0 0 0,1 1 0,-8 11 0,6-6 0,1 1 0,1 0 0,1 0 0,0 1 0,0 0 0,2 0 0,-4 30 0,5-17 0,2 1 0,0 0 0,3 0 0,0-1 0,2 1 0,1-1 0,2 1 0,0-2 0,15 36 0,-17-53 0,0-1 0,1 1 0,0-1 0,0-1 0,1 1 0,1-1 0,0 0 0,0-1 0,19 17 0,-18-19 0,0-1 0,1-1 0,-1 1 0,1-2 0,0 1 0,0-1 0,0-1 0,1 0 0,-1 0 0,1-1 0,21 1 0,-17-2 0,1 0 0,0-1 0,-1-1 0,1-1 0,26-6 0,-36 7 0,-1-1 0,0 0 0,1 0 0,-1 0 0,0 0 0,0-1 0,-1 0 0,1 0 0,0 0 0,-1 0 0,0-1 0,0 0 0,0 0 0,0 0 0,-1 0 0,1-1 0,-1 1 0,0-1 0,4-9 0,-3 3 0,-1-1 0,-1 0 0,1 0 0,-2 0 0,0 0 0,0 0 0,-1 0 0,-1 0 0,0 0 0,0 0 0,-1 0 0,-1 0 0,0 0 0,0 0 0,-1 1 0,-1 0 0,-10-18 0,1 4 0,-1 0 0,-2 1 0,0 1 0,-2 1 0,0 0 0,-30-24 0,35 34 0,0 0 0,-1 2 0,0 0 0,-1 0 0,0 1 0,0 1 0,-1 1 0,-21-6 0,15 7 0,0 1 0,-1 1 0,0 1 0,1 2 0,-43 1 0,-150 29 0,165-20 0,44-8 0,-57 7 0,60-8 0,1 0 0,0 0 0,0 0 0,0 0 0,0-1 0,0 1 0,0-1 0,0 1 0,0-1 0,0 0 0,0-1 0,0 1 0,1 0 0,-1-1 0,0 1 0,-4-5 0,7 5 0,-1 1 0,1-1 0,-1 0 0,1 0 0,-1 1 0,1-1 0,0 0 0,-1 0 0,1 1 0,0-1 0,0 0 0,0 0 0,0 0 0,0 0 0,0 0 0,0 1 0,0-1 0,0 0 0,0 0 0,0 0 0,0 0 0,1 1 0,-1-1 0,0 0 0,0 0 0,1 0 0,-1 1 0,1-1 0,-1 0 0,1 0 0,22-20 0,-12 15 0,0 0 0,1 0 0,0 2 0,0-1 0,0 2 0,1-1 0,-1 2 0,1 0 0,0 0 0,0 1 0,0 1 0,19 1 0,12 3 0,-1 2 0,56 16 0,-11 1 0,-35-8 0,0-1 0,1-4 0,75 6 0,-122-16 0,0 0 0,1 0 0,-1-1 0,0 0 0,0-1 0,0 0 0,0 0 0,0 0 0,0-1 0,0 0 0,-1 0 0,1-1 0,-1 1 0,0-2 0,10-8 0,0-3 0,-1 0 0,-1-1 0,22-34 0,-21 28 0,-12 20 0,2-4 0,0-1 0,0 0 0,-1 0 0,4-10 0,-7 17 0,-1 0 0,1 0 0,-1 0 0,1-1 0,-1 1 0,0 0 0,1 0 0,-1 0 0,0 0 0,0-1 0,0 1 0,0 0 0,0 0 0,0 0 0,0-1 0,0 1 0,-1 0 0,1 0 0,0 0 0,-1 0 0,1 0 0,-1-1 0,1 1 0,-1 0 0,1 0 0,-1 0 0,0 0 0,0 1 0,1-1 0,-1 0 0,0 0 0,0 0 0,0 0 0,0 1 0,0-1 0,0 1 0,0-1 0,0 0 0,0 1 0,0 0 0,-1-1 0,0 1 0,-11-2 0,1 1 0,0 1 0,-1 0 0,1 1 0,0 0 0,-22 5 0,13-3 0,-115 26 0,-200 68 0,163-43 0,-50 11 0,-330 107 0,508-155 0,1 2 0,-68 40 0,87-43 0,1 1 0,0 1 0,1 2 0,1 0 0,-24 29 0,-18 39 0,51-68 0,0 0 0,-1-1 0,-1-1 0,-1 0 0,-1-1 0,-34 27 0,33-35 0,16-8 0,12-7 0,148-69 0,-27 15 0,89-52 0,-213 108 0,0 0 0,0 0 0,0-1 0,-1 0 0,0-1 0,0 1 0,-1-1 0,1 0 0,4-8 0,-9 11 0,1 1 0,0 0 0,-1-1 0,0 0 0,0 1 0,0-1 0,0 0 0,0 0 0,-1 1 0,1-1 0,-1 0 0,1 0 0,-1 0 0,0 0 0,0 0 0,-1 0 0,1 1 0,-1-1 0,1 0 0,-1 0 0,0 0 0,0 1 0,0-1 0,0 0 0,0 1 0,-1-1 0,-3-4 0,-6-5 0,0 0 0,-1 1 0,0 0 0,-14-8 0,-19-17 0,-31-30 0,31 28 0,1-2 0,-44-53 0,-101-113 0,184 202 0,-1-2 0,0 0 0,0 0 0,1-1 0,0 1 0,-6-11 0,10 16 0,1 0 0,-1 0 0,1 0 0,-1 0 0,1 0 0,0 0 0,-1-1 0,1 1 0,0 0 0,0 0 0,0 0 0,0-1 0,0 1 0,0 0 0,0 0 0,1 0 0,-1 0 0,1-2 0,0 1 0,0 1 0,0 0 0,0 0 0,0-1 0,0 1 0,0 0 0,0 0 0,1 0 0,-1 0 0,0 0 0,1 1 0,-1-1 0,1 0 0,-1 0 0,1 1 0,-1-1 0,3 1 0,25-6 0,1 2 0,-1 1 0,1 2 0,0 0 0,39 6 0,-15-2 0,49 5 0,0 5 0,162 43 0,-255-54 0,0 1 0,0 0 0,18 9 0,-27-12 0,1 1 0,-1-1 0,0 1 0,0-1 0,0 1 0,0-1 0,0 1 0,0-1 0,-1 1 0,1 0 0,0 0 0,0-1 0,0 1 0,-1 0 0,1 0 0,0 0 0,-1 0 0,1 0 0,-1 0 0,1 0 0,-1 0 0,1 0 0,-1 0 0,0 0 0,1 0 0,-1 0 0,0 0 0,0 0 0,0 1 0,0-1 0,0 0 0,0 0 0,0 0 0,0 0 0,-1 0 0,1 0 0,0 0 0,-1 0 0,1 1 0,-1-1 0,1 0 0,-1 0 0,1-1 0,-1 1 0,0 0 0,1 0 0,-1 0 0,-1 1 0,-3 2 0,1 0 0,-1-1 0,0 1 0,0-1 0,0 0 0,0-1 0,0 1 0,-11 2 0,-54 12 0,15-9 0,0-2 0,0-2 0,-100-8 0,-171-35 0,267 31 0,-59-10 0,-238-28 0,259 37 0,-161 7 0,227 4 0,-1 1 0,0 1 0,1 2 0,0 1 0,-58 22 0,80-26 0,1 1 0,-1 0 0,1 1 0,0 0 0,0 0 0,1 0 0,0 1 0,0 1 0,0-1 0,0 1 0,1 0 0,0 0 0,1 1 0,-1 0 0,2 0 0,-1 0 0,1 0 0,0 1 0,1 0 0,0 0 0,0 0 0,1 0 0,0 0 0,0 11 0,1-13 0,0 0 0,1 0 0,1 0 0,-1 0 0,1 0 0,0 0 0,0 0 0,1 0 0,0 0 0,1-1 0,-1 1 0,1-1 0,0 0 0,1 0 0,-1 0 0,1 0 0,0 0 0,1-1 0,6 7 0,0-3 0,0 0 0,1-1 0,0-1 0,1 0 0,-1 0 0,1-2 0,0 1 0,27 6 0,451 82 0,-212-48 0,-273-45 1,100 19-684,123 40 0,-166-37-6143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6F492-D9D0-6147-B830-63E3483E4D10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D7506-053F-094F-A474-714D398919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0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Denne </a:t>
            </a:r>
            <a:r>
              <a:rPr lang="nb-NO" dirty="0" err="1">
                <a:effectLst/>
                <a:latin typeface="Helvetica" pitchFamily="2" charset="0"/>
              </a:rPr>
              <a:t>veka</a:t>
            </a:r>
            <a:r>
              <a:rPr lang="nb-NO" dirty="0">
                <a:effectLst/>
                <a:latin typeface="Helvetica" pitchFamily="2" charset="0"/>
              </a:rPr>
              <a:t> skal vi lære om energi og forskjellen på fornybar energi og fossil energi. Og vi skal snakke om korleis vi </a:t>
            </a:r>
            <a:r>
              <a:rPr lang="nb-NO" dirty="0" err="1">
                <a:effectLst/>
                <a:latin typeface="Helvetica" pitchFamily="2" charset="0"/>
              </a:rPr>
              <a:t>saman</a:t>
            </a:r>
            <a:r>
              <a:rPr lang="nb-NO" dirty="0">
                <a:effectLst/>
                <a:latin typeface="Helvetica" pitchFamily="2" charset="0"/>
              </a:rPr>
              <a:t> kan ta betre vare på miljøet vårt, og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med og skape forandring. Det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lurt å dele opp denne </a:t>
            </a:r>
            <a:r>
              <a:rPr lang="nb-NO" dirty="0" err="1">
                <a:effectLst/>
                <a:latin typeface="Helvetica" pitchFamily="2" charset="0"/>
              </a:rPr>
              <a:t>powerpointen</a:t>
            </a:r>
            <a:r>
              <a:rPr lang="nb-NO" dirty="0">
                <a:effectLst/>
                <a:latin typeface="Helvetica" pitchFamily="2" charset="0"/>
              </a:rPr>
              <a:t>, til dømes ta «forandring» i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eigen økt.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53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Sola </a:t>
            </a:r>
            <a:r>
              <a:rPr lang="nb-NO" dirty="0" err="1">
                <a:effectLst/>
                <a:latin typeface="Helvetica" pitchFamily="2" charset="0"/>
              </a:rPr>
              <a:t>skapar</a:t>
            </a:r>
            <a:r>
              <a:rPr lang="nb-NO" dirty="0">
                <a:effectLst/>
                <a:latin typeface="Helvetica" pitchFamily="2" charset="0"/>
              </a:rPr>
              <a:t> også rørsle i vatnet ved å varme det opp. Når sola </a:t>
            </a:r>
            <a:r>
              <a:rPr lang="nb-NO" dirty="0" err="1">
                <a:effectLst/>
                <a:latin typeface="Helvetica" pitchFamily="2" charset="0"/>
              </a:rPr>
              <a:t>varmar</a:t>
            </a:r>
            <a:r>
              <a:rPr lang="nb-NO" dirty="0">
                <a:effectLst/>
                <a:latin typeface="Helvetica" pitchFamily="2" charset="0"/>
              </a:rPr>
              <a:t> snøen og </a:t>
            </a:r>
            <a:r>
              <a:rPr lang="nb-NO" dirty="0" err="1">
                <a:effectLst/>
                <a:latin typeface="Helvetica" pitchFamily="2" charset="0"/>
              </a:rPr>
              <a:t>isbreane</a:t>
            </a:r>
            <a:r>
              <a:rPr lang="nb-NO" dirty="0">
                <a:effectLst/>
                <a:latin typeface="Helvetica" pitchFamily="2" charset="0"/>
              </a:rPr>
              <a:t> om våren, får vi </a:t>
            </a:r>
            <a:r>
              <a:rPr lang="nb-NO" dirty="0" err="1">
                <a:effectLst/>
                <a:latin typeface="Helvetica" pitchFamily="2" charset="0"/>
              </a:rPr>
              <a:t>kraftigare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fossar</a:t>
            </a:r>
            <a:r>
              <a:rPr lang="nb-NO" dirty="0">
                <a:effectLst/>
                <a:latin typeface="Helvetica" pitchFamily="2" charset="0"/>
              </a:rPr>
              <a:t>, og dermed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energi.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6862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Energien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sola kan også bli gjort om til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gjennom solcellepanel.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5036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B7604-E249-A649-482E-DB36435A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C5E3130-6968-ED46-8F63-04B6400F1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54EDCE1-2654-A40C-69A9-45F67014A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Vindmøller i vinden: Stå med </a:t>
            </a:r>
            <a:r>
              <a:rPr lang="nb-NO" dirty="0" err="1"/>
              <a:t>armane</a:t>
            </a:r>
            <a:r>
              <a:rPr lang="nb-NO" dirty="0"/>
              <a:t> ut som robotblader. Når lærer sier «sterk vind», snurrer de fort. Når lærer sier «svak vind», snurrer de sakte.</a:t>
            </a:r>
          </a:p>
          <a:p>
            <a:r>
              <a:rPr lang="nb-NO" dirty="0"/>
              <a:t>Bølgekraft: Stå på rekke eller i en sirkel. Start en bølgebevegelse (armene opp og ned). Send bølgen videre helt rundt klassen. Klarer dere få den til å gå frem og tilbake?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6BC801-1DBC-6D43-A45B-341AF1B81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9DB8F-5995-3641-82EC-50AC8301199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32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Fornybare energikjelder er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mest </a:t>
            </a:r>
            <a:r>
              <a:rPr lang="nb-NO" dirty="0" err="1">
                <a:effectLst/>
                <a:latin typeface="Helvetica" pitchFamily="2" charset="0"/>
              </a:rPr>
              <a:t>miljøvennlege</a:t>
            </a:r>
            <a:r>
              <a:rPr lang="nb-NO" dirty="0">
                <a:effectLst/>
                <a:latin typeface="Helvetica" pitchFamily="2" charset="0"/>
              </a:rPr>
              <a:t> vi har fordi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slepp ut </a:t>
            </a:r>
            <a:r>
              <a:rPr lang="nb-NO" dirty="0" err="1">
                <a:effectLst/>
                <a:latin typeface="Helvetica" pitchFamily="2" charset="0"/>
              </a:rPr>
              <a:t>klimagassar</a:t>
            </a:r>
            <a:r>
              <a:rPr lang="nb-NO" dirty="0">
                <a:effectLst/>
                <a:latin typeface="Helvetica" pitchFamily="2" charset="0"/>
              </a:rPr>
              <a:t> –</a:t>
            </a:r>
            <a:r>
              <a:rPr lang="nb-NO" dirty="0" err="1">
                <a:effectLst/>
                <a:latin typeface="Helvetica" pitchFamily="2" charset="0"/>
              </a:rPr>
              <a:t>klimagassane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gjer</a:t>
            </a:r>
            <a:r>
              <a:rPr lang="nb-NO" dirty="0">
                <a:effectLst/>
                <a:latin typeface="Helvetica" pitchFamily="2" charset="0"/>
              </a:rPr>
              <a:t> jorda </a:t>
            </a:r>
            <a:r>
              <a:rPr lang="nb-NO" dirty="0" err="1">
                <a:effectLst/>
                <a:latin typeface="Helvetica" pitchFamily="2" charset="0"/>
              </a:rPr>
              <a:t>varmare</a:t>
            </a:r>
            <a:r>
              <a:rPr lang="nb-NO" dirty="0">
                <a:effectLst/>
                <a:latin typeface="Helvetica" pitchFamily="2" charset="0"/>
              </a:rPr>
              <a:t> og </a:t>
            </a:r>
            <a:r>
              <a:rPr lang="nb-NO" dirty="0" err="1">
                <a:effectLst/>
                <a:latin typeface="Helvetica" pitchFamily="2" charset="0"/>
              </a:rPr>
              <a:t>skapar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44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 har også fossile energikjelder.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er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fornybare – det vil </a:t>
            </a:r>
            <a:r>
              <a:rPr lang="nb-NO" dirty="0" err="1">
                <a:effectLst/>
                <a:latin typeface="Helvetica" pitchFamily="2" charset="0"/>
              </a:rPr>
              <a:t>seie</a:t>
            </a:r>
            <a:r>
              <a:rPr lang="nb-NO" dirty="0">
                <a:effectLst/>
                <a:latin typeface="Helvetica" pitchFamily="2" charset="0"/>
              </a:rPr>
              <a:t> at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kan ta slutt.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015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Fossile energikjelder er olje, kull og gass.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har blitt til ved at plante- og </a:t>
            </a:r>
            <a:r>
              <a:rPr lang="nb-NO" dirty="0" err="1">
                <a:effectLst/>
                <a:latin typeface="Helvetica" pitchFamily="2" charset="0"/>
              </a:rPr>
              <a:t>dyrerestar</a:t>
            </a:r>
            <a:r>
              <a:rPr lang="nb-NO" dirty="0">
                <a:effectLst/>
                <a:latin typeface="Helvetica" pitchFamily="2" charset="0"/>
              </a:rPr>
              <a:t> har lege djupt nede i jorda over </a:t>
            </a:r>
            <a:r>
              <a:rPr lang="nb-NO" dirty="0" err="1">
                <a:effectLst/>
                <a:latin typeface="Helvetica" pitchFamily="2" charset="0"/>
              </a:rPr>
              <a:t>millionar</a:t>
            </a:r>
            <a:r>
              <a:rPr lang="nb-NO" dirty="0">
                <a:effectLst/>
                <a:latin typeface="Helvetica" pitchFamily="2" charset="0"/>
              </a:rPr>
              <a:t> av år, og sakte, men sikkert blitt omforma til olje, kull og gass.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63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er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bra for miljøet vårt. Dei slipp ut 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av klimagassen CO2, og det bidrar til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endring av klimaet.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8371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Klimaet på jorda er alltid i endring uansett, men har begynt å endre seg </a:t>
            </a:r>
            <a:r>
              <a:rPr lang="nb-NO" dirty="0" err="1">
                <a:effectLst/>
                <a:latin typeface="Helvetica" pitchFamily="2" charset="0"/>
              </a:rPr>
              <a:t>raskare</a:t>
            </a:r>
            <a:r>
              <a:rPr lang="nb-NO" dirty="0">
                <a:effectLst/>
                <a:latin typeface="Helvetica" pitchFamily="2" charset="0"/>
              </a:rPr>
              <a:t> enn naturen toler fordi vi brukar fossile energikjelder. Du har kanskje fått med deg at det er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ekstremvêr</a:t>
            </a:r>
            <a:r>
              <a:rPr lang="nb-NO" dirty="0">
                <a:effectLst/>
                <a:latin typeface="Helvetica" pitchFamily="2" charset="0"/>
              </a:rPr>
              <a:t> enn før. Det blir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flaum</a:t>
            </a:r>
            <a:r>
              <a:rPr lang="nb-NO" dirty="0">
                <a:effectLst/>
                <a:latin typeface="Helvetica" pitchFamily="2" charset="0"/>
              </a:rPr>
              <a:t>,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tørke og </a:t>
            </a:r>
            <a:r>
              <a:rPr lang="nb-NO" dirty="0" err="1">
                <a:effectLst/>
                <a:latin typeface="Helvetica" pitchFamily="2" charset="0"/>
              </a:rPr>
              <a:t>kraftigare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vindar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707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>
                <a:effectLst/>
                <a:latin typeface="Helvetica" pitchFamily="2" charset="0"/>
              </a:rPr>
              <a:t>Klimaendringane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gjer</a:t>
            </a:r>
            <a:r>
              <a:rPr lang="nb-NO" dirty="0">
                <a:effectLst/>
                <a:latin typeface="Helvetica" pitchFamily="2" charset="0"/>
              </a:rPr>
              <a:t> også at isen på </a:t>
            </a:r>
            <a:r>
              <a:rPr lang="nb-NO" dirty="0" err="1">
                <a:effectLst/>
                <a:latin typeface="Helvetica" pitchFamily="2" charset="0"/>
              </a:rPr>
              <a:t>polane</a:t>
            </a:r>
            <a:r>
              <a:rPr lang="nb-NO" dirty="0">
                <a:effectLst/>
                <a:latin typeface="Helvetica" pitchFamily="2" charset="0"/>
              </a:rPr>
              <a:t> smelter, slik at havet stig.</a:t>
            </a:r>
          </a:p>
          <a:p>
            <a:r>
              <a:rPr lang="nb-NO" dirty="0">
                <a:effectLst/>
                <a:latin typeface="Helvetica" pitchFamily="2" charset="0"/>
              </a:rPr>
              <a:t>Med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, er det mange menneske og dyr som får det </a:t>
            </a:r>
            <a:r>
              <a:rPr lang="nb-NO" dirty="0" err="1">
                <a:effectLst/>
                <a:latin typeface="Helvetica" pitchFamily="2" charset="0"/>
              </a:rPr>
              <a:t>vanskelegare</a:t>
            </a:r>
            <a:r>
              <a:rPr lang="nb-NO" dirty="0">
                <a:effectLst/>
                <a:latin typeface="Helvetica" pitchFamily="2" charset="0"/>
              </a:rPr>
              <a:t>. Mange dyr </a:t>
            </a:r>
            <a:r>
              <a:rPr lang="nb-NO" dirty="0" err="1">
                <a:effectLst/>
                <a:latin typeface="Helvetica" pitchFamily="2" charset="0"/>
              </a:rPr>
              <a:t>døyr</a:t>
            </a:r>
            <a:r>
              <a:rPr lang="nb-NO" dirty="0">
                <a:effectLst/>
                <a:latin typeface="Helvetica" pitchFamily="2" charset="0"/>
              </a:rPr>
              <a:t> eller står i fare for å bli utrydda, og mange menneske mistar </a:t>
            </a:r>
            <a:r>
              <a:rPr lang="nb-NO" dirty="0" err="1">
                <a:effectLst/>
                <a:latin typeface="Helvetica" pitchFamily="2" charset="0"/>
              </a:rPr>
              <a:t>heimane</a:t>
            </a:r>
            <a:r>
              <a:rPr lang="nb-NO" dirty="0">
                <a:effectLst/>
                <a:latin typeface="Helvetica" pitchFamily="2" charset="0"/>
              </a:rPr>
              <a:t> sine.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2838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dirty="0">
                <a:effectLst/>
                <a:latin typeface="Helvetica" pitchFamily="2" charset="0"/>
              </a:rPr>
              <a:t>Derfor er det viktig at vi brukar mindre fossil energi, som leier til </a:t>
            </a:r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, og brukar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fornybar energi i staden.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722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Grublespørsmål:</a:t>
            </a:r>
          </a:p>
          <a:p>
            <a:r>
              <a:rPr lang="nb-NO" dirty="0">
                <a:effectLst/>
                <a:latin typeface="Helvetica" pitchFamily="2" charset="0"/>
              </a:rPr>
              <a:t>-Kva er energi?</a:t>
            </a:r>
          </a:p>
          <a:p>
            <a:r>
              <a:rPr lang="nb-NO" dirty="0">
                <a:effectLst/>
                <a:latin typeface="Helvetica" pitchFamily="2" charset="0"/>
              </a:rPr>
              <a:t>-</a:t>
            </a:r>
            <a:r>
              <a:rPr lang="nb-NO" dirty="0" err="1">
                <a:effectLst/>
                <a:latin typeface="Helvetica" pitchFamily="2" charset="0"/>
              </a:rPr>
              <a:t>Kvifor</a:t>
            </a:r>
            <a:r>
              <a:rPr lang="nb-NO" dirty="0">
                <a:effectLst/>
                <a:latin typeface="Helvetica" pitchFamily="2" charset="0"/>
              </a:rPr>
              <a:t> treng vi energi?</a:t>
            </a:r>
          </a:p>
          <a:p>
            <a:r>
              <a:rPr lang="nb-NO" dirty="0">
                <a:effectLst/>
                <a:latin typeface="Helvetica" pitchFamily="2" charset="0"/>
              </a:rPr>
              <a:t>-Kva slags energi er </a:t>
            </a:r>
            <a:r>
              <a:rPr lang="nb-NO" dirty="0" err="1">
                <a:effectLst/>
                <a:latin typeface="Helvetica" pitchFamily="2" charset="0"/>
              </a:rPr>
              <a:t>skadeleg</a:t>
            </a:r>
            <a:r>
              <a:rPr lang="nb-NO" dirty="0">
                <a:effectLst/>
                <a:latin typeface="Helvetica" pitchFamily="2" charset="0"/>
              </a:rPr>
              <a:t> for miljøet?</a:t>
            </a:r>
          </a:p>
          <a:p>
            <a:r>
              <a:rPr lang="nb-NO" dirty="0">
                <a:effectLst/>
                <a:latin typeface="Helvetica" pitchFamily="2" charset="0"/>
              </a:rPr>
              <a:t>-Kva veit du om fornybar energi?</a:t>
            </a:r>
          </a:p>
          <a:p>
            <a:r>
              <a:rPr lang="nb-NO" dirty="0">
                <a:effectLst/>
                <a:latin typeface="Helvetica" pitchFamily="2" charset="0"/>
              </a:rPr>
              <a:t>-Kva veit du om </a:t>
            </a:r>
          </a:p>
          <a:p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9738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Det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skummelt å høyre om </a:t>
            </a:r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 og forandring i naturen. Heldigvis er det masse positivt som skjer, og vi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med på å skape forandring, slik at det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blir så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klimaendringar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501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I løpet av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vekene har vi </a:t>
            </a:r>
            <a:r>
              <a:rPr lang="nb-NO" dirty="0" err="1">
                <a:effectLst/>
                <a:latin typeface="Helvetica" pitchFamily="2" charset="0"/>
              </a:rPr>
              <a:t>allereie</a:t>
            </a:r>
            <a:r>
              <a:rPr lang="nb-NO" dirty="0">
                <a:effectLst/>
                <a:latin typeface="Helvetica" pitchFamily="2" charset="0"/>
              </a:rPr>
              <a:t> lært om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vi kan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. Ombruk av ting og klede leier til mindre </a:t>
            </a:r>
            <a:r>
              <a:rPr lang="nb-NO" dirty="0" err="1">
                <a:effectLst/>
                <a:latin typeface="Helvetica" pitchFamily="2" charset="0"/>
              </a:rPr>
              <a:t>klimagassar</a:t>
            </a:r>
            <a:r>
              <a:rPr lang="nb-NO" dirty="0">
                <a:effectLst/>
                <a:latin typeface="Helvetica" pitchFamily="2" charset="0"/>
              </a:rPr>
              <a:t> enn å lage nye ting. </a:t>
            </a:r>
            <a:r>
              <a:rPr lang="nb-NO" dirty="0" err="1">
                <a:effectLst/>
                <a:latin typeface="Helvetica" pitchFamily="2" charset="0"/>
              </a:rPr>
              <a:t>Fossilbilar</a:t>
            </a:r>
            <a:r>
              <a:rPr lang="nb-NO" dirty="0">
                <a:effectLst/>
                <a:latin typeface="Helvetica" pitchFamily="2" charset="0"/>
              </a:rPr>
              <a:t> og fly slepp også ut </a:t>
            </a:r>
            <a:r>
              <a:rPr lang="nb-NO" dirty="0" err="1">
                <a:effectLst/>
                <a:latin typeface="Helvetica" pitchFamily="2" charset="0"/>
              </a:rPr>
              <a:t>klimagassar</a:t>
            </a:r>
            <a:r>
              <a:rPr lang="nb-NO" dirty="0">
                <a:effectLst/>
                <a:latin typeface="Helvetica" pitchFamily="2" charset="0"/>
              </a:rPr>
              <a:t>, så det er bra å bruke det mindre.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6241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Vi får også stadig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fornybar energi, og det er veldig bra. Men forandring skjer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av seg </a:t>
            </a:r>
            <a:r>
              <a:rPr lang="nb-NO" dirty="0" err="1">
                <a:effectLst/>
                <a:latin typeface="Helvetica" pitchFamily="2" charset="0"/>
              </a:rPr>
              <a:t>sjølv</a:t>
            </a:r>
            <a:r>
              <a:rPr lang="nb-NO" dirty="0">
                <a:effectLst/>
                <a:latin typeface="Helvetica" pitchFamily="2" charset="0"/>
              </a:rPr>
              <a:t>. </a:t>
            </a:r>
            <a:r>
              <a:rPr lang="nb-NO" dirty="0" err="1">
                <a:effectLst/>
                <a:latin typeface="Helvetica" pitchFamily="2" charset="0"/>
              </a:rPr>
              <a:t>Politikarar</a:t>
            </a:r>
            <a:r>
              <a:rPr lang="nb-NO" dirty="0">
                <a:effectLst/>
                <a:latin typeface="Helvetica" pitchFamily="2" charset="0"/>
              </a:rPr>
              <a:t> –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som tar avgjersler i landet – må også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for at vi skal sleppe ut mindre klima-</a:t>
            </a:r>
            <a:br>
              <a:rPr lang="nb-NO" dirty="0">
                <a:effectLst/>
                <a:latin typeface="Helvetica" pitchFamily="2" charset="0"/>
              </a:rPr>
            </a:br>
            <a:r>
              <a:rPr lang="nb-NO" dirty="0" err="1">
                <a:effectLst/>
                <a:latin typeface="Helvetica" pitchFamily="2" charset="0"/>
              </a:rPr>
              <a:t>gassar</a:t>
            </a:r>
            <a:r>
              <a:rPr lang="nb-NO" dirty="0">
                <a:effectLst/>
                <a:latin typeface="Helvetica" pitchFamily="2" charset="0"/>
              </a:rPr>
              <a:t>. Det er til dømes </a:t>
            </a:r>
            <a:r>
              <a:rPr lang="nb-NO" dirty="0" err="1">
                <a:effectLst/>
                <a:latin typeface="Helvetica" pitchFamily="2" charset="0"/>
              </a:rPr>
              <a:t>politikarar</a:t>
            </a:r>
            <a:r>
              <a:rPr lang="nb-NO" dirty="0">
                <a:effectLst/>
                <a:latin typeface="Helvetica" pitchFamily="2" charset="0"/>
              </a:rPr>
              <a:t> som </a:t>
            </a:r>
            <a:r>
              <a:rPr lang="nb-NO" dirty="0" err="1">
                <a:effectLst/>
                <a:latin typeface="Helvetica" pitchFamily="2" charset="0"/>
              </a:rPr>
              <a:t>avgjer</a:t>
            </a:r>
            <a:r>
              <a:rPr lang="nb-NO" dirty="0">
                <a:effectLst/>
                <a:latin typeface="Helvetica" pitchFamily="2" charset="0"/>
              </a:rPr>
              <a:t> kor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pengar</a:t>
            </a:r>
            <a:r>
              <a:rPr lang="nb-NO" dirty="0">
                <a:effectLst/>
                <a:latin typeface="Helvetica" pitchFamily="2" charset="0"/>
              </a:rPr>
              <a:t> vi skal bruke på fossil energi og fornybar energi. Og kor lett det skal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å vinne att. Men </a:t>
            </a:r>
            <a:r>
              <a:rPr lang="nb-NO" dirty="0" err="1">
                <a:effectLst/>
                <a:latin typeface="Helvetica" pitchFamily="2" charset="0"/>
              </a:rPr>
              <a:t>politikarar</a:t>
            </a:r>
            <a:r>
              <a:rPr lang="nb-NO" dirty="0">
                <a:effectLst/>
                <a:latin typeface="Helvetica" pitchFamily="2" charset="0"/>
              </a:rPr>
              <a:t> tar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avgjersler heilt på eiga hand. </a:t>
            </a:r>
            <a:r>
              <a:rPr lang="nb-NO" dirty="0" err="1">
                <a:effectLst/>
                <a:latin typeface="Helvetica" pitchFamily="2" charset="0"/>
              </a:rPr>
              <a:t>Politikarar</a:t>
            </a:r>
            <a:r>
              <a:rPr lang="nb-NO" dirty="0">
                <a:effectLst/>
                <a:latin typeface="Helvetica" pitchFamily="2" charset="0"/>
              </a:rPr>
              <a:t>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 må høyre på kva alle som bur i landet har å </a:t>
            </a:r>
            <a:r>
              <a:rPr lang="nb-NO" dirty="0" err="1">
                <a:effectLst/>
                <a:latin typeface="Helvetica" pitchFamily="2" charset="0"/>
              </a:rPr>
              <a:t>seie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r>
              <a:rPr lang="nb-NO" dirty="0" err="1">
                <a:effectLst/>
                <a:latin typeface="Helvetica" pitchFamily="2" charset="0"/>
              </a:rPr>
              <a:t>Sjølv</a:t>
            </a:r>
            <a:r>
              <a:rPr lang="nb-NO" dirty="0">
                <a:effectLst/>
                <a:latin typeface="Helvetica" pitchFamily="2" charset="0"/>
              </a:rPr>
              <a:t> om du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får stemme-rett før du blir 18 år, så har også barn rett til å bli </a:t>
            </a:r>
            <a:r>
              <a:rPr lang="nb-NO" dirty="0" err="1">
                <a:effectLst/>
                <a:latin typeface="Helvetica" pitchFamily="2" charset="0"/>
              </a:rPr>
              <a:t>høyrt</a:t>
            </a:r>
            <a:r>
              <a:rPr lang="nb-NO" dirty="0">
                <a:effectLst/>
                <a:latin typeface="Helvetica" pitchFamily="2" charset="0"/>
              </a:rPr>
              <a:t>, og kan si  meininga si til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som bestemmer. Også du! (Det får de </a:t>
            </a:r>
            <a:r>
              <a:rPr lang="nb-NO" dirty="0" err="1">
                <a:effectLst/>
                <a:latin typeface="Helvetica" pitchFamily="2" charset="0"/>
              </a:rPr>
              <a:t>moglegheit</a:t>
            </a:r>
            <a:r>
              <a:rPr lang="nb-NO" dirty="0">
                <a:effectLst/>
                <a:latin typeface="Helvetica" pitchFamily="2" charset="0"/>
              </a:rPr>
              <a:t> til i denne </a:t>
            </a:r>
            <a:r>
              <a:rPr lang="nb-NO" dirty="0" err="1">
                <a:effectLst/>
                <a:latin typeface="Helvetica" pitchFamily="2" charset="0"/>
              </a:rPr>
              <a:t>vekas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vekeoppdrag</a:t>
            </a:r>
            <a:r>
              <a:rPr lang="nb-NO" dirty="0">
                <a:effectLst/>
                <a:latin typeface="Helvetica" pitchFamily="2" charset="0"/>
              </a:rPr>
              <a:t>).</a:t>
            </a:r>
          </a:p>
          <a:p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r>
              <a:rPr lang="nb-NO" dirty="0">
                <a:effectLst/>
                <a:latin typeface="Helvetica" pitchFamily="2" charset="0"/>
              </a:rPr>
              <a:t>I grunnlova står </a:t>
            </a:r>
            <a:r>
              <a:rPr lang="nb-NO" dirty="0" err="1">
                <a:effectLst/>
                <a:latin typeface="Helvetica" pitchFamily="2" charset="0"/>
              </a:rPr>
              <a:t>Noregs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viktigaste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lovar</a:t>
            </a:r>
            <a:r>
              <a:rPr lang="nb-NO" dirty="0">
                <a:effectLst/>
                <a:latin typeface="Helvetica" pitchFamily="2" charset="0"/>
              </a:rPr>
              <a:t>. Alle som bur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, må følgje grunnlova. I grunnlova står det at barn har rett til å bli </a:t>
            </a:r>
            <a:r>
              <a:rPr lang="nb-NO" dirty="0" err="1">
                <a:effectLst/>
                <a:latin typeface="Helvetica" pitchFamily="2" charset="0"/>
              </a:rPr>
              <a:t>høyrt</a:t>
            </a:r>
            <a:r>
              <a:rPr lang="nb-NO" dirty="0">
                <a:effectLst/>
                <a:latin typeface="Helvetica" pitchFamily="2" charset="0"/>
              </a:rPr>
              <a:t> i </a:t>
            </a:r>
            <a:r>
              <a:rPr lang="nb-NO" dirty="0" err="1">
                <a:effectLst/>
                <a:latin typeface="Helvetica" pitchFamily="2" charset="0"/>
              </a:rPr>
              <a:t>sakar</a:t>
            </a:r>
            <a:r>
              <a:rPr lang="nb-NO" dirty="0">
                <a:effectLst/>
                <a:latin typeface="Helvetica" pitchFamily="2" charset="0"/>
              </a:rPr>
              <a:t> som gjeld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sjølv</a:t>
            </a:r>
            <a:r>
              <a:rPr lang="nb-NO" dirty="0">
                <a:effectLst/>
                <a:latin typeface="Helvetica" pitchFamily="2" charset="0"/>
              </a:rPr>
              <a:t>. Miljø og klima </a:t>
            </a:r>
            <a:r>
              <a:rPr lang="nb-NO" dirty="0" err="1">
                <a:effectLst/>
                <a:latin typeface="Helvetica" pitchFamily="2" charset="0"/>
              </a:rPr>
              <a:t>handlar</a:t>
            </a:r>
            <a:r>
              <a:rPr lang="nb-NO" dirty="0">
                <a:effectLst/>
                <a:latin typeface="Helvetica" pitchFamily="2" charset="0"/>
              </a:rPr>
              <a:t> på mange </a:t>
            </a:r>
            <a:r>
              <a:rPr lang="nb-NO" dirty="0" err="1">
                <a:effectLst/>
                <a:latin typeface="Helvetica" pitchFamily="2" charset="0"/>
              </a:rPr>
              <a:t>måtar</a:t>
            </a:r>
            <a:r>
              <a:rPr lang="nb-NO" dirty="0">
                <a:effectLst/>
                <a:latin typeface="Helvetica" pitchFamily="2" charset="0"/>
              </a:rPr>
              <a:t> om barn. Fordi det er barna som skal arve jordkloden og bu her lengst.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3451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dirty="0" err="1"/>
              <a:t>Vekas</a:t>
            </a:r>
            <a:r>
              <a:rPr lang="nb-NO" dirty="0"/>
              <a:t> forandringstips: Lokalsamfunnet.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No har de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vore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flinke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batterijegerar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!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K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va med å få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fleire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til å bli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batterijegerar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i eigen heim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? Heng opp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plakat på butikken eller kontakt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eit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idrettslag. For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fleire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tips sjå batterijakten.no/tips-til-jakten. Husk at de får poeng for dette oppdraget om de registrerer det på «Min side».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pPr algn="l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8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dirty="0">
                <a:effectLst/>
                <a:latin typeface="Helvetica" pitchFamily="2" charset="0"/>
              </a:rPr>
              <a:t>Kva har vi lært om miljø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vekene?</a:t>
            </a:r>
          </a:p>
          <a:p>
            <a:pPr algn="l"/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pPr algn="l"/>
            <a:r>
              <a:rPr lang="nb-NO" dirty="0">
                <a:effectLst/>
                <a:latin typeface="Helvetica" pitchFamily="2" charset="0"/>
              </a:rPr>
              <a:t>Brukte batteri skal bli levert til gjenvinning. Likevel er det mange som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i restavfall. </a:t>
            </a:r>
            <a:r>
              <a:rPr lang="nb-NO" dirty="0" err="1">
                <a:effectLst/>
                <a:latin typeface="Helvetica" pitchFamily="2" charset="0"/>
              </a:rPr>
              <a:t>Kvifor</a:t>
            </a:r>
            <a:r>
              <a:rPr lang="nb-NO" dirty="0">
                <a:effectLst/>
                <a:latin typeface="Helvetica" pitchFamily="2" charset="0"/>
              </a:rPr>
              <a:t> det, trur de? </a:t>
            </a:r>
          </a:p>
          <a:p>
            <a:pPr algn="l"/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pPr algn="l"/>
            <a:r>
              <a:rPr lang="nb-NO" dirty="0">
                <a:effectLst/>
                <a:latin typeface="Helvetica" pitchFamily="2" charset="0"/>
              </a:rPr>
              <a:t>Korleis har det </a:t>
            </a:r>
            <a:r>
              <a:rPr lang="nb-NO" dirty="0" err="1">
                <a:effectLst/>
                <a:latin typeface="Helvetica" pitchFamily="2" charset="0"/>
              </a:rPr>
              <a:t>vore</a:t>
            </a:r>
            <a:r>
              <a:rPr lang="nb-NO" dirty="0">
                <a:effectLst/>
                <a:latin typeface="Helvetica" pitchFamily="2" charset="0"/>
              </a:rPr>
              <a:t> for dykk å levere batteri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vekene? Har det </a:t>
            </a:r>
            <a:r>
              <a:rPr lang="nb-NO" dirty="0" err="1">
                <a:effectLst/>
                <a:latin typeface="Helvetica" pitchFamily="2" charset="0"/>
              </a:rPr>
              <a:t>vore</a:t>
            </a:r>
            <a:r>
              <a:rPr lang="nb-NO" dirty="0">
                <a:effectLst/>
                <a:latin typeface="Helvetica" pitchFamily="2" charset="0"/>
              </a:rPr>
              <a:t> lett? </a:t>
            </a:r>
          </a:p>
          <a:p>
            <a:pPr algn="l"/>
            <a:r>
              <a:rPr lang="nb-NO" dirty="0">
                <a:effectLst/>
                <a:latin typeface="Helvetica" pitchFamily="2" charset="0"/>
              </a:rPr>
              <a:t>Er det lett å </a:t>
            </a:r>
            <a:r>
              <a:rPr lang="nb-NO" dirty="0" err="1">
                <a:effectLst/>
                <a:latin typeface="Helvetica" pitchFamily="2" charset="0"/>
              </a:rPr>
              <a:t>kome</a:t>
            </a:r>
            <a:r>
              <a:rPr lang="nb-NO" dirty="0">
                <a:effectLst/>
                <a:latin typeface="Helvetica" pitchFamily="2" charset="0"/>
              </a:rPr>
              <a:t> seg til butikken, og </a:t>
            </a:r>
            <a:r>
              <a:rPr lang="nb-NO" dirty="0" err="1">
                <a:effectLst/>
                <a:latin typeface="Helvetica" pitchFamily="2" charset="0"/>
              </a:rPr>
              <a:t>skjønar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kor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skal levere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? Kva kan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det </a:t>
            </a:r>
            <a:r>
              <a:rPr lang="nb-NO" dirty="0" err="1">
                <a:effectLst/>
                <a:latin typeface="Helvetica" pitchFamily="2" charset="0"/>
              </a:rPr>
              <a:t>lettare</a:t>
            </a:r>
            <a:r>
              <a:rPr lang="nb-NO" dirty="0">
                <a:effectLst/>
                <a:latin typeface="Helvetica" pitchFamily="2" charset="0"/>
              </a:rPr>
              <a:t>?</a:t>
            </a:r>
          </a:p>
          <a:p>
            <a:pPr algn="l"/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pPr algn="l"/>
            <a:r>
              <a:rPr lang="nb-NO" dirty="0">
                <a:effectLst/>
                <a:latin typeface="Helvetica" pitchFamily="2" charset="0"/>
              </a:rPr>
              <a:t>Tenk på korleis de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anna søppel. Mange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søppel i feil søppeldunk. </a:t>
            </a:r>
          </a:p>
          <a:p>
            <a:pPr algn="l"/>
            <a:r>
              <a:rPr lang="nb-NO" dirty="0">
                <a:effectLst/>
                <a:latin typeface="Helvetica" pitchFamily="2" charset="0"/>
              </a:rPr>
              <a:t>Korleis er det på </a:t>
            </a:r>
            <a:r>
              <a:rPr lang="nb-NO" dirty="0" err="1">
                <a:effectLst/>
                <a:latin typeface="Helvetica" pitchFamily="2" charset="0"/>
              </a:rPr>
              <a:t>dykkar</a:t>
            </a:r>
            <a:r>
              <a:rPr lang="nb-NO" dirty="0">
                <a:effectLst/>
                <a:latin typeface="Helvetica" pitchFamily="2" charset="0"/>
              </a:rPr>
              <a:t> skule? Kan </a:t>
            </a:r>
            <a:r>
              <a:rPr lang="nb-NO" dirty="0" err="1">
                <a:effectLst/>
                <a:latin typeface="Helvetica" pitchFamily="2" charset="0"/>
              </a:rPr>
              <a:t>skulen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for at det skal bli </a:t>
            </a:r>
            <a:r>
              <a:rPr lang="nb-NO" dirty="0" err="1">
                <a:effectLst/>
                <a:latin typeface="Helvetica" pitchFamily="2" charset="0"/>
              </a:rPr>
              <a:t>lettare</a:t>
            </a:r>
            <a:r>
              <a:rPr lang="nb-NO" dirty="0">
                <a:effectLst/>
                <a:latin typeface="Helvetica" pitchFamily="2" charset="0"/>
              </a:rPr>
              <a:t> å kaste søppel riktig?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17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Har du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energi i dag? Då har du kanskje spist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god </a:t>
            </a:r>
            <a:r>
              <a:rPr lang="nb-NO" dirty="0" err="1">
                <a:effectLst/>
                <a:latin typeface="Helvetica" pitchFamily="2" charset="0"/>
              </a:rPr>
              <a:t>frukost</a:t>
            </a:r>
            <a:r>
              <a:rPr lang="nb-NO" dirty="0">
                <a:effectLst/>
                <a:latin typeface="Helvetica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Mat gir oss menneske energi, slik at vi </a:t>
            </a:r>
            <a:r>
              <a:rPr lang="nb-NO" dirty="0" err="1">
                <a:effectLst/>
                <a:latin typeface="Helvetica" pitchFamily="2" charset="0"/>
              </a:rPr>
              <a:t>orkar</a:t>
            </a:r>
            <a:r>
              <a:rPr lang="nb-NO" dirty="0">
                <a:effectLst/>
                <a:latin typeface="Helvetica" pitchFamily="2" charset="0"/>
              </a:rPr>
              <a:t> å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ting. </a:t>
            </a:r>
            <a:r>
              <a:rPr lang="nb-NO" dirty="0" err="1">
                <a:effectLst/>
                <a:latin typeface="Helvetica" pitchFamily="2" charset="0"/>
              </a:rPr>
              <a:t>Utan</a:t>
            </a:r>
            <a:r>
              <a:rPr lang="nb-NO" dirty="0">
                <a:effectLst/>
                <a:latin typeface="Helvetica" pitchFamily="2" charset="0"/>
              </a:rPr>
              <a:t> påfyll av energi blir vi fort slitne, og </a:t>
            </a:r>
            <a:r>
              <a:rPr lang="nb-NO" dirty="0" err="1">
                <a:effectLst/>
                <a:latin typeface="Helvetica" pitchFamily="2" charset="0"/>
              </a:rPr>
              <a:t>orkar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alt vi har lyst til. Energi er det som får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til å skje. Energi får oss menneske til å bevege oss og tenke.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effectLst/>
              <a:latin typeface="Helvetica" pitchFamily="2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44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Det meste som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, treng energi for å fungere. Vi treng energi til å varme opp </a:t>
            </a:r>
            <a:r>
              <a:rPr lang="nb-NO" dirty="0" err="1">
                <a:effectLst/>
                <a:latin typeface="Helvetica" pitchFamily="2" charset="0"/>
              </a:rPr>
              <a:t>heimane</a:t>
            </a:r>
            <a:r>
              <a:rPr lang="nb-NO" dirty="0">
                <a:effectLst/>
                <a:latin typeface="Helvetica" pitchFamily="2" charset="0"/>
              </a:rPr>
              <a:t> våre. Og i lyspærer og lamper slik at vi har lys </a:t>
            </a:r>
            <a:r>
              <a:rPr lang="nb-NO" dirty="0" err="1">
                <a:effectLst/>
                <a:latin typeface="Helvetica" pitchFamily="2" charset="0"/>
              </a:rPr>
              <a:t>sjølv</a:t>
            </a:r>
            <a:r>
              <a:rPr lang="nb-NO" dirty="0">
                <a:effectLst/>
                <a:latin typeface="Helvetica" pitchFamily="2" charset="0"/>
              </a:rPr>
              <a:t> om sola har gått ned. </a:t>
            </a:r>
            <a:r>
              <a:rPr lang="nb-NO" dirty="0" err="1">
                <a:effectLst/>
                <a:latin typeface="Helvetica" pitchFamily="2" charset="0"/>
              </a:rPr>
              <a:t>Bilar</a:t>
            </a:r>
            <a:r>
              <a:rPr lang="nb-NO" dirty="0">
                <a:effectLst/>
                <a:latin typeface="Helvetica" pitchFamily="2" charset="0"/>
              </a:rPr>
              <a:t>, </a:t>
            </a:r>
            <a:r>
              <a:rPr lang="nb-NO" dirty="0" err="1">
                <a:effectLst/>
                <a:latin typeface="Helvetica" pitchFamily="2" charset="0"/>
              </a:rPr>
              <a:t>bussar</a:t>
            </a:r>
            <a:r>
              <a:rPr lang="nb-NO" dirty="0">
                <a:effectLst/>
                <a:latin typeface="Helvetica" pitchFamily="2" charset="0"/>
              </a:rPr>
              <a:t>, fly og </a:t>
            </a:r>
            <a:r>
              <a:rPr lang="nb-NO" dirty="0" err="1">
                <a:effectLst/>
                <a:latin typeface="Helvetica" pitchFamily="2" charset="0"/>
              </a:rPr>
              <a:t>båtar</a:t>
            </a:r>
            <a:r>
              <a:rPr lang="nb-NO" dirty="0">
                <a:effectLst/>
                <a:latin typeface="Helvetica" pitchFamily="2" charset="0"/>
              </a:rPr>
              <a:t> treng energi for å bevege seg framover. Dyr og </a:t>
            </a:r>
            <a:r>
              <a:rPr lang="nb-NO" dirty="0" err="1">
                <a:effectLst/>
                <a:latin typeface="Helvetica" pitchFamily="2" charset="0"/>
              </a:rPr>
              <a:t>plantar</a:t>
            </a:r>
            <a:r>
              <a:rPr lang="nb-NO" dirty="0">
                <a:effectLst/>
                <a:latin typeface="Helvetica" pitchFamily="2" charset="0"/>
              </a:rPr>
              <a:t> treng også energi for å leve, </a:t>
            </a:r>
            <a:r>
              <a:rPr lang="nb-NO" dirty="0" err="1">
                <a:effectLst/>
                <a:latin typeface="Helvetica" pitchFamily="2" charset="0"/>
              </a:rPr>
              <a:t>veksa</a:t>
            </a:r>
            <a:r>
              <a:rPr lang="nb-NO" dirty="0">
                <a:effectLst/>
                <a:latin typeface="Helvetica" pitchFamily="2" charset="0"/>
              </a:rPr>
              <a:t> og gro.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884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 får energi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ulike </a:t>
            </a:r>
            <a:r>
              <a:rPr lang="nb-NO" dirty="0" err="1">
                <a:effectLst/>
                <a:latin typeface="Helvetica" pitchFamily="2" charset="0"/>
              </a:rPr>
              <a:t>stader</a:t>
            </a:r>
            <a:r>
              <a:rPr lang="nb-NO" dirty="0">
                <a:effectLst/>
                <a:latin typeface="Helvetica" pitchFamily="2" charset="0"/>
              </a:rPr>
              <a:t>. Vi </a:t>
            </a:r>
            <a:r>
              <a:rPr lang="nb-NO" dirty="0" err="1">
                <a:effectLst/>
                <a:latin typeface="Helvetica" pitchFamily="2" charset="0"/>
              </a:rPr>
              <a:t>kallar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stadene</a:t>
            </a:r>
            <a:r>
              <a:rPr lang="nb-NO" dirty="0">
                <a:effectLst/>
                <a:latin typeface="Helvetica" pitchFamily="2" charset="0"/>
              </a:rPr>
              <a:t> vi får energi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for energikjelder. </a:t>
            </a:r>
            <a:r>
              <a:rPr lang="nb-NO" dirty="0" err="1">
                <a:effectLst/>
                <a:latin typeface="Helvetica" pitchFamily="2" charset="0"/>
              </a:rPr>
              <a:t>Nokre</a:t>
            </a:r>
            <a:r>
              <a:rPr lang="nb-NO" dirty="0">
                <a:effectLst/>
                <a:latin typeface="Helvetica" pitchFamily="2" charset="0"/>
              </a:rPr>
              <a:t> energikjelder kjem vi aldri til å gå tom for så lenge vi menneske lever på planeten. Dei kan bli nytta igjen og igjen. Slik energi blir kalla fornybar energi. Fornybare energikjelder </a:t>
            </a:r>
            <a:r>
              <a:rPr lang="nb-NO" dirty="0" err="1">
                <a:effectLst/>
                <a:latin typeface="Helvetica" pitchFamily="2" charset="0"/>
              </a:rPr>
              <a:t>fornyar</a:t>
            </a:r>
            <a:r>
              <a:rPr lang="nb-NO" dirty="0">
                <a:effectLst/>
                <a:latin typeface="Helvetica" pitchFamily="2" charset="0"/>
              </a:rPr>
              <a:t> seg </a:t>
            </a:r>
            <a:r>
              <a:rPr lang="nb-NO" dirty="0" err="1">
                <a:effectLst/>
                <a:latin typeface="Helvetica" pitchFamily="2" charset="0"/>
              </a:rPr>
              <a:t>sjølv</a:t>
            </a:r>
            <a:r>
              <a:rPr lang="nb-NO" dirty="0">
                <a:effectLst/>
                <a:latin typeface="Helvetica" pitchFamily="2" charset="0"/>
              </a:rPr>
              <a:t> i løpet av ganske kort tid.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35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 kan til dømes få fornybar energi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vann. Tenk på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foss. Vatnet i fossen kan bli nytta til å lage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igjen og igjen.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68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Vind er også fornybar energi. Vi kan lage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vind ved å bygge </a:t>
            </a:r>
            <a:r>
              <a:rPr lang="nb-NO" dirty="0" err="1">
                <a:effectLst/>
                <a:latin typeface="Helvetica" pitchFamily="2" charset="0"/>
              </a:rPr>
              <a:t>vindturbinar</a:t>
            </a:r>
            <a:r>
              <a:rPr lang="nb-NO" dirty="0">
                <a:effectLst/>
                <a:latin typeface="Helvetica" pitchFamily="2" charset="0"/>
              </a:rPr>
              <a:t> (det vi ofte </a:t>
            </a:r>
            <a:r>
              <a:rPr lang="nb-NO" dirty="0" err="1">
                <a:effectLst/>
                <a:latin typeface="Helvetica" pitchFamily="2" charset="0"/>
              </a:rPr>
              <a:t>kallar</a:t>
            </a:r>
            <a:r>
              <a:rPr lang="nb-NO" dirty="0">
                <a:effectLst/>
                <a:latin typeface="Helvetica" pitchFamily="2" charset="0"/>
              </a:rPr>
              <a:t> vindmøller). Vinden får vindturbinen til å snurre rundt, og det er denne bevegelsen som </a:t>
            </a:r>
            <a:r>
              <a:rPr lang="nb-NO" dirty="0" err="1">
                <a:effectLst/>
                <a:latin typeface="Helvetica" pitchFamily="2" charset="0"/>
              </a:rPr>
              <a:t>skapar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54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Men veit du kva som er den aller </a:t>
            </a:r>
            <a:r>
              <a:rPr lang="nb-NO" dirty="0" err="1">
                <a:effectLst/>
                <a:latin typeface="Helvetica" pitchFamily="2" charset="0"/>
              </a:rPr>
              <a:t>viktigaste</a:t>
            </a:r>
            <a:r>
              <a:rPr lang="nb-NO" dirty="0">
                <a:effectLst/>
                <a:latin typeface="Helvetica" pitchFamily="2" charset="0"/>
              </a:rPr>
              <a:t> fornybare </a:t>
            </a:r>
            <a:r>
              <a:rPr lang="nb-NO" dirty="0" err="1">
                <a:effectLst/>
                <a:latin typeface="Helvetica" pitchFamily="2" charset="0"/>
              </a:rPr>
              <a:t>energikjelda</a:t>
            </a:r>
            <a:r>
              <a:rPr lang="nb-NO" dirty="0">
                <a:effectLst/>
                <a:latin typeface="Helvetica" pitchFamily="2" charset="0"/>
              </a:rPr>
              <a:t> vi har? Det er sola. </a:t>
            </a:r>
            <a:r>
              <a:rPr lang="nb-NO" dirty="0" err="1">
                <a:effectLst/>
                <a:latin typeface="Helvetica" pitchFamily="2" charset="0"/>
              </a:rPr>
              <a:t>Utan</a:t>
            </a:r>
            <a:r>
              <a:rPr lang="nb-NO" dirty="0">
                <a:effectLst/>
                <a:latin typeface="Helvetica" pitchFamily="2" charset="0"/>
              </a:rPr>
              <a:t> sola hadde vi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hatt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fleste andre energikjeldene våre.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53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Det er sola som </a:t>
            </a:r>
            <a:r>
              <a:rPr lang="nb-NO" dirty="0" err="1">
                <a:effectLst/>
                <a:latin typeface="Helvetica" pitchFamily="2" charset="0"/>
              </a:rPr>
              <a:t>varmar</a:t>
            </a:r>
            <a:r>
              <a:rPr lang="nb-NO" dirty="0">
                <a:effectLst/>
                <a:latin typeface="Helvetica" pitchFamily="2" charset="0"/>
              </a:rPr>
              <a:t> opp lufta, og det er det som </a:t>
            </a:r>
            <a:r>
              <a:rPr lang="nb-NO" dirty="0" err="1">
                <a:effectLst/>
                <a:latin typeface="Helvetica" pitchFamily="2" charset="0"/>
              </a:rPr>
              <a:t>gjer</a:t>
            </a:r>
            <a:r>
              <a:rPr lang="nb-NO" dirty="0">
                <a:effectLst/>
                <a:latin typeface="Helvetica" pitchFamily="2" charset="0"/>
              </a:rPr>
              <a:t> at vi får vind. Vinden </a:t>
            </a:r>
            <a:r>
              <a:rPr lang="nb-NO" dirty="0" err="1">
                <a:effectLst/>
                <a:latin typeface="Helvetica" pitchFamily="2" charset="0"/>
              </a:rPr>
              <a:t>skapar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bølgjer</a:t>
            </a:r>
            <a:r>
              <a:rPr lang="nb-NO" dirty="0">
                <a:effectLst/>
                <a:latin typeface="Helvetica" pitchFamily="2" charset="0"/>
              </a:rPr>
              <a:t> i havet.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D7506-053F-094F-A474-714D3989191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10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73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A02E342-CC66-4A50-0329-6B735EA85FA4}"/>
              </a:ext>
            </a:extLst>
          </p:cNvPr>
          <p:cNvSpPr txBox="1"/>
          <p:nvPr/>
        </p:nvSpPr>
        <p:spPr>
          <a:xfrm>
            <a:off x="622446" y="1660816"/>
            <a:ext cx="3634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Når sola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varmar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snøen og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isbreane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om våren, får vi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kraftigare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fossar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, og dermed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meir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energi.</a:t>
            </a:r>
          </a:p>
        </p:txBody>
      </p:sp>
    </p:spTree>
    <p:extLst>
      <p:ext uri="{BB962C8B-B14F-4D97-AF65-F5344CB8AC3E}">
        <p14:creationId xmlns:p14="http://schemas.microsoft.com/office/powerpoint/2010/main" val="56127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3286180-D35C-79E2-756D-A2740592C6B1}"/>
              </a:ext>
            </a:extLst>
          </p:cNvPr>
          <p:cNvSpPr txBox="1"/>
          <p:nvPr/>
        </p:nvSpPr>
        <p:spPr>
          <a:xfrm>
            <a:off x="3898496" y="489120"/>
            <a:ext cx="499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Energien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sola kan òg bli gjort om til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straum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gjennom solcellepanel.</a:t>
            </a:r>
          </a:p>
        </p:txBody>
      </p:sp>
    </p:spTree>
    <p:extLst>
      <p:ext uri="{BB962C8B-B14F-4D97-AF65-F5344CB8AC3E}">
        <p14:creationId xmlns:p14="http://schemas.microsoft.com/office/powerpoint/2010/main" val="368802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4BA24-B063-FD89-7E87-C2685F70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631715D-BEA3-2C31-F022-C34237666489}"/>
              </a:ext>
            </a:extLst>
          </p:cNvPr>
          <p:cNvSpPr txBox="1"/>
          <p:nvPr/>
        </p:nvSpPr>
        <p:spPr>
          <a:xfrm>
            <a:off x="513913" y="1827465"/>
            <a:ext cx="77199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Energi-leik:</a:t>
            </a:r>
            <a:b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vindmøller i vinden eller </a:t>
            </a: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bølgjekraft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838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2C3866C-830E-50CA-6A29-A90065EBAB32}"/>
              </a:ext>
            </a:extLst>
          </p:cNvPr>
          <p:cNvSpPr txBox="1"/>
          <p:nvPr/>
        </p:nvSpPr>
        <p:spPr>
          <a:xfrm>
            <a:off x="514587" y="5234814"/>
            <a:ext cx="8098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Fornybare energikjelder er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mest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miljøvennlege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vi har fordi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ikkje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slepp ut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klimagassar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. Kva slags fornybare energikjelder veit de om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no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?</a:t>
            </a:r>
          </a:p>
          <a:p>
            <a:endParaRPr lang="nb-NO" sz="20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472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B4453A-AF96-8CD2-7642-F9E2964151F9}"/>
              </a:ext>
            </a:extLst>
          </p:cNvPr>
          <p:cNvSpPr txBox="1"/>
          <p:nvPr/>
        </p:nvSpPr>
        <p:spPr>
          <a:xfrm>
            <a:off x="583198" y="2794519"/>
            <a:ext cx="3782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Vi har òg fossile </a:t>
            </a:r>
          </a:p>
          <a:p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energikjelder.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Desse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 er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ikkje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fornybare  – det vil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seie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at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 kan ta slutt. 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EF6CB4E-89C8-A7EB-0D9A-85D73841938F}"/>
              </a:ext>
            </a:extLst>
          </p:cNvPr>
          <p:cNvSpPr txBox="1"/>
          <p:nvPr/>
        </p:nvSpPr>
        <p:spPr>
          <a:xfrm>
            <a:off x="583198" y="610901"/>
            <a:ext cx="2950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600" dirty="0">
                <a:solidFill>
                  <a:srgbClr val="F3F7EF"/>
                </a:solidFill>
                <a:effectLst/>
                <a:latin typeface="Epilogue Medium" pitchFamily="2" charset="77"/>
              </a:rPr>
              <a:t>Fossil </a:t>
            </a:r>
          </a:p>
          <a:p>
            <a:r>
              <a:rPr lang="nb-NO" sz="6600" dirty="0">
                <a:solidFill>
                  <a:srgbClr val="F3F7EF"/>
                </a:solidFill>
                <a:effectLst/>
                <a:latin typeface="Epilogue Medium" pitchFamily="2" charset="77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323362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04D2B57-E7C3-8C5D-E8A3-13CB4A582062}"/>
              </a:ext>
            </a:extLst>
          </p:cNvPr>
          <p:cNvSpPr txBox="1"/>
          <p:nvPr/>
        </p:nvSpPr>
        <p:spPr>
          <a:xfrm>
            <a:off x="494675" y="486944"/>
            <a:ext cx="8154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dirty="0">
                <a:solidFill>
                  <a:srgbClr val="002F0C"/>
                </a:solidFill>
                <a:effectLst/>
                <a:latin typeface="Epilogue Medium" pitchFamily="2" charset="77"/>
              </a:rPr>
              <a:t>Fossile energikjelder er olje, kull og gass.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D9AE710-1DA8-CE6B-0974-B65FBA72A994}"/>
              </a:ext>
            </a:extLst>
          </p:cNvPr>
          <p:cNvSpPr txBox="1"/>
          <p:nvPr/>
        </p:nvSpPr>
        <p:spPr>
          <a:xfrm>
            <a:off x="494675" y="1070922"/>
            <a:ext cx="7832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Desse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har blitt til ved at plante- og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dyrerestar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har </a:t>
            </a:r>
          </a:p>
          <a:p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lege djupt nede i jorda over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millionar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av år, og sakte, </a:t>
            </a:r>
          </a:p>
          <a:p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men sikkert blitt omforma til olje, kull og gass.</a:t>
            </a:r>
          </a:p>
          <a:p>
            <a:endParaRPr lang="nb-NO" sz="16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718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EAE94BB-9988-454A-85EB-EA129C1CB4E1}"/>
              </a:ext>
            </a:extLst>
          </p:cNvPr>
          <p:cNvSpPr txBox="1"/>
          <p:nvPr/>
        </p:nvSpPr>
        <p:spPr>
          <a:xfrm>
            <a:off x="457201" y="487429"/>
            <a:ext cx="8350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Desse</a:t>
            </a:r>
            <a:r>
              <a:rPr lang="nb-NO" sz="2200" dirty="0">
                <a:solidFill>
                  <a:srgbClr val="002F0C"/>
                </a:solidFill>
                <a:effectLst/>
                <a:latin typeface="Epilogue Medium" pitchFamily="2" charset="77"/>
              </a:rPr>
              <a:t> er </a:t>
            </a:r>
            <a:r>
              <a:rPr lang="nb-NO" sz="22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ikkje</a:t>
            </a:r>
            <a:r>
              <a:rPr lang="nb-NO" sz="2200" dirty="0">
                <a:solidFill>
                  <a:srgbClr val="002F0C"/>
                </a:solidFill>
                <a:effectLst/>
                <a:latin typeface="Epilogue Medium" pitchFamily="2" charset="77"/>
              </a:rPr>
              <a:t> bra for miljøet vårt. Dei slepper ut </a:t>
            </a:r>
            <a:r>
              <a:rPr lang="nb-NO" sz="22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mykje</a:t>
            </a:r>
            <a:r>
              <a:rPr lang="nb-NO" sz="2200" dirty="0">
                <a:solidFill>
                  <a:srgbClr val="002F0C"/>
                </a:solidFill>
                <a:effectLst/>
                <a:latin typeface="Epilogue Medium" pitchFamily="2" charset="77"/>
              </a:rPr>
              <a:t> av klimagassen CO2, og det bidrar til </a:t>
            </a:r>
            <a:r>
              <a:rPr lang="nb-NO" sz="22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meir</a:t>
            </a:r>
            <a:r>
              <a:rPr lang="nb-NO" sz="2200" dirty="0">
                <a:solidFill>
                  <a:srgbClr val="002F0C"/>
                </a:solidFill>
                <a:effectLst/>
                <a:latin typeface="Epilogue Medium" pitchFamily="2" charset="77"/>
              </a:rPr>
              <a:t> endring av klimaet.</a:t>
            </a:r>
          </a:p>
          <a:p>
            <a:endParaRPr lang="nb-NO" sz="22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4964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89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DB61DEE-AF6D-A5DD-3730-71D9252ED5CA}"/>
              </a:ext>
            </a:extLst>
          </p:cNvPr>
          <p:cNvSpPr txBox="1"/>
          <p:nvPr/>
        </p:nvSpPr>
        <p:spPr>
          <a:xfrm>
            <a:off x="712033" y="985748"/>
            <a:ext cx="77199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Derfor er det viktig at vi brukar mindre fossil energi, som leier til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klimaendringar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, og brukar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meir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fornybar </a:t>
            </a:r>
          </a:p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energi i staden.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52E4397-1480-AFC6-089B-7AF62AB9FD42}"/>
              </a:ext>
            </a:extLst>
          </p:cNvPr>
          <p:cNvSpPr txBox="1"/>
          <p:nvPr/>
        </p:nvSpPr>
        <p:spPr>
          <a:xfrm>
            <a:off x="2286000" y="55064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800" dirty="0">
                <a:solidFill>
                  <a:srgbClr val="F3F7EF"/>
                </a:solidFill>
                <a:latin typeface="Epilogue Medium" pitchFamily="2" charset="77"/>
              </a:rPr>
              <a:t>Veit de om andre ting som er bra for miljøet?</a:t>
            </a:r>
            <a:endParaRPr lang="nb-NO" sz="18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371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E7429D9F-C6D0-B3CE-1756-36DC80022410}"/>
              </a:ext>
            </a:extLst>
          </p:cNvPr>
          <p:cNvSpPr txBox="1"/>
          <p:nvPr/>
        </p:nvSpPr>
        <p:spPr>
          <a:xfrm>
            <a:off x="618232" y="1791699"/>
            <a:ext cx="79075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K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va er energi?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Kvifor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 treng vi energi?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for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ein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 energi er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skadeleg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b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for miljøet?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veit du om fornybar energi?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veit du om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klimaendringar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7486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49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51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2D00EB3-8EBF-0FE4-2620-BA521F1A08DC}"/>
              </a:ext>
            </a:extLst>
          </p:cNvPr>
          <p:cNvSpPr txBox="1"/>
          <p:nvPr/>
        </p:nvSpPr>
        <p:spPr>
          <a:xfrm>
            <a:off x="4446715" y="2866845"/>
            <a:ext cx="39990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I grunnlova står det at barn har rett til å bli </a:t>
            </a:r>
            <a:r>
              <a:rPr lang="nb-NO" sz="1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høyrt</a:t>
            </a:r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 i </a:t>
            </a:r>
            <a:r>
              <a:rPr lang="nb-NO" sz="1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sakar</a:t>
            </a:r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 som gjeld </a:t>
            </a:r>
            <a:r>
              <a:rPr lang="nb-NO" sz="1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sjølv</a:t>
            </a:r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. Alle som bur i </a:t>
            </a:r>
            <a:r>
              <a:rPr lang="nb-NO" sz="1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Noreg</a:t>
            </a:r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, </a:t>
            </a:r>
          </a:p>
          <a:p>
            <a:pPr algn="ctr"/>
            <a:r>
              <a:rPr lang="nb-NO" sz="1600" dirty="0">
                <a:solidFill>
                  <a:srgbClr val="F3F7EF"/>
                </a:solidFill>
                <a:effectLst/>
                <a:latin typeface="Epilogue Medium" pitchFamily="2" charset="77"/>
              </a:rPr>
              <a:t>må følgje grunnlova.</a:t>
            </a:r>
          </a:p>
          <a:p>
            <a:pPr algn="ctr"/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C841A7C-C8ED-5490-D0F5-9FFFA98E6B7F}"/>
              </a:ext>
            </a:extLst>
          </p:cNvPr>
          <p:cNvSpPr txBox="1"/>
          <p:nvPr/>
        </p:nvSpPr>
        <p:spPr>
          <a:xfrm>
            <a:off x="4181090" y="1277537"/>
            <a:ext cx="4389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Barn har rett til å bli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høyrt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!</a:t>
            </a:r>
          </a:p>
          <a:p>
            <a:pPr algn="ctr"/>
            <a:endParaRPr lang="nb-NO" sz="44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793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2571F-0AC5-BDF7-82E9-13326739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4803E314-2B73-4F38-E84E-5B8FB3BE1B85}"/>
                  </a:ext>
                </a:extLst>
              </p14:cNvPr>
              <p14:cNvContentPartPr/>
              <p14:nvPr/>
            </p14:nvContentPartPr>
            <p14:xfrm>
              <a:off x="1283866" y="5337909"/>
              <a:ext cx="1468800" cy="8834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4803E314-2B73-4F38-E84E-5B8FB3BE1B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866" y="5275269"/>
                <a:ext cx="1594440" cy="1009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kstSylinder 1">
            <a:extLst>
              <a:ext uri="{FF2B5EF4-FFF2-40B4-BE49-F238E27FC236}">
                <a16:creationId xmlns:a16="http://schemas.microsoft.com/office/drawing/2014/main" id="{7FC6A805-AC37-66E4-CB68-0780F6D2C58A}"/>
              </a:ext>
            </a:extLst>
          </p:cNvPr>
          <p:cNvSpPr txBox="1"/>
          <p:nvPr/>
        </p:nvSpPr>
        <p:spPr>
          <a:xfrm>
            <a:off x="676097" y="2352476"/>
            <a:ext cx="779180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No har de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vore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flinke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batterijegerar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!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K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va med å få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fleire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til å bli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batterijegerar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utanfor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eigen heim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? Heng opp </a:t>
            </a:r>
            <a:r>
              <a:rPr lang="nb-NO" sz="28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 plakat på butikken eller kontakt </a:t>
            </a:r>
            <a:r>
              <a:rPr lang="nb-NO" sz="2800" dirty="0" err="1">
                <a:solidFill>
                  <a:srgbClr val="F3F7EF"/>
                </a:solidFill>
                <a:latin typeface="Epilogue Medium" pitchFamily="2" charset="77"/>
              </a:rPr>
              <a:t>eit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 idrettslag. For </a:t>
            </a:r>
            <a:r>
              <a:rPr lang="nb-NO" sz="2800" dirty="0" err="1">
                <a:solidFill>
                  <a:srgbClr val="F3F7EF"/>
                </a:solidFill>
                <a:latin typeface="Epilogue Medium" pitchFamily="2" charset="77"/>
              </a:rPr>
              <a:t>fleire</a:t>
            </a:r>
            <a:r>
              <a:rPr lang="nb-NO" sz="2800" dirty="0">
                <a:solidFill>
                  <a:srgbClr val="F3F7EF"/>
                </a:solidFill>
                <a:latin typeface="Epilogue Medium" pitchFamily="2" charset="77"/>
              </a:rPr>
              <a:t> tips sjå batterijakten.no/tips-til-jakten. Husk at de får poeng for dette oppdraget om de registrerer det på «Min side».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45C76D-C501-D4A2-0702-97D1DAA99C96}"/>
              </a:ext>
            </a:extLst>
          </p:cNvPr>
          <p:cNvSpPr txBox="1"/>
          <p:nvPr/>
        </p:nvSpPr>
        <p:spPr>
          <a:xfrm>
            <a:off x="-795646" y="838094"/>
            <a:ext cx="1015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Vekas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forandringstips: </a:t>
            </a:r>
            <a:r>
              <a:rPr lang="nb-NO" sz="3600" dirty="0">
                <a:solidFill>
                  <a:srgbClr val="F3F7EF"/>
                </a:solidFill>
                <a:latin typeface="Epilogue Medium" pitchFamily="2" charset="77"/>
              </a:rPr>
              <a:t>l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okalsamfunnet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8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A9C3D2C-E3B0-6FD2-8765-9EBEDA22C617}"/>
              </a:ext>
            </a:extLst>
          </p:cNvPr>
          <p:cNvSpPr txBox="1"/>
          <p:nvPr/>
        </p:nvSpPr>
        <p:spPr>
          <a:xfrm>
            <a:off x="734287" y="1935834"/>
            <a:ext cx="37477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- Kva har vi lært om miljø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desse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vekene?</a:t>
            </a:r>
            <a:b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endParaRPr lang="nb-NO" sz="12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- Brukte batteri skal bli levert til gjenvinning. Likevel er det mange som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kastar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i restavfall.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Kvifor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det, trur de? Korleis har det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vore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 dykk å levere batteri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desse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vekene? Har det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vore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lett? Er det lett å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kome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seg til butikken, og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skjønar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kor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skal levere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? Kva kan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gjere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det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lettare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C7CBE0E-411F-BB02-89C0-BB8501234AEA}"/>
              </a:ext>
            </a:extLst>
          </p:cNvPr>
          <p:cNvSpPr txBox="1"/>
          <p:nvPr/>
        </p:nvSpPr>
        <p:spPr>
          <a:xfrm>
            <a:off x="384504" y="545888"/>
            <a:ext cx="837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Avsluttande</a:t>
            </a:r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 refleksjonsspørsmål etter Batterijakten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346A1AE-71CB-163B-0A74-959D81832491}"/>
              </a:ext>
            </a:extLst>
          </p:cNvPr>
          <p:cNvSpPr txBox="1"/>
          <p:nvPr/>
        </p:nvSpPr>
        <p:spPr>
          <a:xfrm>
            <a:off x="4837045" y="2472548"/>
            <a:ext cx="3747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- Tenk på korleis de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kastar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anna søppel. Mange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kastar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søppel i feil søppeldunk. </a:t>
            </a:r>
            <a:b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Korleis er det på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deira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skule? </a:t>
            </a:r>
            <a:b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Kan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skulen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gjere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noko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 at det skal </a:t>
            </a:r>
            <a:b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bli </a:t>
            </a:r>
            <a:r>
              <a:rPr lang="nb-NO" sz="1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lettare</a:t>
            </a:r>
            <a:r>
              <a:rPr lang="nb-NO" sz="1200" dirty="0">
                <a:solidFill>
                  <a:srgbClr val="F3F7EF"/>
                </a:solidFill>
                <a:effectLst/>
                <a:latin typeface="Epilogue Medium" pitchFamily="2" charset="77"/>
              </a:rPr>
              <a:t> å kaste søppel riktig?</a:t>
            </a:r>
          </a:p>
          <a:p>
            <a:endParaRPr lang="nb-NO" sz="12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012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30EAF05-315A-7DC7-8F53-FE053FD9196A}"/>
              </a:ext>
            </a:extLst>
          </p:cNvPr>
          <p:cNvSpPr txBox="1"/>
          <p:nvPr/>
        </p:nvSpPr>
        <p:spPr>
          <a:xfrm>
            <a:off x="1055520" y="5048672"/>
            <a:ext cx="703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Bilar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,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bussar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, fly og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båtar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treng energi for å bevege seg framover. Dyr og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plantar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treng også energi </a:t>
            </a:r>
          </a:p>
          <a:p>
            <a:pPr algn="ctr"/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for å leva, </a:t>
            </a:r>
            <a:r>
              <a:rPr lang="nb-NO" sz="20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veksa</a:t>
            </a:r>
            <a:r>
              <a:rPr lang="nb-NO" sz="2000" dirty="0">
                <a:solidFill>
                  <a:srgbClr val="002F0C"/>
                </a:solidFill>
                <a:effectLst/>
                <a:latin typeface="Epilogue Medium" pitchFamily="2" charset="77"/>
              </a:rPr>
              <a:t> og gro.</a:t>
            </a:r>
          </a:p>
        </p:txBody>
      </p:sp>
    </p:spTree>
    <p:extLst>
      <p:ext uri="{BB962C8B-B14F-4D97-AF65-F5344CB8AC3E}">
        <p14:creationId xmlns:p14="http://schemas.microsoft.com/office/powerpoint/2010/main" val="132144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9217CA9-9A5C-AEAC-E0FB-88B1D4314B47}"/>
              </a:ext>
            </a:extLst>
          </p:cNvPr>
          <p:cNvSpPr txBox="1"/>
          <p:nvPr/>
        </p:nvSpPr>
        <p:spPr>
          <a:xfrm>
            <a:off x="383458" y="1341156"/>
            <a:ext cx="8362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Vi får energi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fleire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ulike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stader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. Vi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kallar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stadene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vi får energi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 energikjelder.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48A29BB-5716-AB2B-7DF7-B3ABFDDEBA41}"/>
              </a:ext>
            </a:extLst>
          </p:cNvPr>
          <p:cNvSpPr txBox="1"/>
          <p:nvPr/>
        </p:nvSpPr>
        <p:spPr>
          <a:xfrm>
            <a:off x="2377004" y="464737"/>
            <a:ext cx="4389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dirty="0">
                <a:solidFill>
                  <a:srgbClr val="F3F7EF"/>
                </a:solidFill>
                <a:effectLst/>
                <a:latin typeface="Epilogue Medium" pitchFamily="2" charset="77"/>
              </a:rPr>
              <a:t>Fornybar</a:t>
            </a:r>
          </a:p>
          <a:p>
            <a:pPr algn="ctr"/>
            <a:endParaRPr lang="nb-NO" sz="44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33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5470C63-46B1-72D8-6FD0-043AC64C9894}"/>
              </a:ext>
            </a:extLst>
          </p:cNvPr>
          <p:cNvSpPr txBox="1"/>
          <p:nvPr/>
        </p:nvSpPr>
        <p:spPr>
          <a:xfrm>
            <a:off x="3582650" y="576884"/>
            <a:ext cx="4849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Vi kan til dømes få fornybar energ</a:t>
            </a:r>
            <a:r>
              <a:rPr lang="nb-NO" sz="2400" dirty="0">
                <a:solidFill>
                  <a:srgbClr val="002F0C"/>
                </a:solidFill>
                <a:latin typeface="Epilogue Medium" pitchFamily="2" charset="77"/>
              </a:rPr>
              <a:t>i </a:t>
            </a:r>
            <a:r>
              <a:rPr lang="nb-NO" sz="2400" dirty="0" err="1">
                <a:solidFill>
                  <a:srgbClr val="002F0C"/>
                </a:solidFill>
                <a:latin typeface="Epilogue Medium" pitchFamily="2" charset="77"/>
              </a:rPr>
              <a:t>frå</a:t>
            </a:r>
            <a:r>
              <a:rPr lang="nb-NO" sz="2400" dirty="0">
                <a:solidFill>
                  <a:srgbClr val="002F0C"/>
                </a:solidFill>
                <a:latin typeface="Epilogue Medium" pitchFamily="2" charset="77"/>
              </a:rPr>
              <a:t> vatn. Vatnet i </a:t>
            </a:r>
            <a:r>
              <a:rPr lang="nb-NO" sz="2400" dirty="0" err="1">
                <a:solidFill>
                  <a:srgbClr val="002F0C"/>
                </a:solidFill>
                <a:latin typeface="Epilogue Medium" pitchFamily="2" charset="77"/>
              </a:rPr>
              <a:t>ein</a:t>
            </a:r>
            <a:r>
              <a:rPr lang="nb-NO" sz="2400" dirty="0">
                <a:solidFill>
                  <a:srgbClr val="002F0C"/>
                </a:solidFill>
                <a:latin typeface="Epilogue Medium" pitchFamily="2" charset="77"/>
              </a:rPr>
              <a:t> foss kan bli nytta til å lage </a:t>
            </a:r>
            <a:r>
              <a:rPr lang="nb-NO" sz="2400" dirty="0" err="1">
                <a:solidFill>
                  <a:srgbClr val="002F0C"/>
                </a:solidFill>
                <a:latin typeface="Epilogue Medium" pitchFamily="2" charset="77"/>
              </a:rPr>
              <a:t>straum</a:t>
            </a:r>
            <a:r>
              <a:rPr lang="nb-NO" sz="2400" dirty="0">
                <a:solidFill>
                  <a:srgbClr val="002F0C"/>
                </a:solidFill>
                <a:latin typeface="Epilogue Medium" pitchFamily="2" charset="77"/>
              </a:rPr>
              <a:t> igjen og igjen.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636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B20820E-C531-5B74-A23C-4453CFA277C3}"/>
              </a:ext>
            </a:extLst>
          </p:cNvPr>
          <p:cNvSpPr txBox="1"/>
          <p:nvPr/>
        </p:nvSpPr>
        <p:spPr>
          <a:xfrm>
            <a:off x="580970" y="561895"/>
            <a:ext cx="7952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Vind er òg fornybar energi. Vi kan lage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straum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vind ved å bygge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vindturbinar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 Vinden får vindturbinen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til å snurre rundt, og det er denne bevegelsen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som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skapar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straum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411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E2AC9EA-C278-D7B3-5DDC-52A6C338C4C5}"/>
              </a:ext>
            </a:extLst>
          </p:cNvPr>
          <p:cNvSpPr txBox="1"/>
          <p:nvPr/>
        </p:nvSpPr>
        <p:spPr>
          <a:xfrm>
            <a:off x="595960" y="546904"/>
            <a:ext cx="795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Men veit du kva som er den aller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viktigaste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fornybare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energikjelda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vi har? Det er sola.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Utan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sola hadde vi </a:t>
            </a:r>
          </a:p>
          <a:p>
            <a:pPr algn="ctr"/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ikkje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hatt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andre energikjeldene våre.</a:t>
            </a:r>
          </a:p>
        </p:txBody>
      </p:sp>
    </p:spTree>
    <p:extLst>
      <p:ext uri="{BB962C8B-B14F-4D97-AF65-F5344CB8AC3E}">
        <p14:creationId xmlns:p14="http://schemas.microsoft.com/office/powerpoint/2010/main" val="374039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73F8B1C-8E20-CBF0-4952-951CC8774524}"/>
              </a:ext>
            </a:extLst>
          </p:cNvPr>
          <p:cNvSpPr txBox="1"/>
          <p:nvPr/>
        </p:nvSpPr>
        <p:spPr>
          <a:xfrm>
            <a:off x="497136" y="5883402"/>
            <a:ext cx="8149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Det er sola som </a:t>
            </a:r>
            <a:r>
              <a:rPr lang="nb-NO" sz="1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varmar</a:t>
            </a:r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 opp lufta, og det er det </a:t>
            </a:r>
          </a:p>
          <a:p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som </a:t>
            </a:r>
            <a:r>
              <a:rPr lang="nb-NO" sz="1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gjer</a:t>
            </a:r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 at vi får vind. Vinden </a:t>
            </a:r>
            <a:r>
              <a:rPr lang="nb-NO" sz="1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skapar</a:t>
            </a:r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1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bølgjer</a:t>
            </a:r>
            <a:r>
              <a:rPr lang="nb-NO" sz="1400" dirty="0">
                <a:solidFill>
                  <a:srgbClr val="F3F7EF"/>
                </a:solidFill>
                <a:effectLst/>
                <a:latin typeface="Epilogue Medium" pitchFamily="2" charset="77"/>
              </a:rPr>
              <a:t> i havet.</a:t>
            </a:r>
          </a:p>
        </p:txBody>
      </p:sp>
    </p:spTree>
    <p:extLst>
      <p:ext uri="{BB962C8B-B14F-4D97-AF65-F5344CB8AC3E}">
        <p14:creationId xmlns:p14="http://schemas.microsoft.com/office/powerpoint/2010/main" val="225902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b6fafe-5c01-4b04-a768-fba4e41af091" xsi:nil="true"/>
    <lcf76f155ced4ddcb4097134ff3c332f xmlns="73d6641d-2b63-4004-8716-de74c3eb5f2a">
      <Terms xmlns="http://schemas.microsoft.com/office/infopath/2007/PartnerControls"/>
    </lcf76f155ced4ddcb4097134ff3c332f>
    <Stjerne xmlns="73d6641d-2b63-4004-8716-de74c3eb5f2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20" ma:contentTypeDescription="Opprett et nytt dokument." ma:contentTypeScope="" ma:versionID="7d86df317d2c57efafaeb554245de98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f8be774a01caea93227cc9bd48712849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6ae1266-2d3b-4455-a7a5-b8d53356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54e3be7-474f-47c5-b267-8481e7b12f69}" ma:internalName="TaxCatchAll" ma:showField="CatchAllData" ma:web="bbb6fafe-5c01-4b04-a768-fba4e41af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D9F050-9C32-4775-AFA4-63C510CE02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B1A347-A810-4484-8761-8BF576B73439}">
  <ds:schemaRefs>
    <ds:schemaRef ds:uri="http://schemas.microsoft.com/office/2006/metadata/properties"/>
    <ds:schemaRef ds:uri="http://schemas.microsoft.com/office/infopath/2007/PartnerControls"/>
    <ds:schemaRef ds:uri="bbb6fafe-5c01-4b04-a768-fba4e41af091"/>
    <ds:schemaRef ds:uri="73d6641d-2b63-4004-8716-de74c3eb5f2a"/>
  </ds:schemaRefs>
</ds:datastoreItem>
</file>

<file path=customXml/itemProps3.xml><?xml version="1.0" encoding="utf-8"?>
<ds:datastoreItem xmlns:ds="http://schemas.openxmlformats.org/officeDocument/2006/customXml" ds:itemID="{577FAD8B-95FA-45EF-B74F-1EC3B18E3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d6641d-2b63-4004-8716-de74c3eb5f2a"/>
    <ds:schemaRef ds:uri="bbb6fafe-5c01-4b04-a768-fba4e41af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</TotalTime>
  <Words>1868</Words>
  <Application>Microsoft Office PowerPoint</Application>
  <PresentationFormat>Skjermfremvisning (4:3)</PresentationFormat>
  <Paragraphs>117</Paragraphs>
  <Slides>24</Slides>
  <Notes>24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Epilogue Medium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 Swane</cp:lastModifiedBy>
  <cp:revision>46</cp:revision>
  <dcterms:created xsi:type="dcterms:W3CDTF">2021-03-15T20:30:42Z</dcterms:created>
  <dcterms:modified xsi:type="dcterms:W3CDTF">2026-01-23T16:01:13Z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  <property fmtid="{D5CDD505-2E9C-101B-9397-08002B2CF9AE}" pid="3" name="MediaServiceImageTags">
    <vt:lpwstr/>
  </property>
</Properties>
</file>