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76" r:id="rId15"/>
    <p:sldId id="266" r:id="rId16"/>
    <p:sldId id="267" r:id="rId17"/>
    <p:sldId id="274" r:id="rId18"/>
    <p:sldId id="270" r:id="rId19"/>
    <p:sldId id="271" r:id="rId20"/>
    <p:sldId id="272" r:id="rId21"/>
    <p:sldId id="273"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6E015FC-448A-4786-921D-B7F998915BDC}" name="Bjørn Jaavall" initials="" userId="S::bjorn.jaavall@miljoagentene.no::028fba28-8f4e-42c1-9b2b-9b69750e81c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F97A4-912F-42C0-A9CD-61827616A26A}" v="27" dt="2026-01-22T13:01:04.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va Degrè" userId="09a19eb5-167e-4639-b27b-f851c469e640" providerId="ADAL" clId="{428BFB24-C293-5FEB-A886-968A4932D8E7}"/>
    <pc:docChg chg="undo custSel modSld">
      <pc:chgData name="Tuva Degrè" userId="09a19eb5-167e-4639-b27b-f851c469e640" providerId="ADAL" clId="{428BFB24-C293-5FEB-A886-968A4932D8E7}" dt="2026-01-22T13:01:39.454" v="124" actId="14100"/>
      <pc:docMkLst>
        <pc:docMk/>
      </pc:docMkLst>
      <pc:sldChg chg="modSp mod">
        <pc:chgData name="Tuva Degrè" userId="09a19eb5-167e-4639-b27b-f851c469e640" providerId="ADAL" clId="{428BFB24-C293-5FEB-A886-968A4932D8E7}" dt="2026-01-22T12:51:43.051" v="9" actId="20577"/>
        <pc:sldMkLst>
          <pc:docMk/>
          <pc:sldMk cId="609033235" sldId="258"/>
        </pc:sldMkLst>
        <pc:spChg chg="mod">
          <ac:chgData name="Tuva Degrè" userId="09a19eb5-167e-4639-b27b-f851c469e640" providerId="ADAL" clId="{428BFB24-C293-5FEB-A886-968A4932D8E7}" dt="2026-01-22T12:51:43.051" v="9" actId="20577"/>
          <ac:spMkLst>
            <pc:docMk/>
            <pc:sldMk cId="609033235" sldId="258"/>
            <ac:spMk id="2" creationId="{378879F5-DB09-A88A-F23B-3BFE69D55726}"/>
          </ac:spMkLst>
        </pc:spChg>
      </pc:sldChg>
      <pc:sldChg chg="modSp mod">
        <pc:chgData name="Tuva Degrè" userId="09a19eb5-167e-4639-b27b-f851c469e640" providerId="ADAL" clId="{428BFB24-C293-5FEB-A886-968A4932D8E7}" dt="2026-01-22T12:53:50.303" v="28" actId="20577"/>
        <pc:sldMkLst>
          <pc:docMk/>
          <pc:sldMk cId="3417766410" sldId="271"/>
        </pc:sldMkLst>
        <pc:spChg chg="mod">
          <ac:chgData name="Tuva Degrè" userId="09a19eb5-167e-4639-b27b-f851c469e640" providerId="ADAL" clId="{428BFB24-C293-5FEB-A886-968A4932D8E7}" dt="2026-01-22T12:53:50.303" v="28" actId="20577"/>
          <ac:spMkLst>
            <pc:docMk/>
            <pc:sldMk cId="3417766410" sldId="271"/>
            <ac:spMk id="2" creationId="{7FC6A805-AC37-66E4-CB68-0780F6D2C58A}"/>
          </ac:spMkLst>
        </pc:spChg>
      </pc:sldChg>
      <pc:sldChg chg="modSp mod">
        <pc:chgData name="Tuva Degrè" userId="09a19eb5-167e-4639-b27b-f851c469e640" providerId="ADAL" clId="{428BFB24-C293-5FEB-A886-968A4932D8E7}" dt="2026-01-22T12:56:44.903" v="63" actId="1076"/>
        <pc:sldMkLst>
          <pc:docMk/>
          <pc:sldMk cId="618183303" sldId="273"/>
        </pc:sldMkLst>
        <pc:spChg chg="mod">
          <ac:chgData name="Tuva Degrè" userId="09a19eb5-167e-4639-b27b-f851c469e640" providerId="ADAL" clId="{428BFB24-C293-5FEB-A886-968A4932D8E7}" dt="2026-01-22T12:56:40.871" v="62" actId="1076"/>
          <ac:spMkLst>
            <pc:docMk/>
            <pc:sldMk cId="618183303" sldId="273"/>
            <ac:spMk id="2" creationId="{7FC6A805-AC37-66E4-CB68-0780F6D2C58A}"/>
          </ac:spMkLst>
        </pc:spChg>
        <pc:spChg chg="mod">
          <ac:chgData name="Tuva Degrè" userId="09a19eb5-167e-4639-b27b-f851c469e640" providerId="ADAL" clId="{428BFB24-C293-5FEB-A886-968A4932D8E7}" dt="2026-01-22T12:56:44.903" v="63" actId="1076"/>
          <ac:spMkLst>
            <pc:docMk/>
            <pc:sldMk cId="618183303" sldId="273"/>
            <ac:spMk id="3" creationId="{2845C76D-C501-D4A2-0702-97D1DAA99C96}"/>
          </ac:spMkLst>
        </pc:spChg>
        <pc:picChg chg="mod modCrop">
          <ac:chgData name="Tuva Degrè" userId="09a19eb5-167e-4639-b27b-f851c469e640" providerId="ADAL" clId="{428BFB24-C293-5FEB-A886-968A4932D8E7}" dt="2026-01-22T12:56:24.037" v="57" actId="14100"/>
          <ac:picMkLst>
            <pc:docMk/>
            <pc:sldMk cId="618183303" sldId="273"/>
            <ac:picMk id="6" creationId="{ABF0A7ED-70A9-5F66-BD8E-8B13CCD1D44D}"/>
          </ac:picMkLst>
        </pc:picChg>
      </pc:sldChg>
      <pc:sldChg chg="modSp mod">
        <pc:chgData name="Tuva Degrè" userId="09a19eb5-167e-4639-b27b-f851c469e640" providerId="ADAL" clId="{428BFB24-C293-5FEB-A886-968A4932D8E7}" dt="2026-01-22T12:52:48.130" v="11" actId="20577"/>
        <pc:sldMkLst>
          <pc:docMk/>
          <pc:sldMk cId="2497595476" sldId="276"/>
        </pc:sldMkLst>
        <pc:spChg chg="mod">
          <ac:chgData name="Tuva Degrè" userId="09a19eb5-167e-4639-b27b-f851c469e640" providerId="ADAL" clId="{428BFB24-C293-5FEB-A886-968A4932D8E7}" dt="2026-01-22T12:52:48.130" v="11" actId="20577"/>
          <ac:spMkLst>
            <pc:docMk/>
            <pc:sldMk cId="2497595476" sldId="276"/>
            <ac:spMk id="3" creationId="{ECC48DE3-AC1E-A2E8-C166-80AE778C58BA}"/>
          </ac:spMkLst>
        </pc:spChg>
      </pc:sldChg>
      <pc:sldChg chg="addSp modSp mod">
        <pc:chgData name="Tuva Degrè" userId="09a19eb5-167e-4639-b27b-f851c469e640" providerId="ADAL" clId="{428BFB24-C293-5FEB-A886-968A4932D8E7}" dt="2026-01-22T13:01:39.454" v="124" actId="14100"/>
        <pc:sldMkLst>
          <pc:docMk/>
          <pc:sldMk cId="3884659339" sldId="277"/>
        </pc:sldMkLst>
        <pc:spChg chg="mod">
          <ac:chgData name="Tuva Degrè" userId="09a19eb5-167e-4639-b27b-f851c469e640" providerId="ADAL" clId="{428BFB24-C293-5FEB-A886-968A4932D8E7}" dt="2026-01-22T13:01:23.640" v="120" actId="1076"/>
          <ac:spMkLst>
            <pc:docMk/>
            <pc:sldMk cId="3884659339" sldId="277"/>
            <ac:spMk id="5" creationId="{BED7EC81-D2EC-692A-90CD-695977237024}"/>
          </ac:spMkLst>
        </pc:spChg>
        <pc:spChg chg="add mod">
          <ac:chgData name="Tuva Degrè" userId="09a19eb5-167e-4639-b27b-f851c469e640" providerId="ADAL" clId="{428BFB24-C293-5FEB-A886-968A4932D8E7}" dt="2026-01-22T13:01:30.654" v="122" actId="1076"/>
          <ac:spMkLst>
            <pc:docMk/>
            <pc:sldMk cId="3884659339" sldId="277"/>
            <ac:spMk id="7" creationId="{B9C14F24-8D22-7027-222B-D8024C6BE411}"/>
          </ac:spMkLst>
        </pc:spChg>
        <pc:spChg chg="mod">
          <ac:chgData name="Tuva Degrè" userId="09a19eb5-167e-4639-b27b-f851c469e640" providerId="ADAL" clId="{428BFB24-C293-5FEB-A886-968A4932D8E7}" dt="2026-01-22T13:01:21.233" v="119" actId="1076"/>
          <ac:spMkLst>
            <pc:docMk/>
            <pc:sldMk cId="3884659339" sldId="277"/>
            <ac:spMk id="9" creationId="{9A183291-5F0F-DEED-0745-7D91577E805B}"/>
          </ac:spMkLst>
        </pc:spChg>
        <pc:picChg chg="mod modCrop">
          <ac:chgData name="Tuva Degrè" userId="09a19eb5-167e-4639-b27b-f851c469e640" providerId="ADAL" clId="{428BFB24-C293-5FEB-A886-968A4932D8E7}" dt="2026-01-22T13:01:39.454" v="124" actId="14100"/>
          <ac:picMkLst>
            <pc:docMk/>
            <pc:sldMk cId="3884659339" sldId="277"/>
            <ac:picMk id="6" creationId="{F416B520-FA75-308C-0D61-D1A053945AD2}"/>
          </ac:picMkLst>
        </pc:picChg>
      </pc:sldChg>
    </pc:docChg>
  </pc:docChgLst>
  <pc:docChgLst>
    <pc:chgData name="Ingvild Swane" userId="33fe155a-a199-4228-80f3-3c81f490837e" providerId="ADAL" clId="{131CA9F0-C0CC-4CFD-BD9A-9418AA26BCA8}"/>
    <pc:docChg chg="undo custSel addSld delSld modSld sldOrd">
      <pc:chgData name="Ingvild Swane" userId="33fe155a-a199-4228-80f3-3c81f490837e" providerId="ADAL" clId="{131CA9F0-C0CC-4CFD-BD9A-9418AA26BCA8}" dt="2026-01-23T15:57:26.039" v="510" actId="20577"/>
      <pc:docMkLst>
        <pc:docMk/>
      </pc:docMkLst>
      <pc:sldChg chg="addSp delSp modSp mod modNotesTx">
        <pc:chgData name="Ingvild Swane" userId="33fe155a-a199-4228-80f3-3c81f490837e" providerId="ADAL" clId="{131CA9F0-C0CC-4CFD-BD9A-9418AA26BCA8}" dt="2026-01-23T15:57:26.039" v="510" actId="20577"/>
        <pc:sldMkLst>
          <pc:docMk/>
          <pc:sldMk cId="618183303" sldId="273"/>
        </pc:sldMkLst>
        <pc:spChg chg="mod">
          <ac:chgData name="Ingvild Swane" userId="33fe155a-a199-4228-80f3-3c81f490837e" providerId="ADAL" clId="{131CA9F0-C0CC-4CFD-BD9A-9418AA26BCA8}" dt="2026-01-22T12:51:10.032" v="488" actId="1076"/>
          <ac:spMkLst>
            <pc:docMk/>
            <pc:sldMk cId="618183303" sldId="273"/>
            <ac:spMk id="2" creationId="{7FC6A805-AC37-66E4-CB68-0780F6D2C58A}"/>
          </ac:spMkLst>
        </pc:spChg>
        <pc:spChg chg="mod">
          <ac:chgData name="Ingvild Swane" userId="33fe155a-a199-4228-80f3-3c81f490837e" providerId="ADAL" clId="{131CA9F0-C0CC-4CFD-BD9A-9418AA26BCA8}" dt="2026-01-23T15:57:26.039" v="510" actId="20577"/>
          <ac:spMkLst>
            <pc:docMk/>
            <pc:sldMk cId="618183303" sldId="273"/>
            <ac:spMk id="3" creationId="{2845C76D-C501-D4A2-0702-97D1DAA99C96}"/>
          </ac:spMkLst>
        </pc:spChg>
        <pc:spChg chg="del">
          <ac:chgData name="Ingvild Swane" userId="33fe155a-a199-4228-80f3-3c81f490837e" providerId="ADAL" clId="{131CA9F0-C0CC-4CFD-BD9A-9418AA26BCA8}" dt="2026-01-22T12:50:24.343" v="479" actId="478"/>
          <ac:spMkLst>
            <pc:docMk/>
            <pc:sldMk cId="618183303" sldId="273"/>
            <ac:spMk id="5" creationId="{8CA9401D-9A94-E1AD-37AD-F90DDE638FAA}"/>
          </ac:spMkLst>
        </pc:spChg>
        <pc:spChg chg="del mod">
          <ac:chgData name="Ingvild Swane" userId="33fe155a-a199-4228-80f3-3c81f490837e" providerId="ADAL" clId="{131CA9F0-C0CC-4CFD-BD9A-9418AA26BCA8}" dt="2026-01-22T12:50:24.345" v="481"/>
          <ac:spMkLst>
            <pc:docMk/>
            <pc:sldMk cId="618183303" sldId="273"/>
            <ac:spMk id="9" creationId="{9ABCAB75-A9DE-3454-D02D-89BB04AEAE70}"/>
          </ac:spMkLst>
        </pc:spChg>
        <pc:picChg chg="add mod">
          <ac:chgData name="Ingvild Swane" userId="33fe155a-a199-4228-80f3-3c81f490837e" providerId="ADAL" clId="{131CA9F0-C0CC-4CFD-BD9A-9418AA26BCA8}" dt="2026-01-22T12:53:11.338" v="496" actId="14100"/>
          <ac:picMkLst>
            <pc:docMk/>
            <pc:sldMk cId="618183303" sldId="273"/>
            <ac:picMk id="6" creationId="{ABF0A7ED-70A9-5F66-BD8E-8B13CCD1D44D}"/>
          </ac:picMkLst>
        </pc:picChg>
      </pc:sldChg>
      <pc:sldChg chg="modSp mod">
        <pc:chgData name="Ingvild Swane" userId="33fe155a-a199-4228-80f3-3c81f490837e" providerId="ADAL" clId="{131CA9F0-C0CC-4CFD-BD9A-9418AA26BCA8}" dt="2026-01-22T13:01:04.497" v="508" actId="1076"/>
        <pc:sldMkLst>
          <pc:docMk/>
          <pc:sldMk cId="3717063568" sldId="274"/>
        </pc:sldMkLst>
        <pc:picChg chg="mod">
          <ac:chgData name="Ingvild Swane" userId="33fe155a-a199-4228-80f3-3c81f490837e" providerId="ADAL" clId="{131CA9F0-C0CC-4CFD-BD9A-9418AA26BCA8}" dt="2026-01-22T13:01:04.497" v="508" actId="1076"/>
          <ac:picMkLst>
            <pc:docMk/>
            <pc:sldMk cId="3717063568" sldId="274"/>
            <ac:picMk id="6" creationId="{0B3C506E-CEDD-D14F-7E61-195DFA516D9A}"/>
          </ac:picMkLst>
        </pc:picChg>
      </pc:sldChg>
      <pc:sldChg chg="addSp delSp modSp add mod modNotesTx">
        <pc:chgData name="Ingvild Swane" userId="33fe155a-a199-4228-80f3-3c81f490837e" providerId="ADAL" clId="{131CA9F0-C0CC-4CFD-BD9A-9418AA26BCA8}" dt="2026-01-22T12:54:39.131" v="506" actId="1076"/>
        <pc:sldMkLst>
          <pc:docMk/>
          <pc:sldMk cId="3884659339" sldId="277"/>
        </pc:sldMkLst>
        <pc:spChg chg="del">
          <ac:chgData name="Ingvild Swane" userId="33fe155a-a199-4228-80f3-3c81f490837e" providerId="ADAL" clId="{131CA9F0-C0CC-4CFD-BD9A-9418AA26BCA8}" dt="2026-01-22T12:50:31.932" v="482" actId="478"/>
          <ac:spMkLst>
            <pc:docMk/>
            <pc:sldMk cId="3884659339" sldId="277"/>
            <ac:spMk id="2" creationId="{9821579E-3722-38FA-6702-9EAD39AB3978}"/>
          </ac:spMkLst>
        </pc:spChg>
        <pc:spChg chg="del">
          <ac:chgData name="Ingvild Swane" userId="33fe155a-a199-4228-80f3-3c81f490837e" providerId="ADAL" clId="{131CA9F0-C0CC-4CFD-BD9A-9418AA26BCA8}" dt="2026-01-22T12:50:35.606" v="483" actId="478"/>
          <ac:spMkLst>
            <pc:docMk/>
            <pc:sldMk cId="3884659339" sldId="277"/>
            <ac:spMk id="3" creationId="{A4AD4AEB-C98C-B2C4-6EE4-1ADE154762F4}"/>
          </ac:spMkLst>
        </pc:spChg>
        <pc:spChg chg="mod">
          <ac:chgData name="Ingvild Swane" userId="33fe155a-a199-4228-80f3-3c81f490837e" providerId="ADAL" clId="{131CA9F0-C0CC-4CFD-BD9A-9418AA26BCA8}" dt="2026-01-22T12:54:30.709" v="502" actId="1076"/>
          <ac:spMkLst>
            <pc:docMk/>
            <pc:sldMk cId="3884659339" sldId="277"/>
            <ac:spMk id="5" creationId="{BED7EC81-D2EC-692A-90CD-695977237024}"/>
          </ac:spMkLst>
        </pc:spChg>
        <pc:spChg chg="mod">
          <ac:chgData name="Ingvild Swane" userId="33fe155a-a199-4228-80f3-3c81f490837e" providerId="ADAL" clId="{131CA9F0-C0CC-4CFD-BD9A-9418AA26BCA8}" dt="2026-01-22T12:54:35.088" v="503" actId="1076"/>
          <ac:spMkLst>
            <pc:docMk/>
            <pc:sldMk cId="3884659339" sldId="277"/>
            <ac:spMk id="9" creationId="{9A183291-5F0F-DEED-0745-7D91577E805B}"/>
          </ac:spMkLst>
        </pc:spChg>
        <pc:picChg chg="add mod">
          <ac:chgData name="Ingvild Swane" userId="33fe155a-a199-4228-80f3-3c81f490837e" providerId="ADAL" clId="{131CA9F0-C0CC-4CFD-BD9A-9418AA26BCA8}" dt="2026-01-22T12:54:39.131" v="506" actId="1076"/>
          <ac:picMkLst>
            <pc:docMk/>
            <pc:sldMk cId="3884659339" sldId="277"/>
            <ac:picMk id="6" creationId="{F416B520-FA75-308C-0D61-D1A053945A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86DBC-A534-A446-9EC7-49CAE9F6EF95}" type="datetimeFigureOut">
              <a:rPr lang="nb-NO" smtClean="0"/>
              <a:t>23.01.2026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32599-C8E1-5A44-8809-A70D6CCAF53C}" type="slidenum">
              <a:rPr lang="nb-NO" smtClean="0"/>
              <a:t>‹#›</a:t>
            </a:fld>
            <a:endParaRPr lang="nb-NO"/>
          </a:p>
        </p:txBody>
      </p:sp>
    </p:spTree>
    <p:extLst>
      <p:ext uri="{BB962C8B-B14F-4D97-AF65-F5344CB8AC3E}">
        <p14:creationId xmlns:p14="http://schemas.microsoft.com/office/powerpoint/2010/main" val="121906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Denne uka skal vi jobbe med natur, og hvordan vi tar vare på ressursene vi har på jorda. Fokuset skal være på EE-avfall.</a:t>
            </a:r>
            <a:br>
              <a:rPr lang="nb-NO">
                <a:effectLst/>
                <a:latin typeface="Helvetica" pitchFamily="2" charset="0"/>
              </a:rPr>
            </a:br>
            <a:r>
              <a:rPr lang="nb-NO">
                <a:effectLst/>
                <a:latin typeface="Helvetica" pitchFamily="2" charset="0"/>
              </a:rPr>
              <a:t>Notat til lærer: </a:t>
            </a:r>
            <a:r>
              <a:rPr lang="nb-NO" err="1">
                <a:effectLst/>
                <a:highlight>
                  <a:srgbClr val="FFFF00"/>
                </a:highlight>
                <a:latin typeface="Helvetica" pitchFamily="2" charset="0"/>
              </a:rPr>
              <a:t>Powerpointen</a:t>
            </a:r>
            <a:r>
              <a:rPr lang="nb-NO">
                <a:effectLst/>
                <a:highlight>
                  <a:srgbClr val="FFFF00"/>
                </a:highlight>
                <a:latin typeface="Helvetica" pitchFamily="2" charset="0"/>
              </a:rPr>
              <a:t> kan deles opp og brukes over flere økter. For å få avbrekk i presentasjonen kan dere bruke noen av tipsene på siste slide. Tipsene kan også brukes som egne økter.</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a:t>
            </a:fld>
            <a:endParaRPr lang="nb-NO"/>
          </a:p>
        </p:txBody>
      </p:sp>
    </p:spTree>
    <p:extLst>
      <p:ext uri="{BB962C8B-B14F-4D97-AF65-F5344CB8AC3E}">
        <p14:creationId xmlns:p14="http://schemas.microsoft.com/office/powerpoint/2010/main" val="38286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EE-avfall kan inneholde stoffer som skader miljøet. Som kadmium og bly. Det kan skade planter, mennesker og dyr. Når du leverer EE-avfall til gjenvinning, unngår du at miljøgifter slippes ut. Og akkurat som man trenger å hogge færre trær når man gjenvinner papir, trenger man å hente ut færre stoffer fra naturen når man gjenvinner EE-avfall. Gamle batterier kan også inneholde miljøgifter, men dagens batterier produseres heldigvis ikke med kadmium og bly.</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10</a:t>
            </a:fld>
            <a:endParaRPr lang="nb-NO"/>
          </a:p>
        </p:txBody>
      </p:sp>
    </p:spTree>
    <p:extLst>
      <p:ext uri="{BB962C8B-B14F-4D97-AF65-F5344CB8AC3E}">
        <p14:creationId xmlns:p14="http://schemas.microsoft.com/office/powerpoint/2010/main" val="1777205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F024F-0811-5DB2-CD4E-293377D7434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5B25B3-20F5-D5F8-CCBA-37A41E8543F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44B96E6-BA7F-20FF-A176-6122AF0264B9}"/>
              </a:ext>
            </a:extLst>
          </p:cNvPr>
          <p:cNvSpPr>
            <a:spLocks noGrp="1"/>
          </p:cNvSpPr>
          <p:nvPr>
            <p:ph type="body" idx="1"/>
          </p:nvPr>
        </p:nvSpPr>
        <p:spPr/>
        <p:txBody>
          <a:bodyPr/>
          <a:lstStyle/>
          <a:p>
            <a:r>
              <a:rPr lang="nb-NO">
                <a:effectLst/>
                <a:latin typeface="Helvetica" pitchFamily="2" charset="0"/>
              </a:rPr>
              <a:t>Her er det mulig å ta en pause eller dele opp økta og ta resten senere. Hva med en aktivitet for å riste litt på beina?</a:t>
            </a:r>
          </a:p>
          <a:p>
            <a:endParaRPr lang="nb-NO">
              <a:effectLst/>
              <a:latin typeface="Helvetica" pitchFamily="2" charset="0"/>
            </a:endParaRPr>
          </a:p>
          <a:p>
            <a:r>
              <a:rPr lang="nb-NO">
                <a:effectLst/>
                <a:latin typeface="Helvetica" pitchFamily="2" charset="0"/>
              </a:rPr>
              <a:t>Uke 1: Søppelsorteringsstafett: Velg fire hjørner i klasserommet.  Hvert hjørne kan være en avfallstype, for eksempel plast, papir, glass og EE-avfall. Lærer sier en gjenstand, og elevene løper til riktig hjørne.</a:t>
            </a:r>
          </a:p>
          <a:p>
            <a:endParaRPr lang="nb-NO">
              <a:effectLst/>
              <a:latin typeface="Helvetica" pitchFamily="2" charset="0"/>
            </a:endParaRPr>
          </a:p>
          <a:p>
            <a:endParaRPr lang="nb-NO"/>
          </a:p>
        </p:txBody>
      </p:sp>
      <p:sp>
        <p:nvSpPr>
          <p:cNvPr id="4" name="Plassholder for lysbildenummer 3">
            <a:extLst>
              <a:ext uri="{FF2B5EF4-FFF2-40B4-BE49-F238E27FC236}">
                <a16:creationId xmlns:a16="http://schemas.microsoft.com/office/drawing/2014/main" id="{4799F73A-13C0-F063-3C68-B0BB950D4A54}"/>
              </a:ext>
            </a:extLst>
          </p:cNvPr>
          <p:cNvSpPr>
            <a:spLocks noGrp="1"/>
          </p:cNvSpPr>
          <p:nvPr>
            <p:ph type="sldNum" sz="quarter" idx="5"/>
          </p:nvPr>
        </p:nvSpPr>
        <p:spPr/>
        <p:txBody>
          <a:bodyPr/>
          <a:lstStyle/>
          <a:p>
            <a:fld id="{C0632599-C8E1-5A44-8809-A70D6CCAF53C}" type="slidenum">
              <a:rPr lang="nb-NO" smtClean="0"/>
              <a:t>11</a:t>
            </a:fld>
            <a:endParaRPr lang="nb-NO"/>
          </a:p>
        </p:txBody>
      </p:sp>
    </p:spTree>
    <p:extLst>
      <p:ext uri="{BB962C8B-B14F-4D97-AF65-F5344CB8AC3E}">
        <p14:creationId xmlns:p14="http://schemas.microsoft.com/office/powerpoint/2010/main" val="110062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Brukte batterier er et eksempel på avfall som kan inneholde stoffer som er dårlige for miljøet. Og de inneholder viktige stoffer som vi trenger mer av. Derfor er det veldig viktig at de ikke havner på feil sted.</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12</a:t>
            </a:fld>
            <a:endParaRPr lang="nb-NO"/>
          </a:p>
        </p:txBody>
      </p:sp>
    </p:spTree>
    <p:extLst>
      <p:ext uri="{BB962C8B-B14F-4D97-AF65-F5344CB8AC3E}">
        <p14:creationId xmlns:p14="http://schemas.microsoft.com/office/powerpoint/2010/main" val="2757310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a:solidFill>
                  <a:srgbClr val="F3F7EF"/>
                </a:solidFill>
                <a:effectLst/>
                <a:latin typeface="Epilogue Medium" pitchFamily="2" charset="77"/>
              </a:rPr>
              <a:t>Batterier kan ha mer energi igjen i seg etter at de er brukt opp. Det betyr at de kan utvikle varme og i verste fall begynne å brenne.</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13</a:t>
            </a:fld>
            <a:endParaRPr lang="nb-NO"/>
          </a:p>
        </p:txBody>
      </p:sp>
    </p:spTree>
    <p:extLst>
      <p:ext uri="{BB962C8B-B14F-4D97-AF65-F5344CB8AC3E}">
        <p14:creationId xmlns:p14="http://schemas.microsoft.com/office/powerpoint/2010/main" val="1001542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5EC46-BC35-B9F1-FD98-0409661897B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761C83F-96C7-5FC3-CEAB-4DFC0C6A946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C3C83B-CEA3-0E1E-8328-6E4188EC858B}"/>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Dessuten er mange av stoffene i batterier sjeldne og vanskelige å få tak i. For eksempel inneholder noen batterier sink og kobolt. </a:t>
            </a:r>
            <a:r>
              <a:rPr lang="nb-NO" b="0" i="0" u="none" strike="noStrike">
                <a:solidFill>
                  <a:srgbClr val="222222"/>
                </a:solidFill>
                <a:effectLst/>
                <a:latin typeface="Arial" panose="020B0604020202020204" pitchFamily="34" charset="0"/>
              </a:rPr>
              <a:t>Engangsbatterier (slik som dere samler inn til Batterijakten) har sink, men ikke kobolt. Kobolt er mer i </a:t>
            </a:r>
            <a:r>
              <a:rPr lang="nb-NO" b="0" i="0" u="none" strike="noStrike" err="1">
                <a:solidFill>
                  <a:srgbClr val="222222"/>
                </a:solidFill>
                <a:effectLst/>
                <a:latin typeface="Arial" panose="020B0604020202020204" pitchFamily="34" charset="0"/>
              </a:rPr>
              <a:t>oppladbatterier</a:t>
            </a:r>
            <a:r>
              <a:rPr lang="nb-NO" b="0" i="0" u="none" strike="noStrike">
                <a:solidFill>
                  <a:srgbClr val="222222"/>
                </a:solidFill>
                <a:effectLst/>
                <a:latin typeface="Arial" panose="020B0604020202020204" pitchFamily="34" charset="0"/>
              </a:rPr>
              <a:t>, slik som batterier til pc-er og mobiler.</a:t>
            </a:r>
            <a:endParaRPr lang="nb-NO">
              <a:effectLst/>
              <a:latin typeface="Helvetica" pitchFamily="2" charset="0"/>
            </a:endParaRPr>
          </a:p>
          <a:p>
            <a:pPr algn="just"/>
            <a:endParaRPr lang="nb-NO">
              <a:effectLst/>
              <a:latin typeface="Helvetica" pitchFamily="2" charset="0"/>
            </a:endParaRPr>
          </a:p>
          <a:p>
            <a:pPr algn="just"/>
            <a:r>
              <a:rPr lang="nb-NO">
                <a:effectLst/>
                <a:latin typeface="Helvetica" pitchFamily="2" charset="0"/>
              </a:rPr>
              <a:t>Sink og kobolt hentes ut fra naturen og fra gruver. I gruvene er det stadig mindre av disse stoffene, og man må gå dypere ned i gruvene for å få tak i det som er igjen. Det er skadelig for miljøet</a:t>
            </a:r>
            <a:br>
              <a:rPr lang="nb-NO">
                <a:effectLst/>
                <a:latin typeface="Helvetica" pitchFamily="2" charset="0"/>
              </a:rPr>
            </a:br>
            <a:r>
              <a:rPr lang="nb-NO">
                <a:effectLst/>
                <a:latin typeface="Helvetica" pitchFamily="2" charset="0"/>
              </a:rPr>
              <a:t>å hente ut disse stoffene fra naturen. Heldigvis kan vi bruke sink og kobolt som tidligere er tatt ut på nytt! Når vi leverer batterier til gjenvinning, blir stoffene tatt ut av batteriene og brukt til nye produkter. Kobolt kan bli brukt i nye batterier. Sink blir som oftest brukt til andre produkter, for eksempel trillebår. </a:t>
            </a:r>
          </a:p>
          <a:p>
            <a:endParaRPr lang="nb-NO"/>
          </a:p>
        </p:txBody>
      </p:sp>
      <p:sp>
        <p:nvSpPr>
          <p:cNvPr id="4" name="Plassholder for lysbildenummer 3">
            <a:extLst>
              <a:ext uri="{FF2B5EF4-FFF2-40B4-BE49-F238E27FC236}">
                <a16:creationId xmlns:a16="http://schemas.microsoft.com/office/drawing/2014/main" id="{99DE0431-0B9A-A804-2B75-CD85F6B4E7B5}"/>
              </a:ext>
            </a:extLst>
          </p:cNvPr>
          <p:cNvSpPr>
            <a:spLocks noGrp="1"/>
          </p:cNvSpPr>
          <p:nvPr>
            <p:ph type="sldNum" sz="quarter" idx="5"/>
          </p:nvPr>
        </p:nvSpPr>
        <p:spPr/>
        <p:txBody>
          <a:bodyPr/>
          <a:lstStyle/>
          <a:p>
            <a:fld id="{C0632599-C8E1-5A44-8809-A70D6CCAF53C}" type="slidenum">
              <a:rPr lang="nb-NO" smtClean="0"/>
              <a:t>14</a:t>
            </a:fld>
            <a:endParaRPr lang="nb-NO"/>
          </a:p>
        </p:txBody>
      </p:sp>
    </p:spTree>
    <p:extLst>
      <p:ext uri="{BB962C8B-B14F-4D97-AF65-F5344CB8AC3E}">
        <p14:creationId xmlns:p14="http://schemas.microsoft.com/office/powerpoint/2010/main" val="204787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 må også tenke på hva vi gjør med tingene våre før det blir til søppel. Det aller beste for naturen er om vi produserer så lite avfall som mulig. Det kan vi få til om vi blir flinkere til å bruke ting om igjen. Det kalles ombruk.</a:t>
            </a:r>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15</a:t>
            </a:fld>
            <a:endParaRPr lang="nb-NO"/>
          </a:p>
        </p:txBody>
      </p:sp>
    </p:spTree>
    <p:extLst>
      <p:ext uri="{BB962C8B-B14F-4D97-AF65-F5344CB8AC3E}">
        <p14:creationId xmlns:p14="http://schemas.microsoft.com/office/powerpoint/2010/main" val="1319570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Oppsummering: </a:t>
            </a:r>
          </a:p>
          <a:p>
            <a:pPr algn="l"/>
            <a:r>
              <a:rPr lang="nb-NO">
                <a:effectLst/>
                <a:latin typeface="Helvetica" pitchFamily="2" charset="0"/>
              </a:rPr>
              <a:t>For å spare på jordas ressurser…</a:t>
            </a:r>
            <a:br>
              <a:rPr lang="nb-NO">
                <a:effectLst/>
                <a:latin typeface="Helvetica" pitchFamily="2" charset="0"/>
              </a:rPr>
            </a:br>
            <a:endParaRPr lang="nb-NO">
              <a:effectLst/>
              <a:latin typeface="Helvetica" pitchFamily="2" charset="0"/>
            </a:endParaRPr>
          </a:p>
          <a:p>
            <a:pPr algn="l"/>
            <a:r>
              <a:rPr lang="nb-NO" sz="1200">
                <a:solidFill>
                  <a:srgbClr val="F3F7EF"/>
                </a:solidFill>
                <a:latin typeface="Epilogue Medium" pitchFamily="2" charset="77"/>
              </a:rPr>
              <a:t>1</a:t>
            </a:r>
            <a:r>
              <a:rPr lang="nb-NO" sz="1200">
                <a:solidFill>
                  <a:srgbClr val="F3F7EF"/>
                </a:solidFill>
                <a:effectLst/>
                <a:latin typeface="Epilogue Medium" pitchFamily="2" charset="77"/>
              </a:rPr>
              <a:t>) ...Husk ombruk! Det er å bruke gamle ting om igjen.</a:t>
            </a:r>
          </a:p>
          <a:p>
            <a:pPr algn="l"/>
            <a:r>
              <a:rPr lang="nb-NO" sz="1200">
                <a:solidFill>
                  <a:srgbClr val="F3F7EF"/>
                </a:solidFill>
                <a:effectLst/>
                <a:latin typeface="Epilogue Medium" pitchFamily="2" charset="77"/>
              </a:rPr>
              <a:t>Alt vi bruker kommer fra jordkloden vår. Ombruk er bra </a:t>
            </a:r>
          </a:p>
          <a:p>
            <a:pPr algn="l"/>
            <a:r>
              <a:rPr lang="nb-NO" sz="1200">
                <a:solidFill>
                  <a:srgbClr val="F3F7EF"/>
                </a:solidFill>
                <a:effectLst/>
                <a:latin typeface="Epilogue Medium" pitchFamily="2" charset="77"/>
              </a:rPr>
              <a:t>for jorda fordi det betyr at vi trenger å hente færre nye </a:t>
            </a:r>
          </a:p>
          <a:p>
            <a:pPr algn="l"/>
            <a:r>
              <a:rPr lang="nb-NO" sz="1200">
                <a:solidFill>
                  <a:srgbClr val="F3F7EF"/>
                </a:solidFill>
                <a:effectLst/>
                <a:latin typeface="Epilogue Medium" pitchFamily="2" charset="77"/>
              </a:rPr>
              <a:t>materialer fra naturen. Hvis vi bruker mer enn jorda klarer å lage, skader det jordkloden. I Norge må vi bli flinkere til </a:t>
            </a:r>
          </a:p>
          <a:p>
            <a:pPr algn="l"/>
            <a:r>
              <a:rPr lang="nb-NO" sz="1200">
                <a:solidFill>
                  <a:srgbClr val="F3F7EF"/>
                </a:solidFill>
                <a:effectLst/>
                <a:latin typeface="Epilogue Medium" pitchFamily="2" charset="77"/>
              </a:rPr>
              <a:t>å bruke ting på nytt.</a:t>
            </a:r>
          </a:p>
          <a:p>
            <a:pPr algn="l"/>
            <a:r>
              <a:rPr lang="nb-NO" sz="1200">
                <a:solidFill>
                  <a:srgbClr val="F3F7EF"/>
                </a:solidFill>
                <a:effectLst/>
                <a:latin typeface="Epilogue Medium" pitchFamily="2" charset="77"/>
              </a:rPr>
              <a:t> </a:t>
            </a:r>
          </a:p>
          <a:p>
            <a:pPr algn="l"/>
            <a:r>
              <a:rPr lang="nb-NO" sz="1200">
                <a:solidFill>
                  <a:srgbClr val="F3F7EF"/>
                </a:solidFill>
                <a:effectLst/>
                <a:latin typeface="Epilogue Medium" pitchFamily="2" charset="77"/>
              </a:rPr>
              <a:t>1) ...Sorter avfall riktig. Noe kan gå i forskjellige </a:t>
            </a:r>
          </a:p>
          <a:p>
            <a:pPr algn="l"/>
            <a:r>
              <a:rPr lang="nb-NO" sz="1200">
                <a:solidFill>
                  <a:srgbClr val="F3F7EF"/>
                </a:solidFill>
                <a:effectLst/>
                <a:latin typeface="Epilogue Medium" pitchFamily="2" charset="77"/>
              </a:rPr>
              <a:t>søppeldunker, mens batterier og annet EE-avfall må</a:t>
            </a:r>
          </a:p>
          <a:p>
            <a:pPr algn="l"/>
            <a:r>
              <a:rPr lang="nb-NO" sz="1200">
                <a:solidFill>
                  <a:srgbClr val="F3F7EF"/>
                </a:solidFill>
                <a:effectLst/>
                <a:latin typeface="Epilogue Medium" pitchFamily="2" charset="77"/>
              </a:rPr>
              <a:t>leveres inn til gjenvinningsstasjon eller butikk. </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16</a:t>
            </a:fld>
            <a:endParaRPr lang="nb-NO"/>
          </a:p>
        </p:txBody>
      </p:sp>
    </p:spTree>
    <p:extLst>
      <p:ext uri="{BB962C8B-B14F-4D97-AF65-F5344CB8AC3E}">
        <p14:creationId xmlns:p14="http://schemas.microsoft.com/office/powerpoint/2010/main" val="274049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Ser du noe rundt deg som dere snart er ferdige med å bruke? Hva kan dere gjøre med det når det er ferdig brukt?</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17</a:t>
            </a:fld>
            <a:endParaRPr lang="nb-NO"/>
          </a:p>
        </p:txBody>
      </p:sp>
    </p:spTree>
    <p:extLst>
      <p:ext uri="{BB962C8B-B14F-4D97-AF65-F5344CB8AC3E}">
        <p14:creationId xmlns:p14="http://schemas.microsoft.com/office/powerpoint/2010/main" val="1257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Ukens forandringstips: </a:t>
            </a:r>
            <a:r>
              <a:rPr lang="nb-NO" sz="1200">
                <a:solidFill>
                  <a:srgbClr val="F3F7EF"/>
                </a:solidFill>
                <a:effectLst/>
                <a:latin typeface="Epilogue Medium" pitchFamily="2" charset="77"/>
              </a:rPr>
              <a:t>Fokuser på hjemmet denne uka. Samle det elevene har av brukte batterier hjemme hos seg, og pass på at de hjemme lærer om </a:t>
            </a:r>
            <a:r>
              <a:rPr lang="nb-NO" sz="1200" err="1">
                <a:solidFill>
                  <a:srgbClr val="F3F7EF"/>
                </a:solidFill>
                <a:effectLst/>
                <a:latin typeface="Epilogue Medium" pitchFamily="2" charset="77"/>
              </a:rPr>
              <a:t>teiping</a:t>
            </a:r>
            <a:r>
              <a:rPr lang="nb-NO" sz="1200">
                <a:solidFill>
                  <a:srgbClr val="F3F7EF"/>
                </a:solidFill>
                <a:effectLst/>
                <a:latin typeface="Epilogue Medium" pitchFamily="2" charset="77"/>
              </a:rPr>
              <a:t> av brukte batterier.</a:t>
            </a:r>
            <a:endParaRPr lang="nb-NO"/>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18</a:t>
            </a:fld>
            <a:endParaRPr lang="nb-NO"/>
          </a:p>
        </p:txBody>
      </p:sp>
    </p:spTree>
    <p:extLst>
      <p:ext uri="{BB962C8B-B14F-4D97-AF65-F5344CB8AC3E}">
        <p14:creationId xmlns:p14="http://schemas.microsoft.com/office/powerpoint/2010/main" val="187383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0690-F495-49E3-57B1-A8D97438504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4849A2A-D1D6-A4E6-4B17-C14EA901D85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2B64136-3C78-250B-3AE5-A3F42DA56C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Ukens teipetips:</a:t>
            </a:r>
            <a:br>
              <a:rPr lang="nb-NO"/>
            </a:br>
            <a:r>
              <a:rPr lang="nb-NO" sz="1200">
                <a:solidFill>
                  <a:srgbClr val="F3F7EF"/>
                </a:solidFill>
                <a:effectLst/>
                <a:latin typeface="Epilogue Medium" pitchFamily="2" charset="77"/>
              </a:rPr>
              <a:t>Lek en batterilek! Del elevene inn i lag. Hvert lag får like mange batterier hver. Alle batteriene skal teipes, og etterpå kan de løpe med batteriene til andre siden av klasserommet hvor dere kan sette opp en «miljøstasjon». Første lag som leverer alle sine batterier, vinner! </a:t>
            </a:r>
            <a:r>
              <a:rPr lang="nb-NO">
                <a:solidFill>
                  <a:srgbClr val="F3F7EF"/>
                </a:solidFill>
                <a:latin typeface="Epilogue Medium" pitchFamily="2" charset="77"/>
              </a:rPr>
              <a:t>PS: For at seieren skal være gyldig, må batteriene være teipet ordentlig. Vi i Miljøagentene har prøvd dette selv på skolebesøk og syntes det var veldig gøy!</a:t>
            </a:r>
            <a:endParaRPr lang="nb-NO" sz="1200">
              <a:solidFill>
                <a:srgbClr val="F3F7EF"/>
              </a:solidFill>
              <a:effectLst/>
              <a:latin typeface="Epilogue Medium" pitchFamily="2" charset="77"/>
            </a:endParaRPr>
          </a:p>
          <a:p>
            <a:endParaRPr lang="nb-NO"/>
          </a:p>
        </p:txBody>
      </p:sp>
      <p:sp>
        <p:nvSpPr>
          <p:cNvPr id="4" name="Plassholder for lysbildenummer 3">
            <a:extLst>
              <a:ext uri="{FF2B5EF4-FFF2-40B4-BE49-F238E27FC236}">
                <a16:creationId xmlns:a16="http://schemas.microsoft.com/office/drawing/2014/main" id="{C1911BFC-4DE5-9C53-2C59-9119FC6DCA01}"/>
              </a:ext>
            </a:extLst>
          </p:cNvPr>
          <p:cNvSpPr>
            <a:spLocks noGrp="1"/>
          </p:cNvSpPr>
          <p:nvPr>
            <p:ph type="sldNum" sz="quarter" idx="5"/>
          </p:nvPr>
        </p:nvSpPr>
        <p:spPr/>
        <p:txBody>
          <a:bodyPr/>
          <a:lstStyle/>
          <a:p>
            <a:fld id="{C0632599-C8E1-5A44-8809-A70D6CCAF53C}" type="slidenum">
              <a:rPr lang="nb-NO" smtClean="0"/>
              <a:t>19</a:t>
            </a:fld>
            <a:endParaRPr lang="nb-NO"/>
          </a:p>
        </p:txBody>
      </p:sp>
    </p:spTree>
    <p:extLst>
      <p:ext uri="{BB962C8B-B14F-4D97-AF65-F5344CB8AC3E}">
        <p14:creationId xmlns:p14="http://schemas.microsoft.com/office/powerpoint/2010/main" val="150142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Grublespørsmål: </a:t>
            </a:r>
          </a:p>
          <a:p>
            <a:r>
              <a:rPr lang="nb-NO">
                <a:effectLst/>
                <a:latin typeface="Helvetica" pitchFamily="2" charset="0"/>
              </a:rPr>
              <a:t>-Hva er gjenvinning?</a:t>
            </a:r>
          </a:p>
          <a:p>
            <a:r>
              <a:rPr lang="nb-NO">
                <a:effectLst/>
                <a:latin typeface="Helvetica" pitchFamily="2" charset="0"/>
              </a:rPr>
              <a:t>-Hva er EE-avfall?</a:t>
            </a:r>
          </a:p>
          <a:p>
            <a:r>
              <a:rPr lang="nb-NO">
                <a:effectLst/>
                <a:latin typeface="Helvetica" pitchFamily="2" charset="0"/>
              </a:rPr>
              <a:t>-Hva er naturressurser?</a:t>
            </a:r>
          </a:p>
          <a:p>
            <a:r>
              <a:rPr lang="nb-NO">
                <a:effectLst/>
                <a:latin typeface="Helvetica" pitchFamily="2" charset="0"/>
              </a:rPr>
              <a:t>-Hva kan skje hvis farlig avfall havner i naturen?</a:t>
            </a:r>
          </a:p>
          <a:p>
            <a:r>
              <a:rPr lang="nb-NO">
                <a:effectLst/>
                <a:latin typeface="Helvetica" pitchFamily="2" charset="0"/>
              </a:rPr>
              <a:t>-Hvorfor er det lurt å gjenvinne?</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2</a:t>
            </a:fld>
            <a:endParaRPr lang="nb-NO"/>
          </a:p>
        </p:txBody>
      </p:sp>
    </p:spTree>
    <p:extLst>
      <p:ext uri="{BB962C8B-B14F-4D97-AF65-F5344CB8AC3E}">
        <p14:creationId xmlns:p14="http://schemas.microsoft.com/office/powerpoint/2010/main" val="76470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Leverer du brukte batterier til gjenvinning? Det er bra! Brukte batterier kan gjøre stor skade om de havner i vanlig søppel, eller enda verre – i naturen.</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3</a:t>
            </a:fld>
            <a:endParaRPr lang="nb-NO"/>
          </a:p>
        </p:txBody>
      </p:sp>
    </p:spTree>
    <p:extLst>
      <p:ext uri="{BB962C8B-B14F-4D97-AF65-F5344CB8AC3E}">
        <p14:creationId xmlns:p14="http://schemas.microsoft.com/office/powerpoint/2010/main" val="345554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Men hva er gjenvinning? Gjenvinning handler om å bruke gamle materialer på nytt. Det er flere måter å gjenvinne på. Vi skal se på noen eksempler.</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4</a:t>
            </a:fld>
            <a:endParaRPr lang="nb-NO"/>
          </a:p>
        </p:txBody>
      </p:sp>
    </p:spTree>
    <p:extLst>
      <p:ext uri="{BB962C8B-B14F-4D97-AF65-F5344CB8AC3E}">
        <p14:creationId xmlns:p14="http://schemas.microsoft.com/office/powerpoint/2010/main" val="270384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Når man kaster søppel i riktig søppelkasse, kan søppelet gjenvinnes til nye produkter. Plasten du kaster kan for eksempel bli til nye bæreposer eller søppelsekker.</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5</a:t>
            </a:fld>
            <a:endParaRPr lang="nb-NO"/>
          </a:p>
        </p:txBody>
      </p:sp>
    </p:spTree>
    <p:extLst>
      <p:ext uri="{BB962C8B-B14F-4D97-AF65-F5344CB8AC3E}">
        <p14:creationId xmlns:p14="http://schemas.microsoft.com/office/powerpoint/2010/main" val="198864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Hvis du ser rundt deg, ser du mye som er laget av papir. For eksempel plakater, bøker og drikkekartong. Papir kan gjenvinnes, og det er viktig. Hvorfor det?</a:t>
            </a:r>
          </a:p>
          <a:p>
            <a:r>
              <a:rPr lang="nb-NO">
                <a:effectLst/>
                <a:latin typeface="Helvetica" pitchFamily="2" charset="0"/>
              </a:rPr>
              <a:t>Jo, fordi papir kommer fra trærne, og trærne må vi ta vare på. Hver gang vi lager nytt papir av gammelt papirsøppel, i stedet for trær, kan litt flere trær i skogen få stå i fred. I skogen bor det mange planter og dyr. Flere av artene i skogen står i fare for å dø ut og forsvinne for alltid. Halvparten av artene som er utrydningstruede i Norge bor i skogen. Trær er en viktig og veldig fin ressurs å bruke, men for å ta vare på dyrene og plantene som lever i skogen, må vi bruke skogen på en riktig måte. Det betyr også at vi ikke må hugge flere trær enn vi trenger.</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6</a:t>
            </a:fld>
            <a:endParaRPr lang="nb-NO"/>
          </a:p>
        </p:txBody>
      </p:sp>
    </p:spTree>
    <p:extLst>
      <p:ext uri="{BB962C8B-B14F-4D97-AF65-F5344CB8AC3E}">
        <p14:creationId xmlns:p14="http://schemas.microsoft.com/office/powerpoint/2010/main" val="311039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Når vi kaster papir sammen med annet papir, er det mye lettere å bruke papiret på nytt. Når du kaster drikkekartongen i papiravfallet, kan det brukes til å lage andre produkter av papir. Som en skoeske eller en kladdebok. Da trenger vi ikke å hugge ned nye trær hver gang vi skal lage noe nytt av papir. Når vi først skal ta noe fra naturen, er det viktig at vi bruker det så mange ganger som mulig. Når vi bruker flere ting om igjen, tar vi vare på mer natur!</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7</a:t>
            </a:fld>
            <a:endParaRPr lang="nb-NO"/>
          </a:p>
        </p:txBody>
      </p:sp>
    </p:spTree>
    <p:extLst>
      <p:ext uri="{BB962C8B-B14F-4D97-AF65-F5344CB8AC3E}">
        <p14:creationId xmlns:p14="http://schemas.microsoft.com/office/powerpoint/2010/main" val="355040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Men alle materialer kan ikke kastes i vanlig søppel. Det gjelder blant annet ødelagt elektronikk. De må leveres til en butikk eller gjenvinningsstasjon. Alle steder som selger batterier og elektronikk, må også ta det i mot når det er oppbrukt eller ødelagt, og levere det til gjenvinning.</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8</a:t>
            </a:fld>
            <a:endParaRPr lang="nb-NO"/>
          </a:p>
        </p:txBody>
      </p:sp>
    </p:spTree>
    <p:extLst>
      <p:ext uri="{BB962C8B-B14F-4D97-AF65-F5344CB8AC3E}">
        <p14:creationId xmlns:p14="http://schemas.microsoft.com/office/powerpoint/2010/main" val="164742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Elektroniske ting er ting som inneholder batterier eller bruker strøm for å fungere. Vi har mange slike ting i hjemmene våre. Det er når de blir ødelagte, at de blir til elektronisk avfall, som ofte blir kalt EE-avfall. EE-avfall kan være for eksempel ødelagte mobiler, spillkonsoller, lyspærer, kjøleskap, røykvarslere, barbermaskiner, blinkesko.</a:t>
            </a:r>
          </a:p>
          <a:p>
            <a:endParaRPr lang="nb-NO"/>
          </a:p>
        </p:txBody>
      </p:sp>
      <p:sp>
        <p:nvSpPr>
          <p:cNvPr id="4" name="Plassholder for lysbildenummer 3"/>
          <p:cNvSpPr>
            <a:spLocks noGrp="1"/>
          </p:cNvSpPr>
          <p:nvPr>
            <p:ph type="sldNum" sz="quarter" idx="5"/>
          </p:nvPr>
        </p:nvSpPr>
        <p:spPr/>
        <p:txBody>
          <a:bodyPr/>
          <a:lstStyle/>
          <a:p>
            <a:fld id="{C0632599-C8E1-5A44-8809-A70D6CCAF53C}" type="slidenum">
              <a:rPr lang="nb-NO" smtClean="0"/>
              <a:t>9</a:t>
            </a:fld>
            <a:endParaRPr lang="nb-NO"/>
          </a:p>
        </p:txBody>
      </p:sp>
    </p:spTree>
    <p:extLst>
      <p:ext uri="{BB962C8B-B14F-4D97-AF65-F5344CB8AC3E}">
        <p14:creationId xmlns:p14="http://schemas.microsoft.com/office/powerpoint/2010/main" val="226568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60858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83340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11742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70149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49215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F3D2415-25E8-3C4E-ADC0-7CA19EA874A2}"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86460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29842" y="2505075"/>
            <a:ext cx="3868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29150" y="2505075"/>
            <a:ext cx="3887391"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DF3D2415-25E8-3C4E-ADC0-7CA19EA874A2}" type="datetimeFigureOut">
              <a:rPr lang="nb-NO" smtClean="0"/>
              <a:t>23.01.2026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9402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DF3D2415-25E8-3C4E-ADC0-7CA19EA874A2}" type="datetimeFigureOut">
              <a:rPr lang="nb-NO" smtClean="0"/>
              <a:t>23.01.2026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64107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D2415-25E8-3C4E-ADC0-7CA19EA874A2}" type="datetimeFigureOut">
              <a:rPr lang="nb-NO" smtClean="0"/>
              <a:t>23.01.2026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423715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F3D2415-25E8-3C4E-ADC0-7CA19EA874A2}"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34179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F3D2415-25E8-3C4E-ADC0-7CA19EA874A2}"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0612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D2415-25E8-3C4E-ADC0-7CA19EA874A2}" type="datetimeFigureOut">
              <a:rPr lang="nb-NO" smtClean="0"/>
              <a:t>23.01.2026</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A4958-AB9A-C64F-9834-619108E075AD}" type="slidenum">
              <a:rPr lang="nb-NO" smtClean="0"/>
              <a:t>‹#›</a:t>
            </a:fld>
            <a:endParaRPr lang="nb-NO"/>
          </a:p>
        </p:txBody>
      </p:sp>
    </p:spTree>
    <p:extLst>
      <p:ext uri="{BB962C8B-B14F-4D97-AF65-F5344CB8AC3E}">
        <p14:creationId xmlns:p14="http://schemas.microsoft.com/office/powerpoint/2010/main" val="1049419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1240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9282025-800E-6C33-CB56-5EC9A2F85451}"/>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BCA96C91-BBC2-0947-25E8-D3DA10138F27}"/>
              </a:ext>
            </a:extLst>
          </p:cNvPr>
          <p:cNvSpPr txBox="1"/>
          <p:nvPr/>
        </p:nvSpPr>
        <p:spPr>
          <a:xfrm>
            <a:off x="548060" y="630200"/>
            <a:ext cx="8035869" cy="830997"/>
          </a:xfrm>
          <a:prstGeom prst="rect">
            <a:avLst/>
          </a:prstGeom>
          <a:noFill/>
        </p:spPr>
        <p:txBody>
          <a:bodyPr wrap="square" rtlCol="0">
            <a:spAutoFit/>
          </a:bodyPr>
          <a:lstStyle/>
          <a:p>
            <a:pPr algn="ctr"/>
            <a:r>
              <a:rPr lang="nb-NO" sz="2400">
                <a:solidFill>
                  <a:srgbClr val="002F0C"/>
                </a:solidFill>
                <a:effectLst/>
                <a:latin typeface="Epilogue Medium" pitchFamily="2" charset="77"/>
              </a:rPr>
              <a:t>EE-avfall og gamle batterier kan inneholde stoffer som skader miljøet, som kadmium og bly.</a:t>
            </a:r>
          </a:p>
        </p:txBody>
      </p:sp>
    </p:spTree>
    <p:extLst>
      <p:ext uri="{BB962C8B-B14F-4D97-AF65-F5344CB8AC3E}">
        <p14:creationId xmlns:p14="http://schemas.microsoft.com/office/powerpoint/2010/main" val="100564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9C4B9B5-ACA2-DE3A-3113-B2C694E1B2B3}"/>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4B411DC1-4B47-D33E-F2C1-1503E0350F49}"/>
              </a:ext>
            </a:extLst>
          </p:cNvPr>
          <p:cNvSpPr txBox="1"/>
          <p:nvPr/>
        </p:nvSpPr>
        <p:spPr>
          <a:xfrm>
            <a:off x="676097" y="2528670"/>
            <a:ext cx="7791805" cy="707886"/>
          </a:xfrm>
          <a:prstGeom prst="rect">
            <a:avLst/>
          </a:prstGeom>
          <a:noFill/>
        </p:spPr>
        <p:txBody>
          <a:bodyPr wrap="square" rtlCol="0">
            <a:spAutoFit/>
          </a:bodyPr>
          <a:lstStyle/>
          <a:p>
            <a:pPr algn="ctr"/>
            <a:br>
              <a:rPr lang="nb-NO" sz="2000">
                <a:solidFill>
                  <a:srgbClr val="F3F7EF"/>
                </a:solidFill>
                <a:effectLst/>
                <a:latin typeface="Epilogue Medium" pitchFamily="2" charset="77"/>
              </a:rPr>
            </a:br>
            <a:endParaRPr lang="nb-NO" sz="2000">
              <a:solidFill>
                <a:srgbClr val="F3F7EF"/>
              </a:solidFill>
              <a:effectLst/>
              <a:latin typeface="Epilogue Medium" pitchFamily="2" charset="77"/>
            </a:endParaRPr>
          </a:p>
        </p:txBody>
      </p:sp>
      <p:sp>
        <p:nvSpPr>
          <p:cNvPr id="3" name="TekstSylinder 2">
            <a:extLst>
              <a:ext uri="{FF2B5EF4-FFF2-40B4-BE49-F238E27FC236}">
                <a16:creationId xmlns:a16="http://schemas.microsoft.com/office/drawing/2014/main" id="{ECC48DE3-AC1E-A2E8-C166-80AE778C58BA}"/>
              </a:ext>
            </a:extLst>
          </p:cNvPr>
          <p:cNvSpPr txBox="1"/>
          <p:nvPr/>
        </p:nvSpPr>
        <p:spPr>
          <a:xfrm>
            <a:off x="-352927" y="2721114"/>
            <a:ext cx="9849853" cy="1323439"/>
          </a:xfrm>
          <a:prstGeom prst="rect">
            <a:avLst/>
          </a:prstGeom>
          <a:noFill/>
        </p:spPr>
        <p:txBody>
          <a:bodyPr wrap="square" rtlCol="0">
            <a:spAutoFit/>
          </a:bodyPr>
          <a:lstStyle/>
          <a:p>
            <a:pPr algn="ctr"/>
            <a:r>
              <a:rPr lang="nb-NO" sz="4000">
                <a:solidFill>
                  <a:srgbClr val="F3F7EF"/>
                </a:solidFill>
                <a:effectLst/>
                <a:latin typeface="Epilogue Medium" pitchFamily="2" charset="77"/>
              </a:rPr>
              <a:t>På tide å strekke litt på beina?</a:t>
            </a:r>
          </a:p>
          <a:p>
            <a:pPr algn="ctr"/>
            <a:r>
              <a:rPr lang="nb-NO" sz="4000">
                <a:solidFill>
                  <a:srgbClr val="F3F7EF"/>
                </a:solidFill>
                <a:latin typeface="Epilogue Medium" pitchFamily="2" charset="77"/>
              </a:rPr>
              <a:t>Kjør søppelsorteringsstafett!</a:t>
            </a:r>
            <a:endParaRPr lang="nb-NO" sz="4000">
              <a:solidFill>
                <a:srgbClr val="F3F7EF"/>
              </a:solidFill>
              <a:effectLst/>
              <a:latin typeface="Epilogue Medium" pitchFamily="2" charset="77"/>
            </a:endParaRPr>
          </a:p>
        </p:txBody>
      </p:sp>
    </p:spTree>
    <p:extLst>
      <p:ext uri="{BB962C8B-B14F-4D97-AF65-F5344CB8AC3E}">
        <p14:creationId xmlns:p14="http://schemas.microsoft.com/office/powerpoint/2010/main" val="2497595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931DEF9-ED28-E352-52C9-D006AFBF362B}"/>
            </a:ext>
          </a:extLst>
        </p:cNvPr>
        <p:cNvGrpSpPr/>
        <p:nvPr/>
      </p:nvGrpSpPr>
      <p:grpSpPr>
        <a:xfrm>
          <a:off x="0" y="0"/>
          <a:ext cx="0" cy="0"/>
          <a:chOff x="0" y="0"/>
          <a:chExt cx="0" cy="0"/>
        </a:xfrm>
      </p:grpSpPr>
    </p:spTree>
    <p:extLst>
      <p:ext uri="{BB962C8B-B14F-4D97-AF65-F5344CB8AC3E}">
        <p14:creationId xmlns:p14="http://schemas.microsoft.com/office/powerpoint/2010/main" val="1976210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88CBE36-3C3D-AC70-1F6E-A9E33454CE88}"/>
            </a:ext>
          </a:extLst>
        </p:cNvPr>
        <p:cNvGrpSpPr/>
        <p:nvPr/>
      </p:nvGrpSpPr>
      <p:grpSpPr>
        <a:xfrm>
          <a:off x="0" y="0"/>
          <a:ext cx="0" cy="0"/>
          <a:chOff x="0" y="0"/>
          <a:chExt cx="0" cy="0"/>
        </a:xfrm>
      </p:grpSpPr>
      <p:sp>
        <p:nvSpPr>
          <p:cNvPr id="3" name="TekstSylinder 2">
            <a:extLst>
              <a:ext uri="{FF2B5EF4-FFF2-40B4-BE49-F238E27FC236}">
                <a16:creationId xmlns:a16="http://schemas.microsoft.com/office/drawing/2014/main" id="{1F75B943-4FD2-8FC1-CBE9-CC4A87929BCA}"/>
              </a:ext>
            </a:extLst>
          </p:cNvPr>
          <p:cNvSpPr txBox="1"/>
          <p:nvPr/>
        </p:nvSpPr>
        <p:spPr>
          <a:xfrm>
            <a:off x="4192776" y="1073316"/>
            <a:ext cx="3859024" cy="1077218"/>
          </a:xfrm>
          <a:prstGeom prst="rect">
            <a:avLst/>
          </a:prstGeom>
          <a:noFill/>
        </p:spPr>
        <p:txBody>
          <a:bodyPr wrap="square">
            <a:spAutoFit/>
          </a:bodyPr>
          <a:lstStyle/>
          <a:p>
            <a:r>
              <a:rPr lang="nb-NO" sz="3200">
                <a:solidFill>
                  <a:srgbClr val="FFFFFF"/>
                </a:solidFill>
                <a:effectLst/>
                <a:latin typeface="Epilogue Medium" pitchFamily="2" charset="77"/>
              </a:rPr>
              <a:t>Brukte batterier kan skape brann.</a:t>
            </a:r>
          </a:p>
        </p:txBody>
      </p:sp>
      <p:sp>
        <p:nvSpPr>
          <p:cNvPr id="4" name="TekstSylinder 3">
            <a:extLst>
              <a:ext uri="{FF2B5EF4-FFF2-40B4-BE49-F238E27FC236}">
                <a16:creationId xmlns:a16="http://schemas.microsoft.com/office/drawing/2014/main" id="{29E6B1F1-07D4-1726-6E43-09EA936DB50E}"/>
              </a:ext>
            </a:extLst>
          </p:cNvPr>
          <p:cNvSpPr txBox="1"/>
          <p:nvPr/>
        </p:nvSpPr>
        <p:spPr>
          <a:xfrm>
            <a:off x="4572000" y="3307083"/>
            <a:ext cx="3657600" cy="1938992"/>
          </a:xfrm>
          <a:prstGeom prst="rect">
            <a:avLst/>
          </a:prstGeom>
          <a:noFill/>
        </p:spPr>
        <p:txBody>
          <a:bodyPr wrap="square">
            <a:spAutoFit/>
          </a:bodyPr>
          <a:lstStyle/>
          <a:p>
            <a:pPr algn="ctr"/>
            <a:r>
              <a:rPr lang="nb-NO" sz="2000">
                <a:solidFill>
                  <a:srgbClr val="F3F7EF"/>
                </a:solidFill>
                <a:effectLst/>
                <a:latin typeface="Epilogue Medium" pitchFamily="2" charset="77"/>
              </a:rPr>
              <a:t>Batterier kan ha mer energi igjen i seg etter at de er brukt opp. Det betyr at de kan utvikle varme og i verste fall begynne å brenne.</a:t>
            </a:r>
          </a:p>
        </p:txBody>
      </p:sp>
    </p:spTree>
    <p:extLst>
      <p:ext uri="{BB962C8B-B14F-4D97-AF65-F5344CB8AC3E}">
        <p14:creationId xmlns:p14="http://schemas.microsoft.com/office/powerpoint/2010/main" val="331548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BC0A743-DEA0-1D8F-DE7B-97CA144E6AD5}"/>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9D40C019-1AA1-2966-B786-087357D51642}"/>
              </a:ext>
            </a:extLst>
          </p:cNvPr>
          <p:cNvSpPr txBox="1"/>
          <p:nvPr/>
        </p:nvSpPr>
        <p:spPr>
          <a:xfrm>
            <a:off x="676097" y="2528670"/>
            <a:ext cx="7791805" cy="1631216"/>
          </a:xfrm>
          <a:prstGeom prst="rect">
            <a:avLst/>
          </a:prstGeom>
          <a:noFill/>
        </p:spPr>
        <p:txBody>
          <a:bodyPr wrap="square" rtlCol="0">
            <a:spAutoFit/>
          </a:bodyPr>
          <a:lstStyle/>
          <a:p>
            <a:pPr algn="ctr"/>
            <a:r>
              <a:rPr lang="nb-NO" sz="2000">
                <a:solidFill>
                  <a:srgbClr val="F3F7EF"/>
                </a:solidFill>
                <a:effectLst/>
                <a:latin typeface="Epilogue Medium" pitchFamily="2" charset="77"/>
              </a:rPr>
              <a:t>Noen batterier inneholder for eksempel sink og kobolt. Sink og kobolt hentes fra gruver og fra naturen. Når vi leverer batterier til gjenvinning, kan vi hente stoffer fra batteriene i stedet.</a:t>
            </a:r>
            <a:br>
              <a:rPr lang="nb-NO" sz="2000">
                <a:solidFill>
                  <a:srgbClr val="F3F7EF"/>
                </a:solidFill>
                <a:effectLst/>
                <a:latin typeface="Epilogue Medium" pitchFamily="2" charset="77"/>
              </a:rPr>
            </a:br>
            <a:endParaRPr lang="nb-NO" sz="2000">
              <a:solidFill>
                <a:srgbClr val="F3F7EF"/>
              </a:solidFill>
              <a:effectLst/>
              <a:latin typeface="Epilogue Medium" pitchFamily="2" charset="77"/>
            </a:endParaRPr>
          </a:p>
        </p:txBody>
      </p:sp>
      <p:sp>
        <p:nvSpPr>
          <p:cNvPr id="3" name="TekstSylinder 2">
            <a:extLst>
              <a:ext uri="{FF2B5EF4-FFF2-40B4-BE49-F238E27FC236}">
                <a16:creationId xmlns:a16="http://schemas.microsoft.com/office/drawing/2014/main" id="{EEC706D3-4038-BB99-ADB2-E1171A41EFDC}"/>
              </a:ext>
            </a:extLst>
          </p:cNvPr>
          <p:cNvSpPr txBox="1"/>
          <p:nvPr/>
        </p:nvSpPr>
        <p:spPr>
          <a:xfrm>
            <a:off x="-401053" y="782959"/>
            <a:ext cx="9689431" cy="1323439"/>
          </a:xfrm>
          <a:prstGeom prst="rect">
            <a:avLst/>
          </a:prstGeom>
          <a:noFill/>
        </p:spPr>
        <p:txBody>
          <a:bodyPr wrap="square" rtlCol="0">
            <a:spAutoFit/>
          </a:bodyPr>
          <a:lstStyle/>
          <a:p>
            <a:pPr algn="ctr"/>
            <a:r>
              <a:rPr lang="nb-NO" sz="4000">
                <a:solidFill>
                  <a:srgbClr val="F3F7EF"/>
                </a:solidFill>
                <a:effectLst/>
                <a:latin typeface="Epilogue Medium" pitchFamily="2" charset="77"/>
              </a:rPr>
              <a:t>Batterier inneholder viktige </a:t>
            </a:r>
            <a:br>
              <a:rPr lang="nb-NO" sz="4000">
                <a:solidFill>
                  <a:srgbClr val="F3F7EF"/>
                </a:solidFill>
                <a:effectLst/>
                <a:latin typeface="Epilogue Medium" pitchFamily="2" charset="77"/>
              </a:rPr>
            </a:br>
            <a:r>
              <a:rPr lang="nb-NO" sz="4000">
                <a:solidFill>
                  <a:srgbClr val="F3F7EF"/>
                </a:solidFill>
                <a:effectLst/>
                <a:latin typeface="Epilogue Medium" pitchFamily="2" charset="77"/>
              </a:rPr>
              <a:t>stoffer som kan brukes på nytt</a:t>
            </a:r>
          </a:p>
        </p:txBody>
      </p:sp>
      <p:pic>
        <p:nvPicPr>
          <p:cNvPr id="6" name="Bilde 5" descr="Et bilde som inneholder skjermbilde, grønn, design&#10;&#10;Automatisk generert beskrivelse">
            <a:extLst>
              <a:ext uri="{FF2B5EF4-FFF2-40B4-BE49-F238E27FC236}">
                <a16:creationId xmlns:a16="http://schemas.microsoft.com/office/drawing/2014/main" id="{0B3C506E-CEDD-D14F-7E61-195DFA516D9A}"/>
              </a:ext>
            </a:extLst>
          </p:cNvPr>
          <p:cNvPicPr>
            <a:picLocks noChangeAspect="1"/>
          </p:cNvPicPr>
          <p:nvPr/>
        </p:nvPicPr>
        <p:blipFill>
          <a:blip r:embed="rId4"/>
          <a:srcRect t="22613" r="20218" b="38631"/>
          <a:stretch/>
        </p:blipFill>
        <p:spPr>
          <a:xfrm>
            <a:off x="531718" y="3980997"/>
            <a:ext cx="6157840" cy="2243538"/>
          </a:xfrm>
          <a:prstGeom prst="rect">
            <a:avLst/>
          </a:prstGeom>
        </p:spPr>
      </p:pic>
    </p:spTree>
    <p:extLst>
      <p:ext uri="{BB962C8B-B14F-4D97-AF65-F5344CB8AC3E}">
        <p14:creationId xmlns:p14="http://schemas.microsoft.com/office/powerpoint/2010/main" val="371706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8A05B1-3972-0A05-E727-678AB809AB7D}"/>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84645779-885C-209C-28AE-D8028CAA6A22}"/>
              </a:ext>
            </a:extLst>
          </p:cNvPr>
          <p:cNvSpPr txBox="1"/>
          <p:nvPr/>
        </p:nvSpPr>
        <p:spPr>
          <a:xfrm>
            <a:off x="619245" y="2437312"/>
            <a:ext cx="7905509" cy="1323439"/>
          </a:xfrm>
          <a:prstGeom prst="rect">
            <a:avLst/>
          </a:prstGeom>
          <a:noFill/>
        </p:spPr>
        <p:txBody>
          <a:bodyPr wrap="square" rtlCol="0">
            <a:spAutoFit/>
          </a:bodyPr>
          <a:lstStyle/>
          <a:p>
            <a:pPr algn="ctr"/>
            <a:r>
              <a:rPr lang="nb-NO" sz="2000">
                <a:solidFill>
                  <a:srgbClr val="F3F7EF"/>
                </a:solidFill>
                <a:effectLst>
                  <a:outerShdw blurRad="50800" dist="38100" dir="2700000" algn="tl" rotWithShape="0">
                    <a:prstClr val="black">
                      <a:alpha val="40000"/>
                    </a:prstClr>
                  </a:outerShdw>
                </a:effectLst>
                <a:latin typeface="Epilogue Medium" pitchFamily="2" charset="77"/>
              </a:rPr>
              <a:t>Det er bra å kaste søppel riktig, men vi vil likevel ha minst mulig søppel. Det betyr at vi </a:t>
            </a:r>
          </a:p>
          <a:p>
            <a:pPr algn="ctr"/>
            <a:r>
              <a:rPr lang="nb-NO" sz="2000">
                <a:solidFill>
                  <a:srgbClr val="F3F7EF"/>
                </a:solidFill>
                <a:effectLst>
                  <a:outerShdw blurRad="50800" dist="38100" dir="2700000" algn="tl" rotWithShape="0">
                    <a:prstClr val="black">
                      <a:alpha val="40000"/>
                    </a:prstClr>
                  </a:outerShdw>
                </a:effectLst>
                <a:latin typeface="Epilogue Medium" pitchFamily="2" charset="77"/>
              </a:rPr>
              <a:t>også må tenke på hva vi gjør med tingene våre </a:t>
            </a:r>
          </a:p>
          <a:p>
            <a:pPr algn="ctr"/>
            <a:r>
              <a:rPr lang="nb-NO" sz="2000">
                <a:solidFill>
                  <a:srgbClr val="F3F7EF"/>
                </a:solidFill>
                <a:effectLst>
                  <a:outerShdw blurRad="50800" dist="38100" dir="2700000" algn="tl" rotWithShape="0">
                    <a:prstClr val="black">
                      <a:alpha val="40000"/>
                    </a:prstClr>
                  </a:outerShdw>
                </a:effectLst>
                <a:latin typeface="Epilogue Medium" pitchFamily="2" charset="77"/>
              </a:rPr>
              <a:t>FØR det blir til søppel. Har du noen forslag til ombruk?</a:t>
            </a:r>
          </a:p>
        </p:txBody>
      </p:sp>
      <p:sp>
        <p:nvSpPr>
          <p:cNvPr id="3" name="TekstSylinder 2">
            <a:extLst>
              <a:ext uri="{FF2B5EF4-FFF2-40B4-BE49-F238E27FC236}">
                <a16:creationId xmlns:a16="http://schemas.microsoft.com/office/drawing/2014/main" id="{EABECE84-8E49-C78A-F69B-26CDCD63DAB3}"/>
              </a:ext>
            </a:extLst>
          </p:cNvPr>
          <p:cNvSpPr txBox="1"/>
          <p:nvPr/>
        </p:nvSpPr>
        <p:spPr>
          <a:xfrm>
            <a:off x="619245" y="544836"/>
            <a:ext cx="7905509" cy="1200329"/>
          </a:xfrm>
          <a:prstGeom prst="rect">
            <a:avLst/>
          </a:prstGeom>
          <a:noFill/>
        </p:spPr>
        <p:txBody>
          <a:bodyPr wrap="square" rtlCol="0">
            <a:spAutoFit/>
          </a:bodyPr>
          <a:lstStyle/>
          <a:p>
            <a:pPr algn="ctr"/>
            <a:r>
              <a:rPr lang="nb-NO" sz="3600">
                <a:solidFill>
                  <a:srgbClr val="F3F7EF"/>
                </a:solidFill>
                <a:effectLst>
                  <a:outerShdw blurRad="50800" dist="38100" dir="2700000" algn="tl" rotWithShape="0">
                    <a:prstClr val="black">
                      <a:alpha val="40000"/>
                    </a:prstClr>
                  </a:outerShdw>
                </a:effectLst>
                <a:latin typeface="Epilogue Medium" pitchFamily="2" charset="77"/>
              </a:rPr>
              <a:t>Ombruk er bra for jorda vår. Det er når vi bruker ting om igjen.</a:t>
            </a:r>
          </a:p>
        </p:txBody>
      </p:sp>
    </p:spTree>
    <p:extLst>
      <p:ext uri="{BB962C8B-B14F-4D97-AF65-F5344CB8AC3E}">
        <p14:creationId xmlns:p14="http://schemas.microsoft.com/office/powerpoint/2010/main" val="2392711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C2571F-0AC5-BDF7-82E9-1332673993E8}"/>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7FC6A805-AC37-66E4-CB68-0780F6D2C58A}"/>
              </a:ext>
            </a:extLst>
          </p:cNvPr>
          <p:cNvSpPr txBox="1"/>
          <p:nvPr/>
        </p:nvSpPr>
        <p:spPr>
          <a:xfrm>
            <a:off x="688806" y="2106398"/>
            <a:ext cx="7791805" cy="3785652"/>
          </a:xfrm>
          <a:prstGeom prst="rect">
            <a:avLst/>
          </a:prstGeom>
          <a:noFill/>
        </p:spPr>
        <p:txBody>
          <a:bodyPr wrap="square" rtlCol="0">
            <a:spAutoFit/>
          </a:bodyPr>
          <a:lstStyle/>
          <a:p>
            <a:pPr algn="ctr"/>
            <a:r>
              <a:rPr lang="nb-NO" sz="2000">
                <a:solidFill>
                  <a:srgbClr val="F3F7EF"/>
                </a:solidFill>
                <a:effectLst/>
                <a:latin typeface="Epilogue Medium" pitchFamily="2" charset="77"/>
              </a:rPr>
              <a:t> 1) Husk ombruk! Det er å bruke gamle ting om igjen.</a:t>
            </a:r>
          </a:p>
          <a:p>
            <a:pPr algn="ctr"/>
            <a:r>
              <a:rPr lang="nb-NO" sz="2000">
                <a:solidFill>
                  <a:srgbClr val="F3F7EF"/>
                </a:solidFill>
                <a:effectLst/>
                <a:latin typeface="Epilogue Medium" pitchFamily="2" charset="77"/>
              </a:rPr>
              <a:t>Alt vi bruker kommer fra jordkloden vår. Ombruk er bra </a:t>
            </a:r>
          </a:p>
          <a:p>
            <a:pPr algn="ctr"/>
            <a:r>
              <a:rPr lang="nb-NO" sz="2000">
                <a:solidFill>
                  <a:srgbClr val="F3F7EF"/>
                </a:solidFill>
                <a:effectLst/>
                <a:latin typeface="Epilogue Medium" pitchFamily="2" charset="77"/>
              </a:rPr>
              <a:t>for jorda fordi det betyr at vi trenger å hente færre nye </a:t>
            </a:r>
          </a:p>
          <a:p>
            <a:pPr algn="ctr"/>
            <a:r>
              <a:rPr lang="nb-NO" sz="2000">
                <a:solidFill>
                  <a:srgbClr val="F3F7EF"/>
                </a:solidFill>
                <a:effectLst/>
                <a:latin typeface="Epilogue Medium" pitchFamily="2" charset="77"/>
              </a:rPr>
              <a:t>materialer fra naturen. Hvis vi bruker mer enn jorda klarer å lage, skader det jordkloden. I Norge må vi bli flinkere til </a:t>
            </a:r>
          </a:p>
          <a:p>
            <a:pPr algn="ctr"/>
            <a:r>
              <a:rPr lang="nb-NO" sz="2000">
                <a:solidFill>
                  <a:srgbClr val="F3F7EF"/>
                </a:solidFill>
                <a:effectLst/>
                <a:latin typeface="Epilogue Medium" pitchFamily="2" charset="77"/>
              </a:rPr>
              <a:t>å bruke ting på nytt.</a:t>
            </a:r>
          </a:p>
          <a:p>
            <a:pPr algn="ctr"/>
            <a:r>
              <a:rPr lang="nb-NO" sz="2000">
                <a:solidFill>
                  <a:srgbClr val="F3F7EF"/>
                </a:solidFill>
                <a:effectLst/>
                <a:latin typeface="Epilogue Medium" pitchFamily="2" charset="77"/>
              </a:rPr>
              <a:t> </a:t>
            </a:r>
          </a:p>
          <a:p>
            <a:pPr algn="ctr"/>
            <a:r>
              <a:rPr lang="nb-NO" sz="2000">
                <a:solidFill>
                  <a:srgbClr val="F3F7EF"/>
                </a:solidFill>
                <a:latin typeface="Epilogue Medium" pitchFamily="2" charset="77"/>
              </a:rPr>
              <a:t>2) </a:t>
            </a:r>
            <a:r>
              <a:rPr lang="nb-NO" sz="2000">
                <a:solidFill>
                  <a:srgbClr val="F3F7EF"/>
                </a:solidFill>
                <a:effectLst/>
                <a:latin typeface="Epilogue Medium" pitchFamily="2" charset="77"/>
              </a:rPr>
              <a:t>Sorter avfall riktig. Noe kan gå i forskjellige </a:t>
            </a:r>
          </a:p>
          <a:p>
            <a:pPr algn="ctr"/>
            <a:r>
              <a:rPr lang="nb-NO" sz="2000">
                <a:solidFill>
                  <a:srgbClr val="F3F7EF"/>
                </a:solidFill>
                <a:effectLst/>
                <a:latin typeface="Epilogue Medium" pitchFamily="2" charset="77"/>
              </a:rPr>
              <a:t>søppeldunker, mens batterier og annet EE-avfall må</a:t>
            </a:r>
          </a:p>
          <a:p>
            <a:pPr algn="ctr"/>
            <a:r>
              <a:rPr lang="nb-NO" sz="2000">
                <a:solidFill>
                  <a:srgbClr val="F3F7EF"/>
                </a:solidFill>
                <a:effectLst/>
                <a:latin typeface="Epilogue Medium" pitchFamily="2" charset="77"/>
              </a:rPr>
              <a:t>leveres inn til gjenvinningsstasjon eller butikk. </a:t>
            </a:r>
          </a:p>
          <a:p>
            <a:pPr algn="ctr"/>
            <a:br>
              <a:rPr lang="nb-NO" sz="2000">
                <a:solidFill>
                  <a:srgbClr val="F3F7EF"/>
                </a:solidFill>
                <a:effectLst/>
                <a:latin typeface="Epilogue Medium" pitchFamily="2" charset="77"/>
              </a:rPr>
            </a:br>
            <a:endParaRPr lang="nb-NO" sz="2000">
              <a:solidFill>
                <a:srgbClr val="F3F7EF"/>
              </a:solidFill>
              <a:effectLst/>
              <a:latin typeface="Epilogue Medium" pitchFamily="2" charset="77"/>
            </a:endParaRPr>
          </a:p>
        </p:txBody>
      </p:sp>
      <p:sp>
        <p:nvSpPr>
          <p:cNvPr id="3" name="TekstSylinder 2">
            <a:extLst>
              <a:ext uri="{FF2B5EF4-FFF2-40B4-BE49-F238E27FC236}">
                <a16:creationId xmlns:a16="http://schemas.microsoft.com/office/drawing/2014/main" id="{2845C76D-C501-D4A2-0702-97D1DAA99C96}"/>
              </a:ext>
            </a:extLst>
          </p:cNvPr>
          <p:cNvSpPr txBox="1"/>
          <p:nvPr/>
        </p:nvSpPr>
        <p:spPr>
          <a:xfrm>
            <a:off x="937148" y="613431"/>
            <a:ext cx="7543463" cy="1446550"/>
          </a:xfrm>
          <a:prstGeom prst="rect">
            <a:avLst/>
          </a:prstGeom>
          <a:noFill/>
        </p:spPr>
        <p:txBody>
          <a:bodyPr wrap="square" rtlCol="0">
            <a:spAutoFit/>
          </a:bodyPr>
          <a:lstStyle/>
          <a:p>
            <a:pPr algn="ctr"/>
            <a:r>
              <a:rPr lang="nb-NO" sz="4400">
                <a:solidFill>
                  <a:srgbClr val="F3F7EF"/>
                </a:solidFill>
                <a:effectLst/>
                <a:latin typeface="Epilogue Medium" pitchFamily="2" charset="77"/>
              </a:rPr>
              <a:t>For å spare på jordas ressurser... </a:t>
            </a:r>
          </a:p>
        </p:txBody>
      </p:sp>
    </p:spTree>
    <p:extLst>
      <p:ext uri="{BB962C8B-B14F-4D97-AF65-F5344CB8AC3E}">
        <p14:creationId xmlns:p14="http://schemas.microsoft.com/office/powerpoint/2010/main" val="341776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7839D-82C4-B68D-9E5D-FDFF7165EE97}"/>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6B3E3FE0-DF4A-1AF3-CF35-1519D566F37C}"/>
              </a:ext>
            </a:extLst>
          </p:cNvPr>
          <p:cNvSpPr txBox="1"/>
          <p:nvPr/>
        </p:nvSpPr>
        <p:spPr>
          <a:xfrm>
            <a:off x="763929" y="1076445"/>
            <a:ext cx="3611302" cy="1938992"/>
          </a:xfrm>
          <a:prstGeom prst="rect">
            <a:avLst/>
          </a:prstGeom>
          <a:noFill/>
        </p:spPr>
        <p:txBody>
          <a:bodyPr wrap="square" rtlCol="0">
            <a:spAutoFit/>
          </a:bodyPr>
          <a:lstStyle/>
          <a:p>
            <a:pPr algn="ctr"/>
            <a:r>
              <a:rPr lang="nb-NO" sz="6000">
                <a:solidFill>
                  <a:srgbClr val="002F0C"/>
                </a:solidFill>
                <a:effectLst/>
                <a:latin typeface="Epilogue Medium" pitchFamily="2" charset="77"/>
              </a:rPr>
              <a:t>Se deg rundt!</a:t>
            </a:r>
          </a:p>
        </p:txBody>
      </p:sp>
      <p:sp>
        <p:nvSpPr>
          <p:cNvPr id="3" name="TekstSylinder 2">
            <a:extLst>
              <a:ext uri="{FF2B5EF4-FFF2-40B4-BE49-F238E27FC236}">
                <a16:creationId xmlns:a16="http://schemas.microsoft.com/office/drawing/2014/main" id="{7D134419-4DC0-517A-121F-89D146460D72}"/>
              </a:ext>
            </a:extLst>
          </p:cNvPr>
          <p:cNvSpPr txBox="1"/>
          <p:nvPr/>
        </p:nvSpPr>
        <p:spPr>
          <a:xfrm>
            <a:off x="868101" y="3716300"/>
            <a:ext cx="3611302" cy="2308324"/>
          </a:xfrm>
          <a:prstGeom prst="rect">
            <a:avLst/>
          </a:prstGeom>
          <a:noFill/>
        </p:spPr>
        <p:txBody>
          <a:bodyPr wrap="square" rtlCol="0">
            <a:spAutoFit/>
          </a:bodyPr>
          <a:lstStyle/>
          <a:p>
            <a:pPr algn="ctr"/>
            <a:r>
              <a:rPr lang="nb-NO" sz="2400">
                <a:solidFill>
                  <a:srgbClr val="002F0C"/>
                </a:solidFill>
                <a:effectLst/>
                <a:latin typeface="Epilogue Medium" pitchFamily="2" charset="77"/>
              </a:rPr>
              <a:t>Ser du noe rundt deg som dere snart er </a:t>
            </a:r>
          </a:p>
          <a:p>
            <a:pPr algn="ctr"/>
            <a:r>
              <a:rPr lang="nb-NO" sz="2400">
                <a:solidFill>
                  <a:srgbClr val="002F0C"/>
                </a:solidFill>
                <a:effectLst/>
                <a:latin typeface="Epilogue Medium" pitchFamily="2" charset="77"/>
              </a:rPr>
              <a:t>ferdige med å bruke? </a:t>
            </a:r>
          </a:p>
          <a:p>
            <a:pPr algn="ctr"/>
            <a:r>
              <a:rPr lang="nb-NO" sz="2400">
                <a:solidFill>
                  <a:srgbClr val="002F0C"/>
                </a:solidFill>
                <a:effectLst/>
                <a:latin typeface="Epilogue Medium" pitchFamily="2" charset="77"/>
              </a:rPr>
              <a:t>Hva kan dere gjøre med det når det er ferdig brukt? </a:t>
            </a:r>
          </a:p>
        </p:txBody>
      </p:sp>
    </p:spTree>
    <p:extLst>
      <p:ext uri="{BB962C8B-B14F-4D97-AF65-F5344CB8AC3E}">
        <p14:creationId xmlns:p14="http://schemas.microsoft.com/office/powerpoint/2010/main" val="1794915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C2571F-0AC5-BDF7-82E9-1332673993E8}"/>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7FC6A805-AC37-66E4-CB68-0780F6D2C58A}"/>
              </a:ext>
            </a:extLst>
          </p:cNvPr>
          <p:cNvSpPr txBox="1"/>
          <p:nvPr/>
        </p:nvSpPr>
        <p:spPr>
          <a:xfrm>
            <a:off x="5512608" y="2067948"/>
            <a:ext cx="2831123" cy="2862322"/>
          </a:xfrm>
          <a:prstGeom prst="rect">
            <a:avLst/>
          </a:prstGeom>
          <a:noFill/>
        </p:spPr>
        <p:txBody>
          <a:bodyPr wrap="square" rtlCol="0">
            <a:spAutoFit/>
          </a:bodyPr>
          <a:lstStyle/>
          <a:p>
            <a:r>
              <a:rPr lang="nb-NO" sz="2000" dirty="0">
                <a:solidFill>
                  <a:srgbClr val="F3F7EF"/>
                </a:solidFill>
                <a:effectLst/>
                <a:latin typeface="Epilogue Medium" pitchFamily="2" charset="77"/>
              </a:rPr>
              <a:t>Fokuser på hjemmet denne uka. </a:t>
            </a:r>
          </a:p>
          <a:p>
            <a:endParaRPr lang="nb-NO" sz="2000" dirty="0">
              <a:solidFill>
                <a:srgbClr val="F3F7EF"/>
              </a:solidFill>
              <a:latin typeface="Epilogue Medium" pitchFamily="2" charset="77"/>
            </a:endParaRPr>
          </a:p>
          <a:p>
            <a:r>
              <a:rPr lang="nb-NO" sz="2000" dirty="0">
                <a:solidFill>
                  <a:srgbClr val="F3F7EF"/>
                </a:solidFill>
                <a:effectLst/>
                <a:latin typeface="Epilogue Medium" pitchFamily="2" charset="77"/>
              </a:rPr>
              <a:t>Samle det elevene har av brukte batterier hjemme hos seg, og pass på at de hjemme lærer om </a:t>
            </a:r>
            <a:r>
              <a:rPr lang="nb-NO" sz="2000" dirty="0" err="1">
                <a:solidFill>
                  <a:srgbClr val="F3F7EF"/>
                </a:solidFill>
                <a:effectLst/>
                <a:latin typeface="Epilogue Medium" pitchFamily="2" charset="77"/>
              </a:rPr>
              <a:t>teiping</a:t>
            </a:r>
            <a:r>
              <a:rPr lang="nb-NO" sz="2000">
                <a:solidFill>
                  <a:srgbClr val="F3F7EF"/>
                </a:solidFill>
                <a:effectLst/>
                <a:latin typeface="Epilogue Medium" pitchFamily="2" charset="77"/>
              </a:rPr>
              <a:t> av brukte batterier.</a:t>
            </a:r>
            <a:br>
              <a:rPr lang="nb-NO" sz="2000">
                <a:solidFill>
                  <a:srgbClr val="F3F7EF"/>
                </a:solidFill>
                <a:effectLst/>
                <a:latin typeface="Epilogue Medium" pitchFamily="2" charset="77"/>
              </a:rPr>
            </a:br>
            <a:endParaRPr lang="nb-NO" sz="2000">
              <a:solidFill>
                <a:srgbClr val="F3F7EF"/>
              </a:solidFill>
              <a:effectLst/>
              <a:latin typeface="Epilogue Medium" pitchFamily="2" charset="77"/>
            </a:endParaRPr>
          </a:p>
        </p:txBody>
      </p:sp>
      <p:sp>
        <p:nvSpPr>
          <p:cNvPr id="3" name="TekstSylinder 2">
            <a:extLst>
              <a:ext uri="{FF2B5EF4-FFF2-40B4-BE49-F238E27FC236}">
                <a16:creationId xmlns:a16="http://schemas.microsoft.com/office/drawing/2014/main" id="{2845C76D-C501-D4A2-0702-97D1DAA99C96}"/>
              </a:ext>
            </a:extLst>
          </p:cNvPr>
          <p:cNvSpPr txBox="1"/>
          <p:nvPr/>
        </p:nvSpPr>
        <p:spPr>
          <a:xfrm>
            <a:off x="800268" y="917156"/>
            <a:ext cx="7543463" cy="769441"/>
          </a:xfrm>
          <a:prstGeom prst="rect">
            <a:avLst/>
          </a:prstGeom>
          <a:noFill/>
        </p:spPr>
        <p:txBody>
          <a:bodyPr wrap="square" rtlCol="0">
            <a:spAutoFit/>
          </a:bodyPr>
          <a:lstStyle/>
          <a:p>
            <a:pPr algn="ctr"/>
            <a:r>
              <a:rPr lang="nb-NO" sz="4400" dirty="0">
                <a:solidFill>
                  <a:srgbClr val="F3F7EF"/>
                </a:solidFill>
                <a:effectLst/>
                <a:latin typeface="Epilogue Medium" pitchFamily="2" charset="77"/>
              </a:rPr>
              <a:t>Ukens </a:t>
            </a:r>
            <a:r>
              <a:rPr lang="nb-NO" sz="4000" dirty="0">
                <a:solidFill>
                  <a:srgbClr val="F3F7EF"/>
                </a:solidFill>
                <a:effectLst/>
                <a:latin typeface="Epilogue Medium" pitchFamily="2" charset="77"/>
              </a:rPr>
              <a:t>forandringstips</a:t>
            </a:r>
            <a:r>
              <a:rPr lang="nb-NO" sz="4000" dirty="0">
                <a:solidFill>
                  <a:srgbClr val="F3F7EF"/>
                </a:solidFill>
                <a:latin typeface="Epilogue Medium" pitchFamily="2" charset="77"/>
              </a:rPr>
              <a:t>: hjemme</a:t>
            </a:r>
            <a:endParaRPr lang="nb-NO" sz="4000" dirty="0">
              <a:solidFill>
                <a:srgbClr val="F3F7EF"/>
              </a:solidFill>
              <a:effectLst/>
              <a:latin typeface="Epilogue Medium" pitchFamily="2" charset="77"/>
            </a:endParaRPr>
          </a:p>
        </p:txBody>
      </p:sp>
      <p:pic>
        <p:nvPicPr>
          <p:cNvPr id="6" name="Bilde 5" descr="Et bilde som inneholder person, klær, innendørs, Menneskeansikt&#10;&#10;KI-generert innhold kan være feil.">
            <a:extLst>
              <a:ext uri="{FF2B5EF4-FFF2-40B4-BE49-F238E27FC236}">
                <a16:creationId xmlns:a16="http://schemas.microsoft.com/office/drawing/2014/main" id="{ABF0A7ED-70A9-5F66-BD8E-8B13CCD1D44D}"/>
              </a:ext>
            </a:extLst>
          </p:cNvPr>
          <p:cNvPicPr>
            <a:picLocks noChangeAspect="1"/>
          </p:cNvPicPr>
          <p:nvPr/>
        </p:nvPicPr>
        <p:blipFill>
          <a:blip r:embed="rId4"/>
          <a:srcRect l="18821" r="12364"/>
          <a:stretch>
            <a:fillRect/>
          </a:stretch>
        </p:blipFill>
        <p:spPr>
          <a:xfrm>
            <a:off x="800267" y="2067948"/>
            <a:ext cx="4264101" cy="4130921"/>
          </a:xfrm>
          <a:prstGeom prst="roundRect">
            <a:avLst>
              <a:gd name="adj" fmla="val 6484"/>
            </a:avLst>
          </a:prstGeom>
        </p:spPr>
      </p:pic>
    </p:spTree>
    <p:extLst>
      <p:ext uri="{BB962C8B-B14F-4D97-AF65-F5344CB8AC3E}">
        <p14:creationId xmlns:p14="http://schemas.microsoft.com/office/powerpoint/2010/main" val="618183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98AFB97-52B2-235A-F171-D60DCE57C699}"/>
            </a:ext>
          </a:extLst>
        </p:cNvPr>
        <p:cNvGrpSpPr/>
        <p:nvPr/>
      </p:nvGrpSpPr>
      <p:grpSpPr>
        <a:xfrm>
          <a:off x="0" y="0"/>
          <a:ext cx="0" cy="0"/>
          <a:chOff x="0" y="0"/>
          <a:chExt cx="0" cy="0"/>
        </a:xfrm>
      </p:grpSpPr>
      <p:sp>
        <p:nvSpPr>
          <p:cNvPr id="5" name="TekstSylinder 4">
            <a:extLst>
              <a:ext uri="{FF2B5EF4-FFF2-40B4-BE49-F238E27FC236}">
                <a16:creationId xmlns:a16="http://schemas.microsoft.com/office/drawing/2014/main" id="{BED7EC81-D2EC-692A-90CD-695977237024}"/>
              </a:ext>
            </a:extLst>
          </p:cNvPr>
          <p:cNvSpPr txBox="1"/>
          <p:nvPr/>
        </p:nvSpPr>
        <p:spPr>
          <a:xfrm>
            <a:off x="803592" y="1098980"/>
            <a:ext cx="7419291" cy="707886"/>
          </a:xfrm>
          <a:prstGeom prst="rect">
            <a:avLst/>
          </a:prstGeom>
          <a:noFill/>
        </p:spPr>
        <p:txBody>
          <a:bodyPr wrap="square">
            <a:spAutoFit/>
          </a:bodyPr>
          <a:lstStyle/>
          <a:p>
            <a:pPr algn="ctr"/>
            <a:r>
              <a:rPr lang="nb-NO" sz="4000">
                <a:solidFill>
                  <a:srgbClr val="F3F7EF"/>
                </a:solidFill>
                <a:effectLst/>
                <a:latin typeface="Epilogue Medium" pitchFamily="2" charset="77"/>
              </a:rPr>
              <a:t>Ukens </a:t>
            </a:r>
            <a:r>
              <a:rPr lang="nb-NO" sz="4000">
                <a:solidFill>
                  <a:srgbClr val="F3F7EF"/>
                </a:solidFill>
                <a:latin typeface="Epilogue Medium" pitchFamily="2" charset="77"/>
              </a:rPr>
              <a:t>teipetips: Lek en batterilek! </a:t>
            </a:r>
            <a:endParaRPr lang="nb-NO" sz="4000">
              <a:solidFill>
                <a:srgbClr val="F3F7EF"/>
              </a:solidFill>
              <a:effectLst/>
              <a:latin typeface="Epilogue Medium" pitchFamily="2" charset="77"/>
            </a:endParaRPr>
          </a:p>
        </p:txBody>
      </p:sp>
      <p:sp>
        <p:nvSpPr>
          <p:cNvPr id="9" name="TekstSylinder 8">
            <a:extLst>
              <a:ext uri="{FF2B5EF4-FFF2-40B4-BE49-F238E27FC236}">
                <a16:creationId xmlns:a16="http://schemas.microsoft.com/office/drawing/2014/main" id="{9A183291-5F0F-DEED-0745-7D91577E805B}"/>
              </a:ext>
            </a:extLst>
          </p:cNvPr>
          <p:cNvSpPr txBox="1"/>
          <p:nvPr/>
        </p:nvSpPr>
        <p:spPr>
          <a:xfrm>
            <a:off x="803592" y="1916708"/>
            <a:ext cx="7419292" cy="923330"/>
          </a:xfrm>
          <a:prstGeom prst="rect">
            <a:avLst/>
          </a:prstGeom>
          <a:noFill/>
        </p:spPr>
        <p:txBody>
          <a:bodyPr wrap="square">
            <a:spAutoFit/>
          </a:bodyPr>
          <a:lstStyle/>
          <a:p>
            <a:pPr algn="ctr"/>
            <a:r>
              <a:rPr lang="nb-NO" sz="1800">
                <a:solidFill>
                  <a:srgbClr val="F3F7EF"/>
                </a:solidFill>
                <a:effectLst/>
                <a:latin typeface="Epilogue Medium" pitchFamily="2" charset="77"/>
              </a:rPr>
              <a:t>Del elevene inn i lag. Hvert lag får like mange batterier hver. Alle batteriene skal teipes, og etterpå kan de løpe med batteriene til andre siden av klasserommet hvor dere kan sette opp en «miljøstasjon». </a:t>
            </a:r>
          </a:p>
        </p:txBody>
      </p:sp>
      <p:pic>
        <p:nvPicPr>
          <p:cNvPr id="6" name="Bilde 5" descr="Et bilde som inneholder innendørs, person, tekst, holde&#10;&#10;KI-generert innhold kan være feil.">
            <a:extLst>
              <a:ext uri="{FF2B5EF4-FFF2-40B4-BE49-F238E27FC236}">
                <a16:creationId xmlns:a16="http://schemas.microsoft.com/office/drawing/2014/main" id="{F416B520-FA75-308C-0D61-D1A053945AD2}"/>
              </a:ext>
            </a:extLst>
          </p:cNvPr>
          <p:cNvPicPr>
            <a:picLocks noChangeAspect="1"/>
          </p:cNvPicPr>
          <p:nvPr/>
        </p:nvPicPr>
        <p:blipFill>
          <a:blip r:embed="rId4"/>
          <a:srcRect l="12599" t="2668" r="12550" b="-536"/>
          <a:stretch>
            <a:fillRect/>
          </a:stretch>
        </p:blipFill>
        <p:spPr>
          <a:xfrm>
            <a:off x="1044964" y="3182815"/>
            <a:ext cx="3468271" cy="3023161"/>
          </a:xfrm>
          <a:prstGeom prst="roundRect">
            <a:avLst>
              <a:gd name="adj" fmla="val 8565"/>
            </a:avLst>
          </a:prstGeom>
        </p:spPr>
      </p:pic>
      <p:sp>
        <p:nvSpPr>
          <p:cNvPr id="7" name="TekstSylinder 6">
            <a:extLst>
              <a:ext uri="{FF2B5EF4-FFF2-40B4-BE49-F238E27FC236}">
                <a16:creationId xmlns:a16="http://schemas.microsoft.com/office/drawing/2014/main" id="{B9C14F24-8D22-7027-222B-D8024C6BE411}"/>
              </a:ext>
            </a:extLst>
          </p:cNvPr>
          <p:cNvSpPr txBox="1"/>
          <p:nvPr/>
        </p:nvSpPr>
        <p:spPr>
          <a:xfrm>
            <a:off x="4899391" y="3323492"/>
            <a:ext cx="3323492" cy="1938992"/>
          </a:xfrm>
          <a:prstGeom prst="rect">
            <a:avLst/>
          </a:prstGeom>
          <a:noFill/>
        </p:spPr>
        <p:txBody>
          <a:bodyPr wrap="square">
            <a:spAutoFit/>
          </a:bodyPr>
          <a:lstStyle/>
          <a:p>
            <a:r>
              <a:rPr lang="nb-NO" sz="2000">
                <a:solidFill>
                  <a:srgbClr val="F3F7EF"/>
                </a:solidFill>
                <a:effectLst/>
                <a:latin typeface="Epilogue Medium" pitchFamily="2" charset="77"/>
              </a:rPr>
              <a:t>Første lag som leverer alle sine batterier, vinner! </a:t>
            </a:r>
          </a:p>
          <a:p>
            <a:endParaRPr lang="nb-NO" sz="2000">
              <a:solidFill>
                <a:srgbClr val="F3F7EF"/>
              </a:solidFill>
              <a:latin typeface="Epilogue Medium" pitchFamily="2" charset="77"/>
            </a:endParaRPr>
          </a:p>
          <a:p>
            <a:r>
              <a:rPr lang="nb-NO" sz="2000">
                <a:solidFill>
                  <a:srgbClr val="F3F7EF"/>
                </a:solidFill>
                <a:latin typeface="Epilogue Medium" pitchFamily="2" charset="77"/>
              </a:rPr>
              <a:t>PS: For at seieren skal være gyldig, må batteriene være teipet ordentlig. </a:t>
            </a:r>
            <a:endParaRPr lang="nb-NO" sz="2000">
              <a:solidFill>
                <a:srgbClr val="F3F7EF"/>
              </a:solidFill>
              <a:effectLst/>
              <a:latin typeface="Epilogue Medium" pitchFamily="2" charset="77"/>
            </a:endParaRPr>
          </a:p>
        </p:txBody>
      </p:sp>
    </p:spTree>
    <p:extLst>
      <p:ext uri="{BB962C8B-B14F-4D97-AF65-F5344CB8AC3E}">
        <p14:creationId xmlns:p14="http://schemas.microsoft.com/office/powerpoint/2010/main" val="388465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F32C2A1-3355-D47A-00FD-6459BDDC2589}"/>
              </a:ext>
            </a:extLst>
          </p:cNvPr>
          <p:cNvSpPr txBox="1"/>
          <p:nvPr/>
        </p:nvSpPr>
        <p:spPr>
          <a:xfrm>
            <a:off x="618232" y="1755403"/>
            <a:ext cx="7907535" cy="4524315"/>
          </a:xfrm>
          <a:prstGeom prst="rect">
            <a:avLst/>
          </a:prstGeom>
          <a:noFill/>
        </p:spPr>
        <p:txBody>
          <a:bodyPr wrap="square" rtlCol="0">
            <a:spAutoFit/>
          </a:bodyPr>
          <a:lstStyle/>
          <a:p>
            <a:pPr marL="457200" indent="-457200">
              <a:buFont typeface="Arial" panose="020B0604020202020204" pitchFamily="34" charset="0"/>
              <a:buChar char="•"/>
            </a:pPr>
            <a:r>
              <a:rPr lang="nb-NO" sz="3100">
                <a:solidFill>
                  <a:srgbClr val="F3F7EF"/>
                </a:solidFill>
                <a:effectLst/>
                <a:latin typeface="Epilogue Medium" pitchFamily="2" charset="77"/>
              </a:rPr>
              <a:t>Hva er gjenvinning?</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3100">
                <a:solidFill>
                  <a:srgbClr val="F3F7EF"/>
                </a:solidFill>
                <a:effectLst/>
                <a:latin typeface="Epilogue Medium" pitchFamily="2" charset="77"/>
              </a:rPr>
              <a:t>Hva er EE-avfall?</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3100">
                <a:solidFill>
                  <a:srgbClr val="F3F7EF"/>
                </a:solidFill>
                <a:effectLst/>
                <a:latin typeface="Epilogue Medium" pitchFamily="2" charset="77"/>
              </a:rPr>
              <a:t>Hva er naturressurser?</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3100">
                <a:solidFill>
                  <a:srgbClr val="F3F7EF"/>
                </a:solidFill>
                <a:effectLst/>
                <a:latin typeface="Epilogue Medium" pitchFamily="2" charset="77"/>
              </a:rPr>
              <a:t>Hva kan skje hvis farlig </a:t>
            </a:r>
            <a:br>
              <a:rPr lang="nb-NO" sz="3100">
                <a:solidFill>
                  <a:srgbClr val="F3F7EF"/>
                </a:solidFill>
                <a:effectLst/>
                <a:latin typeface="Epilogue Medium" pitchFamily="2" charset="77"/>
              </a:rPr>
            </a:br>
            <a:r>
              <a:rPr lang="nb-NO" sz="3100">
                <a:solidFill>
                  <a:srgbClr val="F3F7EF"/>
                </a:solidFill>
                <a:effectLst/>
                <a:latin typeface="Epilogue Medium" pitchFamily="2" charset="77"/>
              </a:rPr>
              <a:t>avfall havner i naturen?</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3100">
                <a:solidFill>
                  <a:srgbClr val="F3F7EF"/>
                </a:solidFill>
                <a:effectLst/>
                <a:latin typeface="Epilogue Medium" pitchFamily="2" charset="77"/>
              </a:rPr>
              <a:t>Hvorfor er det lurt å </a:t>
            </a:r>
            <a:br>
              <a:rPr lang="nb-NO" sz="3100">
                <a:solidFill>
                  <a:srgbClr val="F3F7EF"/>
                </a:solidFill>
                <a:effectLst/>
                <a:latin typeface="Epilogue Medium" pitchFamily="2" charset="77"/>
              </a:rPr>
            </a:br>
            <a:r>
              <a:rPr lang="nb-NO" sz="3100">
                <a:solidFill>
                  <a:srgbClr val="F3F7EF"/>
                </a:solidFill>
                <a:effectLst/>
                <a:latin typeface="Epilogue Medium" pitchFamily="2" charset="77"/>
              </a:rPr>
              <a:t>gjenvinne?</a:t>
            </a:r>
          </a:p>
        </p:txBody>
      </p:sp>
    </p:spTree>
    <p:extLst>
      <p:ext uri="{BB962C8B-B14F-4D97-AF65-F5344CB8AC3E}">
        <p14:creationId xmlns:p14="http://schemas.microsoft.com/office/powerpoint/2010/main" val="1828554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41D9991-3EA3-0C4A-0B4A-CA20F20E9744}"/>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378879F5-DB09-A88A-F23B-3BFE69D55726}"/>
              </a:ext>
            </a:extLst>
          </p:cNvPr>
          <p:cNvSpPr txBox="1"/>
          <p:nvPr/>
        </p:nvSpPr>
        <p:spPr>
          <a:xfrm>
            <a:off x="390645" y="612403"/>
            <a:ext cx="8364735" cy="2102563"/>
          </a:xfrm>
          <a:prstGeom prst="rect">
            <a:avLst/>
          </a:prstGeom>
          <a:noFill/>
        </p:spPr>
        <p:txBody>
          <a:bodyPr wrap="square" rtlCol="0">
            <a:spAutoFit/>
          </a:bodyPr>
          <a:lstStyle/>
          <a:p>
            <a:pPr algn="ctr"/>
            <a:r>
              <a:rPr lang="nb-NO" sz="4500">
                <a:solidFill>
                  <a:srgbClr val="F3F7EF"/>
                </a:solidFill>
                <a:effectLst/>
                <a:latin typeface="Epilogue Medium" pitchFamily="2" charset="77"/>
              </a:rPr>
              <a:t>Leverer du brukte </a:t>
            </a:r>
          </a:p>
          <a:p>
            <a:pPr algn="ctr"/>
            <a:r>
              <a:rPr lang="nb-NO" sz="4500">
                <a:solidFill>
                  <a:srgbClr val="F3F7EF"/>
                </a:solidFill>
                <a:effectLst/>
                <a:latin typeface="Epilogue Medium" pitchFamily="2" charset="77"/>
              </a:rPr>
              <a:t>batterier til gjenvinning?</a:t>
            </a:r>
          </a:p>
          <a:p>
            <a:pPr algn="ctr">
              <a:lnSpc>
                <a:spcPct val="150000"/>
              </a:lnSpc>
            </a:pPr>
            <a:r>
              <a:rPr lang="nb-NO" sz="3000">
                <a:solidFill>
                  <a:srgbClr val="F3F7EF"/>
                </a:solidFill>
                <a:latin typeface="Epilogue Medium" pitchFamily="2" charset="77"/>
              </a:rPr>
              <a:t>- Det er bra!</a:t>
            </a:r>
            <a:endParaRPr lang="nb-NO" sz="3000">
              <a:solidFill>
                <a:srgbClr val="F3F7EF"/>
              </a:solidFill>
              <a:effectLst/>
              <a:latin typeface="Epilogue Medium" pitchFamily="2" charset="77"/>
            </a:endParaRPr>
          </a:p>
        </p:txBody>
      </p:sp>
    </p:spTree>
    <p:extLst>
      <p:ext uri="{BB962C8B-B14F-4D97-AF65-F5344CB8AC3E}">
        <p14:creationId xmlns:p14="http://schemas.microsoft.com/office/powerpoint/2010/main" val="60903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88935E9-87D1-65CB-8700-B523D955B6CE}"/>
            </a:ext>
          </a:extLst>
        </p:cNvPr>
        <p:cNvGrpSpPr/>
        <p:nvPr/>
      </p:nvGrpSpPr>
      <p:grpSpPr>
        <a:xfrm>
          <a:off x="0" y="0"/>
          <a:ext cx="0" cy="0"/>
          <a:chOff x="0" y="0"/>
          <a:chExt cx="0" cy="0"/>
        </a:xfrm>
      </p:grpSpPr>
      <p:sp>
        <p:nvSpPr>
          <p:cNvPr id="3" name="TekstSylinder 2">
            <a:extLst>
              <a:ext uri="{FF2B5EF4-FFF2-40B4-BE49-F238E27FC236}">
                <a16:creationId xmlns:a16="http://schemas.microsoft.com/office/drawing/2014/main" id="{39AF7666-A14C-C0F9-BE5A-2821FB992A24}"/>
              </a:ext>
            </a:extLst>
          </p:cNvPr>
          <p:cNvSpPr txBox="1"/>
          <p:nvPr/>
        </p:nvSpPr>
        <p:spPr>
          <a:xfrm>
            <a:off x="4091940" y="623833"/>
            <a:ext cx="5029200" cy="3302892"/>
          </a:xfrm>
          <a:prstGeom prst="rect">
            <a:avLst/>
          </a:prstGeom>
          <a:noFill/>
        </p:spPr>
        <p:txBody>
          <a:bodyPr wrap="square" rtlCol="0">
            <a:spAutoFit/>
          </a:bodyPr>
          <a:lstStyle/>
          <a:p>
            <a:pPr algn="ctr"/>
            <a:r>
              <a:rPr lang="nb-NO" sz="4800">
                <a:solidFill>
                  <a:srgbClr val="F3F7EF"/>
                </a:solidFill>
                <a:effectLst/>
                <a:latin typeface="Epilogue Medium" pitchFamily="2" charset="77"/>
              </a:rPr>
              <a:t>Men hva er </a:t>
            </a:r>
          </a:p>
          <a:p>
            <a:pPr algn="ctr"/>
            <a:r>
              <a:rPr lang="nb-NO" sz="4800">
                <a:solidFill>
                  <a:srgbClr val="F3F7EF"/>
                </a:solidFill>
                <a:effectLst/>
                <a:latin typeface="Epilogue Medium" pitchFamily="2" charset="77"/>
              </a:rPr>
              <a:t>gjenvinning?</a:t>
            </a:r>
          </a:p>
          <a:p>
            <a:pPr algn="ctr">
              <a:lnSpc>
                <a:spcPct val="200000"/>
              </a:lnSpc>
            </a:pPr>
            <a:r>
              <a:rPr lang="nb-NO" sz="2400">
                <a:solidFill>
                  <a:srgbClr val="F3F7EF"/>
                </a:solidFill>
                <a:effectLst/>
                <a:latin typeface="Epilogue Medium" pitchFamily="2" charset="77"/>
              </a:rPr>
              <a:t>- Å bruke materialer </a:t>
            </a:r>
          </a:p>
          <a:p>
            <a:pPr algn="ctr"/>
            <a:r>
              <a:rPr lang="nb-NO" sz="2400">
                <a:solidFill>
                  <a:srgbClr val="F3F7EF"/>
                </a:solidFill>
                <a:effectLst/>
                <a:latin typeface="Epilogue Medium" pitchFamily="2" charset="77"/>
              </a:rPr>
              <a:t>på nytt!</a:t>
            </a:r>
          </a:p>
          <a:p>
            <a:pPr algn="ctr">
              <a:lnSpc>
                <a:spcPct val="150000"/>
              </a:lnSpc>
            </a:pPr>
            <a:endParaRPr lang="nb-NO" sz="3000">
              <a:solidFill>
                <a:srgbClr val="F3F7EF"/>
              </a:solidFill>
              <a:effectLst/>
              <a:latin typeface="Epilogue Medium" pitchFamily="2" charset="77"/>
            </a:endParaRPr>
          </a:p>
        </p:txBody>
      </p:sp>
    </p:spTree>
    <p:extLst>
      <p:ext uri="{BB962C8B-B14F-4D97-AF65-F5344CB8AC3E}">
        <p14:creationId xmlns:p14="http://schemas.microsoft.com/office/powerpoint/2010/main" val="840579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0A09CF-6A2B-292E-0971-BB529213E163}"/>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AABDCE67-E9EC-AF1F-E8EF-196C75C1FF49}"/>
              </a:ext>
            </a:extLst>
          </p:cNvPr>
          <p:cNvSpPr txBox="1"/>
          <p:nvPr/>
        </p:nvSpPr>
        <p:spPr>
          <a:xfrm>
            <a:off x="619245" y="658123"/>
            <a:ext cx="7905509" cy="2554545"/>
          </a:xfrm>
          <a:prstGeom prst="rect">
            <a:avLst/>
          </a:prstGeom>
          <a:noFill/>
        </p:spPr>
        <p:txBody>
          <a:bodyPr wrap="square" rtlCol="0">
            <a:spAutoFit/>
          </a:bodyPr>
          <a:lstStyle/>
          <a:p>
            <a:pPr algn="ctr"/>
            <a:r>
              <a:rPr lang="nb-NO" sz="4000">
                <a:solidFill>
                  <a:srgbClr val="F3F7EF"/>
                </a:solidFill>
                <a:effectLst/>
                <a:latin typeface="Epilogue Medium" pitchFamily="2" charset="77"/>
              </a:rPr>
              <a:t>Kast søpla riktig - og den </a:t>
            </a:r>
          </a:p>
          <a:p>
            <a:pPr algn="ctr"/>
            <a:r>
              <a:rPr lang="nb-NO" sz="4000">
                <a:solidFill>
                  <a:srgbClr val="F3F7EF"/>
                </a:solidFill>
                <a:effectLst/>
                <a:latin typeface="Epilogue Medium" pitchFamily="2" charset="77"/>
              </a:rPr>
              <a:t>gjenvinnes til nye produkter.</a:t>
            </a:r>
          </a:p>
          <a:p>
            <a:pPr algn="ctr"/>
            <a:endParaRPr lang="nb-NO" sz="2000">
              <a:solidFill>
                <a:srgbClr val="F3F7EF"/>
              </a:solidFill>
              <a:effectLst/>
              <a:latin typeface="Epilogue Medium" pitchFamily="2" charset="77"/>
            </a:endParaRPr>
          </a:p>
          <a:p>
            <a:pPr algn="ctr"/>
            <a:r>
              <a:rPr lang="nb-NO" sz="2000">
                <a:solidFill>
                  <a:srgbClr val="F3F7EF"/>
                </a:solidFill>
                <a:effectLst/>
                <a:latin typeface="Epilogue Medium" pitchFamily="2" charset="77"/>
              </a:rPr>
              <a:t>- Plast kan for eksempel bli til nye bæreposer</a:t>
            </a:r>
          </a:p>
          <a:p>
            <a:pPr algn="ctr"/>
            <a:r>
              <a:rPr lang="nb-NO" sz="2000">
                <a:solidFill>
                  <a:srgbClr val="F3F7EF"/>
                </a:solidFill>
                <a:effectLst/>
                <a:latin typeface="Epilogue Medium" pitchFamily="2" charset="77"/>
              </a:rPr>
              <a:t> eller søppelsekker.</a:t>
            </a:r>
          </a:p>
          <a:p>
            <a:pPr algn="ctr"/>
            <a:endParaRPr lang="nb-NO" sz="2000">
              <a:solidFill>
                <a:srgbClr val="F3F7EF"/>
              </a:solidFill>
              <a:effectLst/>
              <a:latin typeface="Epilogue Medium" pitchFamily="2" charset="77"/>
            </a:endParaRPr>
          </a:p>
        </p:txBody>
      </p:sp>
    </p:spTree>
    <p:extLst>
      <p:ext uri="{BB962C8B-B14F-4D97-AF65-F5344CB8AC3E}">
        <p14:creationId xmlns:p14="http://schemas.microsoft.com/office/powerpoint/2010/main" val="305033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DC4D9B9-D381-1E0D-75C5-6B378541A9F9}"/>
            </a:ext>
          </a:extLst>
        </p:cNvPr>
        <p:cNvGrpSpPr/>
        <p:nvPr/>
      </p:nvGrpSpPr>
      <p:grpSpPr>
        <a:xfrm>
          <a:off x="0" y="0"/>
          <a:ext cx="0" cy="0"/>
          <a:chOff x="0" y="0"/>
          <a:chExt cx="0" cy="0"/>
        </a:xfrm>
      </p:grpSpPr>
    </p:spTree>
    <p:extLst>
      <p:ext uri="{BB962C8B-B14F-4D97-AF65-F5344CB8AC3E}">
        <p14:creationId xmlns:p14="http://schemas.microsoft.com/office/powerpoint/2010/main" val="93230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15FB9A8-F5A5-47C9-075F-5A2E27175F59}"/>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C013E604-07FC-74F8-6184-E00EDC8101A1}"/>
              </a:ext>
            </a:extLst>
          </p:cNvPr>
          <p:cNvSpPr txBox="1"/>
          <p:nvPr/>
        </p:nvSpPr>
        <p:spPr>
          <a:xfrm>
            <a:off x="619245" y="2509783"/>
            <a:ext cx="7905509" cy="707886"/>
          </a:xfrm>
          <a:prstGeom prst="rect">
            <a:avLst/>
          </a:prstGeom>
          <a:noFill/>
        </p:spPr>
        <p:txBody>
          <a:bodyPr wrap="square" rtlCol="0">
            <a:spAutoFit/>
          </a:bodyPr>
          <a:lstStyle/>
          <a:p>
            <a:pPr marL="342900" indent="-342900" algn="ctr">
              <a:buFontTx/>
              <a:buChar char="-"/>
            </a:pPr>
            <a:r>
              <a:rPr lang="nb-NO" sz="2000">
                <a:solidFill>
                  <a:srgbClr val="F3F7EF"/>
                </a:solidFill>
                <a:effectLst/>
                <a:latin typeface="Epilogue Medium" pitchFamily="2" charset="77"/>
              </a:rPr>
              <a:t>Drikkekartong kan for eksempel bli til skoeske!</a:t>
            </a:r>
          </a:p>
          <a:p>
            <a:pPr marL="342900" indent="-342900" algn="ctr">
              <a:buFontTx/>
              <a:buChar char="-"/>
            </a:pPr>
            <a:r>
              <a:rPr lang="nb-NO" sz="2000">
                <a:solidFill>
                  <a:srgbClr val="F3F7EF"/>
                </a:solidFill>
                <a:latin typeface="Epilogue Medium" pitchFamily="2" charset="77"/>
              </a:rPr>
              <a:t>Vet dere om noen andre eksempler?</a:t>
            </a:r>
            <a:endParaRPr lang="nb-NO" sz="2000">
              <a:solidFill>
                <a:srgbClr val="F3F7EF"/>
              </a:solidFill>
              <a:effectLst/>
              <a:latin typeface="Epilogue Medium" pitchFamily="2" charset="77"/>
            </a:endParaRPr>
          </a:p>
        </p:txBody>
      </p:sp>
      <p:sp>
        <p:nvSpPr>
          <p:cNvPr id="3" name="TekstSylinder 2">
            <a:extLst>
              <a:ext uri="{FF2B5EF4-FFF2-40B4-BE49-F238E27FC236}">
                <a16:creationId xmlns:a16="http://schemas.microsoft.com/office/drawing/2014/main" id="{B8B5D014-456F-6421-17EB-780BC480AE5A}"/>
              </a:ext>
            </a:extLst>
          </p:cNvPr>
          <p:cNvSpPr txBox="1"/>
          <p:nvPr/>
        </p:nvSpPr>
        <p:spPr>
          <a:xfrm>
            <a:off x="619245" y="509533"/>
            <a:ext cx="7905509" cy="1754326"/>
          </a:xfrm>
          <a:prstGeom prst="rect">
            <a:avLst/>
          </a:prstGeom>
          <a:noFill/>
        </p:spPr>
        <p:txBody>
          <a:bodyPr wrap="square" rtlCol="0">
            <a:spAutoFit/>
          </a:bodyPr>
          <a:lstStyle/>
          <a:p>
            <a:pPr algn="ctr"/>
            <a:r>
              <a:rPr lang="nb-NO" sz="3600">
                <a:solidFill>
                  <a:srgbClr val="F3F7EF"/>
                </a:solidFill>
                <a:effectLst/>
                <a:latin typeface="Epilogue Medium" pitchFamily="2" charset="77"/>
              </a:rPr>
              <a:t>Kast papir sammen med annet papir. Da blir det lettere </a:t>
            </a:r>
          </a:p>
          <a:p>
            <a:pPr algn="ctr"/>
            <a:r>
              <a:rPr lang="nb-NO" sz="3600">
                <a:solidFill>
                  <a:srgbClr val="F3F7EF"/>
                </a:solidFill>
                <a:effectLst/>
                <a:latin typeface="Epilogue Medium" pitchFamily="2" charset="77"/>
              </a:rPr>
              <a:t>å bruke papiret på nytt.</a:t>
            </a:r>
          </a:p>
        </p:txBody>
      </p:sp>
    </p:spTree>
    <p:extLst>
      <p:ext uri="{BB962C8B-B14F-4D97-AF65-F5344CB8AC3E}">
        <p14:creationId xmlns:p14="http://schemas.microsoft.com/office/powerpoint/2010/main" val="1769214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D0FA99-7153-F27B-B99B-BFA0BB2BF6DC}"/>
            </a:ext>
          </a:extLst>
        </p:cNvPr>
        <p:cNvGrpSpPr/>
        <p:nvPr/>
      </p:nvGrpSpPr>
      <p:grpSpPr>
        <a:xfrm>
          <a:off x="0" y="0"/>
          <a:ext cx="0" cy="0"/>
          <a:chOff x="0" y="0"/>
          <a:chExt cx="0" cy="0"/>
        </a:xfrm>
      </p:grpSpPr>
    </p:spTree>
    <p:extLst>
      <p:ext uri="{BB962C8B-B14F-4D97-AF65-F5344CB8AC3E}">
        <p14:creationId xmlns:p14="http://schemas.microsoft.com/office/powerpoint/2010/main" val="74684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3F2A134-1D1B-6C14-62E5-E55D350C9E10}"/>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17110D9F-6B63-521B-F246-56343C5A0F50}"/>
              </a:ext>
            </a:extLst>
          </p:cNvPr>
          <p:cNvSpPr txBox="1"/>
          <p:nvPr/>
        </p:nvSpPr>
        <p:spPr>
          <a:xfrm>
            <a:off x="548060" y="630200"/>
            <a:ext cx="8035869" cy="1323439"/>
          </a:xfrm>
          <a:prstGeom prst="rect">
            <a:avLst/>
          </a:prstGeom>
          <a:noFill/>
        </p:spPr>
        <p:txBody>
          <a:bodyPr wrap="square" rtlCol="0">
            <a:spAutoFit/>
          </a:bodyPr>
          <a:lstStyle/>
          <a:p>
            <a:r>
              <a:rPr lang="nb-NO" sz="4000">
                <a:solidFill>
                  <a:srgbClr val="002F0C"/>
                </a:solidFill>
                <a:effectLst/>
                <a:latin typeface="Epilogue Medium" pitchFamily="2" charset="77"/>
              </a:rPr>
              <a:t>Elektroniske ting er for </a:t>
            </a:r>
          </a:p>
          <a:p>
            <a:r>
              <a:rPr lang="nb-NO" sz="4000">
                <a:solidFill>
                  <a:srgbClr val="002F0C"/>
                </a:solidFill>
                <a:effectLst/>
                <a:latin typeface="Epilogue Medium" pitchFamily="2" charset="77"/>
              </a:rPr>
              <a:t>eksempel:</a:t>
            </a:r>
          </a:p>
        </p:txBody>
      </p:sp>
      <p:sp>
        <p:nvSpPr>
          <p:cNvPr id="6" name="TekstSylinder 5">
            <a:extLst>
              <a:ext uri="{FF2B5EF4-FFF2-40B4-BE49-F238E27FC236}">
                <a16:creationId xmlns:a16="http://schemas.microsoft.com/office/drawing/2014/main" id="{D9692F4F-8A33-AC0C-EA1C-CDFD4D75204F}"/>
              </a:ext>
            </a:extLst>
          </p:cNvPr>
          <p:cNvSpPr txBox="1"/>
          <p:nvPr/>
        </p:nvSpPr>
        <p:spPr>
          <a:xfrm>
            <a:off x="6689558" y="513347"/>
            <a:ext cx="1906382" cy="1815882"/>
          </a:xfrm>
          <a:prstGeom prst="rect">
            <a:avLst/>
          </a:prstGeom>
          <a:noFill/>
        </p:spPr>
        <p:txBody>
          <a:bodyPr wrap="square">
            <a:spAutoFit/>
          </a:bodyPr>
          <a:lstStyle/>
          <a:p>
            <a:r>
              <a:rPr lang="nb-NO" sz="1600">
                <a:solidFill>
                  <a:srgbClr val="002F0C"/>
                </a:solidFill>
                <a:effectLst/>
                <a:latin typeface="Epilogue Medium" pitchFamily="2" charset="77"/>
              </a:rPr>
              <a:t>Kan dere gi eksempler på ting som må leveres til gjenvinning, og ikke kan kastes i vanlig søppel?</a:t>
            </a:r>
          </a:p>
        </p:txBody>
      </p:sp>
    </p:spTree>
    <p:extLst>
      <p:ext uri="{BB962C8B-B14F-4D97-AF65-F5344CB8AC3E}">
        <p14:creationId xmlns:p14="http://schemas.microsoft.com/office/powerpoint/2010/main" val="2899230170"/>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bb6fafe-5c01-4b04-a768-fba4e41af091" xsi:nil="true"/>
    <lcf76f155ced4ddcb4097134ff3c332f xmlns="73d6641d-2b63-4004-8716-de74c3eb5f2a">
      <Terms xmlns="http://schemas.microsoft.com/office/infopath/2007/PartnerControls"/>
    </lcf76f155ced4ddcb4097134ff3c332f>
    <Stjerne xmlns="73d6641d-2b63-4004-8716-de74c3eb5f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97D648528C48D449196CFE8E57665AD" ma:contentTypeVersion="20" ma:contentTypeDescription="Opprett et nytt dokument." ma:contentTypeScope="" ma:versionID="7d86df317d2c57efafaeb554245de981">
  <xsd:schema xmlns:xsd="http://www.w3.org/2001/XMLSchema" xmlns:xs="http://www.w3.org/2001/XMLSchema" xmlns:p="http://schemas.microsoft.com/office/2006/metadata/properties" xmlns:ns2="73d6641d-2b63-4004-8716-de74c3eb5f2a" xmlns:ns3="bbb6fafe-5c01-4b04-a768-fba4e41af091" targetNamespace="http://schemas.microsoft.com/office/2006/metadata/properties" ma:root="true" ma:fieldsID="f8be774a01caea93227cc9bd48712849" ns2:_="" ns3:_="">
    <xsd:import namespace="73d6641d-2b63-4004-8716-de74c3eb5f2a"/>
    <xsd:import namespace="bbb6fafe-5c01-4b04-a768-fba4e41af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Stjern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6641d-2b63-4004-8716-de74c3eb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jerne" ma:index="21" nillable="true" ma:displayName="Stjerne" ma:internalName="Stjerne">
      <xsd:simpleType>
        <xsd:restriction base="dms:Number"/>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96ae1266-2d3b-4455-a7a5-b8d53356f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b6fafe-5c01-4b04-a768-fba4e41af0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254e3be7-474f-47c5-b267-8481e7b12f69}" ma:internalName="TaxCatchAll" ma:showField="CatchAllData" ma:web="bbb6fafe-5c01-4b04-a768-fba4e41af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16C706-6CA5-46D9-90AA-1FF9684FE4A6}">
  <ds:schemaRefs>
    <ds:schemaRef ds:uri="73d6641d-2b63-4004-8716-de74c3eb5f2a"/>
    <ds:schemaRef ds:uri="bbb6fafe-5c01-4b04-a768-fba4e41af0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B3ED805-A48A-47A9-BAA0-958A22441A6A}">
  <ds:schemaRefs>
    <ds:schemaRef ds:uri="73d6641d-2b63-4004-8716-de74c3eb5f2a"/>
    <ds:schemaRef ds:uri="bbb6fafe-5c01-4b04-a768-fba4e41af0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A8A5DE-80E4-42E7-A642-341EC68D46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1827</Words>
  <Application>Microsoft Office PowerPoint</Application>
  <PresentationFormat>Skjermfremvisning (4:3)</PresentationFormat>
  <Paragraphs>122</Paragraphs>
  <Slides>19</Slides>
  <Notes>19</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19</vt:i4>
      </vt:variant>
    </vt:vector>
  </HeadingPairs>
  <TitlesOfParts>
    <vt:vector size="25" baseType="lpstr">
      <vt:lpstr>Arial</vt:lpstr>
      <vt:lpstr>Calibri</vt:lpstr>
      <vt:lpstr>Calibri Light</vt:lpstr>
      <vt:lpstr>Epilogue Medium</vt:lpstr>
      <vt:lpstr>Helvetica</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ingvildwollstad@gmail.com</dc:creator>
  <cp:lastModifiedBy>Ingvild Swane</cp:lastModifiedBy>
  <cp:revision>1</cp:revision>
  <dcterms:created xsi:type="dcterms:W3CDTF">2021-03-15T20:30:42Z</dcterms:created>
  <dcterms:modified xsi:type="dcterms:W3CDTF">2026-01-23T15:57:34Z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