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9303663" cy="428037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 M Badia" initials="RMB" lastIdx="3" clrIdx="0">
    <p:extLst>
      <p:ext uri="{19B8F6BF-5375-455C-9EA6-DF929625EA0E}">
        <p15:presenceInfo xmlns:p15="http://schemas.microsoft.com/office/powerpoint/2012/main" userId="6bc953381ade59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6"/>
    <p:restoredTop sz="93271" autoAdjust="0"/>
  </p:normalViewPr>
  <p:slideViewPr>
    <p:cSldViewPr snapToGrid="0">
      <p:cViewPr>
        <p:scale>
          <a:sx n="69" d="100"/>
          <a:sy n="69" d="100"/>
        </p:scale>
        <p:origin x="-3516" y="-1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commentAuthors" Target="commentAuthors.xml"/><Relationship Id="rId10" Type="http://schemas.openxmlformats.org/officeDocument/2006/relationships/customXml" Target="../customXml/item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Marcador de fecha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3CCE54C-68B9-4B88-9D0E-A9A0F371DAE9}" type="datetime1">
              <a: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08/02/2024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Marcador de pie de página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Marcador de número de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B7A2F7-C054-440D-9F68-27F742C1DCDC}" type="slidenum">
              <a:t>‹Nº›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77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3" name="Marcador de fecha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ED13E7B-36C3-403F-8EF9-69987BA7A98D}" type="datetime1">
              <a:rPr lang="es-ES"/>
              <a:pPr lvl="0"/>
              <a:t>08/02/2024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55833" y="685800"/>
            <a:ext cx="2346322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Marcador de notas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81BFC8A-5296-4F72-9FB9-3572A2E8AA5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38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4572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4572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4572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4572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4572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emf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linkedin.com/company/eflows4hpc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emf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hyperlink" Target="https://twitter.com/eFlows4HPC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6"/>
          <p:cNvPicPr>
            <a:picLocks noChangeAspect="1"/>
          </p:cNvPicPr>
          <p:nvPr/>
        </p:nvPicPr>
        <p:blipFill>
          <a:blip r:embed="rId2"/>
          <a:srcRect l="5584" t="41779" r="7188" b="42017"/>
          <a:stretch>
            <a:fillRect/>
          </a:stretch>
        </p:blipFill>
        <p:spPr>
          <a:xfrm>
            <a:off x="0" y="16148"/>
            <a:ext cx="29303667" cy="22345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n 8"/>
          <p:cNvPicPr>
            <a:picLocks noChangeAspect="1"/>
          </p:cNvPicPr>
          <p:nvPr/>
        </p:nvPicPr>
        <p:blipFill rotWithShape="1">
          <a:blip r:embed="rId3"/>
          <a:srcRect b="46688"/>
          <a:stretch/>
        </p:blipFill>
        <p:spPr>
          <a:xfrm>
            <a:off x="-1" y="35646816"/>
            <a:ext cx="29303663" cy="42027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uadroTexto 19"/>
          <p:cNvSpPr txBox="1"/>
          <p:nvPr/>
        </p:nvSpPr>
        <p:spPr>
          <a:xfrm>
            <a:off x="15704645" y="41516460"/>
            <a:ext cx="12155527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+mn-lt"/>
                <a:cs typeface="Arial" pitchFamily="34"/>
              </a:rPr>
              <a:t>This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+mn-lt"/>
                <a:cs typeface="Arial" pitchFamily="34"/>
              </a:rPr>
              <a:t> project has received funding from the European High-Performance Computing </a:t>
            </a:r>
            <a:r>
              <a:rPr lang="ca-E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+mn-lt"/>
                <a:cs typeface="Arial" pitchFamily="34"/>
              </a:rPr>
              <a:t>Joint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+mn-lt"/>
                <a:cs typeface="Arial" pitchFamily="34"/>
              </a:rPr>
              <a:t> </a:t>
            </a:r>
            <a:r>
              <a:rPr lang="ca-E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+mn-lt"/>
                <a:cs typeface="Arial" pitchFamily="34"/>
              </a:rPr>
              <a:t>Undertaking</a:t>
            </a:r>
            <a:r>
              <a:rPr lang="ca-ES" sz="2000" b="0" i="0" u="none" strike="noStrike" kern="1200" cap="none" spc="0" baseline="0" dirty="0">
                <a:solidFill>
                  <a:srgbClr val="000000"/>
                </a:solidFill>
                <a:uFillTx/>
                <a:latin typeface="+mn-lt"/>
                <a:cs typeface="Arial" pitchFamily="34"/>
              </a:rPr>
              <a:t> under grant agreement No 955558. The JU receives support from the European Union’s Horizon 2020 research and innovation programme and Spain, Germany, France, Italy, Poland, Switzerland, Norway.  </a:t>
            </a:r>
          </a:p>
        </p:txBody>
      </p:sp>
      <p:sp>
        <p:nvSpPr>
          <p:cNvPr id="6" name="Rectángulo 20"/>
          <p:cNvSpPr/>
          <p:nvPr/>
        </p:nvSpPr>
        <p:spPr>
          <a:xfrm>
            <a:off x="18464952" y="2073489"/>
            <a:ext cx="7734937" cy="10156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6000" b="1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+mn-lt"/>
              </a:rPr>
              <a:t>www</a:t>
            </a:r>
            <a:r>
              <a:rPr lang="es-ES" sz="6000" b="1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+mn-lt"/>
                <a:ea typeface="+mn-ea"/>
                <a:cs typeface="+mn-cs"/>
              </a:rPr>
              <a:t>.eFlows4HPC.eu</a:t>
            </a:r>
          </a:p>
        </p:txBody>
      </p:sp>
      <p:pic>
        <p:nvPicPr>
          <p:cNvPr id="7" name="Imagen 21">
            <a:hlinkClick r:id="rId4"/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4531" y="3273176"/>
            <a:ext cx="827312" cy="8273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n 22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48696" y="3273176"/>
            <a:ext cx="827312" cy="8273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CuadroTexto 23"/>
          <p:cNvSpPr txBox="1"/>
          <p:nvPr/>
        </p:nvSpPr>
        <p:spPr>
          <a:xfrm>
            <a:off x="19562896" y="3422501"/>
            <a:ext cx="6713756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 dirty="0">
                <a:solidFill>
                  <a:srgbClr val="000000"/>
                </a:solidFill>
                <a:uFillTx/>
                <a:latin typeface="+mn-lt"/>
              </a:rPr>
              <a:t>@eFlows4HPC</a:t>
            </a:r>
          </a:p>
        </p:txBody>
      </p:sp>
      <p:sp>
        <p:nvSpPr>
          <p:cNvPr id="10" name="CuadroTexto 24"/>
          <p:cNvSpPr txBox="1"/>
          <p:nvPr/>
        </p:nvSpPr>
        <p:spPr>
          <a:xfrm>
            <a:off x="23565803" y="3421639"/>
            <a:ext cx="6825649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0" i="0" u="none" strike="noStrike" kern="1200" cap="none" spc="0" baseline="0" dirty="0">
                <a:solidFill>
                  <a:srgbClr val="000000"/>
                </a:solidFill>
                <a:uFillTx/>
                <a:latin typeface="+mn-lt"/>
              </a:rPr>
              <a:t>eFlows4HPC Project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2" b="21452"/>
          <a:stretch/>
        </p:blipFill>
        <p:spPr>
          <a:xfrm>
            <a:off x="634228" y="1426718"/>
            <a:ext cx="14726947" cy="4114801"/>
          </a:xfrm>
          <a:prstGeom prst="rect">
            <a:avLst/>
          </a:prstGeom>
        </p:spPr>
      </p:pic>
      <p:sp>
        <p:nvSpPr>
          <p:cNvPr id="12" name="Rectángulo 20">
            <a:extLst>
              <a:ext uri="{FF2B5EF4-FFF2-40B4-BE49-F238E27FC236}">
                <a16:creationId xmlns:a16="http://schemas.microsoft.com/office/drawing/2014/main" id="{FA14BBE7-66CE-DC43-A256-1A947118BC5E}"/>
              </a:ext>
            </a:extLst>
          </p:cNvPr>
          <p:cNvSpPr/>
          <p:nvPr userDrawn="1"/>
        </p:nvSpPr>
        <p:spPr>
          <a:xfrm>
            <a:off x="1898213" y="41731903"/>
            <a:ext cx="11227736" cy="5847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noProof="0" dirty="0">
                <a:solidFill>
                  <a:schemeClr val="tx1"/>
                </a:solidFill>
                <a:uFillTx/>
                <a:latin typeface="+mn-lt"/>
                <a:ea typeface="+mn-ea"/>
                <a:cs typeface="Arial" panose="020B0604020202020204" pitchFamily="34" charset="0"/>
              </a:rPr>
              <a:t>Project duration: Jan 2021 – Feb 2024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88FCB0B-4C84-E5C2-6402-B2F70568E73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89" y="40002079"/>
            <a:ext cx="1761035" cy="107618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4F0CEF0-D688-4648-4CAD-CC984BCE446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901" y="39667732"/>
            <a:ext cx="2145626" cy="12289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A4B1D94-A2D4-00A5-D752-0B9DB6690EA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029" y="40155215"/>
            <a:ext cx="2808732" cy="50713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565F455-7ACA-8A11-2CE2-316B6E5F2D1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278" y="39683753"/>
            <a:ext cx="1631884" cy="141027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911A5A3-AF94-7E40-D090-BDDD8EC3858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179" y="39772377"/>
            <a:ext cx="1994526" cy="132968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659FE05-7B2C-B3EE-AB56-7D77DAFD8D0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121" y="39837612"/>
            <a:ext cx="2014672" cy="122895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26876A0-9848-53B7-6DED-D8DDF7A2A62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26" y="39855899"/>
            <a:ext cx="1761035" cy="1247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96F174-8F3F-DD14-7958-0EF643860EA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158" y="41428229"/>
            <a:ext cx="3048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041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22.png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7" b="10775"/>
          <a:stretch/>
        </p:blipFill>
        <p:spPr>
          <a:xfrm>
            <a:off x="848272" y="10841615"/>
            <a:ext cx="13680000" cy="66299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0F6ECF-5C78-B745-BAF9-B8B8AA186711}"/>
              </a:ext>
            </a:extLst>
          </p:cNvPr>
          <p:cNvSpPr txBox="1"/>
          <p:nvPr/>
        </p:nvSpPr>
        <p:spPr>
          <a:xfrm>
            <a:off x="16223672" y="19450239"/>
            <a:ext cx="12529003" cy="861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Development 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Different catalogues, repositories and registries will be source for workflow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Developers create workflow description including: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800" b="1" dirty="0"/>
              <a:t>TOSCA description: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800" dirty="0"/>
              <a:t>Required software and services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800" dirty="0"/>
              <a:t>Deployment and configuration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800" b="1" dirty="0" err="1"/>
              <a:t>PyCOMPSs</a:t>
            </a:r>
            <a:r>
              <a:rPr lang="en-GB" sz="2800" dirty="0"/>
              <a:t>: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800" dirty="0"/>
              <a:t>Logic of the dynamic workflow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800" b="1" dirty="0"/>
              <a:t>Data logistics pipelines: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800" dirty="0"/>
              <a:t>Describe Data movements involved in the deployment and execution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Workflow description stored in Workflow Registry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Deployed on any HPC system using the </a:t>
            </a:r>
            <a:r>
              <a:rPr lang="en-GB" sz="2800" dirty="0" err="1"/>
              <a:t>HPCWaaS</a:t>
            </a:r>
            <a:r>
              <a:rPr lang="en-GB" sz="2800" dirty="0"/>
              <a:t> Developer Interface (Alien4Cloud)</a:t>
            </a:r>
          </a:p>
          <a:p>
            <a:endParaRPr lang="en-GB" sz="2800" dirty="0"/>
          </a:p>
          <a:p>
            <a:r>
              <a:rPr lang="en-GB" sz="4000" b="1" dirty="0"/>
              <a:t>Execution 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Once deployed on the HPC, workflow execution can be triggered using a REST interface</a:t>
            </a:r>
          </a:p>
          <a:p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763C3F-C653-3C40-9CF3-2275A3F1A7B9}"/>
              </a:ext>
            </a:extLst>
          </p:cNvPr>
          <p:cNvSpPr txBox="1"/>
          <p:nvPr/>
        </p:nvSpPr>
        <p:spPr>
          <a:xfrm>
            <a:off x="15459048" y="29571337"/>
            <a:ext cx="103103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HPC-ready containers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b="1" dirty="0"/>
              <a:t>Simplify deployment keeping the performance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3200" dirty="0"/>
              <a:t>Methodology to allow the creation containers for </a:t>
            </a:r>
            <a:r>
              <a:rPr lang="en-GB" sz="3200" dirty="0" smtClean="0"/>
              <a:t>specific </a:t>
            </a:r>
            <a:r>
              <a:rPr lang="en-GB" sz="3200" dirty="0"/>
              <a:t>HPC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3200" dirty="0"/>
              <a:t>Specific containers for target architectures and HPC libraries (i.e., MPI, CUDA, ...)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b="1" dirty="0"/>
              <a:t>Two usage model: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3200" dirty="0"/>
              <a:t>Web Service with graphical and REST interface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3200" dirty="0"/>
              <a:t>Standalone to easily integrate to CI/CD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001AD2-F01F-1643-B64A-7B7902151F9D}"/>
              </a:ext>
            </a:extLst>
          </p:cNvPr>
          <p:cNvSpPr txBox="1"/>
          <p:nvPr/>
        </p:nvSpPr>
        <p:spPr>
          <a:xfrm>
            <a:off x="6817178" y="18053881"/>
            <a:ext cx="15021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/>
              <a:t>HPC Workflow as a Service (</a:t>
            </a:r>
            <a:r>
              <a:rPr lang="en-GB" sz="7200" dirty="0" err="1"/>
              <a:t>HPCWaaS</a:t>
            </a:r>
            <a:r>
              <a:rPr lang="en-GB" sz="7200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246FA5-16CD-3B4B-9F1C-4A0B082F1E3F}"/>
              </a:ext>
            </a:extLst>
          </p:cNvPr>
          <p:cNvSpPr txBox="1"/>
          <p:nvPr/>
        </p:nvSpPr>
        <p:spPr>
          <a:xfrm>
            <a:off x="4648052" y="9287186"/>
            <a:ext cx="3738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/>
              <a:t>Overview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D355FD-5791-A341-B7F3-3F8CA24DB6EF}"/>
              </a:ext>
            </a:extLst>
          </p:cNvPr>
          <p:cNvSpPr txBox="1"/>
          <p:nvPr/>
        </p:nvSpPr>
        <p:spPr>
          <a:xfrm>
            <a:off x="18974340" y="9220959"/>
            <a:ext cx="57356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/>
              <a:t>Software Stack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0194EA-E9F9-5046-A74C-865C6FB85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639109"/>
            <a:ext cx="29303662" cy="349400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D529CDD-B98A-3543-A9C9-3FE28B1D3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644" y="5977366"/>
            <a:ext cx="1584000" cy="144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1AB6165-10D4-5B48-93FB-4BF243EF5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2894" y="5989029"/>
            <a:ext cx="1696154" cy="144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B832696-4E33-0A44-B9AE-B4DFFB870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5973" y="5855627"/>
            <a:ext cx="2368080" cy="1504252"/>
          </a:xfrm>
          <a:prstGeom prst="rect">
            <a:avLst/>
          </a:prstGeom>
        </p:spPr>
      </p:pic>
      <p:sp>
        <p:nvSpPr>
          <p:cNvPr id="26" name="TextBox 15">
            <a:extLst>
              <a:ext uri="{FF2B5EF4-FFF2-40B4-BE49-F238E27FC236}">
                <a16:creationId xmlns:a16="http://schemas.microsoft.com/office/drawing/2014/main" id="{A215F114-7017-564F-91A6-6C2FECA2B438}"/>
              </a:ext>
            </a:extLst>
          </p:cNvPr>
          <p:cNvSpPr txBox="1"/>
          <p:nvPr/>
        </p:nvSpPr>
        <p:spPr>
          <a:xfrm>
            <a:off x="221616" y="7491493"/>
            <a:ext cx="9319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Creating a </a:t>
            </a:r>
            <a:r>
              <a:rPr lang="en-GB" sz="3200" b="1" dirty="0">
                <a:solidFill>
                  <a:schemeClr val="bg1"/>
                </a:solidFill>
              </a:rPr>
              <a:t>European workflow platform </a:t>
            </a:r>
            <a:r>
              <a:rPr lang="en-GB" sz="3200" dirty="0">
                <a:solidFill>
                  <a:schemeClr val="bg1"/>
                </a:solidFill>
              </a:rPr>
              <a:t>to enable the design of complex applications that integrate HPC processes, data analytics and artificial intelligence</a:t>
            </a:r>
            <a:endParaRPr lang="en-GB" sz="3200" dirty="0"/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FEFBA8DE-6E83-F147-9BB9-757B6F143468}"/>
              </a:ext>
            </a:extLst>
          </p:cNvPr>
          <p:cNvSpPr txBox="1"/>
          <p:nvPr/>
        </p:nvSpPr>
        <p:spPr>
          <a:xfrm>
            <a:off x="19800492" y="7513953"/>
            <a:ext cx="9531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Demonstrating new workflow technologies through manufacturing, climate and urgent computing for natural hazards </a:t>
            </a:r>
            <a:r>
              <a:rPr lang="en-GB" sz="3200" b="1" dirty="0">
                <a:solidFill>
                  <a:schemeClr val="bg1"/>
                </a:solidFill>
              </a:rPr>
              <a:t>use cases </a:t>
            </a:r>
            <a:endParaRPr lang="en-GB" sz="3200" b="1" dirty="0"/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BF67822E-5468-E740-ACEF-561DB1071A45}"/>
              </a:ext>
            </a:extLst>
          </p:cNvPr>
          <p:cNvSpPr txBox="1"/>
          <p:nvPr/>
        </p:nvSpPr>
        <p:spPr>
          <a:xfrm>
            <a:off x="10690077" y="7701753"/>
            <a:ext cx="7676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Developing </a:t>
            </a:r>
            <a:r>
              <a:rPr lang="en-GB" sz="3200" b="1" dirty="0">
                <a:solidFill>
                  <a:schemeClr val="bg1"/>
                </a:solidFill>
              </a:rPr>
              <a:t>methodologies</a:t>
            </a:r>
            <a:r>
              <a:rPr lang="en-GB" sz="3200" dirty="0">
                <a:solidFill>
                  <a:schemeClr val="bg1"/>
                </a:solidFill>
              </a:rPr>
              <a:t> to widen the access to HPC to selected user communities</a:t>
            </a:r>
            <a:endParaRPr lang="en-GB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BCF53D-4AE3-BCD6-0CE4-7B707D1ACB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14291" y="10721467"/>
            <a:ext cx="12482909" cy="6792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06C35A-4A37-101C-ADF6-6A6661432F0E}"/>
              </a:ext>
            </a:extLst>
          </p:cNvPr>
          <p:cNvSpPr txBox="1"/>
          <p:nvPr/>
        </p:nvSpPr>
        <p:spPr>
          <a:xfrm>
            <a:off x="6837476" y="27764291"/>
            <a:ext cx="145927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/>
              <a:t>Container Image Creation service (CIC)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FD4B38F0-7280-EE6C-AA2C-1709BBE77B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2026" y="29254760"/>
            <a:ext cx="13208843" cy="6366325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0C3993D4-B07F-AC9B-3C7B-A46BAFD946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436" y="19660126"/>
            <a:ext cx="14971303" cy="7139966"/>
          </a:xfrm>
          <a:prstGeom prst="rect">
            <a:avLst/>
          </a:prstGeom>
        </p:spPr>
      </p:pic>
      <p:sp>
        <p:nvSpPr>
          <p:cNvPr id="21" name="CuadroTexto 9"/>
          <p:cNvSpPr txBox="1"/>
          <p:nvPr/>
        </p:nvSpPr>
        <p:spPr>
          <a:xfrm>
            <a:off x="26312143" y="30004583"/>
            <a:ext cx="2109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Would you like to see a detailed tutorial?</a:t>
            </a:r>
            <a:endParaRPr lang="es-ES" sz="44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99950" y="32066686"/>
            <a:ext cx="2752725" cy="3295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D45769B505C47B741277D5A7E1AA2" ma:contentTypeVersion="20" ma:contentTypeDescription="Create a new document." ma:contentTypeScope="" ma:versionID="39c26b109e2fbf0cd9a726ce05a6b7a9">
  <xsd:schema xmlns:xsd="http://www.w3.org/2001/XMLSchema" xmlns:xs="http://www.w3.org/2001/XMLSchema" xmlns:p="http://schemas.microsoft.com/office/2006/metadata/properties" xmlns:ns1="http://schemas.microsoft.com/sharepoint/v3" xmlns:ns2="17615853-7f91-438f-9534-afd54aeb325b" xmlns:ns3="4f61047b-3b18-41b7-9c13-88e2fbe1b5d2" targetNamespace="http://schemas.microsoft.com/office/2006/metadata/properties" ma:root="true" ma:fieldsID="fce0d8aadbc4c9ccec12cbb3b8695efd" ns1:_="" ns2:_="" ns3:_="">
    <xsd:import namespace="http://schemas.microsoft.com/sharepoint/v3"/>
    <xsd:import namespace="17615853-7f91-438f-9534-afd54aeb325b"/>
    <xsd:import namespace="4f61047b-3b18-41b7-9c13-88e2fbe1b5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15853-7f91-438f-9534-afd54aeb32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b6b536-68da-4869-80cf-67b04ace3c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1047b-3b18-41b7-9c13-88e2fbe1b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4d8597-6f18-48fb-88c2-3eefa884dd06}" ma:internalName="TaxCatchAll" ma:showField="CatchAllData" ma:web="4f61047b-3b18-41b7-9c13-88e2fbe1b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61047b-3b18-41b7-9c13-88e2fbe1b5d2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17615853-7f91-438f-9534-afd54aeb32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CC0DD3-2EAA-465D-A3F5-257E03659FDE}"/>
</file>

<file path=customXml/itemProps2.xml><?xml version="1.0" encoding="utf-8"?>
<ds:datastoreItem xmlns:ds="http://schemas.openxmlformats.org/officeDocument/2006/customXml" ds:itemID="{9709418C-BA4E-4CA7-9FFD-077E70B0F441}"/>
</file>

<file path=customXml/itemProps3.xml><?xml version="1.0" encoding="utf-8"?>
<ds:datastoreItem xmlns:ds="http://schemas.openxmlformats.org/officeDocument/2006/customXml" ds:itemID="{A9E8A448-1059-48AE-978A-32A6C153763D}"/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1000</TotalTime>
  <Words>214</Words>
  <Application>Microsoft Office PowerPoint</Application>
  <PresentationFormat>Personalizado</PresentationFormat>
  <Paragraphs>30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Tema de Office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Anna Molinet</dc:creator>
  <cp:keywords/>
  <dc:description/>
  <cp:lastModifiedBy>Renata Gimenez</cp:lastModifiedBy>
  <cp:revision>90</cp:revision>
  <cp:lastPrinted>2022-04-06T11:04:10Z</cp:lastPrinted>
  <dcterms:created xsi:type="dcterms:W3CDTF">2018-03-01T10:03:58Z</dcterms:created>
  <dcterms:modified xsi:type="dcterms:W3CDTF">2024-02-08T11:57:57Z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0x01010011BD45769B505C47B741277D5A7E1AA2</vt:lpwstr>
  </property>
</Properties>
</file>