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tiff" ContentType="image/tiff"/>
  <Default Extension="emf" ContentType="image/x-emf"/>
  <Default Extension="jpg" ContentType="image/jpeg"/>
  <Default Extension="svg" ContentType="image/svg+xml"/>
  <Default Extension="rels" ContentType="application/vnd.openxmlformats-package.relationships+xml"/>
  <Override PartName="/ppt/notesMasters/notesMaster1.xml" ContentType="application/vnd.openxmlformats-officedocument.presentationml.notesMaster+xml"/>
  <Override PartName="/ppt/notesMasters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s/slide28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83ab9737788a423d" /><Relationship Type="http://schemas.openxmlformats.org/package/2006/relationships/metadata/core-properties" Target="/docProps/core.xml" Id="R83094a014c974e20" /><Relationship Type="http://schemas.openxmlformats.org/officeDocument/2006/relationships/extended-properties" Target="/docProps/app.xml" Id="Reb9e7d9ceef542ab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sldMasterIdLst>
    <p:sldMasterId id="2147483648" r:id="R393662e4f6b34794"/>
    <p:sldMasterId id="2147483651" r:id="Rafe225e921fa4208"/>
    <p:sldMasterId id="2147483682" r:id="Ree5aa469034d4d63"/>
  </p:sldMasterIdLst>
  <p:notesMasterIdLst>
    <p:notesMasterId r:id="R3066506bba9d4597"/>
  </p:notesMasterIdLst>
  <p:sldIdLst>
    <p:sldId id="256" r:id="Rc6b9e303abdb4b9a"/>
    <p:sldId id="257" r:id="R1abd0950515c45cd"/>
    <p:sldId id="258" r:id="Rf028cd038dcf471c"/>
    <p:sldId id="259" r:id="R308bbbbd66ba485f"/>
    <p:sldId id="260" r:id="R81429f01a5ff46e4"/>
    <p:sldId id="261" r:id="R4b0d4967678b464e"/>
    <p:sldId id="262" r:id="R54291c43e1a44be9"/>
    <p:sldId id="263" r:id="Rea4f8914b9a8471e"/>
    <p:sldId id="264" r:id="Race9df16ca064db8"/>
    <p:sldId id="265" r:id="Re71dae1b7bac4687"/>
    <p:sldId id="266" r:id="R7dff593cd7614d93"/>
    <p:sldId id="267" r:id="Re581fe469612469c"/>
    <p:sldId id="268" r:id="R6f258150fafa412d"/>
    <p:sldId id="269" r:id="Rd80d11277cea426b"/>
    <p:sldId id="270" r:id="R6bbbf51ffe554ed4"/>
    <p:sldId id="271" r:id="R325b2c2f9dfe4a2b"/>
    <p:sldId id="272" r:id="R8ec7acb36ac64f83"/>
    <p:sldId id="273" r:id="R062f3394216b46a0"/>
    <p:sldId id="274" r:id="Reb890fa53ef14fea"/>
    <p:sldId id="275" r:id="R55ca1be3173249f7"/>
    <p:sldId id="276" r:id="R4eb0aa93a5e34a5c"/>
    <p:sldId id="277" r:id="R5e742aed12c44eff"/>
    <p:sldId id="278" r:id="Rf94d4269b6da486a"/>
    <p:sldId id="279" r:id="R5b346de2606a49d3"/>
    <p:sldId id="280" r:id="R3f8efb6fe9874467"/>
    <p:sldId id="281" r:id="R4b54cd682b2440f0"/>
    <p:sldId id="282" r:id="R7387228d2c104f60"/>
    <p:sldId id="283" r:id="Rc8229f9daaf14b66"/>
    <p:sldId id="284" r:id="R2d593f59b6d245ca"/>
    <p:sldId id="285" r:id="R4f7a93de7854413e"/>
    <p:sldId id="286" r:id="Rb3027d7336334fde"/>
    <p:sldId id="287" r:id="Rdc7ee2255e2f46df"/>
    <p:sldId id="288" r:id="Rca53f87c79674997"/>
    <p:sldId id="289" r:id="R1ad2642e326f4827"/>
    <p:sldId id="290" r:id="R3805afc61e59469e"/>
    <p:sldId id="291" r:id="Rbb15f6c345f545a6"/>
    <p:sldId id="292" r:id="Rbd3860f199bb4edb"/>
    <p:sldId id="293" r:id="R3168d4121e624dbd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118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3066506bba9d4597" /><Relationship Type="http://schemas.openxmlformats.org/officeDocument/2006/relationships/presProps" Target="/ppt/presProps.xml" Id="Re3296befba4c4f96" /><Relationship Type="http://schemas.openxmlformats.org/officeDocument/2006/relationships/viewProps" Target="/ppt/viewProps.xml" Id="R9bb2e68c760d48c5" /><Relationship Type="http://schemas.openxmlformats.org/officeDocument/2006/relationships/slideMaster" Target="/ppt/slideMasters/slideMaster1.xml" Id="R393662e4f6b34794" /><Relationship Type="http://schemas.openxmlformats.org/officeDocument/2006/relationships/theme" Target="/ppt/slideMasters/theme/theme2.xml" Id="R5516d92081c743f3" /><Relationship Type="http://schemas.openxmlformats.org/officeDocument/2006/relationships/slideMaster" Target="/ppt/slideMasters/slideMaster2.xml" Id="Rafe225e921fa4208" /><Relationship Type="http://schemas.openxmlformats.org/officeDocument/2006/relationships/slide" Target="/ppt/slides/slide1.xml" Id="Rc6b9e303abdb4b9a" /><Relationship Type="http://schemas.openxmlformats.org/officeDocument/2006/relationships/slide" Target="/ppt/slides/slide2.xml" Id="R1abd0950515c45cd" /><Relationship Type="http://schemas.openxmlformats.org/officeDocument/2006/relationships/slide" Target="/ppt/slides/slide3.xml" Id="Rf028cd038dcf471c" /><Relationship Type="http://schemas.openxmlformats.org/officeDocument/2006/relationships/slide" Target="/ppt/slides/slide4.xml" Id="R308bbbbd66ba485f" /><Relationship Type="http://schemas.openxmlformats.org/officeDocument/2006/relationships/slide" Target="/ppt/slides/slide5.xml" Id="R81429f01a5ff46e4" /><Relationship Type="http://schemas.openxmlformats.org/officeDocument/2006/relationships/slide" Target="/ppt/slides/slide6.xml" Id="R4b0d4967678b464e" /><Relationship Type="http://schemas.openxmlformats.org/officeDocument/2006/relationships/slide" Target="/ppt/slides/slide7.xml" Id="R54291c43e1a44be9" /><Relationship Type="http://schemas.openxmlformats.org/officeDocument/2006/relationships/slide" Target="/ppt/slides/slide8.xml" Id="Rea4f8914b9a8471e" /><Relationship Type="http://schemas.openxmlformats.org/officeDocument/2006/relationships/slide" Target="/ppt/slides/slide9.xml" Id="Race9df16ca064db8" /><Relationship Type="http://schemas.openxmlformats.org/officeDocument/2006/relationships/slide" Target="/ppt/slides/slide10.xml" Id="Re71dae1b7bac4687" /><Relationship Type="http://schemas.openxmlformats.org/officeDocument/2006/relationships/slide" Target="/ppt/slides/slide11.xml" Id="R7dff593cd7614d93" /><Relationship Type="http://schemas.openxmlformats.org/officeDocument/2006/relationships/slide" Target="/ppt/slides/slide12.xml" Id="Re581fe469612469c" /><Relationship Type="http://schemas.openxmlformats.org/officeDocument/2006/relationships/slide" Target="/ppt/slides/slide13.xml" Id="R6f258150fafa412d" /><Relationship Type="http://schemas.openxmlformats.org/officeDocument/2006/relationships/slide" Target="/ppt/slides/slide14.xml" Id="Rd80d11277cea426b" /><Relationship Type="http://schemas.openxmlformats.org/officeDocument/2006/relationships/slide" Target="/ppt/slides/slide15.xml" Id="R6bbbf51ffe554ed4" /><Relationship Type="http://schemas.openxmlformats.org/officeDocument/2006/relationships/slide" Target="/ppt/slides/slide16.xml" Id="R325b2c2f9dfe4a2b" /><Relationship Type="http://schemas.openxmlformats.org/officeDocument/2006/relationships/slide" Target="/ppt/slides/slide17.xml" Id="R8ec7acb36ac64f83" /><Relationship Type="http://schemas.openxmlformats.org/officeDocument/2006/relationships/slide" Target="/ppt/slides/slide18.xml" Id="R062f3394216b46a0" /><Relationship Type="http://schemas.openxmlformats.org/officeDocument/2006/relationships/slide" Target="/ppt/slides/slide19.xml" Id="Reb890fa53ef14fea" /><Relationship Type="http://schemas.openxmlformats.org/officeDocument/2006/relationships/slide" Target="/ppt/slides/slide20.xml" Id="R55ca1be3173249f7" /><Relationship Type="http://schemas.openxmlformats.org/officeDocument/2006/relationships/slide" Target="/ppt/slides/slide21.xml" Id="R4eb0aa93a5e34a5c" /><Relationship Type="http://schemas.openxmlformats.org/officeDocument/2006/relationships/slide" Target="/ppt/slides/slide22.xml" Id="R5e742aed12c44eff" /><Relationship Type="http://schemas.openxmlformats.org/officeDocument/2006/relationships/slide" Target="/ppt/slides/slide23.xml" Id="Rf94d4269b6da486a" /><Relationship Type="http://schemas.openxmlformats.org/officeDocument/2006/relationships/slide" Target="/ppt/slides/slide24.xml" Id="R5b346de2606a49d3" /><Relationship Type="http://schemas.openxmlformats.org/officeDocument/2006/relationships/slide" Target="/ppt/slides/slide25.xml" Id="R3f8efb6fe9874467" /><Relationship Type="http://schemas.openxmlformats.org/officeDocument/2006/relationships/slide" Target="/ppt/slides/slide26.xml" Id="R4b54cd682b2440f0" /><Relationship Type="http://schemas.openxmlformats.org/officeDocument/2006/relationships/slide" Target="/ppt/slides/slide27.xml" Id="R7387228d2c104f60" /><Relationship Type="http://schemas.openxmlformats.org/officeDocument/2006/relationships/slideMaster" Target="/ppt/slideMasters/slideMaster3.xml" Id="Ree5aa469034d4d63" /><Relationship Type="http://schemas.openxmlformats.org/officeDocument/2006/relationships/slide" Target="/ppt/slides/slide28.xml" Id="Rc8229f9daaf14b66" /><Relationship Type="http://schemas.openxmlformats.org/officeDocument/2006/relationships/slide" Target="/ppt/slides/slide29.xml" Id="R2d593f59b6d245ca" /><Relationship Type="http://schemas.openxmlformats.org/officeDocument/2006/relationships/slide" Target="/ppt/slides/slide30.xml" Id="R4f7a93de7854413e" /><Relationship Type="http://schemas.openxmlformats.org/officeDocument/2006/relationships/slide" Target="/ppt/slides/slide31.xml" Id="Rb3027d7336334fde" /><Relationship Type="http://schemas.openxmlformats.org/officeDocument/2006/relationships/slide" Target="/ppt/slides/slide32.xml" Id="Rdc7ee2255e2f46df" /><Relationship Type="http://schemas.openxmlformats.org/officeDocument/2006/relationships/slide" Target="/ppt/slides/slide33.xml" Id="Rca53f87c79674997" /><Relationship Type="http://schemas.openxmlformats.org/officeDocument/2006/relationships/slide" Target="/ppt/slides/slide34.xml" Id="R1ad2642e326f4827" /><Relationship Type="http://schemas.openxmlformats.org/officeDocument/2006/relationships/slide" Target="/ppt/slides/slide35.xml" Id="R3805afc61e59469e" /><Relationship Type="http://schemas.openxmlformats.org/officeDocument/2006/relationships/slide" Target="/ppt/slides/slide36.xml" Id="Rbb15f6c345f545a6" /><Relationship Type="http://schemas.openxmlformats.org/officeDocument/2006/relationships/slide" Target="/ppt/slides/slide37.xml" Id="Rbd3860f199bb4edb" /><Relationship Type="http://schemas.openxmlformats.org/officeDocument/2006/relationships/slide" Target="/ppt/slides/slide38.xml" Id="R3168d4121e624dbd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1.xml" Id="R5413d280ca654a4c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Masters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1C28C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3.xml" Id="R1634c6e98f7b4174" /><Relationship Type="http://schemas.openxmlformats.org/officeDocument/2006/relationships/notesMaster" Target="/ppt/notesMasters/notesMaster1.xml" Id="Re28aaa63ff0449f9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35.xml" Id="Rc325e5586c4643b6" /><Relationship Type="http://schemas.openxmlformats.org/officeDocument/2006/relationships/notesMaster" Target="/ppt/notesMasters/notesMaster1.xml" Id="R6b4e547052a0402b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36.xml" Id="Ra9ec1de453954e6c" /><Relationship Type="http://schemas.openxmlformats.org/officeDocument/2006/relationships/notesMaster" Target="/ppt/notesMasters/notesMaster1.xml" Id="R0cd9ece49b394670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37.xml" Id="R13fa9a005b1d4e94" /><Relationship Type="http://schemas.openxmlformats.org/officeDocument/2006/relationships/notesMaster" Target="/ppt/notesMasters/notesMaster1.xml" Id="R6a6da5d1fcf641db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38.xml" Id="R8bd3bcba42604e12" /><Relationship Type="http://schemas.openxmlformats.org/officeDocument/2006/relationships/notesMaster" Target="/ppt/notesMasters/notesMaster1.xml" Id="Rd5c297a9458f4324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16.xml" Id="R045be13505604bbd" /><Relationship Type="http://schemas.openxmlformats.org/officeDocument/2006/relationships/notesMaster" Target="/ppt/notesMasters/notesMaster1.xml" Id="Rb331e59af72e4d54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28.xml" Id="R2c4eff637af64c57" /><Relationship Type="http://schemas.openxmlformats.org/officeDocument/2006/relationships/notesMaster" Target="/ppt/notesMasters/notesMaster1.xml" Id="R52766334d5d94ab7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29.xml" Id="R8fdf204f21284a3e" /><Relationship Type="http://schemas.openxmlformats.org/officeDocument/2006/relationships/notesMaster" Target="/ppt/notesMasters/notesMaster1.xml" Id="Rd037ee25e3884ba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30.xml" Id="Rf5023ab5a9104eb6" /><Relationship Type="http://schemas.openxmlformats.org/officeDocument/2006/relationships/notesMaster" Target="/ppt/notesMasters/notesMaster1.xml" Id="Rc555939cdde64a5f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31.xml" Id="R057b906465254579" /><Relationship Type="http://schemas.openxmlformats.org/officeDocument/2006/relationships/notesMaster" Target="/ppt/notesMasters/notesMaster1.xml" Id="R9a705f3a670c4c6f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32.xml" Id="R773d2fd062dc40e1" /><Relationship Type="http://schemas.openxmlformats.org/officeDocument/2006/relationships/notesMaster" Target="/ppt/notesMasters/notesMaster1.xml" Id="Rd7f49fca2edd4d65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33.xml" Id="R91a64f7c766c4239" /><Relationship Type="http://schemas.openxmlformats.org/officeDocument/2006/relationships/notesMaster" Target="/ppt/notesMasters/notesMaster1.xml" Id="R4f6e16447a1145a6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34.xml" Id="Re7d175e58fea4588" /><Relationship Type="http://schemas.openxmlformats.org/officeDocument/2006/relationships/notesMaster" Target="/ppt/notesMasters/notesMaster1.xml" Id="R39e752ac74e24f36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A3B00-99CD-48A5-845B-F1A76DE42452}" type="slidenum">
              <a:rPr lang="nl-NL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534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-List of Key Dogmas </a:t>
            </a:r>
            <a:br>
              <a:rPr lang="en-GB"/>
            </a:br>
            <a:r>
              <a:rPr lang="en-GB"/>
              <a:t>-Motivation to Break These Dogmas: What has changed? (New hardware trends, application diversity, AI/ML workloads, etc.)</a:t>
            </a:r>
            <a:br>
              <a:rPr lang="en-GB"/>
            </a:br>
            <a:r>
              <a:rPr lang="en-GB"/>
              <a:t>-Why are these beliefs holding back innovation in next-gen HPC?</a:t>
            </a:r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-List of Key Dogmas </a:t>
            </a:r>
            <a:br>
              <a:rPr lang="en-GB"/>
            </a:br>
            <a:r>
              <a:rPr lang="en-GB"/>
              <a:t>-Motivation to Break These Dogmas: What has changed? (New hardware trends, application diversity, AI/ML workloads, etc.)</a:t>
            </a:r>
            <a:br>
              <a:rPr lang="en-GB"/>
            </a:br>
            <a:r>
              <a:rPr lang="en-GB"/>
              <a:t>-Why are these beliefs holding back innovation in next-gen HPC?</a:t>
            </a:r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9B4CAAF-2A29-1818-73B9-B57281B8338F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6A16228-29DA-13ED-1D39-5651FD838106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A3B00-99CD-48A5-845B-F1A76DE42452}" type="slidenum">
              <a:rPr lang="nl-NL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995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6C992FA-A0E4-36B5-9778-F5AF5164ACB8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-List of Key Dogmas </a:t>
            </a:r>
            <a:br>
              <a:rPr lang="en-GB"/>
            </a:br>
            <a:r>
              <a:rPr lang="en-GB"/>
              <a:t>-Motivation to Break These Dogmas: What has changed? (New hardware trends, application diversity, AI/ML workloads, etc.)</a:t>
            </a:r>
            <a:br>
              <a:rPr lang="en-GB"/>
            </a:br>
            <a:r>
              <a:rPr lang="en-GB"/>
              <a:t>-Why are these beliefs holding back innovation in next-gen HPC?</a:t>
            </a: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-List of Key Dogmas </a:t>
            </a:r>
            <a:br>
              <a:rPr lang="en-GB"/>
            </a:br>
            <a:r>
              <a:rPr lang="en-GB"/>
              <a:t>-Motivation to Break These Dogmas: What has changed? (New hardware trends, application diversity, AI/ML workloads, etc.)</a:t>
            </a:r>
            <a:br>
              <a:rPr lang="en-GB"/>
            </a:br>
            <a:r>
              <a:rPr lang="en-GB"/>
              <a:t>-Why are these beliefs holding back innovation in next-gen HPC?</a:t>
            </a: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5AB13EF-4C4D-BAC2-E5FF-EB7F29C68C12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-List of Key Dogmas </a:t>
            </a:r>
            <a:br>
              <a:rPr lang="en-GB"/>
            </a:br>
            <a:r>
              <a:rPr lang="en-GB"/>
              <a:t>-Motivation to Break These Dogmas: What has changed? (New hardware trends, application diversity, AI/ML workloads, etc.)</a:t>
            </a:r>
            <a:br>
              <a:rPr lang="en-GB"/>
            </a:br>
            <a:r>
              <a:rPr lang="en-GB"/>
              <a:t>-Why are these beliefs holding back innovation in next-gen HPC?</a:t>
            </a:r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086D2A3-9101-269F-46DD-2BA400AD5642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E44D80-ACB2-845D-4A2C-1C1A19D96E54}" type="slidenum">
              <a:rPr/>
              <a:t/>
            </a:fld>
            <a:endParaRPr/>
          </a:p>
        </p:txBody>
      </p:sp>
    </p:spTree>
  </p:cSld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132bbf2a9d374e61" /><Relationship Type="http://schemas.openxmlformats.org/officeDocument/2006/relationships/image" Target="/ppt/media/image2.png" Id="R9dd65f6906334dab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13eaec3ddf594390" /><Relationship Type="http://schemas.openxmlformats.org/officeDocument/2006/relationships/image" Target="/ppt/media/image4.tiff" Id="R5ab0d81c09b34845" /><Relationship Type="http://schemas.openxmlformats.org/officeDocument/2006/relationships/image" Target="/ppt/media/image.emf" Id="R4c0b50e6290b470c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aa7d5e1961cf489b" /><Relationship Type="http://schemas.openxmlformats.org/officeDocument/2006/relationships/image" Target="/ppt/media/image.emf" Id="R702ad90b23124c74" /><Relationship Type="http://schemas.openxmlformats.org/officeDocument/2006/relationships/image" Target="/ppt/media/image4.png" Id="Rb76137f7e9634445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016c734437b947e3" /><Relationship Type="http://schemas.openxmlformats.org/officeDocument/2006/relationships/image" Target="/ppt/media/image.emf" Id="R461efdfea40d44c7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d6ef76d74ac14585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2b1b84f0fa9d4062" /><Relationship Type="http://schemas.openxmlformats.org/officeDocument/2006/relationships/image" Target="/ppt/media/image8.tiff" Id="Re552d9d081924e2d" /><Relationship Type="http://schemas.openxmlformats.org/officeDocument/2006/relationships/image" Target="/ppt/media/image.emf" Id="Rfd611008c0b14420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b4553a518d274d21" /><Relationship Type="http://schemas.openxmlformats.org/officeDocument/2006/relationships/image" Target="/ppt/media/image.emf" Id="Ref73ae43d0874bbc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41f5384eb35c4d35" /><Relationship Type="http://schemas.openxmlformats.org/officeDocument/2006/relationships/image" Target="/ppt/media/image.emf" Id="Re7bde1adf0ae4109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4bf0d51439f04cb6" /><Relationship Type="http://schemas.openxmlformats.org/officeDocument/2006/relationships/image" Target="/ppt/media/image5.tiff" Id="R9cb277eddf8b4dbc" /><Relationship Type="http://schemas.openxmlformats.org/officeDocument/2006/relationships/image" Target="/ppt/media/image.emf" Id="R6243e6b5dc0648fc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72ef3f6d21fc4259" /><Relationship Type="http://schemas.openxmlformats.org/officeDocument/2006/relationships/image" Target="/ppt/media/image4.png" Id="R56bbfaa4af68495d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3.xml" Id="Rc32d8d5e09c043f3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3.xml" Id="R7b0d057e8bc14774" /><Relationship Type="http://schemas.openxmlformats.org/officeDocument/2006/relationships/image" Target="/ppt/media/image50.png" Id="R65f33305896f4a56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057528cc94e447e0" /><Relationship Type="http://schemas.openxmlformats.org/officeDocument/2006/relationships/image" Target="/ppt/media/image2.tiff" Id="R745f6fc81463459c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emplate">
    <p:bg>
      <p:bgPr>
        <a:blipFill rotWithShape="1">
          <a:blip r:embed="R9dd65f6906334dab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ody Level One…"/>
          <p:cNvSpPr txBox="1"/>
          <p:nvPr/>
        </p:nvSpPr>
        <p:spPr>
          <a:xfrm>
            <a:off x="882472" y="4610873"/>
            <a:ext cx="15299301" cy="93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defTabSz="310387">
              <a:defRPr sz="2400">
                <a:solidFill>
                  <a:srgbClr val="141ACC"/>
                </a:solidFill>
              </a:defRPr>
            </a:lvl1pPr>
            <a:lvl2pPr marL="548640" indent="-304800" defTabSz="310387">
              <a:buSzPct val="123000"/>
              <a:buChar char="•"/>
              <a:defRPr sz="2400">
                <a:solidFill>
                  <a:srgbClr val="141ACC"/>
                </a:solidFill>
              </a:defRPr>
            </a:lvl2pPr>
            <a:lvl3pPr marL="792480" indent="-304800" defTabSz="310387">
              <a:buSzPct val="123000"/>
              <a:buChar char="•"/>
              <a:defRPr sz="2400">
                <a:solidFill>
                  <a:srgbClr val="141ACC"/>
                </a:solidFill>
              </a:defRPr>
            </a:lvl3pPr>
            <a:lvl4pPr marL="1036319" indent="-304800" defTabSz="310387">
              <a:buSzPct val="123000"/>
              <a:buChar char="•"/>
              <a:defRPr sz="2400">
                <a:solidFill>
                  <a:srgbClr val="141ACC"/>
                </a:solidFill>
              </a:defRPr>
            </a:lvl4pPr>
            <a:lvl5pPr marL="1280160" indent="-304800" defTabSz="310387">
              <a:buSzPct val="123000"/>
              <a:buChar char="•"/>
              <a:defRPr sz="2400">
                <a:solidFill>
                  <a:srgbClr val="141ACC"/>
                </a:solidFill>
              </a:defRPr>
            </a:lvl5pPr>
          </a:lstStyle>
          <a:p>
            <a:endParaRPr dirty="0"/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A">
    <p:bg>
      <p:bgPr>
        <a:blipFill dpi="0" rotWithShape="1">
          <a:blip r:embed="R5ab0d81c09b3484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1E601315-4333-F3A4-C605-A6BCBE079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813" y="1867563"/>
            <a:ext cx="11071329" cy="3326957"/>
          </a:xfrm>
        </p:spPr>
        <p:txBody>
          <a:bodyPr anchor="ctr">
            <a:normAutofit/>
          </a:bodyPr>
          <a:lstStyle>
            <a:lvl1pPr>
              <a:defRPr sz="12128"/>
            </a:lvl1pPr>
          </a:lstStyle>
          <a:p>
            <a:r>
              <a:rPr lang="nl-NL"/>
              <a:t>Titel hoofdstuk</a:t>
            </a:r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978421CC-6451-11DC-62A1-746ECD42024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119815" y="1207215"/>
            <a:ext cx="9865354" cy="475516"/>
          </a:xfrm>
        </p:spPr>
        <p:txBody>
          <a:bodyPr anchor="ctr">
            <a:normAutofit/>
          </a:bodyPr>
          <a:lstStyle>
            <a:lvl1pPr marL="0" indent="0">
              <a:buNone/>
              <a:defRPr sz="2425">
                <a:latin typeface="Roboto Mono Light" panose="020B0604020202020204" pitchFamily="49" charset="0"/>
                <a:ea typeface="Roboto Mono Light" panose="020B0604020202020204" pitchFamily="49" charset="0"/>
                <a:cs typeface="Roboto Mono Light" panose="020B0604020202020204" pitchFamily="49" charset="0"/>
              </a:defRPr>
            </a:lvl1pPr>
          </a:lstStyle>
          <a:p>
            <a:pPr lvl="0"/>
            <a:r>
              <a:rPr lang="nl-NL"/>
              <a:t>HOOFDSTUK 01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0113C3-73AF-BCCE-4D68-EF1CE45FA63C}"/>
              </a:ext>
            </a:extLst>
          </p:cNvPr>
          <p:cNvPicPr>
            <a:picLocks noChangeAspect="1"/>
          </p:cNvPicPr>
          <p:nvPr userDrawn="1"/>
        </p:nvPicPr>
        <p:blipFill>
          <a:blip r:embed="R4c0b50e6290b470c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309" y="12040122"/>
            <a:ext cx="756978" cy="110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 slide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C5885F2-3602-7770-D395-0A1F915461EE}"/>
              </a:ext>
            </a:extLst>
          </p:cNvPr>
          <p:cNvPicPr>
            <a:picLocks noChangeAspect="1"/>
          </p:cNvPicPr>
          <p:nvPr userDrawn="1"/>
        </p:nvPicPr>
        <p:blipFill>
          <a:blip r:embed="R702ad90b23124c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813" y="11923223"/>
            <a:ext cx="951388" cy="138518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786B1EF8-7118-AF88-9D2A-3795B5D5467D}"/>
              </a:ext>
            </a:extLst>
          </p:cNvPr>
          <p:cNvGrpSpPr/>
          <p:nvPr userDrawn="1"/>
        </p:nvGrpSpPr>
        <p:grpSpPr>
          <a:xfrm>
            <a:off x="10357184" y="12796537"/>
            <a:ext cx="12915794" cy="506071"/>
            <a:chOff x="-241225" y="12638835"/>
            <a:chExt cx="12915794" cy="506071"/>
          </a:xfrm>
        </p:grpSpPr>
        <p:pic>
          <p:nvPicPr>
            <p:cNvPr id="7" name="Afbeelding 6" descr="Afbeelding met tekst, Lettertype, schermopname, symbool&#10;&#10;Automatisch gegenereerde beschrijving">
              <a:extLst>
                <a:ext uri="{FF2B5EF4-FFF2-40B4-BE49-F238E27FC236}">
                  <a16:creationId xmlns:a16="http://schemas.microsoft.com/office/drawing/2014/main" id="{D609C705-C579-4D7E-490A-BDCB0CAC0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b76137f7e96344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4016" y="12638835"/>
              <a:ext cx="2110552" cy="506071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0788881F-5A60-7503-B9A4-161C10FDE6DC}"/>
                </a:ext>
              </a:extLst>
            </p:cNvPr>
            <p:cNvSpPr txBox="1"/>
            <p:nvPr userDrawn="1"/>
          </p:nvSpPr>
          <p:spPr>
            <a:xfrm>
              <a:off x="-241225" y="12707675"/>
              <a:ext cx="10464298" cy="35460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sz="1576" dirty="0">
                  <a:solidFill>
                    <a:schemeClr val="tx1"/>
                  </a:solidFill>
                  <a:latin typeface="+mn-lt"/>
                </a:rPr>
                <a:t>This project has received funding from the European Union’s </a:t>
              </a:r>
              <a:r>
                <a:rPr lang="en-US" sz="1576" dirty="0" err="1">
                  <a:solidFill>
                    <a:schemeClr val="tx1"/>
                  </a:solidFill>
                  <a:latin typeface="+mn-lt"/>
                </a:rPr>
                <a:t>NextGenerationEU</a:t>
              </a:r>
              <a:endParaRPr lang="nl-NL" sz="1576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338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2B984D-48D6-7B82-5F0F-07C565928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824" y="3650412"/>
            <a:ext cx="22096545" cy="756455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722DCB7-D7A6-1B6E-8140-0CF475AEE0A9}"/>
              </a:ext>
            </a:extLst>
          </p:cNvPr>
          <p:cNvSpPr/>
          <p:nvPr userDrawn="1"/>
        </p:nvSpPr>
        <p:spPr>
          <a:xfrm>
            <a:off x="1142918" y="11577324"/>
            <a:ext cx="22096545" cy="0"/>
          </a:xfrm>
          <a:custGeom>
            <a:avLst/>
            <a:gdLst/>
            <a:ahLst/>
            <a:cxnLst/>
            <a:rect l="l" t="t" r="r" b="b"/>
            <a:pathLst>
              <a:path w="18219420">
                <a:moveTo>
                  <a:pt x="0" y="0"/>
                </a:moveTo>
                <a:lnTo>
                  <a:pt x="18219340" y="0"/>
                </a:lnTo>
              </a:path>
            </a:pathLst>
          </a:custGeom>
          <a:ln w="5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C6128CC-21AC-E4AE-063E-D29F68B1B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824" y="758577"/>
            <a:ext cx="22096545" cy="1626997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3A6ED8EA-F886-C447-BCA7-EE9333501F8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42823" y="2501032"/>
            <a:ext cx="22096545" cy="475516"/>
          </a:xfrm>
        </p:spPr>
        <p:txBody>
          <a:bodyPr anchor="ctr">
            <a:normAutofit/>
          </a:bodyPr>
          <a:lstStyle>
            <a:lvl1pPr marL="0" indent="0">
              <a:buNone/>
              <a:defRPr sz="2425">
                <a:latin typeface="Roboto Mono Light" panose="020B0604020202020204" pitchFamily="49" charset="0"/>
                <a:ea typeface="Roboto Mono Light" panose="020B0604020202020204" pitchFamily="49" charset="0"/>
                <a:cs typeface="Roboto Mono Light" panose="020B0604020202020204" pitchFamily="49" charset="0"/>
              </a:defRPr>
            </a:lvl1pPr>
          </a:lstStyle>
          <a:p>
            <a:pPr lvl="0"/>
            <a:r>
              <a:rPr lang="nl-NL"/>
              <a:t>SUBTITEL XXXXXX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8199CF-E8BA-95F6-1D2B-D8EC702232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3F4132-5305-4E5C-9CE7-AC9779235109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F73899C-3E66-AC12-3307-0C878D9E41E7}"/>
              </a:ext>
            </a:extLst>
          </p:cNvPr>
          <p:cNvPicPr>
            <a:picLocks noChangeAspect="1"/>
          </p:cNvPicPr>
          <p:nvPr userDrawn="1"/>
        </p:nvPicPr>
        <p:blipFill>
          <a:blip r:embed="R461efdfea40d44c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309" y="12040122"/>
            <a:ext cx="756978" cy="110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8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757207" y="7981613"/>
            <a:ext cx="14869586" cy="1905003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6400">
                <a:solidFill>
                  <a:srgbClr val="141ACC"/>
                </a:solidFill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757207" y="4213620"/>
            <a:ext cx="14869586" cy="367083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2438337">
              <a:lnSpc>
                <a:spcPct val="80000"/>
              </a:lnSpc>
              <a:defRPr sz="10200" spc="-204">
                <a:solidFill>
                  <a:srgbClr val="1C28CB"/>
                </a:solidFill>
              </a:defRPr>
            </a:lvl1pPr>
          </a:lstStyle>
          <a:p>
            <a:r>
              <a:rPr dirty="0"/>
              <a:t>Presentation</a:t>
            </a:r>
          </a:p>
        </p:txBody>
      </p:sp>
      <p:sp>
        <p:nvSpPr>
          <p:cNvPr id="13" name="ANNOTATION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019294" y="12875146"/>
            <a:ext cx="15136800" cy="461059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ctr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annotation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A">
    <p:bg>
      <p:bgPr>
        <a:blipFill dpi="0" rotWithShape="1">
          <a:blip r:embed="Re552d9d081924e2d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7F0AC-2633-206A-5B63-F204CD471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516" y="1682732"/>
            <a:ext cx="9865354" cy="255875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 PowerPoint presentatie</a:t>
            </a:r>
          </a:p>
        </p:txBody>
      </p:sp>
      <p:sp>
        <p:nvSpPr>
          <p:cNvPr id="15" name="Tijdelijke aanduiding voor inhoud 3">
            <a:extLst>
              <a:ext uri="{FF2B5EF4-FFF2-40B4-BE49-F238E27FC236}">
                <a16:creationId xmlns:a16="http://schemas.microsoft.com/office/drawing/2014/main" id="{A3F17BD6-E4D7-33CF-09B3-4F0961DE69F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19815" y="1207215"/>
            <a:ext cx="9865354" cy="475516"/>
          </a:xfrm>
        </p:spPr>
        <p:txBody>
          <a:bodyPr anchor="ctr">
            <a:normAutofit/>
          </a:bodyPr>
          <a:lstStyle>
            <a:lvl1pPr marL="0" indent="0">
              <a:buNone/>
              <a:defRPr sz="2425">
                <a:latin typeface="Roboto Mono Light" panose="020B0604020202020204" pitchFamily="49" charset="0"/>
                <a:ea typeface="Roboto Mono Light" panose="020B0604020202020204" pitchFamily="49" charset="0"/>
                <a:cs typeface="Roboto Mono Light" panose="020B0604020202020204" pitchFamily="49" charset="0"/>
              </a:defRPr>
            </a:lvl1pPr>
          </a:lstStyle>
          <a:p>
            <a:pPr lvl="0"/>
            <a:r>
              <a:rPr lang="nl-NL"/>
              <a:t>SUBTITEL XXXXXX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915281A-4D9B-0AAD-9BCB-552A1DE8E8CF}"/>
              </a:ext>
            </a:extLst>
          </p:cNvPr>
          <p:cNvSpPr/>
          <p:nvPr userDrawn="1"/>
        </p:nvSpPr>
        <p:spPr>
          <a:xfrm>
            <a:off x="1142918" y="10140238"/>
            <a:ext cx="10325121" cy="0"/>
          </a:xfrm>
          <a:custGeom>
            <a:avLst/>
            <a:gdLst/>
            <a:ahLst/>
            <a:cxnLst/>
            <a:rect l="l" t="t" r="r" b="b"/>
            <a:pathLst>
              <a:path w="8513445">
                <a:moveTo>
                  <a:pt x="0" y="0"/>
                </a:moveTo>
                <a:lnTo>
                  <a:pt x="8512829" y="0"/>
                </a:lnTo>
              </a:path>
            </a:pathLst>
          </a:custGeom>
          <a:ln w="5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ijdelijke aanduiding voor tekst 24">
            <a:extLst>
              <a:ext uri="{FF2B5EF4-FFF2-40B4-BE49-F238E27FC236}">
                <a16:creationId xmlns:a16="http://schemas.microsoft.com/office/drawing/2014/main" id="{F760AC15-23BA-2147-F67E-7F8B289DBDCC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142918" y="7046148"/>
            <a:ext cx="9896159" cy="5353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25" b="1"/>
            </a:lvl1pPr>
          </a:lstStyle>
          <a:p>
            <a:pPr lvl="0"/>
            <a:r>
              <a:rPr lang="nl-NL"/>
              <a:t>Voornaam Achternaam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F7B6A70-4C6C-B0EA-3980-5D40373BDFB3}"/>
              </a:ext>
            </a:extLst>
          </p:cNvPr>
          <p:cNvPicPr>
            <a:picLocks noChangeAspect="1"/>
          </p:cNvPicPr>
          <p:nvPr userDrawn="1"/>
        </p:nvPicPr>
        <p:blipFill>
          <a:blip r:embed="Rfd611008c0b144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015" y="10754215"/>
            <a:ext cx="1234515" cy="1797405"/>
          </a:xfrm>
          <a:prstGeom prst="rect">
            <a:avLst/>
          </a:prstGeom>
        </p:spPr>
      </p:pic>
      <p:sp>
        <p:nvSpPr>
          <p:cNvPr id="4" name="Tijdelijke aanduiding voor tekst 24">
            <a:extLst>
              <a:ext uri="{FF2B5EF4-FFF2-40B4-BE49-F238E27FC236}">
                <a16:creationId xmlns:a16="http://schemas.microsoft.com/office/drawing/2014/main" id="{3EE92518-CB25-AECF-FEA1-5CD486843CB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142918" y="7615484"/>
            <a:ext cx="9896159" cy="5353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25"/>
            </a:lvl1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5" name="Tijdelijke aanduiding voor tekst 24">
            <a:extLst>
              <a:ext uri="{FF2B5EF4-FFF2-40B4-BE49-F238E27FC236}">
                <a16:creationId xmlns:a16="http://schemas.microsoft.com/office/drawing/2014/main" id="{7E3E767C-EFCC-027D-6770-C59FA3B025E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42918" y="8184820"/>
            <a:ext cx="9896159" cy="5353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25" b="1"/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6" name="Tijdelijke aanduiding voor tekst 24">
            <a:extLst>
              <a:ext uri="{FF2B5EF4-FFF2-40B4-BE49-F238E27FC236}">
                <a16:creationId xmlns:a16="http://schemas.microsoft.com/office/drawing/2014/main" id="{CD8548A7-C586-8C77-96C1-92EF0D0721A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42918" y="8754158"/>
            <a:ext cx="9896159" cy="5353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25"/>
            </a:lvl1pPr>
          </a:lstStyle>
          <a:p>
            <a:pPr lvl="0"/>
            <a:r>
              <a:rPr lang="nl-NL"/>
              <a:t>00-00-00</a:t>
            </a:r>
          </a:p>
        </p:txBody>
      </p:sp>
    </p:spTree>
    <p:extLst>
      <p:ext uri="{BB962C8B-B14F-4D97-AF65-F5344CB8AC3E}">
        <p14:creationId xmlns:p14="http://schemas.microsoft.com/office/powerpoint/2010/main" val="10712498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 column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6">
            <a:extLst>
              <a:ext uri="{FF2B5EF4-FFF2-40B4-BE49-F238E27FC236}">
                <a16:creationId xmlns:a16="http://schemas.microsoft.com/office/drawing/2014/main" id="{C722DCB7-D7A6-1B6E-8140-0CF475AEE0A9}"/>
              </a:ext>
            </a:extLst>
          </p:cNvPr>
          <p:cNvSpPr/>
          <p:nvPr userDrawn="1"/>
        </p:nvSpPr>
        <p:spPr>
          <a:xfrm>
            <a:off x="1142918" y="11577324"/>
            <a:ext cx="10779867" cy="0"/>
          </a:xfrm>
          <a:custGeom>
            <a:avLst/>
            <a:gdLst/>
            <a:ahLst/>
            <a:cxnLst/>
            <a:rect l="l" t="t" r="r" b="b"/>
            <a:pathLst>
              <a:path w="18219420">
                <a:moveTo>
                  <a:pt x="0" y="0"/>
                </a:moveTo>
                <a:lnTo>
                  <a:pt x="18219340" y="0"/>
                </a:lnTo>
              </a:path>
            </a:pathLst>
          </a:custGeom>
          <a:ln w="5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C6128CC-21AC-E4AE-063E-D29F68B1B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824" y="758577"/>
            <a:ext cx="10762478" cy="1626997"/>
          </a:xfrm>
        </p:spPr>
        <p:txBody>
          <a:bodyPr anchor="t"/>
          <a:lstStyle>
            <a:lvl1pPr>
              <a:defRPr sz="8489"/>
            </a:lvl1pPr>
          </a:lstStyle>
          <a:p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8A927F6-40BF-7D39-A947-2400FEEED7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2824" y="3650412"/>
            <a:ext cx="10777994" cy="756455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C67B363-CD76-F76D-DE2B-5E11A113A5E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6092" y="-1"/>
            <a:ext cx="11905400" cy="13715033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r>
              <a:rPr lang="nl-NL" dirty="0"/>
              <a:t>ADD IMAGE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7640355-F5A1-79E6-F974-940AC9E80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1383" y="12218098"/>
            <a:ext cx="5485245" cy="435859"/>
          </a:xfrm>
        </p:spPr>
        <p:txBody>
          <a:bodyPr/>
          <a:lstStyle/>
          <a:p>
            <a:fld id="{BA3F4132-5305-4E5C-9CE7-AC9779235109}" type="slidenum">
              <a:rPr lang="nl-NL"/>
              <a:pPr/>
              <a:t>‹#›</a:t>
            </a:fld>
            <a:endParaRPr lang="nl-NL" dirty="0"/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C99CC08F-32B4-3D5F-25FE-55705960D20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42823" y="2501032"/>
            <a:ext cx="10762479" cy="475516"/>
          </a:xfrm>
        </p:spPr>
        <p:txBody>
          <a:bodyPr anchor="t">
            <a:noAutofit/>
          </a:bodyPr>
          <a:lstStyle>
            <a:lvl1pPr marL="0" indent="0">
              <a:buNone/>
              <a:defRPr sz="3395">
                <a:latin typeface="Roboto Mono Light" panose="020B0604020202020204" pitchFamily="49" charset="0"/>
                <a:ea typeface="Roboto Mono Light" panose="020B0604020202020204" pitchFamily="49" charset="0"/>
                <a:cs typeface="Roboto Mono Light" panose="020B0604020202020204" pitchFamily="49" charset="0"/>
              </a:defRPr>
            </a:lvl1pPr>
          </a:lstStyle>
          <a:p>
            <a:pPr lvl="0"/>
            <a:r>
              <a:rPr lang="nl-NL" dirty="0"/>
              <a:t>SUBTITLE IN CAPITALS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0FB48E-E745-F7B7-1575-86C7BB923C7C}"/>
              </a:ext>
            </a:extLst>
          </p:cNvPr>
          <p:cNvPicPr>
            <a:picLocks noChangeAspect="1"/>
          </p:cNvPicPr>
          <p:nvPr userDrawn="1"/>
        </p:nvPicPr>
        <p:blipFill>
          <a:blip r:embed="Ref73ae43d0874bbc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813" y="11923223"/>
            <a:ext cx="951388" cy="13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27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6">
            <a:extLst>
              <a:ext uri="{FF2B5EF4-FFF2-40B4-BE49-F238E27FC236}">
                <a16:creationId xmlns:a16="http://schemas.microsoft.com/office/drawing/2014/main" id="{C722DCB7-D7A6-1B6E-8140-0CF475AEE0A9}"/>
              </a:ext>
            </a:extLst>
          </p:cNvPr>
          <p:cNvSpPr/>
          <p:nvPr userDrawn="1"/>
        </p:nvSpPr>
        <p:spPr>
          <a:xfrm>
            <a:off x="1142918" y="11577324"/>
            <a:ext cx="22096545" cy="0"/>
          </a:xfrm>
          <a:custGeom>
            <a:avLst/>
            <a:gdLst/>
            <a:ahLst/>
            <a:cxnLst/>
            <a:rect l="l" t="t" r="r" b="b"/>
            <a:pathLst>
              <a:path w="18219420">
                <a:moveTo>
                  <a:pt x="0" y="0"/>
                </a:moveTo>
                <a:lnTo>
                  <a:pt x="18219340" y="0"/>
                </a:lnTo>
              </a:path>
            </a:pathLst>
          </a:custGeom>
          <a:ln w="5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C6128CC-21AC-E4AE-063E-D29F68B1B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824" y="758577"/>
            <a:ext cx="22096545" cy="1626997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3A6ED8EA-F886-C447-BCA7-EE9333501F8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42823" y="2501032"/>
            <a:ext cx="10777993" cy="475516"/>
          </a:xfrm>
        </p:spPr>
        <p:txBody>
          <a:bodyPr anchor="ctr">
            <a:normAutofit/>
          </a:bodyPr>
          <a:lstStyle>
            <a:lvl1pPr marL="0" indent="0">
              <a:buNone/>
              <a:defRPr sz="2425">
                <a:latin typeface="Roboto Mono Light" panose="020B0604020202020204" pitchFamily="49" charset="0"/>
                <a:ea typeface="Roboto Mono Light" panose="020B0604020202020204" pitchFamily="49" charset="0"/>
                <a:cs typeface="Roboto Mono Light" panose="020B0604020202020204" pitchFamily="49" charset="0"/>
              </a:defRPr>
            </a:lvl1pPr>
          </a:lstStyle>
          <a:p>
            <a:pPr lvl="0"/>
            <a:r>
              <a:rPr lang="nl-NL"/>
              <a:t>SUBTITEL XXXXXX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8A927F6-40BF-7D39-A947-2400FEEED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824" y="3650412"/>
            <a:ext cx="10777994" cy="756455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9A0739AD-A8BE-B565-F642-4FC0D2399CB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2509507" y="3650412"/>
            <a:ext cx="10777994" cy="756455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2886EC4-80CE-CF55-4126-14C3E53D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4132-5305-4E5C-9CE7-AC9779235109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65A5F65-9EA6-E30C-5A7F-1BD6C444CF2F}"/>
              </a:ext>
            </a:extLst>
          </p:cNvPr>
          <p:cNvPicPr>
            <a:picLocks noChangeAspect="1"/>
          </p:cNvPicPr>
          <p:nvPr userDrawn="1"/>
        </p:nvPicPr>
        <p:blipFill>
          <a:blip r:embed="Re7bde1adf0ae410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309" y="12040122"/>
            <a:ext cx="756978" cy="110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32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Images">
    <p:bg>
      <p:bgPr>
        <a:blipFill dpi="0" rotWithShape="1">
          <a:blip r:embed="R9cb277eddf8b4dbc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1">
            <a:extLst>
              <a:ext uri="{FF2B5EF4-FFF2-40B4-BE49-F238E27FC236}">
                <a16:creationId xmlns:a16="http://schemas.microsoft.com/office/drawing/2014/main" id="{2B4DBC55-F2B0-3444-85A8-9AB6A06B40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8504" y="944857"/>
            <a:ext cx="12868535" cy="6009010"/>
          </a:xfrm>
        </p:spPr>
        <p:txBody>
          <a:bodyPr anchor="t">
            <a:noAutofit/>
          </a:bodyPr>
          <a:lstStyle>
            <a:lvl1pPr>
              <a:defRPr sz="11642">
                <a:latin typeface="Shape Light" panose="00000400000000000000" pitchFamily="50" charset="0"/>
              </a:defRPr>
            </a:lvl1pPr>
          </a:lstStyle>
          <a:p>
            <a:r>
              <a:rPr lang="nl-NL" dirty="0"/>
              <a:t>JOIN</a:t>
            </a:r>
            <a:br>
              <a:rPr lang="nl-NL" dirty="0"/>
            </a:br>
            <a:r>
              <a:rPr lang="nl-NL" dirty="0"/>
              <a:t>THE QUANTUM</a:t>
            </a:r>
            <a:br>
              <a:rPr lang="nl-NL" dirty="0"/>
            </a:br>
            <a:r>
              <a:rPr lang="nl-NL" dirty="0"/>
              <a:t>REVOLUTION</a:t>
            </a:r>
          </a:p>
        </p:txBody>
      </p:sp>
      <p:sp>
        <p:nvSpPr>
          <p:cNvPr id="26" name="Tijdelijke aanduiding voor afbeelding 10">
            <a:extLst>
              <a:ext uri="{FF2B5EF4-FFF2-40B4-BE49-F238E27FC236}">
                <a16:creationId xmlns:a16="http://schemas.microsoft.com/office/drawing/2014/main" id="{0592375B-8C44-F29D-2818-2FDD7BA1AF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688301" y="4690792"/>
            <a:ext cx="2074792" cy="2074792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425" i="1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7" name="Tijdelijke aanduiding voor afbeelding 10">
            <a:extLst>
              <a:ext uri="{FF2B5EF4-FFF2-40B4-BE49-F238E27FC236}">
                <a16:creationId xmlns:a16="http://schemas.microsoft.com/office/drawing/2014/main" id="{4D0BD6A5-9E9F-E559-95A4-0629BB8FC4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447820" y="8002508"/>
            <a:ext cx="2074792" cy="2074792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425" i="1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1F9A35F0-3040-49A9-8A68-0CAEDBA9A8B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86984" y="10512485"/>
            <a:ext cx="2074792" cy="2074792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425" i="1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9" name="Tijdelijke aanduiding voor afbeelding 10">
            <a:extLst>
              <a:ext uri="{FF2B5EF4-FFF2-40B4-BE49-F238E27FC236}">
                <a16:creationId xmlns:a16="http://schemas.microsoft.com/office/drawing/2014/main" id="{94A5E46D-79D3-50F5-6FD5-3D0510E14B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94523" y="10369788"/>
            <a:ext cx="3099921" cy="3099921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i="1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30" name="Tijdelijke aanduiding voor afbeelding 10">
            <a:extLst>
              <a:ext uri="{FF2B5EF4-FFF2-40B4-BE49-F238E27FC236}">
                <a16:creationId xmlns:a16="http://schemas.microsoft.com/office/drawing/2014/main" id="{450FD990-139D-A398-9F6B-DFF00B889FD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6444" y="7061958"/>
            <a:ext cx="3099921" cy="3099921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i="1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31" name="Tijdelijke aanduiding voor afbeelding 10">
            <a:extLst>
              <a:ext uri="{FF2B5EF4-FFF2-40B4-BE49-F238E27FC236}">
                <a16:creationId xmlns:a16="http://schemas.microsoft.com/office/drawing/2014/main" id="{71BE320C-630C-D0C0-9065-F4A13B20A42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452949" y="7061958"/>
            <a:ext cx="3099921" cy="3099921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i="1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32" name="Tijdelijke aanduiding voor afbeelding 10">
            <a:extLst>
              <a:ext uri="{FF2B5EF4-FFF2-40B4-BE49-F238E27FC236}">
                <a16:creationId xmlns:a16="http://schemas.microsoft.com/office/drawing/2014/main" id="{5D0EA51F-C842-EE8E-F6C5-84264293103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9120369" y="3665663"/>
            <a:ext cx="3099921" cy="3099921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i="1"/>
            </a:lvl1pPr>
          </a:lstStyle>
          <a:p>
            <a:r>
              <a:rPr lang="nl-NL" dirty="0"/>
              <a:t>image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780519-C022-E959-895B-F8D8FFB1235A}"/>
              </a:ext>
            </a:extLst>
          </p:cNvPr>
          <p:cNvPicPr>
            <a:picLocks noChangeAspect="1"/>
          </p:cNvPicPr>
          <p:nvPr userDrawn="1"/>
        </p:nvPicPr>
        <p:blipFill>
          <a:blip r:embed="R6243e6b5dc0648fc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813" y="11923223"/>
            <a:ext cx="951388" cy="13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39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7483EDA1-67F4-C430-2659-009014A4B3F2}"/>
              </a:ext>
            </a:extLst>
          </p:cNvPr>
          <p:cNvGrpSpPr/>
          <p:nvPr userDrawn="1"/>
        </p:nvGrpSpPr>
        <p:grpSpPr>
          <a:xfrm>
            <a:off x="10357184" y="12796537"/>
            <a:ext cx="12915794" cy="506071"/>
            <a:chOff x="-241225" y="12638835"/>
            <a:chExt cx="12915794" cy="506071"/>
          </a:xfrm>
        </p:grpSpPr>
        <p:pic>
          <p:nvPicPr>
            <p:cNvPr id="6" name="Afbeelding 5" descr="Afbeelding met tekst, Lettertype, schermopname, symbool&#10;&#10;Automatisch gegenereerde beschrijving">
              <a:extLst>
                <a:ext uri="{FF2B5EF4-FFF2-40B4-BE49-F238E27FC236}">
                  <a16:creationId xmlns:a16="http://schemas.microsoft.com/office/drawing/2014/main" id="{1D009FBF-A274-95B4-4C70-EE09F4275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56bbfaa4af68495d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4016" y="12638835"/>
              <a:ext cx="2110552" cy="506071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2B49A8F4-63B4-165F-540F-2E47A0B4EA3F}"/>
                </a:ext>
              </a:extLst>
            </p:cNvPr>
            <p:cNvSpPr txBox="1"/>
            <p:nvPr userDrawn="1"/>
          </p:nvSpPr>
          <p:spPr>
            <a:xfrm>
              <a:off x="-241225" y="12707675"/>
              <a:ext cx="10464298" cy="35460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sz="1576" dirty="0">
                  <a:solidFill>
                    <a:schemeClr val="tx1"/>
                  </a:solidFill>
                  <a:latin typeface="+mn-lt"/>
                </a:rPr>
                <a:t>This project has received funding from the European Union’s </a:t>
              </a:r>
              <a:r>
                <a:rPr lang="en-US" sz="1576" dirty="0" err="1">
                  <a:solidFill>
                    <a:schemeClr val="tx1"/>
                  </a:solidFill>
                  <a:latin typeface="+mn-lt"/>
                </a:rPr>
                <a:t>NextGenerationEU</a:t>
              </a:r>
              <a:endParaRPr lang="nl-NL" sz="1576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703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Presentation 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4757207" y="7981613"/>
            <a:ext cx="14869586" cy="1905003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6400">
                <a:solidFill>
                  <a:srgbClr val="141ACC"/>
                </a:solidFill>
              </a:defRPr>
            </a:lvl1pPr>
          </a:lstStyle>
          <a:p>
            <a:pPr>
              <a:defRPr/>
            </a:pPr>
            <a:r>
              <a:rPr/>
              <a:t>Presentation Subtitle</a:t>
            </a:r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4757207" y="4213620"/>
            <a:ext cx="14869586" cy="367083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2438337">
              <a:lnSpc>
                <a:spcPct val="80000"/>
              </a:lnSpc>
              <a:defRPr sz="10200" spc="-204">
                <a:solidFill>
                  <a:srgbClr val="1C28CB"/>
                </a:solidFill>
              </a:defRPr>
            </a:lvl1pPr>
          </a:lstStyle>
          <a:p>
            <a:pPr>
              <a:defRPr/>
            </a:pPr>
            <a:r>
              <a:rPr/>
              <a:t>Presentation</a:t>
            </a:r>
            <a:endParaRPr/>
          </a:p>
        </p:txBody>
      </p:sp>
      <p:sp>
        <p:nvSpPr>
          <p:cNvPr id="13" name="ANNOTATION"/>
          <p:cNvSpPr txBox="1">
            <a:spLocks noGrp="1"/>
          </p:cNvSpPr>
          <p:nvPr>
            <p:ph type="body" sz="quarter" idx="23" hasCustomPrompt="1"/>
          </p:nvPr>
        </p:nvSpPr>
        <p:spPr bwMode="auto">
          <a:xfrm>
            <a:off x="5019294" y="12875146"/>
            <a:ext cx="15136799" cy="461059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ctr">
              <a:defRPr sz="2400">
                <a:latin typeface="Helvetica Neue Medium"/>
                <a:ea typeface="Helvetica Neue Medium"/>
                <a:cs typeface="Helvetica Neue Medium"/>
              </a:defRPr>
            </a:lvl1pPr>
          </a:lstStyle>
          <a:p>
            <a:pPr>
              <a:defRPr/>
            </a:pPr>
            <a:r>
              <a:rPr/>
              <a:t>annotation</a:t>
            </a:r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x" userDrawn="1">
  <p:cSld name="Page Presentation">
    <p:bg>
      <p:bgPr shadeToTitle="0">
        <a:blipFill>
          <a:blip r:embed="R65f33305896f4a56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" name="Presentation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2838227" y="61018"/>
            <a:ext cx="19247186" cy="192894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141ACC"/>
                </a:solidFill>
              </a:defRPr>
            </a:lvl1pPr>
          </a:lstStyle>
          <a:p>
            <a:pPr>
              <a:defRPr/>
            </a:pPr>
            <a:r>
              <a:rPr/>
              <a:t>Presentation Title</a:t>
            </a:r>
            <a:endParaRPr/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3786494" y="2700141"/>
            <a:ext cx="19247186" cy="6121526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141ACC"/>
                </a:solidFill>
              </a:defRPr>
            </a:lvl1pPr>
            <a:lvl2pPr marL="12192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2pPr>
            <a:lvl3pPr marL="18288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3pPr>
            <a:lvl4pPr marL="24384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4pPr>
            <a:lvl5pPr marL="30480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5pPr>
          </a:lstStyle>
          <a:p>
            <a:pPr>
              <a:defRPr/>
            </a:pPr>
            <a:r>
              <a:rPr/>
              <a:t>Body</a:t>
            </a:r>
            <a:endParaRPr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3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A">
    <p:bg>
      <p:bgPr>
        <a:blipFill dpi="0" rotWithShape="1">
          <a:blip r:embed="R745f6fc81463459c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A8563FC-01A7-D9A0-8202-C2805A30C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7786" y="5121064"/>
            <a:ext cx="18286716" cy="1898661"/>
          </a:xfrm>
        </p:spPr>
        <p:txBody>
          <a:bodyPr anchor="b">
            <a:normAutofit/>
          </a:bodyPr>
          <a:lstStyle>
            <a:lvl1pPr algn="ctr">
              <a:defRPr sz="11642"/>
            </a:lvl1pPr>
          </a:lstStyle>
          <a:p>
            <a:r>
              <a:rPr lang="nl-NL" err="1"/>
              <a:t>Questions</a:t>
            </a:r>
            <a:r>
              <a:rPr lang="nl-NL"/>
              <a:t>?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316C8CFB-1809-787E-E208-B26329219D6D}"/>
              </a:ext>
            </a:extLst>
          </p:cNvPr>
          <p:cNvSpPr txBox="1"/>
          <p:nvPr userDrawn="1"/>
        </p:nvSpPr>
        <p:spPr>
          <a:xfrm>
            <a:off x="19789642" y="12226537"/>
            <a:ext cx="3497926" cy="4274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7" b="0" spc="170">
                <a:latin typeface="Roboto Mono Light"/>
                <a:cs typeface="Roboto Mono Light"/>
              </a:rPr>
              <a:t>QUANTUMDELTA.NL </a:t>
            </a:r>
            <a:endParaRPr sz="2607">
              <a:latin typeface="Roboto Mono Light"/>
              <a:cs typeface="Roboto Mon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998315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image" Target="/ppt/media/image.png" Id="R3b34dd2df03a4985" /><Relationship Type="http://schemas.openxmlformats.org/officeDocument/2006/relationships/theme" Target="/ppt/slideMasters/theme/theme2.xml" Id="Re7963c87063f4534" /><Relationship Type="http://schemas.openxmlformats.org/officeDocument/2006/relationships/slideLayout" Target="/ppt/slideLayouts/slideLayout1.xml" Id="R2ee9dc08a368425f" /><Relationship Type="http://schemas.openxmlformats.org/officeDocument/2006/relationships/slideLayout" Target="/ppt/slideLayouts/slideLayout2.xml" Id="R76fe372448444a5e" /></Relationships>
</file>

<file path=ppt/slideMasters/_rels/slideMaster2.xml.rels>&#65279;<?xml version="1.0" encoding="utf-8"?><Relationships xmlns="http://schemas.openxmlformats.org/package/2006/relationships"><Relationship Type="http://schemas.openxmlformats.org/officeDocument/2006/relationships/theme" Target="/ppt/slideMasters/theme/theme3.xml" Id="Re431842f3f9c49d6" /><Relationship Type="http://schemas.openxmlformats.org/officeDocument/2006/relationships/slideLayout" Target="/ppt/slideLayouts/slideLayout8.xml" Id="Reee35c87fd3146da" /><Relationship Type="http://schemas.openxmlformats.org/officeDocument/2006/relationships/slideLayout" Target="/ppt/slideLayouts/slideLayout13.xml" Id="R65798a819afd43b9" /><Relationship Type="http://schemas.openxmlformats.org/officeDocument/2006/relationships/slideLayout" Target="/ppt/slideLayouts/slideLayout16.xml" Id="Re0311e39c1d6445b" /><Relationship Type="http://schemas.openxmlformats.org/officeDocument/2006/relationships/slideLayout" Target="/ppt/slideLayouts/slideLayout19.xml" Id="R355aac327f3a4efe" /><Relationship Type="http://schemas.openxmlformats.org/officeDocument/2006/relationships/slideLayout" Target="/ppt/slideLayouts/slideLayout21.xml" Id="Rfc64abb1f0694a07" /><Relationship Type="http://schemas.openxmlformats.org/officeDocument/2006/relationships/slideLayout" Target="/ppt/slideLayouts/slideLayout24.xml" Id="R9297bcddce6843ee" /><Relationship Type="http://schemas.openxmlformats.org/officeDocument/2006/relationships/slideLayout" Target="/ppt/slideLayouts/slideLayout29.xml" Id="Rf17207502eca4285" /><Relationship Type="http://schemas.openxmlformats.org/officeDocument/2006/relationships/slideLayout" Target="/ppt/slideLayouts/slideLayout31.xml" Id="R334cf07f62714334" /><Relationship Type="http://schemas.openxmlformats.org/officeDocument/2006/relationships/slideLayout" Target="/ppt/slideLayouts/slideLayout32.xml" Id="R16ae67d8fda84a83" /></Relationships>
</file>

<file path=ppt/slideMasters/_rels/slideMaster3.xml.rels>&#65279;<?xml version="1.0" encoding="utf-8"?><Relationships xmlns="http://schemas.openxmlformats.org/package/2006/relationships"><Relationship Type="http://schemas.openxmlformats.org/officeDocument/2006/relationships/image" Target="/ppt/media/image.png" Id="R21fe9b7f4aaa44e4" /><Relationship Type="http://schemas.openxmlformats.org/officeDocument/2006/relationships/theme" Target="/ppt/slideMasters/theme/theme4.xml" Id="R7c1f48f37f114fe3" /><Relationship Type="http://schemas.openxmlformats.org/officeDocument/2006/relationships/slideLayout" Target="/ppt/slideLayouts/slideLayout33.xml" Id="R0c0a0c4140cc4313" /><Relationship Type="http://schemas.openxmlformats.org/officeDocument/2006/relationships/slideLayout" Target="/ppt/slideLayouts/slideLayout34.xml" Id="R7116ef92770941f7" /></Relationships>
</file>

<file path=ppt/slideMasters/slideMaster1.xml><?xml version="1.0" encoding="utf-8"?>
<p:sldMaster xmlns:ma14="http://schemas.microsoft.com/office/mac/drawingml/2011/main" xmlns:a14="http://schemas.microsoft.com/office/drawing/2010/main" xmlns:m="http://schemas.openxmlformats.org/officeDocument/2006/math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3b34dd2df03a498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427172" y="1720974"/>
            <a:ext cx="19507201" cy="367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914219" y="12528208"/>
            <a:ext cx="15240003" cy="63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2ee9dc08a368425f"/>
    <p:sldLayoutId id="2147483650" r:id="R76fe372448444a5e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1066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1676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2286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28956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35052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4114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4724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5334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16="http://schemas.microsoft.com/office/drawing/2014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A3BFD92-D978-39BD-AE2F-51FF70160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815" y="729697"/>
            <a:ext cx="22042783" cy="2651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B6F1B3-DD3B-42B8-FB97-7C61F5E10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815" y="3650412"/>
            <a:ext cx="22042783" cy="829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172C60-9EE6-B16D-6C9D-A0076934B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77352" y="12218098"/>
            <a:ext cx="5485245" cy="4358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68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BA3F4132-5305-4E5C-9CE7-AC977923510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709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eee35c87fd3146da"/>
    <p:sldLayoutId id="2147483662" r:id="R65798a819afd43b9"/>
    <p:sldLayoutId id="2147483665" r:id="Re0311e39c1d6445b"/>
    <p:sldLayoutId id="2147483668" r:id="R355aac327f3a4efe"/>
    <p:sldLayoutId id="2147483670" r:id="Rfc64abb1f0694a07"/>
    <p:sldLayoutId id="2147483673" r:id="R9297bcddce6843ee"/>
    <p:sldLayoutId id="2147483678" r:id="Rf17207502eca4285"/>
    <p:sldLayoutId id="2147483680" r:id="R334cf07f62714334"/>
    <p:sldLayoutId id="2147483681" r:id="R16ae67d8fda84a8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4" kern="1200">
          <a:solidFill>
            <a:schemeClr val="tx1"/>
          </a:solidFill>
          <a:latin typeface="Shape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10" kern="1200">
          <a:solidFill>
            <a:schemeClr val="tx1"/>
          </a:solidFill>
          <a:latin typeface="Shape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25" kern="1200">
          <a:solidFill>
            <a:schemeClr val="tx1"/>
          </a:solidFill>
          <a:latin typeface="Shape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83" kern="1200">
          <a:solidFill>
            <a:schemeClr val="tx1"/>
          </a:solidFill>
          <a:latin typeface="Shape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40" kern="1200">
          <a:solidFill>
            <a:schemeClr val="tx1"/>
          </a:solidFill>
          <a:latin typeface="Shape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40" kern="1200">
          <a:solidFill>
            <a:schemeClr val="tx1"/>
          </a:solidFill>
          <a:latin typeface="Shape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83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83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83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2183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183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183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183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183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183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183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183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1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21fe9b7f4aaa44e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 bwMode="auto">
          <a:xfrm>
            <a:off x="6427172" y="1720974"/>
            <a:ext cx="19507201" cy="36734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rmAutofit/>
          </a:bodyPr>
          <a:lstStyle/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4914219" y="12528208"/>
            <a:ext cx="15240003" cy="6369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pPr>
              <a:defRPr/>
            </a:pPr>
            <a:r>
              <a:rPr/>
              <a:t>Author and Date</a:t>
            </a:r>
            <a:endParaRPr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&lt;#&gt;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0c0a0c4140cc4313"/>
    <p:sldLayoutId id="2147483684" r:id="R7116ef92770941f7"/>
  </p:sldLayoutIdLst>
  <p:txStyles>
    <p:titleStyle>
      <a:lvl1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1pPr>
      <a:lvl2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2pPr>
      <a:lvl3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3pPr>
      <a:lvl4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4pPr>
      <a:lvl5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5pPr>
      <a:lvl6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6pPr>
      <a:lvl7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7pPr>
      <a:lvl8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8pPr>
      <a:lvl9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lvl1pPr marL="0" marR="0" indent="0" algn="l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1pPr>
      <a:lvl2pPr marL="10668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2pPr>
      <a:lvl3pPr marL="16764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3pPr>
      <a:lvl4pPr marL="22860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4pPr>
      <a:lvl5pPr marL="28956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5pPr>
      <a:lvl6pPr marL="3505199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6pPr>
      <a:lvl7pPr marL="41148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7pPr>
      <a:lvl8pPr marL="4724399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8pPr>
      <a:lvl9pPr marL="53340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9pPr>
    </p:bodyStyle>
    <p:otherStyle>
      <a:lvl1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theme/theme2.xml><?xml version="1.0" encoding="utf-8"?>
<a:theme xmlns:a="http://schemas.openxmlformats.org/drawingml/2006/main" name="21_BasicWhite">
  <a:themeElements>
    <a:clrScheme name="21_BasicWhite">
      <a:dk1>
        <a:srgbClr val="CBCAAF"/>
      </a:dk1>
      <a:lt1>
        <a:srgbClr val="1C28CB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1C28C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slideMasters/theme/theme3.xml><?xml version="1.0" encoding="utf-8"?>
<a:theme xmlns:a="http://schemas.openxmlformats.org/drawingml/2006/main" name="Aangepast ontwerp">
  <a:themeElements>
    <a:clrScheme name="Aangepast 23">
      <a:dk1>
        <a:sysClr val="windowText" lastClr="000000"/>
      </a:dk1>
      <a:lt1>
        <a:sysClr val="window" lastClr="FFFFFF"/>
      </a:lt1>
      <a:dk2>
        <a:srgbClr val="505050"/>
      </a:dk2>
      <a:lt2>
        <a:srgbClr val="BFBFBF"/>
      </a:lt2>
      <a:accent1>
        <a:srgbClr val="0000FF"/>
      </a:accent1>
      <a:accent2>
        <a:srgbClr val="FF0000"/>
      </a:accent2>
      <a:accent3>
        <a:srgbClr val="FF00FF"/>
      </a:accent3>
      <a:accent4>
        <a:srgbClr val="FFD2FF"/>
      </a:accent4>
      <a:accent5>
        <a:srgbClr val="EBEBFF"/>
      </a:accent5>
      <a:accent6>
        <a:srgbClr val="FFEBEB"/>
      </a:accent6>
      <a:hlink>
        <a:srgbClr val="FF7D7D"/>
      </a:hlink>
      <a:folHlink>
        <a:srgbClr val="7D7DFF"/>
      </a:folHlink>
    </a:clrScheme>
    <a:fontScheme name="QDNL">
      <a:majorFont>
        <a:latin typeface="Shape"/>
        <a:ea typeface=""/>
        <a:cs typeface=""/>
      </a:majorFont>
      <a:minorFont>
        <a:latin typeface="Sha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DNL_PPT basis templates - DEF - v2.potx" id="{4502F5DB-2D1A-428E-B73E-8868618F0FFC}" vid="{F10FAB44-EB3C-488B-9534-59C60B6C5C6C}"/>
    </a:ext>
  </a:extLst>
</a:theme>
</file>

<file path=ppt/slideMasters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21_BasicWhite">
  <a:themeElements>
    <a:clrScheme name="21_BasicWhite">
      <a:dk1>
        <a:srgbClr val="CBCAAF"/>
      </a:dk1>
      <a:lt1>
        <a:srgbClr val="1C28CB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5.png" Id="R981fedb0757d4a5a" /><Relationship Type="http://schemas.openxmlformats.org/officeDocument/2006/relationships/slideLayout" Target="/ppt/slideLayouts/slideLayout2.xml" Id="R685168de8d9e401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17.png" Id="Rceb10e13bcf54899" /><Relationship Type="http://schemas.openxmlformats.org/officeDocument/2006/relationships/image" Target="/ppt/media/image4.emf" Id="R61c79e1213294af9" /><Relationship Type="http://schemas.openxmlformats.org/officeDocument/2006/relationships/image" Target="/ppt/media/image18.png" Id="R60ce07b371804c33" /><Relationship Type="http://schemas.openxmlformats.org/officeDocument/2006/relationships/image" Target="/ppt/media/image19.png" Id="Rfc821ff68fd94966" /><Relationship Type="http://schemas.openxmlformats.org/officeDocument/2006/relationships/image" Target="/ppt/media/image20.png" Id="Rd1c12e3f141e4e2e" /><Relationship Type="http://schemas.openxmlformats.org/officeDocument/2006/relationships/slideLayout" Target="/ppt/slideLayouts/slideLayout1.xml" Id="R660f7aef04e34923" /><Relationship Type="http://schemas.openxmlformats.org/officeDocument/2006/relationships/hyperlink" Target="https://mqt.readthedocs.io/" TargetMode="External" Id="rcId0c26fb990c94467b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21.png" Id="R9bae5e5d9e464bec" /><Relationship Type="http://schemas.openxmlformats.org/officeDocument/2006/relationships/slideLayout" Target="/ppt/slideLayouts/slideLayout1.xml" Id="R8a34c161b782479e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22.png" Id="Rf5900a7133114dcf" /><Relationship Type="http://schemas.openxmlformats.org/officeDocument/2006/relationships/slideLayout" Target="/ppt/slideLayouts/slideLayout1.xml" Id="Rb6cf50ec08054efa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5.jpg" Id="R052fd2c961bb469c" /><Relationship Type="http://schemas.openxmlformats.org/officeDocument/2006/relationships/notesSlide" Target="/ppt/notesSlides/notesSlide1.xml" Id="R8a8de28b8139437a" /><Relationship Type="http://schemas.openxmlformats.org/officeDocument/2006/relationships/slideLayout" Target="/ppt/slideLayouts/slideLayout21.xml" Id="Rbc4510b75ba54f6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23.png" Id="R9000b3703ce64c00" /><Relationship Type="http://schemas.openxmlformats.org/officeDocument/2006/relationships/slideLayout" Target="/ppt/slideLayouts/slideLayout24.xml" Id="R87dd0923c9d2498c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6.jpg" Id="R96b602eb62694213" /><Relationship Type="http://schemas.openxmlformats.org/officeDocument/2006/relationships/image" Target="/ppt/media/image7.jpg" Id="R2d0ea2c457724a81" /><Relationship Type="http://schemas.openxmlformats.org/officeDocument/2006/relationships/image" Target="/ppt/media/image24.png" Id="R69dfacc856084291" /><Relationship Type="http://schemas.openxmlformats.org/officeDocument/2006/relationships/slideLayout" Target="/ppt/slideLayouts/slideLayout13.xml" Id="R11eaac399a024a2e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25.png" Id="Rfbd399ccb297430d" /><Relationship Type="http://schemas.openxmlformats.org/officeDocument/2006/relationships/image" Target="/ppt/media/image26.png" Id="R99bf9ed771424d66" /><Relationship Type="http://schemas.openxmlformats.org/officeDocument/2006/relationships/image" Target="/ppt/media/image8.jpg" Id="R3e2bb3fa6eeb4305" /><Relationship Type="http://schemas.openxmlformats.org/officeDocument/2006/relationships/image" Target="/ppt/media/image9.jpg" Id="R629cfff271254688" /><Relationship Type="http://schemas.openxmlformats.org/officeDocument/2006/relationships/image" Target="/ppt/media/image27.png" Id="Reb0b6d2ce74345fd" /><Relationship Type="http://schemas.openxmlformats.org/officeDocument/2006/relationships/image" Target="/ppt/media/image28.png" Id="R13b59d94949d48d7" /><Relationship Type="http://schemas.openxmlformats.org/officeDocument/2006/relationships/notesSlide" Target="/ppt/notesSlides/notesSlide2.xml" Id="R95a734b674154a58" /><Relationship Type="http://schemas.openxmlformats.org/officeDocument/2006/relationships/slideLayout" Target="/ppt/slideLayouts/slideLayout16.xml" Id="Rf93c4322b5fc493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29.png" Id="R10cfebe1e6604616" /><Relationship Type="http://schemas.openxmlformats.org/officeDocument/2006/relationships/image" Target="/ppt/media/image10.jpg" Id="R431ed881140f4881" /><Relationship Type="http://schemas.openxmlformats.org/officeDocument/2006/relationships/image" Target="/ppt/media/image30.png" Id="R1915419772ae4ebb" /><Relationship Type="http://schemas.openxmlformats.org/officeDocument/2006/relationships/image" Target="/ppt/media/image31.png" Id="Redab81f9a6354aa7" /><Relationship Type="http://schemas.openxmlformats.org/officeDocument/2006/relationships/image" Target="/ppt/media/image32.png" Id="Rfdf6ebd9259546fa" /><Relationship Type="http://schemas.openxmlformats.org/officeDocument/2006/relationships/slideLayout" Target="/ppt/slideLayouts/slideLayout31.xml" Id="R227672e5f5ff4d03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11.jpg" Id="Rf8ee83e16e5c41b0" /><Relationship Type="http://schemas.openxmlformats.org/officeDocument/2006/relationships/slideLayout" Target="/ppt/slideLayouts/slideLayout29.xml" Id="R35b0e8a5266f479d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fcc8393bab2f41e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6.png" Id="R5b6feb1d55d84d03" /><Relationship Type="http://schemas.openxmlformats.org/officeDocument/2006/relationships/slideLayout" Target="/ppt/slideLayouts/slideLayout1.xml" Id="R4b0e2bb420e64a2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33.png" Id="R1b56f9b14aa54c2c" /><Relationship Type="http://schemas.openxmlformats.org/officeDocument/2006/relationships/image" Target="/ppt/media/image34.png" Id="Rdc7102ed75d54d72" /><Relationship Type="http://schemas.openxmlformats.org/officeDocument/2006/relationships/image" Target="/ppt/media/image12.jpg" Id="R1b33900482114b3e" /><Relationship Type="http://schemas.openxmlformats.org/officeDocument/2006/relationships/image" Target="/ppt/media/image35.png" Id="Rf06a7765c9da463a" /><Relationship Type="http://schemas.openxmlformats.org/officeDocument/2006/relationships/image" Target="/ppt/media/image36.png" Id="R1bc5d11161eb415b" /><Relationship Type="http://schemas.openxmlformats.org/officeDocument/2006/relationships/image" Target="/ppt/media/image37.png" Id="R0d2a93dd5cd742a2" /><Relationship Type="http://schemas.openxmlformats.org/officeDocument/2006/relationships/image" Target="/ppt/media/image38.png" Id="Rada81c2ed3ea4424" /><Relationship Type="http://schemas.openxmlformats.org/officeDocument/2006/relationships/image" Target="/ppt/media/image39.png" Id="R8820f216babb4ea9" /><Relationship Type="http://schemas.openxmlformats.org/officeDocument/2006/relationships/image" Target="/ppt/media/image40.png" Id="Rba2b90d5b2a14f36" /><Relationship Type="http://schemas.openxmlformats.org/officeDocument/2006/relationships/image" Target="/ppt/media/image41.png" Id="R4f83e7a921a7433f" /><Relationship Type="http://schemas.openxmlformats.org/officeDocument/2006/relationships/image" Target="/ppt/media/image42.png" Id="Rc557e667fbf2450a" /><Relationship Type="http://schemas.openxmlformats.org/officeDocument/2006/relationships/image" Target="/ppt/media/image43.png" Id="Reb5e3921290e43e5" /><Relationship Type="http://schemas.openxmlformats.org/officeDocument/2006/relationships/slideLayout" Target="/ppt/slideLayouts/slideLayout19.xml" Id="R0de4d1f21bc14343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48a70704f3814ee8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ec12402d203e4cc3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image" Target="/ppt/media/image13.jpg" Id="Rdf0512c7ef4e4524" /><Relationship Type="http://schemas.openxmlformats.org/officeDocument/2006/relationships/slideLayout" Target="/ppt/slideLayouts/slideLayout16.xml" Id="R8499c01019d54240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744d9e078a9c4459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image" Target="/ppt/media/image44.png" Id="R7d4601de218541ad" /><Relationship Type="http://schemas.openxmlformats.org/officeDocument/2006/relationships/image" Target="/ppt/media/image.svg" Id="R50a28689dc1b40d1" /><Relationship Type="http://schemas.openxmlformats.org/officeDocument/2006/relationships/image" Target="/ppt/media/image45.png" Id="Rc0ef7e3c338a4ea8" /><Relationship Type="http://schemas.openxmlformats.org/officeDocument/2006/relationships/image" Target="/ppt/media/image2.svg" Id="R7bf1ee5cf73d4092" /><Relationship Type="http://schemas.openxmlformats.org/officeDocument/2006/relationships/image" Target="/ppt/media/image46.png" Id="Rc6d35a08fbd84999" /><Relationship Type="http://schemas.openxmlformats.org/officeDocument/2006/relationships/image" Target="/ppt/media/image3.svg" Id="Re557e6b7f9a2464d" /><Relationship Type="http://schemas.openxmlformats.org/officeDocument/2006/relationships/image" Target="/ppt/media/image47.png" Id="R8a202735da9441ee" /><Relationship Type="http://schemas.openxmlformats.org/officeDocument/2006/relationships/image" Target="/ppt/media/image4.svg" Id="Racc1b0027492479b" /><Relationship Type="http://schemas.openxmlformats.org/officeDocument/2006/relationships/image" Target="/ppt/media/image48.png" Id="R17653630650845fc" /><Relationship Type="http://schemas.openxmlformats.org/officeDocument/2006/relationships/image" Target="/ppt/media/image5.svg" Id="R8637c53d705c41c9" /><Relationship Type="http://schemas.openxmlformats.org/officeDocument/2006/relationships/slideLayout" Target="/ppt/slideLayouts/slideLayout19.xml" Id="R33128bfd7fc94c99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49.png" Id="R9c88008f3eb04671" /><Relationship Type="http://schemas.openxmlformats.org/officeDocument/2006/relationships/slideLayout" Target="/ppt/slideLayouts/slideLayout32.xml" Id="Rc469485133dc49bd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ce3bd1ab51d14dd3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notesSlide" Target="/ppt/notesSlides/notesSlide3.xml" Id="R63cddd0761004929" /><Relationship Type="http://schemas.openxmlformats.org/officeDocument/2006/relationships/slideLayout" Target="/ppt/slideLayouts/slideLayout33.xml" Id="Rb576168f298e4b3e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image" Target="/ppt/media/image51.png" Id="Rdb9303968a314c0f" /><Relationship Type="http://schemas.openxmlformats.org/officeDocument/2006/relationships/image" Target="/ppt/media/image15.jpg" Id="R9726922ff5584b19" /><Relationship Type="http://schemas.openxmlformats.org/officeDocument/2006/relationships/image" Target="/ppt/media/image52.png" Id="R54d282567147462b" /><Relationship Type="http://schemas.openxmlformats.org/officeDocument/2006/relationships/notesSlide" Target="/ppt/notesSlides/notesSlide4.xml" Id="Rfc380badecea4bb3" /><Relationship Type="http://schemas.openxmlformats.org/officeDocument/2006/relationships/slideLayout" Target="/ppt/slideLayouts/slideLayout34.xml" Id="R8c9822b463274fa7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7.png" Id="R958156d94cfe4fdb" /><Relationship Type="http://schemas.openxmlformats.org/officeDocument/2006/relationships/slideLayout" Target="/ppt/slideLayouts/slideLayout1.xml" Id="R224a3c0bbbf2477c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image" Target="/ppt/media/image15.jpg" Id="R4a3da16404b94d90" /><Relationship Type="http://schemas.openxmlformats.org/officeDocument/2006/relationships/image" Target="/ppt/media/image16.jpg" Id="Raa8511d64f9f4eb3" /><Relationship Type="http://schemas.openxmlformats.org/officeDocument/2006/relationships/notesSlide" Target="/ppt/notesSlides/notesSlide5.xml" Id="Rf2477db11e31497c" /><Relationship Type="http://schemas.openxmlformats.org/officeDocument/2006/relationships/slideLayout" Target="/ppt/slideLayouts/slideLayout34.xml" Id="Rc1ce1bcd4f0e4446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image" Target="/ppt/media/image53.png" Id="Re4b664f47a1346e9" /><Relationship Type="http://schemas.openxmlformats.org/officeDocument/2006/relationships/notesSlide" Target="/ppt/notesSlides/notesSlide6.xml" Id="R64317ee5150f48a7" /><Relationship Type="http://schemas.openxmlformats.org/officeDocument/2006/relationships/slideLayout" Target="/ppt/slideLayouts/slideLayout34.xml" Id="R820ca55f2bb449e3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image" Target="/ppt/media/image54.png" Id="Ra3680b6affa74813" /><Relationship Type="http://schemas.openxmlformats.org/officeDocument/2006/relationships/notesSlide" Target="/ppt/notesSlides/notesSlide7.xml" Id="R33878b8c240e4651" /><Relationship Type="http://schemas.openxmlformats.org/officeDocument/2006/relationships/slideLayout" Target="/ppt/slideLayouts/slideLayout34.xml" Id="Rc2f5c67668154ddf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image" Target="/ppt/media/image55.png" Id="Re4eebdbb2f464628" /><Relationship Type="http://schemas.openxmlformats.org/officeDocument/2006/relationships/notesSlide" Target="/ppt/notesSlides/notesSlide8.xml" Id="R923d8f3df4744525" /><Relationship Type="http://schemas.openxmlformats.org/officeDocument/2006/relationships/slideLayout" Target="/ppt/slideLayouts/slideLayout34.xml" Id="R3bfeb30eeef74b7f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image" Target="/ppt/media/image55.png" Id="R8c4a319233534c41" /><Relationship Type="http://schemas.openxmlformats.org/officeDocument/2006/relationships/notesSlide" Target="/ppt/notesSlides/notesSlide9.xml" Id="R1b99260c1dfe4adb" /><Relationship Type="http://schemas.openxmlformats.org/officeDocument/2006/relationships/slideLayout" Target="/ppt/slideLayouts/slideLayout34.xml" Id="R15bb5df605894113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image" Target="/ppt/media/image15.jpg" Id="R06791505569240b3" /><Relationship Type="http://schemas.openxmlformats.org/officeDocument/2006/relationships/image" Target="/ppt/media/image16.jpg" Id="R9f14050230bc4071" /><Relationship Type="http://schemas.openxmlformats.org/officeDocument/2006/relationships/notesSlide" Target="/ppt/notesSlides/notesSlide10.xml" Id="Rc6a96e4010bd4247" /><Relationship Type="http://schemas.openxmlformats.org/officeDocument/2006/relationships/slideLayout" Target="/ppt/slideLayouts/slideLayout34.xml" Id="Ra8e6a095cee34b69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image" Target="/ppt/media/image17.jpg" Id="R96bba2bfff494b8f" /><Relationship Type="http://schemas.openxmlformats.org/officeDocument/2006/relationships/notesSlide" Target="/ppt/notesSlides/notesSlide11.xml" Id="Rc804bbcb28fe498e" /><Relationship Type="http://schemas.openxmlformats.org/officeDocument/2006/relationships/slideLayout" Target="/ppt/slideLayouts/slideLayout34.xml" Id="R6dfa2bd318cb4b73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notesSlide" Target="/ppt/notesSlides/notesSlide12.xml" Id="R7ef499b86b404f36" /><Relationship Type="http://schemas.openxmlformats.org/officeDocument/2006/relationships/slideLayout" Target="/ppt/slideLayouts/slideLayout34.xml" Id="R8d834e6e746848a8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image" Target="/ppt/media/image56.png" Id="Rd6cde3d6cf594fab" /><Relationship Type="http://schemas.openxmlformats.org/officeDocument/2006/relationships/notesSlide" Target="/ppt/notesSlides/notesSlide13.xml" Id="R4910e2e65da248b8" /><Relationship Type="http://schemas.openxmlformats.org/officeDocument/2006/relationships/slideLayout" Target="/ppt/slideLayouts/slideLayout34.xml" Id="R5cf3902b82844934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8.png" Id="R4c6df8db02b546e8" /><Relationship Type="http://schemas.openxmlformats.org/officeDocument/2006/relationships/image" Target="/ppt/media/image9.png" Id="R823e22476be44820" /><Relationship Type="http://schemas.openxmlformats.org/officeDocument/2006/relationships/slideLayout" Target="/ppt/slideLayouts/slideLayout1.xml" Id="Rdb9836dba1ea4db1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2.jpg" Id="Rf745681be5c84b74" /><Relationship Type="http://schemas.openxmlformats.org/officeDocument/2006/relationships/image" Target="/ppt/media/image3.jpg" Id="Rf9749d418b904543" /><Relationship Type="http://schemas.openxmlformats.org/officeDocument/2006/relationships/image" Target="/ppt/media/image10.png" Id="R9fec80b513ed4cff" /><Relationship Type="http://schemas.openxmlformats.org/officeDocument/2006/relationships/slideLayout" Target="/ppt/slideLayouts/slideLayout1.xml" Id="Rd68582fe65684ad9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11.png" Id="R0a1e96dd2ad34e93" /><Relationship Type="http://schemas.openxmlformats.org/officeDocument/2006/relationships/image" Target="/ppt/media/image12.png" Id="R4c291909c18a474b" /><Relationship Type="http://schemas.openxmlformats.org/officeDocument/2006/relationships/slideLayout" Target="/ppt/slideLayouts/slideLayout1.xml" Id="Rf3fc4667e1394371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13.png" Id="R70e6dcbf5be7443c" /><Relationship Type="http://schemas.openxmlformats.org/officeDocument/2006/relationships/slideLayout" Target="/ppt/slideLayouts/slideLayout1.xml" Id="R251f516920754288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4.jpg" Id="R613879809e804151" /><Relationship Type="http://schemas.openxmlformats.org/officeDocument/2006/relationships/image" Target="/ppt/media/image14.png" Id="R62efdd6162d34466" /><Relationship Type="http://schemas.openxmlformats.org/officeDocument/2006/relationships/image" Target="/ppt/media/image15.png" Id="R9495d64c30eb4a4c" /><Relationship Type="http://schemas.openxmlformats.org/officeDocument/2006/relationships/slideLayout" Target="/ppt/slideLayouts/slideLayout1.xml" Id="Rd8dd322779c14f60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16.png" Id="Rdb60166e0bbd4884" /><Relationship Type="http://schemas.openxmlformats.org/officeDocument/2006/relationships/slideLayout" Target="/ppt/slideLayouts/slideLayout1.xml" Id="R55465237a9014dd1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de-DE" dirty="0"/>
              <a:t>PD Dr. habil. Jeanette Miriam Lorenz, Fraunhofer IKS</a:t>
            </a:r>
            <a:endParaRPr dirty="0"/>
          </a:p>
        </p:txBody>
      </p:sp>
      <p:sp>
        <p:nvSpPr>
          <p:cNvPr id="71" name="Presentation Titl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de-DE" dirty="0" err="1"/>
              <a:t>Applications</a:t>
            </a:r>
            <a:r>
              <a:rPr lang="de-DE" dirty="0"/>
              <a:t> of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computing</a:t>
            </a:r>
            <a:r>
              <a:rPr lang="de-DE" dirty="0"/>
              <a:t> </a:t>
            </a:r>
          </a:p>
          <a:p>
            <a:pPr>
              <a:lnSpc>
                <a:spcPct val="100000"/>
              </a:lnSpc>
            </a:pPr>
            <a:r>
              <a:rPr lang="de-DE" dirty="0"/>
              <a:t>&amp; </a:t>
            </a:r>
          </a:p>
          <a:p>
            <a:pPr>
              <a:lnSpc>
                <a:spcPct val="100000"/>
              </a:lnSpc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connect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HPC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stack</a:t>
            </a:r>
            <a:endParaRPr dirty="0"/>
          </a:p>
        </p:txBody>
      </p:sp>
      <p:sp>
        <p:nvSpPr>
          <p:cNvPr id="72" name="ANNOTATION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ANNOTATION</a:t>
            </a:r>
          </a:p>
        </p:txBody>
      </p:sp>
      <p:pic>
        <p:nvPicPr>
          <p:cNvPr id="2" name="iks_rgb_modul_send_en">
            <a:extLst>
              <a:ext uri="{FF2B5EF4-FFF2-40B4-BE49-F238E27FC236}">
                <a16:creationId xmlns:a16="http://schemas.microsoft.com/office/drawing/2014/main" id="{4ECE791B-B89E-856A-1472-94BEF9877B13}"/>
              </a:ext>
            </a:extLst>
          </p:cNvPr>
          <p:cNvPicPr>
            <a:picLocks noChangeAspect="1"/>
          </p:cNvPicPr>
          <p:nvPr/>
        </p:nvPicPr>
        <p:blipFill>
          <a:blip r:embed="R981fedb0757d4a5a"/>
          <a:stretch>
            <a:fillRect/>
          </a:stretch>
        </p:blipFill>
        <p:spPr>
          <a:xfrm>
            <a:off x="17922786" y="9886616"/>
            <a:ext cx="5007552" cy="29238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BAB81-9961-3EC9-2150-8B905F358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D179D94-E789-ABC2-6174-FB56B1F3EF7A}"/>
              </a:ext>
            </a:extLst>
          </p:cNvPr>
          <p:cNvSpPr txBox="1"/>
          <p:nvPr/>
        </p:nvSpPr>
        <p:spPr>
          <a:xfrm>
            <a:off x="888273" y="1557596"/>
            <a:ext cx="2280774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Dedicated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software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tools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every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layer</a:t>
            </a:r>
            <a:endParaRPr kumimoji="0" lang="de-DE" sz="8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5BB706B-5B5D-1928-FA34-0411213743E8}"/>
              </a:ext>
            </a:extLst>
          </p:cNvPr>
          <p:cNvSpPr txBox="1"/>
          <p:nvPr/>
        </p:nvSpPr>
        <p:spPr>
          <a:xfrm>
            <a:off x="888273" y="3917238"/>
            <a:ext cx="7590709" cy="9151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E.g. </a:t>
            </a:r>
            <a:r>
              <a:rPr kumimoji="0" lang="de-DE" sz="2800" b="1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compilation</a:t>
            </a:r>
            <a:r>
              <a:rPr kumimoji="0" lang="de-DE" sz="2800" b="1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1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itself</a:t>
            </a:r>
            <a:r>
              <a:rPr kumimoji="0" lang="de-DE" sz="2800" b="1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is a NP-</a:t>
            </a:r>
            <a:r>
              <a:rPr kumimoji="0" lang="de-DE" sz="2800" b="1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hard</a:t>
            </a:r>
            <a:r>
              <a:rPr kumimoji="0" lang="de-DE" sz="2800" b="1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1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task</a:t>
            </a:r>
            <a:r>
              <a:rPr kumimoji="0" lang="de-DE" sz="2800" b="1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&amp; and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many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questions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arising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no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clear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way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yet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implement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use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components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quantum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computing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2800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Example </a:t>
            </a:r>
            <a:r>
              <a:rPr lang="de-DE" sz="2800" b="1" dirty="0" err="1">
                <a:solidFill>
                  <a:schemeClr val="tx2">
                    <a:lumMod val="50000"/>
                  </a:schemeClr>
                </a:solidFill>
              </a:rPr>
              <a:t>compilation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2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Ideally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quantum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circuit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with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logical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qubits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is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directly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compiled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precise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topology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and native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gate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set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of a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certain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quantum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hardware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beside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questions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about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hardware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topology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&amp;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connectivitiy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, also NP-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hard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problem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mapping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hardware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2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But also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question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QC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hardware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use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needs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be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answered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2800" dirty="0">
              <a:solidFill>
                <a:schemeClr val="tx2">
                  <a:lumMod val="50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Different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software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tools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at all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layers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software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stack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appear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&amp;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can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be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added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stack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in a modular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fashion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(in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best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case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spc="0" normalizeH="0" baseline="0" dirty="0">
              <a:ln>
                <a:noFill/>
              </a:ln>
              <a:solidFill>
                <a:srgbClr val="1C28CB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F53403-B8AB-ED56-654F-E2EC41483C3D}"/>
              </a:ext>
            </a:extLst>
          </p:cNvPr>
          <p:cNvPicPr>
            <a:picLocks noChangeAspect="1"/>
          </p:cNvPicPr>
          <p:nvPr/>
        </p:nvPicPr>
        <p:blipFill>
          <a:blip r:embed="Rceb10e13bcf54899"/>
          <a:srcRect l="20918" r="17611" b="22863"/>
          <a:stretch/>
        </p:blipFill>
        <p:spPr>
          <a:xfrm>
            <a:off x="9567268" y="3677753"/>
            <a:ext cx="4912948" cy="1949588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377C220-A2BE-C9DD-0A0E-C12DCFB53125}"/>
              </a:ext>
            </a:extLst>
          </p:cNvPr>
          <p:cNvPicPr>
            <a:picLocks noChangeAspect="1"/>
          </p:cNvPicPr>
          <p:nvPr/>
        </p:nvPicPr>
        <p:blipFill>
          <a:blip r:embed="R61c79e1213294af9"/>
          <a:srcRect l="-759" r="-1419"/>
          <a:stretch/>
        </p:blipFill>
        <p:spPr>
          <a:xfrm>
            <a:off x="9439541" y="8879946"/>
            <a:ext cx="13696949" cy="330577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13D8E7F0-2AF5-06A2-15E7-328E8C0B7DFD}"/>
              </a:ext>
            </a:extLst>
          </p:cNvPr>
          <p:cNvSpPr txBox="1"/>
          <p:nvPr/>
        </p:nvSpPr>
        <p:spPr>
          <a:xfrm>
            <a:off x="9543600" y="12221843"/>
            <a:ext cx="138594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MQT Predictor: Automatic Device Selection with Device-Specific Circuit Compilation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068E822-A138-3A03-0F71-CDD4F516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60ce07b371804c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244" y="6059829"/>
            <a:ext cx="2500178" cy="23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9ADBBDBA-1AC0-82E2-CE99-1CB8DE8E7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fc821ff68fd949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796" y="5689150"/>
            <a:ext cx="2264170" cy="271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45E33B-A885-DDCA-70EC-0B49A0080312}"/>
              </a:ext>
            </a:extLst>
          </p:cNvPr>
          <p:cNvSpPr txBox="1"/>
          <p:nvPr/>
        </p:nvSpPr>
        <p:spPr>
          <a:xfrm>
            <a:off x="9439541" y="8440436"/>
            <a:ext cx="1430654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MQT QMAP: A tool for Quantum Circuit Compilation for various Qubit Technologies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8DDCF-1D14-EB9B-C018-A93471C0DC5B}"/>
              </a:ext>
            </a:extLst>
          </p:cNvPr>
          <p:cNvPicPr>
            <a:picLocks noChangeAspect="1"/>
          </p:cNvPicPr>
          <p:nvPr/>
        </p:nvPicPr>
        <p:blipFill>
          <a:blip r:embed="Rd1c12e3f141e4e2e"/>
          <a:stretch>
            <a:fillRect/>
          </a:stretch>
        </p:blipFill>
        <p:spPr>
          <a:xfrm>
            <a:off x="16557340" y="5935471"/>
            <a:ext cx="4276035" cy="2380606"/>
          </a:xfrm>
          <a:prstGeom prst="rect">
            <a:avLst/>
          </a:prstGeom>
        </p:spPr>
      </p:pic>
      <p:sp>
        <p:nvSpPr>
          <p:cNvPr id="14" name="Textfeld 29">
            <a:extLst>
              <a:ext uri="{FF2B5EF4-FFF2-40B4-BE49-F238E27FC236}">
                <a16:creationId xmlns:a16="http://schemas.microsoft.com/office/drawing/2014/main" id="{D53A5060-787B-E4E2-DE46-112FB9B08DC0}"/>
              </a:ext>
            </a:extLst>
          </p:cNvPr>
          <p:cNvSpPr txBox="1"/>
          <p:nvPr/>
        </p:nvSpPr>
        <p:spPr>
          <a:xfrm>
            <a:off x="14955182" y="4175494"/>
            <a:ext cx="92377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400" b="0" i="0" u="none" strike="noStrike" cap="none" spc="0" normalizeH="0" baseline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More Information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can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be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found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at 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hlinkClick r:id="rcId0c26fb990c94467b"/>
              </a:rPr>
              <a:t>https://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hlinkClick r:id="rcId0c26fb990c94467b"/>
              </a:rPr>
              <a:t>mqt.readthedocs.io</a:t>
            </a:r>
            <a:endParaRPr lang="de-DE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366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CEFCA-4F3C-5696-2A6F-F07898AE3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7B43427-1EA7-A5CB-15C9-9573A1F53446}"/>
              </a:ext>
            </a:extLst>
          </p:cNvPr>
          <p:cNvSpPr txBox="1"/>
          <p:nvPr/>
        </p:nvSpPr>
        <p:spPr>
          <a:xfrm>
            <a:off x="888273" y="1726873"/>
            <a:ext cx="228077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Every </a:t>
            </a:r>
            <a:r>
              <a:rPr kumimoji="0" lang="de-DE" sz="6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layer</a:t>
            </a: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kumimoji="0" lang="de-DE" sz="6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interplay</a:t>
            </a: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6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needs</a:t>
            </a: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6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6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be</a:t>
            </a: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6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benchmarked</a:t>
            </a:r>
            <a:endParaRPr kumimoji="0" lang="de-DE" sz="6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69A0DB-AB6E-8465-CFF1-6F15EE23CFDA}"/>
              </a:ext>
            </a:extLst>
          </p:cNvPr>
          <p:cNvPicPr>
            <a:picLocks noChangeAspect="1"/>
          </p:cNvPicPr>
          <p:nvPr/>
        </p:nvPicPr>
        <p:blipFill>
          <a:blip r:embed="R9bae5e5d9e464bec"/>
          <a:stretch>
            <a:fillRect/>
          </a:stretch>
        </p:blipFill>
        <p:spPr>
          <a:xfrm>
            <a:off x="11939703" y="4127208"/>
            <a:ext cx="11756319" cy="70658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3E0C958-3A5A-2E52-9E61-824F32DD3FE1}"/>
              </a:ext>
            </a:extLst>
          </p:cNvPr>
          <p:cNvSpPr txBox="1"/>
          <p:nvPr/>
        </p:nvSpPr>
        <p:spPr>
          <a:xfrm>
            <a:off x="888273" y="3533691"/>
            <a:ext cx="10666418" cy="88331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dirty="0"/>
              <a:t>Different benchmarking initiative emerged all over Europe.</a:t>
            </a:r>
          </a:p>
          <a:p>
            <a:endParaRPr lang="en-US" sz="2800" dirty="0"/>
          </a:p>
          <a:p>
            <a:r>
              <a:rPr lang="en-US" sz="2800" b="1" dirty="0"/>
              <a:t>To provide synchronization, the European Quantum Computing Benchmarking Coordination Committee was established in June 2024 among the different European initiatives.</a:t>
            </a:r>
          </a:p>
          <a:p>
            <a:endParaRPr lang="en-US" sz="2800" b="1" dirty="0"/>
          </a:p>
          <a:p>
            <a:r>
              <a:rPr lang="en-US" sz="2800" b="1" dirty="0"/>
              <a:t>First recommendations available in a whitepaper (https://arxiv.org/abs/2503.04905):</a:t>
            </a:r>
          </a:p>
          <a:p>
            <a:endParaRPr lang="en-US" sz="2800" dirty="0"/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Benchmarks need to be reproducible &amp; provide a meaningful comparison across platforms.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Defined in a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SDK-agnostic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and open (e.g., Open-QASM) format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At least one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reference implementation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using a specific SDK including both quantum circuits + classical post-processing routines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Standardized evaluation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code with statistical methods defined +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sample datasets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Benchmarks are required to be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transparent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, e.g. error mitigation method clearly outlined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Classical resources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in hybrid algorithms need to be clearly defined, delineated and quantified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Scalable</a:t>
            </a:r>
          </a:p>
        </p:txBody>
      </p:sp>
    </p:spTree>
    <p:extLst>
      <p:ext uri="{BB962C8B-B14F-4D97-AF65-F5344CB8AC3E}">
        <p14:creationId xmlns:p14="http://schemas.microsoft.com/office/powerpoint/2010/main" val="178902282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68E8D-8D6D-B894-59AB-AFAF3FF12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3F02815-2946-BADC-7A13-7BC2E1FFC849}"/>
              </a:ext>
            </a:extLst>
          </p:cNvPr>
          <p:cNvSpPr txBox="1"/>
          <p:nvPr/>
        </p:nvSpPr>
        <p:spPr>
          <a:xfrm>
            <a:off x="888273" y="1557596"/>
            <a:ext cx="2280774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Recommendations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benchmarks</a:t>
            </a:r>
            <a:endParaRPr kumimoji="0" lang="de-DE" sz="8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692B240-EE43-2E28-E130-B3EF2BCED7E5}"/>
              </a:ext>
            </a:extLst>
          </p:cNvPr>
          <p:cNvSpPr txBox="1"/>
          <p:nvPr/>
        </p:nvSpPr>
        <p:spPr>
          <a:xfrm>
            <a:off x="1136074" y="3908268"/>
            <a:ext cx="11055926" cy="78483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3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Benchmarking in quantum computing increases in importance, but benchmarks also need to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accompanied by standardized evaluation software &amp; sample data. Existing benchmarks and metrics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be used.</a:t>
            </a:r>
          </a:p>
          <a:p>
            <a:pPr lvl="3"/>
            <a:endParaRPr lang="en-US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and establishment of hardware-agnostic, statistically sound, and numerically efficient evaluation routines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significant effort, on top of current activities to establish the benchmarking protocols in an open and standardized fashion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dedicated projects &amp; funding required</a:t>
            </a:r>
          </a:p>
          <a:p>
            <a:pPr lvl="3"/>
            <a:endParaRPr lang="en-US" sz="28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Benchmarks need to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tightly integrated into and aligned with on-going quantum activities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across the entire quantum stack.</a:t>
            </a:r>
          </a:p>
          <a:p>
            <a:pPr lvl="3"/>
            <a:endParaRPr lang="en-US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Integration of benchmarks into standardization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activities need to be covered by entities more suitable for ISO and CEN-CENELEC. Representatives need to be appointed on the national level, and require a significant time of coordination on a EU-wide scale. 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617FD5-5411-0C4D-2AB3-A7F7B4C3A8AB}"/>
              </a:ext>
            </a:extLst>
          </p:cNvPr>
          <p:cNvPicPr>
            <a:picLocks noChangeAspect="1"/>
          </p:cNvPicPr>
          <p:nvPr/>
        </p:nvPicPr>
        <p:blipFill>
          <a:blip r:embed="Rf5900a7133114dcf"/>
          <a:stretch>
            <a:fillRect/>
          </a:stretch>
        </p:blipFill>
        <p:spPr>
          <a:xfrm>
            <a:off x="14417813" y="3035187"/>
            <a:ext cx="8026549" cy="104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551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8FDDCB-F9BD-552F-E761-C4F615F2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76" dirty="0"/>
              <a:t>Leveraging HPC and Quantum Synergies!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51405A-DC02-685D-DDD7-A04B3B339932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3395" dirty="0">
                <a:latin typeface="Roboto Mono Light"/>
                <a:ea typeface="Roboto Mono Light"/>
              </a:rPr>
              <a:t>Quantum Delta NL </a:t>
            </a:r>
            <a:endParaRPr lang="en-GB" sz="3395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9C24D73-9807-1503-4739-307D36C1BC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2918" y="5626067"/>
            <a:ext cx="9896159" cy="231526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 sz="4244" dirty="0">
                <a:latin typeface="Shape"/>
              </a:rPr>
              <a:t>Jesse Robbers</a:t>
            </a:r>
          </a:p>
          <a:p>
            <a:r>
              <a:rPr lang="en-GB" dirty="0">
                <a:latin typeface="Shape"/>
              </a:rPr>
              <a:t>Co-Founder, Board Member</a:t>
            </a:r>
          </a:p>
          <a:p>
            <a:r>
              <a:rPr lang="en-GB" dirty="0">
                <a:latin typeface="Shape"/>
              </a:rPr>
              <a:t>Director Industry &amp; Digital Infrastructure</a:t>
            </a:r>
          </a:p>
          <a:p>
            <a:r>
              <a:rPr lang="en-GB" dirty="0">
                <a:latin typeface="Shape"/>
              </a:rPr>
              <a:t>Lead National Quantum (Internet) Networks</a:t>
            </a:r>
          </a:p>
          <a:p>
            <a:r>
              <a:rPr lang="en-GB" dirty="0">
                <a:latin typeface="Shape"/>
              </a:rPr>
              <a:t>RIAG Member </a:t>
            </a:r>
            <a:r>
              <a:rPr lang="en-GB" dirty="0" err="1">
                <a:latin typeface="Shape"/>
              </a:rPr>
              <a:t>EuroHPC</a:t>
            </a:r>
            <a:r>
              <a:rPr lang="en-GB" dirty="0">
                <a:latin typeface="Shape"/>
              </a:rPr>
              <a:t> JU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F785B86-4C48-F5B0-38FE-2AF7C79C61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0" dirty="0"/>
              <a:t>March 20th , 2025 Kraków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537DD3-F4CD-69E9-CC6D-70056621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4812" y="3412855"/>
            <a:ext cx="20852671" cy="4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EuroHPC SUMMIT 2025 - EOSC Association">
            <a:extLst>
              <a:ext uri="{FF2B5EF4-FFF2-40B4-BE49-F238E27FC236}">
                <a16:creationId xmlns:a16="http://schemas.microsoft.com/office/drawing/2014/main" id="{C00A2C2D-34D1-7F6F-709D-F5C9C695D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052fd2c961bb469c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6162" y="10054804"/>
            <a:ext cx="11505397" cy="266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28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57DB7D4-722B-883B-764D-9281041D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824" y="758577"/>
            <a:ext cx="10762478" cy="1626997"/>
          </a:xfrm>
        </p:spPr>
        <p:txBody>
          <a:bodyPr/>
          <a:lstStyle/>
          <a:p>
            <a:r>
              <a:rPr lang="en-US" dirty="0"/>
              <a:t>QDNL Ecosystem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C50EFC8-CB76-7C6C-FE56-0633F339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461" y="4125928"/>
            <a:ext cx="8621074" cy="5655426"/>
          </a:xfrm>
        </p:spPr>
        <p:txBody>
          <a:bodyPr>
            <a:normAutofit/>
          </a:bodyPr>
          <a:lstStyle/>
          <a:p>
            <a:r>
              <a:rPr lang="en-US" sz="6549" dirty="0">
                <a:solidFill>
                  <a:schemeClr val="accent1"/>
                </a:solidFill>
              </a:rPr>
              <a:t>D</a:t>
            </a:r>
            <a:r>
              <a:rPr lang="en-US" sz="6549" dirty="0"/>
              <a:t>ELFT</a:t>
            </a:r>
          </a:p>
          <a:p>
            <a:r>
              <a:rPr lang="en-US" sz="6549" dirty="0">
                <a:solidFill>
                  <a:schemeClr val="accent1"/>
                </a:solidFill>
              </a:rPr>
              <a:t>E</a:t>
            </a:r>
            <a:r>
              <a:rPr lang="en-US" sz="6549" dirty="0"/>
              <a:t>INDHOVEN</a:t>
            </a:r>
          </a:p>
          <a:p>
            <a:r>
              <a:rPr lang="en-US" sz="6549" dirty="0">
                <a:solidFill>
                  <a:schemeClr val="accent1"/>
                </a:solidFill>
              </a:rPr>
              <a:t>L</a:t>
            </a:r>
            <a:r>
              <a:rPr lang="en-US" sz="6549" dirty="0"/>
              <a:t>EIDEN</a:t>
            </a:r>
          </a:p>
          <a:p>
            <a:r>
              <a:rPr lang="en-US" sz="6549" dirty="0">
                <a:solidFill>
                  <a:schemeClr val="accent1"/>
                </a:solidFill>
              </a:rPr>
              <a:t>T</a:t>
            </a:r>
            <a:r>
              <a:rPr lang="en-US" sz="6549" dirty="0"/>
              <a:t>WENTE</a:t>
            </a:r>
          </a:p>
          <a:p>
            <a:r>
              <a:rPr lang="en-US" sz="6549" dirty="0">
                <a:solidFill>
                  <a:schemeClr val="accent1"/>
                </a:solidFill>
              </a:rPr>
              <a:t>A</a:t>
            </a:r>
            <a:r>
              <a:rPr lang="en-US" sz="6549" dirty="0"/>
              <a:t>MSTERDAM</a:t>
            </a:r>
          </a:p>
          <a:p>
            <a:endParaRPr lang="en-US" dirty="0"/>
          </a:p>
        </p:txBody>
      </p:sp>
      <p:pic>
        <p:nvPicPr>
          <p:cNvPr id="9" name="Tijdelijke aanduiding voor afbeelding 8" descr="Map&#10;&#10;Description automatically generated">
            <a:extLst>
              <a:ext uri="{FF2B5EF4-FFF2-40B4-BE49-F238E27FC236}">
                <a16:creationId xmlns:a16="http://schemas.microsoft.com/office/drawing/2014/main" id="{BA49E9F2-3095-05D3-C00E-321BC9E6D1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9000b3703ce64c0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2476092" y="2110236"/>
            <a:ext cx="11905400" cy="9494557"/>
          </a:xfrm>
          <a:custGeom>
            <a:avLst/>
            <a:gdLst>
              <a:gd name="connsiteX0" fmla="*/ 0 w 4965700"/>
              <a:gd name="connsiteY0" fmla="*/ 0 h 3956050"/>
              <a:gd name="connsiteX1" fmla="*/ 3747807 w 4965700"/>
              <a:gd name="connsiteY1" fmla="*/ 0 h 3956050"/>
              <a:gd name="connsiteX2" fmla="*/ 3719692 w 4965700"/>
              <a:gd name="connsiteY2" fmla="*/ 184709 h 3956050"/>
              <a:gd name="connsiteX3" fmla="*/ 3707888 w 4965700"/>
              <a:gd name="connsiteY3" fmla="*/ 419101 h 3956050"/>
              <a:gd name="connsiteX4" fmla="*/ 4934320 w 4965700"/>
              <a:gd name="connsiteY4" fmla="*/ 419101 h 3956050"/>
              <a:gd name="connsiteX5" fmla="*/ 4965700 w 4965700"/>
              <a:gd name="connsiteY5" fmla="*/ 419101 h 3956050"/>
              <a:gd name="connsiteX6" fmla="*/ 4965700 w 4965700"/>
              <a:gd name="connsiteY6" fmla="*/ 3956050 h 3956050"/>
              <a:gd name="connsiteX7" fmla="*/ 0 w 4965700"/>
              <a:gd name="connsiteY7" fmla="*/ 3956050 h 395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5700" h="3956050">
                <a:moveTo>
                  <a:pt x="0" y="0"/>
                </a:moveTo>
                <a:lnTo>
                  <a:pt x="3747807" y="0"/>
                </a:lnTo>
                <a:lnTo>
                  <a:pt x="3719692" y="184709"/>
                </a:lnTo>
                <a:cubicBezTo>
                  <a:pt x="3711887" y="261775"/>
                  <a:pt x="3707888" y="339970"/>
                  <a:pt x="3707888" y="419101"/>
                </a:cubicBezTo>
                <a:cubicBezTo>
                  <a:pt x="3707888" y="419101"/>
                  <a:pt x="3707888" y="419101"/>
                  <a:pt x="4934320" y="419101"/>
                </a:cubicBezTo>
                <a:lnTo>
                  <a:pt x="4965700" y="419101"/>
                </a:lnTo>
                <a:lnTo>
                  <a:pt x="4965700" y="3956050"/>
                </a:lnTo>
                <a:lnTo>
                  <a:pt x="0" y="3956050"/>
                </a:lnTo>
                <a:close/>
              </a:path>
            </a:pathLst>
          </a:custGeom>
          <a:noFill/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E19886C7-8D53-F9F3-14EA-3284F209913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142823" y="2501032"/>
            <a:ext cx="10762479" cy="475516"/>
          </a:xfrm>
        </p:spPr>
        <p:txBody>
          <a:bodyPr/>
          <a:lstStyle/>
          <a:p>
            <a:r>
              <a:rPr lang="en-US" dirty="0"/>
              <a:t>5 main Hubs</a:t>
            </a:r>
          </a:p>
        </p:txBody>
      </p:sp>
    </p:spTree>
    <p:extLst>
      <p:ext uri="{BB962C8B-B14F-4D97-AF65-F5344CB8AC3E}">
        <p14:creationId xmlns:p14="http://schemas.microsoft.com/office/powerpoint/2010/main" val="928718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9921169-88A8-7487-63F3-9DA1C8AC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815" y="1275063"/>
            <a:ext cx="11071329" cy="3326957"/>
          </a:xfrm>
        </p:spPr>
        <p:txBody>
          <a:bodyPr>
            <a:normAutofit fontScale="90000"/>
          </a:bodyPr>
          <a:lstStyle/>
          <a:p>
            <a:r>
              <a:rPr lang="en-US" dirty="0"/>
              <a:t>Focus on the full ecosystem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5F7A5-C7FE-B477-F0F1-CEDC1B68DE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2218098"/>
            <a:ext cx="5485245" cy="4351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A3F4132-5305-4E5C-9CE7-AC9779235109}" type="slidenum">
              <a:rPr lang="nl-NL" sz="2304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nl-NL" sz="2304" dirty="0"/>
          </a:p>
        </p:txBody>
      </p:sp>
      <p:pic>
        <p:nvPicPr>
          <p:cNvPr id="4" name="Picture 2" descr="QuTech - Research institute for quantum computing and quantum internet">
            <a:extLst>
              <a:ext uri="{FF2B5EF4-FFF2-40B4-BE49-F238E27FC236}">
                <a16:creationId xmlns:a16="http://schemas.microsoft.com/office/drawing/2014/main" id="{46A50087-09B2-BBEA-3748-E9B00425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96b602eb626942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331" y="4900996"/>
            <a:ext cx="5098920" cy="286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PN and QuTech join forces to make quantum internet a reality - QuTech">
            <a:extLst>
              <a:ext uri="{FF2B5EF4-FFF2-40B4-BE49-F238E27FC236}">
                <a16:creationId xmlns:a16="http://schemas.microsoft.com/office/drawing/2014/main" id="{68AB92E4-2FF4-C5C4-77E2-4E2475F48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2d0ea2c457724a8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331" y="8559547"/>
            <a:ext cx="5098562" cy="286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screenshot, font, circle&#10;&#10;Description automatically generated">
            <a:extLst>
              <a:ext uri="{FF2B5EF4-FFF2-40B4-BE49-F238E27FC236}">
                <a16:creationId xmlns:a16="http://schemas.microsoft.com/office/drawing/2014/main" id="{4AFAF908-3E2E-86A7-8629-1A88A0C3F04D}"/>
              </a:ext>
            </a:extLst>
          </p:cNvPr>
          <p:cNvPicPr>
            <a:picLocks noChangeAspect="1"/>
          </p:cNvPicPr>
          <p:nvPr/>
        </p:nvPicPr>
        <p:blipFill>
          <a:blip r:embed="R69dfacc85608429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2650" y="756979"/>
            <a:ext cx="11777563" cy="1177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89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numbers and symbols&#10;&#10;Description automatically generated">
            <a:extLst>
              <a:ext uri="{FF2B5EF4-FFF2-40B4-BE49-F238E27FC236}">
                <a16:creationId xmlns:a16="http://schemas.microsoft.com/office/drawing/2014/main" id="{687DD192-0C05-F2B0-96EB-AEBC03DF4415}"/>
              </a:ext>
            </a:extLst>
          </p:cNvPr>
          <p:cNvPicPr>
            <a:picLocks noChangeAspect="1"/>
          </p:cNvPicPr>
          <p:nvPr/>
        </p:nvPicPr>
        <p:blipFill>
          <a:blip r:embed="Rfbd399ccb297430d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0467" y="8853058"/>
            <a:ext cx="6420803" cy="37297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76A71A-F4B7-FBC4-7801-7F7167FB73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0155" y="540982"/>
            <a:ext cx="19532400" cy="3326957"/>
          </a:xfrm>
        </p:spPr>
        <p:txBody>
          <a:bodyPr>
            <a:normAutofit/>
          </a:bodyPr>
          <a:lstStyle/>
          <a:p>
            <a:r>
              <a:rPr lang="en-US" sz="8732" dirty="0"/>
              <a:t>CAT-1 Quantum computing</a:t>
            </a:r>
            <a:endParaRPr lang="en-GB" sz="8732" dirty="0"/>
          </a:p>
        </p:txBody>
      </p:sp>
      <p:pic>
        <p:nvPicPr>
          <p:cNvPr id="8" name="Picture 6" descr="Quantum Inspire and Qiskit. Quantum Computing with QuTech's Quantum… | by  Koen Martens | Qiskit | Medium">
            <a:extLst>
              <a:ext uri="{FF2B5EF4-FFF2-40B4-BE49-F238E27FC236}">
                <a16:creationId xmlns:a16="http://schemas.microsoft.com/office/drawing/2014/main" id="{5E55667C-F400-38FA-FC50-8AC4183FB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99bf9ed771424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1187" y="7235381"/>
            <a:ext cx="5424741" cy="237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Quantum Inspire | De Voorhoede">
            <a:extLst>
              <a:ext uri="{FF2B5EF4-FFF2-40B4-BE49-F238E27FC236}">
                <a16:creationId xmlns:a16="http://schemas.microsoft.com/office/drawing/2014/main" id="{9A85604F-5E6E-46FE-2B98-A4ECDF08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3e2bb3fa6eeb430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556" y="3618061"/>
            <a:ext cx="6293019" cy="392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">
            <a:extLst>
              <a:ext uri="{FF2B5EF4-FFF2-40B4-BE49-F238E27FC236}">
                <a16:creationId xmlns:a16="http://schemas.microsoft.com/office/drawing/2014/main" id="{BF5F5C01-C4FF-3C3C-9D43-109D024E6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629cfff27125468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5352" y="3863877"/>
            <a:ext cx="5592005" cy="372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Quantum application development for tomorrow's business solutions - Quantum  Application Lab">
            <a:extLst>
              <a:ext uri="{FF2B5EF4-FFF2-40B4-BE49-F238E27FC236}">
                <a16:creationId xmlns:a16="http://schemas.microsoft.com/office/drawing/2014/main" id="{C6676790-D851-7758-5985-66D6A27E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eb0b6d2ce74345fd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3636" y="8421337"/>
            <a:ext cx="5056065" cy="168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BA96DD-19BA-5E78-640F-99189BD80087}"/>
              </a:ext>
            </a:extLst>
          </p:cNvPr>
          <p:cNvSpPr txBox="1"/>
          <p:nvPr/>
        </p:nvSpPr>
        <p:spPr>
          <a:xfrm>
            <a:off x="1942282" y="9349126"/>
            <a:ext cx="3198473" cy="48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25" dirty="0"/>
              <a:t>Diamond S</a:t>
            </a:r>
            <a:r>
              <a:rPr lang="en-GB" sz="2425" dirty="0"/>
              <a:t>p</a:t>
            </a:r>
            <a:r>
              <a:rPr lang="en-NL" sz="2425" dirty="0"/>
              <a:t>in QuBits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37A2A-4816-0C3B-DC06-12CC68617E6F}"/>
              </a:ext>
            </a:extLst>
          </p:cNvPr>
          <p:cNvSpPr txBox="1"/>
          <p:nvPr/>
        </p:nvSpPr>
        <p:spPr>
          <a:xfrm>
            <a:off x="1942282" y="9978649"/>
            <a:ext cx="3577578" cy="48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25" dirty="0"/>
              <a:t>Superconducting QuBits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02E577-873F-8590-CA09-0324918DBB5B}"/>
              </a:ext>
            </a:extLst>
          </p:cNvPr>
          <p:cNvSpPr txBox="1"/>
          <p:nvPr/>
        </p:nvSpPr>
        <p:spPr>
          <a:xfrm>
            <a:off x="1942282" y="10533519"/>
            <a:ext cx="4734333" cy="48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25" dirty="0"/>
              <a:t>Nitrogen-Vacancy Center QuBits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E10FA8-A905-5CA3-70C4-EC0A530AF09E}"/>
              </a:ext>
            </a:extLst>
          </p:cNvPr>
          <p:cNvSpPr txBox="1"/>
          <p:nvPr/>
        </p:nvSpPr>
        <p:spPr>
          <a:xfrm>
            <a:off x="1968527" y="11147502"/>
            <a:ext cx="4681841" cy="48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25" dirty="0"/>
              <a:t>Rydberg Atoms/Photonic QuBits</a:t>
            </a:r>
          </a:p>
        </p:txBody>
      </p:sp>
      <p:pic>
        <p:nvPicPr>
          <p:cNvPr id="3" name="Picture Placeholder 7" descr="A diagram of a diagram&#10;&#10;Description automatically generated">
            <a:extLst>
              <a:ext uri="{FF2B5EF4-FFF2-40B4-BE49-F238E27FC236}">
                <a16:creationId xmlns:a16="http://schemas.microsoft.com/office/drawing/2014/main" id="{F3C5A430-EF0C-61A3-A848-E9DEA6EA576C}"/>
              </a:ext>
            </a:extLst>
          </p:cNvPr>
          <p:cNvPicPr>
            <a:picLocks noChangeAspect="1"/>
          </p:cNvPicPr>
          <p:nvPr/>
        </p:nvPicPr>
        <p:blipFill>
          <a:blip r:embed="R13b59d94949d48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2145" y="2604423"/>
            <a:ext cx="8088848" cy="6248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8056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C320A-482C-C4D1-7144-7D742C4A7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04" y="944857"/>
            <a:ext cx="9557233" cy="6009010"/>
          </a:xfrm>
        </p:spPr>
        <p:txBody>
          <a:bodyPr/>
          <a:lstStyle/>
          <a:p>
            <a:r>
              <a:rPr lang="en-US" sz="8489" dirty="0">
                <a:latin typeface="+mj-lt"/>
              </a:rPr>
              <a:t>CAT-2 Quantum Communication</a:t>
            </a:r>
            <a:endParaRPr lang="en-GB" sz="8489" dirty="0">
              <a:latin typeface="+mj-lt"/>
            </a:endParaRPr>
          </a:p>
        </p:txBody>
      </p:sp>
      <p:pic>
        <p:nvPicPr>
          <p:cNvPr id="19" name="Picture Placeholder 18" descr="A map of europe with blue dots and arrows&#10;&#10;Description automatically generated">
            <a:extLst>
              <a:ext uri="{FF2B5EF4-FFF2-40B4-BE49-F238E27FC236}">
                <a16:creationId xmlns:a16="http://schemas.microsoft.com/office/drawing/2014/main" id="{A8170C67-575C-B562-3526-39B23BB85AF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10cfebe1e66046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Placeholder 3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DBA7AEDD-0243-2AC3-8F13-AED585EF7A7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431ed881140f488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9209" y="10469403"/>
            <a:ext cx="3099921" cy="3099921"/>
          </a:xfr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0DFD52-C44A-C530-4D59-50042B4BDF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F3B2762-5886-54D9-1DC7-9439F5E27F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8C4009-7E9A-71FB-76D5-D9E037A7A78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9BA50F-AE52-1FE3-C25A-5833B56BA3F0}"/>
              </a:ext>
            </a:extLst>
          </p:cNvPr>
          <p:cNvSpPr/>
          <p:nvPr/>
        </p:nvSpPr>
        <p:spPr>
          <a:xfrm>
            <a:off x="10738265" y="1"/>
            <a:ext cx="13644022" cy="13715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Picture 10" descr="A map of europe with dots and arrows&#10;&#10;Description automatically generated">
            <a:extLst>
              <a:ext uri="{FF2B5EF4-FFF2-40B4-BE49-F238E27FC236}">
                <a16:creationId xmlns:a16="http://schemas.microsoft.com/office/drawing/2014/main" id="{2C7443ED-6C6F-0E8C-31C3-62240A06A094}"/>
              </a:ext>
            </a:extLst>
          </p:cNvPr>
          <p:cNvPicPr>
            <a:picLocks noChangeAspect="1"/>
          </p:cNvPicPr>
          <p:nvPr/>
        </p:nvPicPr>
        <p:blipFill rotWithShape="1">
          <a:blip r:embed="R1915419772ae4ebb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60" t="2882" r="34463" b="3521"/>
          <a:stretch/>
        </p:blipFill>
        <p:spPr>
          <a:xfrm>
            <a:off x="12580527" y="551272"/>
            <a:ext cx="10271142" cy="13202699"/>
          </a:xfrm>
          <a:prstGeom prst="rect">
            <a:avLst/>
          </a:prstGeom>
        </p:spPr>
      </p:pic>
      <p:pic>
        <p:nvPicPr>
          <p:cNvPr id="1028" name="Picture 4" descr="Home - Petrus - EuroQCI">
            <a:extLst>
              <a:ext uri="{FF2B5EF4-FFF2-40B4-BE49-F238E27FC236}">
                <a16:creationId xmlns:a16="http://schemas.microsoft.com/office/drawing/2014/main" id="{C1FEF7FF-CF84-97CC-3B4E-FE4D0ABEC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edab81f9a6354aa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30373" y="11919749"/>
            <a:ext cx="3254842" cy="124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antum Internet Alliance - QuTech">
            <a:extLst>
              <a:ext uri="{FF2B5EF4-FFF2-40B4-BE49-F238E27FC236}">
                <a16:creationId xmlns:a16="http://schemas.microsoft.com/office/drawing/2014/main" id="{1AD1D7EF-DFB7-A7DA-3C3C-BDCD53F7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fdf6ebd9259546fa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9908" y="11161730"/>
            <a:ext cx="4234384" cy="236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922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83A97-A97D-6E29-17AC-D73324E3E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CAT-3 Quantum Sensing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CAC59-C906-8527-FF35-21F452CF0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NL" dirty="0"/>
              <a:t>hree testbeds </a:t>
            </a:r>
          </a:p>
          <a:p>
            <a:pPr marL="457200" indent="-457200">
              <a:buFont typeface="+mj-lt"/>
              <a:buAutoNum type="arabicPeriod"/>
            </a:pPr>
            <a:r>
              <a:rPr lang="en-NL" dirty="0"/>
              <a:t>Ultracold quantum sensors</a:t>
            </a:r>
          </a:p>
          <a:p>
            <a:pPr marL="457200" indent="-457200">
              <a:buFont typeface="+mj-lt"/>
              <a:buAutoNum type="arabicPeriod"/>
            </a:pPr>
            <a:r>
              <a:rPr lang="en-NL" dirty="0"/>
              <a:t>Mechinical quantum sensors</a:t>
            </a:r>
          </a:p>
          <a:p>
            <a:pPr marL="457200" indent="-457200">
              <a:buFont typeface="+mj-lt"/>
              <a:buAutoNum type="arabicPeriod"/>
            </a:pPr>
            <a:r>
              <a:rPr lang="en-NL" dirty="0"/>
              <a:t>Spin quantum sensors </a:t>
            </a:r>
          </a:p>
          <a:p>
            <a:endParaRPr lang="en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A591A-5554-47C7-9BDA-DDAE20F3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4132-5305-4E5C-9CE7-AC9779235109}" type="slidenum">
              <a:rPr lang="nl-NL"/>
              <a:pPr/>
              <a:t>6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E5369-EA9F-953C-E9CD-7E3F9B3020E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NL" dirty="0"/>
              <a:t>Turn quantum sensing intro practical innovations for everyone</a:t>
            </a:r>
          </a:p>
        </p:txBody>
      </p:sp>
      <p:pic>
        <p:nvPicPr>
          <p:cNvPr id="7" name="Content Placeholder 23" descr="A close-up of a machine&#10;&#10;Description automatically generated">
            <a:extLst>
              <a:ext uri="{FF2B5EF4-FFF2-40B4-BE49-F238E27FC236}">
                <a16:creationId xmlns:a16="http://schemas.microsoft.com/office/drawing/2014/main" id="{0B20A805-D898-3184-1996-7D11952A2B42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f8ee83e16e5c41b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8823" y="3837490"/>
            <a:ext cx="10777957" cy="7190436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C7D2F0-84F5-C6A0-12E3-FCFD48E5711C}"/>
              </a:ext>
            </a:extLst>
          </p:cNvPr>
          <p:cNvGrpSpPr/>
          <p:nvPr/>
        </p:nvGrpSpPr>
        <p:grpSpPr>
          <a:xfrm>
            <a:off x="1536709" y="6322387"/>
            <a:ext cx="7984720" cy="4925737"/>
            <a:chOff x="1564703" y="5178011"/>
            <a:chExt cx="8018262" cy="4946429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5588D1ED-F355-A9A6-E5B7-F964FC444667}"/>
                </a:ext>
              </a:extLst>
            </p:cNvPr>
            <p:cNvSpPr/>
            <p:nvPr/>
          </p:nvSpPr>
          <p:spPr>
            <a:xfrm rot="10800000">
              <a:off x="6193268" y="5656227"/>
              <a:ext cx="1747401" cy="1379526"/>
            </a:xfrm>
            <a:prstGeom prst="triangl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NL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CBD85-644D-F3E4-6604-47BE22A8998C}"/>
                </a:ext>
              </a:extLst>
            </p:cNvPr>
            <p:cNvSpPr/>
            <p:nvPr/>
          </p:nvSpPr>
          <p:spPr>
            <a:xfrm>
              <a:off x="4708635" y="6502047"/>
              <a:ext cx="4874330" cy="229921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388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TESTBED</a:t>
              </a: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6F541CCE-F772-D962-2EA9-FEA9B632C706}"/>
                </a:ext>
              </a:extLst>
            </p:cNvPr>
            <p:cNvSpPr/>
            <p:nvPr/>
          </p:nvSpPr>
          <p:spPr>
            <a:xfrm>
              <a:off x="1564703" y="7069084"/>
              <a:ext cx="3310866" cy="1011653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dirty="0"/>
                <a:t>Technology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ABECCC-2460-8EE8-981E-0F9BFC3B112F}"/>
                </a:ext>
              </a:extLst>
            </p:cNvPr>
            <p:cNvSpPr txBox="1"/>
            <p:nvPr/>
          </p:nvSpPr>
          <p:spPr>
            <a:xfrm>
              <a:off x="6193268" y="5178011"/>
              <a:ext cx="1747401" cy="447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dirty="0"/>
                <a:t>use cases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B54CA0-21BE-CE4A-2C7E-740AEA177DF1}"/>
                </a:ext>
              </a:extLst>
            </p:cNvPr>
            <p:cNvSpPr txBox="1"/>
            <p:nvPr/>
          </p:nvSpPr>
          <p:spPr>
            <a:xfrm>
              <a:off x="6193268" y="9788495"/>
              <a:ext cx="1747401" cy="335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455" dirty="0"/>
                <a:t>Proof of concept </a:t>
              </a:r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F28F0893-D644-B470-8862-B58CCE19C261}"/>
                </a:ext>
              </a:extLst>
            </p:cNvPr>
            <p:cNvSpPr/>
            <p:nvPr/>
          </p:nvSpPr>
          <p:spPr>
            <a:xfrm rot="10800000">
              <a:off x="6186766" y="8351806"/>
              <a:ext cx="1747401" cy="1379526"/>
            </a:xfrm>
            <a:prstGeom prst="triangl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87920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E6F9-567A-0758-15EA-5205224706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641" y="1185001"/>
            <a:ext cx="22095005" cy="1626897"/>
          </a:xfrm>
        </p:spPr>
        <p:txBody>
          <a:bodyPr>
            <a:normAutofit/>
          </a:bodyPr>
          <a:lstStyle/>
          <a:p>
            <a:r>
              <a:rPr lang="en-GB" sz="8004" dirty="0"/>
              <a:t>What is happening?</a:t>
            </a:r>
            <a:endParaRPr lang="en-GB" dirty="0"/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DE2BA6B3-97C4-03AB-6A7E-64746D4619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8897044" y="11911973"/>
            <a:ext cx="5485244" cy="435122"/>
          </a:xfrm>
        </p:spPr>
        <p:txBody>
          <a:bodyPr/>
          <a:lstStyle/>
          <a:p>
            <a:pPr defTabSz="1828718" rtl="0">
              <a:spcAft>
                <a:spcPts val="989"/>
              </a:spcAft>
              <a:defRPr/>
            </a:pPr>
            <a:fld id="{BA3F4132-5305-4E5C-9CE7-AC9779235109}" type="slidenum">
              <a:rPr lang="nl-NL" kern="1200">
                <a:solidFill>
                  <a:prstClr val="black"/>
                </a:solidFill>
                <a:cs typeface="+mn-cs"/>
              </a:rPr>
              <a:pPr defTabSz="1828718" rtl="0">
                <a:spcAft>
                  <a:spcPts val="989"/>
                </a:spcAft>
                <a:defRPr/>
              </a:pPr>
              <a:t>7</a:t>
            </a:fld>
            <a:endParaRPr lang="nl-NL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2229DD-79DB-9B06-0CB6-53DC413B05CA}"/>
              </a:ext>
            </a:extLst>
          </p:cNvPr>
          <p:cNvSpPr/>
          <p:nvPr/>
        </p:nvSpPr>
        <p:spPr>
          <a:xfrm>
            <a:off x="1399237" y="3517013"/>
            <a:ext cx="7719886" cy="7867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253" indent="-628253" algn="l" defTabSz="1828718" rtl="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3599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Building new technology</a:t>
            </a:r>
          </a:p>
          <a:p>
            <a:pPr marL="628253" indent="-628253" algn="l" defTabSz="1828718" rtl="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3599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Developing and offering novel scalable full-stack systems</a:t>
            </a:r>
          </a:p>
          <a:p>
            <a:pPr marL="628253" indent="-628253" algn="l" defTabSz="1828718" rtl="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3599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Fostering quantum eco-systems</a:t>
            </a:r>
          </a:p>
          <a:p>
            <a:pPr marL="628253" indent="-628253" algn="l" defTabSz="1828718" rtl="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3599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Build new companies</a:t>
            </a:r>
          </a:p>
          <a:p>
            <a:pPr marL="628253" indent="-628253" algn="l" defTabSz="1828718" rtl="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3599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User - engagement</a:t>
            </a:r>
          </a:p>
          <a:p>
            <a:pPr marL="628253" indent="-628253" algn="l" defTabSz="1828718" rtl="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3599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Create infrastructure</a:t>
            </a:r>
          </a:p>
          <a:p>
            <a:pPr algn="l" defTabSz="1828718" rtl="0">
              <a:defRPr/>
            </a:pPr>
            <a:endParaRPr lang="en-US" sz="3599" kern="1200" dirty="0">
              <a:solidFill>
                <a:prstClr val="black"/>
              </a:solidFill>
              <a:latin typeface="Shape"/>
              <a:ea typeface="+mn-ea"/>
              <a:cs typeface="+mn-cs"/>
            </a:endParaRPr>
          </a:p>
          <a:p>
            <a:pPr marL="628253" indent="-628253" algn="l" defTabSz="1828718" rtl="0">
              <a:buFont typeface="Wingdings" panose="05000000000000000000" pitchFamily="2" charset="2"/>
              <a:buChar char="q"/>
              <a:defRPr/>
            </a:pPr>
            <a:endParaRPr lang="en-US" sz="3599" kern="1200" dirty="0">
              <a:solidFill>
                <a:prstClr val="black"/>
              </a:solidFill>
              <a:latin typeface="Shape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15C274-6BBC-EF2C-5A7C-59AF4F8F1097}"/>
              </a:ext>
            </a:extLst>
          </p:cNvPr>
          <p:cNvCxnSpPr>
            <a:cxnSpLocks/>
          </p:cNvCxnSpPr>
          <p:nvPr/>
        </p:nvCxnSpPr>
        <p:spPr>
          <a:xfrm flipV="1">
            <a:off x="15346483" y="11404092"/>
            <a:ext cx="346371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C3F2BB-4232-78E7-3BF6-0F87C67CE25A}"/>
              </a:ext>
            </a:extLst>
          </p:cNvPr>
          <p:cNvCxnSpPr>
            <a:cxnSpLocks/>
          </p:cNvCxnSpPr>
          <p:nvPr/>
        </p:nvCxnSpPr>
        <p:spPr>
          <a:xfrm flipV="1">
            <a:off x="14942911" y="8433879"/>
            <a:ext cx="3463713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35BDFB-1FEC-88DA-3E1A-8A7C681B56AE}"/>
              </a:ext>
            </a:extLst>
          </p:cNvPr>
          <p:cNvCxnSpPr>
            <a:cxnSpLocks/>
          </p:cNvCxnSpPr>
          <p:nvPr/>
        </p:nvCxnSpPr>
        <p:spPr>
          <a:xfrm flipV="1">
            <a:off x="14996229" y="5526061"/>
            <a:ext cx="2560140" cy="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389301-6AE4-1AF3-8CCF-693C626F9D23}"/>
              </a:ext>
            </a:extLst>
          </p:cNvPr>
          <p:cNvSpPr txBox="1"/>
          <p:nvPr/>
        </p:nvSpPr>
        <p:spPr>
          <a:xfrm>
            <a:off x="17420782" y="9667320"/>
            <a:ext cx="3941021" cy="54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718" rtl="0">
              <a:defRPr/>
            </a:pPr>
            <a:r>
              <a:rPr lang="en-US" sz="2800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Quantum Processors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96C3C-C6A4-6C89-AC67-6F886B6BA36E}"/>
              </a:ext>
            </a:extLst>
          </p:cNvPr>
          <p:cNvSpPr txBox="1"/>
          <p:nvPr/>
        </p:nvSpPr>
        <p:spPr>
          <a:xfrm>
            <a:off x="18955255" y="8132504"/>
            <a:ext cx="2250821" cy="54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718" rtl="0">
              <a:defRPr/>
            </a:pPr>
            <a:r>
              <a:rPr lang="en-US" sz="2800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Cryogenics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35A6F-8A00-82B0-9BA1-52396D716967}"/>
              </a:ext>
            </a:extLst>
          </p:cNvPr>
          <p:cNvSpPr txBox="1"/>
          <p:nvPr/>
        </p:nvSpPr>
        <p:spPr>
          <a:xfrm>
            <a:off x="16181638" y="8490505"/>
            <a:ext cx="3325380" cy="54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718" rtl="0">
              <a:defRPr/>
            </a:pPr>
            <a:r>
              <a:rPr lang="en-US" sz="2800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Hardware 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AA9C0C-55DD-09CA-797B-0270EE89B809}"/>
              </a:ext>
            </a:extLst>
          </p:cNvPr>
          <p:cNvSpPr txBox="1"/>
          <p:nvPr/>
        </p:nvSpPr>
        <p:spPr>
          <a:xfrm>
            <a:off x="16583372" y="7695404"/>
            <a:ext cx="4048805" cy="54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718" rtl="0">
              <a:defRPr/>
            </a:pPr>
            <a:r>
              <a:rPr lang="en-US" sz="2800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System Integration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BC678D-D038-8B45-CB45-C6B511F9C17C}"/>
              </a:ext>
            </a:extLst>
          </p:cNvPr>
          <p:cNvGrpSpPr/>
          <p:nvPr/>
        </p:nvGrpSpPr>
        <p:grpSpPr>
          <a:xfrm>
            <a:off x="8944778" y="2729336"/>
            <a:ext cx="6909561" cy="10959778"/>
            <a:chOff x="4716450" y="450690"/>
            <a:chExt cx="5101335" cy="7652003"/>
          </a:xfrm>
        </p:grpSpPr>
        <p:sp>
          <p:nvSpPr>
            <p:cNvPr id="14" name="Flowchart: Magnetic Disk 30">
              <a:extLst>
                <a:ext uri="{FF2B5EF4-FFF2-40B4-BE49-F238E27FC236}">
                  <a16:creationId xmlns:a16="http://schemas.microsoft.com/office/drawing/2014/main" id="{5ADA7377-420D-4A0C-CB60-2FFF1F7E90B5}"/>
                </a:ext>
              </a:extLst>
            </p:cNvPr>
            <p:cNvSpPr/>
            <p:nvPr/>
          </p:nvSpPr>
          <p:spPr>
            <a:xfrm>
              <a:off x="4716450" y="450690"/>
              <a:ext cx="5101335" cy="7652003"/>
            </a:xfrm>
            <a:prstGeom prst="flowChartMagneticDisk">
              <a:avLst/>
            </a:prstGeom>
            <a:solidFill>
              <a:schemeClr val="accent1">
                <a:lumMod val="20000"/>
                <a:lumOff val="80000"/>
                <a:alpha val="98000"/>
              </a:schemeClr>
            </a:solidFill>
            <a:ln>
              <a:noFill/>
            </a:ln>
            <a:effectLst>
              <a:softEdge rad="901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8" rtl="0">
                <a:defRPr/>
              </a:pPr>
              <a:endParaRPr lang="en-US" sz="2800" kern="1200" dirty="0">
                <a:solidFill>
                  <a:prstClr val="white"/>
                </a:solidFill>
                <a:latin typeface="Shape"/>
              </a:endParaRPr>
            </a:p>
          </p:txBody>
        </p:sp>
        <p:sp>
          <p:nvSpPr>
            <p:cNvPr id="15" name="Flowchart: Magnetic Disk 31">
              <a:extLst>
                <a:ext uri="{FF2B5EF4-FFF2-40B4-BE49-F238E27FC236}">
                  <a16:creationId xmlns:a16="http://schemas.microsoft.com/office/drawing/2014/main" id="{24A10E69-FC7E-1171-DD25-76F0A0DFF0B0}"/>
                </a:ext>
              </a:extLst>
            </p:cNvPr>
            <p:cNvSpPr/>
            <p:nvPr/>
          </p:nvSpPr>
          <p:spPr>
            <a:xfrm>
              <a:off x="5650965" y="753129"/>
              <a:ext cx="3770552" cy="6321219"/>
            </a:xfrm>
            <a:prstGeom prst="flowChartMagneticDisk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8" rtl="0">
                <a:defRPr/>
              </a:pPr>
              <a:endParaRPr lang="en-US" sz="2800" kern="1200" dirty="0">
                <a:solidFill>
                  <a:prstClr val="white"/>
                </a:solidFill>
                <a:latin typeface="Shape"/>
              </a:endParaRPr>
            </a:p>
          </p:txBody>
        </p:sp>
        <p:sp>
          <p:nvSpPr>
            <p:cNvPr id="16" name="Rectangle: Rounded Corners 179">
              <a:extLst>
                <a:ext uri="{FF2B5EF4-FFF2-40B4-BE49-F238E27FC236}">
                  <a16:creationId xmlns:a16="http://schemas.microsoft.com/office/drawing/2014/main" id="{F2C35CD9-4CBA-7C96-1703-4B30D1DF9468}"/>
                </a:ext>
              </a:extLst>
            </p:cNvPr>
            <p:cNvSpPr/>
            <p:nvPr/>
          </p:nvSpPr>
          <p:spPr>
            <a:xfrm>
              <a:off x="6655382" y="4375370"/>
              <a:ext cx="1663478" cy="3105160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scene3d>
              <a:camera prst="isometricOffAxis1Top"/>
              <a:lightRig rig="threePt" dir="t"/>
            </a:scene3d>
            <a:sp3d extrusionH="184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8" rtl="0">
                <a:defRPr/>
              </a:pPr>
              <a:endParaRPr lang="en-US" sz="2800" kern="1200" dirty="0">
                <a:solidFill>
                  <a:prstClr val="white"/>
                </a:solidFill>
                <a:latin typeface="Shape"/>
              </a:endParaRPr>
            </a:p>
          </p:txBody>
        </p:sp>
        <p:sp>
          <p:nvSpPr>
            <p:cNvPr id="17" name="Rectangle: Rounded Corners 180">
              <a:extLst>
                <a:ext uri="{FF2B5EF4-FFF2-40B4-BE49-F238E27FC236}">
                  <a16:creationId xmlns:a16="http://schemas.microsoft.com/office/drawing/2014/main" id="{1348E6D6-CDBC-CBDA-2E00-D5DD20E4D2E2}"/>
                </a:ext>
              </a:extLst>
            </p:cNvPr>
            <p:cNvSpPr/>
            <p:nvPr/>
          </p:nvSpPr>
          <p:spPr>
            <a:xfrm>
              <a:off x="6658536" y="3361283"/>
              <a:ext cx="1663478" cy="310516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  <a:sp3d extrusionH="184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8" rtl="0">
                <a:defRPr/>
              </a:pPr>
              <a:endParaRPr lang="en-US" sz="2800" kern="1200" dirty="0">
                <a:solidFill>
                  <a:prstClr val="white"/>
                </a:solidFill>
                <a:latin typeface="Shape"/>
              </a:endParaRPr>
            </a:p>
          </p:txBody>
        </p:sp>
        <p:sp>
          <p:nvSpPr>
            <p:cNvPr id="18" name="Rectangle: Rounded Corners 181">
              <a:extLst>
                <a:ext uri="{FF2B5EF4-FFF2-40B4-BE49-F238E27FC236}">
                  <a16:creationId xmlns:a16="http://schemas.microsoft.com/office/drawing/2014/main" id="{9671C996-B545-EB8B-B018-C332ECF450D4}"/>
                </a:ext>
              </a:extLst>
            </p:cNvPr>
            <p:cNvSpPr/>
            <p:nvPr/>
          </p:nvSpPr>
          <p:spPr>
            <a:xfrm>
              <a:off x="6664846" y="2435576"/>
              <a:ext cx="1663478" cy="310516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isometricOffAxis1Top"/>
              <a:lightRig rig="threePt" dir="t"/>
            </a:scene3d>
            <a:sp3d extrusionH="184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8" rtl="0">
                <a:defRPr/>
              </a:pPr>
              <a:endParaRPr lang="en-US" sz="2800" kern="1200" dirty="0">
                <a:solidFill>
                  <a:prstClr val="white"/>
                </a:solidFill>
                <a:latin typeface="Shape"/>
              </a:endParaRPr>
            </a:p>
          </p:txBody>
        </p:sp>
        <p:sp>
          <p:nvSpPr>
            <p:cNvPr id="19" name="Rectangle: Rounded Corners 182">
              <a:extLst>
                <a:ext uri="{FF2B5EF4-FFF2-40B4-BE49-F238E27FC236}">
                  <a16:creationId xmlns:a16="http://schemas.microsoft.com/office/drawing/2014/main" id="{60AD7C48-4CFF-4457-CFFF-359832186D18}"/>
                </a:ext>
              </a:extLst>
            </p:cNvPr>
            <p:cNvSpPr/>
            <p:nvPr/>
          </p:nvSpPr>
          <p:spPr>
            <a:xfrm>
              <a:off x="6671154" y="1434250"/>
              <a:ext cx="1663478" cy="310516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cene3d>
              <a:camera prst="isometricOffAxis1Top"/>
              <a:lightRig rig="threePt" dir="t"/>
            </a:scene3d>
            <a:sp3d extrusionH="184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8" rtl="0">
                <a:defRPr/>
              </a:pPr>
              <a:endParaRPr lang="en-US" sz="2800" kern="1200" dirty="0">
                <a:solidFill>
                  <a:prstClr val="white"/>
                </a:solidFill>
                <a:latin typeface="Shape"/>
              </a:endParaRPr>
            </a:p>
          </p:txBody>
        </p:sp>
        <p:sp>
          <p:nvSpPr>
            <p:cNvPr id="20" name="Rectangle: Rounded Corners 183">
              <a:extLst>
                <a:ext uri="{FF2B5EF4-FFF2-40B4-BE49-F238E27FC236}">
                  <a16:creationId xmlns:a16="http://schemas.microsoft.com/office/drawing/2014/main" id="{C560581A-1784-705C-EB6C-05C676ADE72B}"/>
                </a:ext>
              </a:extLst>
            </p:cNvPr>
            <p:cNvSpPr/>
            <p:nvPr/>
          </p:nvSpPr>
          <p:spPr>
            <a:xfrm>
              <a:off x="6677464" y="470732"/>
              <a:ext cx="1663478" cy="310516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scene3d>
              <a:camera prst="isometricOffAxis1Top"/>
              <a:lightRig rig="threePt" dir="t"/>
            </a:scene3d>
            <a:sp3d extrusionH="184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8" rtl="0">
                <a:defRPr/>
              </a:pPr>
              <a:endParaRPr lang="en-US" sz="2800" kern="1200" dirty="0">
                <a:solidFill>
                  <a:prstClr val="white"/>
                </a:solidFill>
                <a:latin typeface="Shape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2A11F27-778F-F524-95BC-4DB4C165495C}"/>
                </a:ext>
              </a:extLst>
            </p:cNvPr>
            <p:cNvGrpSpPr/>
            <p:nvPr/>
          </p:nvGrpSpPr>
          <p:grpSpPr>
            <a:xfrm>
              <a:off x="8913694" y="6214198"/>
              <a:ext cx="221797" cy="221797"/>
              <a:chOff x="3944460" y="7321827"/>
              <a:chExt cx="221797" cy="22179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1039F07-8A3F-5542-B7D3-AFC03AD9F7B2}"/>
                  </a:ext>
                </a:extLst>
              </p:cNvPr>
              <p:cNvSpPr/>
              <p:nvPr/>
            </p:nvSpPr>
            <p:spPr>
              <a:xfrm>
                <a:off x="3944460" y="7321827"/>
                <a:ext cx="221797" cy="22179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18" rtl="0">
                  <a:defRPr/>
                </a:pPr>
                <a:endParaRPr lang="en-US" sz="2800" kern="1200" dirty="0">
                  <a:solidFill>
                    <a:prstClr val="white"/>
                  </a:solidFill>
                  <a:latin typeface="Shape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A13A74F-52BD-687F-BB66-59E25204177A}"/>
                  </a:ext>
                </a:extLst>
              </p:cNvPr>
              <p:cNvSpPr/>
              <p:nvPr/>
            </p:nvSpPr>
            <p:spPr>
              <a:xfrm>
                <a:off x="3994869" y="7372235"/>
                <a:ext cx="113418" cy="1108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18" rtl="0">
                  <a:defRPr/>
                </a:pPr>
                <a:endParaRPr lang="en-US" sz="2800" kern="1200" dirty="0">
                  <a:solidFill>
                    <a:prstClr val="white"/>
                  </a:solidFill>
                  <a:latin typeface="Shape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EA51AE6-35A4-6CA7-DE56-5F29772421E3}"/>
                </a:ext>
              </a:extLst>
            </p:cNvPr>
            <p:cNvGrpSpPr/>
            <p:nvPr/>
          </p:nvGrpSpPr>
          <p:grpSpPr>
            <a:xfrm>
              <a:off x="8891207" y="5185278"/>
              <a:ext cx="221797" cy="221797"/>
              <a:chOff x="3944460" y="7321827"/>
              <a:chExt cx="221797" cy="221797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9D782F7-1FD2-751D-7559-37CF28806A5F}"/>
                  </a:ext>
                </a:extLst>
              </p:cNvPr>
              <p:cNvSpPr/>
              <p:nvPr/>
            </p:nvSpPr>
            <p:spPr>
              <a:xfrm>
                <a:off x="3944460" y="7321827"/>
                <a:ext cx="221797" cy="22179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18" rtl="0">
                  <a:defRPr/>
                </a:pPr>
                <a:endParaRPr lang="en-US" sz="2800" kern="1200" dirty="0">
                  <a:solidFill>
                    <a:prstClr val="white"/>
                  </a:solidFill>
                  <a:latin typeface="Shape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315F542-0FA3-8A89-5D9A-6562D591BD3D}"/>
                  </a:ext>
                </a:extLst>
              </p:cNvPr>
              <p:cNvSpPr/>
              <p:nvPr/>
            </p:nvSpPr>
            <p:spPr>
              <a:xfrm>
                <a:off x="3994869" y="7372235"/>
                <a:ext cx="113418" cy="1108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18" rtl="0">
                  <a:defRPr/>
                </a:pPr>
                <a:endParaRPr lang="en-US" sz="2800" kern="1200" dirty="0">
                  <a:solidFill>
                    <a:prstClr val="white"/>
                  </a:solidFill>
                  <a:latin typeface="Shape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305D5A3-C1BD-BCAB-C8B9-3A7D45681A62}"/>
                </a:ext>
              </a:extLst>
            </p:cNvPr>
            <p:cNvGrpSpPr/>
            <p:nvPr/>
          </p:nvGrpSpPr>
          <p:grpSpPr>
            <a:xfrm>
              <a:off x="8892937" y="4276692"/>
              <a:ext cx="221797" cy="221797"/>
              <a:chOff x="3944460" y="7321827"/>
              <a:chExt cx="221797" cy="22179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57D3FA3-59FD-F6D2-34F5-19846BAC303B}"/>
                  </a:ext>
                </a:extLst>
              </p:cNvPr>
              <p:cNvSpPr/>
              <p:nvPr/>
            </p:nvSpPr>
            <p:spPr>
              <a:xfrm>
                <a:off x="3944460" y="7321827"/>
                <a:ext cx="221797" cy="22179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18" rtl="0">
                  <a:defRPr/>
                </a:pPr>
                <a:endParaRPr lang="en-US" sz="2800" kern="1200" dirty="0">
                  <a:solidFill>
                    <a:prstClr val="white"/>
                  </a:solidFill>
                  <a:latin typeface="Shape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E9E9016-D7DA-36AD-82E9-D88EF2A44349}"/>
                  </a:ext>
                </a:extLst>
              </p:cNvPr>
              <p:cNvSpPr/>
              <p:nvPr/>
            </p:nvSpPr>
            <p:spPr>
              <a:xfrm>
                <a:off x="3994869" y="7372235"/>
                <a:ext cx="113418" cy="1108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18" rtl="0">
                  <a:defRPr/>
                </a:pPr>
                <a:endParaRPr lang="en-US" sz="2800" kern="1200" dirty="0">
                  <a:solidFill>
                    <a:prstClr val="white"/>
                  </a:solidFill>
                  <a:latin typeface="Shape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92553EE-5E97-406E-DF71-9B9A8C167569}"/>
                </a:ext>
              </a:extLst>
            </p:cNvPr>
            <p:cNvGrpSpPr/>
            <p:nvPr/>
          </p:nvGrpSpPr>
          <p:grpSpPr>
            <a:xfrm>
              <a:off x="8923082" y="3287301"/>
              <a:ext cx="221797" cy="221797"/>
              <a:chOff x="3944460" y="7321827"/>
              <a:chExt cx="221797" cy="221797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FD60C40-773A-AE77-CA0A-D054EC3AA2FD}"/>
                  </a:ext>
                </a:extLst>
              </p:cNvPr>
              <p:cNvSpPr/>
              <p:nvPr/>
            </p:nvSpPr>
            <p:spPr>
              <a:xfrm>
                <a:off x="3944460" y="7321827"/>
                <a:ext cx="221797" cy="22179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18" rtl="0">
                  <a:defRPr/>
                </a:pPr>
                <a:endParaRPr lang="en-US" sz="2800" kern="1200" dirty="0">
                  <a:solidFill>
                    <a:prstClr val="white"/>
                  </a:solidFill>
                  <a:latin typeface="Shape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A3C391C-15A9-0788-7520-34F9563B16B8}"/>
                  </a:ext>
                </a:extLst>
              </p:cNvPr>
              <p:cNvSpPr/>
              <p:nvPr/>
            </p:nvSpPr>
            <p:spPr>
              <a:xfrm>
                <a:off x="3994869" y="7372235"/>
                <a:ext cx="113418" cy="1108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18" rtl="0">
                  <a:defRPr/>
                </a:pPr>
                <a:endParaRPr lang="en-US" sz="2800" kern="1200" dirty="0">
                  <a:solidFill>
                    <a:prstClr val="white"/>
                  </a:solidFill>
                  <a:latin typeface="Shape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06EF285-3485-4E96-A72D-72A65D39200F}"/>
                </a:ext>
              </a:extLst>
            </p:cNvPr>
            <p:cNvGrpSpPr/>
            <p:nvPr/>
          </p:nvGrpSpPr>
          <p:grpSpPr>
            <a:xfrm>
              <a:off x="8886261" y="2325827"/>
              <a:ext cx="221797" cy="221797"/>
              <a:chOff x="3944460" y="7321827"/>
              <a:chExt cx="221797" cy="22179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58A85EA-405A-D694-8902-A2A940EAD837}"/>
                  </a:ext>
                </a:extLst>
              </p:cNvPr>
              <p:cNvSpPr/>
              <p:nvPr/>
            </p:nvSpPr>
            <p:spPr>
              <a:xfrm>
                <a:off x="3944460" y="7321827"/>
                <a:ext cx="221797" cy="22179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18" rtl="0">
                  <a:defRPr/>
                </a:pPr>
                <a:endParaRPr lang="en-US" sz="2800" kern="1200" dirty="0">
                  <a:solidFill>
                    <a:prstClr val="white"/>
                  </a:solidFill>
                  <a:latin typeface="Shape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E3A3C00-6BAE-0C09-FF67-E336A56F8475}"/>
                  </a:ext>
                </a:extLst>
              </p:cNvPr>
              <p:cNvSpPr/>
              <p:nvPr/>
            </p:nvSpPr>
            <p:spPr>
              <a:xfrm>
                <a:off x="3994869" y="7372235"/>
                <a:ext cx="113418" cy="1108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18" rtl="0">
                  <a:defRPr/>
                </a:pPr>
                <a:endParaRPr lang="en-US" sz="2800" kern="1200" dirty="0">
                  <a:solidFill>
                    <a:prstClr val="white"/>
                  </a:solidFill>
                  <a:latin typeface="Shape"/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70BB0E5-624B-516A-25B2-AEC6C3350C57}"/>
              </a:ext>
            </a:extLst>
          </p:cNvPr>
          <p:cNvSpPr txBox="1"/>
          <p:nvPr/>
        </p:nvSpPr>
        <p:spPr>
          <a:xfrm>
            <a:off x="14942330" y="4909598"/>
            <a:ext cx="7584239" cy="54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718" rtl="0">
              <a:defRPr/>
            </a:pPr>
            <a:r>
              <a:rPr lang="en-US" sz="2800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Quantum Algorithms / Software platform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DFC416-9123-46FD-7E1A-0394642B8621}"/>
              </a:ext>
            </a:extLst>
          </p:cNvPr>
          <p:cNvSpPr txBox="1"/>
          <p:nvPr/>
        </p:nvSpPr>
        <p:spPr>
          <a:xfrm>
            <a:off x="15462067" y="10019577"/>
            <a:ext cx="6512549" cy="850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18" rtl="0">
              <a:defRPr/>
            </a:pPr>
            <a:r>
              <a:rPr lang="en-US" sz="2400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(Spin qubits, Superconducting, trapped ion qubits, N2 vacancy in diamond, photonic)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575D25-B0E6-1486-6368-2DA8E9C1F362}"/>
              </a:ext>
            </a:extLst>
          </p:cNvPr>
          <p:cNvSpPr txBox="1"/>
          <p:nvPr/>
        </p:nvSpPr>
        <p:spPr>
          <a:xfrm>
            <a:off x="13726517" y="2851013"/>
            <a:ext cx="7855824" cy="973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18" rtl="0">
              <a:defRPr/>
            </a:pPr>
            <a:r>
              <a:rPr lang="en-US" sz="2800" b="1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Applications Plane</a:t>
            </a:r>
          </a:p>
          <a:p>
            <a:pPr algn="ctr" defTabSz="1828718" rtl="0">
              <a:defRPr/>
            </a:pPr>
            <a:r>
              <a:rPr lang="en-US" sz="2800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(Finance, Security, Drug Discovery…)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B43F74E-9862-9647-B3AF-CFCC7AD983AD}"/>
              </a:ext>
            </a:extLst>
          </p:cNvPr>
          <p:cNvCxnSpPr/>
          <p:nvPr/>
        </p:nvCxnSpPr>
        <p:spPr>
          <a:xfrm flipV="1">
            <a:off x="9943014" y="4250735"/>
            <a:ext cx="11418788" cy="70729"/>
          </a:xfrm>
          <a:prstGeom prst="line">
            <a:avLst/>
          </a:prstGeom>
          <a:ln w="635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Up-Down Arrow 13">
            <a:extLst>
              <a:ext uri="{FF2B5EF4-FFF2-40B4-BE49-F238E27FC236}">
                <a16:creationId xmlns:a16="http://schemas.microsoft.com/office/drawing/2014/main" id="{99F1D6CF-F96E-26D5-CD11-7E585FA646A5}"/>
              </a:ext>
            </a:extLst>
          </p:cNvPr>
          <p:cNvSpPr/>
          <p:nvPr/>
        </p:nvSpPr>
        <p:spPr>
          <a:xfrm>
            <a:off x="16162581" y="5654518"/>
            <a:ext cx="447958" cy="2872382"/>
          </a:xfrm>
          <a:prstGeom prst="up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18" rtl="0">
              <a:defRPr/>
            </a:pPr>
            <a:endParaRPr lang="en-GB" sz="3599" kern="1200">
              <a:solidFill>
                <a:prstClr val="white"/>
              </a:solidFill>
              <a:latin typeface="Shap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521420-73A3-9820-F316-C002BC83A899}"/>
              </a:ext>
            </a:extLst>
          </p:cNvPr>
          <p:cNvSpPr txBox="1"/>
          <p:nvPr/>
        </p:nvSpPr>
        <p:spPr>
          <a:xfrm>
            <a:off x="17138076" y="6363215"/>
            <a:ext cx="3172855" cy="54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718" rtl="0">
              <a:defRPr/>
            </a:pPr>
            <a:r>
              <a:rPr lang="en-US" sz="2800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Software Control</a:t>
            </a:r>
          </a:p>
        </p:txBody>
      </p:sp>
      <p:sp>
        <p:nvSpPr>
          <p:cNvPr id="42" name="Up-Down Arrow 124">
            <a:extLst>
              <a:ext uri="{FF2B5EF4-FFF2-40B4-BE49-F238E27FC236}">
                <a16:creationId xmlns:a16="http://schemas.microsoft.com/office/drawing/2014/main" id="{AC65A84E-9245-436C-6011-372A474B2175}"/>
              </a:ext>
            </a:extLst>
          </p:cNvPr>
          <p:cNvSpPr/>
          <p:nvPr/>
        </p:nvSpPr>
        <p:spPr>
          <a:xfrm>
            <a:off x="15462740" y="7199132"/>
            <a:ext cx="339002" cy="4096456"/>
          </a:xfrm>
          <a:prstGeom prst="up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18" rtl="0">
              <a:defRPr/>
            </a:pPr>
            <a:endParaRPr lang="en-GB" sz="3599" kern="1200">
              <a:solidFill>
                <a:prstClr val="white"/>
              </a:solidFill>
              <a:latin typeface="Shape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ECDA50-FE32-26E9-1D08-2C9F2082DD11}"/>
              </a:ext>
            </a:extLst>
          </p:cNvPr>
          <p:cNvCxnSpPr>
            <a:cxnSpLocks/>
          </p:cNvCxnSpPr>
          <p:nvPr/>
        </p:nvCxnSpPr>
        <p:spPr>
          <a:xfrm flipV="1">
            <a:off x="15040783" y="6963383"/>
            <a:ext cx="3463713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B5602C7-0F34-6FA5-A8B4-FD0312A92432}"/>
              </a:ext>
            </a:extLst>
          </p:cNvPr>
          <p:cNvCxnSpPr>
            <a:cxnSpLocks/>
          </p:cNvCxnSpPr>
          <p:nvPr/>
        </p:nvCxnSpPr>
        <p:spPr>
          <a:xfrm flipV="1">
            <a:off x="15009139" y="9716507"/>
            <a:ext cx="3463713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B7BDF82-2A0C-3259-87B9-1B42171ADCC2}"/>
              </a:ext>
            </a:extLst>
          </p:cNvPr>
          <p:cNvSpPr txBox="1"/>
          <p:nvPr/>
        </p:nvSpPr>
        <p:spPr>
          <a:xfrm>
            <a:off x="17409590" y="11450289"/>
            <a:ext cx="3941021" cy="54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718" rtl="0">
              <a:defRPr/>
            </a:pPr>
            <a:r>
              <a:rPr lang="en-US" sz="2800" kern="1200" dirty="0">
                <a:solidFill>
                  <a:prstClr val="black"/>
                </a:solidFill>
                <a:latin typeface="Shape"/>
                <a:ea typeface="+mn-ea"/>
                <a:cs typeface="+mn-cs"/>
              </a:rPr>
              <a:t>Device Fabrication</a:t>
            </a:r>
          </a:p>
        </p:txBody>
      </p:sp>
    </p:spTree>
    <p:extLst>
      <p:ext uri="{BB962C8B-B14F-4D97-AF65-F5344CB8AC3E}">
        <p14:creationId xmlns:p14="http://schemas.microsoft.com/office/powerpoint/2010/main" val="220182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B843E21-80A7-BEE0-97DF-2B095F52AC40}"/>
              </a:ext>
            </a:extLst>
          </p:cNvPr>
          <p:cNvSpPr txBox="1"/>
          <p:nvPr/>
        </p:nvSpPr>
        <p:spPr>
          <a:xfrm>
            <a:off x="888273" y="1557596"/>
            <a:ext cx="2280774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Application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potential of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quantum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computing</a:t>
            </a:r>
            <a:endParaRPr kumimoji="0" lang="de-DE" sz="8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nhaltsplatzhalter 9">
            <a:extLst>
              <a:ext uri="{FF2B5EF4-FFF2-40B4-BE49-F238E27FC236}">
                <a16:creationId xmlns:a16="http://schemas.microsoft.com/office/drawing/2014/main" id="{B5BBBF00-313C-99B2-D72D-7EE1B0E5FC84}"/>
              </a:ext>
            </a:extLst>
          </p:cNvPr>
          <p:cNvPicPr>
            <a:picLocks noChangeAspect="1"/>
          </p:cNvPicPr>
          <p:nvPr/>
        </p:nvPicPr>
        <p:blipFill>
          <a:blip r:embed="R5b6feb1d55d84d03"/>
          <a:stretch>
            <a:fillRect/>
          </a:stretch>
        </p:blipFill>
        <p:spPr>
          <a:xfrm>
            <a:off x="13143933" y="3236849"/>
            <a:ext cx="9402558" cy="83421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2286D2A-7F7D-B1BF-8312-738716C68EAD}"/>
              </a:ext>
            </a:extLst>
          </p:cNvPr>
          <p:cNvSpPr txBox="1"/>
          <p:nvPr/>
        </p:nvSpPr>
        <p:spPr>
          <a:xfrm>
            <a:off x="888273" y="4005669"/>
            <a:ext cx="11303727" cy="7489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Quantum computing (QC) has the potential to lead to disruptive changes in many industrial areas: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1C28CB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Simulation of quantum mechanical systems (Development of new drugs, chemical sector with battery development,…)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1C28CB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Solving of linear systems of equations (fluid dynamics,…)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Optimization problems (Logistics, production, pharma,…)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Quantum machine learning (Computer vision, mobility,…)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1C28CB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1C28CB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But to realize this, innovation &amp; development in algorithms, software &amp; connection of QC to classical compute required.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7C4B0-EF4C-898D-D294-FD936DA35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 descr="The IMPAQT Consortium - Quantum Delta NL">
            <a:extLst>
              <a:ext uri="{FF2B5EF4-FFF2-40B4-BE49-F238E27FC236}">
                <a16:creationId xmlns:a16="http://schemas.microsoft.com/office/drawing/2014/main" id="{9B3AB6F8-39E9-3A73-084F-587EE0227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1b56f9b14aa54c2c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70" y="8843827"/>
            <a:ext cx="5747511" cy="22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0241B5-CADA-F334-5410-F32391754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259" y="772994"/>
            <a:ext cx="22096545" cy="1626997"/>
          </a:xfrm>
        </p:spPr>
        <p:txBody>
          <a:bodyPr>
            <a:normAutofit/>
          </a:bodyPr>
          <a:lstStyle/>
          <a:p>
            <a:r>
              <a:rPr lang="en-NL" sz="8489" dirty="0"/>
              <a:t>Foster &amp; support new companies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E25D9-D716-EC4D-D2E0-766F4AFC22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603752" y="17673488"/>
            <a:ext cx="5485245" cy="435859"/>
          </a:xfrm>
        </p:spPr>
        <p:txBody>
          <a:bodyPr/>
          <a:lstStyle/>
          <a:p>
            <a:fld id="{BA3F4132-5305-4E5C-9CE7-AC9779235109}" type="slidenum">
              <a:rPr lang="nl-NL"/>
              <a:pPr/>
              <a:t>8</a:t>
            </a:fld>
            <a:endParaRPr lang="nl-NL"/>
          </a:p>
        </p:txBody>
      </p:sp>
      <p:pic>
        <p:nvPicPr>
          <p:cNvPr id="4" name="Picture 2" descr="Qblox | EU-Startups">
            <a:extLst>
              <a:ext uri="{FF2B5EF4-FFF2-40B4-BE49-F238E27FC236}">
                <a16:creationId xmlns:a16="http://schemas.microsoft.com/office/drawing/2014/main" id="{40DAECB3-071B-4935-FD4D-58CFC1E41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dc7102ed75d54d7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047" y="5687995"/>
            <a:ext cx="3429260" cy="342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lft-based quantum tech startup QphoX raises €2 million, uses Quantum  Modem to turn theory into reality - Tech.eu">
            <a:extLst>
              <a:ext uri="{FF2B5EF4-FFF2-40B4-BE49-F238E27FC236}">
                <a16:creationId xmlns:a16="http://schemas.microsoft.com/office/drawing/2014/main" id="{F2B05B76-F5D9-7682-323A-514F947D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1b33900482114b3e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3002" y="5829351"/>
            <a:ext cx="6903373" cy="30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INGLE QUANTUM - YES!Delft">
            <a:extLst>
              <a:ext uri="{FF2B5EF4-FFF2-40B4-BE49-F238E27FC236}">
                <a16:creationId xmlns:a16="http://schemas.microsoft.com/office/drawing/2014/main" id="{5FEAF8FB-DE19-FAD3-ECC5-3B7EB30E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f06a7765c9da463a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9602" y="5372754"/>
            <a:ext cx="6603649" cy="33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Orange Quantum Systems - quantumcomputers op maat | TNO">
            <a:extLst>
              <a:ext uri="{FF2B5EF4-FFF2-40B4-BE49-F238E27FC236}">
                <a16:creationId xmlns:a16="http://schemas.microsoft.com/office/drawing/2014/main" id="{78CC6DFA-A5A7-0E23-30EC-6E8E55354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1bc5d11161eb415b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698" y="3118975"/>
            <a:ext cx="7192546" cy="202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News - Delft Circuits">
            <a:extLst>
              <a:ext uri="{FF2B5EF4-FFF2-40B4-BE49-F238E27FC236}">
                <a16:creationId xmlns:a16="http://schemas.microsoft.com/office/drawing/2014/main" id="{E175160B-3A0A-4C78-D919-D2413BBE3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0d2a93dd5cd742a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1064" y="3330402"/>
            <a:ext cx="7161533" cy="14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CCF37EE-2483-954A-3C5A-041DA92CEEBE}"/>
              </a:ext>
            </a:extLst>
          </p:cNvPr>
          <p:cNvPicPr>
            <a:picLocks noChangeAspect="1"/>
          </p:cNvPicPr>
          <p:nvPr/>
        </p:nvPicPr>
        <p:blipFill>
          <a:blip r:embed="Rada81c2ed3ea44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7007" y="5883861"/>
            <a:ext cx="5820107" cy="3233393"/>
          </a:xfrm>
          <a:prstGeom prst="rect">
            <a:avLst/>
          </a:prstGeom>
        </p:spPr>
      </p:pic>
      <p:pic>
        <p:nvPicPr>
          <p:cNvPr id="6146" name="Picture 2" descr="QuiX Quantum haalt €5,5 miljoen op | Vectrix">
            <a:extLst>
              <a:ext uri="{FF2B5EF4-FFF2-40B4-BE49-F238E27FC236}">
                <a16:creationId xmlns:a16="http://schemas.microsoft.com/office/drawing/2014/main" id="{56BEAB52-D5EB-BA4A-DDD8-1E947762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8820f216babb4ea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88475" y="9990834"/>
            <a:ext cx="3946630" cy="237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ard Systems - Mercator Launch">
            <a:extLst>
              <a:ext uri="{FF2B5EF4-FFF2-40B4-BE49-F238E27FC236}">
                <a16:creationId xmlns:a16="http://schemas.microsoft.com/office/drawing/2014/main" id="{4D421B41-1306-79F3-788E-8BCBDF8D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ba2b90d5b2a14f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400" y="10654132"/>
            <a:ext cx="4251112" cy="28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me - CUbIQ Technologies">
            <a:extLst>
              <a:ext uri="{FF2B5EF4-FFF2-40B4-BE49-F238E27FC236}">
                <a16:creationId xmlns:a16="http://schemas.microsoft.com/office/drawing/2014/main" id="{5503CC16-F30B-B7E2-D9E7-5A9BB5A7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4f83e7a921a7433f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3970" y="10198577"/>
            <a:ext cx="6130227" cy="195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ROOVE Quantum">
            <a:extLst>
              <a:ext uri="{FF2B5EF4-FFF2-40B4-BE49-F238E27FC236}">
                <a16:creationId xmlns:a16="http://schemas.microsoft.com/office/drawing/2014/main" id="{3D03F127-D8DF-EBE1-7008-15D23A2CE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c557e667fbf2450a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951" y="3058226"/>
            <a:ext cx="6386334" cy="2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ermioniq | LinkedIn">
            <a:extLst>
              <a:ext uri="{FF2B5EF4-FFF2-40B4-BE49-F238E27FC236}">
                <a16:creationId xmlns:a16="http://schemas.microsoft.com/office/drawing/2014/main" id="{F0053C23-CE8E-25B1-B979-FBDFEA2E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eb5e3921290e43e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154" y="9770932"/>
            <a:ext cx="3080516" cy="308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417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68070-471D-B2F8-C014-6FF1BED6C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D0FF-BCBB-3781-74D2-0D465B23B8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641" y="1185001"/>
            <a:ext cx="22095005" cy="1626897"/>
          </a:xfrm>
        </p:spPr>
        <p:txBody>
          <a:bodyPr>
            <a:normAutofit/>
          </a:bodyPr>
          <a:lstStyle/>
          <a:p>
            <a:r>
              <a:rPr lang="en-GB" sz="8004" dirty="0"/>
              <a:t>Different worlds</a:t>
            </a: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079DC3-A55A-9204-A38F-146BD7D106FE}"/>
              </a:ext>
            </a:extLst>
          </p:cNvPr>
          <p:cNvSpPr/>
          <p:nvPr/>
        </p:nvSpPr>
        <p:spPr>
          <a:xfrm>
            <a:off x="9768330" y="3833702"/>
            <a:ext cx="5209146" cy="504434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HPC Domain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CFAC5AF-5607-AD27-3852-B7F5F03DA169}"/>
              </a:ext>
            </a:extLst>
          </p:cNvPr>
          <p:cNvSpPr/>
          <p:nvPr/>
        </p:nvSpPr>
        <p:spPr>
          <a:xfrm>
            <a:off x="4968874" y="8314926"/>
            <a:ext cx="4867216" cy="45221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Quantum Computing</a:t>
            </a:r>
          </a:p>
          <a:p>
            <a:pPr algn="ctr"/>
            <a:r>
              <a:rPr lang="en-GB" sz="4366" dirty="0"/>
              <a:t>Hardware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E47D19F-10AA-BA53-053E-7886F0DC38D5}"/>
              </a:ext>
            </a:extLst>
          </p:cNvPr>
          <p:cNvSpPr/>
          <p:nvPr/>
        </p:nvSpPr>
        <p:spPr>
          <a:xfrm>
            <a:off x="2156361" y="3302313"/>
            <a:ext cx="4867216" cy="45221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Quantum Computing</a:t>
            </a:r>
          </a:p>
          <a:p>
            <a:pPr algn="ctr"/>
            <a:r>
              <a:rPr lang="en-GB" sz="4366" dirty="0"/>
              <a:t>Software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E416D64-008A-ECA8-3714-27771F05CC45}"/>
              </a:ext>
            </a:extLst>
          </p:cNvPr>
          <p:cNvCxnSpPr/>
          <p:nvPr/>
        </p:nvCxnSpPr>
        <p:spPr>
          <a:xfrm>
            <a:off x="16979807" y="3302313"/>
            <a:ext cx="0" cy="9228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FB03CD45-40AB-9E90-8836-08E4E41D9A70}"/>
              </a:ext>
            </a:extLst>
          </p:cNvPr>
          <p:cNvSpPr/>
          <p:nvPr/>
        </p:nvSpPr>
        <p:spPr>
          <a:xfrm>
            <a:off x="18057988" y="3302313"/>
            <a:ext cx="4167938" cy="35556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Digital</a:t>
            </a:r>
          </a:p>
          <a:p>
            <a:pPr algn="ctr"/>
            <a:r>
              <a:rPr lang="en-GB" sz="4366" dirty="0"/>
              <a:t>Infra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9FDF2A7-984E-A3D5-208D-35CB1DF43857}"/>
              </a:ext>
            </a:extLst>
          </p:cNvPr>
          <p:cNvSpPr/>
          <p:nvPr/>
        </p:nvSpPr>
        <p:spPr>
          <a:xfrm>
            <a:off x="18184290" y="7916655"/>
            <a:ext cx="4167938" cy="35556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Quantum</a:t>
            </a:r>
            <a:br>
              <a:rPr lang="en-GB" sz="4366" dirty="0"/>
            </a:br>
            <a:r>
              <a:rPr lang="en-GB" sz="4366" dirty="0"/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1231418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2F6D4-3453-52E7-C960-DD4EA4B51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16B6C07-3E5F-714D-8F90-D0CA5772FDC4}"/>
              </a:ext>
            </a:extLst>
          </p:cNvPr>
          <p:cNvSpPr/>
          <p:nvPr/>
        </p:nvSpPr>
        <p:spPr>
          <a:xfrm>
            <a:off x="2735515" y="4066281"/>
            <a:ext cx="19000599" cy="768896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366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CBB42B-88E4-9838-CFE3-4FB94A12FD00}"/>
              </a:ext>
            </a:extLst>
          </p:cNvPr>
          <p:cNvSpPr/>
          <p:nvPr/>
        </p:nvSpPr>
        <p:spPr>
          <a:xfrm>
            <a:off x="4034149" y="2811899"/>
            <a:ext cx="8313146" cy="71614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Integration</a:t>
            </a:r>
          </a:p>
          <a:p>
            <a:pPr algn="ctr"/>
            <a:endParaRPr lang="en-GB" sz="436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46682-4E82-5CED-B8F9-BF06D143AA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641" y="804251"/>
            <a:ext cx="22095005" cy="1626897"/>
          </a:xfrm>
        </p:spPr>
        <p:txBody>
          <a:bodyPr>
            <a:normAutofit/>
          </a:bodyPr>
          <a:lstStyle/>
          <a:p>
            <a:r>
              <a:rPr lang="en-GB" sz="8004" dirty="0"/>
              <a:t>Proactive Integration is required</a:t>
            </a: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8DF47D-D774-5B4C-D20E-8D49BB3C88C6}"/>
              </a:ext>
            </a:extLst>
          </p:cNvPr>
          <p:cNvSpPr/>
          <p:nvPr/>
        </p:nvSpPr>
        <p:spPr>
          <a:xfrm>
            <a:off x="10692481" y="3302313"/>
            <a:ext cx="5209146" cy="504434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HPC Domain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00468DC-D2F2-9B78-801D-C13BD6F697DC}"/>
              </a:ext>
            </a:extLst>
          </p:cNvPr>
          <p:cNvSpPr/>
          <p:nvPr/>
        </p:nvSpPr>
        <p:spPr>
          <a:xfrm>
            <a:off x="5387824" y="8586012"/>
            <a:ext cx="4867216" cy="45221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Quantum Computing</a:t>
            </a:r>
          </a:p>
          <a:p>
            <a:pPr algn="ctr"/>
            <a:r>
              <a:rPr lang="en-GB" sz="4366" dirty="0"/>
              <a:t>Hardware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4013D1-9783-3472-A30C-869659B17AE2}"/>
              </a:ext>
            </a:extLst>
          </p:cNvPr>
          <p:cNvSpPr/>
          <p:nvPr/>
        </p:nvSpPr>
        <p:spPr>
          <a:xfrm>
            <a:off x="1143641" y="3302313"/>
            <a:ext cx="4867216" cy="45221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Quantum Computing</a:t>
            </a:r>
          </a:p>
          <a:p>
            <a:pPr algn="ctr"/>
            <a:r>
              <a:rPr lang="en-GB" sz="4366" dirty="0"/>
              <a:t>Software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03E0E5C-55CE-57B0-8415-AE0061348DB1}"/>
              </a:ext>
            </a:extLst>
          </p:cNvPr>
          <p:cNvCxnSpPr/>
          <p:nvPr/>
        </p:nvCxnSpPr>
        <p:spPr>
          <a:xfrm>
            <a:off x="16979807" y="3302313"/>
            <a:ext cx="0" cy="9228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0F0D26DE-7717-CE00-73E3-358CC0A362DE}"/>
              </a:ext>
            </a:extLst>
          </p:cNvPr>
          <p:cNvSpPr/>
          <p:nvPr/>
        </p:nvSpPr>
        <p:spPr>
          <a:xfrm>
            <a:off x="18057988" y="3302313"/>
            <a:ext cx="4167938" cy="35556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Digital</a:t>
            </a:r>
          </a:p>
          <a:p>
            <a:pPr algn="ctr"/>
            <a:r>
              <a:rPr lang="en-GB" sz="4366" dirty="0"/>
              <a:t>Infra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C43091B-9990-59A1-16AD-9A739E221B39}"/>
              </a:ext>
            </a:extLst>
          </p:cNvPr>
          <p:cNvSpPr/>
          <p:nvPr/>
        </p:nvSpPr>
        <p:spPr>
          <a:xfrm>
            <a:off x="18184290" y="7916655"/>
            <a:ext cx="4167938" cy="35556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Quantum</a:t>
            </a:r>
            <a:br>
              <a:rPr lang="en-GB" sz="4366" dirty="0"/>
            </a:br>
            <a:r>
              <a:rPr lang="en-GB" sz="4366" dirty="0"/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1892506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804AC-AFD3-32EA-BBDB-89428137C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40FA-C952-8F51-ABEB-4586996CDE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641" y="804251"/>
            <a:ext cx="22095005" cy="1626897"/>
          </a:xfrm>
        </p:spPr>
        <p:txBody>
          <a:bodyPr>
            <a:normAutofit/>
          </a:bodyPr>
          <a:lstStyle/>
          <a:p>
            <a:r>
              <a:rPr lang="en-GB" sz="8004" dirty="0"/>
              <a:t>Quantum Computer Stack</a:t>
            </a:r>
            <a:endParaRPr lang="en-GB" dirty="0"/>
          </a:p>
        </p:txBody>
      </p:sp>
      <p:pic>
        <p:nvPicPr>
          <p:cNvPr id="2050" name="Picture 2" descr="Quantum Computing - QuTech">
            <a:extLst>
              <a:ext uri="{FF2B5EF4-FFF2-40B4-BE49-F238E27FC236}">
                <a16:creationId xmlns:a16="http://schemas.microsoft.com/office/drawing/2014/main" id="{2C4F8845-1D9A-896B-3F82-D932CECE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df0512c7ef4e45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4158" y="2555263"/>
            <a:ext cx="15367927" cy="1116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62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25D01-8356-8BA7-2B2A-3BD0FFDF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72A5E-982E-54A9-166C-27FB69C3A0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641" y="804251"/>
            <a:ext cx="22095005" cy="1626897"/>
          </a:xfrm>
        </p:spPr>
        <p:txBody>
          <a:bodyPr>
            <a:normAutofit/>
          </a:bodyPr>
          <a:lstStyle/>
          <a:p>
            <a:r>
              <a:rPr lang="en-GB" sz="8004" dirty="0"/>
              <a:t>Integration Layer</a:t>
            </a:r>
            <a:endParaRPr lang="en-GB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854289E-7601-47E3-E0AD-037C968CD40B}"/>
              </a:ext>
            </a:extLst>
          </p:cNvPr>
          <p:cNvSpPr/>
          <p:nvPr/>
        </p:nvSpPr>
        <p:spPr>
          <a:xfrm>
            <a:off x="7434826" y="2974936"/>
            <a:ext cx="9512635" cy="11620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21" dirty="0"/>
              <a:t>End-Users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C5CC15E-7AF2-CE38-EC11-11D84E1512C0}"/>
              </a:ext>
            </a:extLst>
          </p:cNvPr>
          <p:cNvSpPr/>
          <p:nvPr/>
        </p:nvSpPr>
        <p:spPr>
          <a:xfrm>
            <a:off x="7434826" y="4317767"/>
            <a:ext cx="9512635" cy="11620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21" dirty="0"/>
              <a:t>(Quantum) </a:t>
            </a:r>
            <a:r>
              <a:rPr lang="en-GB" sz="5821" dirty="0" err="1"/>
              <a:t>Algortihm</a:t>
            </a:r>
            <a:endParaRPr lang="en-GB" sz="582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5B4B046-9065-2BAF-9198-F3513DF61AFE}"/>
              </a:ext>
            </a:extLst>
          </p:cNvPr>
          <p:cNvSpPr/>
          <p:nvPr/>
        </p:nvSpPr>
        <p:spPr>
          <a:xfrm>
            <a:off x="7434826" y="5691568"/>
            <a:ext cx="9512635" cy="11620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21" dirty="0"/>
              <a:t>Quantum Application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61E4A32-CA5B-18FB-235E-921215F755FF}"/>
              </a:ext>
            </a:extLst>
          </p:cNvPr>
          <p:cNvSpPr/>
          <p:nvPr/>
        </p:nvSpPr>
        <p:spPr>
          <a:xfrm>
            <a:off x="7434826" y="7008415"/>
            <a:ext cx="9512635" cy="116205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21" dirty="0"/>
              <a:t>Middleware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7D8D439-3017-CCDB-0465-873FE6E44B06}"/>
              </a:ext>
            </a:extLst>
          </p:cNvPr>
          <p:cNvSpPr/>
          <p:nvPr/>
        </p:nvSpPr>
        <p:spPr>
          <a:xfrm>
            <a:off x="7434826" y="8461134"/>
            <a:ext cx="4633096" cy="35121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21" dirty="0"/>
              <a:t>HPC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B6D933-2F06-CBF4-8463-428BF5BF52E6}"/>
              </a:ext>
            </a:extLst>
          </p:cNvPr>
          <p:cNvSpPr/>
          <p:nvPr/>
        </p:nvSpPr>
        <p:spPr>
          <a:xfrm>
            <a:off x="12314364" y="8461134"/>
            <a:ext cx="4633096" cy="35121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21" dirty="0"/>
              <a:t>QC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771BF9BA-0E3B-4E88-B0D4-CA1BA45E153C}"/>
              </a:ext>
            </a:extLst>
          </p:cNvPr>
          <p:cNvSpPr/>
          <p:nvPr/>
        </p:nvSpPr>
        <p:spPr>
          <a:xfrm>
            <a:off x="16947461" y="7653571"/>
            <a:ext cx="2546046" cy="161512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9FE141-AC97-06EB-7DD2-7312369DFDED}"/>
              </a:ext>
            </a:extLst>
          </p:cNvPr>
          <p:cNvSpPr/>
          <p:nvPr/>
        </p:nvSpPr>
        <p:spPr>
          <a:xfrm>
            <a:off x="346556" y="6832722"/>
            <a:ext cx="4167938" cy="35556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Digital</a:t>
            </a:r>
          </a:p>
          <a:p>
            <a:pPr algn="ctr"/>
            <a:r>
              <a:rPr lang="en-GB" sz="4366" dirty="0"/>
              <a:t>Infra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DF91F3-6253-CFB0-833F-4E22CB0AE9D0}"/>
              </a:ext>
            </a:extLst>
          </p:cNvPr>
          <p:cNvSpPr/>
          <p:nvPr/>
        </p:nvSpPr>
        <p:spPr>
          <a:xfrm>
            <a:off x="19743030" y="6683291"/>
            <a:ext cx="4167938" cy="35556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366" dirty="0"/>
              <a:t>Quantum</a:t>
            </a:r>
            <a:br>
              <a:rPr lang="en-GB" sz="4366" dirty="0"/>
            </a:br>
            <a:r>
              <a:rPr lang="en-GB" sz="4366" dirty="0"/>
              <a:t>Networks</a:t>
            </a: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6D3FFCF4-ACEF-6B70-8E29-7B886070F607}"/>
              </a:ext>
            </a:extLst>
          </p:cNvPr>
          <p:cNvSpPr/>
          <p:nvPr/>
        </p:nvSpPr>
        <p:spPr>
          <a:xfrm rot="10800000">
            <a:off x="4764018" y="7653571"/>
            <a:ext cx="2546046" cy="161512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516C03-22A2-3168-999D-5277703E49EC}"/>
              </a:ext>
            </a:extLst>
          </p:cNvPr>
          <p:cNvSpPr txBox="1"/>
          <p:nvPr/>
        </p:nvSpPr>
        <p:spPr>
          <a:xfrm>
            <a:off x="18828117" y="3120237"/>
            <a:ext cx="3676728" cy="2500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80" dirty="0"/>
              <a:t>Access</a:t>
            </a:r>
          </a:p>
          <a:p>
            <a:r>
              <a:rPr lang="en-GB" sz="3880" dirty="0"/>
              <a:t>API’s</a:t>
            </a:r>
          </a:p>
          <a:p>
            <a:r>
              <a:rPr lang="en-GB" sz="3880" dirty="0"/>
              <a:t>Standardisation</a:t>
            </a:r>
          </a:p>
          <a:p>
            <a:endParaRPr lang="en-GB" sz="3880" dirty="0"/>
          </a:p>
        </p:txBody>
      </p:sp>
    </p:spTree>
    <p:extLst>
      <p:ext uri="{BB962C8B-B14F-4D97-AF65-F5344CB8AC3E}">
        <p14:creationId xmlns:p14="http://schemas.microsoft.com/office/powerpoint/2010/main" val="502308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BCD0-1E13-ADC2-B7BE-D3FC83C02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824" y="2905474"/>
            <a:ext cx="22096545" cy="859703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366" dirty="0"/>
              <a:t>There is much more focus required for Software development,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880" dirty="0"/>
              <a:t>Integration layers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880" dirty="0"/>
              <a:t>Middleware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880" dirty="0"/>
              <a:t>Applications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880" dirty="0"/>
              <a:t>Access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88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880" dirty="0"/>
              <a:t>We need to bring the different communities/developments together.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88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880" dirty="0"/>
              <a:t>Deploy activities like: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395" dirty="0"/>
              <a:t>Centres of Excellence for Software, Applications and End-Users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395" dirty="0"/>
              <a:t>Coordination and Support Activities needs to bring the domains together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395" dirty="0"/>
              <a:t>Incentives for Software Startups and industry will become crucial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395" b="1" dirty="0">
                <a:solidFill>
                  <a:srgbClr val="FF0000"/>
                </a:solidFill>
              </a:rPr>
              <a:t>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880" dirty="0"/>
          </a:p>
          <a:p>
            <a:endParaRPr lang="en-GB" sz="3880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7EA46C-FC20-96B1-16CA-BA5FE9A32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In Europe there is a big gap in the S/W domain</a:t>
            </a:r>
          </a:p>
        </p:txBody>
      </p:sp>
      <p:pic>
        <p:nvPicPr>
          <p:cNvPr id="7" name="Content Placeholder 6" descr="Cmd Terminal with solid fill">
            <a:extLst>
              <a:ext uri="{FF2B5EF4-FFF2-40B4-BE49-F238E27FC236}">
                <a16:creationId xmlns:a16="http://schemas.microsoft.com/office/drawing/2014/main" id="{117256C1-7AF7-FA24-47D7-1CAE7C509EA6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7d4601de218541ad">
            <a:extLst>
              <a:ext uri="{96DAC541-7B7A-43D3-8B79-37D633B846F1}">
                <asvg:svgBlip xmlns:asvg="http://schemas.microsoft.com/office/drawing/2016/SVG/main" r:embed="R50a28689dc1b40d1"/>
              </a:ext>
            </a:extLst>
          </a:blip>
          <a:stretch>
            <a:fillRect/>
          </a:stretch>
        </p:blipFill>
        <p:spPr>
          <a:xfrm>
            <a:off x="21173631" y="8952811"/>
            <a:ext cx="1844481" cy="184448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8D3A42-EE35-60B0-F543-6B3283D45E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3F4132-5305-4E5C-9CE7-AC9779235109}" type="slidenum">
              <a:rPr lang="nl-NL"/>
              <a:pPr/>
              <a:t>13</a:t>
            </a:fld>
            <a:endParaRPr lang="nl-NL"/>
          </a:p>
        </p:txBody>
      </p:sp>
      <p:pic>
        <p:nvPicPr>
          <p:cNvPr id="8" name="Content Placeholder 6" descr="Cmd Terminal with solid fill">
            <a:extLst>
              <a:ext uri="{FF2B5EF4-FFF2-40B4-BE49-F238E27FC236}">
                <a16:creationId xmlns:a16="http://schemas.microsoft.com/office/drawing/2014/main" id="{EC620D6F-A537-87D7-0176-4157A49C688A}"/>
              </a:ext>
            </a:extLst>
          </p:cNvPr>
          <p:cNvPicPr>
            <a:picLocks noChangeAspect="1"/>
          </p:cNvPicPr>
          <p:nvPr/>
        </p:nvPicPr>
        <p:blipFill>
          <a:blip r:embed="Rc0ef7e3c338a4ea8">
            <a:extLst>
              <a:ext uri="{96DAC541-7B7A-43D3-8B79-37D633B846F1}">
                <asvg:svgBlip xmlns:asvg="http://schemas.microsoft.com/office/drawing/2016/SVG/main" r:embed="R7bf1ee5cf73d4092"/>
              </a:ext>
            </a:extLst>
          </a:blip>
          <a:stretch>
            <a:fillRect/>
          </a:stretch>
        </p:blipFill>
        <p:spPr>
          <a:xfrm>
            <a:off x="21241345" y="7432687"/>
            <a:ext cx="1844481" cy="1844481"/>
          </a:xfrm>
          <a:prstGeom prst="rect">
            <a:avLst/>
          </a:prstGeom>
        </p:spPr>
      </p:pic>
      <p:pic>
        <p:nvPicPr>
          <p:cNvPr id="9" name="Content Placeholder 6" descr="Cmd Terminal with solid fill">
            <a:extLst>
              <a:ext uri="{FF2B5EF4-FFF2-40B4-BE49-F238E27FC236}">
                <a16:creationId xmlns:a16="http://schemas.microsoft.com/office/drawing/2014/main" id="{29621F19-99B5-F78C-0CEC-47961F696EBA}"/>
              </a:ext>
            </a:extLst>
          </p:cNvPr>
          <p:cNvPicPr>
            <a:picLocks noChangeAspect="1"/>
          </p:cNvPicPr>
          <p:nvPr/>
        </p:nvPicPr>
        <p:blipFill>
          <a:blip r:embed="Rc6d35a08fbd84999">
            <a:extLst>
              <a:ext uri="{96DAC541-7B7A-43D3-8B79-37D633B846F1}">
                <asvg:svgBlip xmlns:asvg="http://schemas.microsoft.com/office/drawing/2016/SVG/main" r:embed="Re557e6b7f9a2464d"/>
              </a:ext>
            </a:extLst>
          </a:blip>
          <a:stretch>
            <a:fillRect/>
          </a:stretch>
        </p:blipFill>
        <p:spPr>
          <a:xfrm>
            <a:off x="21241345" y="5843493"/>
            <a:ext cx="1844481" cy="1844481"/>
          </a:xfrm>
          <a:prstGeom prst="rect">
            <a:avLst/>
          </a:prstGeom>
        </p:spPr>
      </p:pic>
      <p:pic>
        <p:nvPicPr>
          <p:cNvPr id="10" name="Content Placeholder 6" descr="Cmd Terminal with solid fill">
            <a:extLst>
              <a:ext uri="{FF2B5EF4-FFF2-40B4-BE49-F238E27FC236}">
                <a16:creationId xmlns:a16="http://schemas.microsoft.com/office/drawing/2014/main" id="{89EE4BE2-4EAD-E067-530F-C1B7B78FA8BB}"/>
              </a:ext>
            </a:extLst>
          </p:cNvPr>
          <p:cNvPicPr>
            <a:picLocks noChangeAspect="1"/>
          </p:cNvPicPr>
          <p:nvPr/>
        </p:nvPicPr>
        <p:blipFill>
          <a:blip r:embed="R8a202735da9441ee">
            <a:extLst>
              <a:ext uri="{96DAC541-7B7A-43D3-8B79-37D633B846F1}">
                <asvg:svgBlip xmlns:asvg="http://schemas.microsoft.com/office/drawing/2016/SVG/main" r:embed="Racc1b0027492479b"/>
              </a:ext>
            </a:extLst>
          </a:blip>
          <a:stretch>
            <a:fillRect/>
          </a:stretch>
        </p:blipFill>
        <p:spPr>
          <a:xfrm>
            <a:off x="21175221" y="4242010"/>
            <a:ext cx="1844481" cy="1844481"/>
          </a:xfrm>
          <a:prstGeom prst="rect">
            <a:avLst/>
          </a:prstGeom>
        </p:spPr>
      </p:pic>
      <p:pic>
        <p:nvPicPr>
          <p:cNvPr id="11" name="Content Placeholder 6" descr="Cmd Terminal with solid fill">
            <a:extLst>
              <a:ext uri="{FF2B5EF4-FFF2-40B4-BE49-F238E27FC236}">
                <a16:creationId xmlns:a16="http://schemas.microsoft.com/office/drawing/2014/main" id="{AD9DCB4A-B6E8-3912-CD51-69B5D5BB4E59}"/>
              </a:ext>
            </a:extLst>
          </p:cNvPr>
          <p:cNvPicPr>
            <a:picLocks noChangeAspect="1"/>
          </p:cNvPicPr>
          <p:nvPr/>
        </p:nvPicPr>
        <p:blipFill>
          <a:blip r:embed="R17653630650845fc">
            <a:extLst>
              <a:ext uri="{96DAC541-7B7A-43D3-8B79-37D633B846F1}">
                <asvg:svgBlip xmlns:asvg="http://schemas.microsoft.com/office/drawing/2016/SVG/main" r:embed="R8637c53d705c41c9"/>
              </a:ext>
            </a:extLst>
          </a:blip>
          <a:stretch>
            <a:fillRect/>
          </a:stretch>
        </p:blipFill>
        <p:spPr>
          <a:xfrm>
            <a:off x="21154200" y="2554925"/>
            <a:ext cx="1844481" cy="184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93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B7398-F5AD-72A7-14A6-63F576292A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8897044" y="12218098"/>
            <a:ext cx="5485244" cy="435122"/>
          </a:xfrm>
        </p:spPr>
        <p:txBody>
          <a:bodyPr/>
          <a:lstStyle/>
          <a:p>
            <a:fld id="{BA3F4132-5305-4E5C-9CE7-AC9779235109}" type="slidenum">
              <a:rPr lang="nl-NL"/>
              <a:pPr/>
              <a:t>14</a:t>
            </a:fld>
            <a:endParaRPr lang="nl-NL" dirty="0"/>
          </a:p>
        </p:txBody>
      </p:sp>
      <p:pic>
        <p:nvPicPr>
          <p:cNvPr id="8" name="Picture 7" descr="A poster with text and a qr code&#10;&#10;Description automatically generated">
            <a:extLst>
              <a:ext uri="{FF2B5EF4-FFF2-40B4-BE49-F238E27FC236}">
                <a16:creationId xmlns:a16="http://schemas.microsoft.com/office/drawing/2014/main" id="{4F6CBD19-CC65-765E-3A8E-DF496E320403}"/>
              </a:ext>
            </a:extLst>
          </p:cNvPr>
          <p:cNvPicPr>
            <a:picLocks noChangeAspect="1"/>
          </p:cNvPicPr>
          <p:nvPr/>
        </p:nvPicPr>
        <p:blipFill>
          <a:blip r:embed="R9c88008f3eb046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"/>
            <a:ext cx="24383149" cy="137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27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52664-7065-C18E-6456-200BABA34F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Let’s kick the QuBits!</a:t>
            </a:r>
            <a:br>
              <a:rPr lang="en-NL" dirty="0"/>
            </a:br>
            <a:r>
              <a:rPr lang="en-GB" sz="4851" dirty="0"/>
              <a:t>j</a:t>
            </a:r>
            <a:r>
              <a:rPr lang="en-NL" sz="4851" dirty="0"/>
              <a:t>esse.robbers@quantumdelta.nl</a:t>
            </a:r>
          </a:p>
        </p:txBody>
      </p:sp>
    </p:spTree>
    <p:extLst>
      <p:ext uri="{BB962C8B-B14F-4D97-AF65-F5344CB8AC3E}">
        <p14:creationId xmlns:p14="http://schemas.microsoft.com/office/powerpoint/2010/main" val="881306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idx="21"/>
          </p:nvPr>
        </p:nvSpPr>
        <p:spPr bwMode="auto">
          <a:xfrm>
            <a:off x="4757207" y="7884450"/>
            <a:ext cx="14869586" cy="243026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GB"/>
              <a:t>Laura Schulz</a:t>
            </a:r>
            <a:br>
              <a:rPr lang="en-GB"/>
            </a:br>
            <a:r>
              <a:rPr lang="en-GB"/>
              <a:t>Leibniz Supercomputing Centre </a:t>
            </a:r>
            <a:br>
              <a:rPr lang="en-GB"/>
            </a:br>
            <a:r>
              <a:rPr lang="en-GB"/>
              <a:t>and </a:t>
            </a:r>
            <a:br>
              <a:rPr lang="en-GB"/>
            </a:br>
            <a:r>
              <a:rPr lang="en-GB"/>
              <a:t>Munich Quantum Valley</a:t>
            </a:r>
            <a:endParaRPr/>
          </a:p>
        </p:txBody>
      </p:sp>
      <p:sp>
        <p:nvSpPr>
          <p:cNvPr id="71" name="Presentation Title"/>
          <p:cNvSpPr txBox="1">
            <a:spLocks noGrp="1"/>
          </p:cNvSpPr>
          <p:nvPr>
            <p:ph type="body" idx="22"/>
          </p:nvPr>
        </p:nvSpPr>
        <p:spPr bwMode="auto"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GB" sz="6600"/>
              <a:t>The Data </a:t>
            </a:r>
            <a:r>
              <a:rPr lang="en-GB" sz="6600"/>
              <a:t>Center</a:t>
            </a:r>
            <a:r>
              <a:rPr lang="en-GB" sz="6600"/>
              <a:t> Perspective of </a:t>
            </a:r>
            <a:br>
              <a:rPr lang="en-GB" sz="6600"/>
            </a:br>
            <a:r>
              <a:rPr lang="en-GB" sz="6600"/>
              <a:t>Quantum and Quantum-HPC</a:t>
            </a:r>
            <a:endParaRPr/>
          </a:p>
          <a:p>
            <a:pPr>
              <a:defRPr/>
            </a:pPr>
            <a:r>
              <a:rPr lang="en-GB" sz="6600"/>
              <a:t>Computing</a:t>
            </a:r>
            <a:endParaRPr sz="6600"/>
          </a:p>
        </p:txBody>
      </p:sp>
      <p:sp>
        <p:nvSpPr>
          <p:cNvPr id="72" name="ANNOTATION"/>
          <p:cNvSpPr txBox="1">
            <a:spLocks noGrp="1"/>
          </p:cNvSpPr>
          <p:nvPr>
            <p:ph type="body" idx="2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ANNOTATION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blipFill>
          <a:blip r:embed="Rdb9303968a314c0f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 bwMode="auto">
          <a:xfrm>
            <a:off x="2838227" y="415961"/>
            <a:ext cx="19247186" cy="19289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From Experiment to Demonstration</a:t>
            </a:r>
            <a:endParaRPr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9726922ff5584b19"/>
          <a:srcRect l="0" t="0" r="0" b="15605"/>
          <a:stretch/>
        </p:blipFill>
        <p:spPr bwMode="auto">
          <a:xfrm>
            <a:off x="11935326" y="6442038"/>
            <a:ext cx="12192000" cy="6858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54d282567147462b"/>
          <a:srcRect l="5130" t="18564" r="31385" b="-1631"/>
          <a:stretch/>
        </p:blipFill>
        <p:spPr bwMode="auto">
          <a:xfrm>
            <a:off x="3038057" y="1973179"/>
            <a:ext cx="10244805" cy="8626972"/>
          </a:xfrm>
          <a:prstGeom prst="rect">
            <a:avLst/>
          </a:prstGeom>
        </p:spPr>
      </p:pic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 bwMode="auto">
          <a:xfrm>
            <a:off x="3038057" y="10600151"/>
            <a:ext cx="7742238" cy="1179095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0" indent="0">
              <a:buNone/>
              <a:defRPr/>
            </a:pPr>
            <a:r>
              <a:rPr lang="en-US" sz="3200"/>
              <a:t>Max Planck Institute for Quantum Optics</a:t>
            </a:r>
            <a:endParaRPr/>
          </a:p>
        </p:txBody>
      </p:sp>
      <p:sp>
        <p:nvSpPr>
          <p:cNvPr id="22" name="Body Level One…"/>
          <p:cNvSpPr txBox="1"/>
          <p:nvPr/>
        </p:nvSpPr>
        <p:spPr bwMode="auto">
          <a:xfrm>
            <a:off x="16184562" y="5678905"/>
            <a:ext cx="7742238" cy="117909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t">
            <a:normAutofit/>
          </a:bodyPr>
          <a:lstStyle>
            <a:lvl1pPr marL="6096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1pPr>
            <a:lvl2pPr marL="12192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2pPr>
            <a:lvl3pPr marL="18288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3pPr>
            <a:lvl4pPr marL="24384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4pPr>
            <a:lvl5pPr marL="30480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5pPr>
            <a:lvl6pPr marL="3505199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6pPr>
            <a:lvl7pPr marL="4114800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7pPr>
            <a:lvl8pPr marL="4724399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8pPr>
            <a:lvl9pPr marL="5334000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indent="0" algn="r">
              <a:buFontTx/>
              <a:buNone/>
              <a:defRPr/>
            </a:pPr>
            <a:r>
              <a:rPr lang="en-US" sz="3200"/>
              <a:t>Q-</a:t>
            </a:r>
            <a:r>
              <a:rPr lang="en-US" sz="3200"/>
              <a:t>Exa</a:t>
            </a:r>
            <a:r>
              <a:rPr lang="en-US" sz="3200"/>
              <a:t> System at LRZ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995F3-C987-2902-1216-89A4E3574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50D77A2-C331-C4F8-22C5-5F8978D8C88D}"/>
              </a:ext>
            </a:extLst>
          </p:cNvPr>
          <p:cNvSpPr txBox="1"/>
          <p:nvPr/>
        </p:nvSpPr>
        <p:spPr>
          <a:xfrm>
            <a:off x="888273" y="1680707"/>
            <a:ext cx="2280774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Expected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economic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impact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within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next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15-30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years</a:t>
            </a:r>
            <a:endParaRPr kumimoji="0" lang="de-DE" sz="7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840E7C-0DC3-2745-F608-C98AEE0F4BC5}"/>
              </a:ext>
            </a:extLst>
          </p:cNvPr>
          <p:cNvPicPr>
            <a:picLocks noChangeAspect="1"/>
          </p:cNvPicPr>
          <p:nvPr/>
        </p:nvPicPr>
        <p:blipFill>
          <a:blip r:embed="R958156d94cfe4fdb"/>
          <a:stretch>
            <a:fillRect/>
          </a:stretch>
        </p:blipFill>
        <p:spPr>
          <a:xfrm>
            <a:off x="888273" y="3630003"/>
            <a:ext cx="21324853" cy="731667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57CD90A-FC3F-3AA9-0527-102F62EB34FB}"/>
              </a:ext>
            </a:extLst>
          </p:cNvPr>
          <p:cNvSpPr txBox="1"/>
          <p:nvPr/>
        </p:nvSpPr>
        <p:spPr bwMode="gray">
          <a:xfrm>
            <a:off x="5567575" y="11204047"/>
            <a:ext cx="16645551" cy="9866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buSzPct val="90000"/>
            </a:pP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the Boston Consulting Group: https://www.bcg.com/de-de/publications/2021/building-quantum-advantage </a:t>
            </a:r>
          </a:p>
        </p:txBody>
      </p:sp>
    </p:spTree>
    <p:extLst>
      <p:ext uri="{BB962C8B-B14F-4D97-AF65-F5344CB8AC3E}">
        <p14:creationId xmlns:p14="http://schemas.microsoft.com/office/powerpoint/2010/main" val="422545109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 bwMode="auto">
          <a:xfrm>
            <a:off x="2838227" y="415961"/>
            <a:ext cx="19247186" cy="192894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/>
              <a:t>From Demonstrator to Stable Operations</a:t>
            </a:r>
            <a:endParaRPr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4a3da16404b94d90"/>
          <a:srcRect l="0" t="0" r="0" b="15605"/>
          <a:stretch/>
        </p:blipFill>
        <p:spPr bwMode="auto">
          <a:xfrm>
            <a:off x="3038057" y="2249904"/>
            <a:ext cx="12192000" cy="6858001"/>
          </a:xfrm>
          <a:prstGeom prst="rect">
            <a:avLst/>
          </a:prstGeom>
        </p:spPr>
      </p:pic>
      <p:sp>
        <p:nvSpPr>
          <p:cNvPr id="22" name="Body Level One…"/>
          <p:cNvSpPr txBox="1"/>
          <p:nvPr/>
        </p:nvSpPr>
        <p:spPr bwMode="auto">
          <a:xfrm>
            <a:off x="3038057" y="9456256"/>
            <a:ext cx="7742238" cy="117909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t">
            <a:normAutofit/>
          </a:bodyPr>
          <a:lstStyle>
            <a:lvl1pPr marL="6096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1pPr>
            <a:lvl2pPr marL="12192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2pPr>
            <a:lvl3pPr marL="18288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3pPr>
            <a:lvl4pPr marL="24384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4pPr>
            <a:lvl5pPr marL="30480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5pPr>
            <a:lvl6pPr marL="3505199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6pPr>
            <a:lvl7pPr marL="4114800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7pPr>
            <a:lvl8pPr marL="4724399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8pPr>
            <a:lvl9pPr marL="5334000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3200"/>
              <a:t>Q-</a:t>
            </a:r>
            <a:r>
              <a:rPr lang="en-US" sz="3200"/>
              <a:t>Exa</a:t>
            </a:r>
            <a:r>
              <a:rPr lang="en-US" sz="3200"/>
              <a:t> System at LRZ</a:t>
            </a:r>
            <a:endParaRPr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aa8511d64f9f4eb3"/>
          <a:srcRect l="0" t="2503" r="0" b="29915"/>
          <a:stretch/>
        </p:blipFill>
        <p:spPr bwMode="auto">
          <a:xfrm>
            <a:off x="11590117" y="6018112"/>
            <a:ext cx="12192000" cy="6179586"/>
          </a:xfrm>
          <a:prstGeom prst="rect">
            <a:avLst/>
          </a:prstGeom>
          <a:noFill/>
        </p:spPr>
      </p:pic>
      <p:sp>
        <p:nvSpPr>
          <p:cNvPr id="10" name="Body Level One…"/>
          <p:cNvSpPr txBox="1"/>
          <p:nvPr/>
        </p:nvSpPr>
        <p:spPr bwMode="auto">
          <a:xfrm>
            <a:off x="18405812" y="5311031"/>
            <a:ext cx="7742238" cy="117909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t">
            <a:normAutofit/>
          </a:bodyPr>
          <a:lstStyle>
            <a:lvl1pPr marL="6096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1pPr>
            <a:lvl2pPr marL="12192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2pPr>
            <a:lvl3pPr marL="18288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3pPr>
            <a:lvl4pPr marL="24384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4pPr>
            <a:lvl5pPr marL="30480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5pPr>
            <a:lvl6pPr marL="3505199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6pPr>
            <a:lvl7pPr marL="4114800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7pPr>
            <a:lvl8pPr marL="4724399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8pPr>
            <a:lvl9pPr marL="5334000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3200"/>
              <a:t>HPC Compute Floor at LRZ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838227" y="622282"/>
            <a:ext cx="19247186" cy="1928940"/>
          </a:xfrm>
        </p:spPr>
        <p:txBody>
          <a:bodyPr/>
          <a:lstStyle/>
          <a:p>
            <a:pPr>
              <a:defRPr/>
            </a:pPr>
            <a:r>
              <a:rPr lang="en-US"/>
              <a:t>Many Modalities, Many User Groups</a:t>
            </a:r>
            <a:endParaRPr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e4b664f47a1346e9"/>
          <a:stretch/>
        </p:blipFill>
        <p:spPr bwMode="auto">
          <a:xfrm>
            <a:off x="2838227" y="2784162"/>
            <a:ext cx="20961384" cy="9345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 bwMode="auto">
          <a:xfrm>
            <a:off x="2838226" y="415961"/>
            <a:ext cx="20666300" cy="19289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The Levels of Integration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a3680b6affa74813"/>
          <a:stretch/>
        </p:blipFill>
        <p:spPr bwMode="auto">
          <a:xfrm>
            <a:off x="2838227" y="3331577"/>
            <a:ext cx="20666302" cy="8063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838226" y="622282"/>
            <a:ext cx="20909280" cy="19289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Physics Systems Will be Physics Systems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e4eebdbb2f464628"/>
          <a:srcRect l="0" t="0" r="0" b="37617"/>
          <a:stretch/>
        </p:blipFill>
        <p:spPr bwMode="auto">
          <a:xfrm>
            <a:off x="2838227" y="2839970"/>
            <a:ext cx="21149983" cy="5013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838226" y="622282"/>
            <a:ext cx="20909280" cy="19289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Physics Systems Will be Physics Systems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8c4a319233534c41"/>
          <a:stretch/>
        </p:blipFill>
        <p:spPr bwMode="auto">
          <a:xfrm>
            <a:off x="2838227" y="2839970"/>
            <a:ext cx="21149983" cy="8036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 bwMode="auto">
          <a:xfrm>
            <a:off x="2838227" y="415961"/>
            <a:ext cx="19247186" cy="19289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Merging HPC and Quantum Workflows</a:t>
            </a:r>
            <a:endParaRPr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06791505569240b3"/>
          <a:srcRect l="0" t="0" r="0" b="15605"/>
          <a:stretch/>
        </p:blipFill>
        <p:spPr bwMode="auto">
          <a:xfrm>
            <a:off x="3038057" y="2249904"/>
            <a:ext cx="12192000" cy="6858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9f14050230bc4071"/>
          <a:srcRect l="0" t="2503" r="0" b="29915"/>
          <a:stretch/>
        </p:blipFill>
        <p:spPr bwMode="auto">
          <a:xfrm>
            <a:off x="10853522" y="2249904"/>
            <a:ext cx="13530477" cy="6858001"/>
          </a:xfrm>
          <a:prstGeom prst="rect">
            <a:avLst/>
          </a:prstGeom>
          <a:noFill/>
        </p:spPr>
      </p:pic>
      <p:sp>
        <p:nvSpPr>
          <p:cNvPr id="7" name="Body Level One…"/>
          <p:cNvSpPr txBox="1"/>
          <p:nvPr/>
        </p:nvSpPr>
        <p:spPr bwMode="auto">
          <a:xfrm>
            <a:off x="2838227" y="9762753"/>
            <a:ext cx="20010202" cy="117909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t">
            <a:noAutofit/>
          </a:bodyPr>
          <a:lstStyle>
            <a:lvl1pPr marL="6096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1pPr>
            <a:lvl2pPr marL="12192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2pPr>
            <a:lvl3pPr marL="18288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3pPr>
            <a:lvl4pPr marL="24384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4pPr>
            <a:lvl5pPr marL="30480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5pPr>
            <a:lvl6pPr marL="3505199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6pPr>
            <a:lvl7pPr marL="4114800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7pPr>
            <a:lvl8pPr marL="4724399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8pPr>
            <a:lvl9pPr marL="5334000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4400"/>
              <a:t>Hybrid quantum-HPC system software needed for multiple quantum modalities to run robustly and securely in HPC centers. </a:t>
            </a:r>
            <a:endParaRPr/>
          </a:p>
          <a:p>
            <a:pPr marL="0" indent="0" algn="ctr">
              <a:buFontTx/>
              <a:buNone/>
              <a:defRPr/>
            </a:pPr>
            <a:r>
              <a:rPr lang="en-US" sz="4400"/>
              <a:t>Dynamic compilation – feedback loop from systems to software – common interface/API to multiple systems  - fluid scheduling with HPC systems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 bwMode="auto">
          <a:xfrm>
            <a:off x="2838227" y="415961"/>
            <a:ext cx="19247186" cy="19289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Workforce Must Think and Act Hybrid</a:t>
            </a:r>
            <a:endParaRPr/>
          </a:p>
        </p:txBody>
      </p:sp>
      <p:sp>
        <p:nvSpPr>
          <p:cNvPr id="7" name="Body Level One…"/>
          <p:cNvSpPr txBox="1"/>
          <p:nvPr/>
        </p:nvSpPr>
        <p:spPr bwMode="auto">
          <a:xfrm>
            <a:off x="3738283" y="9762753"/>
            <a:ext cx="20010202" cy="117909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t">
            <a:noAutofit/>
          </a:bodyPr>
          <a:lstStyle>
            <a:lvl1pPr marL="6096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1pPr>
            <a:lvl2pPr marL="12192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2pPr>
            <a:lvl3pPr marL="18288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3pPr>
            <a:lvl4pPr marL="24384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4pPr>
            <a:lvl5pPr marL="3048000" marR="0" indent="-609600" algn="l" defTabSz="2438337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>
                <a:solidFill>
                  <a:srgbClr val="141ACC"/>
                </a:solidFill>
                <a:latin typeface="Arial"/>
                <a:ea typeface="Arial"/>
                <a:cs typeface="Arial"/>
              </a:defRPr>
            </a:lvl5pPr>
            <a:lvl6pPr marL="3505199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6pPr>
            <a:lvl7pPr marL="4114800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7pPr>
            <a:lvl8pPr marL="4724399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8pPr>
            <a:lvl9pPr marL="5334000" marR="0" indent="-45720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defRPr sz="3600" b="0" i="0" u="none" strike="noStrike" cap="none" spc="0">
                <a:solidFill>
                  <a:srgbClr val="FFFFFF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4400"/>
              <a:t>LRZ Q-Crew</a:t>
            </a:r>
            <a:endParaRPr/>
          </a:p>
          <a:p>
            <a:pPr marL="0" indent="0" algn="ctr">
              <a:buFontTx/>
              <a:buNone/>
              <a:defRPr/>
            </a:pPr>
            <a:r>
              <a:rPr lang="en-US" sz="4400"/>
              <a:t>Physicists (Experimental and Theoretical) – Computer Scientists – Software Engineers – Electrical Engineers – System Administrators – User Feedback Specialists – Solution Architects – Program Managers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96bba2bfff494b8f"/>
          <a:srcRect l="0" t="13104" r="0" b="2453"/>
          <a:stretch/>
        </p:blipFill>
        <p:spPr bwMode="auto">
          <a:xfrm>
            <a:off x="6096000" y="2344901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2808614" y="5698597"/>
            <a:ext cx="20921159" cy="12961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2736672" y="3975007"/>
            <a:ext cx="20921159" cy="13797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2752062" y="7358261"/>
            <a:ext cx="20921159" cy="13254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2759536" y="9052766"/>
            <a:ext cx="20921159" cy="12961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2724700" y="10724738"/>
            <a:ext cx="20921159" cy="12961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>
          <a:xfrm>
            <a:off x="2752063" y="351944"/>
            <a:ext cx="19247186" cy="1928940"/>
          </a:xfrm>
        </p:spPr>
        <p:txBody>
          <a:bodyPr/>
          <a:lstStyle/>
          <a:p>
            <a:pPr>
              <a:defRPr/>
            </a:pPr>
            <a:r>
              <a:rPr lang="en-US"/>
              <a:t>Integration Strategy</a:t>
            </a:r>
            <a:endParaRPr/>
          </a:p>
        </p:txBody>
      </p:sp>
      <p:sp>
        <p:nvSpPr>
          <p:cNvPr id="42" name="Rectangle 41"/>
          <p:cNvSpPr/>
          <p:nvPr/>
        </p:nvSpPr>
        <p:spPr bwMode="auto">
          <a:xfrm>
            <a:off x="18378454" y="4001386"/>
            <a:ext cx="4481780" cy="13705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8800">
              <a:defRPr/>
            </a:pPr>
            <a:r>
              <a:rPr lang="en-US" sz="480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endParaRPr sz="4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8315344" y="5719678"/>
            <a:ext cx="4481780" cy="12961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8800">
              <a:defRPr/>
            </a:pPr>
            <a:r>
              <a:rPr lang="en-US" sz="4800">
                <a:solidFill>
                  <a:srgbClr val="FFFFFF"/>
                </a:solidFill>
                <a:latin typeface="Arial"/>
                <a:cs typeface="Arial"/>
              </a:rPr>
              <a:t>Hardware</a:t>
            </a:r>
            <a:endParaRPr sz="4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8284224" y="7481926"/>
            <a:ext cx="4481780" cy="11995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8800">
              <a:defRPr/>
            </a:pPr>
            <a:r>
              <a:rPr lang="en-US" sz="4800">
                <a:solidFill>
                  <a:srgbClr val="FFFFFF"/>
                </a:solidFill>
                <a:latin typeface="Arial"/>
                <a:cs typeface="Arial"/>
              </a:rPr>
              <a:t>Software</a:t>
            </a:r>
            <a:endParaRPr sz="4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8284168" y="9093480"/>
            <a:ext cx="4481780" cy="12129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8800">
              <a:defRPr/>
            </a:pPr>
            <a:r>
              <a:rPr lang="en-US" sz="4800">
                <a:solidFill>
                  <a:srgbClr val="FFFFFF"/>
                </a:solidFill>
                <a:latin typeface="Arial"/>
                <a:cs typeface="Arial"/>
              </a:rPr>
              <a:t>Applications</a:t>
            </a:r>
            <a:endParaRPr sz="4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18277488" y="10711222"/>
            <a:ext cx="4481780" cy="12129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8800">
              <a:defRPr/>
            </a:pPr>
            <a:r>
              <a:rPr lang="en-US" sz="4800">
                <a:solidFill>
                  <a:srgbClr val="FFFFFF"/>
                </a:solidFill>
                <a:latin typeface="Arial"/>
                <a:cs typeface="Arial"/>
              </a:rPr>
              <a:t>Culture</a:t>
            </a:r>
            <a:endParaRPr sz="480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2808614" y="5698597"/>
            <a:ext cx="20921159" cy="12961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2736672" y="3975007"/>
            <a:ext cx="20921159" cy="13797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2752062" y="7358261"/>
            <a:ext cx="20921159" cy="13254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2759536" y="9052766"/>
            <a:ext cx="20921159" cy="12961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2724700" y="10724738"/>
            <a:ext cx="20921159" cy="12961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>
          <a:xfrm>
            <a:off x="2752063" y="351944"/>
            <a:ext cx="19247186" cy="1928940"/>
          </a:xfrm>
        </p:spPr>
        <p:txBody>
          <a:bodyPr/>
          <a:lstStyle/>
          <a:p>
            <a:pPr>
              <a:defRPr/>
            </a:pPr>
            <a:r>
              <a:rPr lang="en-US"/>
              <a:t>Integration Strategy</a:t>
            </a:r>
            <a:endParaRPr/>
          </a:p>
        </p:txBody>
      </p:sp>
      <p:sp>
        <p:nvSpPr>
          <p:cNvPr id="42" name="Rectangle 41"/>
          <p:cNvSpPr/>
          <p:nvPr/>
        </p:nvSpPr>
        <p:spPr bwMode="auto">
          <a:xfrm>
            <a:off x="18378454" y="4001386"/>
            <a:ext cx="4481780" cy="13705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8800">
              <a:defRPr/>
            </a:pPr>
            <a:r>
              <a:rPr lang="en-US" sz="480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endParaRPr sz="4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8315344" y="5719678"/>
            <a:ext cx="4481780" cy="12961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8800">
              <a:defRPr/>
            </a:pPr>
            <a:r>
              <a:rPr lang="en-US" sz="4800">
                <a:solidFill>
                  <a:srgbClr val="FFFFFF"/>
                </a:solidFill>
                <a:latin typeface="Arial"/>
                <a:cs typeface="Arial"/>
              </a:rPr>
              <a:t>Hardware</a:t>
            </a:r>
            <a:endParaRPr sz="4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8284224" y="7481926"/>
            <a:ext cx="4481780" cy="11995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8800">
              <a:defRPr/>
            </a:pPr>
            <a:r>
              <a:rPr lang="en-US" sz="4800">
                <a:solidFill>
                  <a:srgbClr val="FFFFFF"/>
                </a:solidFill>
                <a:latin typeface="Arial"/>
                <a:cs typeface="Arial"/>
              </a:rPr>
              <a:t>Software</a:t>
            </a:r>
            <a:endParaRPr sz="4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8284168" y="9093480"/>
            <a:ext cx="4481780" cy="12129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8800">
              <a:defRPr/>
            </a:pPr>
            <a:r>
              <a:rPr lang="en-US" sz="4800">
                <a:solidFill>
                  <a:srgbClr val="FFFFFF"/>
                </a:solidFill>
                <a:latin typeface="Arial"/>
                <a:cs typeface="Arial"/>
              </a:rPr>
              <a:t>Applications</a:t>
            </a:r>
            <a:endParaRPr sz="4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18277488" y="10711222"/>
            <a:ext cx="4481780" cy="12129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828800">
              <a:defRPr/>
            </a:pPr>
            <a:r>
              <a:rPr lang="en-US" sz="4800">
                <a:solidFill>
                  <a:srgbClr val="FFFFFF"/>
                </a:solidFill>
                <a:latin typeface="Arial"/>
                <a:cs typeface="Arial"/>
              </a:rPr>
              <a:t>Culture</a:t>
            </a:r>
            <a:endParaRPr sz="48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d6cde3d6cf594fab"/>
          <a:srcRect l="2216" t="0" r="2992" b="0"/>
          <a:stretch/>
        </p:blipFill>
        <p:spPr bwMode="auto">
          <a:xfrm>
            <a:off x="3496234" y="2535031"/>
            <a:ext cx="14882219" cy="10242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F1FF7-5321-A554-50BA-505E43110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3FAA41D-296D-1FE5-12E2-6D23F35CFBDD}"/>
              </a:ext>
            </a:extLst>
          </p:cNvPr>
          <p:cNvSpPr txBox="1"/>
          <p:nvPr/>
        </p:nvSpPr>
        <p:spPr>
          <a:xfrm>
            <a:off x="888273" y="1126710"/>
            <a:ext cx="2280774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But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currently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we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do not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know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exactly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which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applications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will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profit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using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quantum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computer</a:t>
            </a:r>
            <a:endParaRPr kumimoji="0" lang="de-DE" sz="7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142">
            <a:extLst>
              <a:ext uri="{FF2B5EF4-FFF2-40B4-BE49-F238E27FC236}">
                <a16:creationId xmlns:a16="http://schemas.microsoft.com/office/drawing/2014/main" id="{06DBB1BB-802C-8CFE-12E8-607D4E9682B1}"/>
              </a:ext>
            </a:extLst>
          </p:cNvPr>
          <p:cNvPicPr>
            <a:picLocks noChangeAspect="1"/>
          </p:cNvPicPr>
          <p:nvPr/>
        </p:nvPicPr>
        <p:blipFill>
          <a:blip r:embed="R4c6df8db02b546e8"/>
          <a:stretch>
            <a:fillRect/>
          </a:stretch>
        </p:blipFill>
        <p:spPr>
          <a:xfrm>
            <a:off x="9473077" y="3828899"/>
            <a:ext cx="12880936" cy="876039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79F2C17-7D95-8150-9DDD-714832CC8251}"/>
              </a:ext>
            </a:extLst>
          </p:cNvPr>
          <p:cNvSpPr txBox="1"/>
          <p:nvPr/>
        </p:nvSpPr>
        <p:spPr>
          <a:xfrm>
            <a:off x="888274" y="5236776"/>
            <a:ext cx="7258200" cy="5027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Need for systematic benchmarking – example by the Munich Quantum Valley lighthouse project Bench-QC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1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→ Potential analysis and benchmarks from the application perspective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Use cases from simulation, optimization and quantum machine learning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1C28CB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3708FF-60FF-7795-E15F-0A5BEF24C33B}"/>
              </a:ext>
            </a:extLst>
          </p:cNvPr>
          <p:cNvPicPr>
            <a:picLocks noChangeAspect="1"/>
          </p:cNvPicPr>
          <p:nvPr/>
        </p:nvPicPr>
        <p:blipFill>
          <a:blip r:embed="R823e22476be44820"/>
          <a:stretch>
            <a:fillRect/>
          </a:stretch>
        </p:blipFill>
        <p:spPr>
          <a:xfrm>
            <a:off x="888273" y="10263792"/>
            <a:ext cx="7475430" cy="23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425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70019-C1B6-58FD-D8A9-15CA25315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CC58DB5-5FF1-3218-34AC-AD31D5816C3D}"/>
              </a:ext>
            </a:extLst>
          </p:cNvPr>
          <p:cNvSpPr txBox="1"/>
          <p:nvPr/>
        </p:nvSpPr>
        <p:spPr>
          <a:xfrm>
            <a:off x="888273" y="1126709"/>
            <a:ext cx="2280774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Example: Reliable QC-assisted AI for medical classification tasks</a:t>
            </a:r>
            <a:endParaRPr kumimoji="0" lang="de-DE" sz="7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nhaltsplatzhalter 12" descr="Ein Bild, das Unschärfe enthält.&#10;&#10;Automatisch generierte Beschreibung">
            <a:extLst>
              <a:ext uri="{FF2B5EF4-FFF2-40B4-BE49-F238E27FC236}">
                <a16:creationId xmlns:a16="http://schemas.microsoft.com/office/drawing/2014/main" id="{13C6A8CB-3101-3C3B-2CE8-1F8CA2BACCA8}"/>
              </a:ext>
            </a:extLst>
          </p:cNvPr>
          <p:cNvPicPr>
            <a:picLocks noChangeAspect="1"/>
          </p:cNvPicPr>
          <p:nvPr/>
        </p:nvPicPr>
        <p:blipFill>
          <a:blip r:embed="Rf745681be5c84b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217236" y="3424623"/>
            <a:ext cx="4874385" cy="41353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6C6DE8F-7571-4E2F-AB5A-5FBE7F9DE3F8}"/>
              </a:ext>
            </a:extLst>
          </p:cNvPr>
          <p:cNvPicPr>
            <a:picLocks noChangeAspect="1"/>
          </p:cNvPicPr>
          <p:nvPr/>
        </p:nvPicPr>
        <p:blipFill>
          <a:blip r:embed="Rf9749d418b9045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153" y="3445292"/>
            <a:ext cx="4718228" cy="404123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BC0269C-BF18-8969-33DE-AF5CB0336ACC}"/>
              </a:ext>
            </a:extLst>
          </p:cNvPr>
          <p:cNvSpPr txBox="1"/>
          <p:nvPr/>
        </p:nvSpPr>
        <p:spPr bwMode="gray">
          <a:xfrm>
            <a:off x="14004130" y="2721861"/>
            <a:ext cx="4172676" cy="469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buSzPct val="90000"/>
            </a:pPr>
            <a:r>
              <a:rPr lang="de-DE" sz="2800" b="1" dirty="0" err="1">
                <a:latin typeface="+mn-lt"/>
              </a:rPr>
              <a:t>Malign</a:t>
            </a:r>
            <a:r>
              <a:rPr lang="de-DE" sz="2800" b="1" dirty="0">
                <a:latin typeface="+mn-lt"/>
              </a:rPr>
              <a:t> </a:t>
            </a:r>
            <a:r>
              <a:rPr lang="de-DE" sz="2800" b="1" dirty="0" err="1">
                <a:latin typeface="+mn-lt"/>
              </a:rPr>
              <a:t>breast</a:t>
            </a:r>
            <a:r>
              <a:rPr lang="de-DE" sz="2800" b="1" dirty="0">
                <a:latin typeface="+mn-lt"/>
              </a:rPr>
              <a:t> </a:t>
            </a:r>
            <a:r>
              <a:rPr lang="de-DE" sz="2800" b="1" dirty="0" err="1"/>
              <a:t>lesion</a:t>
            </a:r>
            <a:endParaRPr lang="de-DE" sz="2800" b="1" dirty="0"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BDD64AE-B380-F4E1-48E4-A41B8E0C31FD}"/>
              </a:ext>
            </a:extLst>
          </p:cNvPr>
          <p:cNvSpPr txBox="1"/>
          <p:nvPr/>
        </p:nvSpPr>
        <p:spPr bwMode="gray">
          <a:xfrm>
            <a:off x="18879962" y="2721861"/>
            <a:ext cx="3768320" cy="469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buSzPct val="90000"/>
            </a:pPr>
            <a:r>
              <a:rPr lang="de-DE" sz="2800" b="1" dirty="0" err="1">
                <a:latin typeface="+mn-lt"/>
              </a:rPr>
              <a:t>Benign</a:t>
            </a:r>
            <a:r>
              <a:rPr lang="de-DE" sz="2800" b="1" dirty="0">
                <a:latin typeface="+mn-lt"/>
              </a:rPr>
              <a:t> </a:t>
            </a:r>
            <a:r>
              <a:rPr lang="de-DE" sz="2800" b="1" dirty="0" err="1">
                <a:latin typeface="+mn-lt"/>
              </a:rPr>
              <a:t>breast</a:t>
            </a:r>
            <a:r>
              <a:rPr lang="de-DE" sz="2800" b="1" dirty="0">
                <a:latin typeface="+mn-lt"/>
              </a:rPr>
              <a:t> </a:t>
            </a:r>
            <a:r>
              <a:rPr lang="de-DE" sz="2800" b="1" dirty="0" err="1"/>
              <a:t>lesion</a:t>
            </a:r>
            <a:endParaRPr lang="de-DE" sz="2800" b="1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59DC6A-8B6A-2FBF-06CD-1EEC44DF6531}"/>
              </a:ext>
            </a:extLst>
          </p:cNvPr>
          <p:cNvSpPr txBox="1"/>
          <p:nvPr/>
        </p:nvSpPr>
        <p:spPr>
          <a:xfrm rot="16200000">
            <a:off x="21633116" y="4807393"/>
            <a:ext cx="434567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de-DE" sz="1600" dirty="0"/>
              <a:t>Source: W. Al-</a:t>
            </a:r>
            <a:r>
              <a:rPr lang="de-DE" sz="1600" dirty="0" err="1"/>
              <a:t>Dhabyani</a:t>
            </a:r>
            <a:r>
              <a:rPr lang="de-DE" sz="1600" dirty="0"/>
              <a:t>, et al, "Dataset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breast</a:t>
            </a:r>
            <a:r>
              <a:rPr lang="de-DE" sz="1600" dirty="0"/>
              <a:t> </a:t>
            </a:r>
            <a:r>
              <a:rPr lang="de-DE" sz="1600" dirty="0" err="1"/>
              <a:t>ultrasound</a:t>
            </a:r>
            <a:r>
              <a:rPr lang="de-DE" sz="1600" dirty="0"/>
              <a:t> </a:t>
            </a:r>
            <a:r>
              <a:rPr lang="de-DE" sz="1600" dirty="0" err="1"/>
              <a:t>images</a:t>
            </a:r>
            <a:r>
              <a:rPr lang="de-DE" sz="1600" dirty="0"/>
              <a:t>". Data Brief, </a:t>
            </a:r>
            <a:r>
              <a:rPr lang="de-DE" sz="1600" dirty="0" err="1"/>
              <a:t>vol</a:t>
            </a:r>
            <a:r>
              <a:rPr lang="de-DE" sz="1600" dirty="0"/>
              <a:t> 28, pp 104863, 2020</a:t>
            </a:r>
          </a:p>
        </p:txBody>
      </p:sp>
      <p:pic>
        <p:nvPicPr>
          <p:cNvPr id="8" name="Inhaltsplatzhalter 11">
            <a:extLst>
              <a:ext uri="{FF2B5EF4-FFF2-40B4-BE49-F238E27FC236}">
                <a16:creationId xmlns:a16="http://schemas.microsoft.com/office/drawing/2014/main" id="{40B12007-3AE4-569D-1F5A-3CAF48D3EA68}"/>
              </a:ext>
            </a:extLst>
          </p:cNvPr>
          <p:cNvPicPr>
            <a:picLocks noChangeAspect="1"/>
          </p:cNvPicPr>
          <p:nvPr/>
        </p:nvPicPr>
        <p:blipFill>
          <a:blip r:embed="R9fec80b513ed4cff"/>
          <a:stretch>
            <a:fillRect/>
          </a:stretch>
        </p:blipFill>
        <p:spPr bwMode="gray">
          <a:xfrm>
            <a:off x="12642111" y="7975184"/>
            <a:ext cx="11069391" cy="461410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4D13171-0B13-6204-F544-4587CA09EE87}"/>
              </a:ext>
            </a:extLst>
          </p:cNvPr>
          <p:cNvSpPr txBox="1"/>
          <p:nvPr/>
        </p:nvSpPr>
        <p:spPr>
          <a:xfrm>
            <a:off x="672498" y="4165870"/>
            <a:ext cx="11519502" cy="61170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lang="en-US" sz="2800" b="1" dirty="0"/>
              <a:t>Context: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Artificial intelligence increases in importance in the medical diagnosis process (e.g. in imaging).</a:t>
            </a:r>
          </a:p>
          <a:p>
            <a:pPr lvl="1"/>
            <a:endParaRPr lang="en-US" sz="2800" dirty="0"/>
          </a:p>
          <a:p>
            <a:pPr lvl="1"/>
            <a:r>
              <a:rPr lang="en-US" sz="2800" b="1" dirty="0"/>
              <a:t>Challenges: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Image data is expensive, complex and only available in small numbers (10</a:t>
            </a:r>
            <a:r>
              <a:rPr lang="en-US" sz="2800" baseline="30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-10</a:t>
            </a:r>
            <a:r>
              <a:rPr lang="en-US" sz="2800" baseline="30000" dirty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),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The decision process needs to be comprehensible and reliable.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Classical methods need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large training datasets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en-US" sz="28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/>
              <a:t>Target: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Improvement of the medical classification tasks via hybrid, quantum computing-assisted machine learning methods.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en-US" sz="28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/>
              <a:t>Improvement: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QC-assisted methods might result into a ‘faster’ training - in particular in situations with little training data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D45EFEC-C72C-AF9C-3950-C83D615A5F16}"/>
              </a:ext>
            </a:extLst>
          </p:cNvPr>
          <p:cNvSpPr/>
          <p:nvPr/>
        </p:nvSpPr>
        <p:spPr>
          <a:xfrm>
            <a:off x="1614608" y="11012871"/>
            <a:ext cx="8720883" cy="1585784"/>
          </a:xfrm>
          <a:prstGeom prst="rect">
            <a:avLst/>
          </a:prstGeom>
          <a:solidFill>
            <a:srgbClr val="E5EE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>
              <a:buClr>
                <a:schemeClr val="accent1"/>
              </a:buClr>
            </a:pPr>
            <a:r>
              <a:rPr lang="de-DE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„Quantum-</a:t>
            </a:r>
            <a:r>
              <a:rPr lang="de-DE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de-DE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convolutional</a:t>
            </a:r>
            <a:r>
              <a:rPr lang="de-DE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</a:t>
            </a:r>
            <a:r>
              <a:rPr lang="de-DE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de-DE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Clr>
                <a:schemeClr val="accent1"/>
              </a:buClr>
            </a:pPr>
            <a:r>
              <a:rPr lang="de-DE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radiological</a:t>
            </a:r>
            <a:r>
              <a:rPr lang="de-DE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de-DE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de-DE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“, </a:t>
            </a:r>
            <a:r>
              <a:rPr lang="de-DE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Matic, M. Monnet,</a:t>
            </a:r>
          </a:p>
          <a:p>
            <a:pPr algn="l">
              <a:buClr>
                <a:schemeClr val="accent1"/>
              </a:buClr>
            </a:pPr>
            <a:r>
              <a:rPr lang="de-DE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J.M. Lorenz, B. Schachtner, T. Messerer, arXiv:2204.12390, </a:t>
            </a:r>
          </a:p>
          <a:p>
            <a:pPr algn="l">
              <a:buClr>
                <a:schemeClr val="accent1"/>
              </a:buClr>
            </a:pPr>
            <a:r>
              <a:rPr lang="de-DE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de-DE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9316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C333FFC-3546-893A-6B40-2AAC08BCAE9C}"/>
              </a:ext>
            </a:extLst>
          </p:cNvPr>
          <p:cNvSpPr txBox="1"/>
          <p:nvPr/>
        </p:nvSpPr>
        <p:spPr>
          <a:xfrm>
            <a:off x="888273" y="1726873"/>
            <a:ext cx="228077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What is ‚fast‘? Considerations for QC hardware and software</a:t>
            </a:r>
            <a:endParaRPr kumimoji="0" lang="de-DE" sz="6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344324-EF8F-FC91-9E36-08A54AD2F96F}"/>
              </a:ext>
            </a:extLst>
          </p:cNvPr>
          <p:cNvPicPr>
            <a:picLocks noChangeAspect="1"/>
          </p:cNvPicPr>
          <p:nvPr/>
        </p:nvPicPr>
        <p:blipFill>
          <a:blip r:embed="R0a1e96dd2ad34e93"/>
          <a:stretch>
            <a:fillRect/>
          </a:stretch>
        </p:blipFill>
        <p:spPr>
          <a:xfrm>
            <a:off x="15239999" y="3624748"/>
            <a:ext cx="5957455" cy="56137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7597581-D399-44E9-5AC6-53D82481BFFE}"/>
              </a:ext>
            </a:extLst>
          </p:cNvPr>
          <p:cNvPicPr>
            <a:picLocks noChangeAspect="1"/>
          </p:cNvPicPr>
          <p:nvPr/>
        </p:nvPicPr>
        <p:blipFill>
          <a:blip r:embed="R4c291909c18a474b"/>
          <a:stretch>
            <a:fillRect/>
          </a:stretch>
        </p:blipFill>
        <p:spPr>
          <a:xfrm>
            <a:off x="1634873" y="3721730"/>
            <a:ext cx="11194435" cy="565263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0C97C4D-943D-A8F3-8C95-D1CB5D7FC32B}"/>
              </a:ext>
            </a:extLst>
          </p:cNvPr>
          <p:cNvSpPr txBox="1"/>
          <p:nvPr/>
        </p:nvSpPr>
        <p:spPr>
          <a:xfrm>
            <a:off x="888273" y="10250969"/>
            <a:ext cx="22807748" cy="224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‚Fast‘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refers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terms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complexity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Other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accurancy</a:t>
            </a:r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endParaRPr lang="de-DE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</a:t>
            </a:r>
            <a:r>
              <a:rPr lang="de-DE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gates</a:t>
            </a:r>
            <a:r>
              <a:rPr lang="de-DE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de-DE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fast 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2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iteration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computers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</a:t>
            </a:r>
            <a:endParaRPr lang="de-DE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sz="2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</a:t>
            </a:r>
            <a:r>
              <a:rPr lang="de-DE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2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r>
              <a:rPr lang="de-DE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</a:t>
            </a:r>
            <a:endParaRPr lang="de-DE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476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5E49D-C8E3-7692-AA9A-1A72A7EDE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6DC0535-073E-6E0B-E39A-5931F28B1B8C}"/>
              </a:ext>
            </a:extLst>
          </p:cNvPr>
          <p:cNvSpPr txBox="1"/>
          <p:nvPr/>
        </p:nvSpPr>
        <p:spPr>
          <a:xfrm>
            <a:off x="888273" y="1557596"/>
            <a:ext cx="2280774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even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get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use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case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QC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hardware</a:t>
            </a:r>
            <a:endParaRPr kumimoji="0" lang="de-DE" sz="8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1D18738-7F03-87E2-938C-3611C3F9EC7A}"/>
              </a:ext>
            </a:extLst>
          </p:cNvPr>
          <p:cNvPicPr>
            <a:picLocks noChangeAspect="1"/>
          </p:cNvPicPr>
          <p:nvPr/>
        </p:nvPicPr>
        <p:blipFill>
          <a:blip r:embed="R70e6dcbf5be7443c"/>
          <a:stretch>
            <a:fillRect/>
          </a:stretch>
        </p:blipFill>
        <p:spPr>
          <a:xfrm>
            <a:off x="3135035" y="4169731"/>
            <a:ext cx="18113929" cy="771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899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5D734-3D4F-87F4-053C-4043FD161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F55D050-854C-C350-F96D-6357ED685AC4}"/>
              </a:ext>
            </a:extLst>
          </p:cNvPr>
          <p:cNvSpPr txBox="1"/>
          <p:nvPr/>
        </p:nvSpPr>
        <p:spPr>
          <a:xfrm>
            <a:off x="888273" y="1126710"/>
            <a:ext cx="11303727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practice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complex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interplay</a:t>
            </a:r>
            <a:r>
              <a:rPr kumimoji="0" lang="de-DE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of different </a:t>
            </a:r>
            <a:r>
              <a:rPr kumimoji="0" lang="de-DE" sz="7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layers</a:t>
            </a:r>
            <a:endParaRPr kumimoji="0" lang="de-DE" sz="7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90342-6C57-73F8-D6F2-EF7D8F9DF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613879809e8041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364" y="1583725"/>
            <a:ext cx="9824829" cy="1148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272A0FE-B8EF-69E2-8C7E-CDC9E586932D}"/>
              </a:ext>
            </a:extLst>
          </p:cNvPr>
          <p:cNvPicPr>
            <a:picLocks noChangeAspect="1"/>
          </p:cNvPicPr>
          <p:nvPr/>
        </p:nvPicPr>
        <p:blipFill>
          <a:blip r:embed="R62efdd6162d34466"/>
          <a:stretch>
            <a:fillRect/>
          </a:stretch>
        </p:blipFill>
        <p:spPr>
          <a:xfrm>
            <a:off x="20741926" y="2127751"/>
            <a:ext cx="3483247" cy="1317542"/>
          </a:xfrm>
          <a:prstGeom prst="rect">
            <a:avLst/>
          </a:prstGeom>
        </p:spPr>
      </p:pic>
      <p:pic>
        <p:nvPicPr>
          <p:cNvPr id="5" name="Picture 61" descr="A black and red flag with a black eagle&#10;&#10;Description automatically generated">
            <a:extLst>
              <a:ext uri="{FF2B5EF4-FFF2-40B4-BE49-F238E27FC236}">
                <a16:creationId xmlns:a16="http://schemas.microsoft.com/office/drawing/2014/main" id="{CA18147E-509C-0ADB-F189-532F99E3D23A}"/>
              </a:ext>
            </a:extLst>
          </p:cNvPr>
          <p:cNvPicPr>
            <a:picLocks noChangeAspect="1"/>
          </p:cNvPicPr>
          <p:nvPr/>
        </p:nvPicPr>
        <p:blipFill>
          <a:blip r:embed="R9495d64c30eb4a4c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559" y="3445293"/>
            <a:ext cx="2623980" cy="270115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0ADB360-40CD-661B-8E41-A0A22C6B46D9}"/>
              </a:ext>
            </a:extLst>
          </p:cNvPr>
          <p:cNvSpPr txBox="1"/>
          <p:nvPr/>
        </p:nvSpPr>
        <p:spPr>
          <a:xfrm>
            <a:off x="19036984" y="12132275"/>
            <a:ext cx="5128417" cy="1015663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lvl="3" indent="0">
              <a:buNone/>
            </a:pPr>
            <a:r>
              <a:rPr lang="en-US" sz="2000" b="1" dirty="0">
                <a:solidFill>
                  <a:srgbClr val="000000"/>
                </a:solidFill>
              </a:rPr>
              <a:t>“Creating Automated Quantum-Assisted Solutions for Optimization Problems</a:t>
            </a:r>
            <a:r>
              <a:rPr lang="en-US" sz="2000" dirty="0">
                <a:solidFill>
                  <a:srgbClr val="000000"/>
                </a:solidFill>
              </a:rPr>
              <a:t>”, B. Poggel et al., arXiv:2409.20496 [quant-</a:t>
            </a:r>
            <a:r>
              <a:rPr lang="en-US" sz="2000" dirty="0" err="1">
                <a:solidFill>
                  <a:srgbClr val="000000"/>
                </a:solidFill>
              </a:rPr>
              <a:t>ph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9273F9A-B3E5-F1EC-406B-8FDF80AD920E}"/>
              </a:ext>
            </a:extLst>
          </p:cNvPr>
          <p:cNvSpPr txBox="1"/>
          <p:nvPr/>
        </p:nvSpPr>
        <p:spPr>
          <a:xfrm>
            <a:off x="888273" y="4218518"/>
            <a:ext cx="9824829" cy="8279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2"/>
            <a:r>
              <a:rPr lang="en-US" sz="2800" dirty="0"/>
              <a:t>Most algorithms in QC are somehow of </a:t>
            </a:r>
            <a:r>
              <a:rPr lang="en-US" sz="2800" b="1" dirty="0"/>
              <a:t>hybrid structure</a:t>
            </a:r>
            <a:r>
              <a:rPr lang="en-US" sz="2800" dirty="0"/>
              <a:t> and involve an</a:t>
            </a:r>
            <a:r>
              <a:rPr lang="en-US" sz="2800" b="1" dirty="0"/>
              <a:t> iteration </a:t>
            </a:r>
            <a:r>
              <a:rPr lang="en-US" sz="2800" dirty="0"/>
              <a:t>between QC and classical computers.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Variational (i.e., trainable) quantum algorithms were considered as the most promising candidates for a near-term quantum advantage.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But this interplay requires careful considerations at every layer of the software stack, e.g.:</a:t>
            </a:r>
          </a:p>
          <a:p>
            <a:pPr lvl="2"/>
            <a:endParaRPr lang="en-US" sz="2800" dirty="0"/>
          </a:p>
          <a:p>
            <a:pPr marL="457200" lvl="3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Which (quantum) algorithm to choose to obtain advantage over classical solvers?</a:t>
            </a:r>
          </a:p>
          <a:p>
            <a:pPr marL="457200" lvl="3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How to control interplay with classical optimizers?</a:t>
            </a:r>
          </a:p>
          <a:p>
            <a:pPr marL="457200" lvl="3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Which quantum hardware to choose?</a:t>
            </a:r>
          </a:p>
          <a:p>
            <a:pPr marL="457200" lvl="3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How to achieve an efficient compilation?</a:t>
            </a:r>
          </a:p>
          <a:p>
            <a:pPr marL="457200" lvl="3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First research towards abstraction layers as we see them in classical AI emerge, i.e. the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QuaST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decision tree.</a:t>
            </a:r>
          </a:p>
        </p:txBody>
      </p:sp>
    </p:spTree>
    <p:extLst>
      <p:ext uri="{BB962C8B-B14F-4D97-AF65-F5344CB8AC3E}">
        <p14:creationId xmlns:p14="http://schemas.microsoft.com/office/powerpoint/2010/main" val="28314693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2AE16-599E-C3D5-1575-E9437FBCF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79137BB-564A-ED7A-2A84-5E409F394D16}"/>
              </a:ext>
            </a:extLst>
          </p:cNvPr>
          <p:cNvSpPr txBox="1"/>
          <p:nvPr/>
        </p:nvSpPr>
        <p:spPr>
          <a:xfrm>
            <a:off x="888273" y="880488"/>
            <a:ext cx="22807749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Interplay of different </a:t>
            </a:r>
            <a:r>
              <a:rPr kumimoji="0" lang="de-DE" sz="8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component</a:t>
            </a:r>
            <a:r>
              <a:rPr lang="de-DE" sz="8800" dirty="0" err="1">
                <a:solidFill>
                  <a:schemeClr val="tx1"/>
                </a:solidFill>
              </a:rPr>
              <a:t>s</a:t>
            </a:r>
            <a:r>
              <a:rPr lang="de-DE" sz="8800" dirty="0">
                <a:solidFill>
                  <a:schemeClr val="tx1"/>
                </a:solidFill>
              </a:rPr>
              <a:t> of a </a:t>
            </a:r>
            <a:r>
              <a:rPr lang="de-DE" sz="8800" dirty="0" err="1">
                <a:solidFill>
                  <a:schemeClr val="tx1"/>
                </a:solidFill>
              </a:rPr>
              <a:t>software</a:t>
            </a:r>
            <a:r>
              <a:rPr lang="de-DE" sz="8800" dirty="0">
                <a:solidFill>
                  <a:schemeClr val="tx1"/>
                </a:solidFill>
              </a:rPr>
              <a:t> </a:t>
            </a:r>
            <a:r>
              <a:rPr lang="de-DE" sz="8800" dirty="0" err="1">
                <a:solidFill>
                  <a:schemeClr val="tx1"/>
                </a:solidFill>
              </a:rPr>
              <a:t>stack</a:t>
            </a:r>
            <a:endParaRPr kumimoji="0" lang="de-DE" sz="8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rafik 1">
            <a:extLst>
              <a:ext uri="{FF2B5EF4-FFF2-40B4-BE49-F238E27FC236}">
                <a16:creationId xmlns:a16="http://schemas.microsoft.com/office/drawing/2014/main" id="{518E7919-6A21-70FA-D7CC-1E0CEDAF32B7}"/>
              </a:ext>
            </a:extLst>
          </p:cNvPr>
          <p:cNvPicPr>
            <a:picLocks noChangeAspect="1"/>
          </p:cNvPicPr>
          <p:nvPr/>
        </p:nvPicPr>
        <p:blipFill>
          <a:blip r:embed="Rdb60166e0bbd4884"/>
          <a:stretch/>
        </p:blipFill>
        <p:spPr bwMode="auto">
          <a:xfrm>
            <a:off x="9549978" y="2752149"/>
            <a:ext cx="11786022" cy="104681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FFD4F7-C643-664B-1B41-F55A0BB5F949}"/>
              </a:ext>
            </a:extLst>
          </p:cNvPr>
          <p:cNvSpPr txBox="1"/>
          <p:nvPr/>
        </p:nvSpPr>
        <p:spPr>
          <a:xfrm>
            <a:off x="888273" y="4994449"/>
            <a:ext cx="7590709" cy="6996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Besides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upper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part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1C28C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800" dirty="0"/>
              <a:t>of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software</a:t>
            </a:r>
            <a:r>
              <a:rPr lang="de-DE" sz="2800" dirty="0"/>
              <a:t> </a:t>
            </a:r>
            <a:r>
              <a:rPr lang="de-DE" sz="2800" dirty="0" err="1"/>
              <a:t>stack</a:t>
            </a:r>
            <a:r>
              <a:rPr lang="de-DE" sz="2800" dirty="0"/>
              <a:t> &amp; </a:t>
            </a:r>
            <a:r>
              <a:rPr lang="de-DE" sz="2800" dirty="0" err="1"/>
              <a:t>abstraction</a:t>
            </a:r>
            <a:r>
              <a:rPr lang="de-DE" sz="2800" dirty="0"/>
              <a:t> </a:t>
            </a:r>
            <a:r>
              <a:rPr lang="de-DE" sz="2800" dirty="0" err="1"/>
              <a:t>layers</a:t>
            </a:r>
            <a:r>
              <a:rPr lang="de-DE" sz="2800" dirty="0"/>
              <a:t>,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bottom</a:t>
            </a:r>
            <a:r>
              <a:rPr lang="de-DE" sz="2800" dirty="0"/>
              <a:t> </a:t>
            </a:r>
            <a:r>
              <a:rPr lang="de-DE" sz="2800" dirty="0" err="1"/>
              <a:t>part</a:t>
            </a:r>
            <a:r>
              <a:rPr lang="de-DE" sz="2800" dirty="0"/>
              <a:t> of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software</a:t>
            </a:r>
            <a:r>
              <a:rPr lang="de-DE" sz="2800" dirty="0"/>
              <a:t> </a:t>
            </a:r>
            <a:r>
              <a:rPr lang="de-DE" sz="2800" dirty="0" err="1"/>
              <a:t>stack</a:t>
            </a:r>
            <a:r>
              <a:rPr lang="de-DE" sz="2800" dirty="0"/>
              <a:t> </a:t>
            </a:r>
            <a:r>
              <a:rPr lang="de-DE" sz="2800" dirty="0" err="1"/>
              <a:t>needs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b="1" dirty="0"/>
              <a:t>connect </a:t>
            </a:r>
            <a:r>
              <a:rPr lang="de-DE" sz="2800" b="1" dirty="0" err="1"/>
              <a:t>to</a:t>
            </a:r>
            <a:r>
              <a:rPr lang="de-DE" sz="2800" b="1" dirty="0"/>
              <a:t> </a:t>
            </a:r>
            <a:r>
              <a:rPr lang="de-DE" sz="2800" b="1" dirty="0" err="1"/>
              <a:t>specific</a:t>
            </a:r>
            <a:r>
              <a:rPr lang="de-DE" sz="2800" b="1" dirty="0"/>
              <a:t> </a:t>
            </a:r>
            <a:r>
              <a:rPr lang="de-DE" sz="2800" b="1" dirty="0" err="1"/>
              <a:t>quantum</a:t>
            </a:r>
            <a:r>
              <a:rPr lang="de-DE" sz="2800" b="1" dirty="0"/>
              <a:t> </a:t>
            </a:r>
            <a:r>
              <a:rPr lang="de-DE" sz="2800" b="1" dirty="0" err="1"/>
              <a:t>hardware</a:t>
            </a:r>
            <a:r>
              <a:rPr lang="de-DE" sz="2800" dirty="0"/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spc="0" normalizeH="0" baseline="0" dirty="0">
              <a:ln>
                <a:noFill/>
              </a:ln>
              <a:solidFill>
                <a:srgbClr val="1C28CB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How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realize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efficient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runtime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environments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Hardware-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specific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compilation</a:t>
            </a:r>
            <a:endParaRPr kumimoji="0" lang="de-DE" sz="28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quantum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hardware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use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purpose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physically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connect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QC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hardware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HPC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systems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de-DE" sz="28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2800" dirty="0">
              <a:solidFill>
                <a:schemeClr val="tx2">
                  <a:lumMod val="50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Example of Munich Quantum Valley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platforms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software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stac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k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(and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consortia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lumMod val="50000"/>
                  </a:schemeClr>
                </a:solidFill>
              </a:rPr>
              <a:t>structure</a:t>
            </a:r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kumimoji="0" lang="de-DE" sz="28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9845990"/>
      </p:ext>
    </p:extLst>
  </p:cSld>
  <p:clrMapOvr>
    <a:masterClrMapping/>
  </p:clrMapOvr>
  <p:transition spd="med"/>
</p:sld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1104</Words>
  <Application>Microsoft Office PowerPoint</Application>
  <PresentationFormat>Benutzerdefiniert</PresentationFormat>
  <Paragraphs>108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Helvetica Neue</vt:lpstr>
      <vt:lpstr>Helvetica Neue Medium</vt:lpstr>
      <vt:lpstr>21_BasicWhite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Lorenz, Jeanette Miriam</dc:creator>
  <lastModifiedBy>Lorenz, Jeanette Miriam</lastModifiedBy>
  <revision>15</revision>
  <dcterms:modified xsi:type="dcterms:W3CDTF">2025-03-20T14:08:32.6440000Z</dcterms:modified>
</coreProperties>
</file>