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10"/>
  </p:notesMasterIdLst>
  <p:handoutMasterIdLst>
    <p:handoutMasterId r:id="rId11"/>
  </p:handoutMasterIdLst>
  <p:sldIdLst>
    <p:sldId id="256" r:id="rId4"/>
    <p:sldId id="258" r:id="rId5"/>
    <p:sldId id="298" r:id="rId6"/>
    <p:sldId id="295" r:id="rId7"/>
    <p:sldId id="2147375376" r:id="rId8"/>
    <p:sldId id="266" r:id="rId9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A68"/>
    <a:srgbClr val="1D3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94669"/>
  </p:normalViewPr>
  <p:slideViewPr>
    <p:cSldViewPr snapToGrid="0">
      <p:cViewPr varScale="1">
        <p:scale>
          <a:sx n="78" d="100"/>
          <a:sy n="78" d="100"/>
        </p:scale>
        <p:origin x="8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9" d="100"/>
          <a:sy n="109" d="100"/>
        </p:scale>
        <p:origin x="413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948364F-53E8-420D-BD83-82E7977A74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43808E-76F7-77E7-DE61-44407AB1EB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620A-ACDD-124A-BD71-54AD86074745}" type="datetimeFigureOut">
              <a:rPr lang="es-ES" smtClean="0"/>
              <a:t>15/03/2024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4E7BE3-4604-FE85-DF9D-6D45441802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F8401B-5EEB-E2AF-16D2-6CE8E5110F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07DE4-AB96-C940-9065-DE93BA51018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630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EEB71-CC40-460A-B7CB-94622FC343CC}" type="datetimeFigureOut">
              <a:rPr lang="fr-BE" smtClean="0"/>
              <a:t>15-03-24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64F3A-DBDB-435D-BB5F-9A705648D30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484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07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.</a:t>
            </a: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6ADF5-1F2F-4E4C-933D-9A74040696C0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64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2EC11-03ED-FAD4-8E92-6EFF0665C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04431-36AC-F789-7BE1-92A8809C8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7A671-8B66-65C9-8278-3CEC9ED0F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77E7A-4DF3-581B-E84C-C7E8A099D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0BCE1-59FD-E1EB-4E7B-E9971E1BD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70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A5A60-EE0C-FF3E-0756-8ECE9DCB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EB35D-912B-59F7-D78C-DD6A8F73E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8E3B6-71EE-7DC6-CDAA-D9CAEF91D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FDCCC-4996-F641-B300-DEB891DB9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B2795-20F2-51E0-C49E-CD4B0440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1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E12163-E41E-B95E-D940-0DDD31A29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454F5-A549-61BF-3E9F-4C469E462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DBA8A-7512-2376-7005-04121E79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964E6-21E6-1506-FEC9-1CFB10114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8D6D0-23DA-7774-A812-6DEFBA8E9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572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980B89-9847-D13E-EE96-0EB35068FC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1646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EBA08-EB66-C4E5-D2A9-0366CBB01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A549A-1E46-11CF-E6C8-6B6EF8A8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Axelera</a:t>
            </a:r>
            <a:r>
              <a:rPr lang="en-US"/>
              <a:t> AI - Confidential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2159D-CE4A-898A-999B-FCF386BB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96C8-D089-9648-8DBB-20097DEA2D79}" type="slidenum">
              <a:rPr lang="en-NL" smtClean="0"/>
              <a:t>‹#›</a:t>
            </a:fld>
            <a:endParaRPr lang="en-NL"/>
          </a:p>
        </p:txBody>
      </p:sp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034BD0C7-FEED-B078-6557-FA3940330C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2113" y="6011930"/>
            <a:ext cx="2320009" cy="53360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985621F-7A13-AFB2-3C75-88C4926CDB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6775" y="1116029"/>
            <a:ext cx="5417025" cy="4192950"/>
          </a:xfrm>
        </p:spPr>
        <p:txBody>
          <a:bodyPr numCol="2">
            <a:normAutofit/>
          </a:bodyPr>
          <a:lstStyle>
            <a:lvl1pPr marL="0" indent="0">
              <a:lnSpc>
                <a:spcPct val="2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Section Title</a:t>
            </a:r>
            <a:endParaRPr lang="en-GB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NL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NL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NL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NL"/>
          </a:p>
          <a:p>
            <a:pPr lvl="0"/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EFB3E-3FCB-9E7C-0491-7EC4425B29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1205233"/>
            <a:ext cx="2532063" cy="914400"/>
          </a:xfrm>
        </p:spPr>
        <p:txBody>
          <a:bodyPr/>
          <a:lstStyle>
            <a:lvl1pPr>
              <a:defRPr lang="en-GB" sz="4800" kern="1200" dirty="0" smtClean="0">
                <a:solidFill>
                  <a:srgbClr val="F4BE17"/>
                </a:solidFill>
                <a:latin typeface="Barlow" pitchFamily="2" charset="77"/>
                <a:ea typeface="Bebas Neue Book" charset="0"/>
                <a:cs typeface="Bebas Neue Book" charset="0"/>
              </a:defRPr>
            </a:lvl1pPr>
            <a:lvl2pPr>
              <a:defRPr lang="en-GB" sz="4800" kern="1200" dirty="0" smtClean="0">
                <a:solidFill>
                  <a:srgbClr val="F4BE17"/>
                </a:solidFill>
                <a:latin typeface="Barlow" pitchFamily="2" charset="77"/>
                <a:ea typeface="Bebas Neue Book" charset="0"/>
                <a:cs typeface="Bebas Neue Book" charset="0"/>
              </a:defRPr>
            </a:lvl2pPr>
          </a:lstStyle>
          <a:p>
            <a:pPr lvl="0"/>
            <a:r>
              <a:rPr lang="en-NL"/>
              <a:t>Content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BAA009-DDE4-44DA-F228-7D15BD9FF0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577850"/>
            <a:ext cx="2532063" cy="757130"/>
          </a:xfrm>
          <a:noFill/>
        </p:spPr>
        <p:txBody>
          <a:bodyPr wrap="square" rtlCol="0">
            <a:spAutoFit/>
          </a:bodyPr>
          <a:lstStyle>
            <a:lvl1pPr>
              <a:defRPr lang="en-NL" sz="4800" dirty="0">
                <a:solidFill>
                  <a:schemeClr val="bg1"/>
                </a:solidFill>
                <a:ea typeface="Bebas Neue Book" charset="0"/>
                <a:cs typeface="Bebas Neue Book" charset="0"/>
              </a:defRPr>
            </a:lvl1pPr>
          </a:lstStyle>
          <a:p>
            <a:pPr lvl="0"/>
            <a:r>
              <a:rPr lang="en-NL"/>
              <a:t>Table of</a:t>
            </a:r>
          </a:p>
        </p:txBody>
      </p:sp>
    </p:spTree>
    <p:extLst>
      <p:ext uri="{BB962C8B-B14F-4D97-AF65-F5344CB8AC3E}">
        <p14:creationId xmlns:p14="http://schemas.microsoft.com/office/powerpoint/2010/main" val="909190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73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68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6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465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464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72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08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147F-71EC-899C-9C07-A9041FA8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96476-6B97-4BD9-E2B1-38D0A1BDA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66122-93E1-5E7E-D1C1-BC7578CE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09486-E182-3F06-4428-B36CACE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C47B6-AB0B-23C6-33FD-84D52725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423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585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5156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759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892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08047" y="3474340"/>
            <a:ext cx="7568400" cy="952502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3200"/>
            </a:lvl1pPr>
          </a:lstStyle>
          <a:p>
            <a:r>
              <a:t>Presentation Subtitle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411579" y="49410"/>
            <a:ext cx="6985002" cy="1835415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80000"/>
              </a:lnSpc>
              <a:defRPr sz="4500" spc="-100"/>
            </a:lvl1pPr>
          </a:lstStyle>
          <a:p>
            <a:r>
              <a:t>Presentation</a:t>
            </a:r>
          </a:p>
        </p:txBody>
      </p:sp>
      <p:sp>
        <p:nvSpPr>
          <p:cNvPr id="13" name="ANNOTATION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2408047" y="5997306"/>
            <a:ext cx="7568400" cy="287258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>
              <a:defRPr sz="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annotation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71471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738183" y="5774366"/>
            <a:ext cx="6985002" cy="318491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19150" y="1999189"/>
            <a:ext cx="6985001" cy="1180509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3200">
                <a:solidFill>
                  <a:srgbClr val="1C28CB"/>
                </a:solidFill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19149" y="745143"/>
            <a:ext cx="6985003" cy="1180508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1C28CB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98510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ge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4250" y="2156521"/>
            <a:ext cx="9686842" cy="3060763"/>
          </a:xfrm>
          <a:prstGeom prst="rect">
            <a:avLst/>
          </a:prstGeom>
        </p:spPr>
        <p:txBody>
          <a:bodyPr lIns="50800" tIns="50800" rIns="50800" bIns="50800"/>
          <a:lstStyle>
            <a:lvl1pPr marL="304800" indent="-304800" defTabSz="1219169">
              <a:lnSpc>
                <a:spcPct val="90000"/>
              </a:lnSpc>
              <a:spcBef>
                <a:spcPts val="2250"/>
              </a:spcBef>
              <a:buSzPct val="123000"/>
              <a:buChar char="•"/>
              <a:defRPr sz="2400">
                <a:solidFill>
                  <a:srgbClr val="1C28CB"/>
                </a:solidFill>
              </a:defRPr>
            </a:lvl1pPr>
            <a:lvl2pPr marL="609600" indent="-304800" defTabSz="1219169">
              <a:lnSpc>
                <a:spcPct val="90000"/>
              </a:lnSpc>
              <a:spcBef>
                <a:spcPts val="2250"/>
              </a:spcBef>
              <a:defRPr sz="2400">
                <a:solidFill>
                  <a:srgbClr val="1C28CB"/>
                </a:solidFill>
              </a:defRPr>
            </a:lvl2pPr>
            <a:lvl3pPr marL="914400" indent="-304800" defTabSz="1219169">
              <a:lnSpc>
                <a:spcPct val="90000"/>
              </a:lnSpc>
              <a:spcBef>
                <a:spcPts val="2250"/>
              </a:spcBef>
              <a:defRPr sz="2400">
                <a:solidFill>
                  <a:srgbClr val="1C28CB"/>
                </a:solidFill>
              </a:defRPr>
            </a:lvl3pPr>
            <a:lvl4pPr marL="1219200" indent="-304800" defTabSz="1219169">
              <a:lnSpc>
                <a:spcPct val="90000"/>
              </a:lnSpc>
              <a:spcBef>
                <a:spcPts val="2250"/>
              </a:spcBef>
              <a:defRPr sz="2400">
                <a:solidFill>
                  <a:srgbClr val="1C28CB"/>
                </a:solidFill>
              </a:defRPr>
            </a:lvl4pPr>
            <a:lvl5pPr marL="1524000" indent="-304800" defTabSz="1219169">
              <a:lnSpc>
                <a:spcPct val="90000"/>
              </a:lnSpc>
              <a:spcBef>
                <a:spcPts val="2250"/>
              </a:spcBef>
              <a:defRPr sz="2400">
                <a:solidFill>
                  <a:srgbClr val="1C28CB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Presentation 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4295" y="677283"/>
            <a:ext cx="9626752" cy="133158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80000"/>
              </a:lnSpc>
              <a:defRPr sz="4500" spc="-100">
                <a:solidFill>
                  <a:srgbClr val="1C28CB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14751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ge Presenta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419114" y="-7591"/>
            <a:ext cx="9623593" cy="96447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1C28CB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19114" y="1350071"/>
            <a:ext cx="9623593" cy="3060763"/>
          </a:xfrm>
          <a:prstGeom prst="rect">
            <a:avLst/>
          </a:prstGeom>
        </p:spPr>
        <p:txBody>
          <a:bodyPr lIns="50800" tIns="50800" rIns="50800" bIns="50800"/>
          <a:lstStyle>
            <a:lvl1pPr marL="304800" indent="-304800" defTabSz="1219169">
              <a:lnSpc>
                <a:spcPct val="90000"/>
              </a:lnSpc>
              <a:spcBef>
                <a:spcPts val="2250"/>
              </a:spcBef>
              <a:buSzPct val="123000"/>
              <a:buChar char="•"/>
              <a:defRPr sz="2400">
                <a:solidFill>
                  <a:srgbClr val="1C28CB"/>
                </a:solidFill>
              </a:defRPr>
            </a:lvl1pPr>
            <a:lvl2pPr marL="609600" indent="-304800" defTabSz="1219169">
              <a:lnSpc>
                <a:spcPct val="90000"/>
              </a:lnSpc>
              <a:spcBef>
                <a:spcPts val="2250"/>
              </a:spcBef>
              <a:defRPr sz="2400">
                <a:solidFill>
                  <a:srgbClr val="1C28CB"/>
                </a:solidFill>
              </a:defRPr>
            </a:lvl2pPr>
            <a:lvl3pPr marL="914400" indent="-304800" defTabSz="1219169">
              <a:lnSpc>
                <a:spcPct val="90000"/>
              </a:lnSpc>
              <a:spcBef>
                <a:spcPts val="2250"/>
              </a:spcBef>
              <a:defRPr sz="2400">
                <a:solidFill>
                  <a:srgbClr val="1C28CB"/>
                </a:solidFill>
              </a:defRPr>
            </a:lvl3pPr>
            <a:lvl4pPr marL="1219200" indent="-304800" defTabSz="1219169">
              <a:lnSpc>
                <a:spcPct val="90000"/>
              </a:lnSpc>
              <a:spcBef>
                <a:spcPts val="2250"/>
              </a:spcBef>
              <a:defRPr sz="2400">
                <a:solidFill>
                  <a:srgbClr val="1C28CB"/>
                </a:solidFill>
              </a:defRPr>
            </a:lvl4pPr>
            <a:lvl5pPr marL="1524000" indent="-304800" defTabSz="1219169">
              <a:lnSpc>
                <a:spcPct val="90000"/>
              </a:lnSpc>
              <a:spcBef>
                <a:spcPts val="2250"/>
              </a:spcBef>
              <a:defRPr sz="2400">
                <a:solidFill>
                  <a:srgbClr val="1C28CB"/>
                </a:solidFill>
              </a:defRPr>
            </a:lvl5pPr>
          </a:lstStyle>
          <a:p>
            <a:r>
              <a:t>Body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966496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Templ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Title"/>
          <p:cNvSpPr txBox="1"/>
          <p:nvPr/>
        </p:nvSpPr>
        <p:spPr>
          <a:xfrm>
            <a:off x="208403" y="685039"/>
            <a:ext cx="7649651" cy="71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defTabSz="2438337">
              <a:lnSpc>
                <a:spcPct val="80000"/>
              </a:lnSpc>
              <a:defRPr sz="8500" spc="-170"/>
            </a:lvl1pPr>
          </a:lstStyle>
          <a:p>
            <a:r>
              <a:rPr sz="4250"/>
              <a:t>Slide Title</a:t>
            </a:r>
          </a:p>
        </p:txBody>
      </p:sp>
      <p:sp>
        <p:nvSpPr>
          <p:cNvPr id="50" name="Body Level One…"/>
          <p:cNvSpPr txBox="1"/>
          <p:nvPr/>
        </p:nvSpPr>
        <p:spPr>
          <a:xfrm>
            <a:off x="208403" y="2305437"/>
            <a:ext cx="7649651" cy="467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>
            <a:normAutofit fontScale="47500" lnSpcReduction="20000"/>
          </a:bodyPr>
          <a:lstStyle>
            <a:lvl1pPr defTabSz="310387">
              <a:defRPr sz="2400"/>
            </a:lvl1pPr>
            <a:lvl2pPr marL="548640" indent="-304800" defTabSz="310387">
              <a:buSzPct val="123000"/>
              <a:buChar char="•"/>
              <a:defRPr sz="2400"/>
            </a:lvl2pPr>
            <a:lvl3pPr marL="792480" indent="-304800" defTabSz="310387">
              <a:buSzPct val="123000"/>
              <a:buChar char="•"/>
              <a:defRPr sz="2400"/>
            </a:lvl3pPr>
            <a:lvl4pPr marL="1036319" indent="-304800" defTabSz="310387">
              <a:buSzPct val="123000"/>
              <a:buChar char="•"/>
              <a:defRPr sz="2400"/>
            </a:lvl4pPr>
            <a:lvl5pPr marL="1280160" indent="-304800" defTabSz="310387">
              <a:buSzPct val="123000"/>
              <a:buChar char="•"/>
              <a:defRPr sz="2400"/>
            </a:lvl5pPr>
          </a:lstStyle>
          <a:p>
            <a:r>
              <a:rPr sz="1200"/>
              <a:t>Body Level One</a:t>
            </a:r>
          </a:p>
          <a:p>
            <a:pPr lvl="1"/>
            <a:r>
              <a:rPr sz="1200"/>
              <a:t>Body Level Two</a:t>
            </a:r>
          </a:p>
          <a:p>
            <a:pPr lvl="2"/>
            <a:r>
              <a:rPr sz="1200"/>
              <a:t>Body Level Three</a:t>
            </a:r>
          </a:p>
          <a:p>
            <a:pPr lvl="3"/>
            <a:r>
              <a:rPr sz="1200"/>
              <a:t>Body Level Four</a:t>
            </a:r>
          </a:p>
          <a:p>
            <a:pPr lvl="4"/>
            <a:r>
              <a:rPr sz="1200"/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14548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Templat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360178" y="631237"/>
            <a:ext cx="5448704" cy="1961473"/>
          </a:xfrm>
          <a:prstGeom prst="rect">
            <a:avLst/>
          </a:prstGeom>
        </p:spPr>
        <p:txBody>
          <a:bodyPr anchor="t"/>
          <a:lstStyle>
            <a:lvl1pPr>
              <a:defRPr sz="4250" spc="-85">
                <a:solidFill>
                  <a:srgbClr val="1C28CB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69213" y="3504527"/>
            <a:ext cx="5448706" cy="110144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3200">
                <a:solidFill>
                  <a:srgbClr val="1C28CB"/>
                </a:solidFill>
              </a:defRPr>
            </a:lvl1pPr>
            <a:lvl2pPr marL="0" indent="0">
              <a:buSzTx/>
              <a:buNone/>
              <a:defRPr sz="3200">
                <a:solidFill>
                  <a:srgbClr val="1C28CB"/>
                </a:solidFill>
              </a:defRPr>
            </a:lvl2pPr>
            <a:lvl3pPr marL="0" indent="0">
              <a:buSzTx/>
              <a:buNone/>
              <a:defRPr sz="3200">
                <a:solidFill>
                  <a:srgbClr val="1C28CB"/>
                </a:solidFill>
              </a:defRPr>
            </a:lvl3pPr>
            <a:lvl4pPr marL="0" indent="0">
              <a:buSzTx/>
              <a:buNone/>
              <a:defRPr sz="3200">
                <a:solidFill>
                  <a:srgbClr val="1C28CB"/>
                </a:solidFill>
              </a:defRPr>
            </a:lvl4pPr>
            <a:lvl5pPr marL="0" indent="0">
              <a:buSzTx/>
              <a:buNone/>
              <a:defRPr sz="3200">
                <a:solidFill>
                  <a:srgbClr val="1C28CB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-12522" y="577714"/>
            <a:ext cx="6109802" cy="62870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92568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13CF-CAB0-0AA9-FC43-0B6E3592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F39C2-C1D2-4390-BAD5-651EDEDED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A5631-8638-D99F-B787-87D80304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41742-0AED-0B53-FA82-9CEDB5FB7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4D86-D3C9-B506-02E0-E51296FD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95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C390-1301-E5BF-15F3-116334943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1B1F4-849D-4F3E-70A4-095F63B4D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E745F-396E-DE4A-07A6-72C3498F4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3C93-7048-D42F-FCD4-325107AA0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83438-7A53-8653-DAB7-43CC5BCAF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BFA97-9862-493D-3022-ED4C01F4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6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3AD3-CFD8-1FD9-1524-4CB74D235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573C5-E39B-950D-E1DF-DEA54B707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82172-7E84-7A38-8826-B35EFB613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60D99-8AC9-1C7E-DCAF-6F4F05912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902E67-76CA-A366-16F6-9ACB4A89F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73126-7149-DA52-3E44-B36D2D767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99CA78-A2C3-50FE-4583-4A6ED611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A97611-7213-FC8B-0A2B-11DE0BA4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54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AAB-15F0-CACB-A686-24F74B1F2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4A1CFD-68C6-68A2-5840-BC5DD4E6B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4CAD8-71C1-C7EF-7625-AE4934D9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95111-6CF5-28D7-4947-167D0D9A0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98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738A16-001B-0B16-D3D0-0D2EBCEA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E792FE-D8E4-9948-2287-4190010FB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40351-356D-9F40-4161-146DD12E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CA4C8-7E13-EE74-844C-A4666C363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820F-66A6-5B60-6657-8928E8B8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FA43E-A117-EE97-6DB0-505E7BD35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5E67A-CD00-9948-C63F-689E2FB9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C4355-C18F-CCEE-25EF-21E0C4EB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54222-E813-1573-2922-E6ACA9C6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091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5F6BE-D401-0161-0920-B2937A79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638026-A225-4081-2CB5-A3A4C9628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45D52-E2AE-39E8-3BC3-0A5147BA9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BB8BC-9B75-FE3F-4834-F48C690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CF340-CC4C-6761-A04D-2E03008C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B8F26-0107-6D07-204A-04991AC8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41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BDDB47-B096-8440-A62B-06AAB49A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D8DBC-176B-114D-9EDC-AF8080CF2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47BFC-75D6-F986-92EF-5E85477EE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6715CE-C6F8-4A4D-9F76-C0402A3E1BB7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9B12E-4A19-EE92-F016-9D78F1C48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60F6-1EEA-039D-521E-E9890BA63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9B9A51-0E47-0B40-A59C-787FA9B0A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43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286933-4A7B-8148-8AA1-84E1A99AA2E1}" type="datetimeFigureOut">
              <a:rPr lang="fr-FR"/>
              <a:t>15/03/2024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2AAC0F-8377-8C4E-ACF5-B1EF4126B7B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39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213586" y="860487"/>
            <a:ext cx="9753601" cy="1836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457109" y="6264104"/>
            <a:ext cx="7620002" cy="318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8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907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-9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533400" marR="0" indent="-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838200" marR="0" indent="-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1143000" marR="0" indent="-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1447800" marR="0" indent="-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1752600" marR="0" indent="-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2057400" marR="0" indent="-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2362200" marR="0" indent="-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2667000" marR="0" indent="-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jpeg"/><Relationship Id="rId10" Type="http://schemas.openxmlformats.org/officeDocument/2006/relationships/image" Target="../media/image14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idx="21"/>
          </p:nvPr>
        </p:nvSpPr>
        <p:spPr>
          <a:xfrm>
            <a:off x="2585026" y="3283974"/>
            <a:ext cx="8141968" cy="294967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Estela Su</a:t>
            </a:r>
            <a:r>
              <a:rPr lang="es-ES" dirty="0" err="1"/>
              <a:t>árez</a:t>
            </a:r>
            <a:r>
              <a:rPr lang="es-ES" dirty="0"/>
              <a:t> - </a:t>
            </a:r>
            <a:r>
              <a:rPr lang="en-IE" dirty="0">
                <a:solidFill>
                  <a:prstClr val="white"/>
                </a:solidFill>
                <a:latin typeface="Calibri"/>
              </a:rPr>
              <a:t>(Jülich Supercomputing Centre)</a:t>
            </a:r>
            <a:endParaRPr lang="es-ES" dirty="0">
              <a:solidFill>
                <a:prstClr val="white"/>
              </a:solidFill>
              <a:latin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Erik Lindahl - </a:t>
            </a:r>
            <a:r>
              <a:rPr lang="en-IE" dirty="0"/>
              <a:t>(</a:t>
            </a:r>
            <a:r>
              <a:rPr lang="en-SE" dirty="0">
                <a:solidFill>
                  <a:prstClr val="white"/>
                </a:solidFill>
                <a:latin typeface="Calibri"/>
              </a:rPr>
              <a:t>KTH Royal Institute of Technology</a:t>
            </a:r>
            <a:r>
              <a:rPr lang="en-IE" dirty="0">
                <a:solidFill>
                  <a:prstClr val="white"/>
                </a:solidFill>
                <a:latin typeface="Calibri"/>
              </a:rPr>
              <a:t>)</a:t>
            </a:r>
            <a:endParaRPr lang="es-E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Jean-Yves </a:t>
            </a:r>
            <a:r>
              <a:rPr lang="es-ES" dirty="0" err="1"/>
              <a:t>Berthou</a:t>
            </a:r>
            <a:r>
              <a:rPr lang="es-ES" dirty="0"/>
              <a:t> - </a:t>
            </a:r>
            <a:r>
              <a:rPr lang="es-ES" dirty="0">
                <a:solidFill>
                  <a:prstClr val="white"/>
                </a:solidFill>
                <a:latin typeface="Calibri"/>
              </a:rPr>
              <a:t>(INRIA </a:t>
            </a:r>
            <a:r>
              <a:rPr lang="es-ES" dirty="0" err="1">
                <a:solidFill>
                  <a:prstClr val="white"/>
                </a:solidFill>
                <a:latin typeface="Calibri"/>
              </a:rPr>
              <a:t>Saclay</a:t>
            </a:r>
            <a:r>
              <a:rPr lang="es-ES" dirty="0">
                <a:solidFill>
                  <a:prstClr val="white"/>
                </a:solidFill>
                <a:latin typeface="Calibri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Fabrizio </a:t>
            </a:r>
            <a:r>
              <a:rPr lang="en-US" dirty="0"/>
              <a:t>Del </a:t>
            </a:r>
            <a:r>
              <a:rPr lang="en-US" dirty="0" err="1"/>
              <a:t>Maffeo</a:t>
            </a:r>
            <a:r>
              <a:rPr lang="en-US" dirty="0"/>
              <a:t> </a:t>
            </a:r>
            <a:r>
              <a:rPr lang="es-ES" dirty="0"/>
              <a:t>- </a:t>
            </a:r>
            <a:r>
              <a:rPr lang="en-IE" dirty="0">
                <a:solidFill>
                  <a:prstClr val="white"/>
                </a:solidFill>
                <a:latin typeface="Calibri"/>
              </a:rPr>
              <a:t>(</a:t>
            </a:r>
            <a:r>
              <a:rPr lang="en-IE" dirty="0" err="1">
                <a:solidFill>
                  <a:prstClr val="white"/>
                </a:solidFill>
                <a:latin typeface="Calibri"/>
              </a:rPr>
              <a:t>Axelera</a:t>
            </a:r>
            <a:r>
              <a:rPr lang="en-IE" dirty="0">
                <a:solidFill>
                  <a:prstClr val="white"/>
                </a:solidFill>
                <a:latin typeface="Calibri"/>
              </a:rPr>
              <a:t> AI)</a:t>
            </a:r>
            <a:endParaRPr lang="en-US" dirty="0">
              <a:solidFill>
                <a:prstClr val="white"/>
              </a:solidFill>
              <a:latin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Sergi Girona </a:t>
            </a:r>
            <a:r>
              <a:rPr lang="es-ES" dirty="0"/>
              <a:t>-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(Barcelona Supercomputing Centre)</a:t>
            </a:r>
          </a:p>
          <a:p>
            <a:endParaRPr lang="en-US" dirty="0"/>
          </a:p>
          <a:p>
            <a:r>
              <a:rPr lang="en-US" sz="2300" dirty="0"/>
              <a:t>Leonardo Flores A</a:t>
            </a:r>
            <a:r>
              <a:rPr lang="es-ES" sz="2300" dirty="0" err="1"/>
              <a:t>ñover</a:t>
            </a:r>
            <a:r>
              <a:rPr lang="es-ES" sz="2300" dirty="0"/>
              <a:t> (EC) - </a:t>
            </a:r>
            <a:r>
              <a:rPr lang="es-ES" sz="2300" dirty="0" err="1"/>
              <a:t>Moderator</a:t>
            </a:r>
            <a:endParaRPr lang="es-ES" sz="2300" dirty="0"/>
          </a:p>
          <a:p>
            <a:endParaRPr dirty="0"/>
          </a:p>
        </p:txBody>
      </p:sp>
      <p:sp>
        <p:nvSpPr>
          <p:cNvPr id="71" name="Presentation Title"/>
          <p:cNvSpPr txBox="1">
            <a:spLocks noGrp="1"/>
          </p:cNvSpPr>
          <p:nvPr>
            <p:ph type="body" idx="22"/>
          </p:nvPr>
        </p:nvSpPr>
        <p:spPr>
          <a:xfrm>
            <a:off x="2244430" y="986391"/>
            <a:ext cx="9505119" cy="1311389"/>
          </a:xfrm>
          <a:prstGeom prst="rect">
            <a:avLst/>
          </a:prstGeom>
        </p:spPr>
        <p:txBody>
          <a:bodyPr/>
          <a:lstStyle/>
          <a:p>
            <a:r>
              <a:rPr lang="en-US" b="0" i="0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Roob"/>
              </a:rPr>
              <a:t>PLENARY: Challenges in HPC after Exascale</a:t>
            </a:r>
            <a:endParaRPr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3448" y="278029"/>
            <a:ext cx="10515600" cy="432897"/>
          </a:xfrm>
        </p:spPr>
        <p:txBody>
          <a:bodyPr>
            <a:noAutofit/>
          </a:bodyPr>
          <a:lstStyle/>
          <a:p>
            <a:r>
              <a:rPr lang="de-DE" sz="4800" b="1" dirty="0" err="1"/>
              <a:t>Challenges</a:t>
            </a:r>
            <a:r>
              <a:rPr lang="de-DE" sz="4800" b="1" dirty="0"/>
              <a:t> in HPC after Exascale</a:t>
            </a:r>
            <a:endParaRPr lang="en-GB" sz="4800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4764049" y="3811758"/>
            <a:ext cx="3752563" cy="2900578"/>
            <a:chOff x="4778737" y="3811758"/>
            <a:chExt cx="3752563" cy="2900578"/>
          </a:xfrm>
        </p:grpSpPr>
        <p:sp>
          <p:nvSpPr>
            <p:cNvPr id="136" name="Rounded Rectangle 135"/>
            <p:cNvSpPr/>
            <p:nvPr/>
          </p:nvSpPr>
          <p:spPr>
            <a:xfrm>
              <a:off x="4778737" y="3811758"/>
              <a:ext cx="3752563" cy="2900578"/>
            </a:xfrm>
            <a:prstGeom prst="roundRect">
              <a:avLst>
                <a:gd name="adj" fmla="val 6418"/>
              </a:avLst>
            </a:prstGeom>
            <a:solidFill>
              <a:srgbClr val="08395C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4842653" y="4047895"/>
              <a:ext cx="3611982" cy="2498553"/>
              <a:chOff x="312734" y="1087306"/>
              <a:chExt cx="3611982" cy="249855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892" y="1087306"/>
                <a:ext cx="2927405" cy="1624175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 rot="16200000">
                <a:off x="-617444" y="2048199"/>
                <a:ext cx="23220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>
                    <a:solidFill>
                      <a:schemeClr val="bg1"/>
                    </a:solidFill>
                  </a:rPr>
                  <a:t>https://globalenergymonitor.org/projects/global-coal-plant-tracker/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41853" y="2877973"/>
                <a:ext cx="30828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</a:rPr>
                  <a:t>Justify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use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of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energy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and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natural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resources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764049" y="889835"/>
            <a:ext cx="3752563" cy="2768885"/>
            <a:chOff x="4764049" y="889835"/>
            <a:chExt cx="3752563" cy="2768885"/>
          </a:xfrm>
        </p:grpSpPr>
        <p:sp>
          <p:nvSpPr>
            <p:cNvPr id="145" name="Rounded Rectangle 144"/>
            <p:cNvSpPr/>
            <p:nvPr/>
          </p:nvSpPr>
          <p:spPr>
            <a:xfrm>
              <a:off x="4764049" y="889835"/>
              <a:ext cx="3752563" cy="2768885"/>
            </a:xfrm>
            <a:prstGeom prst="roundRect">
              <a:avLst>
                <a:gd name="adj" fmla="val 6418"/>
              </a:avLst>
            </a:prstGeom>
            <a:solidFill>
              <a:srgbClr val="08395C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787123" y="891495"/>
              <a:ext cx="1679405" cy="2091458"/>
              <a:chOff x="9137425" y="1481558"/>
              <a:chExt cx="2520000" cy="313829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9137425" y="1481558"/>
                <a:ext cx="2520000" cy="3138299"/>
                <a:chOff x="8031032" y="2558551"/>
                <a:chExt cx="2520000" cy="3138299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8031032" y="2558551"/>
                  <a:ext cx="2520000" cy="3138299"/>
                  <a:chOff x="4753988" y="1538125"/>
                  <a:chExt cx="2520000" cy="3138299"/>
                </a:xfrm>
              </p:grpSpPr>
              <p:sp>
                <p:nvSpPr>
                  <p:cNvPr id="23" name="Rounded Rectangle 22"/>
                  <p:cNvSpPr/>
                  <p:nvPr/>
                </p:nvSpPr>
                <p:spPr>
                  <a:xfrm>
                    <a:off x="4753988" y="1538125"/>
                    <a:ext cx="2520000" cy="3138299"/>
                  </a:xfrm>
                  <a:prstGeom prst="roundRect">
                    <a:avLst>
                      <a:gd name="adj" fmla="val 4993"/>
                    </a:avLst>
                  </a:prstGeom>
                  <a:solidFill>
                    <a:srgbClr val="4E75A0"/>
                  </a:solidFill>
                  <a:ln/>
                  <a:scene3d>
                    <a:camera prst="perspectiveRelaxedModerately"/>
                    <a:lightRig rig="threePt" dir="t"/>
                  </a:scene3d>
                  <a:sp3d>
                    <a:bevelT h="133350"/>
                  </a:sp3d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GB" sz="105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4841335" y="4076243"/>
                    <a:ext cx="2345304" cy="3579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r>
                      <a:rPr lang="en-GB" sz="1000" b="1" dirty="0">
                        <a:solidFill>
                          <a:schemeClr val="bg1"/>
                        </a:solidFill>
                      </a:rPr>
                      <a:t>Package</a:t>
                    </a:r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8256240" y="2717236"/>
                  <a:ext cx="2078586" cy="2522514"/>
                  <a:chOff x="5005223" y="1696810"/>
                  <a:chExt cx="2078586" cy="2522514"/>
                </a:xfrm>
              </p:grpSpPr>
              <p:sp>
                <p:nvSpPr>
                  <p:cNvPr id="21" name="Rounded Rectangle 20"/>
                  <p:cNvSpPr/>
                  <p:nvPr/>
                </p:nvSpPr>
                <p:spPr>
                  <a:xfrm>
                    <a:off x="5005223" y="1696810"/>
                    <a:ext cx="2078586" cy="2522514"/>
                  </a:xfrm>
                  <a:prstGeom prst="roundRect">
                    <a:avLst>
                      <a:gd name="adj" fmla="val 4993"/>
                    </a:avLst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/>
                  <a:scene3d>
                    <a:camera prst="perspectiveRelaxedModerately"/>
                    <a:lightRig rig="threePt" dir="t"/>
                  </a:scene3d>
                  <a:sp3d>
                    <a:bevelT h="133350"/>
                  </a:sp3d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GB" sz="105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272966" y="3661957"/>
                    <a:ext cx="1543100" cy="3579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r>
                      <a:rPr lang="en-GB" sz="1000" b="1" dirty="0">
                        <a:solidFill>
                          <a:schemeClr val="bg1"/>
                        </a:solidFill>
                      </a:rPr>
                      <a:t>Interposer</a:t>
                    </a:r>
                  </a:p>
                </p:txBody>
              </p:sp>
            </p:grpSp>
          </p:grpSp>
          <p:sp>
            <p:nvSpPr>
              <p:cNvPr id="10" name="Rounded Rectangle 9"/>
              <p:cNvSpPr>
                <a:spLocks/>
              </p:cNvSpPr>
              <p:nvPr/>
            </p:nvSpPr>
            <p:spPr>
              <a:xfrm>
                <a:off x="9624505" y="1961998"/>
                <a:ext cx="720000" cy="540000"/>
              </a:xfrm>
              <a:prstGeom prst="roundRect">
                <a:avLst>
                  <a:gd name="adj" fmla="val 4993"/>
                </a:avLst>
              </a:prstGeom>
              <a:solidFill>
                <a:schemeClr val="accent4"/>
              </a:solidFill>
              <a:ln/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000" b="1" dirty="0">
                    <a:solidFill>
                      <a:schemeClr val="tx1"/>
                    </a:solidFill>
                  </a:rPr>
                  <a:t>CPU</a:t>
                </a:r>
              </a:p>
            </p:txBody>
          </p:sp>
          <p:sp>
            <p:nvSpPr>
              <p:cNvPr id="11" name="Rounded Rectangle 10"/>
              <p:cNvSpPr>
                <a:spLocks/>
              </p:cNvSpPr>
              <p:nvPr/>
            </p:nvSpPr>
            <p:spPr>
              <a:xfrm>
                <a:off x="10457109" y="1961998"/>
                <a:ext cx="720000" cy="540000"/>
              </a:xfrm>
              <a:prstGeom prst="roundRect">
                <a:avLst>
                  <a:gd name="adj" fmla="val 4993"/>
                </a:avLst>
              </a:prstGeom>
              <a:solidFill>
                <a:schemeClr val="accent6"/>
              </a:solidFill>
              <a:ln/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000" b="1" dirty="0">
                    <a:solidFill>
                      <a:schemeClr val="tx1"/>
                    </a:solidFill>
                  </a:rPr>
                  <a:t>GPU</a:t>
                </a:r>
              </a:p>
            </p:txBody>
          </p:sp>
          <p:sp>
            <p:nvSpPr>
              <p:cNvPr id="12" name="Rounded Rectangle 11"/>
              <p:cNvSpPr>
                <a:spLocks/>
              </p:cNvSpPr>
              <p:nvPr/>
            </p:nvSpPr>
            <p:spPr>
              <a:xfrm>
                <a:off x="9623594" y="2498922"/>
                <a:ext cx="720000" cy="540000"/>
              </a:xfrm>
              <a:prstGeom prst="roundRect">
                <a:avLst>
                  <a:gd name="adj" fmla="val 4993"/>
                </a:avLst>
              </a:prstGeom>
              <a:solidFill>
                <a:schemeClr val="accent5"/>
              </a:solidFill>
              <a:ln/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000" b="1" dirty="0">
                    <a:solidFill>
                      <a:schemeClr val="tx1"/>
                    </a:solidFill>
                  </a:rPr>
                  <a:t>VPU</a:t>
                </a:r>
              </a:p>
            </p:txBody>
          </p:sp>
          <p:sp>
            <p:nvSpPr>
              <p:cNvPr id="13" name="Rounded Rectangle 12"/>
              <p:cNvSpPr>
                <a:spLocks/>
              </p:cNvSpPr>
              <p:nvPr/>
            </p:nvSpPr>
            <p:spPr>
              <a:xfrm>
                <a:off x="10468231" y="3037916"/>
                <a:ext cx="720000" cy="540000"/>
              </a:xfrm>
              <a:prstGeom prst="roundRect">
                <a:avLst>
                  <a:gd name="adj" fmla="val 4993"/>
                </a:avLst>
              </a:prstGeom>
              <a:solidFill>
                <a:srgbClr val="00B0F0"/>
              </a:solidFill>
              <a:ln/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000" b="1" dirty="0">
                    <a:solidFill>
                      <a:schemeClr val="bg1"/>
                    </a:solidFill>
                  </a:rPr>
                  <a:t>HBM</a:t>
                </a:r>
              </a:p>
            </p:txBody>
          </p:sp>
          <p:sp>
            <p:nvSpPr>
              <p:cNvPr id="14" name="Rounded Rectangle 13"/>
              <p:cNvSpPr>
                <a:spLocks/>
              </p:cNvSpPr>
              <p:nvPr/>
            </p:nvSpPr>
            <p:spPr>
              <a:xfrm>
                <a:off x="9606637" y="3024790"/>
                <a:ext cx="720000" cy="540000"/>
              </a:xfrm>
              <a:prstGeom prst="roundRect">
                <a:avLst>
                  <a:gd name="adj" fmla="val 4993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/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000" b="1" dirty="0">
                    <a:solidFill>
                      <a:schemeClr val="tx1"/>
                    </a:solidFill>
                  </a:rPr>
                  <a:t>I/O</a:t>
                </a:r>
              </a:p>
            </p:txBody>
          </p:sp>
          <p:sp>
            <p:nvSpPr>
              <p:cNvPr id="15" name="Rounded Rectangle 14"/>
              <p:cNvSpPr>
                <a:spLocks/>
              </p:cNvSpPr>
              <p:nvPr/>
            </p:nvSpPr>
            <p:spPr>
              <a:xfrm>
                <a:off x="10479346" y="2508360"/>
                <a:ext cx="720000" cy="540000"/>
              </a:xfrm>
              <a:prstGeom prst="roundRect">
                <a:avLst>
                  <a:gd name="adj" fmla="val 4993"/>
                </a:avLst>
              </a:prstGeom>
              <a:solidFill>
                <a:schemeClr val="accent6"/>
              </a:solidFill>
              <a:ln/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000" b="1" dirty="0">
                    <a:solidFill>
                      <a:schemeClr val="tx1"/>
                    </a:solidFill>
                  </a:rPr>
                  <a:t>GPU</a:t>
                </a:r>
              </a:p>
            </p:txBody>
          </p:sp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10490054" y="2960563"/>
                <a:ext cx="720000" cy="540000"/>
              </a:xfrm>
              <a:prstGeom prst="roundRect">
                <a:avLst>
                  <a:gd name="adj" fmla="val 4993"/>
                </a:avLst>
              </a:prstGeom>
              <a:solidFill>
                <a:srgbClr val="00B0F0"/>
              </a:solidFill>
              <a:ln/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000" b="1" dirty="0">
                    <a:solidFill>
                      <a:schemeClr val="bg1"/>
                    </a:solidFill>
                  </a:rPr>
                  <a:t>HBM</a:t>
                </a:r>
              </a:p>
            </p:txBody>
          </p:sp>
          <p:sp>
            <p:nvSpPr>
              <p:cNvPr id="17" name="Rounded Rectangle 16"/>
              <p:cNvSpPr>
                <a:spLocks/>
              </p:cNvSpPr>
              <p:nvPr/>
            </p:nvSpPr>
            <p:spPr>
              <a:xfrm>
                <a:off x="10500762" y="2864401"/>
                <a:ext cx="720000" cy="540000"/>
              </a:xfrm>
              <a:prstGeom prst="roundRect">
                <a:avLst>
                  <a:gd name="adj" fmla="val 4993"/>
                </a:avLst>
              </a:prstGeom>
              <a:solidFill>
                <a:srgbClr val="00B0F0"/>
              </a:solidFill>
              <a:ln/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000" b="1" dirty="0">
                    <a:solidFill>
                      <a:schemeClr val="bg1"/>
                    </a:solidFill>
                  </a:rPr>
                  <a:t>HBM</a:t>
                </a:r>
              </a:p>
            </p:txBody>
          </p:sp>
          <p:sp>
            <p:nvSpPr>
              <p:cNvPr id="18" name="Rounded Rectangle 17"/>
              <p:cNvSpPr>
                <a:spLocks/>
              </p:cNvSpPr>
              <p:nvPr/>
            </p:nvSpPr>
            <p:spPr>
              <a:xfrm>
                <a:off x="10519429" y="2737997"/>
                <a:ext cx="720000" cy="540000"/>
              </a:xfrm>
              <a:prstGeom prst="roundRect">
                <a:avLst>
                  <a:gd name="adj" fmla="val 4993"/>
                </a:avLst>
              </a:prstGeom>
              <a:solidFill>
                <a:srgbClr val="00B0F0"/>
              </a:solidFill>
              <a:ln/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900" b="1" dirty="0">
                    <a:solidFill>
                      <a:schemeClr val="tx1"/>
                    </a:solidFill>
                  </a:rPr>
                  <a:t>HBM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959739" y="3149958"/>
              <a:ext cx="3334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000" b="1" dirty="0">
                  <a:solidFill>
                    <a:schemeClr val="bg1"/>
                  </a:solidFill>
                </a:rPr>
                <a:t>Even </a:t>
              </a:r>
              <a:r>
                <a:rPr lang="de-DE" sz="2000" b="1" dirty="0" err="1">
                  <a:solidFill>
                    <a:schemeClr val="bg1"/>
                  </a:solidFill>
                </a:rPr>
                <a:t>more</a:t>
              </a:r>
              <a:r>
                <a:rPr lang="de-DE" sz="2000" b="1" dirty="0">
                  <a:solidFill>
                    <a:schemeClr val="bg1"/>
                  </a:solidFill>
                </a:rPr>
                <a:t> HW </a:t>
              </a:r>
              <a:r>
                <a:rPr lang="de-DE" sz="2000" b="1" dirty="0" err="1">
                  <a:solidFill>
                    <a:schemeClr val="bg1"/>
                  </a:solidFill>
                </a:rPr>
                <a:t>heterogeneity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666033" y="889835"/>
            <a:ext cx="3351952" cy="4049045"/>
            <a:chOff x="8666033" y="907966"/>
            <a:chExt cx="3351952" cy="4049045"/>
          </a:xfrm>
        </p:grpSpPr>
        <p:sp>
          <p:nvSpPr>
            <p:cNvPr id="142" name="Rounded Rectangle 141"/>
            <p:cNvSpPr/>
            <p:nvPr/>
          </p:nvSpPr>
          <p:spPr>
            <a:xfrm>
              <a:off x="8666033" y="907966"/>
              <a:ext cx="3351952" cy="4049045"/>
            </a:xfrm>
            <a:prstGeom prst="roundRect">
              <a:avLst>
                <a:gd name="adj" fmla="val 6418"/>
              </a:avLst>
            </a:prstGeom>
            <a:solidFill>
              <a:srgbClr val="08395C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7358" y="1087872"/>
              <a:ext cx="2934751" cy="299020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831907" y="4123569"/>
              <a:ext cx="2997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</a:rPr>
                <a:t>Lack </a:t>
              </a:r>
              <a:r>
                <a:rPr lang="de-DE" sz="2000" b="1" dirty="0" err="1">
                  <a:solidFill>
                    <a:schemeClr val="bg1"/>
                  </a:solidFill>
                </a:rPr>
                <a:t>of</a:t>
              </a:r>
              <a:r>
                <a:rPr lang="de-DE" sz="2000" b="1" dirty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</a:rPr>
                <a:t>performance</a:t>
              </a:r>
              <a:r>
                <a:rPr lang="de-DE" sz="2000" b="1" dirty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</a:rPr>
                <a:t>portability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8951602" y="5260541"/>
            <a:ext cx="315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/>
              <a:t>Estela Suarez</a:t>
            </a:r>
          </a:p>
          <a:p>
            <a:r>
              <a:rPr lang="de-DE" sz="2400" i="1" dirty="0"/>
              <a:t>18.03.2024, Antwerpen</a:t>
            </a:r>
            <a:endParaRPr lang="en-GB" sz="2400" i="1" dirty="0"/>
          </a:p>
        </p:txBody>
      </p:sp>
      <p:pic>
        <p:nvPicPr>
          <p:cNvPr id="4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73" y="6200636"/>
            <a:ext cx="2997661" cy="5760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9585" y="889835"/>
            <a:ext cx="4445043" cy="2775923"/>
            <a:chOff x="169585" y="889835"/>
            <a:chExt cx="4445043" cy="2775923"/>
          </a:xfrm>
        </p:grpSpPr>
        <p:sp>
          <p:nvSpPr>
            <p:cNvPr id="144" name="Rounded Rectangle 143"/>
            <p:cNvSpPr/>
            <p:nvPr/>
          </p:nvSpPr>
          <p:spPr>
            <a:xfrm>
              <a:off x="186839" y="889835"/>
              <a:ext cx="4427789" cy="2775923"/>
            </a:xfrm>
            <a:prstGeom prst="roundRect">
              <a:avLst>
                <a:gd name="adj" fmla="val 6418"/>
              </a:avLst>
            </a:prstGeom>
            <a:solidFill>
              <a:srgbClr val="08395C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169585" y="997247"/>
              <a:ext cx="4217821" cy="2599238"/>
              <a:chOff x="4281284" y="3900150"/>
              <a:chExt cx="4217821" cy="2599238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4780164" y="6099278"/>
                <a:ext cx="36310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</a:rPr>
                  <a:t>Technology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dependency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1357" y="3972932"/>
                <a:ext cx="3537748" cy="2087046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>
              <a:xfrm rot="16200000">
                <a:off x="3333864" y="4847570"/>
                <a:ext cx="254117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>
                    <a:solidFill>
                      <a:schemeClr val="bg1"/>
                    </a:solidFill>
                  </a:rPr>
                  <a:t>https://woodsidepawprint.com/feature/2022/01/12/taiwan-vs-china-whats-at-stake/</a:t>
                </a: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6452662" y="4765910"/>
                <a:ext cx="504142" cy="504142"/>
                <a:chOff x="512409" y="4178994"/>
                <a:chExt cx="1302088" cy="1302088"/>
              </a:xfrm>
              <a:solidFill>
                <a:srgbClr val="A2BD5A"/>
              </a:solidFill>
              <a:effectLst>
                <a:outerShdw blurRad="50800" dist="25400" dir="5400000" algn="ctr" rotWithShape="0">
                  <a:schemeClr val="tx1">
                    <a:lumMod val="65000"/>
                    <a:lumOff val="35000"/>
                  </a:schemeClr>
                </a:outerShdw>
              </a:effectLst>
            </p:grpSpPr>
            <p:grpSp>
              <p:nvGrpSpPr>
                <p:cNvPr id="74" name="Group 73"/>
                <p:cNvGrpSpPr/>
                <p:nvPr/>
              </p:nvGrpSpPr>
              <p:grpSpPr>
                <a:xfrm>
                  <a:off x="881790" y="4178994"/>
                  <a:ext cx="563325" cy="1302088"/>
                  <a:chOff x="894490" y="4178994"/>
                  <a:chExt cx="563325" cy="1302088"/>
                </a:xfrm>
                <a:grpFill/>
              </p:grpSpPr>
              <p:cxnSp>
                <p:nvCxnSpPr>
                  <p:cNvPr id="80" name="Straight Connector 79"/>
                  <p:cNvCxnSpPr/>
                  <p:nvPr/>
                </p:nvCxnSpPr>
                <p:spPr>
                  <a:xfrm>
                    <a:off x="894490" y="4178994"/>
                    <a:ext cx="0" cy="1302088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1082265" y="4178994"/>
                    <a:ext cx="0" cy="1302088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1270040" y="4178994"/>
                    <a:ext cx="0" cy="1302088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1457815" y="4178994"/>
                    <a:ext cx="0" cy="1302088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75" name="Group 74"/>
                <p:cNvGrpSpPr/>
                <p:nvPr/>
              </p:nvGrpSpPr>
              <p:grpSpPr>
                <a:xfrm rot="5400000">
                  <a:off x="881790" y="4178994"/>
                  <a:ext cx="563325" cy="1302088"/>
                  <a:chOff x="1572235" y="4830038"/>
                  <a:chExt cx="563325" cy="1302088"/>
                </a:xfrm>
                <a:grpFill/>
              </p:grpSpPr>
              <p:cxnSp>
                <p:nvCxnSpPr>
                  <p:cNvPr id="76" name="Straight Connector 75"/>
                  <p:cNvCxnSpPr/>
                  <p:nvPr/>
                </p:nvCxnSpPr>
                <p:spPr>
                  <a:xfrm>
                    <a:off x="1572235" y="4830038"/>
                    <a:ext cx="0" cy="1302088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1760010" y="4830038"/>
                    <a:ext cx="0" cy="1302088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1947785" y="4830038"/>
                    <a:ext cx="0" cy="1302088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2135560" y="4830038"/>
                    <a:ext cx="0" cy="1302088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72" name="Rounded Rectangle 71"/>
              <p:cNvSpPr/>
              <p:nvPr/>
            </p:nvSpPr>
            <p:spPr>
              <a:xfrm>
                <a:off x="6523513" y="4836781"/>
                <a:ext cx="362440" cy="362400"/>
              </a:xfrm>
              <a:prstGeom prst="roundRect">
                <a:avLst>
                  <a:gd name="adj" fmla="val 11240"/>
                </a:avLst>
              </a:prstGeom>
              <a:solidFill>
                <a:schemeClr val="accent5"/>
              </a:solidFill>
              <a:ln w="19050">
                <a:solidFill>
                  <a:schemeClr val="bg1"/>
                </a:solidFill>
              </a:ln>
              <a:effectLst>
                <a:outerShdw blurRad="50800" dist="25400" dir="5400000" algn="ctr" rotWithShape="0">
                  <a:schemeClr val="tx1">
                    <a:lumMod val="65000"/>
                    <a:lumOff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2400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6569379" y="4882642"/>
                <a:ext cx="270709" cy="270679"/>
              </a:xfrm>
              <a:prstGeom prst="roundRect">
                <a:avLst>
                  <a:gd name="adj" fmla="val 6979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2400" dirty="0" err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69585" y="3811758"/>
            <a:ext cx="4443923" cy="2897566"/>
            <a:chOff x="235469" y="3811758"/>
            <a:chExt cx="4443923" cy="2897566"/>
          </a:xfrm>
        </p:grpSpPr>
        <p:sp>
          <p:nvSpPr>
            <p:cNvPr id="141" name="Rounded Rectangle 140"/>
            <p:cNvSpPr/>
            <p:nvPr/>
          </p:nvSpPr>
          <p:spPr>
            <a:xfrm>
              <a:off x="235469" y="3811758"/>
              <a:ext cx="4443923" cy="2897566"/>
            </a:xfrm>
            <a:prstGeom prst="roundRect">
              <a:avLst>
                <a:gd name="adj" fmla="val 6418"/>
              </a:avLst>
            </a:prstGeom>
            <a:solidFill>
              <a:srgbClr val="08395C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235470" y="3935311"/>
              <a:ext cx="4210519" cy="2689677"/>
              <a:chOff x="107575" y="3731120"/>
              <a:chExt cx="4210519" cy="2689677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597723" y="6020687"/>
                <a:ext cx="36310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</a:rPr>
                  <a:t>HPC vs.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Hyperscalars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63" t="16065" r="25396" b="15402"/>
              <a:stretch/>
            </p:blipFill>
            <p:spPr>
              <a:xfrm>
                <a:off x="631341" y="4332440"/>
                <a:ext cx="1157272" cy="86626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78" b="89778" l="2667" r="95111">
                            <a14:foregroundMark x1="35556" y1="36889" x2="72889" y2="63556"/>
                            <a14:foregroundMark x1="21778" y1="58222" x2="21778" y2="58222"/>
                            <a14:foregroundMark x1="20444" y1="66667" x2="72444" y2="44444"/>
                            <a14:foregroundMark x1="30667" y1="51111" x2="82667" y2="50222"/>
                            <a14:foregroundMark x1="16444" y1="57778" x2="44889" y2="33778"/>
                            <a14:foregroundMark x1="25778" y1="71556" x2="64889" y2="64889"/>
                            <a14:foregroundMark x1="65778" y1="69333" x2="79556" y2="56444"/>
                            <a14:foregroundMark x1="48444" y1="59556" x2="67556" y2="59556"/>
                            <a14:foregroundMark x1="34667" y1="48444" x2="60444" y2="36000"/>
                            <a14:foregroundMark x1="43556" y1="29778" x2="85778" y2="53778"/>
                            <a14:foregroundMark x1="73333" y1="69333" x2="83556" y2="604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51" t="23422" r="8191" b="23439"/>
              <a:stretch/>
            </p:blipFill>
            <p:spPr>
              <a:xfrm>
                <a:off x="3060703" y="4346000"/>
                <a:ext cx="1257391" cy="790195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685" b="96067" l="352" r="96127">
                            <a14:foregroundMark x1="26408" y1="48315" x2="71831" y2="76404"/>
                            <a14:foregroundMark x1="19366" y1="71348" x2="67958" y2="66292"/>
                            <a14:foregroundMark x1="22887" y1="63483" x2="45070" y2="370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6603" y="4301530"/>
                <a:ext cx="1377698" cy="863486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 rot="16200000">
                <a:off x="-946927" y="4785622"/>
                <a:ext cx="257066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>
                    <a:solidFill>
                      <a:schemeClr val="bg1"/>
                    </a:solidFill>
                  </a:rPr>
                  <a:t>Logos owned by respective companies</a:t>
                </a:r>
                <a:br>
                  <a:rPr lang="en-GB" sz="1200" dirty="0">
                    <a:solidFill>
                      <a:schemeClr val="bg1"/>
                    </a:solidFill>
                  </a:rPr>
                </a:br>
                <a:r>
                  <a:rPr lang="en-GB" sz="1200" dirty="0">
                    <a:solidFill>
                      <a:schemeClr val="bg1"/>
                    </a:solidFill>
                  </a:rPr>
                  <a:t>Graphic owned by Disney/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Imgbin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1727829" y="5307194"/>
                <a:ext cx="161249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600" b="1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HPC</a:t>
                </a:r>
              </a:p>
            </p:txBody>
          </p:sp>
          <p:grpSp>
            <p:nvGrpSpPr>
              <p:cNvPr id="94" name="Group 93"/>
              <p:cNvGrpSpPr/>
              <p:nvPr/>
            </p:nvGrpSpPr>
            <p:grpSpPr>
              <a:xfrm>
                <a:off x="938204" y="3786476"/>
                <a:ext cx="543096" cy="543096"/>
                <a:chOff x="2903923" y="1565235"/>
                <a:chExt cx="504142" cy="504142"/>
              </a:xfrm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2903923" y="1565235"/>
                  <a:ext cx="504142" cy="504142"/>
                  <a:chOff x="512409" y="4178994"/>
                  <a:chExt cx="1302088" cy="1302088"/>
                </a:xfrm>
                <a:grpFill/>
                <a:effectLst>
                  <a:outerShdw blurRad="50800" dist="254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881790" y="4178994"/>
                    <a:ext cx="563325" cy="1302088"/>
                    <a:chOff x="894490" y="4178994"/>
                    <a:chExt cx="563325" cy="1302088"/>
                  </a:xfrm>
                  <a:grpFill/>
                </p:grpSpPr>
                <p:cxnSp>
                  <p:nvCxnSpPr>
                    <p:cNvPr id="104" name="Straight Connector 103"/>
                    <p:cNvCxnSpPr/>
                    <p:nvPr/>
                  </p:nvCxnSpPr>
                  <p:spPr>
                    <a:xfrm>
                      <a:off x="894490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5" name="Straight Connector 104"/>
                    <p:cNvCxnSpPr/>
                    <p:nvPr/>
                  </p:nvCxnSpPr>
                  <p:spPr>
                    <a:xfrm>
                      <a:off x="1082265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6" name="Straight Connector 105"/>
                    <p:cNvCxnSpPr/>
                    <p:nvPr/>
                  </p:nvCxnSpPr>
                  <p:spPr>
                    <a:xfrm>
                      <a:off x="1270040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7" name="Straight Connector 106"/>
                    <p:cNvCxnSpPr/>
                    <p:nvPr/>
                  </p:nvCxnSpPr>
                  <p:spPr>
                    <a:xfrm>
                      <a:off x="1457815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 rot="5400000">
                    <a:off x="881790" y="4178994"/>
                    <a:ext cx="563325" cy="1302088"/>
                    <a:chOff x="1572235" y="4830038"/>
                    <a:chExt cx="563325" cy="1302088"/>
                  </a:xfrm>
                  <a:grpFill/>
                </p:grpSpPr>
                <p:cxnSp>
                  <p:nvCxnSpPr>
                    <p:cNvPr id="100" name="Straight Connector 99"/>
                    <p:cNvCxnSpPr/>
                    <p:nvPr/>
                  </p:nvCxnSpPr>
                  <p:spPr>
                    <a:xfrm>
                      <a:off x="1572235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1" name="Straight Connector 100"/>
                    <p:cNvCxnSpPr/>
                    <p:nvPr/>
                  </p:nvCxnSpPr>
                  <p:spPr>
                    <a:xfrm>
                      <a:off x="1760010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2" name="Straight Connector 101"/>
                    <p:cNvCxnSpPr/>
                    <p:nvPr/>
                  </p:nvCxnSpPr>
                  <p:spPr>
                    <a:xfrm>
                      <a:off x="1947785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3" name="Straight Connector 102"/>
                    <p:cNvCxnSpPr/>
                    <p:nvPr/>
                  </p:nvCxnSpPr>
                  <p:spPr>
                    <a:xfrm>
                      <a:off x="2135560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  <p:sp>
              <p:nvSpPr>
                <p:cNvPr id="96" name="Rounded Rectangle 95"/>
                <p:cNvSpPr/>
                <p:nvPr/>
              </p:nvSpPr>
              <p:spPr>
                <a:xfrm>
                  <a:off x="2974774" y="1636106"/>
                  <a:ext cx="362440" cy="362400"/>
                </a:xfrm>
                <a:prstGeom prst="roundRect">
                  <a:avLst>
                    <a:gd name="adj" fmla="val 11240"/>
                  </a:avLst>
                </a:prstGeom>
                <a:grpFill/>
                <a:ln w="19050">
                  <a:solidFill>
                    <a:schemeClr val="bg1"/>
                  </a:solidFill>
                </a:ln>
                <a:effectLst>
                  <a:outerShdw blurRad="50800" dist="254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en-GB" sz="24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Rounded Rectangle 96"/>
                <p:cNvSpPr/>
                <p:nvPr/>
              </p:nvSpPr>
              <p:spPr>
                <a:xfrm>
                  <a:off x="3020640" y="1681967"/>
                  <a:ext cx="270709" cy="270679"/>
                </a:xfrm>
                <a:prstGeom prst="roundRect">
                  <a:avLst>
                    <a:gd name="adj" fmla="val 6979"/>
                  </a:avLst>
                </a:prstGeom>
                <a:grp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en-GB" sz="2400" dirty="0" err="1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8" name="Group 107"/>
              <p:cNvGrpSpPr/>
              <p:nvPr/>
            </p:nvGrpSpPr>
            <p:grpSpPr>
              <a:xfrm>
                <a:off x="2199140" y="3786476"/>
                <a:ext cx="543096" cy="543096"/>
                <a:chOff x="2903923" y="1565235"/>
                <a:chExt cx="504142" cy="50414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09" name="Group 108"/>
                <p:cNvGrpSpPr/>
                <p:nvPr/>
              </p:nvGrpSpPr>
              <p:grpSpPr>
                <a:xfrm>
                  <a:off x="2903923" y="1565235"/>
                  <a:ext cx="504142" cy="504142"/>
                  <a:chOff x="512409" y="4178994"/>
                  <a:chExt cx="1302088" cy="1302088"/>
                </a:xfrm>
                <a:solidFill>
                  <a:srgbClr val="A2BD5A"/>
                </a:solidFill>
                <a:effectLst>
                  <a:outerShdw blurRad="50800" dist="254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</p:grpSpPr>
              <p:grpSp>
                <p:nvGrpSpPr>
                  <p:cNvPr id="112" name="Group 111"/>
                  <p:cNvGrpSpPr/>
                  <p:nvPr/>
                </p:nvGrpSpPr>
                <p:grpSpPr>
                  <a:xfrm>
                    <a:off x="881790" y="4178994"/>
                    <a:ext cx="563325" cy="1302088"/>
                    <a:chOff x="894490" y="4178994"/>
                    <a:chExt cx="563325" cy="1302088"/>
                  </a:xfrm>
                  <a:grpFill/>
                </p:grpSpPr>
                <p:cxnSp>
                  <p:nvCxnSpPr>
                    <p:cNvPr id="118" name="Straight Connector 117"/>
                    <p:cNvCxnSpPr/>
                    <p:nvPr/>
                  </p:nvCxnSpPr>
                  <p:spPr>
                    <a:xfrm>
                      <a:off x="894490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9" name="Straight Connector 118"/>
                    <p:cNvCxnSpPr/>
                    <p:nvPr/>
                  </p:nvCxnSpPr>
                  <p:spPr>
                    <a:xfrm>
                      <a:off x="1082265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0" name="Straight Connector 119"/>
                    <p:cNvCxnSpPr/>
                    <p:nvPr/>
                  </p:nvCxnSpPr>
                  <p:spPr>
                    <a:xfrm>
                      <a:off x="1270040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1" name="Straight Connector 120"/>
                    <p:cNvCxnSpPr/>
                    <p:nvPr/>
                  </p:nvCxnSpPr>
                  <p:spPr>
                    <a:xfrm>
                      <a:off x="1457815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13" name="Group 112"/>
                  <p:cNvGrpSpPr/>
                  <p:nvPr/>
                </p:nvGrpSpPr>
                <p:grpSpPr>
                  <a:xfrm rot="5400000">
                    <a:off x="881790" y="4178994"/>
                    <a:ext cx="563325" cy="1302088"/>
                    <a:chOff x="1572235" y="4830038"/>
                    <a:chExt cx="563325" cy="1302088"/>
                  </a:xfrm>
                  <a:grpFill/>
                </p:grpSpPr>
                <p:cxnSp>
                  <p:nvCxnSpPr>
                    <p:cNvPr id="114" name="Straight Connector 113"/>
                    <p:cNvCxnSpPr/>
                    <p:nvPr/>
                  </p:nvCxnSpPr>
                  <p:spPr>
                    <a:xfrm>
                      <a:off x="1572235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5" name="Straight Connector 114"/>
                    <p:cNvCxnSpPr/>
                    <p:nvPr/>
                  </p:nvCxnSpPr>
                  <p:spPr>
                    <a:xfrm>
                      <a:off x="1760010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>
                      <a:off x="1947785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>
                      <a:off x="2135560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  <p:sp>
              <p:nvSpPr>
                <p:cNvPr id="110" name="Rounded Rectangle 109"/>
                <p:cNvSpPr/>
                <p:nvPr/>
              </p:nvSpPr>
              <p:spPr>
                <a:xfrm>
                  <a:off x="2974774" y="1636106"/>
                  <a:ext cx="362440" cy="362400"/>
                </a:xfrm>
                <a:prstGeom prst="roundRect">
                  <a:avLst>
                    <a:gd name="adj" fmla="val 11240"/>
                  </a:avLst>
                </a:prstGeom>
                <a:solidFill>
                  <a:schemeClr val="accent5"/>
                </a:solidFill>
                <a:ln w="19050">
                  <a:solidFill>
                    <a:schemeClr val="bg1"/>
                  </a:solidFill>
                </a:ln>
                <a:effectLst>
                  <a:outerShdw blurRad="50800" dist="254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en-GB" sz="24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Rounded Rectangle 110"/>
                <p:cNvSpPr/>
                <p:nvPr/>
              </p:nvSpPr>
              <p:spPr>
                <a:xfrm>
                  <a:off x="3020640" y="1681967"/>
                  <a:ext cx="270709" cy="270679"/>
                </a:xfrm>
                <a:prstGeom prst="roundRect">
                  <a:avLst>
                    <a:gd name="adj" fmla="val 6979"/>
                  </a:avLst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en-GB" sz="2400" dirty="0" err="1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>
                <a:off x="3300689" y="3786476"/>
                <a:ext cx="543096" cy="543096"/>
                <a:chOff x="2903923" y="1565235"/>
                <a:chExt cx="504142" cy="504142"/>
              </a:xfr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2903923" y="1565235"/>
                  <a:ext cx="504142" cy="504142"/>
                  <a:chOff x="512409" y="4178994"/>
                  <a:chExt cx="1302088" cy="1302088"/>
                </a:xfrm>
                <a:grpFill/>
                <a:effectLst>
                  <a:outerShdw blurRad="50800" dist="254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</p:grpSpPr>
              <p:grpSp>
                <p:nvGrpSpPr>
                  <p:cNvPr id="126" name="Group 125"/>
                  <p:cNvGrpSpPr/>
                  <p:nvPr/>
                </p:nvGrpSpPr>
                <p:grpSpPr>
                  <a:xfrm>
                    <a:off x="881790" y="4178994"/>
                    <a:ext cx="563325" cy="1302088"/>
                    <a:chOff x="894490" y="4178994"/>
                    <a:chExt cx="563325" cy="1302088"/>
                  </a:xfrm>
                  <a:grpFill/>
                </p:grpSpPr>
                <p:cxnSp>
                  <p:nvCxnSpPr>
                    <p:cNvPr id="132" name="Straight Connector 131"/>
                    <p:cNvCxnSpPr/>
                    <p:nvPr/>
                  </p:nvCxnSpPr>
                  <p:spPr>
                    <a:xfrm>
                      <a:off x="894490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3" name="Straight Connector 132"/>
                    <p:cNvCxnSpPr/>
                    <p:nvPr/>
                  </p:nvCxnSpPr>
                  <p:spPr>
                    <a:xfrm>
                      <a:off x="1082265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4" name="Straight Connector 133"/>
                    <p:cNvCxnSpPr/>
                    <p:nvPr/>
                  </p:nvCxnSpPr>
                  <p:spPr>
                    <a:xfrm>
                      <a:off x="1270040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5" name="Straight Connector 134"/>
                    <p:cNvCxnSpPr/>
                    <p:nvPr/>
                  </p:nvCxnSpPr>
                  <p:spPr>
                    <a:xfrm>
                      <a:off x="1457815" y="4178994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27" name="Group 126"/>
                  <p:cNvGrpSpPr/>
                  <p:nvPr/>
                </p:nvGrpSpPr>
                <p:grpSpPr>
                  <a:xfrm rot="5400000">
                    <a:off x="881790" y="4178994"/>
                    <a:ext cx="563325" cy="1302088"/>
                    <a:chOff x="1572235" y="4830038"/>
                    <a:chExt cx="563325" cy="1302088"/>
                  </a:xfrm>
                  <a:grpFill/>
                </p:grpSpPr>
                <p:cxnSp>
                  <p:nvCxnSpPr>
                    <p:cNvPr id="128" name="Straight Connector 127"/>
                    <p:cNvCxnSpPr/>
                    <p:nvPr/>
                  </p:nvCxnSpPr>
                  <p:spPr>
                    <a:xfrm>
                      <a:off x="1572235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9" name="Straight Connector 128"/>
                    <p:cNvCxnSpPr/>
                    <p:nvPr/>
                  </p:nvCxnSpPr>
                  <p:spPr>
                    <a:xfrm>
                      <a:off x="1760010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0" name="Straight Connector 129"/>
                    <p:cNvCxnSpPr/>
                    <p:nvPr/>
                  </p:nvCxnSpPr>
                  <p:spPr>
                    <a:xfrm>
                      <a:off x="1947785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1" name="Straight Connector 130"/>
                    <p:cNvCxnSpPr/>
                    <p:nvPr/>
                  </p:nvCxnSpPr>
                  <p:spPr>
                    <a:xfrm>
                      <a:off x="2135560" y="4830038"/>
                      <a:ext cx="0" cy="1302088"/>
                    </a:xfrm>
                    <a:prstGeom prst="line">
                      <a:avLst/>
                    </a:prstGeom>
                    <a:grpFill/>
                    <a:ln w="19050" cap="rnd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  <p:sp>
              <p:nvSpPr>
                <p:cNvPr id="124" name="Rounded Rectangle 123"/>
                <p:cNvSpPr/>
                <p:nvPr/>
              </p:nvSpPr>
              <p:spPr>
                <a:xfrm>
                  <a:off x="2974774" y="1636106"/>
                  <a:ext cx="362440" cy="362400"/>
                </a:xfrm>
                <a:prstGeom prst="roundRect">
                  <a:avLst>
                    <a:gd name="adj" fmla="val 11240"/>
                  </a:avLst>
                </a:prstGeom>
                <a:grpFill/>
                <a:ln w="19050">
                  <a:solidFill>
                    <a:schemeClr val="bg1"/>
                  </a:solidFill>
                </a:ln>
                <a:effectLst>
                  <a:outerShdw blurRad="50800" dist="254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en-GB" sz="24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Rounded Rectangle 124"/>
                <p:cNvSpPr/>
                <p:nvPr/>
              </p:nvSpPr>
              <p:spPr>
                <a:xfrm>
                  <a:off x="3020640" y="1681967"/>
                  <a:ext cx="270709" cy="270679"/>
                </a:xfrm>
                <a:prstGeom prst="roundRect">
                  <a:avLst>
                    <a:gd name="adj" fmla="val 6979"/>
                  </a:avLst>
                </a:prstGeom>
                <a:grp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en-GB" sz="2400" dirty="0" err="1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69" b="89972" l="4258" r="89973">
                            <a14:foregroundMark x1="27060" y1="15745" x2="27060" y2="15745"/>
                            <a14:foregroundMark x1="34066" y1="17432" x2="34066" y2="174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475"/>
              <a:stretch/>
            </p:blipFill>
            <p:spPr>
              <a:xfrm>
                <a:off x="1563719" y="5287353"/>
                <a:ext cx="623848" cy="63569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65272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2AB8AD-0CDB-FB9D-0510-AF5034FB1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747"/>
          <a:stretch/>
        </p:blipFill>
        <p:spPr>
          <a:xfrm>
            <a:off x="0" y="-12893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7B466E-E05F-F903-251F-02850E6A7EFB}"/>
              </a:ext>
            </a:extLst>
          </p:cNvPr>
          <p:cNvSpPr txBox="1"/>
          <p:nvPr/>
        </p:nvSpPr>
        <p:spPr>
          <a:xfrm>
            <a:off x="1523990" y="2943330"/>
            <a:ext cx="9144000" cy="6778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Impact: Data &amp; Software is the key frontier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E1572-1F66-6E76-4517-2FCAF22AA7B2}"/>
              </a:ext>
            </a:extLst>
          </p:cNvPr>
          <p:cNvSpPr txBox="1"/>
          <p:nvPr/>
        </p:nvSpPr>
        <p:spPr>
          <a:xfrm>
            <a:off x="2954424" y="-12893"/>
            <a:ext cx="669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Challenges in HPC         Erik Lindahl, KTH Royal Institute of Technology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4E2ECA-A228-E593-9EB4-A2419DA56211}"/>
              </a:ext>
            </a:extLst>
          </p:cNvPr>
          <p:cNvGrpSpPr/>
          <p:nvPr/>
        </p:nvGrpSpPr>
        <p:grpSpPr>
          <a:xfrm>
            <a:off x="429573" y="332335"/>
            <a:ext cx="5295180" cy="2787902"/>
            <a:chOff x="429573" y="332335"/>
            <a:chExt cx="5295180" cy="27879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83A2-D016-6A5B-E354-FF7304E2E0DB}"/>
                </a:ext>
              </a:extLst>
            </p:cNvPr>
            <p:cNvGrpSpPr/>
            <p:nvPr/>
          </p:nvGrpSpPr>
          <p:grpSpPr>
            <a:xfrm>
              <a:off x="429593" y="332335"/>
              <a:ext cx="5295160" cy="2692040"/>
              <a:chOff x="479376" y="561995"/>
              <a:chExt cx="5295160" cy="269204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9AC46EA-F760-7D35-526B-51BF99C9C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376" y="561995"/>
                <a:ext cx="3771170" cy="212128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AA58A46-D9DF-9056-1D77-79C2D9EF8B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4265"/>
              <a:stretch/>
            </p:blipFill>
            <p:spPr>
              <a:xfrm>
                <a:off x="2954424" y="1222128"/>
                <a:ext cx="2820112" cy="2031907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E31B0D-989A-EF93-B022-388A7640741E}"/>
                </a:ext>
              </a:extLst>
            </p:cNvPr>
            <p:cNvSpPr txBox="1"/>
            <p:nvPr/>
          </p:nvSpPr>
          <p:spPr>
            <a:xfrm>
              <a:off x="429573" y="2412351"/>
              <a:ext cx="28295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Climate modeling &amp; weather prediction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41BAA3-6CC5-22CB-C550-9FE870C16B60}"/>
              </a:ext>
            </a:extLst>
          </p:cNvPr>
          <p:cNvGrpSpPr/>
          <p:nvPr/>
        </p:nvGrpSpPr>
        <p:grpSpPr>
          <a:xfrm>
            <a:off x="160183" y="3680136"/>
            <a:ext cx="5588482" cy="2606016"/>
            <a:chOff x="136271" y="3549798"/>
            <a:chExt cx="5588482" cy="260601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A16BCE-D639-93E8-9CFF-9B58C4A91732}"/>
                </a:ext>
              </a:extLst>
            </p:cNvPr>
            <p:cNvGrpSpPr/>
            <p:nvPr/>
          </p:nvGrpSpPr>
          <p:grpSpPr>
            <a:xfrm>
              <a:off x="484663" y="3580364"/>
              <a:ext cx="5240090" cy="2575450"/>
              <a:chOff x="512303" y="4019385"/>
              <a:chExt cx="5240090" cy="257545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10339C4-5FF7-1D05-B739-AC2591D64E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3336"/>
              <a:stretch/>
            </p:blipFill>
            <p:spPr>
              <a:xfrm>
                <a:off x="512303" y="4625318"/>
                <a:ext cx="2987006" cy="196951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6B06966-00ED-FE8E-9B3B-66A7AD83E1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481" b="14880"/>
              <a:stretch/>
            </p:blipFill>
            <p:spPr>
              <a:xfrm>
                <a:off x="2946298" y="4019385"/>
                <a:ext cx="2806095" cy="2073911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60B876-7C7C-891E-0B8F-2B455C6BF076}"/>
                </a:ext>
              </a:extLst>
            </p:cNvPr>
            <p:cNvSpPr txBox="1"/>
            <p:nvPr/>
          </p:nvSpPr>
          <p:spPr>
            <a:xfrm>
              <a:off x="136271" y="3549798"/>
              <a:ext cx="2839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Material science:</a:t>
              </a:r>
              <a:br>
                <a:rPr kumimoji="0" lang="en-S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en-S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H</a:t>
              </a:r>
              <a:r>
                <a:rPr kumimoji="0" lang="en-SE" sz="200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2</a:t>
              </a:r>
              <a:r>
                <a:rPr kumimoji="0" lang="en-S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 production, solar cells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1EB3CA6-6836-1757-9428-41A264E3BE3B}"/>
              </a:ext>
            </a:extLst>
          </p:cNvPr>
          <p:cNvGrpSpPr/>
          <p:nvPr/>
        </p:nvGrpSpPr>
        <p:grpSpPr>
          <a:xfrm>
            <a:off x="6537201" y="320690"/>
            <a:ext cx="5385887" cy="2799547"/>
            <a:chOff x="6537201" y="320690"/>
            <a:chExt cx="5385887" cy="279954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A39F5-1A6F-FA94-3F2B-7C3DDFFFABF5}"/>
                </a:ext>
              </a:extLst>
            </p:cNvPr>
            <p:cNvSpPr txBox="1"/>
            <p:nvPr/>
          </p:nvSpPr>
          <p:spPr>
            <a:xfrm>
              <a:off x="9301094" y="2104574"/>
              <a:ext cx="26219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Life science:</a:t>
              </a:r>
              <a:br>
                <a:rPr kumimoji="0" lang="en-S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en-S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Pharmaceutical design &amp; whole-cell modeling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BE3B9AF-92AB-DF34-9539-E19EAAFA6CF9}"/>
                </a:ext>
              </a:extLst>
            </p:cNvPr>
            <p:cNvGrpSpPr/>
            <p:nvPr/>
          </p:nvGrpSpPr>
          <p:grpSpPr>
            <a:xfrm>
              <a:off x="6537201" y="320690"/>
              <a:ext cx="5289711" cy="2722551"/>
              <a:chOff x="6537201" y="516736"/>
              <a:chExt cx="5289711" cy="272255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99CEC05-8924-1191-166C-C32184D934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-1717" r="28572"/>
              <a:stretch/>
            </p:blipFill>
            <p:spPr>
              <a:xfrm>
                <a:off x="8594328" y="516736"/>
                <a:ext cx="3232584" cy="183448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750EE9C-46E3-F704-29F9-90CDAF0EC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7165" r="11833"/>
              <a:stretch/>
            </p:blipFill>
            <p:spPr>
              <a:xfrm>
                <a:off x="6537201" y="1147114"/>
                <a:ext cx="2829538" cy="2092173"/>
              </a:xfrm>
              <a:prstGeom prst="rect">
                <a:avLst/>
              </a:prstGeom>
            </p:spPr>
          </p:pic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8E67CCF-6BCC-C803-6FD4-9D868A2F9C29}"/>
              </a:ext>
            </a:extLst>
          </p:cNvPr>
          <p:cNvSpPr txBox="1"/>
          <p:nvPr/>
        </p:nvSpPr>
        <p:spPr>
          <a:xfrm>
            <a:off x="-20" y="6290774"/>
            <a:ext cx="12192000" cy="585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We need Manhattan-scale projects focused on solving societal problems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054F8B-EEBD-7F23-F50C-891565DFD4A2}"/>
              </a:ext>
            </a:extLst>
          </p:cNvPr>
          <p:cNvGrpSpPr/>
          <p:nvPr/>
        </p:nvGrpSpPr>
        <p:grpSpPr>
          <a:xfrm>
            <a:off x="6561113" y="3663291"/>
            <a:ext cx="6134344" cy="2657452"/>
            <a:chOff x="6537201" y="3532953"/>
            <a:chExt cx="6134344" cy="265745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E513DF-B7E1-ECFC-3035-C0692880E2A8}"/>
                </a:ext>
              </a:extLst>
            </p:cNvPr>
            <p:cNvGrpSpPr/>
            <p:nvPr/>
          </p:nvGrpSpPr>
          <p:grpSpPr>
            <a:xfrm>
              <a:off x="6537201" y="3532953"/>
              <a:ext cx="5279494" cy="2657452"/>
              <a:chOff x="6537201" y="3532953"/>
              <a:chExt cx="5279494" cy="265745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76F98BE-9822-DB33-572E-EB7A7C2C07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0586" r="17028"/>
              <a:stretch/>
            </p:blipFill>
            <p:spPr>
              <a:xfrm>
                <a:off x="8158749" y="4273743"/>
                <a:ext cx="3657946" cy="191666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47E1415-559F-9239-BAC7-9D18B5B753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3011" r="34501"/>
              <a:stretch/>
            </p:blipFill>
            <p:spPr>
              <a:xfrm>
                <a:off x="6537201" y="3532953"/>
                <a:ext cx="3298127" cy="1991932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F05B51-616A-1587-9C62-F3AD894271A3}"/>
                </a:ext>
              </a:extLst>
            </p:cNvPr>
            <p:cNvSpPr txBox="1"/>
            <p:nvPr/>
          </p:nvSpPr>
          <p:spPr>
            <a:xfrm>
              <a:off x="9832428" y="3575900"/>
              <a:ext cx="2839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Engineering, CFD,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D</a:t>
              </a:r>
              <a:r>
                <a:rPr kumimoji="0" lang="en-S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ata analytics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668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FD9E0-E380-3B44-BCCB-530A1FF37C6C}" type="datetime1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10835973" y="6323740"/>
            <a:ext cx="2743200" cy="365125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Titre 1"/>
          <p:cNvSpPr txBox="1"/>
          <p:nvPr/>
        </p:nvSpPr>
        <p:spPr bwMode="auto">
          <a:xfrm>
            <a:off x="2925415" y="12539"/>
            <a:ext cx="7056785" cy="83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5953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/>
                <a:cs typeface="Calibri"/>
              </a:rPr>
              <a:t>Some</a:t>
            </a:r>
            <a:r>
              <a:rPr kumimoji="0" lang="fr-FR" sz="3000" b="0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/>
                <a:cs typeface="Calibri"/>
              </a:rPr>
              <a:t> post-exascale challenges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cs typeface="Arial"/>
            </a:endParaRPr>
          </a:p>
        </p:txBody>
      </p:sp>
      <p:pic>
        <p:nvPicPr>
          <p:cNvPr id="7" name="Picture 4" descr="The Square Kilometre Array &amp; The Big Data it Will Produce | FileCatalyst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0419" y="1739907"/>
            <a:ext cx="3450702" cy="1725351"/>
          </a:xfrm>
          <a:prstGeom prst="rect">
            <a:avLst/>
          </a:prstGeom>
          <a:noFill/>
        </p:spPr>
      </p:pic>
      <p:sp>
        <p:nvSpPr>
          <p:cNvPr id="9" name="Increased flux/volume from the edge to the HPC system"/>
          <p:cNvSpPr txBox="1"/>
          <p:nvPr/>
        </p:nvSpPr>
        <p:spPr bwMode="auto">
          <a:xfrm>
            <a:off x="-5862" y="1093576"/>
            <a:ext cx="3496982" cy="707886"/>
          </a:xfrm>
          <a:prstGeom prst="rect">
            <a:avLst/>
          </a:prstGeom>
          <a:ln w="12700">
            <a:miter lim="400000"/>
          </a:ln>
        </p:spPr>
        <p:txBody>
          <a:bodyPr wrap="square" lIns="32146" rIns="32146">
            <a:spAutoFit/>
          </a:bodyPr>
          <a:lstStyle>
            <a:lvl1pPr algn="ctr">
              <a:defRPr sz="2000" b="1" i="1">
                <a:solidFill>
                  <a:srgbClr val="375F7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375F7E"/>
                </a:solidFill>
                <a:effectLst/>
                <a:uLnTx/>
                <a:uFillTx/>
                <a:latin typeface="Calibri"/>
                <a:cs typeface="Arial"/>
              </a:rPr>
              <a:t>From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375F7E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375F7E"/>
                </a:solidFill>
                <a:effectLst/>
                <a:uLnTx/>
                <a:uFillTx/>
                <a:latin typeface="Calibri"/>
                <a:cs typeface="Arial"/>
              </a:rPr>
              <a:t>edge to HPC system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375F7E"/>
                </a:solidFill>
                <a:effectLst/>
                <a:uLnTx/>
                <a:uFillTx/>
                <a:latin typeface="Calibri"/>
                <a:cs typeface="Arial"/>
              </a:rPr>
              <a:t>s</a:t>
            </a:r>
            <a:endParaRPr kumimoji="0" sz="2000" b="1" i="1" u="none" strike="noStrike" kern="0" cap="none" spc="0" normalizeH="0" baseline="0" noProof="0" dirty="0">
              <a:ln>
                <a:noFill/>
              </a:ln>
              <a:solidFill>
                <a:srgbClr val="375F7E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375F7E"/>
                </a:solidFill>
                <a:effectLst/>
                <a:uLnTx/>
                <a:uFillTx/>
                <a:latin typeface="Calibri"/>
                <a:cs typeface="Arial"/>
              </a:rPr>
              <a:t>The digital continuum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375F7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Increased flux/volume from the edge to the HPC system"/>
          <p:cNvSpPr txBox="1"/>
          <p:nvPr/>
        </p:nvSpPr>
        <p:spPr bwMode="auto">
          <a:xfrm>
            <a:off x="9087482" y="1079509"/>
            <a:ext cx="3496982" cy="400110"/>
          </a:xfrm>
          <a:prstGeom prst="rect">
            <a:avLst/>
          </a:prstGeom>
          <a:ln w="12700">
            <a:miter lim="400000"/>
          </a:ln>
        </p:spPr>
        <p:txBody>
          <a:bodyPr wrap="square" lIns="32146" rIns="32146">
            <a:spAutoFit/>
          </a:bodyPr>
          <a:lstStyle>
            <a:lvl1pPr algn="ctr">
              <a:defRPr sz="2000" b="1" i="1">
                <a:solidFill>
                  <a:srgbClr val="375F7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375F7E"/>
                </a:solidFill>
                <a:effectLst/>
                <a:uLnTx/>
                <a:uFillTx/>
                <a:latin typeface="Calibri"/>
                <a:cs typeface="Arial"/>
              </a:rPr>
              <a:t>AI4Science – Science4AI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375F7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Increased flux/volume from the edge to the HPC system"/>
          <p:cNvSpPr txBox="1"/>
          <p:nvPr/>
        </p:nvSpPr>
        <p:spPr bwMode="auto">
          <a:xfrm>
            <a:off x="101621" y="3913615"/>
            <a:ext cx="3496982" cy="400110"/>
          </a:xfrm>
          <a:prstGeom prst="rect">
            <a:avLst/>
          </a:prstGeom>
          <a:ln w="12700">
            <a:miter lim="400000"/>
          </a:ln>
        </p:spPr>
        <p:txBody>
          <a:bodyPr wrap="square" lIns="32146" rIns="32146">
            <a:spAutoFit/>
          </a:bodyPr>
          <a:lstStyle>
            <a:lvl1pPr algn="ctr">
              <a:defRPr sz="2000" b="1" i="1">
                <a:solidFill>
                  <a:srgbClr val="375F7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375F7E"/>
                </a:solidFill>
                <a:effectLst/>
                <a:uLnTx/>
                <a:uFillTx/>
                <a:latin typeface="Calibri"/>
                <a:cs typeface="Arial"/>
              </a:rPr>
              <a:t>Software/application co-design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375F7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6211" y="4327592"/>
            <a:ext cx="3372587" cy="1428390"/>
          </a:xfrm>
          <a:prstGeom prst="rect">
            <a:avLst/>
          </a:prstGeom>
        </p:spPr>
      </p:pic>
      <p:sp>
        <p:nvSpPr>
          <p:cNvPr id="14" name="Increased flux/volume from the edge to the HPC system"/>
          <p:cNvSpPr txBox="1"/>
          <p:nvPr/>
        </p:nvSpPr>
        <p:spPr bwMode="auto">
          <a:xfrm>
            <a:off x="8171391" y="3602790"/>
            <a:ext cx="4896544" cy="400110"/>
          </a:xfrm>
          <a:prstGeom prst="rect">
            <a:avLst/>
          </a:prstGeom>
          <a:ln w="12700">
            <a:miter lim="400000"/>
          </a:ln>
        </p:spPr>
        <p:txBody>
          <a:bodyPr wrap="square" lIns="32146" rIns="32146">
            <a:spAutoFit/>
          </a:bodyPr>
          <a:lstStyle>
            <a:lvl1pPr algn="ctr">
              <a:defRPr sz="2000" b="1" i="1">
                <a:solidFill>
                  <a:srgbClr val="375F7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375F7E"/>
                </a:solidFill>
                <a:effectLst/>
                <a:uLnTx/>
                <a:uFillTx/>
                <a:latin typeface="Calibri"/>
                <a:cs typeface="Arial"/>
              </a:rPr>
              <a:t>Software, the new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375F7E"/>
                </a:solidFill>
                <a:effectLst/>
                <a:uLnTx/>
                <a:uFillTx/>
                <a:latin typeface="Calibri"/>
                <a:cs typeface="Arial"/>
              </a:rPr>
              <a:t>frontier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375F7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7" name="Image 16" descr="Une image contenant texte, écriture manuscrite, tableau&#10;&#10;Description générée automatiquement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332036" y="1448841"/>
            <a:ext cx="2733753" cy="2050315"/>
          </a:xfrm>
          <a:prstGeom prst="rect">
            <a:avLst/>
          </a:prstGeom>
        </p:spPr>
      </p:pic>
      <p:pic>
        <p:nvPicPr>
          <p:cNvPr id="19" name="Image 18" descr="Une image contenant texte, capture d’écran, personne, technologie&#10;&#10;Description générée automatiquement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46603" y="4002900"/>
            <a:ext cx="2746119" cy="182741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999BCF3-57ED-0F9B-51BD-8ADC62323AB2}"/>
              </a:ext>
            </a:extLst>
          </p:cNvPr>
          <p:cNvSpPr txBox="1"/>
          <p:nvPr/>
        </p:nvSpPr>
        <p:spPr bwMode="auto">
          <a:xfrm>
            <a:off x="4017030" y="1635324"/>
            <a:ext cx="4370670" cy="18158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"/>
                <a:cs typeface="Arial"/>
              </a:rPr>
              <a:t>International collaboration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"/>
                <a:cs typeface="Arial"/>
              </a:rPr>
              <a:t>is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"/>
                <a:cs typeface="Arial"/>
              </a:rPr>
              <a:t> key -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/>
              </a:rPr>
              <a:t>The International Post-Exascale project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/>
              </a:rPr>
              <a:t> (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/>
              </a:rPr>
              <a:t>InPEx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/>
              </a:rPr>
              <a:t>)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C8CA2AB-326E-69D9-DA00-50FC62BF7292}"/>
              </a:ext>
            </a:extLst>
          </p:cNvPr>
          <p:cNvSpPr txBox="1"/>
          <p:nvPr/>
        </p:nvSpPr>
        <p:spPr bwMode="auto">
          <a:xfrm>
            <a:off x="4017031" y="4432326"/>
            <a:ext cx="4370670" cy="9541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Need for a proper European agenda 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"/>
                <a:cs typeface="Arial"/>
              </a:rPr>
              <a:t>–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/>
              </a:rPr>
              <a:t>InPEx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/>
              </a:rPr>
              <a:t>-EU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951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AB999C-72DB-0A7C-70EF-421CF261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Axelera AI - Confidential</a:t>
            </a:r>
            <a:endParaRPr lang="en-NL"/>
          </a:p>
        </p:txBody>
      </p:sp>
      <p:pic>
        <p:nvPicPr>
          <p:cNvPr id="1026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191F274A-BB40-6A2B-11A4-3DB80D29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388" y="501352"/>
            <a:ext cx="4384463" cy="222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DB10F7-7554-6F02-1F70-F0A8CE9C416D}"/>
              </a:ext>
            </a:extLst>
          </p:cNvPr>
          <p:cNvSpPr txBox="1"/>
          <p:nvPr/>
        </p:nvSpPr>
        <p:spPr>
          <a:xfrm>
            <a:off x="774304" y="1636643"/>
            <a:ext cx="5321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NL" dirty="0">
                <a:solidFill>
                  <a:schemeClr val="bg1"/>
                </a:solidFill>
              </a:rPr>
              <a:t>SCALING COMPUTING POWER</a:t>
            </a:r>
          </a:p>
          <a:p>
            <a:r>
              <a:rPr lang="en-NL" i="1" dirty="0">
                <a:solidFill>
                  <a:schemeClr val="bg1"/>
                </a:solidFill>
              </a:rPr>
              <a:t>Classical computing doesn’t </a:t>
            </a:r>
            <a:r>
              <a:rPr lang="en-GB" i="1" dirty="0">
                <a:solidFill>
                  <a:schemeClr val="bg1"/>
                </a:solidFill>
              </a:rPr>
              <a:t>a</a:t>
            </a:r>
            <a:r>
              <a:rPr lang="en-NL" i="1" dirty="0">
                <a:solidFill>
                  <a:schemeClr val="bg1"/>
                </a:solidFill>
              </a:rPr>
              <a:t>llow to scale easily to Zettascale, we need an hybrid approach with classical computing and 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C0627-CC78-47E4-0C2A-FE534248A6CD}"/>
              </a:ext>
            </a:extLst>
          </p:cNvPr>
          <p:cNvSpPr txBox="1"/>
          <p:nvPr/>
        </p:nvSpPr>
        <p:spPr>
          <a:xfrm>
            <a:off x="794164" y="3350165"/>
            <a:ext cx="5643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2) WORKING AT LOWER COMPUTING PRECISION</a:t>
            </a:r>
          </a:p>
          <a:p>
            <a:r>
              <a:rPr lang="en-NL" i="1" dirty="0">
                <a:solidFill>
                  <a:schemeClr val="bg1"/>
                </a:solidFill>
              </a:rPr>
              <a:t>Lower precision computing (FP32/16/8) and machine learning to solve classical AI workload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DA1BB9-0B08-48C9-7CE1-585CE5ECD2C4}"/>
              </a:ext>
            </a:extLst>
          </p:cNvPr>
          <p:cNvSpPr txBox="1"/>
          <p:nvPr/>
        </p:nvSpPr>
        <p:spPr>
          <a:xfrm>
            <a:off x="774304" y="5160237"/>
            <a:ext cx="624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3) EU SOVEREIGNTY IN COMPUTING (HPC / AI) </a:t>
            </a:r>
          </a:p>
          <a:p>
            <a:r>
              <a:rPr lang="en-NL" dirty="0">
                <a:solidFill>
                  <a:schemeClr val="bg1"/>
                </a:solidFill>
              </a:rPr>
              <a:t>It requires a very ambitious plan and a strong sense of urgency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1793C4-9B7D-EBDD-FE66-19BFADA160FE}"/>
              </a:ext>
            </a:extLst>
          </p:cNvPr>
          <p:cNvSpPr txBox="1"/>
          <p:nvPr/>
        </p:nvSpPr>
        <p:spPr>
          <a:xfrm>
            <a:off x="8047382" y="4901532"/>
            <a:ext cx="270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effectLst/>
                <a:latin typeface="Helvetica" pitchFamily="2" charset="0"/>
              </a:rPr>
              <a:t>Lisa </a:t>
            </a:r>
            <a:r>
              <a:rPr lang="en-GB" sz="900" dirty="0" err="1">
                <a:solidFill>
                  <a:schemeClr val="bg1"/>
                </a:solidFill>
                <a:effectLst/>
                <a:latin typeface="Helvetica" pitchFamily="2" charset="0"/>
              </a:rPr>
              <a:t>Su</a:t>
            </a:r>
            <a:r>
              <a:rPr lang="en-GB" sz="900" dirty="0">
                <a:solidFill>
                  <a:schemeClr val="bg1"/>
                </a:solidFill>
                <a:effectLst/>
                <a:latin typeface="Helvetica" pitchFamily="2" charset="0"/>
              </a:rPr>
              <a:t>, Plenary Session, ISSCC 2023, Feb</a:t>
            </a:r>
          </a:p>
          <a:p>
            <a:endParaRPr lang="en-NL" sz="900" dirty="0">
              <a:solidFill>
                <a:schemeClr val="bg1"/>
              </a:solidFill>
            </a:endParaRPr>
          </a:p>
        </p:txBody>
      </p:sp>
      <p:pic>
        <p:nvPicPr>
          <p:cNvPr id="1028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A49B0D2-9422-1924-A56E-3814FB97D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388" y="2771650"/>
            <a:ext cx="4384463" cy="20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C41CD7B-1583-65F9-B3C0-A82C9CC1F7A5}"/>
              </a:ext>
            </a:extLst>
          </p:cNvPr>
          <p:cNvSpPr/>
          <p:nvPr/>
        </p:nvSpPr>
        <p:spPr>
          <a:xfrm>
            <a:off x="10442713" y="927652"/>
            <a:ext cx="848138" cy="17944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8" name="Picture 17" descr="A logo with blue stars and grey text&#10;&#10;Description automatically generated">
            <a:extLst>
              <a:ext uri="{FF2B5EF4-FFF2-40B4-BE49-F238E27FC236}">
                <a16:creationId xmlns:a16="http://schemas.microsoft.com/office/drawing/2014/main" id="{0BA65835-FD85-CF8A-51F9-351BF429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951" y="5354080"/>
            <a:ext cx="2132496" cy="7936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5C74E0-0DA4-314E-608A-219267FCF6ED}"/>
              </a:ext>
            </a:extLst>
          </p:cNvPr>
          <p:cNvSpPr txBox="1"/>
          <p:nvPr/>
        </p:nvSpPr>
        <p:spPr>
          <a:xfrm>
            <a:off x="561078" y="290067"/>
            <a:ext cx="6345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CHALLENGES TO BE ADDRESSED FOR THE NEXT</a:t>
            </a:r>
          </a:p>
          <a:p>
            <a:r>
              <a:rPr lang="en-GB" dirty="0">
                <a:solidFill>
                  <a:srgbClr val="FFC000"/>
                </a:solidFill>
                <a:latin typeface="Times New Roman" panose="02020603050405020304" pitchFamily="18" charset="0"/>
              </a:rPr>
              <a:t>GENERATION/POST-EXASCALE OF HPC</a:t>
            </a:r>
            <a:endParaRPr lang="en-NL" dirty="0">
              <a:solidFill>
                <a:srgbClr val="FFC000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6CDBA13-C9D2-D576-B103-5057908683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077" y="762485"/>
            <a:ext cx="4978333" cy="504825"/>
          </a:xfrm>
        </p:spPr>
        <p:txBody>
          <a:bodyPr>
            <a:noAutofit/>
          </a:bodyPr>
          <a:lstStyle/>
          <a:p>
            <a:r>
              <a:rPr lang="en-US" sz="1600" i="1" dirty="0"/>
              <a:t> Fabrizio Del Maffeo, CEO &amp; Co-Founder </a:t>
            </a:r>
            <a:r>
              <a:rPr lang="en-US" sz="1600" i="1" dirty="0" err="1"/>
              <a:t>Axelera</a:t>
            </a:r>
            <a:r>
              <a:rPr lang="en-US" sz="1600" i="1" dirty="0"/>
              <a:t> AI</a:t>
            </a:r>
            <a:endParaRPr lang="en-NL" sz="1600" i="1" dirty="0"/>
          </a:p>
        </p:txBody>
      </p:sp>
    </p:spTree>
    <p:extLst>
      <p:ext uri="{BB962C8B-B14F-4D97-AF65-F5344CB8AC3E}">
        <p14:creationId xmlns:p14="http://schemas.microsoft.com/office/powerpoint/2010/main" val="67947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A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68F562F2-4B77-D349-4701-971504AC68E5}"/>
              </a:ext>
            </a:extLst>
          </p:cNvPr>
          <p:cNvSpPr/>
          <p:nvPr/>
        </p:nvSpPr>
        <p:spPr>
          <a:xfrm>
            <a:off x="425778" y="478411"/>
            <a:ext cx="11340445" cy="59011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3" descr="A close-up of a machine&#10;&#10;Description automatically generated">
            <a:extLst>
              <a:ext uri="{FF2B5EF4-FFF2-40B4-BE49-F238E27FC236}">
                <a16:creationId xmlns:a16="http://schemas.microsoft.com/office/drawing/2014/main" id="{B5B6C1A2-AB17-024D-085D-E6B369CB1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96" r="3" b="25096"/>
          <a:stretch/>
        </p:blipFill>
        <p:spPr>
          <a:xfrm>
            <a:off x="642938" y="684213"/>
            <a:ext cx="2665413" cy="2235200"/>
          </a:xfrm>
          <a:prstGeom prst="rect">
            <a:avLst/>
          </a:prstGeom>
        </p:spPr>
      </p:pic>
      <p:pic>
        <p:nvPicPr>
          <p:cNvPr id="3" name="Picture 9" descr="A colorful pipes in a room&#10;&#10;Description automatically generated">
            <a:extLst>
              <a:ext uri="{FF2B5EF4-FFF2-40B4-BE49-F238E27FC236}">
                <a16:creationId xmlns:a16="http://schemas.microsoft.com/office/drawing/2014/main" id="{706CDCCE-1064-2D28-925A-B9236A51B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" r="20550" b="-3"/>
          <a:stretch/>
        </p:blipFill>
        <p:spPr>
          <a:xfrm>
            <a:off x="3382963" y="684213"/>
            <a:ext cx="2681288" cy="2235200"/>
          </a:xfrm>
          <a:prstGeom prst="rect">
            <a:avLst/>
          </a:prstGeom>
        </p:spPr>
      </p:pic>
      <p:pic>
        <p:nvPicPr>
          <p:cNvPr id="4" name="Picture 15" descr="A room with white cabinets and doors&#10;&#10;Description automatically generated">
            <a:extLst>
              <a:ext uri="{FF2B5EF4-FFF2-40B4-BE49-F238E27FC236}">
                <a16:creationId xmlns:a16="http://schemas.microsoft.com/office/drawing/2014/main" id="{9251F467-963E-0129-E01F-42842AFEE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55" r="-4" b="-4"/>
          <a:stretch/>
        </p:blipFill>
        <p:spPr>
          <a:xfrm>
            <a:off x="6137275" y="684213"/>
            <a:ext cx="2665413" cy="2235200"/>
          </a:xfrm>
          <a:prstGeom prst="rect">
            <a:avLst/>
          </a:prstGeom>
        </p:spPr>
      </p:pic>
      <p:pic>
        <p:nvPicPr>
          <p:cNvPr id="5" name="Picture 7" descr="A row of servers in a room&#10;&#10;Description automatically generated">
            <a:extLst>
              <a:ext uri="{FF2B5EF4-FFF2-40B4-BE49-F238E27FC236}">
                <a16:creationId xmlns:a16="http://schemas.microsoft.com/office/drawing/2014/main" id="{10D1E9D8-946B-B705-9C0E-790D7614E5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41" r="2" b="21245"/>
          <a:stretch/>
        </p:blipFill>
        <p:spPr>
          <a:xfrm>
            <a:off x="8875713" y="684213"/>
            <a:ext cx="2671763" cy="2235200"/>
          </a:xfrm>
          <a:prstGeom prst="rect">
            <a:avLst/>
          </a:prstGeom>
        </p:spPr>
      </p:pic>
      <p:pic>
        <p:nvPicPr>
          <p:cNvPr id="6" name="Imagen 5" descr="Imagen que contiene Sitio web&#10;&#10;Descripción generada automáticamente">
            <a:extLst>
              <a:ext uri="{FF2B5EF4-FFF2-40B4-BE49-F238E27FC236}">
                <a16:creationId xmlns:a16="http://schemas.microsoft.com/office/drawing/2014/main" id="{B1D69DDD-3659-69B8-13FC-FB8D25F9D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" y="2994025"/>
            <a:ext cx="3176588" cy="3176588"/>
          </a:xfrm>
          <a:prstGeom prst="rect">
            <a:avLst/>
          </a:prstGeom>
        </p:spPr>
      </p:pic>
      <p:pic>
        <p:nvPicPr>
          <p:cNvPr id="7" name="Picture 2" descr="A close-up of a computer chip&#10;&#10;Description automatically generated">
            <a:extLst>
              <a:ext uri="{FF2B5EF4-FFF2-40B4-BE49-F238E27FC236}">
                <a16:creationId xmlns:a16="http://schemas.microsoft.com/office/drawing/2014/main" id="{AF30D724-ABC0-20A7-A4BA-73D0082DA5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68" r="22496" b="1"/>
          <a:stretch/>
        </p:blipFill>
        <p:spPr>
          <a:xfrm>
            <a:off x="3894138" y="2994025"/>
            <a:ext cx="3803650" cy="317658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1D3CBAD-F2BD-BD98-5E98-EA88EF463F2F}"/>
              </a:ext>
            </a:extLst>
          </p:cNvPr>
          <p:cNvSpPr txBox="1"/>
          <p:nvPr/>
        </p:nvSpPr>
        <p:spPr>
          <a:xfrm>
            <a:off x="7856250" y="3495339"/>
            <a:ext cx="3676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172A68"/>
                </a:solidFill>
              </a:rPr>
              <a:t>Challenges</a:t>
            </a:r>
            <a:r>
              <a:rPr lang="es-ES" b="1" dirty="0">
                <a:solidFill>
                  <a:srgbClr val="172A68"/>
                </a:solidFill>
              </a:rPr>
              <a:t> in HPC after </a:t>
            </a:r>
            <a:r>
              <a:rPr lang="es-ES" b="1" dirty="0" err="1">
                <a:solidFill>
                  <a:srgbClr val="172A68"/>
                </a:solidFill>
              </a:rPr>
              <a:t>exascale</a:t>
            </a:r>
            <a:r>
              <a:rPr lang="es-ES" b="1" dirty="0">
                <a:solidFill>
                  <a:srgbClr val="172A68"/>
                </a:solidFill>
              </a:rPr>
              <a:t> (</a:t>
            </a:r>
            <a:r>
              <a:rPr lang="es-ES" b="1" dirty="0" err="1">
                <a:solidFill>
                  <a:srgbClr val="172A68"/>
                </a:solidFill>
              </a:rPr>
              <a:t>some</a:t>
            </a:r>
            <a:r>
              <a:rPr lang="es-ES" b="1" dirty="0">
                <a:solidFill>
                  <a:srgbClr val="172A68"/>
                </a:solidFill>
              </a:rPr>
              <a:t> </a:t>
            </a:r>
            <a:r>
              <a:rPr lang="es-ES" b="1" dirty="0" err="1">
                <a:solidFill>
                  <a:srgbClr val="172A68"/>
                </a:solidFill>
              </a:rPr>
              <a:t>of</a:t>
            </a:r>
            <a:r>
              <a:rPr lang="es-ES" b="1" dirty="0">
                <a:solidFill>
                  <a:srgbClr val="172A68"/>
                </a:solidFill>
              </a:rPr>
              <a:t> </a:t>
            </a:r>
            <a:r>
              <a:rPr lang="es-ES" b="1" dirty="0" err="1">
                <a:solidFill>
                  <a:srgbClr val="172A68"/>
                </a:solidFill>
              </a:rPr>
              <a:t>them</a:t>
            </a:r>
            <a:r>
              <a:rPr lang="es-ES" b="1" dirty="0">
                <a:solidFill>
                  <a:srgbClr val="172A68"/>
                </a:solidFill>
              </a:rPr>
              <a:t>)</a:t>
            </a:r>
            <a:br>
              <a:rPr lang="es-ES" b="1" dirty="0">
                <a:solidFill>
                  <a:srgbClr val="172A68"/>
                </a:solidFill>
              </a:rPr>
            </a:br>
            <a:endParaRPr lang="es-ES" b="1" dirty="0">
              <a:solidFill>
                <a:srgbClr val="172A68"/>
              </a:solidFill>
            </a:endParaRPr>
          </a:p>
          <a:p>
            <a:r>
              <a:rPr lang="es-ES" dirty="0">
                <a:solidFill>
                  <a:srgbClr val="172A68"/>
                </a:solidFill>
              </a:rPr>
              <a:t>Sergi Girona</a:t>
            </a:r>
            <a:br>
              <a:rPr lang="es-ES" dirty="0">
                <a:solidFill>
                  <a:srgbClr val="172A68"/>
                </a:solidFill>
              </a:rPr>
            </a:br>
            <a:r>
              <a:rPr lang="es-ES" dirty="0">
                <a:solidFill>
                  <a:srgbClr val="172A68"/>
                </a:solidFill>
              </a:rPr>
              <a:t>Barcelona </a:t>
            </a:r>
            <a:r>
              <a:rPr lang="es-ES" dirty="0" err="1">
                <a:solidFill>
                  <a:srgbClr val="172A68"/>
                </a:solidFill>
              </a:rPr>
              <a:t>Supercomputing</a:t>
            </a:r>
            <a:r>
              <a:rPr lang="es-ES" dirty="0">
                <a:solidFill>
                  <a:srgbClr val="172A68"/>
                </a:solidFill>
              </a:rPr>
              <a:t> Center</a:t>
            </a:r>
            <a:br>
              <a:rPr lang="es-ES" dirty="0">
                <a:solidFill>
                  <a:srgbClr val="172A68"/>
                </a:solidFill>
              </a:rPr>
            </a:br>
            <a:br>
              <a:rPr lang="es-ES" dirty="0">
                <a:solidFill>
                  <a:srgbClr val="172A68"/>
                </a:solidFill>
              </a:rPr>
            </a:br>
            <a:r>
              <a:rPr lang="es-ES" sz="1600" dirty="0">
                <a:solidFill>
                  <a:srgbClr val="172A68"/>
                </a:solidFill>
              </a:rPr>
              <a:t>March 18, 2023</a:t>
            </a:r>
            <a:br>
              <a:rPr lang="es-ES" dirty="0">
                <a:solidFill>
                  <a:srgbClr val="172A68"/>
                </a:solidFill>
              </a:rPr>
            </a:br>
            <a:endParaRPr lang="es-ES" dirty="0">
              <a:solidFill>
                <a:srgbClr val="172A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87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CBCAAF"/>
      </a:dk1>
      <a:lt1>
        <a:srgbClr val="1C28CB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1C28C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D45769B505C47B741277D5A7E1AA2" ma:contentTypeVersion="20" ma:contentTypeDescription="Crée un document." ma:contentTypeScope="" ma:versionID="d7fee18a20e36d433be4fb853bce750f">
  <xsd:schema xmlns:xsd="http://www.w3.org/2001/XMLSchema" xmlns:xs="http://www.w3.org/2001/XMLSchema" xmlns:p="http://schemas.microsoft.com/office/2006/metadata/properties" xmlns:ns1="http://schemas.microsoft.com/sharepoint/v3" xmlns:ns2="17615853-7f91-438f-9534-afd54aeb325b" xmlns:ns3="4f61047b-3b18-41b7-9c13-88e2fbe1b5d2" targetNamespace="http://schemas.microsoft.com/office/2006/metadata/properties" ma:root="true" ma:fieldsID="c2497c3b3d9c9a44c89ac37424d04871" ns1:_="" ns2:_="" ns3:_="">
    <xsd:import namespace="http://schemas.microsoft.com/sharepoint/v3"/>
    <xsd:import namespace="17615853-7f91-438f-9534-afd54aeb325b"/>
    <xsd:import namespace="4f61047b-3b18-41b7-9c13-88e2fbe1b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15853-7f91-438f-9534-afd54aeb32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0b6b536-68da-4869-80cf-67b04ace3c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1047b-3b18-41b7-9c13-88e2fbe1b5d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4d8597-6f18-48fb-88c2-3eefa884dd06}" ma:internalName="TaxCatchAll" ma:showField="CatchAllData" ma:web="4f61047b-3b18-41b7-9c13-88e2fbe1b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61047b-3b18-41b7-9c13-88e2fbe1b5d2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17615853-7f91-438f-9534-afd54aeb32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F4BE21-CD77-4E81-86C8-192251D5728D}"/>
</file>

<file path=customXml/itemProps2.xml><?xml version="1.0" encoding="utf-8"?>
<ds:datastoreItem xmlns:ds="http://schemas.openxmlformats.org/officeDocument/2006/customXml" ds:itemID="{0E7DE73A-BCA8-46F4-AC6E-24E957F33C63}"/>
</file>

<file path=customXml/itemProps3.xml><?xml version="1.0" encoding="utf-8"?>
<ds:datastoreItem xmlns:ds="http://schemas.openxmlformats.org/officeDocument/2006/customXml" ds:itemID="{E3310F4E-9EB3-4DCD-9D37-7FCA34D92E53}"/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372</Words>
  <Application>Microsoft Office PowerPoint</Application>
  <PresentationFormat>Widescreen</PresentationFormat>
  <Paragraphs>64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Aptos</vt:lpstr>
      <vt:lpstr>Aptos Display</vt:lpstr>
      <vt:lpstr>Arial</vt:lpstr>
      <vt:lpstr>Barlow</vt:lpstr>
      <vt:lpstr>Calibri</vt:lpstr>
      <vt:lpstr>Calibri Light</vt:lpstr>
      <vt:lpstr>Helvetica</vt:lpstr>
      <vt:lpstr>Helvetica Neue</vt:lpstr>
      <vt:lpstr>Helvetica Neue Medium</vt:lpstr>
      <vt:lpstr>Roob</vt:lpstr>
      <vt:lpstr>Times New Roman</vt:lpstr>
      <vt:lpstr>Office Theme</vt:lpstr>
      <vt:lpstr>1_Office Theme</vt:lpstr>
      <vt:lpstr>21_BasicWhite</vt:lpstr>
      <vt:lpstr>PowerPoint Presentation</vt:lpstr>
      <vt:lpstr>Challenges in HPC after Exascale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 Girona</dc:creator>
  <cp:lastModifiedBy>FLORES ANOVER Leonardo (CNECT)</cp:lastModifiedBy>
  <cp:revision>11</cp:revision>
  <dcterms:created xsi:type="dcterms:W3CDTF">2024-03-11T07:40:43Z</dcterms:created>
  <dcterms:modified xsi:type="dcterms:W3CDTF">2024-03-15T13:30:05Z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2024-03-14T16:08:38Z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8f4c0887-f020-4733-8951-a496ae7b7e4f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0x01010011BD45769B505C47B741277D5A7E1AA2</vt:lpwstr>
  </property>
</Properties>
</file>