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0"/>
  </p:notesMasterIdLst>
  <p:sldIdLst>
    <p:sldId id="256" r:id="rId5"/>
    <p:sldId id="263" r:id="rId6"/>
    <p:sldId id="268" r:id="rId7"/>
    <p:sldId id="270" r:id="rId8"/>
    <p:sldId id="271" r:id="rId9"/>
    <p:sldId id="259" r:id="rId10"/>
    <p:sldId id="262" r:id="rId11"/>
    <p:sldId id="272" r:id="rId12"/>
    <p:sldId id="273" r:id="rId13"/>
    <p:sldId id="274" r:id="rId14"/>
    <p:sldId id="264" r:id="rId15"/>
    <p:sldId id="265" r:id="rId16"/>
    <p:sldId id="275" r:id="rId17"/>
    <p:sldId id="276" r:id="rId18"/>
    <p:sldId id="277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400" b="0" i="0" u="none" strike="noStrike" cap="none" spc="0" normalizeH="0" baseline="0">
        <a:ln>
          <a:noFill/>
        </a:ln>
        <a:solidFill>
          <a:srgbClr val="1C28CB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400" b="0" i="0" u="none" strike="noStrike" cap="none" spc="0" normalizeH="0" baseline="0">
        <a:ln>
          <a:noFill/>
        </a:ln>
        <a:solidFill>
          <a:srgbClr val="1C28CB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400" b="0" i="0" u="none" strike="noStrike" cap="none" spc="0" normalizeH="0" baseline="0">
        <a:ln>
          <a:noFill/>
        </a:ln>
        <a:solidFill>
          <a:srgbClr val="1C28CB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400" b="0" i="0" u="none" strike="noStrike" cap="none" spc="0" normalizeH="0" baseline="0">
        <a:ln>
          <a:noFill/>
        </a:ln>
        <a:solidFill>
          <a:srgbClr val="1C28CB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400" b="0" i="0" u="none" strike="noStrike" cap="none" spc="0" normalizeH="0" baseline="0">
        <a:ln>
          <a:noFill/>
        </a:ln>
        <a:solidFill>
          <a:srgbClr val="1C28CB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400" b="0" i="0" u="none" strike="noStrike" cap="none" spc="0" normalizeH="0" baseline="0">
        <a:ln>
          <a:noFill/>
        </a:ln>
        <a:solidFill>
          <a:srgbClr val="1C28CB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400" b="0" i="0" u="none" strike="noStrike" cap="none" spc="0" normalizeH="0" baseline="0">
        <a:ln>
          <a:noFill/>
        </a:ln>
        <a:solidFill>
          <a:srgbClr val="1C28CB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400" b="0" i="0" u="none" strike="noStrike" cap="none" spc="0" normalizeH="0" baseline="0">
        <a:ln>
          <a:noFill/>
        </a:ln>
        <a:solidFill>
          <a:srgbClr val="1C28CB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400" b="0" i="0" u="none" strike="noStrike" cap="none" spc="0" normalizeH="0" baseline="0">
        <a:ln>
          <a:noFill/>
        </a:ln>
        <a:solidFill>
          <a:srgbClr val="1C28CB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/>
    <p:restoredTop sz="82568" autoAdjust="0"/>
  </p:normalViewPr>
  <p:slideViewPr>
    <p:cSldViewPr snapToGrid="0">
      <p:cViewPr varScale="1">
        <p:scale>
          <a:sx n="40" d="100"/>
          <a:sy n="40" d="100"/>
        </p:scale>
        <p:origin x="730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BDBDA-E91F-2D8D-BEB8-105148413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99D9D6-8F47-2360-BB2F-8E8DC1D1F0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7D3013-C477-7AA3-1699-17AE6D3C34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-List of Key Dogmas </a:t>
            </a:r>
            <a:br>
              <a:rPr lang="en-GB" dirty="0"/>
            </a:br>
            <a:r>
              <a:rPr lang="en-GB" dirty="0"/>
              <a:t>-Motivation to Break These Dogmas: What has changed? (New hardware trends, application diversity, AI/ML workloads, etc.)</a:t>
            </a:r>
            <a:br>
              <a:rPr lang="en-GB" dirty="0"/>
            </a:br>
            <a:r>
              <a:rPr lang="en-GB" dirty="0"/>
              <a:t>-Why are these beliefs holding back innovation in next-gen HPC?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394735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F03682-112B-4460-F48E-290AA7CCD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BE46CA-488C-F538-490E-D9F0407DA7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1F3BAB-C83B-74DD-4CF4-AEEBFB22E8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Short, only scene setter (no need to be detailed, we elaborate in the discussion)</a:t>
            </a:r>
            <a:br>
              <a:rPr lang="en-GB" dirty="0"/>
            </a:br>
            <a:r>
              <a:rPr lang="en-GB" dirty="0"/>
              <a:t>-Challenges in Breaking the Dogma</a:t>
            </a:r>
            <a:br>
              <a:rPr lang="en-GB" dirty="0"/>
            </a:br>
            <a:r>
              <a:rPr lang="en-GB" dirty="0"/>
              <a:t>-</a:t>
            </a:r>
            <a:r>
              <a:rPr lang="hr-HR" dirty="0" err="1"/>
              <a:t>Opportunities</a:t>
            </a:r>
            <a:r>
              <a:rPr lang="hr-HR" dirty="0"/>
              <a:t> &amp; Future </a:t>
            </a:r>
            <a:r>
              <a:rPr lang="hr-HR" dirty="0" err="1"/>
              <a:t>Directions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01492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EA404-7CAD-D92B-C07D-13638B0D9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32A192-36B3-8152-BE38-0ED05A9774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C0A90A-66B5-248E-BE26-B9CFA8B1F1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Short, only scene setter (no need to be detailed, we elaborate in the discussion)</a:t>
            </a:r>
            <a:br>
              <a:rPr lang="en-GB" dirty="0"/>
            </a:br>
            <a:r>
              <a:rPr lang="en-GB" dirty="0"/>
              <a:t>-Challenges in Breaking the Dogma</a:t>
            </a:r>
            <a:br>
              <a:rPr lang="en-GB" dirty="0"/>
            </a:br>
            <a:r>
              <a:rPr lang="en-GB" dirty="0"/>
              <a:t>-</a:t>
            </a:r>
            <a:r>
              <a:rPr lang="hr-HR" dirty="0" err="1"/>
              <a:t>Opportunities</a:t>
            </a:r>
            <a:r>
              <a:rPr lang="hr-HR" dirty="0"/>
              <a:t> &amp; Future </a:t>
            </a:r>
            <a:r>
              <a:rPr lang="hr-HR" dirty="0" err="1"/>
              <a:t>Directions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65268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-List of Key Dogmas </a:t>
            </a:r>
            <a:br>
              <a:rPr lang="en-GB"/>
            </a:br>
            <a:r>
              <a:rPr lang="en-GB"/>
              <a:t>-Motivation to Break These Dogmas: What has changed? (New hardware trends, application diversity, AI/ML workloads, etc.)</a:t>
            </a:r>
            <a:br>
              <a:rPr lang="en-GB"/>
            </a:br>
            <a:r>
              <a:rPr lang="en-GB"/>
              <a:t>-Why are these beliefs holding back innovation in next-gen HPC?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35411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44BB26-AEB2-CA5A-85E8-4F53C8DBB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515587-272E-83EA-B175-8353ABDADD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6B040E-D133-1F14-127C-D1D74AEBC1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Short, only scene setter (no need to be detailed, we elaborate in the discussion)</a:t>
            </a:r>
            <a:br>
              <a:rPr lang="en-GB"/>
            </a:br>
            <a:r>
              <a:rPr lang="en-GB"/>
              <a:t>-Challenges in Breaking the Dogma</a:t>
            </a:r>
            <a:br>
              <a:rPr lang="en-GB"/>
            </a:br>
            <a:r>
              <a:rPr lang="en-GB"/>
              <a:t>-</a:t>
            </a:r>
            <a:r>
              <a:rPr lang="hr-HR"/>
              <a:t>Opportunities &amp; Future Directions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4716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-List of Key Dogmas </a:t>
            </a:r>
            <a:br>
              <a:rPr lang="en-GB"/>
            </a:br>
            <a:r>
              <a:rPr lang="en-GB"/>
              <a:t>-Motivation to Break These Dogmas: What has changed? (New hardware trends, application diversity, AI/ML workloads, etc.)</a:t>
            </a:r>
            <a:br>
              <a:rPr lang="en-GB"/>
            </a:br>
            <a:r>
              <a:rPr lang="en-GB"/>
              <a:t>-Why are these beliefs holding back innovation in next-gen HPC?</a:t>
            </a:r>
          </a:p>
          <a:p>
            <a:endParaRPr lang="en-GB"/>
          </a:p>
          <a:p>
            <a:r>
              <a:rPr lang="en-GB"/>
              <a:t>Hardware are mature except from the Quantum Computing</a:t>
            </a:r>
          </a:p>
          <a:p>
            <a:endParaRPr lang="en-GB"/>
          </a:p>
          <a:p>
            <a:r>
              <a:rPr lang="en-GB"/>
              <a:t>HPC is like a Formula 1, It is powerful but not everyone can optimally use it </a:t>
            </a:r>
          </a:p>
          <a:p>
            <a:r>
              <a:rPr lang="en-GB"/>
              <a:t>Jean </a:t>
            </a:r>
            <a:r>
              <a:rPr lang="en-GB" err="1"/>
              <a:t>Zay</a:t>
            </a:r>
            <a:r>
              <a:rPr lang="en-GB"/>
              <a:t> spend 2 to 4 millions euros a year for electricity</a:t>
            </a:r>
          </a:p>
        </p:txBody>
      </p:sp>
    </p:spTree>
    <p:extLst>
      <p:ext uri="{BB962C8B-B14F-4D97-AF65-F5344CB8AC3E}">
        <p14:creationId xmlns:p14="http://schemas.microsoft.com/office/powerpoint/2010/main" val="2735411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44BB26-AEB2-CA5A-85E8-4F53C8DBB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515587-272E-83EA-B175-8353ABDADD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6B040E-D133-1F14-127C-D1D74AEBC1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Short, only scene setter (no need to be detailed, we elaborate in the discussion)</a:t>
            </a:r>
            <a:br>
              <a:rPr lang="en-GB"/>
            </a:br>
            <a:r>
              <a:rPr lang="en-GB"/>
              <a:t>-Challenges in Breaking the Dogma</a:t>
            </a:r>
            <a:br>
              <a:rPr lang="en-GB"/>
            </a:br>
            <a:r>
              <a:rPr lang="en-GB"/>
              <a:t>-</a:t>
            </a:r>
            <a:r>
              <a:rPr lang="hr-HR"/>
              <a:t>Opportunities &amp; Future Directions</a:t>
            </a:r>
            <a:endParaRPr lang="fr-FR"/>
          </a:p>
          <a:p>
            <a:endParaRPr lang="fr-FR"/>
          </a:p>
          <a:p>
            <a:r>
              <a:rPr lang="fr-FR"/>
              <a:t>Game </a:t>
            </a:r>
            <a:r>
              <a:rPr lang="fr-FR" err="1"/>
              <a:t>theory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4716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-List of Key Dogmas </a:t>
            </a:r>
            <a:br>
              <a:rPr lang="en-GB" dirty="0"/>
            </a:br>
            <a:r>
              <a:rPr lang="en-GB" dirty="0"/>
              <a:t>-Motivation to Break These Dogmas: What has changed? (New hardware trends, application diversity, AI/ML workloads, etc.)</a:t>
            </a:r>
            <a:br>
              <a:rPr lang="en-GB" dirty="0"/>
            </a:br>
            <a:r>
              <a:rPr lang="en-GB" dirty="0"/>
              <a:t>-Why are these beliefs holding back innovation in next-gen HPC?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735411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44BB26-AEB2-CA5A-85E8-4F53C8DBB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515587-272E-83EA-B175-8353ABDADD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6B040E-D133-1F14-127C-D1D74AEBC1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Short, only scene setter (no need to be detailed, we elaborate in the discussion)</a:t>
            </a:r>
            <a:br>
              <a:rPr lang="en-GB" dirty="0"/>
            </a:br>
            <a:r>
              <a:rPr lang="en-GB" dirty="0"/>
              <a:t>-Challenges in Breaking the Dogma</a:t>
            </a:r>
            <a:br>
              <a:rPr lang="en-GB" dirty="0"/>
            </a:br>
            <a:r>
              <a:rPr lang="en-GB" dirty="0"/>
              <a:t>-</a:t>
            </a:r>
            <a:r>
              <a:rPr lang="hr-HR" dirty="0"/>
              <a:t>Opportunities &amp; Future Directions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04716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757207" y="7981613"/>
            <a:ext cx="14869586" cy="1905003"/>
          </a:xfrm>
          <a:prstGeom prst="rect">
            <a:avLst/>
          </a:prstGeom>
        </p:spPr>
        <p:txBody>
          <a:bodyPr lIns="50800" tIns="50800" rIns="50800" bIns="50800"/>
          <a:lstStyle>
            <a:lvl1pPr algn="ctr">
              <a:defRPr sz="6400">
                <a:solidFill>
                  <a:srgbClr val="141ACC"/>
                </a:solidFill>
              </a:defRPr>
            </a:lvl1pPr>
          </a:lstStyle>
          <a:p>
            <a:r>
              <a:t>Presentation Subtitle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757207" y="4213620"/>
            <a:ext cx="14869586" cy="3670830"/>
          </a:xfrm>
          <a:prstGeom prst="rect">
            <a:avLst/>
          </a:prstGeom>
        </p:spPr>
        <p:txBody>
          <a:bodyPr lIns="50800" tIns="50800" rIns="50800" bIns="50800"/>
          <a:lstStyle>
            <a:lvl1pPr algn="ctr" defTabSz="2438337">
              <a:lnSpc>
                <a:spcPct val="80000"/>
              </a:lnSpc>
              <a:defRPr sz="10200" spc="-204">
                <a:solidFill>
                  <a:srgbClr val="1C28CB"/>
                </a:solidFill>
              </a:defRPr>
            </a:lvl1pPr>
          </a:lstStyle>
          <a:p>
            <a:r>
              <a:t>Presentation</a:t>
            </a:r>
          </a:p>
        </p:txBody>
      </p:sp>
      <p:sp>
        <p:nvSpPr>
          <p:cNvPr id="13" name="ANNOTATION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5019294" y="12875146"/>
            <a:ext cx="15136800" cy="461059"/>
          </a:xfrm>
          <a:prstGeom prst="rect">
            <a:avLst/>
          </a:prstGeom>
        </p:spPr>
        <p:txBody>
          <a:bodyPr lIns="50800" tIns="50800" rIns="50800" bIns="50800">
            <a:spAutoFit/>
          </a:bodyPr>
          <a:lstStyle>
            <a:lvl1pPr algn="ctr">
              <a:defRPr sz="2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annotation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ge Presenta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2838227" y="61018"/>
            <a:ext cx="19247186" cy="192894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141ACC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3786494" y="2700141"/>
            <a:ext cx="19247186" cy="6121526"/>
          </a:xfrm>
          <a:prstGeom prst="rect">
            <a:avLst/>
          </a:prstGeom>
        </p:spPr>
        <p:txBody>
          <a:bodyPr lIns="50800" tIns="50800" rIns="50800" bIns="50800"/>
          <a:lstStyle>
            <a:lvl1pPr marL="609600" indent="-609600" defTabSz="2438337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141ACC"/>
                </a:solidFill>
              </a:defRPr>
            </a:lvl1pPr>
            <a:lvl2pPr marL="1219200" indent="-609600" defTabSz="2438337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141ACC"/>
                </a:solidFill>
              </a:defRPr>
            </a:lvl2pPr>
            <a:lvl3pPr marL="1828800" indent="-609600" defTabSz="2438337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141ACC"/>
                </a:solidFill>
              </a:defRPr>
            </a:lvl3pPr>
            <a:lvl4pPr marL="2438400" indent="-609600" defTabSz="2438337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141ACC"/>
                </a:solidFill>
              </a:defRPr>
            </a:lvl4pPr>
            <a:lvl5pPr marL="3048000" indent="-609600" defTabSz="2438337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141ACC"/>
                </a:solidFill>
              </a:defRPr>
            </a:lvl5pPr>
          </a:lstStyle>
          <a:p>
            <a:r>
              <a:t>Body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427172" y="1720974"/>
            <a:ext cx="19507201" cy="3673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914219" y="12528208"/>
            <a:ext cx="15240003" cy="636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</p:sldLayoutIdLst>
  <p:transition spd="med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10668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16764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22860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28956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35052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41148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47244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53340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Body Level One…"/>
          <p:cNvSpPr txBox="1">
            <a:spLocks noGrp="1"/>
          </p:cNvSpPr>
          <p:nvPr>
            <p:ph type="body" idx="21"/>
          </p:nvPr>
        </p:nvSpPr>
        <p:spPr>
          <a:xfrm>
            <a:off x="4757207" y="7981613"/>
            <a:ext cx="14869586" cy="2311918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r>
              <a:rPr lang="en-US" dirty="0"/>
              <a:t>Prof. Jesús Carretero </a:t>
            </a:r>
          </a:p>
          <a:p>
            <a:r>
              <a:rPr lang="en-US" dirty="0"/>
              <a:t>Universidad Carlos III de Madrid</a:t>
            </a:r>
          </a:p>
          <a:p>
            <a:br>
              <a:rPr lang="en-US" dirty="0"/>
            </a:br>
            <a:r>
              <a:rPr lang="en-US" dirty="0"/>
              <a:t>Focus area: </a:t>
            </a:r>
          </a:p>
          <a:p>
            <a:r>
              <a:rPr lang="en-US" dirty="0"/>
              <a:t>Dynamic Resource Management and Input/Output</a:t>
            </a:r>
          </a:p>
        </p:txBody>
      </p:sp>
      <p:sp>
        <p:nvSpPr>
          <p:cNvPr id="71" name="Presentation Title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6600" dirty="0"/>
              <a:t>Breaking the Dogmas: Redefining the System Software Stack for Next-Gen HPC Applications and Architectures</a:t>
            </a:r>
          </a:p>
        </p:txBody>
      </p:sp>
      <p:sp>
        <p:nvSpPr>
          <p:cNvPr id="72" name="ANNOTATION"/>
          <p:cNvSpPr txBox="1">
            <a:spLocks noGrp="1"/>
          </p:cNvSpPr>
          <p:nvPr>
            <p:ph type="body" idx="2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ANNOTATION</a:t>
            </a:r>
          </a:p>
        </p:txBody>
      </p:sp>
      <p:pic>
        <p:nvPicPr>
          <p:cNvPr id="3" name="Imagen 2" descr="Un dibujo animado con letras&#10;&#10;El contenido generado por IA puede ser incorrecto.">
            <a:extLst>
              <a:ext uri="{FF2B5EF4-FFF2-40B4-BE49-F238E27FC236}">
                <a16:creationId xmlns:a16="http://schemas.microsoft.com/office/drawing/2014/main" id="{4FAB42A5-0F78-7D89-11E0-79F102DC7B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45" y="12802756"/>
            <a:ext cx="1513042" cy="605838"/>
          </a:xfrm>
          <a:prstGeom prst="rect">
            <a:avLst/>
          </a:prstGeom>
        </p:spPr>
      </p:pic>
      <p:pic>
        <p:nvPicPr>
          <p:cNvPr id="5" name="Imagen 4" descr="Gráfico de rectángulos&#10;&#10;El contenido generado por IA puede ser incorrecto.">
            <a:extLst>
              <a:ext uri="{FF2B5EF4-FFF2-40B4-BE49-F238E27FC236}">
                <a16:creationId xmlns:a16="http://schemas.microsoft.com/office/drawing/2014/main" id="{85088637-3A14-A03D-53CC-C34ADCBC0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4387" y="12734935"/>
            <a:ext cx="5287917" cy="74147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Body Level One…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 lIns="50800" tIns="50800" rIns="50800" bIns="50800" anchor="t">
            <a:normAutofit fontScale="70000" lnSpcReduction="20000"/>
          </a:bodyPr>
          <a:lstStyle/>
          <a:p>
            <a:r>
              <a:rPr lang="en-GB" dirty="0"/>
              <a:t>Pierre </a:t>
            </a:r>
            <a:r>
              <a:rPr lang="en-GB" dirty="0" err="1"/>
              <a:t>Seroul</a:t>
            </a:r>
            <a:r>
              <a:rPr lang="en-GB" dirty="0"/>
              <a:t>, </a:t>
            </a:r>
            <a:r>
              <a:rPr lang="en-GB" dirty="0" err="1"/>
              <a:t>Eviden</a:t>
            </a:r>
            <a:br>
              <a:rPr lang="en-GB" dirty="0"/>
            </a:br>
            <a:br>
              <a:rPr lang="en-GB" dirty="0"/>
            </a:br>
            <a:r>
              <a:rPr lang="en-GB" dirty="0"/>
              <a:t> Bringing back the user at the </a:t>
            </a:r>
            <a:r>
              <a:rPr lang="en-GB" dirty="0" err="1"/>
              <a:t>center</a:t>
            </a:r>
            <a:r>
              <a:rPr lang="en-GB" dirty="0"/>
              <a:t> of Energy challenges</a:t>
            </a:r>
            <a:endParaRPr lang="fr-FR" dirty="0"/>
          </a:p>
          <a:p>
            <a:endParaRPr lang="en-GB" dirty="0"/>
          </a:p>
        </p:txBody>
      </p:sp>
      <p:sp>
        <p:nvSpPr>
          <p:cNvPr id="71" name="Presentation Title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6600"/>
              <a:t>Breaking the Dogmas: Redefining the System Software Stack for Next-Gen HPC Applications and Architectures</a:t>
            </a:r>
            <a:endParaRPr sz="6600"/>
          </a:p>
        </p:txBody>
      </p:sp>
      <p:sp>
        <p:nvSpPr>
          <p:cNvPr id="72" name="ANNOTATION"/>
          <p:cNvSpPr txBox="1">
            <a:spLocks noGrp="1"/>
          </p:cNvSpPr>
          <p:nvPr>
            <p:ph type="body" idx="2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ANNOTATION</a:t>
            </a:r>
          </a:p>
        </p:txBody>
      </p:sp>
    </p:spTree>
    <p:extLst>
      <p:ext uri="{BB962C8B-B14F-4D97-AF65-F5344CB8AC3E}">
        <p14:creationId xmlns:p14="http://schemas.microsoft.com/office/powerpoint/2010/main" val="231587170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resentation Title"/>
          <p:cNvSpPr txBox="1">
            <a:spLocks noGrp="1"/>
          </p:cNvSpPr>
          <p:nvPr>
            <p:ph type="title"/>
          </p:nvPr>
        </p:nvSpPr>
        <p:spPr>
          <a:xfrm>
            <a:off x="2863627" y="467418"/>
            <a:ext cx="19247186" cy="19289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Three HPC Dogmas to Break</a:t>
            </a:r>
            <a:endParaRPr/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786494" y="2700141"/>
            <a:ext cx="19886306" cy="9391467"/>
          </a:xfrm>
          <a:prstGeom prst="rect">
            <a:avLst/>
          </a:prstGeom>
        </p:spPr>
        <p:txBody>
          <a:bodyPr lIns="50800" tIns="50800" rIns="50800" bIns="5080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Energy control becomes one of the </a:t>
            </a:r>
            <a:r>
              <a:rPr lang="en-US" b="1" dirty="0"/>
              <a:t>greatest challenges </a:t>
            </a:r>
            <a:r>
              <a:rPr lang="en-US" dirty="0">
                <a:solidFill>
                  <a:srgbClr val="000000"/>
                </a:solidFill>
              </a:rPr>
              <a:t>for HPC</a:t>
            </a:r>
          </a:p>
          <a:p>
            <a:pPr lvl="1">
              <a:spcBef>
                <a:spcPts val="1500"/>
              </a:spcBef>
              <a:buClr>
                <a:srgbClr val="141ACC"/>
              </a:buClr>
            </a:pPr>
            <a:r>
              <a:rPr lang="en-US" sz="3600" dirty="0">
                <a:solidFill>
                  <a:srgbClr val="000000"/>
                </a:solidFill>
              </a:rPr>
              <a:t>AI massive adoption</a:t>
            </a:r>
          </a:p>
          <a:p>
            <a:pPr lvl="1">
              <a:spcBef>
                <a:spcPts val="1500"/>
              </a:spcBef>
              <a:buClr>
                <a:srgbClr val="141ACC"/>
              </a:buClr>
            </a:pPr>
            <a:r>
              <a:rPr lang="en-US" sz="3600" dirty="0">
                <a:solidFill>
                  <a:srgbClr val="000000"/>
                </a:solidFill>
              </a:rPr>
              <a:t>Energy Price / TCO</a:t>
            </a:r>
          </a:p>
          <a:p>
            <a:pPr lvl="1">
              <a:spcBef>
                <a:spcPts val="1500"/>
              </a:spcBef>
              <a:buClr>
                <a:srgbClr val="141ACC"/>
              </a:buClr>
            </a:pPr>
            <a:r>
              <a:rPr lang="en-US" sz="3600" dirty="0">
                <a:solidFill>
                  <a:srgbClr val="000000"/>
                </a:solidFill>
              </a:rPr>
              <a:t>Regulation around Environmental Footprint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Hardware improvements have reached a mature stage</a:t>
            </a:r>
          </a:p>
          <a:p>
            <a:pPr lvl="1">
              <a:spcBef>
                <a:spcPts val="1500"/>
              </a:spcBef>
              <a:buClr>
                <a:srgbClr val="141ACC"/>
              </a:buClr>
            </a:pPr>
            <a:r>
              <a:rPr lang="en-US" sz="3600" b="1" dirty="0"/>
              <a:t>DLC</a:t>
            </a:r>
            <a:r>
              <a:rPr lang="en-US" sz="3600" dirty="0"/>
              <a:t>:</a:t>
            </a:r>
            <a:r>
              <a:rPr lang="en-US" sz="3600" dirty="0">
                <a:solidFill>
                  <a:srgbClr val="000000"/>
                </a:solidFill>
              </a:rPr>
              <a:t> Direct Liquid Cooling</a:t>
            </a:r>
          </a:p>
          <a:p>
            <a:pPr lvl="1">
              <a:spcBef>
                <a:spcPts val="1500"/>
              </a:spcBef>
              <a:buClr>
                <a:srgbClr val="141ACC"/>
              </a:buClr>
            </a:pPr>
            <a:r>
              <a:rPr lang="en-US" sz="3600" dirty="0">
                <a:solidFill>
                  <a:srgbClr val="000000"/>
                </a:solidFill>
              </a:rPr>
              <a:t>Accelerators: </a:t>
            </a:r>
            <a:r>
              <a:rPr lang="en-US" sz="3600" b="1" dirty="0"/>
              <a:t>GPU, APU</a:t>
            </a:r>
            <a:r>
              <a:rPr lang="en-US" sz="3600" dirty="0">
                <a:solidFill>
                  <a:srgbClr val="000000"/>
                </a:solidFill>
              </a:rPr>
              <a:t>, …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While there are existing </a:t>
            </a:r>
            <a:r>
              <a:rPr lang="en-US" b="1" dirty="0"/>
              <a:t>software improvements</a:t>
            </a:r>
            <a:r>
              <a:rPr lang="en-US" dirty="0">
                <a:solidFill>
                  <a:srgbClr val="000000"/>
                </a:solidFill>
              </a:rPr>
              <a:t>, they are challenging to use and lack guarantees</a:t>
            </a:r>
          </a:p>
          <a:p>
            <a:pPr lvl="1">
              <a:spcBef>
                <a:spcPts val="1500"/>
              </a:spcBef>
              <a:buClr>
                <a:srgbClr val="141ACC"/>
              </a:buClr>
            </a:pPr>
            <a:r>
              <a:rPr lang="en-US" sz="3600" dirty="0">
                <a:solidFill>
                  <a:srgbClr val="000000"/>
                </a:solidFill>
              </a:rPr>
              <a:t>Power Capping, C-State, Node switch, ...</a:t>
            </a:r>
          </a:p>
          <a:p>
            <a:pPr lvl="1">
              <a:spcBef>
                <a:spcPts val="1500"/>
              </a:spcBef>
              <a:buClr>
                <a:srgbClr val="141ACC"/>
              </a:buClr>
            </a:pPr>
            <a:r>
              <a:rPr lang="en-US" sz="3600" dirty="0">
                <a:solidFill>
                  <a:srgbClr val="000000"/>
                </a:solidFill>
              </a:rPr>
              <a:t>Energy-aware scheduling</a:t>
            </a:r>
          </a:p>
          <a:p>
            <a:pPr lvl="1">
              <a:spcBef>
                <a:spcPts val="1500"/>
              </a:spcBef>
              <a:buClr>
                <a:srgbClr val="141ACC"/>
              </a:buClr>
            </a:pPr>
            <a:r>
              <a:rPr lang="en-US" sz="3600" dirty="0">
                <a:solidFill>
                  <a:srgbClr val="000000"/>
                </a:solidFill>
              </a:rPr>
              <a:t>DVFS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E7993E5-A859-778F-4187-0D21FC966D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520373" y="467418"/>
            <a:ext cx="2300953" cy="41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56018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40E747-F52B-7B9D-93FD-DB1523F43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resentation Title">
            <a:extLst>
              <a:ext uri="{FF2B5EF4-FFF2-40B4-BE49-F238E27FC236}">
                <a16:creationId xmlns:a16="http://schemas.microsoft.com/office/drawing/2014/main" id="{52582610-5DF9-A377-2B99-5588A0B9E8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38227" y="442018"/>
            <a:ext cx="19247186" cy="19289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Challenges and Opportunities</a:t>
            </a:r>
            <a:endParaRPr/>
          </a:p>
        </p:txBody>
      </p:sp>
      <p:sp>
        <p:nvSpPr>
          <p:cNvPr id="82" name="Body Level One…">
            <a:extLst>
              <a:ext uri="{FF2B5EF4-FFF2-40B4-BE49-F238E27FC236}">
                <a16:creationId xmlns:a16="http://schemas.microsoft.com/office/drawing/2014/main" id="{608B3661-C5B4-BE0F-33D0-1DC0FC447598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3223785" y="1989958"/>
            <a:ext cx="20597541" cy="11065642"/>
          </a:xfrm>
          <a:prstGeom prst="rect">
            <a:avLst/>
          </a:prstGeom>
        </p:spPr>
        <p:txBody>
          <a:bodyPr lIns="50800" tIns="50800" rIns="50800" bIns="50800"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US" sz="6100" b="1"/>
              <a:t>Bringing back the user at the center of Energy challenges</a:t>
            </a:r>
            <a:endParaRPr lang="en-US" sz="6100" b="1" dirty="0"/>
          </a:p>
          <a:p>
            <a:pPr marL="0" indent="0">
              <a:buNone/>
            </a:pPr>
            <a:r>
              <a:rPr lang="en-US" sz="6200" dirty="0">
                <a:solidFill>
                  <a:srgbClr val="000000"/>
                </a:solidFill>
              </a:rPr>
              <a:t>Challenges</a:t>
            </a:r>
            <a:endParaRPr lang="en-US" dirty="0"/>
          </a:p>
          <a:p>
            <a:pPr marL="609600" lvl="1" indent="0">
              <a:buNone/>
            </a:pPr>
            <a:r>
              <a:rPr lang="en-US" sz="5100" dirty="0">
                <a:solidFill>
                  <a:srgbClr val="000000"/>
                </a:solidFill>
              </a:rPr>
              <a:t>Hybrid system and power mechanism that are </a:t>
            </a:r>
            <a:r>
              <a:rPr lang="en-US" sz="5100" b="1" dirty="0"/>
              <a:t>hardware-dependent</a:t>
            </a:r>
          </a:p>
          <a:p>
            <a:pPr marL="609600" lvl="1" indent="0">
              <a:buNone/>
            </a:pPr>
            <a:r>
              <a:rPr lang="en-US" sz="5100" dirty="0">
                <a:solidFill>
                  <a:srgbClr val="000000"/>
                </a:solidFill>
              </a:rPr>
              <a:t>There is no such thing as </a:t>
            </a:r>
            <a:r>
              <a:rPr lang="en-US" sz="5100" b="1" dirty="0"/>
              <a:t>optimal usage</a:t>
            </a:r>
            <a:r>
              <a:rPr lang="en-US" sz="5100" dirty="0">
                <a:solidFill>
                  <a:srgbClr val="000000"/>
                </a:solidFill>
              </a:rPr>
              <a:t>. It depends on:</a:t>
            </a:r>
          </a:p>
          <a:p>
            <a:pPr lvl="2">
              <a:buClr>
                <a:srgbClr val="141ACC"/>
              </a:buClr>
            </a:pPr>
            <a:r>
              <a:rPr lang="en-US" sz="5100" dirty="0">
                <a:solidFill>
                  <a:srgbClr val="000000"/>
                </a:solidFill>
              </a:rPr>
              <a:t>Local objectives: </a:t>
            </a:r>
            <a:r>
              <a:rPr lang="en-US" sz="5100" b="1" dirty="0"/>
              <a:t>User</a:t>
            </a:r>
            <a:r>
              <a:rPr lang="en-US" sz="5100" dirty="0">
                <a:solidFill>
                  <a:srgbClr val="000000"/>
                </a:solidFill>
              </a:rPr>
              <a:t>, application criticality, time/energy to solution, time of the day…</a:t>
            </a:r>
          </a:p>
          <a:p>
            <a:pPr lvl="2">
              <a:buClr>
                <a:srgbClr val="141ACC"/>
              </a:buClr>
            </a:pPr>
            <a:r>
              <a:rPr lang="en-US" sz="5100" dirty="0">
                <a:solidFill>
                  <a:srgbClr val="000000"/>
                </a:solidFill>
              </a:rPr>
              <a:t>Global objectives: HPC Carbon footprint, </a:t>
            </a:r>
            <a:r>
              <a:rPr lang="en-US" sz="5100" b="1" dirty="0"/>
              <a:t>TCO</a:t>
            </a:r>
            <a:r>
              <a:rPr lang="en-US" sz="5100" dirty="0">
                <a:solidFill>
                  <a:srgbClr val="000000"/>
                </a:solidFill>
              </a:rPr>
              <a:t>, throughput…</a:t>
            </a:r>
          </a:p>
          <a:p>
            <a:pPr marL="0" indent="0">
              <a:buNone/>
            </a:pPr>
            <a:r>
              <a:rPr lang="en-US" sz="6200" dirty="0">
                <a:solidFill>
                  <a:srgbClr val="000000"/>
                </a:solidFill>
              </a:rPr>
              <a:t>Opportunities</a:t>
            </a:r>
          </a:p>
          <a:p>
            <a:pPr lvl="1">
              <a:buClr>
                <a:srgbClr val="141ACC"/>
              </a:buClr>
            </a:pPr>
            <a:r>
              <a:rPr lang="en-US" sz="5100" dirty="0">
                <a:solidFill>
                  <a:srgbClr val="000000"/>
                </a:solidFill>
              </a:rPr>
              <a:t>Build a </a:t>
            </a:r>
            <a:r>
              <a:rPr lang="en-US" sz="5100" b="1" dirty="0"/>
              <a:t>trusted </a:t>
            </a:r>
            <a:r>
              <a:rPr lang="en-US" sz="5100" dirty="0">
                <a:solidFill>
                  <a:srgbClr val="000000"/>
                </a:solidFill>
              </a:rPr>
              <a:t>automation layer to simplify without losing specificities</a:t>
            </a:r>
          </a:p>
          <a:p>
            <a:pPr lvl="1">
              <a:buClr>
                <a:srgbClr val="141ACC"/>
              </a:buClr>
            </a:pPr>
            <a:r>
              <a:rPr lang="en-US" sz="5100" dirty="0">
                <a:solidFill>
                  <a:srgbClr val="000000"/>
                </a:solidFill>
              </a:rPr>
              <a:t>Build different scenarios, show, </a:t>
            </a:r>
            <a:r>
              <a:rPr lang="en-US" sz="5100" b="1" dirty="0"/>
              <a:t>advice</a:t>
            </a:r>
            <a:r>
              <a:rPr lang="en-US" sz="5100" b="1" dirty="0">
                <a:solidFill>
                  <a:srgbClr val="000000"/>
                </a:solidFill>
              </a:rPr>
              <a:t> </a:t>
            </a:r>
            <a:r>
              <a:rPr lang="en-US" sz="5100" dirty="0">
                <a:solidFill>
                  <a:srgbClr val="000000"/>
                </a:solidFill>
              </a:rPr>
              <a:t>and, incent but </a:t>
            </a:r>
            <a:r>
              <a:rPr lang="en-US" sz="5100" b="1" dirty="0"/>
              <a:t>let the user choose</a:t>
            </a:r>
          </a:p>
          <a:p>
            <a:pPr lvl="1">
              <a:buClr>
                <a:srgbClr val="141ACC"/>
              </a:buClr>
            </a:pPr>
            <a:r>
              <a:rPr lang="en-US" sz="5100" dirty="0">
                <a:solidFill>
                  <a:srgbClr val="000000"/>
                </a:solidFill>
              </a:rPr>
              <a:t>Metric collection and Frugal AI can help! (</a:t>
            </a:r>
            <a:r>
              <a:rPr lang="en-US" sz="5100" dirty="0"/>
              <a:t>SEANERGYS</a:t>
            </a:r>
            <a:r>
              <a:rPr lang="en-US" sz="5100" dirty="0">
                <a:solidFill>
                  <a:srgbClr val="000000"/>
                </a:solidFill>
              </a:rPr>
              <a:t>)</a:t>
            </a:r>
          </a:p>
          <a:p>
            <a:pPr lvl="1">
              <a:buClr>
                <a:srgbClr val="141ACC"/>
              </a:buClr>
            </a:pPr>
            <a:r>
              <a:rPr lang="en-US" sz="5100" dirty="0">
                <a:solidFill>
                  <a:srgbClr val="000000"/>
                </a:solidFill>
              </a:rPr>
              <a:t>Think out of the box: HPC are energy-intensive, so they can be useful for </a:t>
            </a:r>
            <a:r>
              <a:rPr lang="en-US" sz="5100" b="1" dirty="0"/>
              <a:t>curtailment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0021083-ADBE-207D-66B6-6F7F6CC93F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520373" y="467418"/>
            <a:ext cx="2300953" cy="41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3226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Body Level One…"/>
          <p:cNvSpPr txBox="1">
            <a:spLocks noGrp="1"/>
          </p:cNvSpPr>
          <p:nvPr>
            <p:ph type="body" idx="21"/>
          </p:nvPr>
        </p:nvSpPr>
        <p:spPr>
          <a:xfrm>
            <a:off x="4757207" y="7880762"/>
            <a:ext cx="14869586" cy="1860178"/>
          </a:xfrm>
          <a:prstGeom prst="rect">
            <a:avLst/>
          </a:prstGeom>
        </p:spPr>
        <p:txBody>
          <a:bodyPr lIns="50800" tIns="50800" rIns="50800" bIns="50800" anchor="t">
            <a:normAutofit fontScale="55000" lnSpcReduction="20000"/>
          </a:bodyPr>
          <a:lstStyle/>
          <a:p>
            <a:r>
              <a:rPr lang="en-GB" i="1" dirty="0"/>
              <a:t>Venkatesh Kannan, Irish Centre for High-End Computing (ICHEC)</a:t>
            </a:r>
            <a:endParaRPr lang="en-US" i="1" dirty="0"/>
          </a:p>
          <a:p>
            <a:endParaRPr lang="en-GB" dirty="0"/>
          </a:p>
          <a:p>
            <a:r>
              <a:rPr lang="en-GB" dirty="0"/>
              <a:t>HPC Platforms + Data Management Services</a:t>
            </a:r>
          </a:p>
        </p:txBody>
      </p:sp>
      <p:sp>
        <p:nvSpPr>
          <p:cNvPr id="71" name="Presentation Title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6600" dirty="0"/>
              <a:t>Breaking the Dogmas: Redefining the System Software Stack for Next-Gen HPC Applications and Architectures</a:t>
            </a:r>
            <a:endParaRPr sz="6600" dirty="0"/>
          </a:p>
        </p:txBody>
      </p:sp>
      <p:sp>
        <p:nvSpPr>
          <p:cNvPr id="72" name="ANNOTATION"/>
          <p:cNvSpPr txBox="1">
            <a:spLocks noGrp="1"/>
          </p:cNvSpPr>
          <p:nvPr>
            <p:ph type="body" idx="2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ANNOTATION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resentation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HPC dogmas to break</a:t>
            </a:r>
            <a:endParaRPr dirty="0"/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292682" y="2071773"/>
            <a:ext cx="20356567" cy="4900086"/>
          </a:xfrm>
          <a:prstGeom prst="rect">
            <a:avLst/>
          </a:prstGeom>
        </p:spPr>
        <p:txBody>
          <a:bodyPr lIns="50800" tIns="50800" rIns="50800" bIns="50800" anchor="t">
            <a:normAutofit/>
          </a:bodyPr>
          <a:lstStyle/>
          <a:p>
            <a:r>
              <a:rPr lang="en-US" dirty="0"/>
              <a:t>HPC infrastructure use-cases are </a:t>
            </a:r>
            <a:r>
              <a:rPr lang="en-US" b="1" dirty="0"/>
              <a:t>compute-centric</a:t>
            </a:r>
          </a:p>
          <a:p>
            <a:pPr lvl="1"/>
            <a:r>
              <a:rPr lang="en-US" sz="4000" dirty="0"/>
              <a:t>High-performance data storage is to serve compute workflows</a:t>
            </a:r>
          </a:p>
          <a:p>
            <a:r>
              <a:rPr lang="en-US" dirty="0"/>
              <a:t>HPC (system) software stack is to deliver </a:t>
            </a:r>
            <a:r>
              <a:rPr lang="en-US" b="1" dirty="0"/>
              <a:t>performance</a:t>
            </a:r>
          </a:p>
          <a:p>
            <a:pPr lvl="1"/>
            <a:r>
              <a:rPr lang="en-US" sz="4000" dirty="0"/>
              <a:t>Time-to-solution, energy efficiency, resource utilisation</a:t>
            </a:r>
            <a:endParaRPr lang="en-US" sz="4000"/>
          </a:p>
          <a:p>
            <a:pPr marL="609600" lvl="1" indent="0">
              <a:buNone/>
            </a:pPr>
            <a:endParaRPr lang="en-US" sz="4400" dirty="0"/>
          </a:p>
        </p:txBody>
      </p:sp>
      <p:pic>
        <p:nvPicPr>
          <p:cNvPr id="2" name="Picture 1" descr="A diagram of data and infrastructure&#10;&#10;AI-generated content may be incorrect.">
            <a:extLst>
              <a:ext uri="{FF2B5EF4-FFF2-40B4-BE49-F238E27FC236}">
                <a16:creationId xmlns:a16="http://schemas.microsoft.com/office/drawing/2014/main" id="{CAA110EC-D78E-581D-2B00-5637161C1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5056" y="7370948"/>
            <a:ext cx="7365627" cy="5712755"/>
          </a:xfrm>
          <a:prstGeom prst="rect">
            <a:avLst/>
          </a:prstGeom>
        </p:spPr>
      </p:pic>
      <p:pic>
        <p:nvPicPr>
          <p:cNvPr id="3" name="Picture 2" descr="A diagram of a software system&#10;&#10;AI-generated content may be incorrect.">
            <a:extLst>
              <a:ext uri="{FF2B5EF4-FFF2-40B4-BE49-F238E27FC236}">
                <a16:creationId xmlns:a16="http://schemas.microsoft.com/office/drawing/2014/main" id="{01173B93-4E5B-1E66-D9AD-F89F006423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2987" y="7367888"/>
            <a:ext cx="6060142" cy="5728448"/>
          </a:xfrm>
          <a:prstGeom prst="rect">
            <a:avLst/>
          </a:prstGeom>
        </p:spPr>
      </p:pic>
      <p:pic>
        <p:nvPicPr>
          <p:cNvPr id="4" name="Picture 3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38DFCBA1-2109-81F1-33A0-DA0F153A41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20477" y="7378927"/>
            <a:ext cx="6627158" cy="572844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40E747-F52B-7B9D-93FD-DB1523F43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resentation Title">
            <a:extLst>
              <a:ext uri="{FF2B5EF4-FFF2-40B4-BE49-F238E27FC236}">
                <a16:creationId xmlns:a16="http://schemas.microsoft.com/office/drawing/2014/main" id="{52582610-5DF9-A377-2B99-5588A0B9E8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Challenges and opportunities</a:t>
            </a:r>
            <a:endParaRPr dirty="0"/>
          </a:p>
        </p:txBody>
      </p:sp>
      <p:sp>
        <p:nvSpPr>
          <p:cNvPr id="5" name="Body Level One…">
            <a:extLst>
              <a:ext uri="{FF2B5EF4-FFF2-40B4-BE49-F238E27FC236}">
                <a16:creationId xmlns:a16="http://schemas.microsoft.com/office/drawing/2014/main" id="{50226C4D-6F34-0D79-6AE3-8F31D6E1B234}"/>
              </a:ext>
            </a:extLst>
          </p:cNvPr>
          <p:cNvSpPr txBox="1">
            <a:spLocks/>
          </p:cNvSpPr>
          <p:nvPr/>
        </p:nvSpPr>
        <p:spPr>
          <a:xfrm>
            <a:off x="3292682" y="2015745"/>
            <a:ext cx="20356567" cy="11343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141ACC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141ACC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141ACC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141ACC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141ACC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3505200" marR="0" indent="-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6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4114800" marR="0" indent="-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6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4724400" marR="0" indent="-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6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5334000" marR="0" indent="-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6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2438337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2000"/>
              </a:spcAft>
              <a:buClrTx/>
              <a:buSzPct val="123000"/>
              <a:buFontTx/>
              <a:buNone/>
              <a:tabLst/>
              <a:defRPr/>
            </a:pPr>
            <a:r>
              <a:rPr kumimoji="0" lang="en-US" sz="5400" b="1" i="1" u="none" strike="noStrike" kern="0" cap="none" spc="0" normalizeH="0" baseline="0" noProof="0" dirty="0">
                <a:ln>
                  <a:noFill/>
                </a:ln>
                <a:solidFill>
                  <a:srgbClr val="141AC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Current HPC infrastructure are not data engines</a:t>
            </a:r>
          </a:p>
          <a:p>
            <a:pPr marL="609600" marR="0" lvl="0" indent="-609600" algn="l" defTabSz="2438337" rtl="0" eaLnBrk="1" fontAlgn="auto" latinLnBrk="0" hangingPunct="0">
              <a:lnSpc>
                <a:spcPct val="90000"/>
              </a:lnSpc>
              <a:spcBef>
                <a:spcPts val="2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141AC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Co-existing software infrastructure 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41AC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DevOps &amp; Administration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141AC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141AC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219200" marR="0" lvl="1" indent="-609600" algn="l" defTabSz="2438337" rtl="0" eaLnBrk="1" fontAlgn="auto" latinLnBrk="0" hangingPunct="0">
              <a:lnSpc>
                <a:spcPct val="90000"/>
              </a:lnSpc>
              <a:spcBef>
                <a:spcPts val="2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141AC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Going beyond data storage, large file transfer, </a:t>
            </a:r>
            <a:r>
              <a:rPr kumimoji="0" lang="en-US" sz="4000" b="0" i="0" u="none" strike="noStrike" kern="0" cap="none" spc="0" normalizeH="0" baseline="0" noProof="0" err="1">
                <a:ln>
                  <a:noFill/>
                </a:ln>
                <a:solidFill>
                  <a:srgbClr val="141AC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sync+share</a:t>
            </a: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141AC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219200" marR="0" lvl="1" indent="-609600" algn="l" defTabSz="2438337" rtl="0" eaLnBrk="1" fontAlgn="auto" latinLnBrk="0" hangingPunct="0">
              <a:lnSpc>
                <a:spcPct val="90000"/>
              </a:lnSpc>
              <a:spcBef>
                <a:spcPts val="2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141AC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Non-traditional-HPC functionalities (e.g., catalogue services, metadata services, OGC WMS/WCS, etc.)</a:t>
            </a:r>
          </a:p>
          <a:p>
            <a:pPr marL="609600" marR="0" lvl="0" indent="-609600" algn="l" defTabSz="2438337" rtl="0" eaLnBrk="1" fontAlgn="auto" latinLnBrk="0" hangingPunct="0">
              <a:lnSpc>
                <a:spcPct val="90000"/>
              </a:lnSpc>
              <a:spcBef>
                <a:spcPts val="2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41AC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DRM &amp; scheduling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141AC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for compute &amp; data service workflows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141AC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219200" marR="0" lvl="1" indent="-609600" algn="l" defTabSz="2438337" rtl="0" eaLnBrk="1" fontAlgn="auto" latinLnBrk="0" hangingPunct="0">
              <a:lnSpc>
                <a:spcPct val="90000"/>
              </a:lnSpc>
              <a:spcBef>
                <a:spcPts val="2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141AC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Catering to time-bound vs. persistent workloads &amp; workflows</a:t>
            </a:r>
          </a:p>
          <a:p>
            <a:pPr marL="1219200" marR="0" lvl="1" indent="-609600" algn="l" defTabSz="2438337" rtl="0" eaLnBrk="1" fontAlgn="auto" latinLnBrk="0" hangingPunct="0">
              <a:lnSpc>
                <a:spcPct val="90000"/>
              </a:lnSpc>
              <a:spcBef>
                <a:spcPts val="2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141AC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Interleave data service "jobs" (e.g., bulk processing) with user-centric compute service jobs</a:t>
            </a: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141AC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609600" marR="0" lvl="0" indent="-609600" algn="l" defTabSz="2438337" rtl="0" eaLnBrk="1" fontAlgn="auto" latinLnBrk="0" hangingPunct="0">
              <a:lnSpc>
                <a:spcPct val="90000"/>
              </a:lnSpc>
              <a:spcBef>
                <a:spcPts val="2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141AC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HPC workflows, resources &amp; performance 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41AC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 a federation</a:t>
            </a:r>
          </a:p>
          <a:p>
            <a:pPr marL="1219200" marR="0" lvl="1" indent="-609600" algn="l" defTabSz="2438337" rtl="0" eaLnBrk="1" fontAlgn="auto" latinLnBrk="0" hangingPunct="0">
              <a:lnSpc>
                <a:spcPct val="90000"/>
              </a:lnSpc>
              <a:spcBef>
                <a:spcPts val="2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141AC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Compute = </a:t>
            </a:r>
            <a:r>
              <a:rPr kumimoji="0" lang="en-US" sz="4000" b="0" i="0" u="none" strike="noStrike" kern="0" cap="none" spc="0" normalizeH="0" baseline="0" noProof="0" err="1">
                <a:ln>
                  <a:noFill/>
                </a:ln>
                <a:solidFill>
                  <a:srgbClr val="141AC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centralised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141AC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and/or federated; Data = (mostly) federated</a:t>
            </a:r>
          </a:p>
          <a:p>
            <a:pPr marL="1219200" marR="0" lvl="1" indent="-609600" algn="l" defTabSz="2438337" rtl="0" eaLnBrk="1" fontAlgn="auto" latinLnBrk="0" hangingPunct="0">
              <a:lnSpc>
                <a:spcPct val="90000"/>
              </a:lnSpc>
              <a:spcBef>
                <a:spcPts val="2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141AC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[Open] HPC Infrastructures &lt;=&gt; Data Spaces</a:t>
            </a:r>
          </a:p>
        </p:txBody>
      </p:sp>
    </p:spTree>
    <p:extLst>
      <p:ext uri="{BB962C8B-B14F-4D97-AF65-F5344CB8AC3E}">
        <p14:creationId xmlns:p14="http://schemas.microsoft.com/office/powerpoint/2010/main" val="119847721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F89F3-6EC5-A999-E115-48701554E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resentation Title">
            <a:extLst>
              <a:ext uri="{FF2B5EF4-FFF2-40B4-BE49-F238E27FC236}">
                <a16:creationId xmlns:a16="http://schemas.microsoft.com/office/drawing/2014/main" id="{0FBAAD69-BA31-5BD8-F188-942D99A90C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8000" dirty="0"/>
              <a:t>HPC dogmas to break</a:t>
            </a:r>
            <a:endParaRPr sz="80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601A0E0-039F-D6A8-1279-453D04F0DA07}"/>
              </a:ext>
            </a:extLst>
          </p:cNvPr>
          <p:cNvSpPr txBox="1"/>
          <p:nvPr/>
        </p:nvSpPr>
        <p:spPr>
          <a:xfrm>
            <a:off x="4007373" y="3219509"/>
            <a:ext cx="12784335" cy="1456809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5000"/>
                  <a:lumOff val="95000"/>
                </a:schemeClr>
              </a:gs>
              <a:gs pos="81000">
                <a:schemeClr val="accent1">
                  <a:lumMod val="45000"/>
                  <a:lumOff val="55000"/>
                </a:schemeClr>
              </a:gs>
              <a:gs pos="8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sz="4400" noProof="0" dirty="0"/>
              <a:t>Users aware of complexity and heterogeneity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sz="4400" noProof="0" dirty="0"/>
              <a:t>Apps tailored to a HPC platform for performance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E713F33-7830-EF4D-F0F0-73FD659193FA}"/>
              </a:ext>
            </a:extLst>
          </p:cNvPr>
          <p:cNvSpPr txBox="1"/>
          <p:nvPr/>
        </p:nvSpPr>
        <p:spPr>
          <a:xfrm>
            <a:off x="5444822" y="6459096"/>
            <a:ext cx="12486127" cy="1456809"/>
          </a:xfrm>
          <a:prstGeom prst="rect">
            <a:avLst/>
          </a:prstGeom>
          <a:gradFill flip="none" rotWithShape="1">
            <a:gsLst>
              <a:gs pos="16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400" dirty="0"/>
              <a:t>Codesign from the beginning </a:t>
            </a: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400" dirty="0"/>
              <a:t>Adapt I/O and system software to new apps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1C28CB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D349FDE-CA16-1FDE-DFB8-61AD2E36B45B}"/>
              </a:ext>
            </a:extLst>
          </p:cNvPr>
          <p:cNvSpPr txBox="1"/>
          <p:nvPr/>
        </p:nvSpPr>
        <p:spPr>
          <a:xfrm>
            <a:off x="5857984" y="9596526"/>
            <a:ext cx="15869411" cy="2133918"/>
          </a:xfrm>
          <a:prstGeom prst="rect">
            <a:avLst/>
          </a:prstGeom>
          <a:gradFill flip="none" rotWithShape="1">
            <a:gsLst>
              <a:gs pos="17000">
                <a:schemeClr val="accent5">
                  <a:lumMod val="5000"/>
                  <a:lumOff val="95000"/>
                </a:schemeClr>
              </a:gs>
              <a:gs pos="57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810000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sz="4400" dirty="0"/>
              <a:t>Dynamic adaptation of resources in runtime very challenging 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sz="4400" dirty="0"/>
              <a:t>App scheduler rigidly rules the system, users just issue jobs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sz="4400" dirty="0"/>
              <a:t>(Expert) users request resources following their experience</a:t>
            </a:r>
          </a:p>
        </p:txBody>
      </p:sp>
      <p:pic>
        <p:nvPicPr>
          <p:cNvPr id="5" name="Picture 2" descr="Adaptative Multi-tier Intelligent data manager for Exascale">
            <a:extLst>
              <a:ext uri="{FF2B5EF4-FFF2-40B4-BE49-F238E27FC236}">
                <a16:creationId xmlns:a16="http://schemas.microsoft.com/office/drawing/2014/main" id="{9415B3EE-FED2-3ADC-4A7A-BC81409BD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3" y="11378708"/>
            <a:ext cx="2257071" cy="70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4143B32-4597-E084-198B-7DC8E5DAAF32}"/>
              </a:ext>
            </a:extLst>
          </p:cNvPr>
          <p:cNvSpPr txBox="1"/>
          <p:nvPr/>
        </p:nvSpPr>
        <p:spPr>
          <a:xfrm>
            <a:off x="3342356" y="1756911"/>
            <a:ext cx="10153421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6000" noProof="0" dirty="0">
                <a:solidFill>
                  <a:schemeClr val="tx2">
                    <a:lumMod val="50000"/>
                  </a:schemeClr>
                </a:solidFill>
              </a:rPr>
              <a:t>Supercomputers are complex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FC39C75-B2A8-7277-5BF8-74BA4B042091}"/>
              </a:ext>
            </a:extLst>
          </p:cNvPr>
          <p:cNvSpPr txBox="1"/>
          <p:nvPr/>
        </p:nvSpPr>
        <p:spPr>
          <a:xfrm>
            <a:off x="3342356" y="5107944"/>
            <a:ext cx="15744695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6000" noProof="0" dirty="0">
                <a:solidFill>
                  <a:schemeClr val="tx2">
                    <a:lumMod val="50000"/>
                  </a:schemeClr>
                </a:solidFill>
              </a:rPr>
              <a:t>First HW then SW. First computation, then I/O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EFA3914-2C3D-D2CB-33C2-7B588B31DDD3}"/>
              </a:ext>
            </a:extLst>
          </p:cNvPr>
          <p:cNvSpPr txBox="1"/>
          <p:nvPr/>
        </p:nvSpPr>
        <p:spPr>
          <a:xfrm>
            <a:off x="3512275" y="8165776"/>
            <a:ext cx="9983502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6000" dirty="0">
                <a:solidFill>
                  <a:schemeClr val="tx2">
                    <a:lumMod val="50000"/>
                  </a:schemeClr>
                </a:solidFill>
              </a:rPr>
              <a:t>Rigid allocation of resources </a:t>
            </a:r>
          </a:p>
        </p:txBody>
      </p:sp>
    </p:spTree>
    <p:extLst>
      <p:ext uri="{BB962C8B-B14F-4D97-AF65-F5344CB8AC3E}">
        <p14:creationId xmlns:p14="http://schemas.microsoft.com/office/powerpoint/2010/main" val="394537982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6A5947B-D2F2-E2DE-5A37-E0718DBB0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resentation Title">
            <a:extLst>
              <a:ext uri="{FF2B5EF4-FFF2-40B4-BE49-F238E27FC236}">
                <a16:creationId xmlns:a16="http://schemas.microsoft.com/office/drawing/2014/main" id="{0A5D841B-45FA-F9B6-5E9E-56ED96229B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38227" y="61018"/>
            <a:ext cx="19247186" cy="145427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8000" dirty="0"/>
              <a:t>Challenges and opportunities for DRM</a:t>
            </a:r>
            <a:endParaRPr sz="8000" dirty="0"/>
          </a:p>
        </p:txBody>
      </p:sp>
      <p:sp>
        <p:nvSpPr>
          <p:cNvPr id="82" name="Body Level One…">
            <a:extLst>
              <a:ext uri="{FF2B5EF4-FFF2-40B4-BE49-F238E27FC236}">
                <a16:creationId xmlns:a16="http://schemas.microsoft.com/office/drawing/2014/main" id="{B444EFB4-A8EF-45D5-AA7C-26EE7B1DD4B5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2908363" y="3369334"/>
            <a:ext cx="7574233" cy="8361111"/>
          </a:xfrm>
          <a:prstGeom prst="rect">
            <a:avLst/>
          </a:prstGeom>
          <a:noFill/>
        </p:spPr>
        <p:txBody>
          <a:bodyPr lIns="50800" tIns="50800" rIns="50800" bIns="50800" anchor="t">
            <a:normAutofit/>
          </a:bodyPr>
          <a:lstStyle/>
          <a:p>
            <a:pPr lvl="1"/>
            <a:r>
              <a:rPr lang="en-US" sz="4000" noProof="0" dirty="0"/>
              <a:t>Simplifying the system view for resource control with user-friendly programming and deployment tools</a:t>
            </a:r>
          </a:p>
          <a:p>
            <a:pPr lvl="1"/>
            <a:r>
              <a:rPr lang="en-US" sz="4000" kern="100" noProof="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Integrating variable  capacity resources (Accelerators, energy, …)</a:t>
            </a:r>
          </a:p>
          <a:p>
            <a:pPr lvl="1"/>
            <a:r>
              <a:rPr lang="en-US" sz="4000" noProof="0" dirty="0"/>
              <a:t>Providing dynamic resource management (DRM) in apps and systems software stack. </a:t>
            </a:r>
          </a:p>
          <a:p>
            <a:pPr marL="0" indent="0">
              <a:buNone/>
            </a:pPr>
            <a:endParaRPr lang="en-US" sz="4400" noProof="1"/>
          </a:p>
        </p:txBody>
      </p:sp>
      <p:pic>
        <p:nvPicPr>
          <p:cNvPr id="1026" name="Picture 2" descr="Adaptative Multi-tier Intelligent data manager for Exascale">
            <a:extLst>
              <a:ext uri="{FF2B5EF4-FFF2-40B4-BE49-F238E27FC236}">
                <a16:creationId xmlns:a16="http://schemas.microsoft.com/office/drawing/2014/main" id="{5BC40B61-96B1-D835-B7BA-396AF6685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3" y="11378708"/>
            <a:ext cx="2257071" cy="70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ody Level One…">
            <a:extLst>
              <a:ext uri="{FF2B5EF4-FFF2-40B4-BE49-F238E27FC236}">
                <a16:creationId xmlns:a16="http://schemas.microsoft.com/office/drawing/2014/main" id="{E4DCCFE0-4707-6D68-533F-C0C5659D3E03}"/>
              </a:ext>
            </a:extLst>
          </p:cNvPr>
          <p:cNvSpPr txBox="1">
            <a:spLocks/>
          </p:cNvSpPr>
          <p:nvPr/>
        </p:nvSpPr>
        <p:spPr>
          <a:xfrm>
            <a:off x="11086873" y="1828110"/>
            <a:ext cx="10475304" cy="96252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141ACC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141ACC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141ACC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141ACC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141ACC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3505200" marR="0" indent="-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6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4114800" marR="0" indent="-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6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4724400" marR="0" indent="-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6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5334000" marR="0" indent="-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6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hangingPunct="1">
              <a:buNone/>
            </a:pPr>
            <a:r>
              <a:rPr lang="en-US" sz="6200" dirty="0">
                <a:solidFill>
                  <a:schemeClr val="tx2">
                    <a:lumMod val="50000"/>
                  </a:schemeClr>
                </a:solidFill>
              </a:rPr>
              <a:t>Opportunities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E754908-6AE6-DA93-9D7E-9CFDB4CB92C1}"/>
              </a:ext>
            </a:extLst>
          </p:cNvPr>
          <p:cNvSpPr txBox="1"/>
          <p:nvPr/>
        </p:nvSpPr>
        <p:spPr>
          <a:xfrm>
            <a:off x="12192000" y="3103457"/>
            <a:ext cx="10858269" cy="2564805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lvl="2" indent="-571500" hangingPunct="1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</a:rPr>
              <a:t>User-friendly,</a:t>
            </a:r>
            <a:r>
              <a:rPr lang="en-US" sz="4000" kern="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cloud-like usage models</a:t>
            </a:r>
          </a:p>
          <a:p>
            <a:pPr marL="571500" lvl="2" indent="-571500" hangingPunct="1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</a:rPr>
              <a:t>Intuitive solutions for programming and deployment </a:t>
            </a:r>
            <a:r>
              <a:rPr lang="en-US" sz="4000" kern="100" dirty="0">
                <a:solidFill>
                  <a:schemeClr val="tx2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</a:p>
          <a:p>
            <a:pPr marL="571500" lvl="2" indent="-571500" hangingPunct="1">
              <a:buFont typeface="Arial" panose="020B0604020202020204" pitchFamily="34" charset="0"/>
              <a:buChar char="•"/>
            </a:pPr>
            <a:r>
              <a:rPr lang="en-US" sz="4000" kern="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the SW stack at EU level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4741DDF-0BE5-7C06-9E2E-6E3BB6CBBE07}"/>
              </a:ext>
            </a:extLst>
          </p:cNvPr>
          <p:cNvSpPr txBox="1"/>
          <p:nvPr/>
        </p:nvSpPr>
        <p:spPr>
          <a:xfrm>
            <a:off x="12173788" y="6174192"/>
            <a:ext cx="10894689" cy="133369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4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Building variable capacity computing tools using DRM (heterogeneity, energy, …)</a:t>
            </a:r>
          </a:p>
        </p:txBody>
      </p:sp>
      <p:sp>
        <p:nvSpPr>
          <p:cNvPr id="5" name="Body Level One…">
            <a:extLst>
              <a:ext uri="{FF2B5EF4-FFF2-40B4-BE49-F238E27FC236}">
                <a16:creationId xmlns:a16="http://schemas.microsoft.com/office/drawing/2014/main" id="{3475FC4D-0AB8-ABD6-AE04-252BB3DE0872}"/>
              </a:ext>
            </a:extLst>
          </p:cNvPr>
          <p:cNvSpPr txBox="1">
            <a:spLocks/>
          </p:cNvSpPr>
          <p:nvPr/>
        </p:nvSpPr>
        <p:spPr>
          <a:xfrm>
            <a:off x="12192000" y="8345803"/>
            <a:ext cx="10894689" cy="4000919"/>
          </a:xfrm>
          <a:prstGeom prst="rect">
            <a:avLst/>
          </a:prstGeom>
          <a:gradFill flip="none" rotWithShape="1">
            <a:gsLst>
              <a:gs pos="12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 lnSpcReduction="10000"/>
          </a:bodyPr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141ACC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141ACC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141ACC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141ACC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141ACC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3505200" marR="0" indent="-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6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4114800" marR="0" indent="-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6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4724400" marR="0" indent="-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6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5334000" marR="0" indent="-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6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571500" defTabSz="82550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</a:pPr>
            <a:r>
              <a:rPr lang="en-US" sz="4000" kern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Co-design of applications to include DRM (CPU, ad-hoc I/O, accelerators,…)</a:t>
            </a:r>
          </a:p>
          <a:p>
            <a:pPr marL="571500" indent="-571500" defTabSz="82550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</a:pPr>
            <a:r>
              <a:rPr lang="en-US" sz="4000" kern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managed app resources &amp; reconfiguration in runtime </a:t>
            </a:r>
          </a:p>
          <a:p>
            <a:pPr marL="571500" indent="-571500" defTabSz="82550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</a:pPr>
            <a:r>
              <a:rPr lang="en-US" sz="4000" kern="100" noProof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AI to create controllers based on historic and real-time info of apps and system</a:t>
            </a:r>
          </a:p>
        </p:txBody>
      </p:sp>
      <p:sp>
        <p:nvSpPr>
          <p:cNvPr id="6" name="Body Level One…">
            <a:extLst>
              <a:ext uri="{FF2B5EF4-FFF2-40B4-BE49-F238E27FC236}">
                <a16:creationId xmlns:a16="http://schemas.microsoft.com/office/drawing/2014/main" id="{13ABBBE4-9CB6-3D9D-B95C-FDA09C53EAFB}"/>
              </a:ext>
            </a:extLst>
          </p:cNvPr>
          <p:cNvSpPr txBox="1">
            <a:spLocks/>
          </p:cNvSpPr>
          <p:nvPr/>
        </p:nvSpPr>
        <p:spPr>
          <a:xfrm>
            <a:off x="3629709" y="1799002"/>
            <a:ext cx="6131540" cy="96252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141ACC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141ACC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141ACC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141ACC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141ACC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3505200" marR="0" indent="-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6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4114800" marR="0" indent="-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6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4724400" marR="0" indent="-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6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5334000" marR="0" indent="-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6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hangingPunct="1">
              <a:buNone/>
            </a:pPr>
            <a:r>
              <a:rPr lang="en-US" sz="6200" dirty="0">
                <a:solidFill>
                  <a:schemeClr val="tx2">
                    <a:lumMod val="50000"/>
                  </a:schemeClr>
                </a:solidFill>
              </a:rPr>
              <a:t>Challenges </a:t>
            </a:r>
          </a:p>
        </p:txBody>
      </p:sp>
      <p:sp>
        <p:nvSpPr>
          <p:cNvPr id="7" name="Flecha derecha 6">
            <a:extLst>
              <a:ext uri="{FF2B5EF4-FFF2-40B4-BE49-F238E27FC236}">
                <a16:creationId xmlns:a16="http://schemas.microsoft.com/office/drawing/2014/main" id="{97B711F3-57D3-42A2-2A83-95B0CFAB180A}"/>
              </a:ext>
            </a:extLst>
          </p:cNvPr>
          <p:cNvSpPr/>
          <p:nvPr/>
        </p:nvSpPr>
        <p:spPr>
          <a:xfrm>
            <a:off x="10208763" y="4211053"/>
            <a:ext cx="1709404" cy="433628"/>
          </a:xfrm>
          <a:prstGeom prst="rightArrow">
            <a:avLst/>
          </a:prstGeom>
          <a:solidFill>
            <a:schemeClr val="tx2"/>
          </a:solidFill>
          <a:ln w="25400" cap="flat">
            <a:solidFill>
              <a:schemeClr val="tx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8" name="Flecha derecha 7">
            <a:extLst>
              <a:ext uri="{FF2B5EF4-FFF2-40B4-BE49-F238E27FC236}">
                <a16:creationId xmlns:a16="http://schemas.microsoft.com/office/drawing/2014/main" id="{AD5679AB-4BA5-AEF7-DD75-A2875D8B8C35}"/>
              </a:ext>
            </a:extLst>
          </p:cNvPr>
          <p:cNvSpPr/>
          <p:nvPr/>
        </p:nvSpPr>
        <p:spPr>
          <a:xfrm rot="21225536">
            <a:off x="10208762" y="6773188"/>
            <a:ext cx="1709404" cy="433628"/>
          </a:xfrm>
          <a:prstGeom prst="rightArrow">
            <a:avLst/>
          </a:prstGeom>
          <a:solidFill>
            <a:schemeClr val="tx2"/>
          </a:solidFill>
          <a:ln w="25400" cap="flat">
            <a:solidFill>
              <a:schemeClr val="tx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9" name="Flecha derecha 8">
            <a:extLst>
              <a:ext uri="{FF2B5EF4-FFF2-40B4-BE49-F238E27FC236}">
                <a16:creationId xmlns:a16="http://schemas.microsoft.com/office/drawing/2014/main" id="{62D31E4C-B91F-0F3C-69E4-286A9B222085}"/>
              </a:ext>
            </a:extLst>
          </p:cNvPr>
          <p:cNvSpPr/>
          <p:nvPr/>
        </p:nvSpPr>
        <p:spPr>
          <a:xfrm rot="589613">
            <a:off x="10208763" y="9020315"/>
            <a:ext cx="1709404" cy="433628"/>
          </a:xfrm>
          <a:prstGeom prst="rightArrow">
            <a:avLst/>
          </a:prstGeom>
          <a:solidFill>
            <a:schemeClr val="tx2"/>
          </a:solidFill>
          <a:ln w="25400" cap="flat">
            <a:solidFill>
              <a:schemeClr val="tx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1876734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FC107B3-7E7F-2364-75DC-2487B1A62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resentation Title">
            <a:extLst>
              <a:ext uri="{FF2B5EF4-FFF2-40B4-BE49-F238E27FC236}">
                <a16:creationId xmlns:a16="http://schemas.microsoft.com/office/drawing/2014/main" id="{E359911F-44D7-1ECA-9FC7-65FD8D6D7E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8000" dirty="0"/>
              <a:t>Challenges and opportunities for I/O</a:t>
            </a:r>
            <a:endParaRPr sz="80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B0DB50C-5325-4686-9209-9F8AD5C7013B}"/>
              </a:ext>
            </a:extLst>
          </p:cNvPr>
          <p:cNvSpPr txBox="1"/>
          <p:nvPr/>
        </p:nvSpPr>
        <p:spPr>
          <a:xfrm>
            <a:off x="3030732" y="1464759"/>
            <a:ext cx="3954609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Challenges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3DB9D810-E80B-E302-DEAF-840B81095C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970353"/>
              </p:ext>
            </p:extLst>
          </p:nvPr>
        </p:nvGraphicFramePr>
        <p:xfrm>
          <a:off x="3914022" y="2569585"/>
          <a:ext cx="18440652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46884">
                  <a:extLst>
                    <a:ext uri="{9D8B030D-6E8A-4147-A177-3AD203B41FA5}">
                      <a16:colId xmlns:a16="http://schemas.microsoft.com/office/drawing/2014/main" val="2860829464"/>
                    </a:ext>
                  </a:extLst>
                </a:gridCol>
                <a:gridCol w="8562157">
                  <a:extLst>
                    <a:ext uri="{9D8B030D-6E8A-4147-A177-3AD203B41FA5}">
                      <a16:colId xmlns:a16="http://schemas.microsoft.com/office/drawing/2014/main" val="1089707208"/>
                    </a:ext>
                  </a:extLst>
                </a:gridCol>
                <a:gridCol w="3731611">
                  <a:extLst>
                    <a:ext uri="{9D8B030D-6E8A-4147-A177-3AD203B41FA5}">
                      <a16:colId xmlns:a16="http://schemas.microsoft.com/office/drawing/2014/main" val="36057762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Satisfying traditional HPC and new apps I/O workloads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Integrating multi-tier I/O stack efficiently for seamless data flow independent of technology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</a:schemeClr>
                        </a:gs>
                        <a:gs pos="35000">
                          <a:schemeClr val="accent4">
                            <a:lumMod val="0"/>
                            <a:lumOff val="100000"/>
                          </a:schemeClr>
                        </a:gs>
                        <a:gs pos="100000">
                          <a:schemeClr val="accent4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Reduce I/O overhead in time and space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25653492"/>
                  </a:ext>
                </a:extLst>
              </a:tr>
            </a:tbl>
          </a:graphicData>
        </a:graphic>
      </p:graphicFrame>
      <p:pic>
        <p:nvPicPr>
          <p:cNvPr id="10" name="Picture 4" descr="Adaptative Multi-tier Intelligent data manager for Exascale">
            <a:extLst>
              <a:ext uri="{FF2B5EF4-FFF2-40B4-BE49-F238E27FC236}">
                <a16:creationId xmlns:a16="http://schemas.microsoft.com/office/drawing/2014/main" id="{59709FB5-7A1B-60AC-E253-CEA8A0962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5" y="9472153"/>
            <a:ext cx="2370664" cy="73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 descr="Un dibujo de un perro&#10;&#10;El contenido generado por IA puede ser incorrecto.">
            <a:extLst>
              <a:ext uri="{FF2B5EF4-FFF2-40B4-BE49-F238E27FC236}">
                <a16:creationId xmlns:a16="http://schemas.microsoft.com/office/drawing/2014/main" id="{077EA9E1-E12E-A42E-5086-97C207CE30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" y="11630758"/>
            <a:ext cx="2217715" cy="531644"/>
          </a:xfrm>
          <a:prstGeom prst="rect">
            <a:avLst/>
          </a:prstGeom>
        </p:spPr>
      </p:pic>
      <p:pic>
        <p:nvPicPr>
          <p:cNvPr id="12" name="Imagen 11" descr="Imagen que contiene Logotipo&#10;&#10;El contenido generado por IA puede ser incorrecto.">
            <a:extLst>
              <a:ext uri="{FF2B5EF4-FFF2-40B4-BE49-F238E27FC236}">
                <a16:creationId xmlns:a16="http://schemas.microsoft.com/office/drawing/2014/main" id="{EF0FED4A-7FA9-2597-BB5D-915DA239E0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61" y="10535546"/>
            <a:ext cx="2217715" cy="831643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38E4904C-8D1B-D451-8AEB-286689DB05C0}"/>
              </a:ext>
            </a:extLst>
          </p:cNvPr>
          <p:cNvSpPr txBox="1"/>
          <p:nvPr/>
        </p:nvSpPr>
        <p:spPr>
          <a:xfrm>
            <a:off x="3030732" y="5223922"/>
            <a:ext cx="4679166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Opportunities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2D654D7-D479-E456-D120-B2F8BF48B2AF}"/>
              </a:ext>
            </a:extLst>
          </p:cNvPr>
          <p:cNvSpPr txBox="1"/>
          <p:nvPr/>
        </p:nvSpPr>
        <p:spPr>
          <a:xfrm>
            <a:off x="10100561" y="5536711"/>
            <a:ext cx="5606716" cy="318035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1"/>
            <a:r>
              <a:rPr lang="en-US" sz="4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Advance towards storage continuum with a </a:t>
            </a:r>
            <a:r>
              <a:rPr lang="en-US" sz="4000" kern="100" noProof="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multi-layer vision of the (federated) HPC system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2493FB2-2F49-7CA7-8903-32D6D0E953DC}"/>
              </a:ext>
            </a:extLst>
          </p:cNvPr>
          <p:cNvSpPr txBox="1"/>
          <p:nvPr/>
        </p:nvSpPr>
        <p:spPr>
          <a:xfrm>
            <a:off x="16141813" y="10535546"/>
            <a:ext cx="4403558" cy="19492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0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4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I/O scheduling at system/continuum levels</a:t>
            </a:r>
            <a:endParaRPr lang="en-US" sz="4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4CF16D3-00FF-3560-D87D-26E724EC4134}"/>
              </a:ext>
            </a:extLst>
          </p:cNvPr>
          <p:cNvSpPr txBox="1"/>
          <p:nvPr/>
        </p:nvSpPr>
        <p:spPr>
          <a:xfrm>
            <a:off x="16648762" y="7619586"/>
            <a:ext cx="5245768" cy="17645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49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Smart data placement: </a:t>
            </a:r>
          </a:p>
          <a:p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AHFS, burst-buffers, active I/O servers, …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8E32B10-659F-88BC-BF85-6E31A650CB15}"/>
              </a:ext>
            </a:extLst>
          </p:cNvPr>
          <p:cNvSpPr txBox="1"/>
          <p:nvPr/>
        </p:nvSpPr>
        <p:spPr>
          <a:xfrm>
            <a:off x="3525416" y="6468212"/>
            <a:ext cx="5245768" cy="625812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4000" kern="100" noProof="0" dirty="0">
                <a:latin typeface="Arial" panose="020B0604020202020204" pitchFamily="34" charset="0"/>
                <a:cs typeface="Arial" panose="020B0604020202020204" pitchFamily="34" charset="0"/>
              </a:rPr>
              <a:t>Building new FS &amp; I/O libraries</a:t>
            </a:r>
          </a:p>
          <a:p>
            <a:endParaRPr lang="en-US" sz="4000" kern="1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kern="100" noProof="0" dirty="0">
                <a:latin typeface="Arial" panose="020B0604020202020204" pitchFamily="34" charset="0"/>
                <a:cs typeface="Arial" panose="020B0604020202020204" pitchFamily="34" charset="0"/>
              </a:rPr>
              <a:t>Virtualization and Data Processing Units for deployment of </a:t>
            </a:r>
            <a:r>
              <a:rPr lang="en-US" sz="4000" kern="100" noProof="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new apps</a:t>
            </a:r>
          </a:p>
          <a:p>
            <a:endParaRPr lang="en-US" sz="40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4000" kern="100" noProof="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Understanding I/O patterns for new apps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CEDFAA3-6245-168C-22EE-0FEF47C67F91}"/>
              </a:ext>
            </a:extLst>
          </p:cNvPr>
          <p:cNvSpPr txBox="1"/>
          <p:nvPr/>
        </p:nvSpPr>
        <p:spPr>
          <a:xfrm>
            <a:off x="18619039" y="5536711"/>
            <a:ext cx="3852664" cy="1210588"/>
          </a:xfrm>
          <a:prstGeom prst="rect">
            <a:avLst/>
          </a:prstGeom>
          <a:gradFill flip="none" rotWithShape="1">
            <a:gsLst>
              <a:gs pos="34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810000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Variable-precision data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F81B7277-A467-9787-8F97-B5CD844B8931}"/>
              </a:ext>
            </a:extLst>
          </p:cNvPr>
          <p:cNvSpPr txBox="1"/>
          <p:nvPr/>
        </p:nvSpPr>
        <p:spPr>
          <a:xfrm>
            <a:off x="9241926" y="9472153"/>
            <a:ext cx="4957010" cy="318035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61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4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Unify storage technology with e</a:t>
            </a:r>
            <a:r>
              <a:rPr lang="en-US" sz="4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fficient and transparent data transfer protocols </a:t>
            </a:r>
          </a:p>
        </p:txBody>
      </p:sp>
    </p:spTree>
    <p:extLst>
      <p:ext uri="{BB962C8B-B14F-4D97-AF65-F5344CB8AC3E}">
        <p14:creationId xmlns:p14="http://schemas.microsoft.com/office/powerpoint/2010/main" val="58382231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Body Level One…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 lIns="50800" tIns="50800" rIns="50800" bIns="50800" anchor="t">
            <a:normAutofit lnSpcReduction="10000"/>
          </a:bodyPr>
          <a:lstStyle/>
          <a:p>
            <a:r>
              <a:rPr lang="en-GB"/>
              <a:t>Manolis </a:t>
            </a:r>
            <a:r>
              <a:rPr lang="en-GB" err="1"/>
              <a:t>Marazakis</a:t>
            </a:r>
            <a:r>
              <a:rPr lang="en-GB"/>
              <a:t> (FORTH – Greece) </a:t>
            </a:r>
          </a:p>
          <a:p>
            <a:r>
              <a:rPr lang="en-GB"/>
              <a:t>Focus area: Resource Management</a:t>
            </a:r>
          </a:p>
        </p:txBody>
      </p:sp>
      <p:sp>
        <p:nvSpPr>
          <p:cNvPr id="71" name="Presentation Title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6600"/>
              <a:t>Breaking the Dogmas: Redefining the System Software Stack for Next-Gen HPC Applications and Architectures</a:t>
            </a:r>
            <a:endParaRPr sz="6600"/>
          </a:p>
        </p:txBody>
      </p:sp>
      <p:sp>
        <p:nvSpPr>
          <p:cNvPr id="72" name="ANNOTATION"/>
          <p:cNvSpPr txBox="1">
            <a:spLocks noGrp="1"/>
          </p:cNvSpPr>
          <p:nvPr>
            <p:ph type="body" idx="2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ANNOTATION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resentation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HPC dogmas to break</a:t>
            </a:r>
            <a:endParaRPr/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58965" y="2700141"/>
            <a:ext cx="20905656" cy="9887370"/>
          </a:xfrm>
          <a:prstGeom prst="rect">
            <a:avLst/>
          </a:prstGeom>
        </p:spPr>
        <p:txBody>
          <a:bodyPr lIns="50800" tIns="50800" rIns="50800" bIns="50800" anchor="t">
            <a:normAutofit/>
          </a:bodyPr>
          <a:lstStyle/>
          <a:p>
            <a:r>
              <a:rPr lang="en-US" dirty="0"/>
              <a:t>Exclusive resource allocation, rigid batch scheduling</a:t>
            </a:r>
            <a:endParaRPr dirty="0"/>
          </a:p>
          <a:p>
            <a:pPr lvl="1"/>
            <a:r>
              <a:rPr lang="en-US" dirty="0"/>
              <a:t>Can we have cloud-like multi-tenant resource sharing ? </a:t>
            </a:r>
          </a:p>
          <a:p>
            <a:r>
              <a:rPr lang="en-US" dirty="0"/>
              <a:t>Flat resource model </a:t>
            </a:r>
          </a:p>
          <a:p>
            <a:pPr lvl="1"/>
            <a:r>
              <a:rPr lang="en-US" dirty="0"/>
              <a:t>Can we go beyond "single-level" nodes ? (1D world vs. Space-Time)</a:t>
            </a:r>
          </a:p>
          <a:p>
            <a:r>
              <a:rPr lang="en-US" dirty="0"/>
              <a:t>Perimeter-based security</a:t>
            </a:r>
          </a:p>
          <a:p>
            <a:pPr lvl="1"/>
            <a:r>
              <a:rPr lang="en-US" dirty="0"/>
              <a:t>How do we come to trust codes and datasets ? </a:t>
            </a:r>
          </a:p>
          <a:p>
            <a:r>
              <a:rPr lang="en-US" dirty="0"/>
              <a:t>Operator-controlled SW stack</a:t>
            </a:r>
          </a:p>
          <a:p>
            <a:pPr lvl="1"/>
            <a:r>
              <a:rPr lang="en-US" dirty="0"/>
              <a:t>Convergence of HPC, HPDA, ML / workflows focused on time-to-value?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40E747-F52B-7B9D-93FD-DB1523F43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resentation Title">
            <a:extLst>
              <a:ext uri="{FF2B5EF4-FFF2-40B4-BE49-F238E27FC236}">
                <a16:creationId xmlns:a16="http://schemas.microsoft.com/office/drawing/2014/main" id="{52582610-5DF9-A377-2B99-5588A0B9E8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Challenges and opportunities</a:t>
            </a:r>
            <a:endParaRPr dirty="0"/>
          </a:p>
        </p:txBody>
      </p:sp>
      <p:sp>
        <p:nvSpPr>
          <p:cNvPr id="82" name="Body Level One…">
            <a:extLst>
              <a:ext uri="{FF2B5EF4-FFF2-40B4-BE49-F238E27FC236}">
                <a16:creationId xmlns:a16="http://schemas.microsoft.com/office/drawing/2014/main" id="{608B3661-C5B4-BE0F-33D0-1DC0FC447598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3786494" y="2274318"/>
            <a:ext cx="19247186" cy="8604883"/>
          </a:xfrm>
          <a:prstGeom prst="rect">
            <a:avLst/>
          </a:prstGeom>
        </p:spPr>
        <p:txBody>
          <a:bodyPr lIns="50800" tIns="50800" rIns="50800" bIns="50800" anchor="t">
            <a:normAutofit fontScale="92500" lnSpcReduction="10000"/>
          </a:bodyPr>
          <a:lstStyle/>
          <a:p>
            <a:r>
              <a:rPr lang="en-US" u="sng" dirty="0"/>
              <a:t>Challenges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Software ecosystem fragmentation</a:t>
            </a:r>
            <a:endParaRPr dirty="0"/>
          </a:p>
          <a:p>
            <a:pPr lvl="1"/>
            <a:r>
              <a:rPr lang="en-US" dirty="0"/>
              <a:t>Hardware-Software co-design complexity</a:t>
            </a:r>
            <a:endParaRPr dirty="0"/>
          </a:p>
          <a:p>
            <a:pPr lvl="1"/>
            <a:r>
              <a:rPr lang="en-US" dirty="0"/>
              <a:t>Economic models and funding structure</a:t>
            </a:r>
            <a:endParaRPr dirty="0"/>
          </a:p>
          <a:p>
            <a:r>
              <a:rPr lang="en-US" u="sng" dirty="0"/>
              <a:t>Opportunities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Convergence computing, Computing Continuum view</a:t>
            </a:r>
          </a:p>
          <a:p>
            <a:pPr lvl="1"/>
            <a:r>
              <a:rPr lang="en-US" dirty="0"/>
              <a:t>Domain-specific architectures and abstractions</a:t>
            </a:r>
          </a:p>
          <a:p>
            <a:pPr lvl="1"/>
            <a:r>
              <a:rPr lang="en-US" dirty="0"/>
              <a:t>Trust and provenance frameworks and processes</a:t>
            </a:r>
          </a:p>
        </p:txBody>
      </p:sp>
      <p:pic>
        <p:nvPicPr>
          <p:cNvPr id="2" name="Picture 1" descr="A close-up of a cover&#10;&#10;AI-generated content may be incorrect.">
            <a:extLst>
              <a:ext uri="{FF2B5EF4-FFF2-40B4-BE49-F238E27FC236}">
                <a16:creationId xmlns:a16="http://schemas.microsoft.com/office/drawing/2014/main" id="{F2D239EA-5F82-70F9-ED88-9F0BAC279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65663" y="9557837"/>
            <a:ext cx="3823505" cy="25350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BE8941-E1A4-D5ED-FCDF-A19C709A07F7}"/>
              </a:ext>
            </a:extLst>
          </p:cNvPr>
          <p:cNvSpPr txBox="1"/>
          <p:nvPr/>
        </p:nvSpPr>
        <p:spPr>
          <a:xfrm>
            <a:off x="16437753" y="12080419"/>
            <a:ext cx="7447430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1C28C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ETP4HPC SRA6 &amp; Whitepapers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C28C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  <a:endParaRPr kumimoji="0" lang="en-US" sz="6400" b="0" i="0" u="none" strike="noStrike" kern="0" cap="none" spc="0" normalizeH="0" baseline="0" noProof="0">
              <a:ln>
                <a:noFill/>
              </a:ln>
              <a:solidFill>
                <a:srgbClr val="1C28CB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C28C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https://etp4hpc.eu/strategic-research-agenda</a:t>
            </a:r>
            <a:endParaRPr kumimoji="0" lang="en-US" sz="6400" b="0" i="0" u="none" strike="noStrike" kern="0" cap="none" spc="0" normalizeH="0" baseline="0" noProof="0">
              <a:ln>
                <a:noFill/>
              </a:ln>
              <a:solidFill>
                <a:srgbClr val="1C28CB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126915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FB97F2-96BD-AA78-3E52-95CEC4424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11FCE7-E81A-8D7F-0AB3-9993BDBFB0E5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E877E2D1-B9FB-ECFC-4F56-B3FBCC6CC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21652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15CE86-2697-6BCB-35FD-927F79243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6F6D2B-C1E5-6CE4-4D85-50FA77287390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Une image contenant texte, capture d’écran, Police, Marque&#10;&#10;Le contenu généré par l’IA peut être incorrect.">
            <a:extLst>
              <a:ext uri="{FF2B5EF4-FFF2-40B4-BE49-F238E27FC236}">
                <a16:creationId xmlns:a16="http://schemas.microsoft.com/office/drawing/2014/main" id="{EFEABB4A-8E8C-2C5B-9AB2-CA8B32E06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2113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CBCAAF"/>
      </a:dk1>
      <a:lt1>
        <a:srgbClr val="1C28CB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400" b="0" i="0" u="none" strike="noStrike" cap="none" spc="0" normalizeH="0" baseline="0">
            <a:ln>
              <a:noFill/>
            </a:ln>
            <a:solidFill>
              <a:srgbClr val="1C28CB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400" b="0" i="0" u="none" strike="noStrike" cap="none" spc="0" normalizeH="0" baseline="0">
            <a:ln>
              <a:noFill/>
            </a:ln>
            <a:solidFill>
              <a:srgbClr val="1C28CB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C6473B616F44BA47194D22420B78B" ma:contentTypeVersion="16" ma:contentTypeDescription="Create a new document." ma:contentTypeScope="" ma:versionID="a164998ce39236561ee92129cbca30b8">
  <xsd:schema xmlns:xsd="http://www.w3.org/2001/XMLSchema" xmlns:xs="http://www.w3.org/2001/XMLSchema" xmlns:p="http://schemas.microsoft.com/office/2006/metadata/properties" xmlns:ns1="http://schemas.microsoft.com/sharepoint/v3" xmlns:ns2="12547cea-6b74-42c5-bfbc-1202499920aa" xmlns:ns3="f884e68b-0495-4ded-8f11-ffa47a369cf7" targetNamespace="http://schemas.microsoft.com/office/2006/metadata/properties" ma:root="true" ma:fieldsID="b9a5e21c6b5141d2f12bbb1d3f532040" ns1:_="" ns2:_="" ns3:_="">
    <xsd:import namespace="http://schemas.microsoft.com/sharepoint/v3"/>
    <xsd:import namespace="12547cea-6b74-42c5-bfbc-1202499920aa"/>
    <xsd:import namespace="f884e68b-0495-4ded-8f11-ffa47a369c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547cea-6b74-42c5-bfbc-1202499920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0b6b536-68da-4869-80cf-67b04ace3c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84e68b-0495-4ded-8f11-ffa47a369cf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c59d4ad-6699-4f32-bc04-1ad27847e413}" ma:internalName="TaxCatchAll" ma:showField="CatchAllData" ma:web="f884e68b-0495-4ded-8f11-ffa47a369c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12547cea-6b74-42c5-bfbc-1202499920aa">
      <Terms xmlns="http://schemas.microsoft.com/office/infopath/2007/PartnerControls"/>
    </lcf76f155ced4ddcb4097134ff3c332f>
    <TaxCatchAll xmlns="f884e68b-0495-4ded-8f11-ffa47a369cf7" xsi:nil="true"/>
  </documentManagement>
</p:properties>
</file>

<file path=customXml/itemProps1.xml><?xml version="1.0" encoding="utf-8"?>
<ds:datastoreItem xmlns:ds="http://schemas.openxmlformats.org/officeDocument/2006/customXml" ds:itemID="{F21987FE-38DD-4B38-B324-2267AE69E8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E3CD5D-74FD-4181-AB2A-4D88EF7162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2547cea-6b74-42c5-bfbc-1202499920aa"/>
    <ds:schemaRef ds:uri="f884e68b-0495-4ded-8f11-ffa47a369c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2128F75-53CB-42D7-9184-B4F95F3E7A42}">
  <ds:schemaRefs>
    <ds:schemaRef ds:uri="http://schemas.openxmlformats.org/package/2006/metadata/core-properties"/>
    <ds:schemaRef ds:uri="http://schemas.microsoft.com/office/2006/documentManagement/types"/>
    <ds:schemaRef ds:uri="f884e68b-0495-4ded-8f11-ffa47a369cf7"/>
    <ds:schemaRef ds:uri="http://schemas.microsoft.com/office/infopath/2007/PartnerControls"/>
    <ds:schemaRef ds:uri="http://purl.org/dc/elements/1.1/"/>
    <ds:schemaRef ds:uri="http://purl.org/dc/dcmitype/"/>
    <ds:schemaRef ds:uri="12547cea-6b74-42c5-bfbc-1202499920aa"/>
    <ds:schemaRef ds:uri="http://schemas.microsoft.com/sharepoint/v3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1269</Words>
  <Application>Microsoft Office PowerPoint</Application>
  <PresentationFormat>Personnalisé</PresentationFormat>
  <Paragraphs>135</Paragraphs>
  <Slides>15</Slides>
  <Notes>9</Notes>
  <HiddenSlides>5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Helvetica Neue</vt:lpstr>
      <vt:lpstr>Helvetica Neue Medium</vt:lpstr>
      <vt:lpstr>21_BasicWhite</vt:lpstr>
      <vt:lpstr>Présentation PowerPoint</vt:lpstr>
      <vt:lpstr>HPC dogmas to break</vt:lpstr>
      <vt:lpstr>Challenges and opportunities for DRM</vt:lpstr>
      <vt:lpstr>Challenges and opportunities for I/O</vt:lpstr>
      <vt:lpstr>Présentation PowerPoint</vt:lpstr>
      <vt:lpstr>HPC dogmas to break</vt:lpstr>
      <vt:lpstr>Challenges and opportunities</vt:lpstr>
      <vt:lpstr>Présentation PowerPoint</vt:lpstr>
      <vt:lpstr>Présentation PowerPoint</vt:lpstr>
      <vt:lpstr>Présentation PowerPoint</vt:lpstr>
      <vt:lpstr>Three HPC Dogmas to Break</vt:lpstr>
      <vt:lpstr>Challenges and Opportunities</vt:lpstr>
      <vt:lpstr>Présentation PowerPoint</vt:lpstr>
      <vt:lpstr>HPC dogmas to break</vt:lpstr>
      <vt:lpstr>Challenges and opportunities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Florian GIANNINO</cp:lastModifiedBy>
  <cp:revision>62</cp:revision>
  <dcterms:modified xsi:type="dcterms:W3CDTF">2025-03-18T13:23:45Z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0x010100D91C6473B616F44BA47194D22420B78B</vt:lpwstr>
  </property>
  <property fmtid="{D5CDD505-2E9C-101B-9397-08002B2CF9AE}" pid="3" name="MediaServiceImageTags">
    <vt:lpwstr/>
  </property>
</Properties>
</file>