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9" r:id="rId4"/>
    <p:sldMasterId id="2147483660" r:id="rId5"/>
    <p:sldMasterId id="2147483662" r:id="rId6"/>
    <p:sldMasterId id="2147483648" r:id="rId7"/>
    <p:sldMasterId id="2147484040" r:id="rId8"/>
    <p:sldMasterId id="2147484045" r:id="rId9"/>
  </p:sldMasterIdLst>
  <p:notesMasterIdLst>
    <p:notesMasterId r:id="rId57"/>
  </p:notesMasterIdLst>
  <p:sldIdLst>
    <p:sldId id="2142532346" r:id="rId10"/>
    <p:sldId id="2142532341" r:id="rId11"/>
    <p:sldId id="2142532339" r:id="rId12"/>
    <p:sldId id="2142532338" r:id="rId13"/>
    <p:sldId id="2142532343" r:id="rId14"/>
    <p:sldId id="272" r:id="rId15"/>
    <p:sldId id="2142532337" r:id="rId16"/>
    <p:sldId id="2142532351" r:id="rId17"/>
    <p:sldId id="2142532350" r:id="rId18"/>
    <p:sldId id="2142532349" r:id="rId19"/>
    <p:sldId id="2142532334" r:id="rId20"/>
    <p:sldId id="2142532335" r:id="rId21"/>
    <p:sldId id="264" r:id="rId22"/>
    <p:sldId id="2142532348" r:id="rId23"/>
    <p:sldId id="260" r:id="rId24"/>
    <p:sldId id="2142532352" r:id="rId25"/>
    <p:sldId id="258" r:id="rId26"/>
    <p:sldId id="289" r:id="rId27"/>
    <p:sldId id="265" r:id="rId28"/>
    <p:sldId id="266" r:id="rId29"/>
    <p:sldId id="275" r:id="rId30"/>
    <p:sldId id="279" r:id="rId31"/>
    <p:sldId id="270" r:id="rId32"/>
    <p:sldId id="284" r:id="rId33"/>
    <p:sldId id="274" r:id="rId34"/>
    <p:sldId id="286" r:id="rId35"/>
    <p:sldId id="287" r:id="rId36"/>
    <p:sldId id="288" r:id="rId37"/>
    <p:sldId id="290" r:id="rId38"/>
    <p:sldId id="292" r:id="rId39"/>
    <p:sldId id="293" r:id="rId40"/>
    <p:sldId id="294" r:id="rId41"/>
    <p:sldId id="295" r:id="rId42"/>
    <p:sldId id="277" r:id="rId43"/>
    <p:sldId id="276" r:id="rId44"/>
    <p:sldId id="2142532353" r:id="rId45"/>
    <p:sldId id="296" r:id="rId46"/>
    <p:sldId id="1178" r:id="rId47"/>
    <p:sldId id="256" r:id="rId48"/>
    <p:sldId id="1183" r:id="rId49"/>
    <p:sldId id="1185" r:id="rId50"/>
    <p:sldId id="1186" r:id="rId51"/>
    <p:sldId id="1179" r:id="rId52"/>
    <p:sldId id="1180" r:id="rId53"/>
    <p:sldId id="1187" r:id="rId54"/>
    <p:sldId id="1181" r:id="rId55"/>
    <p:sldId id="118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7506BB-D41D-4456-1FC5-5034BF45D665}" name="GUERREIRO Catarina" initials="CG" userId="S::catarina.guerreiro@eurohpc-ju.europa.eu::ee085db2-5f1e-495b-b417-994b35715247" providerId="AD"/>
  <p188:author id="{5CDE67C4-BCFE-95D6-91C9-FEFCD6A68CA0}" name="MESTROVIC Klara" initials="KM" userId="S::Klara.MESTROVIC@eurohpc-ju.europa.eu::666ff897-10a8-4eab-a931-619c262afbd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02B93"/>
    <a:srgbClr val="00B0F0"/>
    <a:srgbClr val="BE6BC7"/>
    <a:srgbClr val="196B24"/>
    <a:srgbClr val="00729A"/>
    <a:srgbClr val="ED7D31"/>
    <a:srgbClr val="EDB6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8730C4-D6C6-4533-AB68-96F2790D5576}" v="13" dt="2025-03-20T09:29:18.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elle RICHARD" userId="91a57420-605f-45d7-b7c9-e276f3a78dbb" providerId="ADAL" clId="{7F8730C4-D6C6-4533-AB68-96F2790D5576}"/>
    <pc:docChg chg="undo custSel addSld delSld modSld">
      <pc:chgData name="Gaelle RICHARD" userId="91a57420-605f-45d7-b7c9-e276f3a78dbb" providerId="ADAL" clId="{7F8730C4-D6C6-4533-AB68-96F2790D5576}" dt="2025-03-20T09:28:43.804" v="36"/>
      <pc:docMkLst>
        <pc:docMk/>
      </pc:docMkLst>
      <pc:sldChg chg="addSp del delDesignElem">
        <pc:chgData name="Gaelle RICHARD" userId="91a57420-605f-45d7-b7c9-e276f3a78dbb" providerId="ADAL" clId="{7F8730C4-D6C6-4533-AB68-96F2790D5576}" dt="2025-03-20T09:28:43.804" v="36"/>
        <pc:sldMkLst>
          <pc:docMk/>
          <pc:sldMk cId="3555087677" sldId="258"/>
        </pc:sldMkLst>
        <pc:spChg chg="add">
          <ac:chgData name="Gaelle RICHARD" userId="91a57420-605f-45d7-b7c9-e276f3a78dbb" providerId="ADAL" clId="{7F8730C4-D6C6-4533-AB68-96F2790D5576}" dt="2025-03-20T09:28:43.804" v="36"/>
          <ac:spMkLst>
            <pc:docMk/>
            <pc:sldMk cId="3555087677" sldId="258"/>
            <ac:spMk id="9" creationId="{0D05C9B4-B5C9-2D4D-23C9-CEE72646F923}"/>
          </ac:spMkLst>
        </pc:spChg>
      </pc:sldChg>
      <pc:sldChg chg="del">
        <pc:chgData name="Gaelle RICHARD" userId="91a57420-605f-45d7-b7c9-e276f3a78dbb" providerId="ADAL" clId="{7F8730C4-D6C6-4533-AB68-96F2790D5576}" dt="2025-03-20T09:28:43.804" v="36"/>
        <pc:sldMkLst>
          <pc:docMk/>
          <pc:sldMk cId="2345301943" sldId="265"/>
        </pc:sldMkLst>
      </pc:sldChg>
      <pc:sldChg chg="del">
        <pc:chgData name="Gaelle RICHARD" userId="91a57420-605f-45d7-b7c9-e276f3a78dbb" providerId="ADAL" clId="{7F8730C4-D6C6-4533-AB68-96F2790D5576}" dt="2025-03-20T09:28:43.804" v="36"/>
        <pc:sldMkLst>
          <pc:docMk/>
          <pc:sldMk cId="3115771182" sldId="266"/>
        </pc:sldMkLst>
      </pc:sldChg>
      <pc:sldChg chg="addSp del delDesignElem">
        <pc:chgData name="Gaelle RICHARD" userId="91a57420-605f-45d7-b7c9-e276f3a78dbb" providerId="ADAL" clId="{7F8730C4-D6C6-4533-AB68-96F2790D5576}" dt="2025-03-20T09:28:43.804" v="36"/>
        <pc:sldMkLst>
          <pc:docMk/>
          <pc:sldMk cId="536165997" sldId="270"/>
        </pc:sldMkLst>
        <pc:spChg chg="add">
          <ac:chgData name="Gaelle RICHARD" userId="91a57420-605f-45d7-b7c9-e276f3a78dbb" providerId="ADAL" clId="{7F8730C4-D6C6-4533-AB68-96F2790D5576}" dt="2025-03-20T09:28:43.804" v="36"/>
          <ac:spMkLst>
            <pc:docMk/>
            <pc:sldMk cId="536165997" sldId="270"/>
            <ac:spMk id="9" creationId="{6753252F-4873-4F63-801D-CC719279A7D5}"/>
          </ac:spMkLst>
        </pc:spChg>
        <pc:spChg chg="add">
          <ac:chgData name="Gaelle RICHARD" userId="91a57420-605f-45d7-b7c9-e276f3a78dbb" providerId="ADAL" clId="{7F8730C4-D6C6-4533-AB68-96F2790D5576}" dt="2025-03-20T09:28:43.804" v="36"/>
          <ac:spMkLst>
            <pc:docMk/>
            <pc:sldMk cId="536165997" sldId="270"/>
            <ac:spMk id="11" creationId="{047C8CCB-F95D-4249-92DD-651249D3535A}"/>
          </ac:spMkLst>
        </pc:spChg>
      </pc:sldChg>
      <pc:sldChg chg="del">
        <pc:chgData name="Gaelle RICHARD" userId="91a57420-605f-45d7-b7c9-e276f3a78dbb" providerId="ADAL" clId="{7F8730C4-D6C6-4533-AB68-96F2790D5576}" dt="2025-03-20T09:28:43.804" v="36"/>
        <pc:sldMkLst>
          <pc:docMk/>
          <pc:sldMk cId="2787428350" sldId="274"/>
        </pc:sldMkLst>
      </pc:sldChg>
      <pc:sldChg chg="addSp del delDesignElem">
        <pc:chgData name="Gaelle RICHARD" userId="91a57420-605f-45d7-b7c9-e276f3a78dbb" providerId="ADAL" clId="{7F8730C4-D6C6-4533-AB68-96F2790D5576}" dt="2025-03-20T09:28:43.804" v="36"/>
        <pc:sldMkLst>
          <pc:docMk/>
          <pc:sldMk cId="2238583108" sldId="275"/>
        </pc:sldMkLst>
        <pc:spChg chg="add">
          <ac:chgData name="Gaelle RICHARD" userId="91a57420-605f-45d7-b7c9-e276f3a78dbb" providerId="ADAL" clId="{7F8730C4-D6C6-4533-AB68-96F2790D5576}" dt="2025-03-20T09:28:43.804" v="36"/>
          <ac:spMkLst>
            <pc:docMk/>
            <pc:sldMk cId="2238583108" sldId="275"/>
            <ac:spMk id="21" creationId="{CEF6118E-44FB-4509-B4D9-129052E4C6EE}"/>
          </ac:spMkLst>
        </pc:spChg>
      </pc:sldChg>
      <pc:sldChg chg="addSp del delDesignElem">
        <pc:chgData name="Gaelle RICHARD" userId="91a57420-605f-45d7-b7c9-e276f3a78dbb" providerId="ADAL" clId="{7F8730C4-D6C6-4533-AB68-96F2790D5576}" dt="2025-03-20T09:28:43.804" v="36"/>
        <pc:sldMkLst>
          <pc:docMk/>
          <pc:sldMk cId="2517439404" sldId="276"/>
        </pc:sldMkLst>
        <pc:spChg chg="add">
          <ac:chgData name="Gaelle RICHARD" userId="91a57420-605f-45d7-b7c9-e276f3a78dbb" providerId="ADAL" clId="{7F8730C4-D6C6-4533-AB68-96F2790D5576}" dt="2025-03-20T09:28:43.804" v="36"/>
          <ac:spMkLst>
            <pc:docMk/>
            <pc:sldMk cId="2517439404" sldId="276"/>
            <ac:spMk id="12" creationId="{99ED5833-B85B-4103-8A3B-CAB0308E6C15}"/>
          </ac:spMkLst>
        </pc:spChg>
      </pc:sldChg>
      <pc:sldChg chg="addSp del delDesignElem">
        <pc:chgData name="Gaelle RICHARD" userId="91a57420-605f-45d7-b7c9-e276f3a78dbb" providerId="ADAL" clId="{7F8730C4-D6C6-4533-AB68-96F2790D5576}" dt="2025-03-20T09:28:43.804" v="36"/>
        <pc:sldMkLst>
          <pc:docMk/>
          <pc:sldMk cId="3034213887" sldId="277"/>
        </pc:sldMkLst>
        <pc:spChg chg="add">
          <ac:chgData name="Gaelle RICHARD" userId="91a57420-605f-45d7-b7c9-e276f3a78dbb" providerId="ADAL" clId="{7F8730C4-D6C6-4533-AB68-96F2790D5576}" dt="2025-03-20T09:28:43.804" v="36"/>
          <ac:spMkLst>
            <pc:docMk/>
            <pc:sldMk cId="3034213887" sldId="277"/>
            <ac:spMk id="12" creationId="{99ED5833-B85B-4103-8A3B-CAB0308E6C15}"/>
          </ac:spMkLst>
        </pc:spChg>
      </pc:sldChg>
      <pc:sldChg chg="addSp del delDesignElem">
        <pc:chgData name="Gaelle RICHARD" userId="91a57420-605f-45d7-b7c9-e276f3a78dbb" providerId="ADAL" clId="{7F8730C4-D6C6-4533-AB68-96F2790D5576}" dt="2025-03-20T09:28:43.804" v="36"/>
        <pc:sldMkLst>
          <pc:docMk/>
          <pc:sldMk cId="196273679" sldId="279"/>
        </pc:sldMkLst>
        <pc:spChg chg="add">
          <ac:chgData name="Gaelle RICHARD" userId="91a57420-605f-45d7-b7c9-e276f3a78dbb" providerId="ADAL" clId="{7F8730C4-D6C6-4533-AB68-96F2790D5576}" dt="2025-03-20T09:28:43.804" v="36"/>
          <ac:spMkLst>
            <pc:docMk/>
            <pc:sldMk cId="196273679" sldId="279"/>
            <ac:spMk id="20" creationId="{870A1295-61BC-4214-AA3E-D396673024D0}"/>
          </ac:spMkLst>
        </pc:spChg>
        <pc:grpChg chg="add">
          <ac:chgData name="Gaelle RICHARD" userId="91a57420-605f-45d7-b7c9-e276f3a78dbb" providerId="ADAL" clId="{7F8730C4-D6C6-4533-AB68-96F2790D5576}" dt="2025-03-20T09:28:43.804" v="36"/>
          <ac:grpSpMkLst>
            <pc:docMk/>
            <pc:sldMk cId="196273679" sldId="279"/>
            <ac:grpSpMk id="22" creationId="{0B139475-2B26-4CA9-9413-DE741E49F7BB}"/>
          </ac:grpSpMkLst>
        </pc:grpChg>
      </pc:sldChg>
      <pc:sldChg chg="del">
        <pc:chgData name="Gaelle RICHARD" userId="91a57420-605f-45d7-b7c9-e276f3a78dbb" providerId="ADAL" clId="{7F8730C4-D6C6-4533-AB68-96F2790D5576}" dt="2025-03-20T09:28:43.804" v="36"/>
        <pc:sldMkLst>
          <pc:docMk/>
          <pc:sldMk cId="2812591598" sldId="284"/>
        </pc:sldMkLst>
      </pc:sldChg>
      <pc:sldChg chg="del">
        <pc:chgData name="Gaelle RICHARD" userId="91a57420-605f-45d7-b7c9-e276f3a78dbb" providerId="ADAL" clId="{7F8730C4-D6C6-4533-AB68-96F2790D5576}" dt="2025-03-20T09:28:43.804" v="36"/>
        <pc:sldMkLst>
          <pc:docMk/>
          <pc:sldMk cId="1817672278" sldId="286"/>
        </pc:sldMkLst>
      </pc:sldChg>
      <pc:sldChg chg="addSp del delDesignElem">
        <pc:chgData name="Gaelle RICHARD" userId="91a57420-605f-45d7-b7c9-e276f3a78dbb" providerId="ADAL" clId="{7F8730C4-D6C6-4533-AB68-96F2790D5576}" dt="2025-03-20T09:28:43.804" v="36"/>
        <pc:sldMkLst>
          <pc:docMk/>
          <pc:sldMk cId="1449630571" sldId="287"/>
        </pc:sldMkLst>
        <pc:spChg chg="add">
          <ac:chgData name="Gaelle RICHARD" userId="91a57420-605f-45d7-b7c9-e276f3a78dbb" providerId="ADAL" clId="{7F8730C4-D6C6-4533-AB68-96F2790D5576}" dt="2025-03-20T09:28:43.804" v="36"/>
          <ac:spMkLst>
            <pc:docMk/>
            <pc:sldMk cId="1449630571" sldId="287"/>
            <ac:spMk id="7" creationId="{42A4FC2C-047E-45A5-965D-8E1E3BF09BC6}"/>
          </ac:spMkLst>
        </pc:spChg>
      </pc:sldChg>
      <pc:sldChg chg="addSp del delDesignElem">
        <pc:chgData name="Gaelle RICHARD" userId="91a57420-605f-45d7-b7c9-e276f3a78dbb" providerId="ADAL" clId="{7F8730C4-D6C6-4533-AB68-96F2790D5576}" dt="2025-03-20T09:28:43.804" v="36"/>
        <pc:sldMkLst>
          <pc:docMk/>
          <pc:sldMk cId="1592073216" sldId="288"/>
        </pc:sldMkLst>
        <pc:spChg chg="add">
          <ac:chgData name="Gaelle RICHARD" userId="91a57420-605f-45d7-b7c9-e276f3a78dbb" providerId="ADAL" clId="{7F8730C4-D6C6-4533-AB68-96F2790D5576}" dt="2025-03-20T09:28:43.804" v="36"/>
          <ac:spMkLst>
            <pc:docMk/>
            <pc:sldMk cId="1592073216" sldId="288"/>
            <ac:spMk id="7" creationId="{42A4FC2C-047E-45A5-965D-8E1E3BF09BC6}"/>
          </ac:spMkLst>
        </pc:spChg>
      </pc:sldChg>
      <pc:sldChg chg="del">
        <pc:chgData name="Gaelle RICHARD" userId="91a57420-605f-45d7-b7c9-e276f3a78dbb" providerId="ADAL" clId="{7F8730C4-D6C6-4533-AB68-96F2790D5576}" dt="2025-03-20T09:28:43.804" v="36"/>
        <pc:sldMkLst>
          <pc:docMk/>
          <pc:sldMk cId="3903793361" sldId="289"/>
        </pc:sldMkLst>
      </pc:sldChg>
      <pc:sldChg chg="del">
        <pc:chgData name="Gaelle RICHARD" userId="91a57420-605f-45d7-b7c9-e276f3a78dbb" providerId="ADAL" clId="{7F8730C4-D6C6-4533-AB68-96F2790D5576}" dt="2025-03-20T09:28:43.804" v="36"/>
        <pc:sldMkLst>
          <pc:docMk/>
          <pc:sldMk cId="3471437562" sldId="290"/>
        </pc:sldMkLst>
      </pc:sldChg>
      <pc:sldChg chg="del">
        <pc:chgData name="Gaelle RICHARD" userId="91a57420-605f-45d7-b7c9-e276f3a78dbb" providerId="ADAL" clId="{7F8730C4-D6C6-4533-AB68-96F2790D5576}" dt="2025-03-20T09:28:43.804" v="36"/>
        <pc:sldMkLst>
          <pc:docMk/>
          <pc:sldMk cId="3572269796" sldId="292"/>
        </pc:sldMkLst>
      </pc:sldChg>
      <pc:sldChg chg="del">
        <pc:chgData name="Gaelle RICHARD" userId="91a57420-605f-45d7-b7c9-e276f3a78dbb" providerId="ADAL" clId="{7F8730C4-D6C6-4533-AB68-96F2790D5576}" dt="2025-03-20T09:28:43.804" v="36"/>
        <pc:sldMkLst>
          <pc:docMk/>
          <pc:sldMk cId="3292233214" sldId="293"/>
        </pc:sldMkLst>
      </pc:sldChg>
      <pc:sldChg chg="del">
        <pc:chgData name="Gaelle RICHARD" userId="91a57420-605f-45d7-b7c9-e276f3a78dbb" providerId="ADAL" clId="{7F8730C4-D6C6-4533-AB68-96F2790D5576}" dt="2025-03-20T09:28:43.804" v="36"/>
        <pc:sldMkLst>
          <pc:docMk/>
          <pc:sldMk cId="792928812" sldId="294"/>
        </pc:sldMkLst>
      </pc:sldChg>
      <pc:sldChg chg="del">
        <pc:chgData name="Gaelle RICHARD" userId="91a57420-605f-45d7-b7c9-e276f3a78dbb" providerId="ADAL" clId="{7F8730C4-D6C6-4533-AB68-96F2790D5576}" dt="2025-03-20T09:28:43.804" v="36"/>
        <pc:sldMkLst>
          <pc:docMk/>
          <pc:sldMk cId="2865063352" sldId="295"/>
        </pc:sldMkLst>
      </pc:sldChg>
      <pc:sldChg chg="addSp del delDesignElem">
        <pc:chgData name="Gaelle RICHARD" userId="91a57420-605f-45d7-b7c9-e276f3a78dbb" providerId="ADAL" clId="{7F8730C4-D6C6-4533-AB68-96F2790D5576}" dt="2025-03-20T09:28:43.804" v="36"/>
        <pc:sldMkLst>
          <pc:docMk/>
          <pc:sldMk cId="1544026646" sldId="296"/>
        </pc:sldMkLst>
        <pc:spChg chg="add">
          <ac:chgData name="Gaelle RICHARD" userId="91a57420-605f-45d7-b7c9-e276f3a78dbb" providerId="ADAL" clId="{7F8730C4-D6C6-4533-AB68-96F2790D5576}" dt="2025-03-20T09:28:43.804" v="36"/>
          <ac:spMkLst>
            <pc:docMk/>
            <pc:sldMk cId="1544026646" sldId="296"/>
            <ac:spMk id="20" creationId="{33E72FA3-BD00-444A-AD9B-E6C3D069CDE3}"/>
          </ac:spMkLst>
        </pc:spChg>
      </pc:sldChg>
      <pc:sldChg chg="addSp delSp modSp add del mod setBg delDesignElem">
        <pc:chgData name="Gaelle RICHARD" userId="91a57420-605f-45d7-b7c9-e276f3a78dbb" providerId="ADAL" clId="{7F8730C4-D6C6-4533-AB68-96F2790D5576}" dt="2025-03-20T09:28:41.998" v="34"/>
        <pc:sldMkLst>
          <pc:docMk/>
          <pc:sldMk cId="2311955440" sldId="297"/>
        </pc:sldMkLst>
        <pc:spChg chg="add del">
          <ac:chgData name="Gaelle RICHARD" userId="91a57420-605f-45d7-b7c9-e276f3a78dbb" providerId="ADAL" clId="{7F8730C4-D6C6-4533-AB68-96F2790D5576}" dt="2025-03-20T09:28:41.998" v="34"/>
          <ac:spMkLst>
            <pc:docMk/>
            <pc:sldMk cId="2311955440" sldId="297"/>
            <ac:spMk id="31" creationId="{D57EF18F-C28B-ACC7-F195-684641AB95ED}"/>
          </ac:spMkLst>
        </pc:spChg>
        <pc:spChg chg="add del">
          <ac:chgData name="Gaelle RICHARD" userId="91a57420-605f-45d7-b7c9-e276f3a78dbb" providerId="ADAL" clId="{7F8730C4-D6C6-4533-AB68-96F2790D5576}" dt="2025-03-20T09:28:41.998" v="34"/>
          <ac:spMkLst>
            <pc:docMk/>
            <pc:sldMk cId="2311955440" sldId="297"/>
            <ac:spMk id="32" creationId="{5CA097C1-3F9D-9786-18F3-E2F28997DBAF}"/>
          </ac:spMkLst>
        </pc:spChg>
        <pc:spChg chg="add del">
          <ac:chgData name="Gaelle RICHARD" userId="91a57420-605f-45d7-b7c9-e276f3a78dbb" providerId="ADAL" clId="{7F8730C4-D6C6-4533-AB68-96F2790D5576}" dt="2025-03-20T09:28:41.998" v="34"/>
          <ac:spMkLst>
            <pc:docMk/>
            <pc:sldMk cId="2311955440" sldId="297"/>
            <ac:spMk id="33" creationId="{BDA9A800-C611-2771-ABEB-FE2FED2DF06E}"/>
          </ac:spMkLst>
        </pc:spChg>
        <pc:spChg chg="add del">
          <ac:chgData name="Gaelle RICHARD" userId="91a57420-605f-45d7-b7c9-e276f3a78dbb" providerId="ADAL" clId="{7F8730C4-D6C6-4533-AB68-96F2790D5576}" dt="2025-03-20T09:28:41.998" v="34"/>
          <ac:spMkLst>
            <pc:docMk/>
            <pc:sldMk cId="2311955440" sldId="297"/>
            <ac:spMk id="34" creationId="{2D1558C6-F3E7-BA66-4317-3E39769460A4}"/>
          </ac:spMkLst>
        </pc:spChg>
        <pc:picChg chg="mod">
          <ac:chgData name="Gaelle RICHARD" userId="91a57420-605f-45d7-b7c9-e276f3a78dbb" providerId="ADAL" clId="{7F8730C4-D6C6-4533-AB68-96F2790D5576}" dt="2025-03-20T09:28:41.269" v="33" actId="1076"/>
          <ac:picMkLst>
            <pc:docMk/>
            <pc:sldMk cId="2311955440" sldId="297"/>
            <ac:picMk id="6" creationId="{E2E97EFB-C6D1-83A5-CF42-A264418C8373}"/>
          </ac:picMkLst>
        </pc:picChg>
      </pc:sldChg>
      <pc:sldChg chg="addSp del delDesignElem">
        <pc:chgData name="Gaelle RICHARD" userId="91a57420-605f-45d7-b7c9-e276f3a78dbb" providerId="ADAL" clId="{7F8730C4-D6C6-4533-AB68-96F2790D5576}" dt="2025-03-20T09:25:42.865" v="6"/>
        <pc:sldMkLst>
          <pc:docMk/>
          <pc:sldMk cId="1622812674" sldId="2142532352"/>
        </pc:sldMkLst>
        <pc:spChg chg="add">
          <ac:chgData name="Gaelle RICHARD" userId="91a57420-605f-45d7-b7c9-e276f3a78dbb" providerId="ADAL" clId="{7F8730C4-D6C6-4533-AB68-96F2790D5576}" dt="2025-03-20T09:25:42.865" v="6"/>
          <ac:spMkLst>
            <pc:docMk/>
            <pc:sldMk cId="1622812674" sldId="2142532352"/>
            <ac:spMk id="14" creationId="{04812C46-200A-4DEB-A05E-3ED6C68C2387}"/>
          </ac:spMkLst>
        </pc:spChg>
        <pc:spChg chg="add">
          <ac:chgData name="Gaelle RICHARD" userId="91a57420-605f-45d7-b7c9-e276f3a78dbb" providerId="ADAL" clId="{7F8730C4-D6C6-4533-AB68-96F2790D5576}" dt="2025-03-20T09:25:42.865" v="6"/>
          <ac:spMkLst>
            <pc:docMk/>
            <pc:sldMk cId="1622812674" sldId="2142532352"/>
            <ac:spMk id="16" creationId="{D1EA859B-E555-4109-94F3-6700E046E008}"/>
          </ac:spMkLst>
        </pc:spChg>
      </pc:sldChg>
      <pc:sldChg chg="addSp add del delDesignElem">
        <pc:chgData name="Gaelle RICHARD" userId="91a57420-605f-45d7-b7c9-e276f3a78dbb" providerId="ADAL" clId="{7F8730C4-D6C6-4533-AB68-96F2790D5576}" dt="2025-03-20T09:28:43.804" v="36"/>
        <pc:sldMkLst>
          <pc:docMk/>
          <pc:sldMk cId="1767545155" sldId="2142532352"/>
        </pc:sldMkLst>
        <pc:spChg chg="add">
          <ac:chgData name="Gaelle RICHARD" userId="91a57420-605f-45d7-b7c9-e276f3a78dbb" providerId="ADAL" clId="{7F8730C4-D6C6-4533-AB68-96F2790D5576}" dt="2025-03-20T09:28:43.804" v="36"/>
          <ac:spMkLst>
            <pc:docMk/>
            <pc:sldMk cId="1767545155" sldId="2142532352"/>
            <ac:spMk id="31" creationId="{F0A604E4-7307-451C-93BE-F1F7E1BF3BF8}"/>
          </ac:spMkLst>
        </pc:spChg>
        <pc:spChg chg="add">
          <ac:chgData name="Gaelle RICHARD" userId="91a57420-605f-45d7-b7c9-e276f3a78dbb" providerId="ADAL" clId="{7F8730C4-D6C6-4533-AB68-96F2790D5576}" dt="2025-03-20T09:28:43.804" v="36"/>
          <ac:spMkLst>
            <pc:docMk/>
            <pc:sldMk cId="1767545155" sldId="2142532352"/>
            <ac:spMk id="32" creationId="{F7F3A0AA-35E5-4085-942B-737839030604}"/>
          </ac:spMkLst>
        </pc:spChg>
        <pc:spChg chg="add">
          <ac:chgData name="Gaelle RICHARD" userId="91a57420-605f-45d7-b7c9-e276f3a78dbb" providerId="ADAL" clId="{7F8730C4-D6C6-4533-AB68-96F2790D5576}" dt="2025-03-20T09:28:43.804" v="36"/>
          <ac:spMkLst>
            <pc:docMk/>
            <pc:sldMk cId="1767545155" sldId="2142532352"/>
            <ac:spMk id="33" creationId="{402F5C38-C747-4173-ABBF-656E39E82130}"/>
          </ac:spMkLst>
        </pc:spChg>
        <pc:spChg chg="add">
          <ac:chgData name="Gaelle RICHARD" userId="91a57420-605f-45d7-b7c9-e276f3a78dbb" providerId="ADAL" clId="{7F8730C4-D6C6-4533-AB68-96F2790D5576}" dt="2025-03-20T09:28:43.804" v="36"/>
          <ac:spMkLst>
            <pc:docMk/>
            <pc:sldMk cId="1767545155" sldId="2142532352"/>
            <ac:spMk id="34" creationId="{E37EECFC-A684-4391-AE85-4CDAF5565F61}"/>
          </ac:spMkLst>
        </pc:spChg>
      </pc:sldChg>
      <pc:sldChg chg="addSp del delDesignElem">
        <pc:chgData name="Gaelle RICHARD" userId="91a57420-605f-45d7-b7c9-e276f3a78dbb" providerId="ADAL" clId="{7F8730C4-D6C6-4533-AB68-96F2790D5576}" dt="2025-03-20T09:28:43.804" v="36"/>
        <pc:sldMkLst>
          <pc:docMk/>
          <pc:sldMk cId="1622812674" sldId="2142532353"/>
        </pc:sldMkLst>
        <pc:spChg chg="add">
          <ac:chgData name="Gaelle RICHARD" userId="91a57420-605f-45d7-b7c9-e276f3a78dbb" providerId="ADAL" clId="{7F8730C4-D6C6-4533-AB68-96F2790D5576}" dt="2025-03-20T09:28:43.804" v="36"/>
          <ac:spMkLst>
            <pc:docMk/>
            <pc:sldMk cId="1622812674" sldId="2142532353"/>
            <ac:spMk id="14" creationId="{04812C46-200A-4DEB-A05E-3ED6C68C2387}"/>
          </ac:spMkLst>
        </pc:spChg>
        <pc:spChg chg="add">
          <ac:chgData name="Gaelle RICHARD" userId="91a57420-605f-45d7-b7c9-e276f3a78dbb" providerId="ADAL" clId="{7F8730C4-D6C6-4533-AB68-96F2790D5576}" dt="2025-03-20T09:28:43.804" v="36"/>
          <ac:spMkLst>
            <pc:docMk/>
            <pc:sldMk cId="1622812674" sldId="2142532353"/>
            <ac:spMk id="16" creationId="{D1EA859B-E555-4109-94F3-6700E046E008}"/>
          </ac:spMkLst>
        </pc:spChg>
      </pc:sldChg>
      <pc:sldChg chg="addSp add del delDesignElem">
        <pc:chgData name="Gaelle RICHARD" userId="91a57420-605f-45d7-b7c9-e276f3a78dbb" providerId="ADAL" clId="{7F8730C4-D6C6-4533-AB68-96F2790D5576}" dt="2025-03-20T09:28:38.456" v="29"/>
        <pc:sldMkLst>
          <pc:docMk/>
          <pc:sldMk cId="1767545155" sldId="2142532354"/>
        </pc:sldMkLst>
        <pc:spChg chg="add">
          <ac:chgData name="Gaelle RICHARD" userId="91a57420-605f-45d7-b7c9-e276f3a78dbb" providerId="ADAL" clId="{7F8730C4-D6C6-4533-AB68-96F2790D5576}" dt="2025-03-20T09:28:38.456" v="29"/>
          <ac:spMkLst>
            <pc:docMk/>
            <pc:sldMk cId="1767545155" sldId="2142532354"/>
            <ac:spMk id="31" creationId="{F0A604E4-7307-451C-93BE-F1F7E1BF3BF8}"/>
          </ac:spMkLst>
        </pc:spChg>
        <pc:spChg chg="add">
          <ac:chgData name="Gaelle RICHARD" userId="91a57420-605f-45d7-b7c9-e276f3a78dbb" providerId="ADAL" clId="{7F8730C4-D6C6-4533-AB68-96F2790D5576}" dt="2025-03-20T09:28:38.456" v="29"/>
          <ac:spMkLst>
            <pc:docMk/>
            <pc:sldMk cId="1767545155" sldId="2142532354"/>
            <ac:spMk id="32" creationId="{F7F3A0AA-35E5-4085-942B-737839030604}"/>
          </ac:spMkLst>
        </pc:spChg>
        <pc:spChg chg="add">
          <ac:chgData name="Gaelle RICHARD" userId="91a57420-605f-45d7-b7c9-e276f3a78dbb" providerId="ADAL" clId="{7F8730C4-D6C6-4533-AB68-96F2790D5576}" dt="2025-03-20T09:28:38.456" v="29"/>
          <ac:spMkLst>
            <pc:docMk/>
            <pc:sldMk cId="1767545155" sldId="2142532354"/>
            <ac:spMk id="33" creationId="{402F5C38-C747-4173-ABBF-656E39E82130}"/>
          </ac:spMkLst>
        </pc:spChg>
        <pc:spChg chg="add">
          <ac:chgData name="Gaelle RICHARD" userId="91a57420-605f-45d7-b7c9-e276f3a78dbb" providerId="ADAL" clId="{7F8730C4-D6C6-4533-AB68-96F2790D5576}" dt="2025-03-20T09:28:38.456" v="29"/>
          <ac:spMkLst>
            <pc:docMk/>
            <pc:sldMk cId="1767545155" sldId="2142532354"/>
            <ac:spMk id="34" creationId="{E37EECFC-A684-4391-AE85-4CDAF5565F61}"/>
          </ac:spMkLst>
        </pc:spChg>
      </pc:sldChg>
      <pc:sldChg chg="addSp add del delDesignElem">
        <pc:chgData name="Gaelle RICHARD" userId="91a57420-605f-45d7-b7c9-e276f3a78dbb" providerId="ADAL" clId="{7F8730C4-D6C6-4533-AB68-96F2790D5576}" dt="2025-03-20T09:28:40.524" v="32"/>
        <pc:sldMkLst>
          <pc:docMk/>
          <pc:sldMk cId="1986075777" sldId="2142532354"/>
        </pc:sldMkLst>
        <pc:spChg chg="add">
          <ac:chgData name="Gaelle RICHARD" userId="91a57420-605f-45d7-b7c9-e276f3a78dbb" providerId="ADAL" clId="{7F8730C4-D6C6-4533-AB68-96F2790D5576}" dt="2025-03-20T09:28:40.524" v="32"/>
          <ac:spMkLst>
            <pc:docMk/>
            <pc:sldMk cId="1986075777" sldId="2142532354"/>
            <ac:spMk id="31" creationId="{D57EF18F-C28B-ACC7-F195-684641AB95ED}"/>
          </ac:spMkLst>
        </pc:spChg>
        <pc:spChg chg="add">
          <ac:chgData name="Gaelle RICHARD" userId="91a57420-605f-45d7-b7c9-e276f3a78dbb" providerId="ADAL" clId="{7F8730C4-D6C6-4533-AB68-96F2790D5576}" dt="2025-03-20T09:28:40.524" v="32"/>
          <ac:spMkLst>
            <pc:docMk/>
            <pc:sldMk cId="1986075777" sldId="2142532354"/>
            <ac:spMk id="32" creationId="{5CA097C1-3F9D-9786-18F3-E2F28997DBAF}"/>
          </ac:spMkLst>
        </pc:spChg>
        <pc:spChg chg="add">
          <ac:chgData name="Gaelle RICHARD" userId="91a57420-605f-45d7-b7c9-e276f3a78dbb" providerId="ADAL" clId="{7F8730C4-D6C6-4533-AB68-96F2790D5576}" dt="2025-03-20T09:28:40.524" v="32"/>
          <ac:spMkLst>
            <pc:docMk/>
            <pc:sldMk cId="1986075777" sldId="2142532354"/>
            <ac:spMk id="33" creationId="{BDA9A800-C611-2771-ABEB-FE2FED2DF06E}"/>
          </ac:spMkLst>
        </pc:spChg>
        <pc:spChg chg="add">
          <ac:chgData name="Gaelle RICHARD" userId="91a57420-605f-45d7-b7c9-e276f3a78dbb" providerId="ADAL" clId="{7F8730C4-D6C6-4533-AB68-96F2790D5576}" dt="2025-03-20T09:28:40.524" v="32"/>
          <ac:spMkLst>
            <pc:docMk/>
            <pc:sldMk cId="1986075777" sldId="2142532354"/>
            <ac:spMk id="34" creationId="{2D1558C6-F3E7-BA66-4317-3E39769460A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DF6DA3-7202-4131-BE44-8B1EC7EB3B20}"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en-150"/>
        </a:p>
      </dgm:t>
    </dgm:pt>
    <dgm:pt modelId="{73979F18-6797-49AD-908B-1DC66ED6E3F0}">
      <dgm:prSet phldrT="[Text]" custT="1"/>
      <dgm:spPr>
        <a:solidFill>
          <a:schemeClr val="bg1"/>
        </a:solidFill>
      </dgm:spPr>
      <dgm:t>
        <a:bodyPr/>
        <a:lstStyle/>
        <a:p>
          <a:r>
            <a:rPr lang="en-US" sz="1600" b="1">
              <a:solidFill>
                <a:srgbClr val="002060"/>
              </a:solidFill>
              <a:latin typeface="Aptos" panose="020B0004020202020204" pitchFamily="34" charset="0"/>
            </a:rPr>
            <a:t>Open to all fields of research</a:t>
          </a:r>
          <a:endParaRPr lang="en-150" sz="1600" b="1">
            <a:solidFill>
              <a:srgbClr val="002060"/>
            </a:solidFill>
            <a:latin typeface="Aptos" panose="020B0004020202020204" pitchFamily="34" charset="0"/>
          </a:endParaRPr>
        </a:p>
      </dgm:t>
    </dgm:pt>
    <dgm:pt modelId="{73B4A650-F4FE-49BF-96A5-86C838FECA72}" type="parTrans" cxnId="{3E5B4283-52FB-4CBF-87A9-2092B72B6B39}">
      <dgm:prSet/>
      <dgm:spPr/>
      <dgm:t>
        <a:bodyPr/>
        <a:lstStyle/>
        <a:p>
          <a:endParaRPr lang="en-150" sz="2000" b="1">
            <a:latin typeface="Aptos" panose="020B0004020202020204" pitchFamily="34" charset="0"/>
          </a:endParaRPr>
        </a:p>
      </dgm:t>
    </dgm:pt>
    <dgm:pt modelId="{BE393A16-64BC-4229-99D0-ECE69665F982}" type="sibTrans" cxnId="{3E5B4283-52FB-4CBF-87A9-2092B72B6B39}">
      <dgm:prSet/>
      <dgm:spPr/>
      <dgm:t>
        <a:bodyPr/>
        <a:lstStyle/>
        <a:p>
          <a:endParaRPr lang="en-150" sz="2000" b="1">
            <a:latin typeface="Aptos" panose="020B0004020202020204" pitchFamily="34" charset="0"/>
          </a:endParaRPr>
        </a:p>
      </dgm:t>
    </dgm:pt>
    <dgm:pt modelId="{24D08898-EA68-426A-8FB4-64465C17C6B1}">
      <dgm:prSet phldrT="[Text]" custT="1"/>
      <dgm:spPr>
        <a:solidFill>
          <a:srgbClr val="7030A0"/>
        </a:solidFill>
      </dgm:spPr>
      <dgm:t>
        <a:bodyPr/>
        <a:lstStyle/>
        <a:p>
          <a:r>
            <a:rPr lang="en-US" sz="1200" b="1">
              <a:latin typeface="Aptos" panose="020B0004020202020204" pitchFamily="34" charset="0"/>
            </a:rPr>
            <a:t>Industrial enterprises and SMEs</a:t>
          </a:r>
          <a:endParaRPr lang="en-150" sz="1200" b="1">
            <a:latin typeface="Aptos" panose="020B0004020202020204" pitchFamily="34" charset="0"/>
          </a:endParaRPr>
        </a:p>
      </dgm:t>
    </dgm:pt>
    <dgm:pt modelId="{C9EB24BB-F415-4F07-A9BA-6C0A14407C22}" type="parTrans" cxnId="{AD1D9C8A-3CB7-4BFE-AD73-36CEB1A47D22}">
      <dgm:prSet/>
      <dgm:spPr>
        <a:solidFill>
          <a:srgbClr val="7030A0"/>
        </a:solidFill>
      </dgm:spPr>
      <dgm:t>
        <a:bodyPr/>
        <a:lstStyle/>
        <a:p>
          <a:endParaRPr lang="en-150" sz="2000" b="1">
            <a:latin typeface="Aptos" panose="020B0004020202020204" pitchFamily="34" charset="0"/>
          </a:endParaRPr>
        </a:p>
      </dgm:t>
    </dgm:pt>
    <dgm:pt modelId="{6D79A4E1-26A9-443F-91A8-5A1A71042469}" type="sibTrans" cxnId="{AD1D9C8A-3CB7-4BFE-AD73-36CEB1A47D22}">
      <dgm:prSet/>
      <dgm:spPr/>
      <dgm:t>
        <a:bodyPr/>
        <a:lstStyle/>
        <a:p>
          <a:endParaRPr lang="en-150" sz="2000" b="1">
            <a:latin typeface="Aptos" panose="020B0004020202020204" pitchFamily="34" charset="0"/>
          </a:endParaRPr>
        </a:p>
      </dgm:t>
    </dgm:pt>
    <dgm:pt modelId="{2E30A29D-9910-49F7-9B18-B5B0F6F8EB25}">
      <dgm:prSet phldrT="[Text]" custT="1"/>
      <dgm:spPr>
        <a:solidFill>
          <a:srgbClr val="A02B93"/>
        </a:solidFill>
      </dgm:spPr>
      <dgm:t>
        <a:bodyPr/>
        <a:lstStyle/>
        <a:p>
          <a:r>
            <a:rPr lang="en-US" sz="1200" b="1">
              <a:latin typeface="Aptos" panose="020B0004020202020204" pitchFamily="34" charset="0"/>
            </a:rPr>
            <a:t>Academic and research institutions (public and private)</a:t>
          </a:r>
          <a:endParaRPr lang="en-150" sz="1200" b="1">
            <a:latin typeface="Aptos" panose="020B0004020202020204" pitchFamily="34" charset="0"/>
          </a:endParaRPr>
        </a:p>
      </dgm:t>
    </dgm:pt>
    <dgm:pt modelId="{2C18B7D7-E215-40E4-AB36-9941973A7F1D}" type="parTrans" cxnId="{BC2AE9DB-FB0D-40B2-8CD0-7FE06DBC0CE3}">
      <dgm:prSet/>
      <dgm:spPr>
        <a:solidFill>
          <a:srgbClr val="A02B93"/>
        </a:solidFill>
      </dgm:spPr>
      <dgm:t>
        <a:bodyPr/>
        <a:lstStyle/>
        <a:p>
          <a:endParaRPr lang="en-150" sz="2000" b="1">
            <a:latin typeface="Aptos" panose="020B0004020202020204" pitchFamily="34" charset="0"/>
          </a:endParaRPr>
        </a:p>
      </dgm:t>
    </dgm:pt>
    <dgm:pt modelId="{F3CF6EEE-51A8-48B0-89B4-0CB8803C1BF5}" type="sibTrans" cxnId="{BC2AE9DB-FB0D-40B2-8CD0-7FE06DBC0CE3}">
      <dgm:prSet/>
      <dgm:spPr/>
      <dgm:t>
        <a:bodyPr/>
        <a:lstStyle/>
        <a:p>
          <a:endParaRPr lang="en-150" sz="2000" b="1">
            <a:latin typeface="Aptos" panose="020B0004020202020204" pitchFamily="34" charset="0"/>
          </a:endParaRPr>
        </a:p>
      </dgm:t>
    </dgm:pt>
    <dgm:pt modelId="{1625E99E-C5FD-4DEA-AE1F-E1B30F5540AF}">
      <dgm:prSet phldrT="[Text]" custT="1"/>
      <dgm:spPr>
        <a:solidFill>
          <a:srgbClr val="BE6BC7"/>
        </a:solidFill>
      </dgm:spPr>
      <dgm:t>
        <a:bodyPr/>
        <a:lstStyle/>
        <a:p>
          <a:r>
            <a:rPr lang="en-US" sz="1200" b="1">
              <a:latin typeface="Aptos" panose="020B0004020202020204" pitchFamily="34" charset="0"/>
            </a:rPr>
            <a:t>Public sector organizations</a:t>
          </a:r>
          <a:endParaRPr lang="en-150" sz="1200" b="1">
            <a:latin typeface="Aptos" panose="020B0004020202020204" pitchFamily="34" charset="0"/>
          </a:endParaRPr>
        </a:p>
      </dgm:t>
    </dgm:pt>
    <dgm:pt modelId="{C55480E6-0859-424B-9F77-F9E2921D6803}" type="parTrans" cxnId="{2782FC56-034E-4C05-965F-31699F300E81}">
      <dgm:prSet/>
      <dgm:spPr>
        <a:solidFill>
          <a:srgbClr val="BE6BC7"/>
        </a:solidFill>
      </dgm:spPr>
      <dgm:t>
        <a:bodyPr/>
        <a:lstStyle/>
        <a:p>
          <a:endParaRPr lang="en-150" sz="2000" b="1">
            <a:latin typeface="Aptos" panose="020B0004020202020204" pitchFamily="34" charset="0"/>
          </a:endParaRPr>
        </a:p>
      </dgm:t>
    </dgm:pt>
    <dgm:pt modelId="{0964723F-162E-46A8-9946-D1352DA21CC1}" type="sibTrans" cxnId="{2782FC56-034E-4C05-965F-31699F300E81}">
      <dgm:prSet/>
      <dgm:spPr/>
      <dgm:t>
        <a:bodyPr/>
        <a:lstStyle/>
        <a:p>
          <a:endParaRPr lang="en-150" sz="2000" b="1">
            <a:latin typeface="Aptos" panose="020B0004020202020204" pitchFamily="34" charset="0"/>
          </a:endParaRPr>
        </a:p>
      </dgm:t>
    </dgm:pt>
    <dgm:pt modelId="{E75BB088-A2F9-47D1-8801-CD485D44580B}" type="pres">
      <dgm:prSet presAssocID="{F1DF6DA3-7202-4131-BE44-8B1EC7EB3B20}" presName="cycle" presStyleCnt="0">
        <dgm:presLayoutVars>
          <dgm:chMax val="1"/>
          <dgm:dir/>
          <dgm:animLvl val="ctr"/>
          <dgm:resizeHandles val="exact"/>
        </dgm:presLayoutVars>
      </dgm:prSet>
      <dgm:spPr/>
    </dgm:pt>
    <dgm:pt modelId="{ADE7DEAB-32BC-44A6-988B-2C43F1B901C8}" type="pres">
      <dgm:prSet presAssocID="{73979F18-6797-49AD-908B-1DC66ED6E3F0}" presName="centerShape" presStyleLbl="node0" presStyleIdx="0" presStyleCnt="1" custScaleX="121258" custScaleY="101987"/>
      <dgm:spPr/>
    </dgm:pt>
    <dgm:pt modelId="{0A663750-80E2-4943-ACD6-81BF536AB3F3}" type="pres">
      <dgm:prSet presAssocID="{C9EB24BB-F415-4F07-A9BA-6C0A14407C22}" presName="parTrans" presStyleLbl="bgSibTrans2D1" presStyleIdx="0" presStyleCnt="3"/>
      <dgm:spPr/>
    </dgm:pt>
    <dgm:pt modelId="{850F5AAD-4E9F-4DC8-B899-5E0D74A5BF58}" type="pres">
      <dgm:prSet presAssocID="{24D08898-EA68-426A-8FB4-64465C17C6B1}" presName="node" presStyleLbl="node1" presStyleIdx="0" presStyleCnt="3">
        <dgm:presLayoutVars>
          <dgm:bulletEnabled val="1"/>
        </dgm:presLayoutVars>
      </dgm:prSet>
      <dgm:spPr/>
    </dgm:pt>
    <dgm:pt modelId="{EEF59C56-2A86-4E29-8276-3A8478970492}" type="pres">
      <dgm:prSet presAssocID="{2C18B7D7-E215-40E4-AB36-9941973A7F1D}" presName="parTrans" presStyleLbl="bgSibTrans2D1" presStyleIdx="1" presStyleCnt="3"/>
      <dgm:spPr/>
    </dgm:pt>
    <dgm:pt modelId="{0F72EDD3-DE75-4840-AFEC-478964627873}" type="pres">
      <dgm:prSet presAssocID="{2E30A29D-9910-49F7-9B18-B5B0F6F8EB25}" presName="node" presStyleLbl="node1" presStyleIdx="1" presStyleCnt="3" custScaleX="107536" custScaleY="111325">
        <dgm:presLayoutVars>
          <dgm:bulletEnabled val="1"/>
        </dgm:presLayoutVars>
      </dgm:prSet>
      <dgm:spPr/>
    </dgm:pt>
    <dgm:pt modelId="{71D5C24B-59C5-4400-B081-FF4CD44837C3}" type="pres">
      <dgm:prSet presAssocID="{C55480E6-0859-424B-9F77-F9E2921D6803}" presName="parTrans" presStyleLbl="bgSibTrans2D1" presStyleIdx="2" presStyleCnt="3"/>
      <dgm:spPr/>
    </dgm:pt>
    <dgm:pt modelId="{91E6F550-8CAF-4C77-A70A-843D12DCDB15}" type="pres">
      <dgm:prSet presAssocID="{1625E99E-C5FD-4DEA-AE1F-E1B30F5540AF}" presName="node" presStyleLbl="node1" presStyleIdx="2" presStyleCnt="3" custRadScaleRad="105032" custRadScaleInc="3583">
        <dgm:presLayoutVars>
          <dgm:bulletEnabled val="1"/>
        </dgm:presLayoutVars>
      </dgm:prSet>
      <dgm:spPr/>
    </dgm:pt>
  </dgm:ptLst>
  <dgm:cxnLst>
    <dgm:cxn modelId="{17215E35-6820-4FF3-A2B6-B1C81F109AFA}" type="presOf" srcId="{1625E99E-C5FD-4DEA-AE1F-E1B30F5540AF}" destId="{91E6F550-8CAF-4C77-A70A-843D12DCDB15}" srcOrd="0" destOrd="0" presId="urn:microsoft.com/office/officeart/2005/8/layout/radial4"/>
    <dgm:cxn modelId="{FFE6D536-E612-463A-8987-7DEF5E5E8717}" type="presOf" srcId="{C9EB24BB-F415-4F07-A9BA-6C0A14407C22}" destId="{0A663750-80E2-4943-ACD6-81BF536AB3F3}" srcOrd="0" destOrd="0" presId="urn:microsoft.com/office/officeart/2005/8/layout/radial4"/>
    <dgm:cxn modelId="{2782FC56-034E-4C05-965F-31699F300E81}" srcId="{73979F18-6797-49AD-908B-1DC66ED6E3F0}" destId="{1625E99E-C5FD-4DEA-AE1F-E1B30F5540AF}" srcOrd="2" destOrd="0" parTransId="{C55480E6-0859-424B-9F77-F9E2921D6803}" sibTransId="{0964723F-162E-46A8-9946-D1352DA21CC1}"/>
    <dgm:cxn modelId="{DA7E1F77-52A6-4DAF-89EB-7F4C89EB38B5}" type="presOf" srcId="{73979F18-6797-49AD-908B-1DC66ED6E3F0}" destId="{ADE7DEAB-32BC-44A6-988B-2C43F1B901C8}" srcOrd="0" destOrd="0" presId="urn:microsoft.com/office/officeart/2005/8/layout/radial4"/>
    <dgm:cxn modelId="{3E5B4283-52FB-4CBF-87A9-2092B72B6B39}" srcId="{F1DF6DA3-7202-4131-BE44-8B1EC7EB3B20}" destId="{73979F18-6797-49AD-908B-1DC66ED6E3F0}" srcOrd="0" destOrd="0" parTransId="{73B4A650-F4FE-49BF-96A5-86C838FECA72}" sibTransId="{BE393A16-64BC-4229-99D0-ECE69665F982}"/>
    <dgm:cxn modelId="{AD1D9C8A-3CB7-4BFE-AD73-36CEB1A47D22}" srcId="{73979F18-6797-49AD-908B-1DC66ED6E3F0}" destId="{24D08898-EA68-426A-8FB4-64465C17C6B1}" srcOrd="0" destOrd="0" parTransId="{C9EB24BB-F415-4F07-A9BA-6C0A14407C22}" sibTransId="{6D79A4E1-26A9-443F-91A8-5A1A71042469}"/>
    <dgm:cxn modelId="{188DAE98-3D25-4EA3-AC15-C8FE9A7EFD32}" type="presOf" srcId="{2E30A29D-9910-49F7-9B18-B5B0F6F8EB25}" destId="{0F72EDD3-DE75-4840-AFEC-478964627873}" srcOrd="0" destOrd="0" presId="urn:microsoft.com/office/officeart/2005/8/layout/radial4"/>
    <dgm:cxn modelId="{5DEF499E-F0D0-4803-8E30-95405B63FF7C}" type="presOf" srcId="{24D08898-EA68-426A-8FB4-64465C17C6B1}" destId="{850F5AAD-4E9F-4DC8-B899-5E0D74A5BF58}" srcOrd="0" destOrd="0" presId="urn:microsoft.com/office/officeart/2005/8/layout/radial4"/>
    <dgm:cxn modelId="{6676F1B8-CED9-475F-B49D-DC5D00B0C1FA}" type="presOf" srcId="{C55480E6-0859-424B-9F77-F9E2921D6803}" destId="{71D5C24B-59C5-4400-B081-FF4CD44837C3}" srcOrd="0" destOrd="0" presId="urn:microsoft.com/office/officeart/2005/8/layout/radial4"/>
    <dgm:cxn modelId="{BC2AE9DB-FB0D-40B2-8CD0-7FE06DBC0CE3}" srcId="{73979F18-6797-49AD-908B-1DC66ED6E3F0}" destId="{2E30A29D-9910-49F7-9B18-B5B0F6F8EB25}" srcOrd="1" destOrd="0" parTransId="{2C18B7D7-E215-40E4-AB36-9941973A7F1D}" sibTransId="{F3CF6EEE-51A8-48B0-89B4-0CB8803C1BF5}"/>
    <dgm:cxn modelId="{738C62F2-2606-4461-84EB-EF885FB72A4E}" type="presOf" srcId="{F1DF6DA3-7202-4131-BE44-8B1EC7EB3B20}" destId="{E75BB088-A2F9-47D1-8801-CD485D44580B}" srcOrd="0" destOrd="0" presId="urn:microsoft.com/office/officeart/2005/8/layout/radial4"/>
    <dgm:cxn modelId="{D60EE4F7-3FCA-49FF-9982-4377AE608DC7}" type="presOf" srcId="{2C18B7D7-E215-40E4-AB36-9941973A7F1D}" destId="{EEF59C56-2A86-4E29-8276-3A8478970492}" srcOrd="0" destOrd="0" presId="urn:microsoft.com/office/officeart/2005/8/layout/radial4"/>
    <dgm:cxn modelId="{8E34A5B9-AE85-4BDD-8343-A90B7E014E6E}" type="presParOf" srcId="{E75BB088-A2F9-47D1-8801-CD485D44580B}" destId="{ADE7DEAB-32BC-44A6-988B-2C43F1B901C8}" srcOrd="0" destOrd="0" presId="urn:microsoft.com/office/officeart/2005/8/layout/radial4"/>
    <dgm:cxn modelId="{D2E240B4-017C-4063-B13D-45685ECE00F1}" type="presParOf" srcId="{E75BB088-A2F9-47D1-8801-CD485D44580B}" destId="{0A663750-80E2-4943-ACD6-81BF536AB3F3}" srcOrd="1" destOrd="0" presId="urn:microsoft.com/office/officeart/2005/8/layout/radial4"/>
    <dgm:cxn modelId="{472F984C-0C7D-45BD-BAB9-FB1CA2D0677D}" type="presParOf" srcId="{E75BB088-A2F9-47D1-8801-CD485D44580B}" destId="{850F5AAD-4E9F-4DC8-B899-5E0D74A5BF58}" srcOrd="2" destOrd="0" presId="urn:microsoft.com/office/officeart/2005/8/layout/radial4"/>
    <dgm:cxn modelId="{80F04648-A77B-4D05-B80A-ACF02B9C13E8}" type="presParOf" srcId="{E75BB088-A2F9-47D1-8801-CD485D44580B}" destId="{EEF59C56-2A86-4E29-8276-3A8478970492}" srcOrd="3" destOrd="0" presId="urn:microsoft.com/office/officeart/2005/8/layout/radial4"/>
    <dgm:cxn modelId="{D608372F-4C5A-4161-A671-EE4A459FABBF}" type="presParOf" srcId="{E75BB088-A2F9-47D1-8801-CD485D44580B}" destId="{0F72EDD3-DE75-4840-AFEC-478964627873}" srcOrd="4" destOrd="0" presId="urn:microsoft.com/office/officeart/2005/8/layout/radial4"/>
    <dgm:cxn modelId="{ABED2F80-FC25-44C7-A844-C65B9A6EA12E}" type="presParOf" srcId="{E75BB088-A2F9-47D1-8801-CD485D44580B}" destId="{71D5C24B-59C5-4400-B081-FF4CD44837C3}" srcOrd="5" destOrd="0" presId="urn:microsoft.com/office/officeart/2005/8/layout/radial4"/>
    <dgm:cxn modelId="{BF7613D5-474C-4621-AB68-6382B87E7944}" type="presParOf" srcId="{E75BB088-A2F9-47D1-8801-CD485D44580B}" destId="{91E6F550-8CAF-4C77-A70A-843D12DCDB15}"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15EE1A-F207-4189-BC24-9F12E1EB6CE9}"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F7A7A8D6-749D-4E6E-8660-BA2D120C3718}">
      <dgm:prSet phldrT="[Text]" custT="1"/>
      <dgm:spPr/>
      <dgm:t>
        <a:bodyPr/>
        <a:lstStyle/>
        <a:p>
          <a:r>
            <a:rPr lang="en-US" sz="1200" b="1">
              <a:solidFill>
                <a:srgbClr val="002060"/>
              </a:solidFill>
              <a:latin typeface="Aptos" panose="020B0004020202020204" pitchFamily="34" charset="0"/>
            </a:rPr>
            <a:t>January 2025</a:t>
          </a:r>
          <a:endParaRPr lang="en-GB" sz="1200" b="1">
            <a:solidFill>
              <a:srgbClr val="002060"/>
            </a:solidFill>
            <a:latin typeface="Aptos" panose="020B0004020202020204" pitchFamily="34" charset="0"/>
          </a:endParaRPr>
        </a:p>
      </dgm:t>
    </dgm:pt>
    <dgm:pt modelId="{97E8165C-907B-46DB-A1AA-5E97484DE871}" type="parTrans" cxnId="{E7AF5614-4BC7-4BBF-848C-AD606857728C}">
      <dgm:prSet/>
      <dgm:spPr/>
      <dgm:t>
        <a:bodyPr/>
        <a:lstStyle/>
        <a:p>
          <a:endParaRPr lang="en-GB" sz="1400" b="1">
            <a:solidFill>
              <a:srgbClr val="002060"/>
            </a:solidFill>
            <a:latin typeface="Aptos" panose="020B0004020202020204" pitchFamily="34" charset="0"/>
          </a:endParaRPr>
        </a:p>
      </dgm:t>
    </dgm:pt>
    <dgm:pt modelId="{D12B6514-2F5E-42FB-84C5-97C329F560D4}" type="sibTrans" cxnId="{E7AF5614-4BC7-4BBF-848C-AD606857728C}">
      <dgm:prSet/>
      <dgm:spPr/>
      <dgm:t>
        <a:bodyPr/>
        <a:lstStyle/>
        <a:p>
          <a:endParaRPr lang="en-GB" sz="1400" b="1">
            <a:solidFill>
              <a:srgbClr val="002060"/>
            </a:solidFill>
            <a:latin typeface="Aptos" panose="020B0004020202020204" pitchFamily="34" charset="0"/>
          </a:endParaRPr>
        </a:p>
      </dgm:t>
    </dgm:pt>
    <dgm:pt modelId="{73156BF4-8F3E-4023-A5AA-0BAB562A0B07}">
      <dgm:prSet phldrT="[Text]" custT="1"/>
      <dgm:spPr/>
      <dgm:t>
        <a:bodyPr/>
        <a:lstStyle/>
        <a:p>
          <a:r>
            <a:rPr lang="en-US" sz="1200" b="1">
              <a:solidFill>
                <a:srgbClr val="002060"/>
              </a:solidFill>
              <a:latin typeface="Aptos" panose="020B0004020202020204" pitchFamily="34" charset="0"/>
            </a:rPr>
            <a:t>March 2025</a:t>
          </a:r>
          <a:endParaRPr lang="en-GB" sz="1200" b="1">
            <a:solidFill>
              <a:srgbClr val="002060"/>
            </a:solidFill>
            <a:latin typeface="Aptos" panose="020B0004020202020204" pitchFamily="34" charset="0"/>
          </a:endParaRPr>
        </a:p>
      </dgm:t>
    </dgm:pt>
    <dgm:pt modelId="{A12276E2-101E-4394-A373-459CF63D7DB7}" type="parTrans" cxnId="{6F29757D-13D3-4738-A7AE-BAA6DD0C4944}">
      <dgm:prSet/>
      <dgm:spPr/>
      <dgm:t>
        <a:bodyPr/>
        <a:lstStyle/>
        <a:p>
          <a:endParaRPr lang="en-GB" sz="1400" b="1">
            <a:solidFill>
              <a:srgbClr val="002060"/>
            </a:solidFill>
            <a:latin typeface="Aptos" panose="020B0004020202020204" pitchFamily="34" charset="0"/>
          </a:endParaRPr>
        </a:p>
      </dgm:t>
    </dgm:pt>
    <dgm:pt modelId="{2CC834E8-FB4B-4F2E-A00E-2AED56B7CDC3}" type="sibTrans" cxnId="{6F29757D-13D3-4738-A7AE-BAA6DD0C4944}">
      <dgm:prSet/>
      <dgm:spPr/>
      <dgm:t>
        <a:bodyPr/>
        <a:lstStyle/>
        <a:p>
          <a:endParaRPr lang="en-GB" sz="1400" b="1">
            <a:solidFill>
              <a:srgbClr val="002060"/>
            </a:solidFill>
            <a:latin typeface="Aptos" panose="020B0004020202020204" pitchFamily="34" charset="0"/>
          </a:endParaRPr>
        </a:p>
      </dgm:t>
    </dgm:pt>
    <dgm:pt modelId="{CBDEBA59-1DBC-4FCE-A4F4-6A22CEF2B557}">
      <dgm:prSet phldrT="[Text]" custT="1"/>
      <dgm:spPr/>
      <dgm:t>
        <a:bodyPr/>
        <a:lstStyle/>
        <a:p>
          <a:r>
            <a:rPr lang="en-US" sz="1200" b="1">
              <a:solidFill>
                <a:srgbClr val="002060"/>
              </a:solidFill>
              <a:latin typeface="Aptos" panose="020B0004020202020204" pitchFamily="34" charset="0"/>
            </a:rPr>
            <a:t>April 2025</a:t>
          </a:r>
          <a:endParaRPr lang="en-GB" sz="1200" b="1">
            <a:solidFill>
              <a:srgbClr val="002060"/>
            </a:solidFill>
            <a:latin typeface="Aptos" panose="020B0004020202020204" pitchFamily="34" charset="0"/>
          </a:endParaRPr>
        </a:p>
      </dgm:t>
    </dgm:pt>
    <dgm:pt modelId="{93D9ED98-FD43-4FA5-AD0C-BC9DF32B7C59}" type="parTrans" cxnId="{5DE2803D-4D19-4F44-84BB-F6D09CE273C6}">
      <dgm:prSet/>
      <dgm:spPr/>
      <dgm:t>
        <a:bodyPr/>
        <a:lstStyle/>
        <a:p>
          <a:endParaRPr lang="en-GB" sz="1400" b="1">
            <a:solidFill>
              <a:srgbClr val="002060"/>
            </a:solidFill>
            <a:latin typeface="Aptos" panose="020B0004020202020204" pitchFamily="34" charset="0"/>
          </a:endParaRPr>
        </a:p>
      </dgm:t>
    </dgm:pt>
    <dgm:pt modelId="{1DC01CA5-6174-4586-A783-A4ED6C10315A}" type="sibTrans" cxnId="{5DE2803D-4D19-4F44-84BB-F6D09CE273C6}">
      <dgm:prSet/>
      <dgm:spPr/>
      <dgm:t>
        <a:bodyPr/>
        <a:lstStyle/>
        <a:p>
          <a:endParaRPr lang="en-GB" sz="1400" b="1">
            <a:solidFill>
              <a:srgbClr val="002060"/>
            </a:solidFill>
            <a:latin typeface="Aptos" panose="020B0004020202020204" pitchFamily="34" charset="0"/>
          </a:endParaRPr>
        </a:p>
      </dgm:t>
    </dgm:pt>
    <dgm:pt modelId="{732B01A6-C081-4994-913C-C7F4416CB8E4}">
      <dgm:prSet custT="1"/>
      <dgm:spPr/>
      <dgm:t>
        <a:bodyPr/>
        <a:lstStyle/>
        <a:p>
          <a:r>
            <a:rPr lang="en-US" sz="1200" b="1">
              <a:solidFill>
                <a:srgbClr val="002060"/>
              </a:solidFill>
              <a:latin typeface="Aptos" panose="020B0004020202020204" pitchFamily="34" charset="0"/>
            </a:rPr>
            <a:t>June 2025</a:t>
          </a:r>
          <a:endParaRPr lang="en-GB" sz="1200" b="1">
            <a:solidFill>
              <a:srgbClr val="002060"/>
            </a:solidFill>
            <a:latin typeface="Aptos" panose="020B0004020202020204" pitchFamily="34" charset="0"/>
          </a:endParaRPr>
        </a:p>
      </dgm:t>
    </dgm:pt>
    <dgm:pt modelId="{8FF1B958-539D-4F60-A968-6D6E0BA3BEDF}" type="parTrans" cxnId="{21D7356B-7515-493C-BDB6-4AA4C5974B4C}">
      <dgm:prSet/>
      <dgm:spPr/>
      <dgm:t>
        <a:bodyPr/>
        <a:lstStyle/>
        <a:p>
          <a:endParaRPr lang="en-GB" sz="1400" b="1">
            <a:solidFill>
              <a:srgbClr val="002060"/>
            </a:solidFill>
            <a:latin typeface="Aptos" panose="020B0004020202020204" pitchFamily="34" charset="0"/>
          </a:endParaRPr>
        </a:p>
      </dgm:t>
    </dgm:pt>
    <dgm:pt modelId="{737A848D-7A3E-448B-AC0E-5A324D492F4D}" type="sibTrans" cxnId="{21D7356B-7515-493C-BDB6-4AA4C5974B4C}">
      <dgm:prSet/>
      <dgm:spPr/>
      <dgm:t>
        <a:bodyPr/>
        <a:lstStyle/>
        <a:p>
          <a:endParaRPr lang="en-GB" sz="1400" b="1">
            <a:solidFill>
              <a:srgbClr val="002060"/>
            </a:solidFill>
            <a:latin typeface="Aptos" panose="020B0004020202020204" pitchFamily="34" charset="0"/>
          </a:endParaRPr>
        </a:p>
      </dgm:t>
    </dgm:pt>
    <dgm:pt modelId="{6414530D-BDE7-4B66-844D-1D6BC5F2819D}">
      <dgm:prSet custT="1"/>
      <dgm:spPr/>
      <dgm:t>
        <a:bodyPr/>
        <a:lstStyle/>
        <a:p>
          <a:r>
            <a:rPr lang="en-US" sz="1200" b="1">
              <a:solidFill>
                <a:srgbClr val="002060"/>
              </a:solidFill>
              <a:latin typeface="Aptos" panose="020B0004020202020204" pitchFamily="34" charset="0"/>
            </a:rPr>
            <a:t>September 2024</a:t>
          </a:r>
          <a:endParaRPr lang="en-GB" sz="1200" b="1">
            <a:solidFill>
              <a:srgbClr val="002060"/>
            </a:solidFill>
            <a:latin typeface="Aptos" panose="020B0004020202020204" pitchFamily="34" charset="0"/>
          </a:endParaRPr>
        </a:p>
      </dgm:t>
    </dgm:pt>
    <dgm:pt modelId="{6C24900E-4166-4A9B-ABD1-F2E380391F53}" type="parTrans" cxnId="{A65C33A9-70A3-4D65-8293-3AC49F398EED}">
      <dgm:prSet/>
      <dgm:spPr/>
      <dgm:t>
        <a:bodyPr/>
        <a:lstStyle/>
        <a:p>
          <a:endParaRPr lang="en-GB" sz="1400" b="1">
            <a:solidFill>
              <a:srgbClr val="002060"/>
            </a:solidFill>
            <a:latin typeface="Aptos" panose="020B0004020202020204" pitchFamily="34" charset="0"/>
          </a:endParaRPr>
        </a:p>
      </dgm:t>
    </dgm:pt>
    <dgm:pt modelId="{A6D4C353-0478-46E4-81C7-31B3099086AB}" type="sibTrans" cxnId="{A65C33A9-70A3-4D65-8293-3AC49F398EED}">
      <dgm:prSet/>
      <dgm:spPr/>
      <dgm:t>
        <a:bodyPr/>
        <a:lstStyle/>
        <a:p>
          <a:endParaRPr lang="en-GB" sz="1400" b="1">
            <a:solidFill>
              <a:srgbClr val="002060"/>
            </a:solidFill>
            <a:latin typeface="Aptos" panose="020B0004020202020204" pitchFamily="34" charset="0"/>
          </a:endParaRPr>
        </a:p>
      </dgm:t>
    </dgm:pt>
    <dgm:pt modelId="{1FBF4372-5C17-490B-94D6-244C92611161}">
      <dgm:prSet custT="1"/>
      <dgm:spPr/>
      <dgm:t>
        <a:bodyPr/>
        <a:lstStyle/>
        <a:p>
          <a:r>
            <a:rPr lang="en-US" sz="1200" b="1">
              <a:solidFill>
                <a:srgbClr val="002060"/>
              </a:solidFill>
              <a:latin typeface="Aptos" panose="020B0004020202020204" pitchFamily="34" charset="0"/>
            </a:rPr>
            <a:t>October 2025</a:t>
          </a:r>
          <a:endParaRPr lang="en-GB" sz="1200" b="1">
            <a:solidFill>
              <a:srgbClr val="002060"/>
            </a:solidFill>
            <a:latin typeface="Aptos" panose="020B0004020202020204" pitchFamily="34" charset="0"/>
          </a:endParaRPr>
        </a:p>
      </dgm:t>
    </dgm:pt>
    <dgm:pt modelId="{A9A08428-2E55-46FD-84DF-8E76B4D90715}" type="parTrans" cxnId="{B4A3D74C-3EB8-430E-9FF1-7FC274D76CA1}">
      <dgm:prSet/>
      <dgm:spPr/>
      <dgm:t>
        <a:bodyPr/>
        <a:lstStyle/>
        <a:p>
          <a:endParaRPr lang="en-GB" sz="1400" b="1">
            <a:solidFill>
              <a:srgbClr val="002060"/>
            </a:solidFill>
            <a:latin typeface="Aptos" panose="020B0004020202020204" pitchFamily="34" charset="0"/>
          </a:endParaRPr>
        </a:p>
      </dgm:t>
    </dgm:pt>
    <dgm:pt modelId="{99982D14-5295-41DA-BFC0-D4B1F09917DB}" type="sibTrans" cxnId="{B4A3D74C-3EB8-430E-9FF1-7FC274D76CA1}">
      <dgm:prSet/>
      <dgm:spPr/>
      <dgm:t>
        <a:bodyPr/>
        <a:lstStyle/>
        <a:p>
          <a:endParaRPr lang="en-GB" sz="1400" b="1">
            <a:solidFill>
              <a:srgbClr val="002060"/>
            </a:solidFill>
            <a:latin typeface="Aptos" panose="020B0004020202020204" pitchFamily="34" charset="0"/>
          </a:endParaRPr>
        </a:p>
      </dgm:t>
    </dgm:pt>
    <dgm:pt modelId="{FF9C0EDE-F6D4-4EB8-B977-73E8974325FB}">
      <dgm:prSet custT="1"/>
      <dgm:spPr/>
      <dgm:t>
        <a:bodyPr/>
        <a:lstStyle/>
        <a:p>
          <a:r>
            <a:rPr lang="en-US" sz="1200" b="1">
              <a:solidFill>
                <a:srgbClr val="002060"/>
              </a:solidFill>
              <a:latin typeface="Aptos" panose="020B0004020202020204" pitchFamily="34" charset="0"/>
            </a:rPr>
            <a:t>December 2025</a:t>
          </a:r>
          <a:endParaRPr lang="en-GB" sz="1200" b="1">
            <a:solidFill>
              <a:srgbClr val="002060"/>
            </a:solidFill>
            <a:latin typeface="Aptos" panose="020B0004020202020204" pitchFamily="34" charset="0"/>
          </a:endParaRPr>
        </a:p>
      </dgm:t>
    </dgm:pt>
    <dgm:pt modelId="{81F67C21-F966-422E-8D8D-DC6CE2E4AF4D}" type="parTrans" cxnId="{750F15E0-0610-4BD2-9BC7-884D1F6F8B06}">
      <dgm:prSet/>
      <dgm:spPr/>
      <dgm:t>
        <a:bodyPr/>
        <a:lstStyle/>
        <a:p>
          <a:endParaRPr lang="en-GB" sz="1400" b="1">
            <a:solidFill>
              <a:srgbClr val="002060"/>
            </a:solidFill>
            <a:latin typeface="Aptos" panose="020B0004020202020204" pitchFamily="34" charset="0"/>
          </a:endParaRPr>
        </a:p>
      </dgm:t>
    </dgm:pt>
    <dgm:pt modelId="{E3B72397-4106-461E-BFE4-B0525A588CA2}" type="sibTrans" cxnId="{750F15E0-0610-4BD2-9BC7-884D1F6F8B06}">
      <dgm:prSet/>
      <dgm:spPr/>
      <dgm:t>
        <a:bodyPr/>
        <a:lstStyle/>
        <a:p>
          <a:endParaRPr lang="en-GB" sz="1400" b="1">
            <a:solidFill>
              <a:srgbClr val="002060"/>
            </a:solidFill>
            <a:latin typeface="Aptos" panose="020B0004020202020204" pitchFamily="34" charset="0"/>
          </a:endParaRPr>
        </a:p>
      </dgm:t>
    </dgm:pt>
    <dgm:pt modelId="{05EDC96B-5C6A-4A2A-A0F0-9BEBF565D4A5}">
      <dgm:prSet custT="1"/>
      <dgm:spPr/>
      <dgm:t>
        <a:bodyPr/>
        <a:lstStyle/>
        <a:p>
          <a:r>
            <a:rPr lang="en-US" sz="1200" b="1">
              <a:solidFill>
                <a:srgbClr val="002060"/>
              </a:solidFill>
              <a:latin typeface="Aptos" panose="020B0004020202020204" pitchFamily="34" charset="0"/>
            </a:rPr>
            <a:t>February 2025</a:t>
          </a:r>
          <a:endParaRPr lang="en-GB" sz="1200" b="1">
            <a:solidFill>
              <a:srgbClr val="002060"/>
            </a:solidFill>
            <a:latin typeface="Aptos" panose="020B0004020202020204" pitchFamily="34" charset="0"/>
          </a:endParaRPr>
        </a:p>
      </dgm:t>
    </dgm:pt>
    <dgm:pt modelId="{04D07CAA-362A-4158-958E-9FB9504DF2C8}" type="parTrans" cxnId="{8DB04DFB-F153-405F-A55A-04C362B924D3}">
      <dgm:prSet/>
      <dgm:spPr/>
      <dgm:t>
        <a:bodyPr/>
        <a:lstStyle/>
        <a:p>
          <a:endParaRPr lang="en-GB">
            <a:solidFill>
              <a:srgbClr val="002060"/>
            </a:solidFill>
          </a:endParaRPr>
        </a:p>
      </dgm:t>
    </dgm:pt>
    <dgm:pt modelId="{D8D1F15F-292B-46FE-AF5D-9AA5B466DDA0}" type="sibTrans" cxnId="{8DB04DFB-F153-405F-A55A-04C362B924D3}">
      <dgm:prSet/>
      <dgm:spPr/>
      <dgm:t>
        <a:bodyPr/>
        <a:lstStyle/>
        <a:p>
          <a:endParaRPr lang="en-GB">
            <a:solidFill>
              <a:srgbClr val="002060"/>
            </a:solidFill>
          </a:endParaRPr>
        </a:p>
      </dgm:t>
    </dgm:pt>
    <dgm:pt modelId="{F89EB960-4532-4D09-9B66-920F05A33274}">
      <dgm:prSet custT="1"/>
      <dgm:spPr/>
      <dgm:t>
        <a:bodyPr/>
        <a:lstStyle/>
        <a:p>
          <a:r>
            <a:rPr lang="en-US" sz="1200" b="1">
              <a:solidFill>
                <a:srgbClr val="002060"/>
              </a:solidFill>
              <a:latin typeface="Aptos" panose="020B0004020202020204" pitchFamily="34" charset="0"/>
            </a:rPr>
            <a:t>August 2024</a:t>
          </a:r>
          <a:endParaRPr lang="en-GB" sz="1200" b="1">
            <a:solidFill>
              <a:srgbClr val="002060"/>
            </a:solidFill>
            <a:latin typeface="Aptos" panose="020B0004020202020204" pitchFamily="34" charset="0"/>
          </a:endParaRPr>
        </a:p>
      </dgm:t>
    </dgm:pt>
    <dgm:pt modelId="{C1536759-F25E-4759-B59D-5EEB82A9E300}" type="parTrans" cxnId="{38738BFE-C4D1-4E28-8006-9B0E5112AD90}">
      <dgm:prSet/>
      <dgm:spPr/>
      <dgm:t>
        <a:bodyPr/>
        <a:lstStyle/>
        <a:p>
          <a:endParaRPr lang="en-GB">
            <a:solidFill>
              <a:srgbClr val="002060"/>
            </a:solidFill>
          </a:endParaRPr>
        </a:p>
      </dgm:t>
    </dgm:pt>
    <dgm:pt modelId="{B30F161A-0F00-4F06-8C05-5953C71CA1D0}" type="sibTrans" cxnId="{38738BFE-C4D1-4E28-8006-9B0E5112AD90}">
      <dgm:prSet/>
      <dgm:spPr/>
      <dgm:t>
        <a:bodyPr/>
        <a:lstStyle/>
        <a:p>
          <a:endParaRPr lang="en-GB">
            <a:solidFill>
              <a:srgbClr val="002060"/>
            </a:solidFill>
          </a:endParaRPr>
        </a:p>
      </dgm:t>
    </dgm:pt>
    <dgm:pt modelId="{1B3DEFD6-E4E7-4AB8-BEEA-A1145A8DFB5D}" type="pres">
      <dgm:prSet presAssocID="{1B15EE1A-F207-4189-BC24-9F12E1EB6CE9}" presName="Name0" presStyleCnt="0">
        <dgm:presLayoutVars>
          <dgm:dir/>
          <dgm:resizeHandles val="exact"/>
        </dgm:presLayoutVars>
      </dgm:prSet>
      <dgm:spPr/>
    </dgm:pt>
    <dgm:pt modelId="{6CF309DD-F208-47EE-A414-EADCA74ED158}" type="pres">
      <dgm:prSet presAssocID="{1B15EE1A-F207-4189-BC24-9F12E1EB6CE9}" presName="arrow" presStyleLbl="bgShp" presStyleIdx="0" presStyleCnt="1"/>
      <dgm:spPr>
        <a:solidFill>
          <a:schemeClr val="tx2">
            <a:lumMod val="20000"/>
            <a:lumOff val="80000"/>
          </a:schemeClr>
        </a:solidFill>
      </dgm:spPr>
    </dgm:pt>
    <dgm:pt modelId="{B3E4435E-9C97-4DF2-988E-CCB46ECD82B8}" type="pres">
      <dgm:prSet presAssocID="{1B15EE1A-F207-4189-BC24-9F12E1EB6CE9}" presName="points" presStyleCnt="0"/>
      <dgm:spPr/>
    </dgm:pt>
    <dgm:pt modelId="{871F9B84-C112-4192-A1E6-4CAEBB475997}" type="pres">
      <dgm:prSet presAssocID="{F7A7A8D6-749D-4E6E-8660-BA2D120C3718}" presName="compositeA" presStyleCnt="0"/>
      <dgm:spPr/>
    </dgm:pt>
    <dgm:pt modelId="{0D8428FE-ACEF-43C5-A70E-53C74538BC1D}" type="pres">
      <dgm:prSet presAssocID="{F7A7A8D6-749D-4E6E-8660-BA2D120C3718}" presName="textA" presStyleLbl="revTx" presStyleIdx="0" presStyleCnt="9">
        <dgm:presLayoutVars>
          <dgm:bulletEnabled val="1"/>
        </dgm:presLayoutVars>
      </dgm:prSet>
      <dgm:spPr/>
    </dgm:pt>
    <dgm:pt modelId="{1BF27CB4-565D-4346-BDE4-DE6A40E406C8}" type="pres">
      <dgm:prSet presAssocID="{F7A7A8D6-749D-4E6E-8660-BA2D120C3718}" presName="circleA" presStyleLbl="node1" presStyleIdx="0" presStyleCnt="9"/>
      <dgm:spPr>
        <a:solidFill>
          <a:srgbClr val="002060"/>
        </a:solidFill>
      </dgm:spPr>
    </dgm:pt>
    <dgm:pt modelId="{6DD6E87D-F074-486F-8425-807E0FA6D9AE}" type="pres">
      <dgm:prSet presAssocID="{F7A7A8D6-749D-4E6E-8660-BA2D120C3718}" presName="spaceA" presStyleCnt="0"/>
      <dgm:spPr/>
    </dgm:pt>
    <dgm:pt modelId="{790D5289-6288-41EC-8037-6B13514B8F62}" type="pres">
      <dgm:prSet presAssocID="{D12B6514-2F5E-42FB-84C5-97C329F560D4}" presName="space" presStyleCnt="0"/>
      <dgm:spPr/>
    </dgm:pt>
    <dgm:pt modelId="{5D3CF650-504F-42D0-ABDA-5D0C1DD4F58C}" type="pres">
      <dgm:prSet presAssocID="{05EDC96B-5C6A-4A2A-A0F0-9BEBF565D4A5}" presName="compositeB" presStyleCnt="0"/>
      <dgm:spPr/>
    </dgm:pt>
    <dgm:pt modelId="{E07285F5-2CBB-4937-8548-279B22701B3A}" type="pres">
      <dgm:prSet presAssocID="{05EDC96B-5C6A-4A2A-A0F0-9BEBF565D4A5}" presName="textB" presStyleLbl="revTx" presStyleIdx="1" presStyleCnt="9">
        <dgm:presLayoutVars>
          <dgm:bulletEnabled val="1"/>
        </dgm:presLayoutVars>
      </dgm:prSet>
      <dgm:spPr/>
    </dgm:pt>
    <dgm:pt modelId="{521ADF63-4E05-45BB-9194-5D0C0D50823C}" type="pres">
      <dgm:prSet presAssocID="{05EDC96B-5C6A-4A2A-A0F0-9BEBF565D4A5}" presName="circleB" presStyleLbl="node1" presStyleIdx="1" presStyleCnt="9"/>
      <dgm:spPr>
        <a:solidFill>
          <a:schemeClr val="accent2"/>
        </a:solidFill>
      </dgm:spPr>
    </dgm:pt>
    <dgm:pt modelId="{62C95B3F-C74B-4370-874C-0914D1E3AE10}" type="pres">
      <dgm:prSet presAssocID="{05EDC96B-5C6A-4A2A-A0F0-9BEBF565D4A5}" presName="spaceB" presStyleCnt="0"/>
      <dgm:spPr/>
    </dgm:pt>
    <dgm:pt modelId="{173F2321-E482-49D2-B925-0D2D540F8189}" type="pres">
      <dgm:prSet presAssocID="{D8D1F15F-292B-46FE-AF5D-9AA5B466DDA0}" presName="space" presStyleCnt="0"/>
      <dgm:spPr/>
    </dgm:pt>
    <dgm:pt modelId="{7041C8F9-5B4A-471D-80EF-FC983A77AF8A}" type="pres">
      <dgm:prSet presAssocID="{73156BF4-8F3E-4023-A5AA-0BAB562A0B07}" presName="compositeA" presStyleCnt="0"/>
      <dgm:spPr/>
    </dgm:pt>
    <dgm:pt modelId="{AE677C7B-72DC-4758-9BCA-7E67A17986AC}" type="pres">
      <dgm:prSet presAssocID="{73156BF4-8F3E-4023-A5AA-0BAB562A0B07}" presName="textA" presStyleLbl="revTx" presStyleIdx="2" presStyleCnt="9" custScaleX="91182">
        <dgm:presLayoutVars>
          <dgm:bulletEnabled val="1"/>
        </dgm:presLayoutVars>
      </dgm:prSet>
      <dgm:spPr/>
    </dgm:pt>
    <dgm:pt modelId="{30944A5B-9E2A-49BA-B3A7-5032AE369F73}" type="pres">
      <dgm:prSet presAssocID="{73156BF4-8F3E-4023-A5AA-0BAB562A0B07}" presName="circleA" presStyleLbl="node1" presStyleIdx="2" presStyleCnt="9"/>
      <dgm:spPr>
        <a:solidFill>
          <a:srgbClr val="00B0F0"/>
        </a:solidFill>
      </dgm:spPr>
    </dgm:pt>
    <dgm:pt modelId="{19D75296-9739-4475-99D6-082CF368C518}" type="pres">
      <dgm:prSet presAssocID="{73156BF4-8F3E-4023-A5AA-0BAB562A0B07}" presName="spaceA" presStyleCnt="0"/>
      <dgm:spPr/>
    </dgm:pt>
    <dgm:pt modelId="{E2C85CED-E4E2-4CBE-8FBE-1F1373E98DEA}" type="pres">
      <dgm:prSet presAssocID="{2CC834E8-FB4B-4F2E-A00E-2AED56B7CDC3}" presName="space" presStyleCnt="0"/>
      <dgm:spPr/>
    </dgm:pt>
    <dgm:pt modelId="{AE518A77-4EE6-4D24-96F9-0EBFEEF0BF26}" type="pres">
      <dgm:prSet presAssocID="{CBDEBA59-1DBC-4FCE-A4F4-6A22CEF2B557}" presName="compositeB" presStyleCnt="0"/>
      <dgm:spPr/>
    </dgm:pt>
    <dgm:pt modelId="{62374EA6-525B-4A4D-8EA5-C9C444E0CB46}" type="pres">
      <dgm:prSet presAssocID="{CBDEBA59-1DBC-4FCE-A4F4-6A22CEF2B557}" presName="textB" presStyleLbl="revTx" presStyleIdx="3" presStyleCnt="9" custScaleX="71048">
        <dgm:presLayoutVars>
          <dgm:bulletEnabled val="1"/>
        </dgm:presLayoutVars>
      </dgm:prSet>
      <dgm:spPr/>
    </dgm:pt>
    <dgm:pt modelId="{BE10428B-F2CD-422C-B100-8E4B2A5D6FAB}" type="pres">
      <dgm:prSet presAssocID="{CBDEBA59-1DBC-4FCE-A4F4-6A22CEF2B557}" presName="circleB" presStyleLbl="node1" presStyleIdx="3" presStyleCnt="9"/>
      <dgm:spPr>
        <a:solidFill>
          <a:srgbClr val="A02B93"/>
        </a:solidFill>
      </dgm:spPr>
    </dgm:pt>
    <dgm:pt modelId="{B885A966-533E-439E-94FF-FC3EFB325D9D}" type="pres">
      <dgm:prSet presAssocID="{CBDEBA59-1DBC-4FCE-A4F4-6A22CEF2B557}" presName="spaceB" presStyleCnt="0"/>
      <dgm:spPr/>
    </dgm:pt>
    <dgm:pt modelId="{41E0A02F-EC3C-47BA-A2AE-425C4558F054}" type="pres">
      <dgm:prSet presAssocID="{1DC01CA5-6174-4586-A783-A4ED6C10315A}" presName="space" presStyleCnt="0"/>
      <dgm:spPr/>
    </dgm:pt>
    <dgm:pt modelId="{005A106C-9F60-49BB-83F5-174A8153CE93}" type="pres">
      <dgm:prSet presAssocID="{732B01A6-C081-4994-913C-C7F4416CB8E4}" presName="compositeA" presStyleCnt="0"/>
      <dgm:spPr/>
    </dgm:pt>
    <dgm:pt modelId="{83F0C6C8-696E-4FAA-A876-5E702CB9A21F}" type="pres">
      <dgm:prSet presAssocID="{732B01A6-C081-4994-913C-C7F4416CB8E4}" presName="textA" presStyleLbl="revTx" presStyleIdx="4" presStyleCnt="9" custScaleX="83742">
        <dgm:presLayoutVars>
          <dgm:bulletEnabled val="1"/>
        </dgm:presLayoutVars>
      </dgm:prSet>
      <dgm:spPr/>
    </dgm:pt>
    <dgm:pt modelId="{530CD9B6-9A21-4C4A-A21B-80AC715C8EF8}" type="pres">
      <dgm:prSet presAssocID="{732B01A6-C081-4994-913C-C7F4416CB8E4}" presName="circleA" presStyleLbl="node1" presStyleIdx="4" presStyleCnt="9"/>
      <dgm:spPr>
        <a:solidFill>
          <a:schemeClr val="accent2"/>
        </a:solidFill>
      </dgm:spPr>
    </dgm:pt>
    <dgm:pt modelId="{DB736B9C-231E-4228-95F6-0E5FD50A5762}" type="pres">
      <dgm:prSet presAssocID="{732B01A6-C081-4994-913C-C7F4416CB8E4}" presName="spaceA" presStyleCnt="0"/>
      <dgm:spPr/>
    </dgm:pt>
    <dgm:pt modelId="{DD2D4DAD-D4DA-4136-A448-A7A31A7A3431}" type="pres">
      <dgm:prSet presAssocID="{737A848D-7A3E-448B-AC0E-5A324D492F4D}" presName="space" presStyleCnt="0"/>
      <dgm:spPr/>
    </dgm:pt>
    <dgm:pt modelId="{21C27EDF-CBB9-4542-8111-0A652B150A96}" type="pres">
      <dgm:prSet presAssocID="{F89EB960-4532-4D09-9B66-920F05A33274}" presName="compositeB" presStyleCnt="0"/>
      <dgm:spPr/>
    </dgm:pt>
    <dgm:pt modelId="{3D07ECD7-2804-411A-BC1B-7516234F17B2}" type="pres">
      <dgm:prSet presAssocID="{F89EB960-4532-4D09-9B66-920F05A33274}" presName="textB" presStyleLbl="revTx" presStyleIdx="5" presStyleCnt="9">
        <dgm:presLayoutVars>
          <dgm:bulletEnabled val="1"/>
        </dgm:presLayoutVars>
      </dgm:prSet>
      <dgm:spPr/>
    </dgm:pt>
    <dgm:pt modelId="{00B5C3B4-C723-4458-92D6-7872B1EE2ED3}" type="pres">
      <dgm:prSet presAssocID="{F89EB960-4532-4D09-9B66-920F05A33274}" presName="circleB" presStyleLbl="node1" presStyleIdx="5" presStyleCnt="9"/>
      <dgm:spPr>
        <a:solidFill>
          <a:schemeClr val="accent2"/>
        </a:solidFill>
      </dgm:spPr>
    </dgm:pt>
    <dgm:pt modelId="{519F25D1-FED5-45E2-933D-E70BBAD60AB7}" type="pres">
      <dgm:prSet presAssocID="{F89EB960-4532-4D09-9B66-920F05A33274}" presName="spaceB" presStyleCnt="0"/>
      <dgm:spPr/>
    </dgm:pt>
    <dgm:pt modelId="{D57A3584-0F1D-498F-9781-3F14B8C1CB04}" type="pres">
      <dgm:prSet presAssocID="{B30F161A-0F00-4F06-8C05-5953C71CA1D0}" presName="space" presStyleCnt="0"/>
      <dgm:spPr/>
    </dgm:pt>
    <dgm:pt modelId="{CAB27BA1-F8D9-428E-B981-C8F6AC420540}" type="pres">
      <dgm:prSet presAssocID="{6414530D-BDE7-4B66-844D-1D6BC5F2819D}" presName="compositeA" presStyleCnt="0"/>
      <dgm:spPr/>
    </dgm:pt>
    <dgm:pt modelId="{9902634C-2FE9-42F2-8263-B514AC0A7E68}" type="pres">
      <dgm:prSet presAssocID="{6414530D-BDE7-4B66-844D-1D6BC5F2819D}" presName="textA" presStyleLbl="revTx" presStyleIdx="6" presStyleCnt="9">
        <dgm:presLayoutVars>
          <dgm:bulletEnabled val="1"/>
        </dgm:presLayoutVars>
      </dgm:prSet>
      <dgm:spPr/>
    </dgm:pt>
    <dgm:pt modelId="{21532878-F3E7-4F7B-8F76-FA825C3AFA6B}" type="pres">
      <dgm:prSet presAssocID="{6414530D-BDE7-4B66-844D-1D6BC5F2819D}" presName="circleA" presStyleLbl="node1" presStyleIdx="6" presStyleCnt="9"/>
      <dgm:spPr>
        <a:solidFill>
          <a:srgbClr val="00B0F0"/>
        </a:solidFill>
      </dgm:spPr>
    </dgm:pt>
    <dgm:pt modelId="{E2FF8FB2-BED9-4933-96EC-F57C2374FD60}" type="pres">
      <dgm:prSet presAssocID="{6414530D-BDE7-4B66-844D-1D6BC5F2819D}" presName="spaceA" presStyleCnt="0"/>
      <dgm:spPr/>
    </dgm:pt>
    <dgm:pt modelId="{22B7D598-2411-45C7-A0ED-88467A0157D0}" type="pres">
      <dgm:prSet presAssocID="{A6D4C353-0478-46E4-81C7-31B3099086AB}" presName="space" presStyleCnt="0"/>
      <dgm:spPr/>
    </dgm:pt>
    <dgm:pt modelId="{0D640621-F2B9-498C-AE6C-53EBCBB41D47}" type="pres">
      <dgm:prSet presAssocID="{1FBF4372-5C17-490B-94D6-244C92611161}" presName="compositeB" presStyleCnt="0"/>
      <dgm:spPr/>
    </dgm:pt>
    <dgm:pt modelId="{BE035EE4-95FA-4874-9466-CA356D2AC0F8}" type="pres">
      <dgm:prSet presAssocID="{1FBF4372-5C17-490B-94D6-244C92611161}" presName="textB" presStyleLbl="revTx" presStyleIdx="7" presStyleCnt="9">
        <dgm:presLayoutVars>
          <dgm:bulletEnabled val="1"/>
        </dgm:presLayoutVars>
      </dgm:prSet>
      <dgm:spPr/>
    </dgm:pt>
    <dgm:pt modelId="{6A9082B9-A7FD-4E27-A0EE-4B04E9F1E2CB}" type="pres">
      <dgm:prSet presAssocID="{1FBF4372-5C17-490B-94D6-244C92611161}" presName="circleB" presStyleLbl="node1" presStyleIdx="7" presStyleCnt="9"/>
      <dgm:spPr>
        <a:solidFill>
          <a:srgbClr val="A02B93"/>
        </a:solidFill>
      </dgm:spPr>
    </dgm:pt>
    <dgm:pt modelId="{86E772CF-6C52-4EA2-A73E-B612D31E48AA}" type="pres">
      <dgm:prSet presAssocID="{1FBF4372-5C17-490B-94D6-244C92611161}" presName="spaceB" presStyleCnt="0"/>
      <dgm:spPr/>
    </dgm:pt>
    <dgm:pt modelId="{70039062-FD54-4878-B89E-F9F3957B4B5F}" type="pres">
      <dgm:prSet presAssocID="{99982D14-5295-41DA-BFC0-D4B1F09917DB}" presName="space" presStyleCnt="0"/>
      <dgm:spPr/>
    </dgm:pt>
    <dgm:pt modelId="{29455FB9-2EE5-4D44-8D03-61A37C591320}" type="pres">
      <dgm:prSet presAssocID="{FF9C0EDE-F6D4-4EB8-B977-73E8974325FB}" presName="compositeA" presStyleCnt="0"/>
      <dgm:spPr/>
    </dgm:pt>
    <dgm:pt modelId="{4698CFC7-04B7-42F6-A29B-5A2EBB262B22}" type="pres">
      <dgm:prSet presAssocID="{FF9C0EDE-F6D4-4EB8-B977-73E8974325FB}" presName="textA" presStyleLbl="revTx" presStyleIdx="8" presStyleCnt="9">
        <dgm:presLayoutVars>
          <dgm:bulletEnabled val="1"/>
        </dgm:presLayoutVars>
      </dgm:prSet>
      <dgm:spPr/>
    </dgm:pt>
    <dgm:pt modelId="{6B2ED9B9-BD5B-4BBA-9AA6-10F637E37D24}" type="pres">
      <dgm:prSet presAssocID="{FF9C0EDE-F6D4-4EB8-B977-73E8974325FB}" presName="circleA" presStyleLbl="node1" presStyleIdx="8" presStyleCnt="9"/>
      <dgm:spPr>
        <a:solidFill>
          <a:srgbClr val="002060"/>
        </a:solidFill>
      </dgm:spPr>
    </dgm:pt>
    <dgm:pt modelId="{1DC37459-FC68-4286-8A9E-759B700D34A7}" type="pres">
      <dgm:prSet presAssocID="{FF9C0EDE-F6D4-4EB8-B977-73E8974325FB}" presName="spaceA" presStyleCnt="0"/>
      <dgm:spPr/>
    </dgm:pt>
  </dgm:ptLst>
  <dgm:cxnLst>
    <dgm:cxn modelId="{E7AF5614-4BC7-4BBF-848C-AD606857728C}" srcId="{1B15EE1A-F207-4189-BC24-9F12E1EB6CE9}" destId="{F7A7A8D6-749D-4E6E-8660-BA2D120C3718}" srcOrd="0" destOrd="0" parTransId="{97E8165C-907B-46DB-A1AA-5E97484DE871}" sibTransId="{D12B6514-2F5E-42FB-84C5-97C329F560D4}"/>
    <dgm:cxn modelId="{979E5B26-77C8-49E4-BE26-9F031EF85880}" type="presOf" srcId="{FF9C0EDE-F6D4-4EB8-B977-73E8974325FB}" destId="{4698CFC7-04B7-42F6-A29B-5A2EBB262B22}" srcOrd="0" destOrd="0" presId="urn:microsoft.com/office/officeart/2005/8/layout/hProcess11"/>
    <dgm:cxn modelId="{5DE2803D-4D19-4F44-84BB-F6D09CE273C6}" srcId="{1B15EE1A-F207-4189-BC24-9F12E1EB6CE9}" destId="{CBDEBA59-1DBC-4FCE-A4F4-6A22CEF2B557}" srcOrd="3" destOrd="0" parTransId="{93D9ED98-FD43-4FA5-AD0C-BC9DF32B7C59}" sibTransId="{1DC01CA5-6174-4586-A783-A4ED6C10315A}"/>
    <dgm:cxn modelId="{19A12E45-D398-41E5-B959-B3141DD24813}" type="presOf" srcId="{73156BF4-8F3E-4023-A5AA-0BAB562A0B07}" destId="{AE677C7B-72DC-4758-9BCA-7E67A17986AC}" srcOrd="0" destOrd="0" presId="urn:microsoft.com/office/officeart/2005/8/layout/hProcess11"/>
    <dgm:cxn modelId="{21D7356B-7515-493C-BDB6-4AA4C5974B4C}" srcId="{1B15EE1A-F207-4189-BC24-9F12E1EB6CE9}" destId="{732B01A6-C081-4994-913C-C7F4416CB8E4}" srcOrd="4" destOrd="0" parTransId="{8FF1B958-539D-4F60-A968-6D6E0BA3BEDF}" sibTransId="{737A848D-7A3E-448B-AC0E-5A324D492F4D}"/>
    <dgm:cxn modelId="{B4A3D74C-3EB8-430E-9FF1-7FC274D76CA1}" srcId="{1B15EE1A-F207-4189-BC24-9F12E1EB6CE9}" destId="{1FBF4372-5C17-490B-94D6-244C92611161}" srcOrd="7" destOrd="0" parTransId="{A9A08428-2E55-46FD-84DF-8E76B4D90715}" sibTransId="{99982D14-5295-41DA-BFC0-D4B1F09917DB}"/>
    <dgm:cxn modelId="{6F29757D-13D3-4738-A7AE-BAA6DD0C4944}" srcId="{1B15EE1A-F207-4189-BC24-9F12E1EB6CE9}" destId="{73156BF4-8F3E-4023-A5AA-0BAB562A0B07}" srcOrd="2" destOrd="0" parTransId="{A12276E2-101E-4394-A373-459CF63D7DB7}" sibTransId="{2CC834E8-FB4B-4F2E-A00E-2AED56B7CDC3}"/>
    <dgm:cxn modelId="{3CDE6D8F-1C14-4788-BFA5-09201E611C96}" type="presOf" srcId="{F89EB960-4532-4D09-9B66-920F05A33274}" destId="{3D07ECD7-2804-411A-BC1B-7516234F17B2}" srcOrd="0" destOrd="0" presId="urn:microsoft.com/office/officeart/2005/8/layout/hProcess11"/>
    <dgm:cxn modelId="{DE99D899-D144-43F2-A047-D408B281CBB3}" type="presOf" srcId="{CBDEBA59-1DBC-4FCE-A4F4-6A22CEF2B557}" destId="{62374EA6-525B-4A4D-8EA5-C9C444E0CB46}" srcOrd="0" destOrd="0" presId="urn:microsoft.com/office/officeart/2005/8/layout/hProcess11"/>
    <dgm:cxn modelId="{EC1CA49B-DB9E-4C40-A563-680932EA09EA}" type="presOf" srcId="{1FBF4372-5C17-490B-94D6-244C92611161}" destId="{BE035EE4-95FA-4874-9466-CA356D2AC0F8}" srcOrd="0" destOrd="0" presId="urn:microsoft.com/office/officeart/2005/8/layout/hProcess11"/>
    <dgm:cxn modelId="{A65C33A9-70A3-4D65-8293-3AC49F398EED}" srcId="{1B15EE1A-F207-4189-BC24-9F12E1EB6CE9}" destId="{6414530D-BDE7-4B66-844D-1D6BC5F2819D}" srcOrd="6" destOrd="0" parTransId="{6C24900E-4166-4A9B-ABD1-F2E380391F53}" sibTransId="{A6D4C353-0478-46E4-81C7-31B3099086AB}"/>
    <dgm:cxn modelId="{FC3C72AD-C384-4B1D-8017-4489A0AAAB2C}" type="presOf" srcId="{05EDC96B-5C6A-4A2A-A0F0-9BEBF565D4A5}" destId="{E07285F5-2CBB-4937-8548-279B22701B3A}" srcOrd="0" destOrd="0" presId="urn:microsoft.com/office/officeart/2005/8/layout/hProcess11"/>
    <dgm:cxn modelId="{ED934ECB-3E1A-499B-B13F-E88F6492DCE5}" type="presOf" srcId="{6414530D-BDE7-4B66-844D-1D6BC5F2819D}" destId="{9902634C-2FE9-42F2-8263-B514AC0A7E68}" srcOrd="0" destOrd="0" presId="urn:microsoft.com/office/officeart/2005/8/layout/hProcess11"/>
    <dgm:cxn modelId="{B6EB19D2-7D05-40AB-9CF8-F8058C932103}" type="presOf" srcId="{732B01A6-C081-4994-913C-C7F4416CB8E4}" destId="{83F0C6C8-696E-4FAA-A876-5E702CB9A21F}" srcOrd="0" destOrd="0" presId="urn:microsoft.com/office/officeart/2005/8/layout/hProcess11"/>
    <dgm:cxn modelId="{CE1B98DF-7427-499D-A6C6-7AAF5135550B}" type="presOf" srcId="{F7A7A8D6-749D-4E6E-8660-BA2D120C3718}" destId="{0D8428FE-ACEF-43C5-A70E-53C74538BC1D}" srcOrd="0" destOrd="0" presId="urn:microsoft.com/office/officeart/2005/8/layout/hProcess11"/>
    <dgm:cxn modelId="{750F15E0-0610-4BD2-9BC7-884D1F6F8B06}" srcId="{1B15EE1A-F207-4189-BC24-9F12E1EB6CE9}" destId="{FF9C0EDE-F6D4-4EB8-B977-73E8974325FB}" srcOrd="8" destOrd="0" parTransId="{81F67C21-F966-422E-8D8D-DC6CE2E4AF4D}" sibTransId="{E3B72397-4106-461E-BFE4-B0525A588CA2}"/>
    <dgm:cxn modelId="{CFC25DF8-F25A-4424-99DB-F3A2B4221E1D}" type="presOf" srcId="{1B15EE1A-F207-4189-BC24-9F12E1EB6CE9}" destId="{1B3DEFD6-E4E7-4AB8-BEEA-A1145A8DFB5D}" srcOrd="0" destOrd="0" presId="urn:microsoft.com/office/officeart/2005/8/layout/hProcess11"/>
    <dgm:cxn modelId="{8DB04DFB-F153-405F-A55A-04C362B924D3}" srcId="{1B15EE1A-F207-4189-BC24-9F12E1EB6CE9}" destId="{05EDC96B-5C6A-4A2A-A0F0-9BEBF565D4A5}" srcOrd="1" destOrd="0" parTransId="{04D07CAA-362A-4158-958E-9FB9504DF2C8}" sibTransId="{D8D1F15F-292B-46FE-AF5D-9AA5B466DDA0}"/>
    <dgm:cxn modelId="{38738BFE-C4D1-4E28-8006-9B0E5112AD90}" srcId="{1B15EE1A-F207-4189-BC24-9F12E1EB6CE9}" destId="{F89EB960-4532-4D09-9B66-920F05A33274}" srcOrd="5" destOrd="0" parTransId="{C1536759-F25E-4759-B59D-5EEB82A9E300}" sibTransId="{B30F161A-0F00-4F06-8C05-5953C71CA1D0}"/>
    <dgm:cxn modelId="{2D6CE01D-D5F0-4F47-916E-561E15BBB8AB}" type="presParOf" srcId="{1B3DEFD6-E4E7-4AB8-BEEA-A1145A8DFB5D}" destId="{6CF309DD-F208-47EE-A414-EADCA74ED158}" srcOrd="0" destOrd="0" presId="urn:microsoft.com/office/officeart/2005/8/layout/hProcess11"/>
    <dgm:cxn modelId="{B97D4CC4-B663-40DD-A5D6-D84ACEC65B0C}" type="presParOf" srcId="{1B3DEFD6-E4E7-4AB8-BEEA-A1145A8DFB5D}" destId="{B3E4435E-9C97-4DF2-988E-CCB46ECD82B8}" srcOrd="1" destOrd="0" presId="urn:microsoft.com/office/officeart/2005/8/layout/hProcess11"/>
    <dgm:cxn modelId="{186DB184-9652-4C19-A3D8-DA7B7919D25B}" type="presParOf" srcId="{B3E4435E-9C97-4DF2-988E-CCB46ECD82B8}" destId="{871F9B84-C112-4192-A1E6-4CAEBB475997}" srcOrd="0" destOrd="0" presId="urn:microsoft.com/office/officeart/2005/8/layout/hProcess11"/>
    <dgm:cxn modelId="{280AD7D4-C2C9-4DAD-B46C-641548097C73}" type="presParOf" srcId="{871F9B84-C112-4192-A1E6-4CAEBB475997}" destId="{0D8428FE-ACEF-43C5-A70E-53C74538BC1D}" srcOrd="0" destOrd="0" presId="urn:microsoft.com/office/officeart/2005/8/layout/hProcess11"/>
    <dgm:cxn modelId="{BE7E5588-0514-4FD7-9BA3-151AB49703CB}" type="presParOf" srcId="{871F9B84-C112-4192-A1E6-4CAEBB475997}" destId="{1BF27CB4-565D-4346-BDE4-DE6A40E406C8}" srcOrd="1" destOrd="0" presId="urn:microsoft.com/office/officeart/2005/8/layout/hProcess11"/>
    <dgm:cxn modelId="{D9110A44-98FB-49B8-B1C1-E88633EABE93}" type="presParOf" srcId="{871F9B84-C112-4192-A1E6-4CAEBB475997}" destId="{6DD6E87D-F074-486F-8425-807E0FA6D9AE}" srcOrd="2" destOrd="0" presId="urn:microsoft.com/office/officeart/2005/8/layout/hProcess11"/>
    <dgm:cxn modelId="{6E18AA9A-2386-4314-B5DC-3B4512AD78D8}" type="presParOf" srcId="{B3E4435E-9C97-4DF2-988E-CCB46ECD82B8}" destId="{790D5289-6288-41EC-8037-6B13514B8F62}" srcOrd="1" destOrd="0" presId="urn:microsoft.com/office/officeart/2005/8/layout/hProcess11"/>
    <dgm:cxn modelId="{0C783244-A02F-4221-8B52-DDCCD1C46D85}" type="presParOf" srcId="{B3E4435E-9C97-4DF2-988E-CCB46ECD82B8}" destId="{5D3CF650-504F-42D0-ABDA-5D0C1DD4F58C}" srcOrd="2" destOrd="0" presId="urn:microsoft.com/office/officeart/2005/8/layout/hProcess11"/>
    <dgm:cxn modelId="{6A5E58AC-C10B-4672-BA20-52ED7807049F}" type="presParOf" srcId="{5D3CF650-504F-42D0-ABDA-5D0C1DD4F58C}" destId="{E07285F5-2CBB-4937-8548-279B22701B3A}" srcOrd="0" destOrd="0" presId="urn:microsoft.com/office/officeart/2005/8/layout/hProcess11"/>
    <dgm:cxn modelId="{3CFDCA6F-87BF-4675-A604-FF26B3C393DB}" type="presParOf" srcId="{5D3CF650-504F-42D0-ABDA-5D0C1DD4F58C}" destId="{521ADF63-4E05-45BB-9194-5D0C0D50823C}" srcOrd="1" destOrd="0" presId="urn:microsoft.com/office/officeart/2005/8/layout/hProcess11"/>
    <dgm:cxn modelId="{6175F6AD-1B45-4AF2-BF0E-970A46DF8D32}" type="presParOf" srcId="{5D3CF650-504F-42D0-ABDA-5D0C1DD4F58C}" destId="{62C95B3F-C74B-4370-874C-0914D1E3AE10}" srcOrd="2" destOrd="0" presId="urn:microsoft.com/office/officeart/2005/8/layout/hProcess11"/>
    <dgm:cxn modelId="{5CDB6B37-F7F3-4606-9F82-0524B7AFDF87}" type="presParOf" srcId="{B3E4435E-9C97-4DF2-988E-CCB46ECD82B8}" destId="{173F2321-E482-49D2-B925-0D2D540F8189}" srcOrd="3" destOrd="0" presId="urn:microsoft.com/office/officeart/2005/8/layout/hProcess11"/>
    <dgm:cxn modelId="{2DD94DA4-8BB1-48F0-9774-60BCABEA539A}" type="presParOf" srcId="{B3E4435E-9C97-4DF2-988E-CCB46ECD82B8}" destId="{7041C8F9-5B4A-471D-80EF-FC983A77AF8A}" srcOrd="4" destOrd="0" presId="urn:microsoft.com/office/officeart/2005/8/layout/hProcess11"/>
    <dgm:cxn modelId="{70718AF9-F950-4684-829A-C3D8B0B8AA8B}" type="presParOf" srcId="{7041C8F9-5B4A-471D-80EF-FC983A77AF8A}" destId="{AE677C7B-72DC-4758-9BCA-7E67A17986AC}" srcOrd="0" destOrd="0" presId="urn:microsoft.com/office/officeart/2005/8/layout/hProcess11"/>
    <dgm:cxn modelId="{2DDD0381-1C2B-484B-B61A-BF49BEAE128B}" type="presParOf" srcId="{7041C8F9-5B4A-471D-80EF-FC983A77AF8A}" destId="{30944A5B-9E2A-49BA-B3A7-5032AE369F73}" srcOrd="1" destOrd="0" presId="urn:microsoft.com/office/officeart/2005/8/layout/hProcess11"/>
    <dgm:cxn modelId="{7CE7AAFD-CB78-4125-9032-8102F783CBF6}" type="presParOf" srcId="{7041C8F9-5B4A-471D-80EF-FC983A77AF8A}" destId="{19D75296-9739-4475-99D6-082CF368C518}" srcOrd="2" destOrd="0" presId="urn:microsoft.com/office/officeart/2005/8/layout/hProcess11"/>
    <dgm:cxn modelId="{85C36A7B-152A-4D63-B7A3-2CE78F187D18}" type="presParOf" srcId="{B3E4435E-9C97-4DF2-988E-CCB46ECD82B8}" destId="{E2C85CED-E4E2-4CBE-8FBE-1F1373E98DEA}" srcOrd="5" destOrd="0" presId="urn:microsoft.com/office/officeart/2005/8/layout/hProcess11"/>
    <dgm:cxn modelId="{0554122B-1A59-4BFF-B1D2-664554641F05}" type="presParOf" srcId="{B3E4435E-9C97-4DF2-988E-CCB46ECD82B8}" destId="{AE518A77-4EE6-4D24-96F9-0EBFEEF0BF26}" srcOrd="6" destOrd="0" presId="urn:microsoft.com/office/officeart/2005/8/layout/hProcess11"/>
    <dgm:cxn modelId="{B5BFBF84-FB7B-4987-831E-1B5A393EEDEC}" type="presParOf" srcId="{AE518A77-4EE6-4D24-96F9-0EBFEEF0BF26}" destId="{62374EA6-525B-4A4D-8EA5-C9C444E0CB46}" srcOrd="0" destOrd="0" presId="urn:microsoft.com/office/officeart/2005/8/layout/hProcess11"/>
    <dgm:cxn modelId="{B51D51C2-0FE7-42AE-B354-222794F6E96B}" type="presParOf" srcId="{AE518A77-4EE6-4D24-96F9-0EBFEEF0BF26}" destId="{BE10428B-F2CD-422C-B100-8E4B2A5D6FAB}" srcOrd="1" destOrd="0" presId="urn:microsoft.com/office/officeart/2005/8/layout/hProcess11"/>
    <dgm:cxn modelId="{77A85259-EE8B-4F5F-AB7E-5EACCF4E905E}" type="presParOf" srcId="{AE518A77-4EE6-4D24-96F9-0EBFEEF0BF26}" destId="{B885A966-533E-439E-94FF-FC3EFB325D9D}" srcOrd="2" destOrd="0" presId="urn:microsoft.com/office/officeart/2005/8/layout/hProcess11"/>
    <dgm:cxn modelId="{8069061E-AB4C-4BE1-B795-A696837B0582}" type="presParOf" srcId="{B3E4435E-9C97-4DF2-988E-CCB46ECD82B8}" destId="{41E0A02F-EC3C-47BA-A2AE-425C4558F054}" srcOrd="7" destOrd="0" presId="urn:microsoft.com/office/officeart/2005/8/layout/hProcess11"/>
    <dgm:cxn modelId="{92E57921-E6DE-42F2-8CEC-18A785F24F98}" type="presParOf" srcId="{B3E4435E-9C97-4DF2-988E-CCB46ECD82B8}" destId="{005A106C-9F60-49BB-83F5-174A8153CE93}" srcOrd="8" destOrd="0" presId="urn:microsoft.com/office/officeart/2005/8/layout/hProcess11"/>
    <dgm:cxn modelId="{905C339E-7AE2-4CE1-B396-08C242237E40}" type="presParOf" srcId="{005A106C-9F60-49BB-83F5-174A8153CE93}" destId="{83F0C6C8-696E-4FAA-A876-5E702CB9A21F}" srcOrd="0" destOrd="0" presId="urn:microsoft.com/office/officeart/2005/8/layout/hProcess11"/>
    <dgm:cxn modelId="{1BA4BB4E-15E1-4CE9-ABE8-0D2088275B1A}" type="presParOf" srcId="{005A106C-9F60-49BB-83F5-174A8153CE93}" destId="{530CD9B6-9A21-4C4A-A21B-80AC715C8EF8}" srcOrd="1" destOrd="0" presId="urn:microsoft.com/office/officeart/2005/8/layout/hProcess11"/>
    <dgm:cxn modelId="{F9AE036E-13D6-4B1F-AF40-B56624265FE9}" type="presParOf" srcId="{005A106C-9F60-49BB-83F5-174A8153CE93}" destId="{DB736B9C-231E-4228-95F6-0E5FD50A5762}" srcOrd="2" destOrd="0" presId="urn:microsoft.com/office/officeart/2005/8/layout/hProcess11"/>
    <dgm:cxn modelId="{B4431A0B-1A45-4A59-A5CC-957784F06DE1}" type="presParOf" srcId="{B3E4435E-9C97-4DF2-988E-CCB46ECD82B8}" destId="{DD2D4DAD-D4DA-4136-A448-A7A31A7A3431}" srcOrd="9" destOrd="0" presId="urn:microsoft.com/office/officeart/2005/8/layout/hProcess11"/>
    <dgm:cxn modelId="{CDB19EB6-3BD1-4815-9382-0F1D9BD74975}" type="presParOf" srcId="{B3E4435E-9C97-4DF2-988E-CCB46ECD82B8}" destId="{21C27EDF-CBB9-4542-8111-0A652B150A96}" srcOrd="10" destOrd="0" presId="urn:microsoft.com/office/officeart/2005/8/layout/hProcess11"/>
    <dgm:cxn modelId="{2A419F5F-F296-458A-8E0F-59CF85DAFA89}" type="presParOf" srcId="{21C27EDF-CBB9-4542-8111-0A652B150A96}" destId="{3D07ECD7-2804-411A-BC1B-7516234F17B2}" srcOrd="0" destOrd="0" presId="urn:microsoft.com/office/officeart/2005/8/layout/hProcess11"/>
    <dgm:cxn modelId="{82458853-FB0E-4FA3-9889-D29C9B909670}" type="presParOf" srcId="{21C27EDF-CBB9-4542-8111-0A652B150A96}" destId="{00B5C3B4-C723-4458-92D6-7872B1EE2ED3}" srcOrd="1" destOrd="0" presId="urn:microsoft.com/office/officeart/2005/8/layout/hProcess11"/>
    <dgm:cxn modelId="{0AAA63CD-CD9C-45F3-A994-BD505860FB3D}" type="presParOf" srcId="{21C27EDF-CBB9-4542-8111-0A652B150A96}" destId="{519F25D1-FED5-45E2-933D-E70BBAD60AB7}" srcOrd="2" destOrd="0" presId="urn:microsoft.com/office/officeart/2005/8/layout/hProcess11"/>
    <dgm:cxn modelId="{81F8C50A-7A12-4713-B368-6EC1C603BD9E}" type="presParOf" srcId="{B3E4435E-9C97-4DF2-988E-CCB46ECD82B8}" destId="{D57A3584-0F1D-498F-9781-3F14B8C1CB04}" srcOrd="11" destOrd="0" presId="urn:microsoft.com/office/officeart/2005/8/layout/hProcess11"/>
    <dgm:cxn modelId="{BF7B3EED-6D50-4FF5-BF20-9FC685A3BB66}" type="presParOf" srcId="{B3E4435E-9C97-4DF2-988E-CCB46ECD82B8}" destId="{CAB27BA1-F8D9-428E-B981-C8F6AC420540}" srcOrd="12" destOrd="0" presId="urn:microsoft.com/office/officeart/2005/8/layout/hProcess11"/>
    <dgm:cxn modelId="{67CBD3BE-CD45-4EF0-AF87-43E8E5E85CEF}" type="presParOf" srcId="{CAB27BA1-F8D9-428E-B981-C8F6AC420540}" destId="{9902634C-2FE9-42F2-8263-B514AC0A7E68}" srcOrd="0" destOrd="0" presId="urn:microsoft.com/office/officeart/2005/8/layout/hProcess11"/>
    <dgm:cxn modelId="{E29A3763-E23A-4305-BB7B-A5986CA177BB}" type="presParOf" srcId="{CAB27BA1-F8D9-428E-B981-C8F6AC420540}" destId="{21532878-F3E7-4F7B-8F76-FA825C3AFA6B}" srcOrd="1" destOrd="0" presId="urn:microsoft.com/office/officeart/2005/8/layout/hProcess11"/>
    <dgm:cxn modelId="{4FB5FCFC-9E36-405F-9501-D6051C4A91D1}" type="presParOf" srcId="{CAB27BA1-F8D9-428E-B981-C8F6AC420540}" destId="{E2FF8FB2-BED9-4933-96EC-F57C2374FD60}" srcOrd="2" destOrd="0" presId="urn:microsoft.com/office/officeart/2005/8/layout/hProcess11"/>
    <dgm:cxn modelId="{EF342475-75BC-44BC-B715-8D2AB78B3171}" type="presParOf" srcId="{B3E4435E-9C97-4DF2-988E-CCB46ECD82B8}" destId="{22B7D598-2411-45C7-A0ED-88467A0157D0}" srcOrd="13" destOrd="0" presId="urn:microsoft.com/office/officeart/2005/8/layout/hProcess11"/>
    <dgm:cxn modelId="{5966FDE6-0463-468C-9E84-85419A847C25}" type="presParOf" srcId="{B3E4435E-9C97-4DF2-988E-CCB46ECD82B8}" destId="{0D640621-F2B9-498C-AE6C-53EBCBB41D47}" srcOrd="14" destOrd="0" presId="urn:microsoft.com/office/officeart/2005/8/layout/hProcess11"/>
    <dgm:cxn modelId="{1BB8FD07-6471-4735-B2A7-9EFBC6864FB5}" type="presParOf" srcId="{0D640621-F2B9-498C-AE6C-53EBCBB41D47}" destId="{BE035EE4-95FA-4874-9466-CA356D2AC0F8}" srcOrd="0" destOrd="0" presId="urn:microsoft.com/office/officeart/2005/8/layout/hProcess11"/>
    <dgm:cxn modelId="{F1C0D03A-58AB-4050-A0A0-615946B2ECB0}" type="presParOf" srcId="{0D640621-F2B9-498C-AE6C-53EBCBB41D47}" destId="{6A9082B9-A7FD-4E27-A0EE-4B04E9F1E2CB}" srcOrd="1" destOrd="0" presId="urn:microsoft.com/office/officeart/2005/8/layout/hProcess11"/>
    <dgm:cxn modelId="{60F5C139-E24A-4F26-A418-C2A165AE451B}" type="presParOf" srcId="{0D640621-F2B9-498C-AE6C-53EBCBB41D47}" destId="{86E772CF-6C52-4EA2-A73E-B612D31E48AA}" srcOrd="2" destOrd="0" presId="urn:microsoft.com/office/officeart/2005/8/layout/hProcess11"/>
    <dgm:cxn modelId="{F770BD1E-BDBC-4F9E-BFDA-531692271DD2}" type="presParOf" srcId="{B3E4435E-9C97-4DF2-988E-CCB46ECD82B8}" destId="{70039062-FD54-4878-B89E-F9F3957B4B5F}" srcOrd="15" destOrd="0" presId="urn:microsoft.com/office/officeart/2005/8/layout/hProcess11"/>
    <dgm:cxn modelId="{3481C18B-C053-46F7-BDF6-E58070FD6866}" type="presParOf" srcId="{B3E4435E-9C97-4DF2-988E-CCB46ECD82B8}" destId="{29455FB9-2EE5-4D44-8D03-61A37C591320}" srcOrd="16" destOrd="0" presId="urn:microsoft.com/office/officeart/2005/8/layout/hProcess11"/>
    <dgm:cxn modelId="{2A2EC7DF-E160-4742-A011-11E3F1170B30}" type="presParOf" srcId="{29455FB9-2EE5-4D44-8D03-61A37C591320}" destId="{4698CFC7-04B7-42F6-A29B-5A2EBB262B22}" srcOrd="0" destOrd="0" presId="urn:microsoft.com/office/officeart/2005/8/layout/hProcess11"/>
    <dgm:cxn modelId="{0D8EF31F-A46C-4256-A4AB-64DB717994C4}" type="presParOf" srcId="{29455FB9-2EE5-4D44-8D03-61A37C591320}" destId="{6B2ED9B9-BD5B-4BBA-9AA6-10F637E37D24}" srcOrd="1" destOrd="0" presId="urn:microsoft.com/office/officeart/2005/8/layout/hProcess11"/>
    <dgm:cxn modelId="{44D8984A-9298-4EA9-B514-15EC949B3E0E}" type="presParOf" srcId="{29455FB9-2EE5-4D44-8D03-61A37C591320}" destId="{1DC37459-FC68-4286-8A9E-759B700D34A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7DEAB-32BC-44A6-988B-2C43F1B901C8}">
      <dsp:nvSpPr>
        <dsp:cNvPr id="0" name=""/>
        <dsp:cNvSpPr/>
      </dsp:nvSpPr>
      <dsp:spPr>
        <a:xfrm>
          <a:off x="1468114" y="1877383"/>
          <a:ext cx="1820496" cy="1531173"/>
        </a:xfrm>
        <a:prstGeom prst="ellipse">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2060"/>
              </a:solidFill>
              <a:latin typeface="Aptos" panose="020B0004020202020204" pitchFamily="34" charset="0"/>
            </a:rPr>
            <a:t>Open to all fields of research</a:t>
          </a:r>
          <a:endParaRPr lang="en-150" sz="1600" b="1" kern="1200">
            <a:solidFill>
              <a:srgbClr val="002060"/>
            </a:solidFill>
            <a:latin typeface="Aptos" panose="020B0004020202020204" pitchFamily="34" charset="0"/>
          </a:endParaRPr>
        </a:p>
      </dsp:txBody>
      <dsp:txXfrm>
        <a:off x="1734719" y="2101618"/>
        <a:ext cx="1287286" cy="1082703"/>
      </dsp:txXfrm>
    </dsp:sp>
    <dsp:sp modelId="{0A663750-80E2-4943-ACD6-81BF536AB3F3}">
      <dsp:nvSpPr>
        <dsp:cNvPr id="0" name=""/>
        <dsp:cNvSpPr/>
      </dsp:nvSpPr>
      <dsp:spPr>
        <a:xfrm rot="12900000">
          <a:off x="613686" y="1582945"/>
          <a:ext cx="1112689" cy="427882"/>
        </a:xfrm>
        <a:prstGeom prst="leftArrow">
          <a:avLst>
            <a:gd name="adj1" fmla="val 60000"/>
            <a:gd name="adj2" fmla="val 50000"/>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sp>
    <dsp:sp modelId="{850F5AAD-4E9F-4DC8-B899-5E0D74A5BF58}">
      <dsp:nvSpPr>
        <dsp:cNvPr id="0" name=""/>
        <dsp:cNvSpPr/>
      </dsp:nvSpPr>
      <dsp:spPr>
        <a:xfrm>
          <a:off x="1162" y="907270"/>
          <a:ext cx="1426274" cy="1141019"/>
        </a:xfrm>
        <a:prstGeom prst="roundRect">
          <a:avLst>
            <a:gd name="adj" fmla="val 10000"/>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latin typeface="Aptos" panose="020B0004020202020204" pitchFamily="34" charset="0"/>
            </a:rPr>
            <a:t>Industrial enterprises and SMEs</a:t>
          </a:r>
          <a:endParaRPr lang="en-150" sz="1200" b="1" kern="1200">
            <a:latin typeface="Aptos" panose="020B0004020202020204" pitchFamily="34" charset="0"/>
          </a:endParaRPr>
        </a:p>
      </dsp:txBody>
      <dsp:txXfrm>
        <a:off x="34581" y="940689"/>
        <a:ext cx="1359436" cy="1074181"/>
      </dsp:txXfrm>
    </dsp:sp>
    <dsp:sp modelId="{EEF59C56-2A86-4E29-8276-3A8478970492}">
      <dsp:nvSpPr>
        <dsp:cNvPr id="0" name=""/>
        <dsp:cNvSpPr/>
      </dsp:nvSpPr>
      <dsp:spPr>
        <a:xfrm rot="16200000">
          <a:off x="1780244" y="995701"/>
          <a:ext cx="1196237" cy="427882"/>
        </a:xfrm>
        <a:prstGeom prst="leftArrow">
          <a:avLst>
            <a:gd name="adj1" fmla="val 60000"/>
            <a:gd name="adj2" fmla="val 50000"/>
          </a:avLst>
        </a:prstGeom>
        <a:solidFill>
          <a:srgbClr val="A02B93"/>
        </a:solidFill>
        <a:ln>
          <a:noFill/>
        </a:ln>
        <a:effectLst/>
      </dsp:spPr>
      <dsp:style>
        <a:lnRef idx="0">
          <a:scrgbClr r="0" g="0" b="0"/>
        </a:lnRef>
        <a:fillRef idx="3">
          <a:scrgbClr r="0" g="0" b="0"/>
        </a:fillRef>
        <a:effectRef idx="2">
          <a:scrgbClr r="0" g="0" b="0"/>
        </a:effectRef>
        <a:fontRef idx="minor">
          <a:schemeClr val="lt1"/>
        </a:fontRef>
      </dsp:style>
    </dsp:sp>
    <dsp:sp modelId="{0F72EDD3-DE75-4840-AFEC-478964627873}">
      <dsp:nvSpPr>
        <dsp:cNvPr id="0" name=""/>
        <dsp:cNvSpPr/>
      </dsp:nvSpPr>
      <dsp:spPr>
        <a:xfrm>
          <a:off x="1611483" y="-23596"/>
          <a:ext cx="1533758" cy="1270240"/>
        </a:xfrm>
        <a:prstGeom prst="roundRect">
          <a:avLst>
            <a:gd name="adj" fmla="val 10000"/>
          </a:avLst>
        </a:prstGeom>
        <a:solidFill>
          <a:srgbClr val="A02B9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latin typeface="Aptos" panose="020B0004020202020204" pitchFamily="34" charset="0"/>
            </a:rPr>
            <a:t>Academic and research institutions (public and private)</a:t>
          </a:r>
          <a:endParaRPr lang="en-150" sz="1200" b="1" kern="1200">
            <a:latin typeface="Aptos" panose="020B0004020202020204" pitchFamily="34" charset="0"/>
          </a:endParaRPr>
        </a:p>
      </dsp:txBody>
      <dsp:txXfrm>
        <a:off x="1648687" y="13608"/>
        <a:ext cx="1459350" cy="1195832"/>
      </dsp:txXfrm>
    </dsp:sp>
    <dsp:sp modelId="{71D5C24B-59C5-4400-B081-FF4CD44837C3}">
      <dsp:nvSpPr>
        <dsp:cNvPr id="0" name=""/>
        <dsp:cNvSpPr/>
      </dsp:nvSpPr>
      <dsp:spPr>
        <a:xfrm rot="19511952">
          <a:off x="3033859" y="1588069"/>
          <a:ext cx="1108896" cy="427882"/>
        </a:xfrm>
        <a:prstGeom prst="leftArrow">
          <a:avLst>
            <a:gd name="adj1" fmla="val 60000"/>
            <a:gd name="adj2" fmla="val 50000"/>
          </a:avLst>
        </a:prstGeom>
        <a:solidFill>
          <a:srgbClr val="BE6BC7"/>
        </a:solidFill>
        <a:ln>
          <a:noFill/>
        </a:ln>
        <a:effectLst/>
      </dsp:spPr>
      <dsp:style>
        <a:lnRef idx="0">
          <a:scrgbClr r="0" g="0" b="0"/>
        </a:lnRef>
        <a:fillRef idx="3">
          <a:scrgbClr r="0" g="0" b="0"/>
        </a:fillRef>
        <a:effectRef idx="2">
          <a:scrgbClr r="0" g="0" b="0"/>
        </a:effectRef>
        <a:fontRef idx="minor">
          <a:schemeClr val="lt1"/>
        </a:fontRef>
      </dsp:style>
    </dsp:sp>
    <dsp:sp modelId="{91E6F550-8CAF-4C77-A70A-843D12DCDB15}">
      <dsp:nvSpPr>
        <dsp:cNvPr id="0" name=""/>
        <dsp:cNvSpPr/>
      </dsp:nvSpPr>
      <dsp:spPr>
        <a:xfrm>
          <a:off x="3330451" y="915063"/>
          <a:ext cx="1426274" cy="1141019"/>
        </a:xfrm>
        <a:prstGeom prst="roundRect">
          <a:avLst>
            <a:gd name="adj" fmla="val 10000"/>
          </a:avLst>
        </a:prstGeom>
        <a:solidFill>
          <a:srgbClr val="BE6BC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latin typeface="Aptos" panose="020B0004020202020204" pitchFamily="34" charset="0"/>
            </a:rPr>
            <a:t>Public sector organizations</a:t>
          </a:r>
          <a:endParaRPr lang="en-150" sz="1200" b="1" kern="1200">
            <a:latin typeface="Aptos" panose="020B0004020202020204" pitchFamily="34" charset="0"/>
          </a:endParaRPr>
        </a:p>
      </dsp:txBody>
      <dsp:txXfrm>
        <a:off x="3363870" y="948482"/>
        <a:ext cx="1359436" cy="1074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309DD-F208-47EE-A414-EADCA74ED158}">
      <dsp:nvSpPr>
        <dsp:cNvPr id="0" name=""/>
        <dsp:cNvSpPr/>
      </dsp:nvSpPr>
      <dsp:spPr>
        <a:xfrm>
          <a:off x="0" y="1288218"/>
          <a:ext cx="10515600" cy="1717625"/>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0D8428FE-ACEF-43C5-A70E-53C74538BC1D}">
      <dsp:nvSpPr>
        <dsp:cNvPr id="0" name=""/>
        <dsp:cNvSpPr/>
      </dsp:nvSpPr>
      <dsp:spPr>
        <a:xfrm>
          <a:off x="2657" y="0"/>
          <a:ext cx="1006247"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January 2025</a:t>
          </a:r>
          <a:endParaRPr lang="en-GB" sz="1200" b="1" kern="1200">
            <a:solidFill>
              <a:srgbClr val="002060"/>
            </a:solidFill>
            <a:latin typeface="Aptos" panose="020B0004020202020204" pitchFamily="34" charset="0"/>
          </a:endParaRPr>
        </a:p>
      </dsp:txBody>
      <dsp:txXfrm>
        <a:off x="2657" y="0"/>
        <a:ext cx="1006247" cy="1717625"/>
      </dsp:txXfrm>
    </dsp:sp>
    <dsp:sp modelId="{1BF27CB4-565D-4346-BDE4-DE6A40E406C8}">
      <dsp:nvSpPr>
        <dsp:cNvPr id="0" name=""/>
        <dsp:cNvSpPr/>
      </dsp:nvSpPr>
      <dsp:spPr>
        <a:xfrm>
          <a:off x="291077" y="1932328"/>
          <a:ext cx="429406" cy="42940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285F5-2CBB-4937-8548-279B22701B3A}">
      <dsp:nvSpPr>
        <dsp:cNvPr id="0" name=""/>
        <dsp:cNvSpPr/>
      </dsp:nvSpPr>
      <dsp:spPr>
        <a:xfrm>
          <a:off x="1059216" y="2576437"/>
          <a:ext cx="1006247"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February 2025</a:t>
          </a:r>
          <a:endParaRPr lang="en-GB" sz="1200" b="1" kern="1200">
            <a:solidFill>
              <a:srgbClr val="002060"/>
            </a:solidFill>
            <a:latin typeface="Aptos" panose="020B0004020202020204" pitchFamily="34" charset="0"/>
          </a:endParaRPr>
        </a:p>
      </dsp:txBody>
      <dsp:txXfrm>
        <a:off x="1059216" y="2576437"/>
        <a:ext cx="1006247" cy="1717625"/>
      </dsp:txXfrm>
    </dsp:sp>
    <dsp:sp modelId="{521ADF63-4E05-45BB-9194-5D0C0D50823C}">
      <dsp:nvSpPr>
        <dsp:cNvPr id="0" name=""/>
        <dsp:cNvSpPr/>
      </dsp:nvSpPr>
      <dsp:spPr>
        <a:xfrm>
          <a:off x="1347637" y="1932328"/>
          <a:ext cx="429406" cy="42940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677C7B-72DC-4758-9BCA-7E67A17986AC}">
      <dsp:nvSpPr>
        <dsp:cNvPr id="0" name=""/>
        <dsp:cNvSpPr/>
      </dsp:nvSpPr>
      <dsp:spPr>
        <a:xfrm>
          <a:off x="2160142" y="0"/>
          <a:ext cx="917516"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March 2025</a:t>
          </a:r>
          <a:endParaRPr lang="en-GB" sz="1200" b="1" kern="1200">
            <a:solidFill>
              <a:srgbClr val="002060"/>
            </a:solidFill>
            <a:latin typeface="Aptos" panose="020B0004020202020204" pitchFamily="34" charset="0"/>
          </a:endParaRPr>
        </a:p>
      </dsp:txBody>
      <dsp:txXfrm>
        <a:off x="2160142" y="0"/>
        <a:ext cx="917516" cy="1717625"/>
      </dsp:txXfrm>
    </dsp:sp>
    <dsp:sp modelId="{30944A5B-9E2A-49BA-B3A7-5032AE369F73}">
      <dsp:nvSpPr>
        <dsp:cNvPr id="0" name=""/>
        <dsp:cNvSpPr/>
      </dsp:nvSpPr>
      <dsp:spPr>
        <a:xfrm>
          <a:off x="2404197" y="1932328"/>
          <a:ext cx="429406" cy="429406"/>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374EA6-525B-4A4D-8EA5-C9C444E0CB46}">
      <dsp:nvSpPr>
        <dsp:cNvPr id="0" name=""/>
        <dsp:cNvSpPr/>
      </dsp:nvSpPr>
      <dsp:spPr>
        <a:xfrm>
          <a:off x="3318000" y="2576437"/>
          <a:ext cx="714918"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April 2025</a:t>
          </a:r>
          <a:endParaRPr lang="en-GB" sz="1200" b="1" kern="1200">
            <a:solidFill>
              <a:srgbClr val="002060"/>
            </a:solidFill>
            <a:latin typeface="Aptos" panose="020B0004020202020204" pitchFamily="34" charset="0"/>
          </a:endParaRPr>
        </a:p>
      </dsp:txBody>
      <dsp:txXfrm>
        <a:off x="3318000" y="2576437"/>
        <a:ext cx="714918" cy="1717625"/>
      </dsp:txXfrm>
    </dsp:sp>
    <dsp:sp modelId="{BE10428B-F2CD-422C-B100-8E4B2A5D6FAB}">
      <dsp:nvSpPr>
        <dsp:cNvPr id="0" name=""/>
        <dsp:cNvSpPr/>
      </dsp:nvSpPr>
      <dsp:spPr>
        <a:xfrm>
          <a:off x="3460757" y="1932328"/>
          <a:ext cx="429406" cy="429406"/>
        </a:xfrm>
        <a:prstGeom prst="ellipse">
          <a:avLst/>
        </a:prstGeom>
        <a:solidFill>
          <a:srgbClr val="A02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0C6C8-696E-4FAA-A876-5E702CB9A21F}">
      <dsp:nvSpPr>
        <dsp:cNvPr id="0" name=""/>
        <dsp:cNvSpPr/>
      </dsp:nvSpPr>
      <dsp:spPr>
        <a:xfrm>
          <a:off x="4310694" y="0"/>
          <a:ext cx="842651"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June 2025</a:t>
          </a:r>
          <a:endParaRPr lang="en-GB" sz="1200" b="1" kern="1200">
            <a:solidFill>
              <a:srgbClr val="002060"/>
            </a:solidFill>
            <a:latin typeface="Aptos" panose="020B0004020202020204" pitchFamily="34" charset="0"/>
          </a:endParaRPr>
        </a:p>
      </dsp:txBody>
      <dsp:txXfrm>
        <a:off x="4310694" y="0"/>
        <a:ext cx="842651" cy="1717625"/>
      </dsp:txXfrm>
    </dsp:sp>
    <dsp:sp modelId="{530CD9B6-9A21-4C4A-A21B-80AC715C8EF8}">
      <dsp:nvSpPr>
        <dsp:cNvPr id="0" name=""/>
        <dsp:cNvSpPr/>
      </dsp:nvSpPr>
      <dsp:spPr>
        <a:xfrm>
          <a:off x="4517316" y="1932328"/>
          <a:ext cx="429406" cy="42940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7ECD7-2804-411A-BC1B-7516234F17B2}">
      <dsp:nvSpPr>
        <dsp:cNvPr id="0" name=""/>
        <dsp:cNvSpPr/>
      </dsp:nvSpPr>
      <dsp:spPr>
        <a:xfrm>
          <a:off x="5285456" y="2576437"/>
          <a:ext cx="1006247"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August 2024</a:t>
          </a:r>
          <a:endParaRPr lang="en-GB" sz="1200" b="1" kern="1200">
            <a:solidFill>
              <a:srgbClr val="002060"/>
            </a:solidFill>
            <a:latin typeface="Aptos" panose="020B0004020202020204" pitchFamily="34" charset="0"/>
          </a:endParaRPr>
        </a:p>
      </dsp:txBody>
      <dsp:txXfrm>
        <a:off x="5285456" y="2576437"/>
        <a:ext cx="1006247" cy="1717625"/>
      </dsp:txXfrm>
    </dsp:sp>
    <dsp:sp modelId="{00B5C3B4-C723-4458-92D6-7872B1EE2ED3}">
      <dsp:nvSpPr>
        <dsp:cNvPr id="0" name=""/>
        <dsp:cNvSpPr/>
      </dsp:nvSpPr>
      <dsp:spPr>
        <a:xfrm>
          <a:off x="5573876" y="1932328"/>
          <a:ext cx="429406" cy="42940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2634C-2FE9-42F2-8263-B514AC0A7E68}">
      <dsp:nvSpPr>
        <dsp:cNvPr id="0" name=""/>
        <dsp:cNvSpPr/>
      </dsp:nvSpPr>
      <dsp:spPr>
        <a:xfrm>
          <a:off x="6342015" y="0"/>
          <a:ext cx="1006247"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September 2024</a:t>
          </a:r>
          <a:endParaRPr lang="en-GB" sz="1200" b="1" kern="1200">
            <a:solidFill>
              <a:srgbClr val="002060"/>
            </a:solidFill>
            <a:latin typeface="Aptos" panose="020B0004020202020204" pitchFamily="34" charset="0"/>
          </a:endParaRPr>
        </a:p>
      </dsp:txBody>
      <dsp:txXfrm>
        <a:off x="6342015" y="0"/>
        <a:ext cx="1006247" cy="1717625"/>
      </dsp:txXfrm>
    </dsp:sp>
    <dsp:sp modelId="{21532878-F3E7-4F7B-8F76-FA825C3AFA6B}">
      <dsp:nvSpPr>
        <dsp:cNvPr id="0" name=""/>
        <dsp:cNvSpPr/>
      </dsp:nvSpPr>
      <dsp:spPr>
        <a:xfrm>
          <a:off x="6630436" y="1932328"/>
          <a:ext cx="429406" cy="429406"/>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035EE4-95FA-4874-9466-CA356D2AC0F8}">
      <dsp:nvSpPr>
        <dsp:cNvPr id="0" name=""/>
        <dsp:cNvSpPr/>
      </dsp:nvSpPr>
      <dsp:spPr>
        <a:xfrm>
          <a:off x="7398575" y="2576437"/>
          <a:ext cx="1006247"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October 2025</a:t>
          </a:r>
          <a:endParaRPr lang="en-GB" sz="1200" b="1" kern="1200">
            <a:solidFill>
              <a:srgbClr val="002060"/>
            </a:solidFill>
            <a:latin typeface="Aptos" panose="020B0004020202020204" pitchFamily="34" charset="0"/>
          </a:endParaRPr>
        </a:p>
      </dsp:txBody>
      <dsp:txXfrm>
        <a:off x="7398575" y="2576437"/>
        <a:ext cx="1006247" cy="1717625"/>
      </dsp:txXfrm>
    </dsp:sp>
    <dsp:sp modelId="{6A9082B9-A7FD-4E27-A0EE-4B04E9F1E2CB}">
      <dsp:nvSpPr>
        <dsp:cNvPr id="0" name=""/>
        <dsp:cNvSpPr/>
      </dsp:nvSpPr>
      <dsp:spPr>
        <a:xfrm>
          <a:off x="7686996" y="1932328"/>
          <a:ext cx="429406" cy="429406"/>
        </a:xfrm>
        <a:prstGeom prst="ellipse">
          <a:avLst/>
        </a:prstGeom>
        <a:solidFill>
          <a:srgbClr val="A02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8CFC7-04B7-42F6-A29B-5A2EBB262B22}">
      <dsp:nvSpPr>
        <dsp:cNvPr id="0" name=""/>
        <dsp:cNvSpPr/>
      </dsp:nvSpPr>
      <dsp:spPr>
        <a:xfrm>
          <a:off x="8455135" y="0"/>
          <a:ext cx="1006247" cy="171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a:solidFill>
                <a:srgbClr val="002060"/>
              </a:solidFill>
              <a:latin typeface="Aptos" panose="020B0004020202020204" pitchFamily="34" charset="0"/>
            </a:rPr>
            <a:t>December 2025</a:t>
          </a:r>
          <a:endParaRPr lang="en-GB" sz="1200" b="1" kern="1200">
            <a:solidFill>
              <a:srgbClr val="002060"/>
            </a:solidFill>
            <a:latin typeface="Aptos" panose="020B0004020202020204" pitchFamily="34" charset="0"/>
          </a:endParaRPr>
        </a:p>
      </dsp:txBody>
      <dsp:txXfrm>
        <a:off x="8455135" y="0"/>
        <a:ext cx="1006247" cy="1717625"/>
      </dsp:txXfrm>
    </dsp:sp>
    <dsp:sp modelId="{6B2ED9B9-BD5B-4BBA-9AA6-10F637E37D24}">
      <dsp:nvSpPr>
        <dsp:cNvPr id="0" name=""/>
        <dsp:cNvSpPr/>
      </dsp:nvSpPr>
      <dsp:spPr>
        <a:xfrm>
          <a:off x="8743556" y="1932328"/>
          <a:ext cx="429406" cy="429406"/>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22F18-E974-4988-9B6E-3B6FAD2255E0}" type="datetimeFigureOut">
              <a:rPr lang="en-GB" smtClean="0"/>
              <a:t>20/03/2025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3B37F-4BE5-4C1D-B05E-65A81C020F8E}" type="slidenum">
              <a:rPr lang="en-GB" smtClean="0"/>
              <a:t>‹N°›</a:t>
            </a:fld>
            <a:endParaRPr lang="en-GB"/>
          </a:p>
        </p:txBody>
      </p:sp>
    </p:spTree>
    <p:extLst>
      <p:ext uri="{BB962C8B-B14F-4D97-AF65-F5344CB8AC3E}">
        <p14:creationId xmlns:p14="http://schemas.microsoft.com/office/powerpoint/2010/main" val="2343692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urohpc-ju.europa.eu/support-centre-hpc-powered-artificial-intelligence-ai-applications_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4488-92CF-4C82-8285-19F8D9860B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245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22D4-49AB-D92E-2764-7545916FA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A5BA4-F20A-99DD-4EBF-9012D00C6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4E456-24FE-3DE6-1508-C481A2B694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E908260-F975-2AE2-2A56-C8E5E835D156}"/>
              </a:ext>
            </a:extLst>
          </p:cNvPr>
          <p:cNvSpPr>
            <a:spLocks noGrp="1"/>
          </p:cNvSpPr>
          <p:nvPr>
            <p:ph type="sldNum" sz="quarter" idx="5"/>
          </p:nvPr>
        </p:nvSpPr>
        <p:spPr/>
        <p:txBody>
          <a:bodyPr/>
          <a:lstStyle/>
          <a:p>
            <a:fld id="{9303B37F-4BE5-4C1D-B05E-65A81C020F8E}" type="slidenum">
              <a:rPr lang="en-GB" smtClean="0"/>
              <a:t>9</a:t>
            </a:fld>
            <a:endParaRPr lang="en-GB"/>
          </a:p>
        </p:txBody>
      </p:sp>
    </p:spTree>
    <p:extLst>
      <p:ext uri="{BB962C8B-B14F-4D97-AF65-F5344CB8AC3E}">
        <p14:creationId xmlns:p14="http://schemas.microsoft.com/office/powerpoint/2010/main" val="3000838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99687-A2D0-0BAF-4C95-D20A20DA4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A98C3-F371-98AC-A705-62303E7ED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5E42D-F7C4-D6E7-18C6-42D1DF7EED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845D12-1BE1-2CF4-C398-57042BBF0726}"/>
              </a:ext>
            </a:extLst>
          </p:cNvPr>
          <p:cNvSpPr>
            <a:spLocks noGrp="1"/>
          </p:cNvSpPr>
          <p:nvPr>
            <p:ph type="sldNum" sz="quarter" idx="5"/>
          </p:nvPr>
        </p:nvSpPr>
        <p:spPr/>
        <p:txBody>
          <a:bodyPr/>
          <a:lstStyle/>
          <a:p>
            <a:fld id="{9303B37F-4BE5-4C1D-B05E-65A81C020F8E}" type="slidenum">
              <a:rPr lang="en-GB" smtClean="0"/>
              <a:t>10</a:t>
            </a:fld>
            <a:endParaRPr lang="en-GB"/>
          </a:p>
        </p:txBody>
      </p:sp>
    </p:spTree>
    <p:extLst>
      <p:ext uri="{BB962C8B-B14F-4D97-AF65-F5344CB8AC3E}">
        <p14:creationId xmlns:p14="http://schemas.microsoft.com/office/powerpoint/2010/main" val="151872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45232-C61F-F42E-5DFD-AF83ED6B6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06168-C037-5174-C0B7-ABFB6FCE7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6CF31-71E2-6D6B-80DD-00546BD65ACB}"/>
              </a:ext>
            </a:extLst>
          </p:cNvPr>
          <p:cNvSpPr>
            <a:spLocks noGrp="1"/>
          </p:cNvSpPr>
          <p:nvPr>
            <p:ph type="body" idx="1"/>
          </p:nvPr>
        </p:nvSpPr>
        <p:spPr/>
        <p:txBody>
          <a:bodyPr/>
          <a:lstStyle/>
          <a:p>
            <a:pPr marL="171450" indent="-171450">
              <a:buFontTx/>
              <a:buChar char="-"/>
            </a:pPr>
            <a:r>
              <a:rPr lang="en-GB" b="0" i="0" err="1">
                <a:solidFill>
                  <a:srgbClr val="26324B"/>
                </a:solidFill>
                <a:effectLst/>
                <a:latin typeface="arial" panose="020B0604020202020204" pitchFamily="34" charset="0"/>
              </a:rPr>
              <a:t>FFplus</a:t>
            </a:r>
            <a:r>
              <a:rPr lang="en-GB" b="0" i="0">
                <a:solidFill>
                  <a:srgbClr val="26324B"/>
                </a:solidFill>
                <a:effectLst/>
                <a:latin typeface="arial" panose="020B0604020202020204" pitchFamily="34" charset="0"/>
              </a:rPr>
              <a:t> (Fortissimo Plus) promotes innovation and competitiveness in industry, especially for SMEs. It will do so by providing financial support, facilitating access to EuroHPC resources, and offering expert guidance in technical, business development and outreach activities.  1 May 2024 - 30 Apr 2028</a:t>
            </a:r>
          </a:p>
          <a:p>
            <a:pPr marL="171450" indent="-171450">
              <a:buFontTx/>
              <a:buChar char="-"/>
            </a:pPr>
            <a:r>
              <a:rPr lang="en-GB" b="0" i="0">
                <a:solidFill>
                  <a:srgbClr val="26324B"/>
                </a:solidFill>
                <a:effectLst/>
                <a:latin typeface="arial" panose="020B0604020202020204" pitchFamily="34" charset="0"/>
              </a:rPr>
              <a:t>The EPICURE project aims at ameliorating the offering of user support by establishing and operating a distributed but coordinated European HPC application support service and encourage the best possible uptake of the systems by European researchers. provide their services aiming primarily at Level 2 and 3 application support encompassing in particular application porting, optimisation and execution of key applications to a selected number of projects which have been allocated time by peer-review process managed by the EuroHPC JU. 1 Feb 2024 - 31 Jan 2028</a:t>
            </a:r>
          </a:p>
          <a:p>
            <a:pPr marL="171450" indent="-171450">
              <a:buFontTx/>
              <a:buChar char="-"/>
            </a:pPr>
            <a:r>
              <a:rPr lang="en-GB" b="0" i="0">
                <a:solidFill>
                  <a:srgbClr val="26324B"/>
                </a:solidFill>
                <a:effectLst/>
                <a:latin typeface="arial" panose="020B0604020202020204" pitchFamily="34" charset="0"/>
              </a:rPr>
              <a:t>HPC SPECTRA aims at improving the EuroHPC JU’s training strategy by developing an innovative EuroHPC Training Platform and co-organising the 2024 and 2025 HPC Summer School (IHPCSS). </a:t>
            </a:r>
            <a:r>
              <a:rPr lang="nl-NL" b="0" i="0">
                <a:solidFill>
                  <a:srgbClr val="26324B"/>
                </a:solidFill>
                <a:effectLst/>
                <a:latin typeface="arial" panose="020B0604020202020204" pitchFamily="34" charset="0"/>
              </a:rPr>
              <a:t>1 Jan 2024 - 31 Dec 2025</a:t>
            </a:r>
          </a:p>
          <a:p>
            <a:pPr marL="171450" indent="-171450">
              <a:buFontTx/>
              <a:buChar char="-"/>
            </a:pPr>
            <a:r>
              <a:rPr lang="en-GB" b="0" i="0">
                <a:solidFill>
                  <a:srgbClr val="26324B"/>
                </a:solidFill>
                <a:effectLst/>
                <a:latin typeface="arial" panose="020B0604020202020204" pitchFamily="34" charset="0"/>
              </a:rPr>
              <a:t>CASTIEL 2 promotes interaction and exchange of expertise and competence across the NCC network. </a:t>
            </a:r>
            <a:endParaRPr lang="nl-NL" b="0" i="0">
              <a:solidFill>
                <a:srgbClr val="26324B"/>
              </a:solidFill>
              <a:effectLst/>
              <a:latin typeface="arial" panose="020B0604020202020204" pitchFamily="34" charset="0"/>
            </a:endParaRPr>
          </a:p>
          <a:p>
            <a:pPr marL="171450" indent="-171450">
              <a:buFontTx/>
              <a:buChar char="-"/>
            </a:pPr>
            <a:r>
              <a:rPr lang="en-GB" b="0" i="0" err="1">
                <a:solidFill>
                  <a:srgbClr val="26324B"/>
                </a:solidFill>
                <a:effectLst/>
                <a:latin typeface="arial" panose="020B0604020202020204" pitchFamily="34" charset="0"/>
              </a:rPr>
              <a:t>EuroCC</a:t>
            </a:r>
            <a:r>
              <a:rPr lang="en-GB" b="0" i="0">
                <a:solidFill>
                  <a:srgbClr val="26324B"/>
                </a:solidFill>
                <a:effectLst/>
                <a:latin typeface="arial" panose="020B0604020202020204" pitchFamily="34" charset="0"/>
              </a:rPr>
              <a:t> 2 aims to establish and run a network of more than 30 NCCs across the EuroHPC Participating States.</a:t>
            </a:r>
            <a:r>
              <a:rPr lang="nl-NL" b="0" i="0">
                <a:solidFill>
                  <a:srgbClr val="26324B"/>
                </a:solidFill>
                <a:effectLst/>
                <a:latin typeface="arial" panose="020B0604020202020204" pitchFamily="34" charset="0"/>
              </a:rPr>
              <a:t> 1 Jan 2023 - 31 Dec 2026</a:t>
            </a:r>
          </a:p>
          <a:p>
            <a:pPr marL="171450" indent="-171450">
              <a:buFontTx/>
              <a:buChar char="-"/>
            </a:pPr>
            <a:r>
              <a:rPr lang="en-GB" b="0" i="0">
                <a:solidFill>
                  <a:srgbClr val="26324B"/>
                </a:solidFill>
                <a:effectLst/>
                <a:latin typeface="arial" panose="020B0604020202020204" pitchFamily="34" charset="0"/>
              </a:rPr>
              <a:t>EUMaster4HPC is composed of European universities, research/supercomputing centres and industrial partners with the mission of defining a joint curriculum in HPC across Europe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a:effectLst/>
                <a:latin typeface="arial" panose="020B0604020202020204" pitchFamily="34" charset="0"/>
              </a:rPr>
              <a:t>12 Centre of Excellence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u="none" strike="noStrike">
                <a:effectLst/>
                <a:latin typeface="arial" panose="020B0604020202020204" pitchFamily="34" charset="0"/>
                <a:hlinkClick r:id="rId3"/>
              </a:rPr>
              <a:t>New project: Support Centre for HPC-powered Artificial Intelligence (AI) Applications</a:t>
            </a:r>
            <a:endParaRPr lang="en-GB" b="0" i="0">
              <a:solidFill>
                <a:srgbClr val="26324B"/>
              </a:solidFill>
              <a:effectLst/>
              <a:latin typeface="arial" panose="020B0604020202020204" pitchFamily="34" charset="0"/>
            </a:endParaRPr>
          </a:p>
          <a:p>
            <a:pPr marL="171450" indent="-171450">
              <a:buFontTx/>
              <a:buChar char="-"/>
            </a:pPr>
            <a:endParaRPr lang="en-GB" b="0" i="0">
              <a:solidFill>
                <a:srgbClr val="26324B"/>
              </a:solidFill>
              <a:effectLst/>
              <a:latin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BEA584EE-255E-6C62-9CBE-3216EDF744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EF6D5-7E28-44EF-A152-6744E3C2A9D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501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4189A1D-3334-4977-9FFB-50558FDC4719}" type="slidenum">
              <a:rPr lang="en-GB" smtClean="0"/>
              <a:t>12</a:t>
            </a:fld>
            <a:endParaRPr lang="en-GB"/>
          </a:p>
        </p:txBody>
      </p:sp>
    </p:spTree>
    <p:extLst>
      <p:ext uri="{BB962C8B-B14F-4D97-AF65-F5344CB8AC3E}">
        <p14:creationId xmlns:p14="http://schemas.microsoft.com/office/powerpoint/2010/main" val="46574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A82A8-60D0-694D-A1F0-247160D37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079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2FD8-3232-92D9-5563-3FCAFF2CE0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465DC8-4B2A-1558-D2C7-9209DC15B4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CC80B9-1924-3282-DB84-30556914476E}"/>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5" name="Footer Placeholder 4">
            <a:extLst>
              <a:ext uri="{FF2B5EF4-FFF2-40B4-BE49-F238E27FC236}">
                <a16:creationId xmlns:a16="http://schemas.microsoft.com/office/drawing/2014/main" id="{F65D6B0F-73E0-BDEF-42C4-E3106AEE64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17AE0B-3945-CF62-2BD6-FE132D732F24}"/>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63621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C462-ACB8-C5BB-C53B-A9BB627507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582B84-CFE7-CE7D-DDC6-6A9F1B988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C5D999-CC40-A7B5-1DB2-56F06751097D}"/>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5" name="Footer Placeholder 4">
            <a:extLst>
              <a:ext uri="{FF2B5EF4-FFF2-40B4-BE49-F238E27FC236}">
                <a16:creationId xmlns:a16="http://schemas.microsoft.com/office/drawing/2014/main" id="{83CF5604-8833-47CF-584D-FF6EFE5B72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F7756B-8E5F-3707-2385-5BD1A480F4E5}"/>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66785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5BA4B-C6F5-8A5C-2329-FD2D09EF1C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CC2C2E-1287-189C-EE75-56EAB5CE7B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6386B5-EF49-20E4-EC37-D3CCF0D334B9}"/>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5" name="Footer Placeholder 4">
            <a:extLst>
              <a:ext uri="{FF2B5EF4-FFF2-40B4-BE49-F238E27FC236}">
                <a16:creationId xmlns:a16="http://schemas.microsoft.com/office/drawing/2014/main" id="{007E1621-2C2B-83D8-73FC-8E15D79A8D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9F2DD6-6433-F8D7-0F86-6F86D384F0E6}"/>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1309465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isual identity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55C33-66F3-DA9A-B75D-9B416CE76E30}"/>
              </a:ext>
            </a:extLst>
          </p:cNvPr>
          <p:cNvPicPr>
            <a:picLocks noChangeAspect="1"/>
          </p:cNvPicPr>
          <p:nvPr userDrawn="1"/>
        </p:nvPicPr>
        <p:blipFill rotWithShape="1">
          <a:blip r:embed="rId2"/>
          <a:srcRect l="3626" t="11947" r="2054" b="8407"/>
          <a:stretch/>
        </p:blipFill>
        <p:spPr>
          <a:xfrm>
            <a:off x="0" y="0"/>
            <a:ext cx="12192000" cy="6858000"/>
          </a:xfrm>
          <a:prstGeom prst="rect">
            <a:avLst/>
          </a:prstGeom>
        </p:spPr>
      </p:pic>
    </p:spTree>
    <p:extLst>
      <p:ext uri="{BB962C8B-B14F-4D97-AF65-F5344CB8AC3E}">
        <p14:creationId xmlns:p14="http://schemas.microsoft.com/office/powerpoint/2010/main" val="3381761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20FA6CA5-03ED-4049-A79C-E5999C1F8814}" type="datetimeFigureOut">
              <a:rPr lang="en-GB" smtClean="0"/>
              <a:t>20/03/2025</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45DBF67-2E55-40BD-9E48-4F83511C5A77}" type="slidenum">
              <a:rPr lang="en-GB" smtClean="0"/>
              <a:t>‹N°›</a:t>
            </a:fld>
            <a:endParaRPr lang="en-GB"/>
          </a:p>
        </p:txBody>
      </p:sp>
    </p:spTree>
    <p:extLst>
      <p:ext uri="{BB962C8B-B14F-4D97-AF65-F5344CB8AC3E}">
        <p14:creationId xmlns:p14="http://schemas.microsoft.com/office/powerpoint/2010/main" val="4228990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FA6CA5-03ED-4049-A79C-E5999C1F8814}" type="datetimeFigureOut">
              <a:rPr lang="en-GB" smtClean="0"/>
              <a:t>20/03/2025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5DBF67-2E55-40BD-9E48-4F83511C5A77}" type="slidenum">
              <a:rPr lang="en-GB" smtClean="0"/>
              <a:t>‹N°›</a:t>
            </a:fld>
            <a:endParaRPr lang="en-GB"/>
          </a:p>
        </p:txBody>
      </p:sp>
    </p:spTree>
    <p:extLst>
      <p:ext uri="{BB962C8B-B14F-4D97-AF65-F5344CB8AC3E}">
        <p14:creationId xmlns:p14="http://schemas.microsoft.com/office/powerpoint/2010/main" val="2346637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05/11/2024</a:t>
            </a:r>
            <a:endParaRPr lang="en-GB"/>
          </a:p>
        </p:txBody>
      </p:sp>
      <p:sp>
        <p:nvSpPr>
          <p:cNvPr id="5" name="Footer Placeholder 4"/>
          <p:cNvSpPr>
            <a:spLocks noGrp="1"/>
          </p:cNvSpPr>
          <p:nvPr>
            <p:ph type="ftr" sz="quarter" idx="11"/>
          </p:nvPr>
        </p:nvSpPr>
        <p:spPr/>
        <p:txBody>
          <a:bodyPr/>
          <a:lstStyle/>
          <a:p>
            <a:r>
              <a:rPr lang="en-GB"/>
              <a:t>EuroHPC JU</a:t>
            </a:r>
          </a:p>
        </p:txBody>
      </p:sp>
      <p:sp>
        <p:nvSpPr>
          <p:cNvPr id="6" name="Slide Number Placeholder 5"/>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3105295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05/11/2024</a:t>
            </a:r>
            <a:endParaRPr lang="en-GB"/>
          </a:p>
        </p:txBody>
      </p:sp>
      <p:sp>
        <p:nvSpPr>
          <p:cNvPr id="5" name="Footer Placeholder 4"/>
          <p:cNvSpPr>
            <a:spLocks noGrp="1"/>
          </p:cNvSpPr>
          <p:nvPr>
            <p:ph type="ftr" sz="quarter" idx="11"/>
          </p:nvPr>
        </p:nvSpPr>
        <p:spPr/>
        <p:txBody>
          <a:bodyPr/>
          <a:lstStyle/>
          <a:p>
            <a:r>
              <a:rPr lang="en-GB"/>
              <a:t>EuroHPC JU</a:t>
            </a:r>
          </a:p>
        </p:txBody>
      </p:sp>
      <p:sp>
        <p:nvSpPr>
          <p:cNvPr id="6" name="Slide Number Placeholder 5"/>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210494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05/11/2024</a:t>
            </a:r>
            <a:endParaRPr lang="en-GB"/>
          </a:p>
        </p:txBody>
      </p:sp>
      <p:sp>
        <p:nvSpPr>
          <p:cNvPr id="5" name="Footer Placeholder 4"/>
          <p:cNvSpPr>
            <a:spLocks noGrp="1"/>
          </p:cNvSpPr>
          <p:nvPr>
            <p:ph type="ftr" sz="quarter" idx="11"/>
          </p:nvPr>
        </p:nvSpPr>
        <p:spPr/>
        <p:txBody>
          <a:bodyPr/>
          <a:lstStyle/>
          <a:p>
            <a:r>
              <a:rPr lang="en-GB"/>
              <a:t>EuroHPC JU</a:t>
            </a:r>
          </a:p>
        </p:txBody>
      </p:sp>
      <p:sp>
        <p:nvSpPr>
          <p:cNvPr id="6" name="Slide Number Placeholder 5"/>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3922833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05/11/2024</a:t>
            </a:r>
            <a:endParaRPr lang="en-GB"/>
          </a:p>
        </p:txBody>
      </p:sp>
      <p:sp>
        <p:nvSpPr>
          <p:cNvPr id="6" name="Footer Placeholder 5"/>
          <p:cNvSpPr>
            <a:spLocks noGrp="1"/>
          </p:cNvSpPr>
          <p:nvPr>
            <p:ph type="ftr" sz="quarter" idx="11"/>
          </p:nvPr>
        </p:nvSpPr>
        <p:spPr/>
        <p:txBody>
          <a:bodyPr/>
          <a:lstStyle/>
          <a:p>
            <a:r>
              <a:rPr lang="en-GB"/>
              <a:t>EuroHPC JU</a:t>
            </a:r>
          </a:p>
        </p:txBody>
      </p:sp>
      <p:sp>
        <p:nvSpPr>
          <p:cNvPr id="7" name="Slide Number Placeholder 6"/>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362517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05/11/2024</a:t>
            </a:r>
            <a:endParaRPr lang="en-GB"/>
          </a:p>
        </p:txBody>
      </p:sp>
      <p:sp>
        <p:nvSpPr>
          <p:cNvPr id="8" name="Footer Placeholder 7"/>
          <p:cNvSpPr>
            <a:spLocks noGrp="1"/>
          </p:cNvSpPr>
          <p:nvPr>
            <p:ph type="ftr" sz="quarter" idx="11"/>
          </p:nvPr>
        </p:nvSpPr>
        <p:spPr/>
        <p:txBody>
          <a:bodyPr/>
          <a:lstStyle/>
          <a:p>
            <a:r>
              <a:rPr lang="en-GB"/>
              <a:t>EuroHPC JU</a:t>
            </a:r>
          </a:p>
        </p:txBody>
      </p:sp>
      <p:sp>
        <p:nvSpPr>
          <p:cNvPr id="9" name="Slide Number Placeholder 8"/>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210554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AD33-4D99-CAFA-5F77-9EB16C697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C39AAE-63C2-44BC-BFEF-94E04EE256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9AD6F5-7836-AA27-44A9-292DA408FF26}"/>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5" name="Footer Placeholder 4">
            <a:extLst>
              <a:ext uri="{FF2B5EF4-FFF2-40B4-BE49-F238E27FC236}">
                <a16:creationId xmlns:a16="http://schemas.microsoft.com/office/drawing/2014/main" id="{6C8C5043-2F3F-4B33-F7D9-E209CC931B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8C34A-B638-ABC2-71CB-E926E5BFDCA4}"/>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2336665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05/11/2024</a:t>
            </a:r>
            <a:endParaRPr lang="en-GB"/>
          </a:p>
        </p:txBody>
      </p:sp>
      <p:sp>
        <p:nvSpPr>
          <p:cNvPr id="4" name="Footer Placeholder 3"/>
          <p:cNvSpPr>
            <a:spLocks noGrp="1"/>
          </p:cNvSpPr>
          <p:nvPr>
            <p:ph type="ftr" sz="quarter" idx="11"/>
          </p:nvPr>
        </p:nvSpPr>
        <p:spPr/>
        <p:txBody>
          <a:bodyPr/>
          <a:lstStyle/>
          <a:p>
            <a:r>
              <a:rPr lang="en-GB"/>
              <a:t>EuroHPC JU</a:t>
            </a:r>
          </a:p>
        </p:txBody>
      </p:sp>
      <p:sp>
        <p:nvSpPr>
          <p:cNvPr id="5" name="Slide Number Placeholder 4"/>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1199287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05/11/2024</a:t>
            </a:r>
            <a:endParaRPr lang="en-GB"/>
          </a:p>
        </p:txBody>
      </p:sp>
      <p:sp>
        <p:nvSpPr>
          <p:cNvPr id="3" name="Footer Placeholder 2"/>
          <p:cNvSpPr>
            <a:spLocks noGrp="1"/>
          </p:cNvSpPr>
          <p:nvPr>
            <p:ph type="ftr" sz="quarter" idx="11"/>
          </p:nvPr>
        </p:nvSpPr>
        <p:spPr/>
        <p:txBody>
          <a:bodyPr/>
          <a:lstStyle/>
          <a:p>
            <a:r>
              <a:rPr lang="en-GB"/>
              <a:t>EuroHPC JU</a:t>
            </a:r>
          </a:p>
        </p:txBody>
      </p:sp>
      <p:sp>
        <p:nvSpPr>
          <p:cNvPr id="4" name="Slide Number Placeholder 3"/>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24465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05/11/2024</a:t>
            </a:r>
            <a:endParaRPr lang="en-GB"/>
          </a:p>
        </p:txBody>
      </p:sp>
      <p:sp>
        <p:nvSpPr>
          <p:cNvPr id="6" name="Footer Placeholder 5"/>
          <p:cNvSpPr>
            <a:spLocks noGrp="1"/>
          </p:cNvSpPr>
          <p:nvPr>
            <p:ph type="ftr" sz="quarter" idx="11"/>
          </p:nvPr>
        </p:nvSpPr>
        <p:spPr/>
        <p:txBody>
          <a:bodyPr/>
          <a:lstStyle/>
          <a:p>
            <a:r>
              <a:rPr lang="en-GB"/>
              <a:t>EuroHPC JU</a:t>
            </a:r>
          </a:p>
        </p:txBody>
      </p:sp>
      <p:sp>
        <p:nvSpPr>
          <p:cNvPr id="7" name="Slide Number Placeholder 6"/>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315188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05/11/2024</a:t>
            </a:r>
            <a:endParaRPr lang="en-GB"/>
          </a:p>
        </p:txBody>
      </p:sp>
      <p:sp>
        <p:nvSpPr>
          <p:cNvPr id="6" name="Footer Placeholder 5"/>
          <p:cNvSpPr>
            <a:spLocks noGrp="1"/>
          </p:cNvSpPr>
          <p:nvPr>
            <p:ph type="ftr" sz="quarter" idx="11"/>
          </p:nvPr>
        </p:nvSpPr>
        <p:spPr/>
        <p:txBody>
          <a:bodyPr/>
          <a:lstStyle/>
          <a:p>
            <a:r>
              <a:rPr lang="en-GB"/>
              <a:t>EuroHPC JU</a:t>
            </a:r>
          </a:p>
        </p:txBody>
      </p:sp>
      <p:sp>
        <p:nvSpPr>
          <p:cNvPr id="7" name="Slide Number Placeholder 6"/>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239094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05/11/2024</a:t>
            </a:r>
            <a:endParaRPr lang="en-GB"/>
          </a:p>
        </p:txBody>
      </p:sp>
      <p:sp>
        <p:nvSpPr>
          <p:cNvPr id="5" name="Footer Placeholder 4"/>
          <p:cNvSpPr>
            <a:spLocks noGrp="1"/>
          </p:cNvSpPr>
          <p:nvPr>
            <p:ph type="ftr" sz="quarter" idx="11"/>
          </p:nvPr>
        </p:nvSpPr>
        <p:spPr/>
        <p:txBody>
          <a:bodyPr/>
          <a:lstStyle/>
          <a:p>
            <a:r>
              <a:rPr lang="en-GB"/>
              <a:t>EuroHPC JU</a:t>
            </a:r>
          </a:p>
        </p:txBody>
      </p:sp>
      <p:sp>
        <p:nvSpPr>
          <p:cNvPr id="6" name="Slide Number Placeholder 5"/>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3900128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05/11/2024</a:t>
            </a:r>
            <a:endParaRPr lang="en-GB"/>
          </a:p>
        </p:txBody>
      </p:sp>
      <p:sp>
        <p:nvSpPr>
          <p:cNvPr id="5" name="Footer Placeholder 4"/>
          <p:cNvSpPr>
            <a:spLocks noGrp="1"/>
          </p:cNvSpPr>
          <p:nvPr>
            <p:ph type="ftr" sz="quarter" idx="11"/>
          </p:nvPr>
        </p:nvSpPr>
        <p:spPr/>
        <p:txBody>
          <a:bodyPr/>
          <a:lstStyle/>
          <a:p>
            <a:r>
              <a:rPr lang="en-GB"/>
              <a:t>EuroHPC JU</a:t>
            </a:r>
          </a:p>
        </p:txBody>
      </p:sp>
      <p:sp>
        <p:nvSpPr>
          <p:cNvPr id="6" name="Slide Number Placeholder 5"/>
          <p:cNvSpPr>
            <a:spLocks noGrp="1"/>
          </p:cNvSpPr>
          <p:nvPr>
            <p:ph type="sldNum" sz="quarter" idx="12"/>
          </p:nvPr>
        </p:nvSpPr>
        <p:spPr/>
        <p:txBody>
          <a:bodyPr/>
          <a:lstStyle/>
          <a:p>
            <a:fld id="{9DA12EB5-C383-421A-B249-BBEB27373C27}" type="slidenum">
              <a:rPr lang="en-GB" smtClean="0"/>
              <a:t>‹N°›</a:t>
            </a:fld>
            <a:endParaRPr lang="en-GB"/>
          </a:p>
        </p:txBody>
      </p:sp>
    </p:spTree>
    <p:extLst>
      <p:ext uri="{BB962C8B-B14F-4D97-AF65-F5344CB8AC3E}">
        <p14:creationId xmlns:p14="http://schemas.microsoft.com/office/powerpoint/2010/main" val="234004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978C-069C-3DEB-5DA9-84D216FDDD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F7CE48-F3D7-171B-1216-D5D795DAD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230E64-23FD-F912-C412-0A7DC4EE72B0}"/>
              </a:ext>
            </a:extLst>
          </p:cNvPr>
          <p:cNvSpPr>
            <a:spLocks noGrp="1"/>
          </p:cNvSpPr>
          <p:nvPr>
            <p:ph type="dt" sz="half" idx="10"/>
          </p:nvPr>
        </p:nvSpPr>
        <p:spPr/>
        <p:txBody>
          <a:bodyPr/>
          <a:lstStyle/>
          <a:p>
            <a:fld id="{B15D9AD8-1FEC-48B5-BEA7-05C7322A5679}" type="datetimeFigureOut">
              <a:rPr lang="en-GB" smtClean="0"/>
              <a:t>20/03/2025</a:t>
            </a:fld>
            <a:endParaRPr lang="en-GB"/>
          </a:p>
        </p:txBody>
      </p:sp>
      <p:sp>
        <p:nvSpPr>
          <p:cNvPr id="5" name="Footer Placeholder 4">
            <a:extLst>
              <a:ext uri="{FF2B5EF4-FFF2-40B4-BE49-F238E27FC236}">
                <a16:creationId xmlns:a16="http://schemas.microsoft.com/office/drawing/2014/main" id="{ADF33616-9312-16A5-18EA-3A96822E1D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4D2CE7-FBAD-6511-3B5D-5D0E57BBE8EB}"/>
              </a:ext>
            </a:extLst>
          </p:cNvPr>
          <p:cNvSpPr>
            <a:spLocks noGrp="1"/>
          </p:cNvSpPr>
          <p:nvPr>
            <p:ph type="sldNum" sz="quarter" idx="12"/>
          </p:nvPr>
        </p:nvSpPr>
        <p:spPr/>
        <p:txBody>
          <a:bodyPr/>
          <a:lstStyle/>
          <a:p>
            <a:fld id="{3FD68ED5-6073-4414-BC43-1B123DD658B0}" type="slidenum">
              <a:rPr lang="en-GB" smtClean="0"/>
              <a:t>‹N°›</a:t>
            </a:fld>
            <a:endParaRPr lang="en-GB"/>
          </a:p>
        </p:txBody>
      </p:sp>
    </p:spTree>
    <p:extLst>
      <p:ext uri="{BB962C8B-B14F-4D97-AF65-F5344CB8AC3E}">
        <p14:creationId xmlns:p14="http://schemas.microsoft.com/office/powerpoint/2010/main" val="2100899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15D4-1D31-05E1-A717-5E208E2A40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54BC55-8126-3103-36CA-F8705AA67F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A7C4A3-BA4F-3C71-E59D-C5480EA5CC47}"/>
              </a:ext>
            </a:extLst>
          </p:cNvPr>
          <p:cNvSpPr>
            <a:spLocks noGrp="1"/>
          </p:cNvSpPr>
          <p:nvPr>
            <p:ph type="dt" sz="half" idx="10"/>
          </p:nvPr>
        </p:nvSpPr>
        <p:spPr/>
        <p:txBody>
          <a:bodyPr/>
          <a:lstStyle/>
          <a:p>
            <a:fld id="{E508A3E2-AC6B-4CAA-8178-F147DE96304C}" type="datetimeFigureOut">
              <a:rPr lang="en-GB" smtClean="0"/>
              <a:t>20/03/2025</a:t>
            </a:fld>
            <a:endParaRPr lang="en-GB"/>
          </a:p>
        </p:txBody>
      </p:sp>
      <p:sp>
        <p:nvSpPr>
          <p:cNvPr id="5" name="Footer Placeholder 4">
            <a:extLst>
              <a:ext uri="{FF2B5EF4-FFF2-40B4-BE49-F238E27FC236}">
                <a16:creationId xmlns:a16="http://schemas.microsoft.com/office/drawing/2014/main" id="{586ADCF5-520F-C3D3-7E1B-CDD4695A3C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EF6AC6-7AF1-E00A-43E5-58AC7858018E}"/>
              </a:ext>
            </a:extLst>
          </p:cNvPr>
          <p:cNvSpPr>
            <a:spLocks noGrp="1"/>
          </p:cNvSpPr>
          <p:nvPr>
            <p:ph type="sldNum" sz="quarter" idx="12"/>
          </p:nvPr>
        </p:nvSpPr>
        <p:spPr/>
        <p:txBody>
          <a:bodyPr/>
          <a:lstStyle/>
          <a:p>
            <a:fld id="{A6C7CF0B-1BED-4ECF-BF72-9E23DD9BBFA1}" type="slidenum">
              <a:rPr lang="en-GB" smtClean="0"/>
              <a:t>‹N°›</a:t>
            </a:fld>
            <a:endParaRPr lang="en-GB"/>
          </a:p>
        </p:txBody>
      </p:sp>
    </p:spTree>
    <p:extLst>
      <p:ext uri="{BB962C8B-B14F-4D97-AF65-F5344CB8AC3E}">
        <p14:creationId xmlns:p14="http://schemas.microsoft.com/office/powerpoint/2010/main" val="2619792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7BF5-D337-2F32-C5E3-4C6BA98FD0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88F7F12-CFB4-5542-00A5-2D86A73875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3737DF-178E-1AC7-06A1-306EA7F3D7F3}"/>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5" name="Footer Placeholder 4">
            <a:extLst>
              <a:ext uri="{FF2B5EF4-FFF2-40B4-BE49-F238E27FC236}">
                <a16:creationId xmlns:a16="http://schemas.microsoft.com/office/drawing/2014/main" id="{19377209-50EB-634F-B5A4-C4AF1630B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FE8C6-04E9-554E-82AE-FE18C0AFDF8E}"/>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54319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DC11-178C-A00A-2242-8BB32EE39A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284EFD7-8E5C-E214-81A1-2E3D7A92ADF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204A10-44DA-5F03-4097-176AA7E8047B}"/>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5" name="Footer Placeholder 4">
            <a:extLst>
              <a:ext uri="{FF2B5EF4-FFF2-40B4-BE49-F238E27FC236}">
                <a16:creationId xmlns:a16="http://schemas.microsoft.com/office/drawing/2014/main" id="{F4563830-FB28-098C-E318-9C7A05D5B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6AD2F-DEDE-D280-0053-71BF1C925D3A}"/>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206529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F3CF-557A-5ECE-8EA1-BF94C40D89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DA1E2E-534E-07FA-3290-06C63F1F5F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EE7E7-66AE-D586-F322-21DC0B04271C}"/>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5" name="Footer Placeholder 4">
            <a:extLst>
              <a:ext uri="{FF2B5EF4-FFF2-40B4-BE49-F238E27FC236}">
                <a16:creationId xmlns:a16="http://schemas.microsoft.com/office/drawing/2014/main" id="{A2D2247A-9222-6095-FFF5-77EE0F41B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8E104-819B-061D-7AA4-903557FED9CA}"/>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3807627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869E-3C79-D45B-ACEA-5C7AFACA21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CA863B7-F559-779A-4AE0-F0F3AE4044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625650-DCB5-D8E7-FEF9-732FCF1C0987}"/>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5" name="Footer Placeholder 4">
            <a:extLst>
              <a:ext uri="{FF2B5EF4-FFF2-40B4-BE49-F238E27FC236}">
                <a16:creationId xmlns:a16="http://schemas.microsoft.com/office/drawing/2014/main" id="{E8F39459-09AD-8038-B302-069436527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91EF0-71D5-5194-B4F0-D81BDBD87D5F}"/>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1177988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7161-833F-468E-5DCA-3923C730AB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1E0B25-4660-7978-12CA-2EE4FC8B679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2D90E2D-6866-B0F7-4E5C-5B8306061DB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FE4DAB-E3CD-8A0C-F092-A51CE7E5CD6F}"/>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6" name="Footer Placeholder 5">
            <a:extLst>
              <a:ext uri="{FF2B5EF4-FFF2-40B4-BE49-F238E27FC236}">
                <a16:creationId xmlns:a16="http://schemas.microsoft.com/office/drawing/2014/main" id="{A3DDDEEB-6D95-7588-85B6-FBFA29878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1EAEF-71FD-F9D0-B4D8-52678B213635}"/>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1511007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9C34-876F-2BFF-5270-68C4ED32855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A4C6AE-16CB-9A35-C59C-555E54EC3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B0C0CAD-DB4F-A602-6106-D5817782E27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0B63611-6C54-4F3B-8D03-99A2AD69F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A7A42B0-EFC0-2DD8-0034-C46BD9E4AA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C5238B3-FB9A-006A-11C8-6632541209EF}"/>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8" name="Footer Placeholder 7">
            <a:extLst>
              <a:ext uri="{FF2B5EF4-FFF2-40B4-BE49-F238E27FC236}">
                <a16:creationId xmlns:a16="http://schemas.microsoft.com/office/drawing/2014/main" id="{9085D62C-7E75-A7FE-6D87-55AC30578A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3A44B1-A6F2-C941-CCB3-BFAFBBC59E79}"/>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2536965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F26C-7A79-7039-0E4C-9ADF3C9545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17C4D58-F519-3C36-B46B-4C8AEE968B57}"/>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4" name="Footer Placeholder 3">
            <a:extLst>
              <a:ext uri="{FF2B5EF4-FFF2-40B4-BE49-F238E27FC236}">
                <a16:creationId xmlns:a16="http://schemas.microsoft.com/office/drawing/2014/main" id="{454D83FD-CC46-BFE6-3D01-A2FD05897C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05637C-A3F4-3185-9ADE-9ADA7A55A751}"/>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2807215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B98063-7AF0-087F-6E71-44AB3946B0F4}"/>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3" name="Footer Placeholder 2">
            <a:extLst>
              <a:ext uri="{FF2B5EF4-FFF2-40B4-BE49-F238E27FC236}">
                <a16:creationId xmlns:a16="http://schemas.microsoft.com/office/drawing/2014/main" id="{43D04D26-280A-FE5C-D417-CD7681A5F3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B57DF-9CC0-43DE-CA8A-AEAED1DFE2F2}"/>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3070072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9659-F467-5BEC-1F32-D80ABEBC67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43D2686-425D-887B-2735-18F757AE5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8675113-347C-3CAA-42C5-E91342FFC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265715-FF3C-03C1-098F-5A01151982DD}"/>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6" name="Footer Placeholder 5">
            <a:extLst>
              <a:ext uri="{FF2B5EF4-FFF2-40B4-BE49-F238E27FC236}">
                <a16:creationId xmlns:a16="http://schemas.microsoft.com/office/drawing/2014/main" id="{5BF78798-FE4C-3B3D-AC09-32A8D3D7B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1A701-BD98-0793-A01E-B1DF0C565DC8}"/>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569126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D8E6-7378-5DE0-97CF-53748783DA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9B12C5E-6399-A029-1DCC-A1C517FE8A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EC2E02-7FAE-4938-FB4C-B9B5CBDC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448345-E7F0-4B36-7497-48AD2563899C}"/>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6" name="Footer Placeholder 5">
            <a:extLst>
              <a:ext uri="{FF2B5EF4-FFF2-40B4-BE49-F238E27FC236}">
                <a16:creationId xmlns:a16="http://schemas.microsoft.com/office/drawing/2014/main" id="{A9BA48D8-1CCA-C8EC-751D-9502CC60D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850D80-110C-5F22-D743-6E8ED120074F}"/>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501248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5DAA-605B-A290-0C71-9EFA6E6CA72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21C953-9C45-4DC6-8ADB-7323AF00CFB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D7464B-B59F-6775-E780-170A4AE4CB5D}"/>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5" name="Footer Placeholder 4">
            <a:extLst>
              <a:ext uri="{FF2B5EF4-FFF2-40B4-BE49-F238E27FC236}">
                <a16:creationId xmlns:a16="http://schemas.microsoft.com/office/drawing/2014/main" id="{46B930F8-B025-5BEF-99DB-D57CB9365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284E9-9DAF-2B04-2808-681DCAB026CC}"/>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3715849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56937-C16B-74B8-D05D-85B0FBC16B0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4D70EA2-205E-3E6F-88B7-4051E114A6D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13829D-A3DF-4230-7371-171645274694}"/>
              </a:ext>
            </a:extLst>
          </p:cNvPr>
          <p:cNvSpPr>
            <a:spLocks noGrp="1"/>
          </p:cNvSpPr>
          <p:nvPr>
            <p:ph type="dt" sz="half" idx="10"/>
          </p:nvPr>
        </p:nvSpPr>
        <p:spPr/>
        <p:txBody>
          <a:bodyPr/>
          <a:lstStyle/>
          <a:p>
            <a:fld id="{09C1399F-B377-FA4B-86E0-AB1A59FBE242}" type="datetimeFigureOut">
              <a:rPr lang="en-US" smtClean="0"/>
              <a:t>3/20/2025</a:t>
            </a:fld>
            <a:endParaRPr lang="en-US"/>
          </a:p>
        </p:txBody>
      </p:sp>
      <p:sp>
        <p:nvSpPr>
          <p:cNvPr id="5" name="Footer Placeholder 4">
            <a:extLst>
              <a:ext uri="{FF2B5EF4-FFF2-40B4-BE49-F238E27FC236}">
                <a16:creationId xmlns:a16="http://schemas.microsoft.com/office/drawing/2014/main" id="{DB31D938-9836-CD98-9824-720717D64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2CBF8-2FE5-3014-1FE0-A528CA85426E}"/>
              </a:ext>
            </a:extLst>
          </p:cNvPr>
          <p:cNvSpPr>
            <a:spLocks noGrp="1"/>
          </p:cNvSpPr>
          <p:nvPr>
            <p:ph type="sldNum" sz="quarter" idx="12"/>
          </p:nvPr>
        </p:nvSpPr>
        <p:spPr/>
        <p:txBody>
          <a:bodyPr/>
          <a:lstStyle/>
          <a:p>
            <a:fld id="{2662F28E-1623-984E-B0F7-77806C0ACDBD}" type="slidenum">
              <a:rPr lang="en-US" smtClean="0"/>
              <a:t>‹N°›</a:t>
            </a:fld>
            <a:endParaRPr lang="en-US"/>
          </a:p>
        </p:txBody>
      </p:sp>
    </p:spTree>
    <p:extLst>
      <p:ext uri="{BB962C8B-B14F-4D97-AF65-F5344CB8AC3E}">
        <p14:creationId xmlns:p14="http://schemas.microsoft.com/office/powerpoint/2010/main" val="200371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67C5-9FCF-A5AB-C06E-92A98DB130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92B534-041B-3330-1CF7-CE1A180962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3B4CA2-4B5E-4B1D-4056-91B07D348A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A9192D-EF2E-F8FF-9CE4-DC452497A813}"/>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6" name="Footer Placeholder 5">
            <a:extLst>
              <a:ext uri="{FF2B5EF4-FFF2-40B4-BE49-F238E27FC236}">
                <a16:creationId xmlns:a16="http://schemas.microsoft.com/office/drawing/2014/main" id="{BE79C5E8-5420-1025-F71F-FD34587742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68A043-B253-8960-99D5-CF570188A95D}"/>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26776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E84F-D7B3-5EF4-3FC8-FF46215B0E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CAC45C-6164-D332-F703-FB4E8816E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1F161A-CD70-6B7A-9B08-5AB41ACD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BEE3BB-7185-1454-B6D9-EEB831F6A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476B7-A5EE-8481-046B-EEBE4C8A9B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7EEF66-9AAF-C86E-2329-A8AD8CC70E38}"/>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8" name="Footer Placeholder 7">
            <a:extLst>
              <a:ext uri="{FF2B5EF4-FFF2-40B4-BE49-F238E27FC236}">
                <a16:creationId xmlns:a16="http://schemas.microsoft.com/office/drawing/2014/main" id="{C5576DCB-63A9-AC18-5178-B096815F889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FAEFC5-AC3C-2531-300B-0CA0B039986B}"/>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4045961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DF9F-4D5E-14A5-83B2-2A82660E64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4FEFC0-4638-0AED-67BD-823888790832}"/>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4" name="Footer Placeholder 3">
            <a:extLst>
              <a:ext uri="{FF2B5EF4-FFF2-40B4-BE49-F238E27FC236}">
                <a16:creationId xmlns:a16="http://schemas.microsoft.com/office/drawing/2014/main" id="{3FB36B4C-9584-0696-C4A2-B93827FD12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258B34-3BAB-8D49-8213-BD04CF60BBBC}"/>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238528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F75BA-3815-3B72-BE3E-CE4B58A6C0E6}"/>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3" name="Footer Placeholder 2">
            <a:extLst>
              <a:ext uri="{FF2B5EF4-FFF2-40B4-BE49-F238E27FC236}">
                <a16:creationId xmlns:a16="http://schemas.microsoft.com/office/drawing/2014/main" id="{1348BCE3-6038-CB7C-E887-38796FF493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BC9814-CC51-0BD9-6A55-4F5340E9855D}"/>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871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DC87-7E9E-7300-FD10-71A500FC7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F47292-B688-9AEA-D6CE-04D548388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D1EF9F-B87E-304A-0BE1-61586B58F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CB94EC-64E6-5B97-5B0E-82A1FD3CCE0B}"/>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6" name="Footer Placeholder 5">
            <a:extLst>
              <a:ext uri="{FF2B5EF4-FFF2-40B4-BE49-F238E27FC236}">
                <a16:creationId xmlns:a16="http://schemas.microsoft.com/office/drawing/2014/main" id="{034C86C1-1DFC-DD4C-B58E-569C667C9F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F69E7C-38AB-3508-52A9-D8E59CFA6701}"/>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158273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656A0-E375-6B98-4367-EF2EFE74D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5B8FBC1-238E-9A00-2226-C9F9E1D69F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8DCB9C-82E4-4956-235B-713C4A367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EE7DD-1676-9B78-1A8C-4EEAF5251E24}"/>
              </a:ext>
            </a:extLst>
          </p:cNvPr>
          <p:cNvSpPr>
            <a:spLocks noGrp="1"/>
          </p:cNvSpPr>
          <p:nvPr>
            <p:ph type="dt" sz="half" idx="10"/>
          </p:nvPr>
        </p:nvSpPr>
        <p:spPr/>
        <p:txBody>
          <a:bodyPr/>
          <a:lstStyle/>
          <a:p>
            <a:fld id="{9E82AA71-BAEA-48A3-A01C-DBF78ED9334E}" type="datetimeFigureOut">
              <a:rPr lang="en-GB" smtClean="0"/>
              <a:t>20/03/2025</a:t>
            </a:fld>
            <a:endParaRPr lang="en-GB"/>
          </a:p>
        </p:txBody>
      </p:sp>
      <p:sp>
        <p:nvSpPr>
          <p:cNvPr id="6" name="Footer Placeholder 5">
            <a:extLst>
              <a:ext uri="{FF2B5EF4-FFF2-40B4-BE49-F238E27FC236}">
                <a16:creationId xmlns:a16="http://schemas.microsoft.com/office/drawing/2014/main" id="{F3E6FC10-04A5-0DEE-7339-F0579DF6E3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EA7F33-FC41-BD45-C2E9-7707FCE0AE1B}"/>
              </a:ext>
            </a:extLst>
          </p:cNvPr>
          <p:cNvSpPr>
            <a:spLocks noGrp="1"/>
          </p:cNvSpPr>
          <p:nvPr>
            <p:ph type="sldNum" sz="quarter" idx="12"/>
          </p:nvPr>
        </p:nvSpPr>
        <p:spPr/>
        <p:txBody>
          <a:bodyPr/>
          <a:lstStyle/>
          <a:p>
            <a:fld id="{D7A30689-1380-48FE-ACD8-DC56F79D207A}" type="slidenum">
              <a:rPr lang="en-GB" smtClean="0"/>
              <a:t>‹N°›</a:t>
            </a:fld>
            <a:endParaRPr lang="en-GB"/>
          </a:p>
        </p:txBody>
      </p:sp>
    </p:spTree>
    <p:extLst>
      <p:ext uri="{BB962C8B-B14F-4D97-AF65-F5344CB8AC3E}">
        <p14:creationId xmlns:p14="http://schemas.microsoft.com/office/powerpoint/2010/main" val="300852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CC966D-1463-E5E6-822F-7EB7FF8480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2E204F-0EAD-36B8-B312-B63562EACF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2782FD-1848-5556-1344-D78328291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82AA71-BAEA-48A3-A01C-DBF78ED9334E}" type="datetimeFigureOut">
              <a:rPr lang="en-GB" smtClean="0"/>
              <a:t>20/03/2025</a:t>
            </a:fld>
            <a:endParaRPr lang="en-GB"/>
          </a:p>
        </p:txBody>
      </p:sp>
      <p:sp>
        <p:nvSpPr>
          <p:cNvPr id="5" name="Footer Placeholder 4">
            <a:extLst>
              <a:ext uri="{FF2B5EF4-FFF2-40B4-BE49-F238E27FC236}">
                <a16:creationId xmlns:a16="http://schemas.microsoft.com/office/drawing/2014/main" id="{7190CE69-F821-5A24-54A7-526A10C35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DDDE897-DBF7-0BAB-36F1-98CD65EB1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A30689-1380-48FE-ACD8-DC56F79D207A}" type="slidenum">
              <a:rPr lang="en-GB" smtClean="0"/>
              <a:t>‹N°›</a:t>
            </a:fld>
            <a:endParaRPr lang="en-GB"/>
          </a:p>
        </p:txBody>
      </p:sp>
    </p:spTree>
    <p:extLst>
      <p:ext uri="{BB962C8B-B14F-4D97-AF65-F5344CB8AC3E}">
        <p14:creationId xmlns:p14="http://schemas.microsoft.com/office/powerpoint/2010/main" val="3097616636"/>
      </p:ext>
    </p:extLst>
  </p:cSld>
  <p:clrMap bg1="lt1" tx1="dk1" bg2="lt2" tx2="dk2" accent1="accent1" accent2="accent2" accent3="accent3" accent4="accent4" accent5="accent5" accent6="accent6" hlink="hlink" folHlink="folHlink"/>
  <p:sldLayoutIdLst>
    <p:sldLayoutId id="2147484043"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0FA6CA5-03ED-4049-A79C-E5999C1F8814}" type="datetimeFigureOut">
              <a:rPr lang="en-GB" smtClean="0"/>
              <a:t>20/03/2025</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45DBF67-2E55-40BD-9E48-4F83511C5A77}" type="slidenum">
              <a:rPr lang="en-GB" smtClean="0"/>
              <a:t>‹N°›</a:t>
            </a:fld>
            <a:endParaRPr lang="en-GB"/>
          </a:p>
        </p:txBody>
      </p:sp>
    </p:spTree>
    <p:extLst>
      <p:ext uri="{BB962C8B-B14F-4D97-AF65-F5344CB8AC3E}">
        <p14:creationId xmlns:p14="http://schemas.microsoft.com/office/powerpoint/2010/main" val="1761361646"/>
      </p:ext>
    </p:extLst>
  </p:cSld>
  <p:clrMap bg1="lt1" tx1="dk1" bg2="lt2" tx2="dk2" accent1="accent1" accent2="accent2" accent3="accent3" accent4="accent4" accent5="accent5" accent6="accent6" hlink="hlink" folHlink="folHlink"/>
  <p:sldLayoutIdLst>
    <p:sldLayoutId id="2147484038" r:id="rId1"/>
    <p:sldLayoutId id="2147483661" r:id="rId2"/>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r>
              <a:rPr lang="en-US"/>
              <a:t>05/11/2024</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r>
              <a:rPr lang="en-GB"/>
              <a:t>EuroHPC JU</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9DA12EB5-C383-421A-B249-BBEB27373C27}" type="slidenum">
              <a:rPr lang="en-GB" smtClean="0"/>
              <a:t>‹N°›</a:t>
            </a:fld>
            <a:endParaRPr lang="en-GB"/>
          </a:p>
        </p:txBody>
      </p:sp>
    </p:spTree>
    <p:extLst>
      <p:ext uri="{BB962C8B-B14F-4D97-AF65-F5344CB8AC3E}">
        <p14:creationId xmlns:p14="http://schemas.microsoft.com/office/powerpoint/2010/main" val="1223354764"/>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8FEA2-024B-CD5D-007F-591B74E013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D6AB55-36FE-42A1-1D25-EEF43DA92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7B89B1-EEE0-3587-CB50-5DF2022CDA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5D9AD8-1FEC-48B5-BEA7-05C7322A5679}" type="datetimeFigureOut">
              <a:rPr lang="en-GB" smtClean="0"/>
              <a:t>20/03/2025</a:t>
            </a:fld>
            <a:endParaRPr lang="en-GB"/>
          </a:p>
        </p:txBody>
      </p:sp>
      <p:sp>
        <p:nvSpPr>
          <p:cNvPr id="5" name="Footer Placeholder 4">
            <a:extLst>
              <a:ext uri="{FF2B5EF4-FFF2-40B4-BE49-F238E27FC236}">
                <a16:creationId xmlns:a16="http://schemas.microsoft.com/office/drawing/2014/main" id="{770517C1-1E1B-C2CF-6535-0F8084E86B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A149C5F-FCCD-CE11-3922-11390C4D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D68ED5-6073-4414-BC43-1B123DD658B0}" type="slidenum">
              <a:rPr lang="en-GB" smtClean="0"/>
              <a:t>‹N°›</a:t>
            </a:fld>
            <a:endParaRPr lang="en-GB"/>
          </a:p>
        </p:txBody>
      </p:sp>
    </p:spTree>
    <p:extLst>
      <p:ext uri="{BB962C8B-B14F-4D97-AF65-F5344CB8AC3E}">
        <p14:creationId xmlns:p14="http://schemas.microsoft.com/office/powerpoint/2010/main" val="169926296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C841A-5C69-88D6-ADB8-0695CCC4A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6CA256-5CCF-583B-9A80-8631FD30D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A776B4-1930-644B-8CF7-92713AC0B7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8A3E2-AC6B-4CAA-8178-F147DE96304C}" type="datetimeFigureOut">
              <a:rPr lang="en-GB" smtClean="0"/>
              <a:t>20/03/2025</a:t>
            </a:fld>
            <a:endParaRPr lang="en-GB"/>
          </a:p>
        </p:txBody>
      </p:sp>
      <p:sp>
        <p:nvSpPr>
          <p:cNvPr id="5" name="Footer Placeholder 4">
            <a:extLst>
              <a:ext uri="{FF2B5EF4-FFF2-40B4-BE49-F238E27FC236}">
                <a16:creationId xmlns:a16="http://schemas.microsoft.com/office/drawing/2014/main" id="{72668566-51C3-C5C1-CC02-5447E3AD2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FED439-9203-1A83-9FBF-80D226430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7CF0B-1BED-4ECF-BF72-9E23DD9BBFA1}" type="slidenum">
              <a:rPr lang="en-GB" smtClean="0"/>
              <a:t>‹N°›</a:t>
            </a:fld>
            <a:endParaRPr lang="en-GB"/>
          </a:p>
        </p:txBody>
      </p:sp>
    </p:spTree>
    <p:extLst>
      <p:ext uri="{BB962C8B-B14F-4D97-AF65-F5344CB8AC3E}">
        <p14:creationId xmlns:p14="http://schemas.microsoft.com/office/powerpoint/2010/main" val="3306557922"/>
      </p:ext>
    </p:extLst>
  </p:cSld>
  <p:clrMap bg1="lt1" tx1="dk1" bg2="lt2" tx2="dk2" accent1="accent1" accent2="accent2" accent3="accent3" accent4="accent4" accent5="accent5" accent6="accent6" hlink="hlink" folHlink="folHlink"/>
  <p:sldLayoutIdLst>
    <p:sldLayoutId id="21474840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BA58C0-2DF7-1D52-CE8E-6A2C9890D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830262-BF16-0F31-03A1-C4B9B07C0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40D28C-9610-B278-3520-C08C3BC1E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C1399F-B377-FA4B-86E0-AB1A59FBE242}" type="datetimeFigureOut">
              <a:rPr lang="en-US" smtClean="0"/>
              <a:t>3/20/2025</a:t>
            </a:fld>
            <a:endParaRPr lang="en-US"/>
          </a:p>
        </p:txBody>
      </p:sp>
      <p:sp>
        <p:nvSpPr>
          <p:cNvPr id="5" name="Footer Placeholder 4">
            <a:extLst>
              <a:ext uri="{FF2B5EF4-FFF2-40B4-BE49-F238E27FC236}">
                <a16:creationId xmlns:a16="http://schemas.microsoft.com/office/drawing/2014/main" id="{B6D48E62-BD23-55E8-A322-7C525E5CB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350C7E-4B6C-3E8F-845A-E4CEFB6EAF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62F28E-1623-984E-B0F7-77806C0ACDBD}" type="slidenum">
              <a:rPr lang="en-US" smtClean="0"/>
              <a:t>‹N°›</a:t>
            </a:fld>
            <a:endParaRPr lang="en-US"/>
          </a:p>
        </p:txBody>
      </p:sp>
    </p:spTree>
    <p:extLst>
      <p:ext uri="{BB962C8B-B14F-4D97-AF65-F5344CB8AC3E}">
        <p14:creationId xmlns:p14="http://schemas.microsoft.com/office/powerpoint/2010/main" val="462847728"/>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3.xml"/><Relationship Id="rId16" Type="http://schemas.openxmlformats.org/officeDocument/2006/relationships/image" Target="../media/image55.svg"/><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50.png"/><Relationship Id="rId5" Type="http://schemas.openxmlformats.org/officeDocument/2006/relationships/image" Target="../media/image4.png"/><Relationship Id="rId15" Type="http://schemas.openxmlformats.org/officeDocument/2006/relationships/image" Target="../media/image54.png"/><Relationship Id="rId10" Type="http://schemas.openxmlformats.org/officeDocument/2006/relationships/image" Target="../media/image49.svg"/><Relationship Id="rId4" Type="http://schemas.microsoft.com/office/2007/relationships/hdphoto" Target="../media/hdphoto2.wdp"/><Relationship Id="rId9" Type="http://schemas.openxmlformats.org/officeDocument/2006/relationships/image" Target="../media/image48.png"/><Relationship Id="rId14"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2.wdp"/><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5.png"/><Relationship Id="rId10" Type="http://schemas.openxmlformats.org/officeDocument/2006/relationships/image" Target="../media/image62.emf"/><Relationship Id="rId4" Type="http://schemas.openxmlformats.org/officeDocument/2006/relationships/image" Target="../media/image57.png"/><Relationship Id="rId9" Type="http://schemas.microsoft.com/office/2007/relationships/hdphoto" Target="../media/hdphoto4.wdp"/><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png"/><Relationship Id="rId18" Type="http://schemas.openxmlformats.org/officeDocument/2006/relationships/image" Target="../media/image69.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hyperlink" Target="https://twitter.com/EuroHPC_JU" TargetMode="External"/><Relationship Id="rId17" Type="http://schemas.openxmlformats.org/officeDocument/2006/relationships/hyperlink" Target="https://www.youtube.com/@eurohpc-ju" TargetMode="External"/><Relationship Id="rId2" Type="http://schemas.openxmlformats.org/officeDocument/2006/relationships/image" Target="../media/image2.png"/><Relationship Id="rId16" Type="http://schemas.openxmlformats.org/officeDocument/2006/relationships/image" Target="../media/image68.png"/><Relationship Id="rId1" Type="http://schemas.openxmlformats.org/officeDocument/2006/relationships/slideLayout" Target="../slideLayouts/slideLayout26.xml"/><Relationship Id="rId6" Type="http://schemas.openxmlformats.org/officeDocument/2006/relationships/image" Target="../media/image4.png"/><Relationship Id="rId11" Type="http://schemas.openxmlformats.org/officeDocument/2006/relationships/hyperlink" Target="https://eurohpc-ju.europa.eu/" TargetMode="External"/><Relationship Id="rId5" Type="http://schemas.microsoft.com/office/2007/relationships/hdphoto" Target="../media/hdphoto2.wdp"/><Relationship Id="rId15" Type="http://schemas.openxmlformats.org/officeDocument/2006/relationships/hyperlink" Target="https://www.linkedin.com/company/eurohpc-ju/" TargetMode="External"/><Relationship Id="rId10" Type="http://schemas.openxmlformats.org/officeDocument/2006/relationships/image" Target="cid:image004.png@01D73918.CDD47450" TargetMode="External"/><Relationship Id="rId4" Type="http://schemas.openxmlformats.org/officeDocument/2006/relationships/image" Target="../media/image3.png"/><Relationship Id="rId9" Type="http://schemas.openxmlformats.org/officeDocument/2006/relationships/image" Target="../media/image66.png"/><Relationship Id="rId14" Type="http://schemas.openxmlformats.org/officeDocument/2006/relationships/image" Target="cid:image003.png@01D73918.CDD47450"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9.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microsoft.com/office/2007/relationships/hdphoto" Target="../media/hdphoto3.wdp"/><Relationship Id="rId7" Type="http://schemas.openxmlformats.org/officeDocument/2006/relationships/image" Target="../media/image10.svg"/><Relationship Id="rId12"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https://eerie-project.eu/" TargetMode="External"/><Relationship Id="rId2" Type="http://schemas.openxmlformats.org/officeDocument/2006/relationships/image" Target="../media/image82.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research-and-innovation.ec.europa.eu/statistics/framework-programme-facts-and-figures/horizon-europe-country-profiles_en" TargetMode="External"/><Relationship Id="rId3" Type="http://schemas.openxmlformats.org/officeDocument/2006/relationships/diagramLayout" Target="../diagrams/layout1.xml"/><Relationship Id="rId7" Type="http://schemas.openxmlformats.org/officeDocument/2006/relationships/hyperlink" Target="https://research-and-innovation.ec.europa.eu/statistics/framework-programme-facts-and-figures/horizon-2020-country-profiles-2014-2020_en" TargetMode="External"/><Relationship Id="rId12"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4.png"/><Relationship Id="rId5" Type="http://schemas.openxmlformats.org/officeDocument/2006/relationships/diagramColors" Target="../diagrams/colors1.xml"/><Relationship Id="rId10" Type="http://schemas.microsoft.com/office/2007/relationships/hdphoto" Target="../media/hdphoto2.wdp"/><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join.slack.com/t/eurohpcuserforum/shared_invite/zt-2r4ok2azn-mek1mzsAnH9z94okYbJr6A" TargetMode="Externa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2" Type="http://schemas.openxmlformats.org/officeDocument/2006/relationships/hyperlink" Target="https://ec.europa.eu/eusurvey/runner/EuroHPC_ufcg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2.xml"/><Relationship Id="rId7" Type="http://schemas.openxmlformats.org/officeDocument/2006/relationships/image" Target="../media/image17.png"/><Relationship Id="rId12"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11" Type="http://schemas.openxmlformats.org/officeDocument/2006/relationships/image" Target="../media/image4.png"/><Relationship Id="rId5" Type="http://schemas.openxmlformats.org/officeDocument/2006/relationships/diagramColors" Target="../diagrams/colors2.xml"/><Relationship Id="rId10" Type="http://schemas.microsoft.com/office/2007/relationships/hdphoto" Target="../media/hdphoto2.wdp"/><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5.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4.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5.pn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E4734B-5E44-1E7B-C9CC-BBB24BC82807}"/>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8355522-72DE-FFE3-56C8-4C33AD8D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bstract background of mesh">
            <a:extLst>
              <a:ext uri="{FF2B5EF4-FFF2-40B4-BE49-F238E27FC236}">
                <a16:creationId xmlns:a16="http://schemas.microsoft.com/office/drawing/2014/main" id="{921242BB-531E-776B-5A12-590CC3EC44BF}"/>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r="-2" b="15618"/>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9A16C788-CC77-6777-E863-65E64CE50055}"/>
              </a:ext>
            </a:extLst>
          </p:cNvPr>
          <p:cNvGrpSpPr/>
          <p:nvPr/>
        </p:nvGrpSpPr>
        <p:grpSpPr>
          <a:xfrm>
            <a:off x="9005777" y="5901460"/>
            <a:ext cx="2923954" cy="955258"/>
            <a:chOff x="9681254" y="309339"/>
            <a:chExt cx="2301639" cy="782003"/>
          </a:xfrm>
        </p:grpSpPr>
        <p:pic>
          <p:nvPicPr>
            <p:cNvPr id="5" name="Picture 4">
              <a:extLst>
                <a:ext uri="{FF2B5EF4-FFF2-40B4-BE49-F238E27FC236}">
                  <a16:creationId xmlns:a16="http://schemas.microsoft.com/office/drawing/2014/main" id="{8DC70D0D-56DE-E70D-84A1-2D10A96B829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6" name="Picture 5" descr="A colorful cube with a black background&#10;&#10;AI-generated content may be incorrect.">
              <a:extLst>
                <a:ext uri="{FF2B5EF4-FFF2-40B4-BE49-F238E27FC236}">
                  <a16:creationId xmlns:a16="http://schemas.microsoft.com/office/drawing/2014/main" id="{1431F5FF-B82A-1AAB-0B66-3B49E6305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8" name="Picture 7">
              <a:extLst>
                <a:ext uri="{FF2B5EF4-FFF2-40B4-BE49-F238E27FC236}">
                  <a16:creationId xmlns:a16="http://schemas.microsoft.com/office/drawing/2014/main" id="{F31B2D9B-DE06-6637-F4EC-A7946A2350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
        <p:nvSpPr>
          <p:cNvPr id="2" name="TextBox 1">
            <a:extLst>
              <a:ext uri="{FF2B5EF4-FFF2-40B4-BE49-F238E27FC236}">
                <a16:creationId xmlns:a16="http://schemas.microsoft.com/office/drawing/2014/main" id="{D90D9466-8E98-CB1B-9C53-B11DCD42E082}"/>
              </a:ext>
            </a:extLst>
          </p:cNvPr>
          <p:cNvSpPr txBox="1"/>
          <p:nvPr/>
        </p:nvSpPr>
        <p:spPr>
          <a:xfrm>
            <a:off x="242674" y="6086701"/>
            <a:ext cx="9994606" cy="584775"/>
          </a:xfrm>
          <a:prstGeom prst="rect">
            <a:avLst/>
          </a:prstGeom>
          <a:noFill/>
        </p:spPr>
        <p:txBody>
          <a:bodyPr wrap="square">
            <a:spAutoFit/>
          </a:bodyPr>
          <a:lstStyle/>
          <a:p>
            <a:r>
              <a:rPr lang="pl-PL" sz="1600" b="1">
                <a:solidFill>
                  <a:srgbClr val="002060"/>
                </a:solidFill>
              </a:rPr>
              <a:t>EuroHPC</a:t>
            </a:r>
            <a:r>
              <a:rPr lang="en-US" sz="1600" b="1">
                <a:solidFill>
                  <a:srgbClr val="002060"/>
                </a:solidFill>
              </a:rPr>
              <a:t> </a:t>
            </a:r>
            <a:r>
              <a:rPr lang="pl-PL" sz="1600" b="1">
                <a:solidFill>
                  <a:srgbClr val="002060"/>
                </a:solidFill>
              </a:rPr>
              <a:t>SUMMIT</a:t>
            </a:r>
            <a:r>
              <a:rPr lang="en-US" sz="1600" b="1">
                <a:solidFill>
                  <a:srgbClr val="002060"/>
                </a:solidFill>
              </a:rPr>
              <a:t> </a:t>
            </a:r>
            <a:r>
              <a:rPr lang="pl-PL" sz="1600" b="1">
                <a:solidFill>
                  <a:srgbClr val="002060"/>
                </a:solidFill>
              </a:rPr>
              <a:t>2025</a:t>
            </a:r>
            <a:r>
              <a:rPr lang="en-US" sz="1600" b="1">
                <a:solidFill>
                  <a:srgbClr val="002060"/>
                </a:solidFill>
              </a:rPr>
              <a:t> </a:t>
            </a:r>
            <a:r>
              <a:rPr lang="pl-PL" sz="1600" b="1">
                <a:solidFill>
                  <a:srgbClr val="002060"/>
                </a:solidFill>
              </a:rPr>
              <a:t>KRAKÓW</a:t>
            </a:r>
            <a:r>
              <a:rPr lang="en-US" sz="1600" b="1">
                <a:solidFill>
                  <a:srgbClr val="002060"/>
                </a:solidFill>
              </a:rPr>
              <a:t>, </a:t>
            </a:r>
            <a:r>
              <a:rPr lang="pl-PL" sz="1600" b="1">
                <a:solidFill>
                  <a:srgbClr val="002060"/>
                </a:solidFill>
              </a:rPr>
              <a:t>POLAND</a:t>
            </a:r>
            <a:endParaRPr lang="en-US" sz="1600" b="1">
              <a:solidFill>
                <a:srgbClr val="002060"/>
              </a:solidFill>
            </a:endParaRPr>
          </a:p>
          <a:p>
            <a:r>
              <a:rPr lang="en-GB" sz="1600" i="0" cap="all">
                <a:solidFill>
                  <a:srgbClr val="002060"/>
                </a:solidFill>
                <a:effectLst/>
                <a:latin typeface="Aptos" panose="020B0004020202020204" pitchFamily="34" charset="0"/>
              </a:rPr>
              <a:t>Connecting HPC, Quantum</a:t>
            </a:r>
            <a:r>
              <a:rPr lang="en-GB" sz="1600" cap="all">
                <a:solidFill>
                  <a:srgbClr val="002060"/>
                </a:solidFill>
                <a:latin typeface="Aptos" panose="020B0004020202020204" pitchFamily="34" charset="0"/>
              </a:rPr>
              <a:t> </a:t>
            </a:r>
            <a:r>
              <a:rPr lang="en-GB" sz="1600" i="0" cap="all">
                <a:solidFill>
                  <a:srgbClr val="002060"/>
                </a:solidFill>
                <a:effectLst/>
                <a:latin typeface="Aptos" panose="020B0004020202020204" pitchFamily="34" charset="0"/>
              </a:rPr>
              <a:t>&amp; AI Communities.</a:t>
            </a:r>
          </a:p>
        </p:txBody>
      </p:sp>
      <p:sp>
        <p:nvSpPr>
          <p:cNvPr id="3" name="Title 1">
            <a:extLst>
              <a:ext uri="{FF2B5EF4-FFF2-40B4-BE49-F238E27FC236}">
                <a16:creationId xmlns:a16="http://schemas.microsoft.com/office/drawing/2014/main" id="{CA343557-FDDD-80F4-64AF-E19D38058BBD}"/>
              </a:ext>
            </a:extLst>
          </p:cNvPr>
          <p:cNvSpPr>
            <a:spLocks noGrp="1"/>
          </p:cNvSpPr>
          <p:nvPr>
            <p:ph type="ctrTitle"/>
          </p:nvPr>
        </p:nvSpPr>
        <p:spPr>
          <a:xfrm>
            <a:off x="242674" y="2397184"/>
            <a:ext cx="5991225" cy="1833816"/>
          </a:xfrm>
        </p:spPr>
        <p:txBody>
          <a:bodyPr>
            <a:normAutofit fontScale="90000"/>
          </a:bodyPr>
          <a:lstStyle/>
          <a:p>
            <a:pPr algn="l"/>
            <a:r>
              <a:rPr lang="en-GB" sz="5400" b="1">
                <a:solidFill>
                  <a:srgbClr val="002060"/>
                </a:solidFill>
              </a:rPr>
              <a:t>EuroHPC Access Opportunities &amp; User Needs</a:t>
            </a:r>
          </a:p>
        </p:txBody>
      </p:sp>
    </p:spTree>
    <p:extLst>
      <p:ext uri="{BB962C8B-B14F-4D97-AF65-F5344CB8AC3E}">
        <p14:creationId xmlns:p14="http://schemas.microsoft.com/office/powerpoint/2010/main" val="2730788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B2EFA2-AE8C-D170-E226-82BCA5601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29303-71B7-98D8-9271-6F1647EE15F2}"/>
              </a:ext>
            </a:extLst>
          </p:cNvPr>
          <p:cNvSpPr>
            <a:spLocks noGrp="1"/>
          </p:cNvSpPr>
          <p:nvPr>
            <p:ph type="title"/>
          </p:nvPr>
        </p:nvSpPr>
        <p:spPr>
          <a:xfrm>
            <a:off x="221601" y="210578"/>
            <a:ext cx="9305199" cy="1150565"/>
          </a:xfrm>
          <a:noFill/>
          <a:ln w="28575">
            <a:noFill/>
          </a:ln>
        </p:spPr>
        <p:txBody>
          <a:bodyPr anchor="ctr" anchorCtr="1">
            <a:noAutofit/>
          </a:bodyPr>
          <a:lstStyle/>
          <a:p>
            <a:r>
              <a:rPr lang="en-US" sz="4400" b="1">
                <a:solidFill>
                  <a:srgbClr val="002060"/>
                </a:solidFill>
                <a:latin typeface="Aptos" panose="020B0004020202020204" pitchFamily="34" charset="0"/>
              </a:rPr>
              <a:t>AI FACTORIES ACCESS PEER-REVIEW PROCESS</a:t>
            </a:r>
            <a:endParaRPr lang="en-GB" sz="4400" b="1">
              <a:solidFill>
                <a:srgbClr val="002060"/>
              </a:solidFill>
              <a:latin typeface="Aptos" panose="020B0004020202020204" pitchFamily="34" charset="0"/>
            </a:endParaRPr>
          </a:p>
        </p:txBody>
      </p:sp>
      <p:grpSp>
        <p:nvGrpSpPr>
          <p:cNvPr id="3" name="Group 2">
            <a:extLst>
              <a:ext uri="{FF2B5EF4-FFF2-40B4-BE49-F238E27FC236}">
                <a16:creationId xmlns:a16="http://schemas.microsoft.com/office/drawing/2014/main" id="{02BF79FC-D211-212F-41CB-255DC3A2851A}"/>
              </a:ext>
            </a:extLst>
          </p:cNvPr>
          <p:cNvGrpSpPr/>
          <p:nvPr/>
        </p:nvGrpSpPr>
        <p:grpSpPr>
          <a:xfrm>
            <a:off x="10110331" y="117396"/>
            <a:ext cx="1968255" cy="646095"/>
            <a:chOff x="9681254" y="309339"/>
            <a:chExt cx="2301639" cy="782003"/>
          </a:xfrm>
        </p:grpSpPr>
        <p:pic>
          <p:nvPicPr>
            <p:cNvPr id="4" name="Picture 3">
              <a:extLst>
                <a:ext uri="{FF2B5EF4-FFF2-40B4-BE49-F238E27FC236}">
                  <a16:creationId xmlns:a16="http://schemas.microsoft.com/office/drawing/2014/main" id="{C31E5E94-88A5-E4A5-018C-AA799584197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7" name="Picture 6" descr="A colorful cube with a black background&#10;&#10;AI-generated content may be incorrect.">
              <a:extLst>
                <a:ext uri="{FF2B5EF4-FFF2-40B4-BE49-F238E27FC236}">
                  <a16:creationId xmlns:a16="http://schemas.microsoft.com/office/drawing/2014/main" id="{76C51B57-4AF1-85CB-3CB1-8E57269B1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9" name="Picture 8">
              <a:extLst>
                <a:ext uri="{FF2B5EF4-FFF2-40B4-BE49-F238E27FC236}">
                  <a16:creationId xmlns:a16="http://schemas.microsoft.com/office/drawing/2014/main" id="{0EA72F10-F8DC-A5F7-E84A-CD818F5F5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
        <p:nvSpPr>
          <p:cNvPr id="51" name="Rectangle 50">
            <a:extLst>
              <a:ext uri="{FF2B5EF4-FFF2-40B4-BE49-F238E27FC236}">
                <a16:creationId xmlns:a16="http://schemas.microsoft.com/office/drawing/2014/main" id="{B51FF399-F70B-6052-B562-61C44BA712E0}"/>
              </a:ext>
            </a:extLst>
          </p:cNvPr>
          <p:cNvSpPr/>
          <p:nvPr/>
        </p:nvSpPr>
        <p:spPr>
          <a:xfrm>
            <a:off x="4314331" y="3767236"/>
            <a:ext cx="3652822" cy="2085975"/>
          </a:xfrm>
          <a:prstGeom prst="rect">
            <a:avLst/>
          </a:prstGeom>
          <a:solidFill>
            <a:srgbClr val="A02B9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Aptos" panose="020B0004020202020204" pitchFamily="34" charset="0"/>
              </a:rPr>
              <a:t>AI FACTORIES</a:t>
            </a:r>
            <a:endParaRPr lang="en-US"/>
          </a:p>
          <a:p>
            <a:pPr algn="ctr"/>
            <a:endParaRPr lang="en-US"/>
          </a:p>
          <a:p>
            <a:pPr algn="ctr"/>
            <a:endParaRPr lang="en-US"/>
          </a:p>
          <a:p>
            <a:pPr algn="ctr"/>
            <a:endParaRPr lang="en-US"/>
          </a:p>
          <a:p>
            <a:pPr algn="ctr"/>
            <a:endParaRPr lang="en-US"/>
          </a:p>
          <a:p>
            <a:pPr algn="ctr"/>
            <a:endParaRPr lang="en-US"/>
          </a:p>
          <a:p>
            <a:pPr algn="ctr"/>
            <a:endParaRPr lang="en-GB"/>
          </a:p>
        </p:txBody>
      </p:sp>
      <p:pic>
        <p:nvPicPr>
          <p:cNvPr id="52" name="Graphic 51" descr="Research with solid fill">
            <a:extLst>
              <a:ext uri="{FF2B5EF4-FFF2-40B4-BE49-F238E27FC236}">
                <a16:creationId xmlns:a16="http://schemas.microsoft.com/office/drawing/2014/main" id="{4B50C3E1-4035-C37A-EF09-9098BBABB9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40278" y="5468633"/>
            <a:ext cx="353566" cy="353566"/>
          </a:xfrm>
          <a:prstGeom prst="rect">
            <a:avLst/>
          </a:prstGeom>
        </p:spPr>
      </p:pic>
      <p:pic>
        <p:nvPicPr>
          <p:cNvPr id="53" name="Graphic 52" descr="Statistics with solid fill">
            <a:extLst>
              <a:ext uri="{FF2B5EF4-FFF2-40B4-BE49-F238E27FC236}">
                <a16:creationId xmlns:a16="http://schemas.microsoft.com/office/drawing/2014/main" id="{AED605BB-70FE-CF39-8B67-F9CFDDB0C0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5721" y="5462669"/>
            <a:ext cx="353566" cy="353566"/>
          </a:xfrm>
          <a:prstGeom prst="rect">
            <a:avLst/>
          </a:prstGeom>
        </p:spPr>
      </p:pic>
      <p:sp>
        <p:nvSpPr>
          <p:cNvPr id="54" name="Rectangle 53">
            <a:extLst>
              <a:ext uri="{FF2B5EF4-FFF2-40B4-BE49-F238E27FC236}">
                <a16:creationId xmlns:a16="http://schemas.microsoft.com/office/drawing/2014/main" id="{F9BC97C0-42B6-F5BA-94A4-99DE955C616A}"/>
              </a:ext>
            </a:extLst>
          </p:cNvPr>
          <p:cNvSpPr/>
          <p:nvPr/>
        </p:nvSpPr>
        <p:spPr>
          <a:xfrm>
            <a:off x="2751260" y="4921828"/>
            <a:ext cx="104549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2060"/>
                </a:solidFill>
                <a:latin typeface="Aptos" panose="020B0004020202020204" pitchFamily="34" charset="0"/>
              </a:rPr>
              <a:t>Eligibility check</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55" name="Rectangle 54">
            <a:extLst>
              <a:ext uri="{FF2B5EF4-FFF2-40B4-BE49-F238E27FC236}">
                <a16:creationId xmlns:a16="http://schemas.microsoft.com/office/drawing/2014/main" id="{E95EA3EC-42F9-55AC-7C60-2B9181EDA91C}"/>
              </a:ext>
            </a:extLst>
          </p:cNvPr>
          <p:cNvSpPr/>
          <p:nvPr/>
        </p:nvSpPr>
        <p:spPr>
          <a:xfrm>
            <a:off x="4623871" y="4880788"/>
            <a:ext cx="1205075"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Technical Assessment</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56" name="Rectangle 55">
            <a:extLst>
              <a:ext uri="{FF2B5EF4-FFF2-40B4-BE49-F238E27FC236}">
                <a16:creationId xmlns:a16="http://schemas.microsoft.com/office/drawing/2014/main" id="{A3417904-2000-F4B0-5BC1-32E4D6CB1004}"/>
              </a:ext>
            </a:extLst>
          </p:cNvPr>
          <p:cNvSpPr/>
          <p:nvPr/>
        </p:nvSpPr>
        <p:spPr>
          <a:xfrm>
            <a:off x="6500549" y="4827739"/>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Panel </a:t>
            </a:r>
            <a:r>
              <a:rPr lang="en-US" sz="1400" b="1">
                <a:solidFill>
                  <a:srgbClr val="002060"/>
                </a:solidFill>
                <a:latin typeface="Aptos" panose="020B0004020202020204" pitchFamily="34" charset="0"/>
              </a:rPr>
              <a:t>E</a:t>
            </a: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valuation</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57" name="Rectangle 56">
            <a:extLst>
              <a:ext uri="{FF2B5EF4-FFF2-40B4-BE49-F238E27FC236}">
                <a16:creationId xmlns:a16="http://schemas.microsoft.com/office/drawing/2014/main" id="{A7CB62DF-D5F0-00FA-B1E5-00B489007E2A}"/>
              </a:ext>
            </a:extLst>
          </p:cNvPr>
          <p:cNvSpPr/>
          <p:nvPr/>
        </p:nvSpPr>
        <p:spPr>
          <a:xfrm>
            <a:off x="8254868" y="4827738"/>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02060"/>
                </a:solidFill>
                <a:latin typeface="Aptos" panose="020B0004020202020204" pitchFamily="34" charset="0"/>
              </a:rPr>
              <a:t>ED</a:t>
            </a: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 </a:t>
            </a:r>
            <a:r>
              <a:rPr lang="en-US" sz="1400" b="1">
                <a:solidFill>
                  <a:srgbClr val="002060"/>
                </a:solidFill>
                <a:latin typeface="Aptos" panose="020B0004020202020204" pitchFamily="34" charset="0"/>
              </a:rPr>
              <a:t>results</a:t>
            </a: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 approval</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pic>
        <p:nvPicPr>
          <p:cNvPr id="58" name="Graphic 57" descr="Checklist with solid fill">
            <a:extLst>
              <a:ext uri="{FF2B5EF4-FFF2-40B4-BE49-F238E27FC236}">
                <a16:creationId xmlns:a16="http://schemas.microsoft.com/office/drawing/2014/main" id="{1C4C4E0F-5B73-4151-6B68-6ADDBAE597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8543" y="5445823"/>
            <a:ext cx="365495" cy="365495"/>
          </a:xfrm>
          <a:prstGeom prst="rect">
            <a:avLst/>
          </a:prstGeom>
        </p:spPr>
      </p:pic>
      <p:pic>
        <p:nvPicPr>
          <p:cNvPr id="59" name="Graphic 58" descr="Subtitles with solid fill">
            <a:extLst>
              <a:ext uri="{FF2B5EF4-FFF2-40B4-BE49-F238E27FC236}">
                <a16:creationId xmlns:a16="http://schemas.microsoft.com/office/drawing/2014/main" id="{690C4145-704C-BCD3-9A67-53EF02DAD7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03458" y="4634477"/>
            <a:ext cx="417411" cy="417411"/>
          </a:xfrm>
          <a:prstGeom prst="rect">
            <a:avLst/>
          </a:prstGeom>
        </p:spPr>
      </p:pic>
      <p:pic>
        <p:nvPicPr>
          <p:cNvPr id="60" name="Graphic 59" descr="Board Of Directors with solid fill">
            <a:extLst>
              <a:ext uri="{FF2B5EF4-FFF2-40B4-BE49-F238E27FC236}">
                <a16:creationId xmlns:a16="http://schemas.microsoft.com/office/drawing/2014/main" id="{82182F98-60B8-46BB-56AB-B8693472BD0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0252" y="5462669"/>
            <a:ext cx="365495" cy="365495"/>
          </a:xfrm>
          <a:prstGeom prst="rect">
            <a:avLst/>
          </a:prstGeom>
        </p:spPr>
      </p:pic>
      <p:cxnSp>
        <p:nvCxnSpPr>
          <p:cNvPr id="65" name="Straight Connector 64">
            <a:extLst>
              <a:ext uri="{FF2B5EF4-FFF2-40B4-BE49-F238E27FC236}">
                <a16:creationId xmlns:a16="http://schemas.microsoft.com/office/drawing/2014/main" id="{4F34D1C4-F8BF-14C2-1E05-656AAAFF2BB9}"/>
              </a:ext>
            </a:extLst>
          </p:cNvPr>
          <p:cNvCxnSpPr>
            <a:cxnSpLocks/>
            <a:stCxn id="66" idx="6"/>
          </p:cNvCxnSpPr>
          <p:nvPr/>
        </p:nvCxnSpPr>
        <p:spPr>
          <a:xfrm flipV="1">
            <a:off x="2534845" y="4802150"/>
            <a:ext cx="7122309" cy="16149"/>
          </a:xfrm>
          <a:prstGeom prst="line">
            <a:avLst/>
          </a:prstGeom>
          <a:ln>
            <a:solidFill>
              <a:srgbClr val="002060"/>
            </a:solidFill>
          </a:ln>
        </p:spPr>
        <p:style>
          <a:lnRef idx="3">
            <a:schemeClr val="accent5"/>
          </a:lnRef>
          <a:fillRef idx="0">
            <a:schemeClr val="accent5"/>
          </a:fillRef>
          <a:effectRef idx="2">
            <a:schemeClr val="accent5"/>
          </a:effectRef>
          <a:fontRef idx="minor">
            <a:schemeClr val="tx1"/>
          </a:fontRef>
        </p:style>
      </p:cxnSp>
      <p:sp>
        <p:nvSpPr>
          <p:cNvPr id="66" name="Oval 65">
            <a:extLst>
              <a:ext uri="{FF2B5EF4-FFF2-40B4-BE49-F238E27FC236}">
                <a16:creationId xmlns:a16="http://schemas.microsoft.com/office/drawing/2014/main" id="{76FB0C32-567E-78B0-BD96-BEBD1EDE3D7A}"/>
              </a:ext>
            </a:extLst>
          </p:cNvPr>
          <p:cNvSpPr/>
          <p:nvPr/>
        </p:nvSpPr>
        <p:spPr>
          <a:xfrm>
            <a:off x="2388541" y="4745147"/>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7" name="Oval 66">
            <a:extLst>
              <a:ext uri="{FF2B5EF4-FFF2-40B4-BE49-F238E27FC236}">
                <a16:creationId xmlns:a16="http://schemas.microsoft.com/office/drawing/2014/main" id="{8AA855FE-F376-0A4A-6EC0-F1155741CE30}"/>
              </a:ext>
            </a:extLst>
          </p:cNvPr>
          <p:cNvSpPr/>
          <p:nvPr/>
        </p:nvSpPr>
        <p:spPr>
          <a:xfrm>
            <a:off x="4210776" y="4751330"/>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8" name="Oval 67">
            <a:extLst>
              <a:ext uri="{FF2B5EF4-FFF2-40B4-BE49-F238E27FC236}">
                <a16:creationId xmlns:a16="http://schemas.microsoft.com/office/drawing/2014/main" id="{1C8EF987-FB1D-0866-0893-B27856853FD2}"/>
              </a:ext>
            </a:extLst>
          </p:cNvPr>
          <p:cNvSpPr/>
          <p:nvPr/>
        </p:nvSpPr>
        <p:spPr>
          <a:xfrm>
            <a:off x="6036128" y="4726713"/>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9" name="Oval 68">
            <a:extLst>
              <a:ext uri="{FF2B5EF4-FFF2-40B4-BE49-F238E27FC236}">
                <a16:creationId xmlns:a16="http://schemas.microsoft.com/office/drawing/2014/main" id="{0C4F5787-2B09-18E4-84CA-F8BD76EB6FC5}"/>
              </a:ext>
            </a:extLst>
          </p:cNvPr>
          <p:cNvSpPr/>
          <p:nvPr/>
        </p:nvSpPr>
        <p:spPr>
          <a:xfrm>
            <a:off x="7858363" y="4726713"/>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0" name="Oval 69">
            <a:extLst>
              <a:ext uri="{FF2B5EF4-FFF2-40B4-BE49-F238E27FC236}">
                <a16:creationId xmlns:a16="http://schemas.microsoft.com/office/drawing/2014/main" id="{F2C626A0-D00C-0AC5-71B0-A84620E0C585}"/>
              </a:ext>
            </a:extLst>
          </p:cNvPr>
          <p:cNvSpPr/>
          <p:nvPr/>
        </p:nvSpPr>
        <p:spPr>
          <a:xfrm>
            <a:off x="9526800" y="4739071"/>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 name="Rectangle 5">
            <a:extLst>
              <a:ext uri="{FF2B5EF4-FFF2-40B4-BE49-F238E27FC236}">
                <a16:creationId xmlns:a16="http://schemas.microsoft.com/office/drawing/2014/main" id="{640AC3A7-31F0-1844-E663-9F206B461A7B}"/>
              </a:ext>
            </a:extLst>
          </p:cNvPr>
          <p:cNvSpPr/>
          <p:nvPr/>
        </p:nvSpPr>
        <p:spPr>
          <a:xfrm>
            <a:off x="2388540" y="3021886"/>
            <a:ext cx="3707459" cy="26446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Aptos" panose="020B0004020202020204" pitchFamily="34" charset="0"/>
              </a:rPr>
              <a:t>PLAYGROUND</a:t>
            </a: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 ACCESS</a:t>
            </a: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8" name="Rectangle 7">
            <a:extLst>
              <a:ext uri="{FF2B5EF4-FFF2-40B4-BE49-F238E27FC236}">
                <a16:creationId xmlns:a16="http://schemas.microsoft.com/office/drawing/2014/main" id="{EE40AF8E-5F64-C06C-DCEF-8EA177B06C4A}"/>
              </a:ext>
            </a:extLst>
          </p:cNvPr>
          <p:cNvSpPr/>
          <p:nvPr/>
        </p:nvSpPr>
        <p:spPr>
          <a:xfrm>
            <a:off x="2378000" y="2544332"/>
            <a:ext cx="3707459" cy="2644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Aptos" panose="020B0004020202020204" pitchFamily="34" charset="0"/>
              </a:rPr>
              <a:t>FAST LANE</a:t>
            </a: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 ACCESS</a:t>
            </a: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0" name="Rectangle 9">
            <a:extLst>
              <a:ext uri="{FF2B5EF4-FFF2-40B4-BE49-F238E27FC236}">
                <a16:creationId xmlns:a16="http://schemas.microsoft.com/office/drawing/2014/main" id="{148E0D97-0684-5176-18C9-0D37C28B013D}"/>
              </a:ext>
            </a:extLst>
          </p:cNvPr>
          <p:cNvSpPr/>
          <p:nvPr/>
        </p:nvSpPr>
        <p:spPr>
          <a:xfrm>
            <a:off x="2378000" y="2095872"/>
            <a:ext cx="7279154" cy="264464"/>
          </a:xfrm>
          <a:prstGeom prst="rect">
            <a:avLst/>
          </a:prstGeom>
          <a:solidFill>
            <a:srgbClr val="BE6BC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Aptos" panose="020B0004020202020204" pitchFamily="34" charset="0"/>
              </a:rPr>
              <a:t>LARGE SCALE</a:t>
            </a: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 ACCESS</a:t>
            </a: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7097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54"/>
                                        </p:tgtEl>
                                      </p:cBhvr>
                                    </p:animEffect>
                                    <p:animScale>
                                      <p:cBhvr>
                                        <p:cTn id="13" dur="250" autoRev="1" fill="hold"/>
                                        <p:tgtEl>
                                          <p:spTgt spid="54"/>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52"/>
                                        </p:tgtEl>
                                      </p:cBhvr>
                                    </p:animEffect>
                                    <p:animScale>
                                      <p:cBhvr>
                                        <p:cTn id="16" dur="250" autoRev="1" fill="hold"/>
                                        <p:tgtEl>
                                          <p:spTgt spid="5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55"/>
                                        </p:tgtEl>
                                      </p:cBhvr>
                                    </p:animEffect>
                                    <p:animScale>
                                      <p:cBhvr>
                                        <p:cTn id="21" dur="250" autoRev="1" fill="hold"/>
                                        <p:tgtEl>
                                          <p:spTgt spid="55"/>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53"/>
                                        </p:tgtEl>
                                      </p:cBhvr>
                                    </p:animEffect>
                                    <p:animScale>
                                      <p:cBhvr>
                                        <p:cTn id="24" dur="250" autoRev="1" fill="hold"/>
                                        <p:tgtEl>
                                          <p:spTgt spid="5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56"/>
                                        </p:tgtEl>
                                      </p:cBhvr>
                                    </p:animEffect>
                                    <p:animScale>
                                      <p:cBhvr>
                                        <p:cTn id="29" dur="250" autoRev="1" fill="hold"/>
                                        <p:tgtEl>
                                          <p:spTgt spid="56"/>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60"/>
                                        </p:tgtEl>
                                      </p:cBhvr>
                                    </p:animEffect>
                                    <p:animScale>
                                      <p:cBhvr>
                                        <p:cTn id="32" dur="250" autoRev="1" fill="hold"/>
                                        <p:tgtEl>
                                          <p:spTgt spid="60"/>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57"/>
                                        </p:tgtEl>
                                      </p:cBhvr>
                                    </p:animEffect>
                                    <p:animScale>
                                      <p:cBhvr>
                                        <p:cTn id="37" dur="250" autoRev="1" fill="hold"/>
                                        <p:tgtEl>
                                          <p:spTgt spid="57"/>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58"/>
                                        </p:tgtEl>
                                      </p:cBhvr>
                                    </p:animEffect>
                                    <p:animScale>
                                      <p:cBhvr>
                                        <p:cTn id="40" dur="250" autoRev="1" fill="hold"/>
                                        <p:tgtEl>
                                          <p:spTgt spid="58"/>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54"/>
                                        </p:tgtEl>
                                      </p:cBhvr>
                                    </p:animEffect>
                                    <p:animScale>
                                      <p:cBhvr>
                                        <p:cTn id="51" dur="250" autoRev="1" fill="hold"/>
                                        <p:tgtEl>
                                          <p:spTgt spid="54"/>
                                        </p:tgtEl>
                                      </p:cBhvr>
                                      <p:by x="105000" y="105000"/>
                                    </p:animScale>
                                  </p:childTnLst>
                                </p:cTn>
                              </p:par>
                              <p:par>
                                <p:cTn id="52" presetID="26" presetClass="emph" presetSubtype="0" fill="hold" nodeType="withEffect">
                                  <p:stCondLst>
                                    <p:cond delay="0"/>
                                  </p:stCondLst>
                                  <p:childTnLst>
                                    <p:animEffect transition="out" filter="fade">
                                      <p:cBhvr>
                                        <p:cTn id="53" dur="500" tmFilter="0, 0; .2, .5; .8, .5; 1, 0"/>
                                        <p:tgtEl>
                                          <p:spTgt spid="52"/>
                                        </p:tgtEl>
                                      </p:cBhvr>
                                    </p:animEffect>
                                    <p:animScale>
                                      <p:cBhvr>
                                        <p:cTn id="54" dur="250" autoRev="1" fill="hold"/>
                                        <p:tgtEl>
                                          <p:spTgt spid="52"/>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grpId="1" nodeType="clickEffect">
                                  <p:stCondLst>
                                    <p:cond delay="0"/>
                                  </p:stCondLst>
                                  <p:childTnLst>
                                    <p:animEffect transition="out" filter="fade">
                                      <p:cBhvr>
                                        <p:cTn id="58" dur="500" tmFilter="0, 0; .2, .5; .8, .5; 1, 0"/>
                                        <p:tgtEl>
                                          <p:spTgt spid="55"/>
                                        </p:tgtEl>
                                      </p:cBhvr>
                                    </p:animEffect>
                                    <p:animScale>
                                      <p:cBhvr>
                                        <p:cTn id="59" dur="250" autoRev="1" fill="hold"/>
                                        <p:tgtEl>
                                          <p:spTgt spid="55"/>
                                        </p:tgtEl>
                                      </p:cBhvr>
                                      <p:by x="105000" y="105000"/>
                                    </p:animScale>
                                  </p:childTnLst>
                                </p:cTn>
                              </p:par>
                              <p:par>
                                <p:cTn id="60" presetID="26" presetClass="emph" presetSubtype="0" fill="hold" nodeType="with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0-#ppt_w/2"/>
                                          </p:val>
                                        </p:tav>
                                        <p:tav tm="100000">
                                          <p:val>
                                            <p:strVal val="#ppt_x"/>
                                          </p:val>
                                        </p:tav>
                                      </p:tavLst>
                                    </p:anim>
                                    <p:anim calcmode="lin" valueType="num">
                                      <p:cBhvr additive="base">
                                        <p:cTn id="6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6" presetClass="emph" presetSubtype="0" fill="hold" grpId="2" nodeType="clickEffect">
                                  <p:stCondLst>
                                    <p:cond delay="0"/>
                                  </p:stCondLst>
                                  <p:childTnLst>
                                    <p:animEffect transition="out" filter="fade">
                                      <p:cBhvr>
                                        <p:cTn id="72" dur="500" tmFilter="0, 0; .2, .5; .8, .5; 1, 0"/>
                                        <p:tgtEl>
                                          <p:spTgt spid="54"/>
                                        </p:tgtEl>
                                      </p:cBhvr>
                                    </p:animEffect>
                                    <p:animScale>
                                      <p:cBhvr>
                                        <p:cTn id="73" dur="250" autoRev="1" fill="hold"/>
                                        <p:tgtEl>
                                          <p:spTgt spid="54"/>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52"/>
                                        </p:tgtEl>
                                      </p:cBhvr>
                                    </p:animEffect>
                                    <p:animScale>
                                      <p:cBhvr>
                                        <p:cTn id="76" dur="250" autoRev="1" fill="hold"/>
                                        <p:tgtEl>
                                          <p:spTgt spid="52"/>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grpId="2" nodeType="clickEffect">
                                  <p:stCondLst>
                                    <p:cond delay="0"/>
                                  </p:stCondLst>
                                  <p:childTnLst>
                                    <p:animEffect transition="out" filter="fade">
                                      <p:cBhvr>
                                        <p:cTn id="80" dur="500" tmFilter="0, 0; .2, .5; .8, .5; 1, 0"/>
                                        <p:tgtEl>
                                          <p:spTgt spid="55"/>
                                        </p:tgtEl>
                                      </p:cBhvr>
                                    </p:animEffect>
                                    <p:animScale>
                                      <p:cBhvr>
                                        <p:cTn id="81" dur="250" autoRev="1" fill="hold"/>
                                        <p:tgtEl>
                                          <p:spTgt spid="55"/>
                                        </p:tgtEl>
                                      </p:cBhvr>
                                      <p:by x="105000" y="105000"/>
                                    </p:animScale>
                                  </p:childTnLst>
                                </p:cTn>
                              </p:par>
                              <p:par>
                                <p:cTn id="82" presetID="26" presetClass="emph" presetSubtype="0" fill="hold" nodeType="withEffect">
                                  <p:stCondLst>
                                    <p:cond delay="0"/>
                                  </p:stCondLst>
                                  <p:childTnLst>
                                    <p:animEffect transition="out" filter="fade">
                                      <p:cBhvr>
                                        <p:cTn id="83" dur="500" tmFilter="0, 0; .2, .5; .8, .5; 1, 0"/>
                                        <p:tgtEl>
                                          <p:spTgt spid="53"/>
                                        </p:tgtEl>
                                      </p:cBhvr>
                                    </p:animEffect>
                                    <p:animScale>
                                      <p:cBhvr>
                                        <p:cTn id="84"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54" grpId="2"/>
      <p:bldP spid="55" grpId="0"/>
      <p:bldP spid="55" grpId="1"/>
      <p:bldP spid="55" grpId="2"/>
      <p:bldP spid="56" grpId="0"/>
      <p:bldP spid="57" grpId="0"/>
      <p:bldP spid="6" grpId="0" animBg="1"/>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4">
                <a:lumMod val="20000"/>
                <a:lumOff val="80000"/>
              </a:schemeClr>
            </a:gs>
            <a:gs pos="83000">
              <a:schemeClr val="accent4">
                <a:lumMod val="20000"/>
                <a:lumOff val="80000"/>
              </a:schemeClr>
            </a:gs>
            <a:gs pos="100000">
              <a:schemeClr val="accent4">
                <a:lumMod val="20000"/>
                <a:lumOff val="80000"/>
              </a:schemeClr>
            </a:gs>
          </a:gsLst>
          <a:lin ang="2700000" scaled="1"/>
        </a:gradFill>
        <a:effectLst/>
      </p:bgPr>
    </p:bg>
    <p:spTree>
      <p:nvGrpSpPr>
        <p:cNvPr id="1" name="">
          <a:extLst>
            <a:ext uri="{FF2B5EF4-FFF2-40B4-BE49-F238E27FC236}">
              <a16:creationId xmlns:a16="http://schemas.microsoft.com/office/drawing/2014/main" id="{3028D8D7-3B35-39E3-21CA-3ADA2E0A2B7E}"/>
            </a:ext>
          </a:extLst>
        </p:cNvPr>
        <p:cNvGrpSpPr/>
        <p:nvPr/>
      </p:nvGrpSpPr>
      <p:grpSpPr>
        <a:xfrm>
          <a:off x="0" y="0"/>
          <a:ext cx="0" cy="0"/>
          <a:chOff x="0" y="0"/>
          <a:chExt cx="0" cy="0"/>
        </a:xfrm>
      </p:grpSpPr>
      <p:sp>
        <p:nvSpPr>
          <p:cNvPr id="1041" name="Rectangle 1040">
            <a:extLst>
              <a:ext uri="{FF2B5EF4-FFF2-40B4-BE49-F238E27FC236}">
                <a16:creationId xmlns:a16="http://schemas.microsoft.com/office/drawing/2014/main" id="{E2380C93-5284-B536-1B8B-25E4D66C9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3" name="Right Triangle 1042">
            <a:extLst>
              <a:ext uri="{FF2B5EF4-FFF2-40B4-BE49-F238E27FC236}">
                <a16:creationId xmlns:a16="http://schemas.microsoft.com/office/drawing/2014/main" id="{D5AE3420-B95B-385C-D13E-E9717813B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9A3DC4C6-C5EC-FA88-ED6C-DE2A98D42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7" name="Right Triangle 1046">
            <a:extLst>
              <a:ext uri="{FF2B5EF4-FFF2-40B4-BE49-F238E27FC236}">
                <a16:creationId xmlns:a16="http://schemas.microsoft.com/office/drawing/2014/main" id="{630C0C18-10D6-DE81-D355-8E9CAE6381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9" name="Rectangle 1048">
            <a:extLst>
              <a:ext uri="{FF2B5EF4-FFF2-40B4-BE49-F238E27FC236}">
                <a16:creationId xmlns:a16="http://schemas.microsoft.com/office/drawing/2014/main" id="{2ED3C48B-599E-C3B3-376C-0346DBB14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1" name="Right Triangle 1050">
            <a:extLst>
              <a:ext uri="{FF2B5EF4-FFF2-40B4-BE49-F238E27FC236}">
                <a16:creationId xmlns:a16="http://schemas.microsoft.com/office/drawing/2014/main" id="{F3E42E0E-E980-F4E4-4591-8A949CC82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3" name="Rectangle 1052">
            <a:extLst>
              <a:ext uri="{FF2B5EF4-FFF2-40B4-BE49-F238E27FC236}">
                <a16:creationId xmlns:a16="http://schemas.microsoft.com/office/drawing/2014/main" id="{FF576A98-D3C0-48E2-4631-F350AE26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FF+">
            <a:extLst>
              <a:ext uri="{FF2B5EF4-FFF2-40B4-BE49-F238E27FC236}">
                <a16:creationId xmlns:a16="http://schemas.microsoft.com/office/drawing/2014/main" id="{41CB72A8-0322-44CA-FCA6-947FD6626F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7761" y="838606"/>
            <a:ext cx="1476488" cy="1845611"/>
          </a:xfrm>
          <a:prstGeom prst="rect">
            <a:avLst/>
          </a:prstGeom>
          <a:noFill/>
          <a:extLst>
            <a:ext uri="{909E8E84-426E-40DD-AFC4-6F175D3DCCD1}">
              <a14:hiddenFill xmlns:a14="http://schemas.microsoft.com/office/drawing/2010/main">
                <a:solidFill>
                  <a:srgbClr val="FFFFFF"/>
                </a:solidFill>
              </a14:hiddenFill>
            </a:ext>
          </a:extLst>
        </p:spPr>
      </p:pic>
      <p:sp>
        <p:nvSpPr>
          <p:cNvPr id="1055" name="Right Triangle 1054">
            <a:extLst>
              <a:ext uri="{FF2B5EF4-FFF2-40B4-BE49-F238E27FC236}">
                <a16:creationId xmlns:a16="http://schemas.microsoft.com/office/drawing/2014/main" id="{517662F0-520C-B59E-CF8D-9C1DC991F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7" name="Rectangle 1056">
            <a:extLst>
              <a:ext uri="{FF2B5EF4-FFF2-40B4-BE49-F238E27FC236}">
                <a16:creationId xmlns:a16="http://schemas.microsoft.com/office/drawing/2014/main" id="{3D34AB24-F219-63FF-20B9-0A9B70CAB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9" name="Right Triangle 1058">
            <a:extLst>
              <a:ext uri="{FF2B5EF4-FFF2-40B4-BE49-F238E27FC236}">
                <a16:creationId xmlns:a16="http://schemas.microsoft.com/office/drawing/2014/main" id="{63319E0F-3D4F-1B21-8AD9-478BBE2D3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1" name="Rectangle 1060">
            <a:extLst>
              <a:ext uri="{FF2B5EF4-FFF2-40B4-BE49-F238E27FC236}">
                <a16:creationId xmlns:a16="http://schemas.microsoft.com/office/drawing/2014/main" id="{9DB1D57C-C13E-B20E-2FE9-29AE3EEBF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Logo&#10;&#10;Description automatically generated with low confidence">
            <a:extLst>
              <a:ext uri="{FF2B5EF4-FFF2-40B4-BE49-F238E27FC236}">
                <a16:creationId xmlns:a16="http://schemas.microsoft.com/office/drawing/2014/main" id="{68D0B047-DE94-DA1B-1969-3055F2E48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11" y="3383271"/>
            <a:ext cx="2155206" cy="856694"/>
          </a:xfrm>
          <a:prstGeom prst="rect">
            <a:avLst/>
          </a:prstGeom>
        </p:spPr>
      </p:pic>
      <p:pic>
        <p:nvPicPr>
          <p:cNvPr id="1030" name="Picture 6" descr="epicure">
            <a:extLst>
              <a:ext uri="{FF2B5EF4-FFF2-40B4-BE49-F238E27FC236}">
                <a16:creationId xmlns:a16="http://schemas.microsoft.com/office/drawing/2014/main" id="{4B2DF664-3DA4-08B3-D1D9-2C5D119FBC0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29758" y="3232151"/>
            <a:ext cx="2900569" cy="1160226"/>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5E6985B4-14D2-9610-02D0-FB706F83B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36" name="Picture 12" descr="the logo for eurocc2">
            <a:extLst>
              <a:ext uri="{FF2B5EF4-FFF2-40B4-BE49-F238E27FC236}">
                <a16:creationId xmlns:a16="http://schemas.microsoft.com/office/drawing/2014/main" id="{3DB18E94-0CCB-D686-A2E2-D7DB786CFAD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98660" y="2296295"/>
            <a:ext cx="2276966" cy="2288408"/>
          </a:xfrm>
          <a:prstGeom prst="rect">
            <a:avLst/>
          </a:prstGeom>
          <a:noFill/>
          <a:extLst>
            <a:ext uri="{909E8E84-426E-40DD-AFC4-6F175D3DCCD1}">
              <a14:hiddenFill xmlns:a14="http://schemas.microsoft.com/office/drawing/2010/main">
                <a:solidFill>
                  <a:srgbClr val="FFFFFF"/>
                </a:solidFill>
              </a14:hiddenFill>
            </a:ext>
          </a:extLst>
        </p:spPr>
      </p:pic>
      <p:sp>
        <p:nvSpPr>
          <p:cNvPr id="1065" name="Right Triangle 1064">
            <a:extLst>
              <a:ext uri="{FF2B5EF4-FFF2-40B4-BE49-F238E27FC236}">
                <a16:creationId xmlns:a16="http://schemas.microsoft.com/office/drawing/2014/main" id="{35839E96-5B9E-4A42-FB5B-3581CC5C9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00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6" descr="Logo of the project EUMaster4HPC">
            <a:extLst>
              <a:ext uri="{FF2B5EF4-FFF2-40B4-BE49-F238E27FC236}">
                <a16:creationId xmlns:a16="http://schemas.microsoft.com/office/drawing/2014/main" id="{B702BCAC-EDA6-2B17-87A0-47CD2EB1FA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569"/>
          <a:stretch/>
        </p:blipFill>
        <p:spPr bwMode="auto">
          <a:xfrm>
            <a:off x="2433951" y="1684682"/>
            <a:ext cx="2519449" cy="90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9FF345-48E8-75B0-68C3-9F5C6680A15F}"/>
              </a:ext>
            </a:extLst>
          </p:cNvPr>
          <p:cNvPicPr>
            <a:picLocks noChangeAspect="1"/>
          </p:cNvPicPr>
          <p:nvPr/>
        </p:nvPicPr>
        <p:blipFill>
          <a:blip r:embed="rId8">
            <a:alphaModFix/>
            <a:extLst>
              <a:ext uri="{BEBA8EAE-BF5A-486C-A8C5-ECC9F3942E4B}">
                <a14:imgProps xmlns:a14="http://schemas.microsoft.com/office/drawing/2010/main">
                  <a14:imgLayer r:embed="rId9">
                    <a14:imgEffect>
                      <a14:sharpenSoften amount="-2000"/>
                    </a14:imgEffect>
                    <a14:imgEffect>
                      <a14:colorTemperature colorTemp="5785"/>
                    </a14:imgEffect>
                    <a14:imgEffect>
                      <a14:saturation sat="202000"/>
                    </a14:imgEffect>
                  </a14:imgLayer>
                </a14:imgProps>
              </a:ext>
            </a:extLst>
          </a:blip>
          <a:stretch>
            <a:fillRect/>
          </a:stretch>
        </p:blipFill>
        <p:spPr>
          <a:xfrm>
            <a:off x="7284110" y="5126757"/>
            <a:ext cx="3771027" cy="1167772"/>
          </a:xfrm>
          <a:prstGeom prst="rect">
            <a:avLst/>
          </a:prstGeom>
        </p:spPr>
      </p:pic>
      <p:sp>
        <p:nvSpPr>
          <p:cNvPr id="13" name="Slide Number Placeholder 12">
            <a:extLst>
              <a:ext uri="{FF2B5EF4-FFF2-40B4-BE49-F238E27FC236}">
                <a16:creationId xmlns:a16="http://schemas.microsoft.com/office/drawing/2014/main" id="{F2CC3C23-EEF3-E627-29DE-07B7842C7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12EB5-C383-421A-B249-BBEB27373C27}" type="slidenum">
              <a:rPr kumimoji="0" lang="en-GB" sz="1200" b="0" i="0" u="none" strike="noStrike" kern="1200" cap="none" spc="0" normalizeH="0" baseline="0" noProof="0" smtClean="0">
                <a:ln>
                  <a:noFill/>
                </a:ln>
                <a:solidFill>
                  <a:prstClr val="white">
                    <a:shade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hade val="82000"/>
                </a:prstClr>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0D106505-6CD9-8835-233C-4C5ECA5CED91}"/>
              </a:ext>
            </a:extLst>
          </p:cNvPr>
          <p:cNvSpPr/>
          <p:nvPr/>
        </p:nvSpPr>
        <p:spPr>
          <a:xfrm>
            <a:off x="621554" y="627683"/>
            <a:ext cx="1381653" cy="8638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7" name="Picture 56">
            <a:extLst>
              <a:ext uri="{FF2B5EF4-FFF2-40B4-BE49-F238E27FC236}">
                <a16:creationId xmlns:a16="http://schemas.microsoft.com/office/drawing/2014/main" id="{DCF800F0-431D-1DC7-60C0-6DDD1594F4F9}"/>
              </a:ext>
            </a:extLst>
          </p:cNvPr>
          <p:cNvPicPr>
            <a:picLocks noChangeAspect="1"/>
          </p:cNvPicPr>
          <p:nvPr/>
        </p:nvPicPr>
        <p:blipFill>
          <a:blip r:embed="rId10"/>
          <a:stretch>
            <a:fillRect/>
          </a:stretch>
        </p:blipFill>
        <p:spPr>
          <a:xfrm>
            <a:off x="631610" y="729684"/>
            <a:ext cx="1371597" cy="610390"/>
          </a:xfrm>
          <a:prstGeom prst="rect">
            <a:avLst/>
          </a:prstGeom>
        </p:spPr>
      </p:pic>
      <p:sp>
        <p:nvSpPr>
          <p:cNvPr id="3" name="Rectangle 2">
            <a:extLst>
              <a:ext uri="{FF2B5EF4-FFF2-40B4-BE49-F238E27FC236}">
                <a16:creationId xmlns:a16="http://schemas.microsoft.com/office/drawing/2014/main" id="{D1F3EB58-D57B-2044-72A7-65C2F4533970}"/>
              </a:ext>
            </a:extLst>
          </p:cNvPr>
          <p:cNvSpPr/>
          <p:nvPr/>
        </p:nvSpPr>
        <p:spPr>
          <a:xfrm>
            <a:off x="8788054" y="2069831"/>
            <a:ext cx="2789854" cy="2636882"/>
          </a:xfrm>
          <a:prstGeom prst="rect">
            <a:avLst/>
          </a:prstGeom>
          <a:noFill/>
          <a:ln w="76200">
            <a:solidFill>
              <a:srgbClr val="EE7E31"/>
            </a:solidFill>
            <a:extLst>
              <a:ext uri="{C807C97D-BFC1-408E-A445-0C87EB9F89A2}">
                <ask:lineSketchStyleProps xmlns:ask="http://schemas.microsoft.com/office/drawing/2018/sketchyshapes" sd="657404420">
                  <a:custGeom>
                    <a:avLst/>
                    <a:gdLst>
                      <a:gd name="connsiteX0" fmla="*/ 0 w 2789854"/>
                      <a:gd name="connsiteY0" fmla="*/ 0 h 2636882"/>
                      <a:gd name="connsiteX1" fmla="*/ 474275 w 2789854"/>
                      <a:gd name="connsiteY1" fmla="*/ 0 h 2636882"/>
                      <a:gd name="connsiteX2" fmla="*/ 1060145 w 2789854"/>
                      <a:gd name="connsiteY2" fmla="*/ 0 h 2636882"/>
                      <a:gd name="connsiteX3" fmla="*/ 1618115 w 2789854"/>
                      <a:gd name="connsiteY3" fmla="*/ 0 h 2636882"/>
                      <a:gd name="connsiteX4" fmla="*/ 2176086 w 2789854"/>
                      <a:gd name="connsiteY4" fmla="*/ 0 h 2636882"/>
                      <a:gd name="connsiteX5" fmla="*/ 2789854 w 2789854"/>
                      <a:gd name="connsiteY5" fmla="*/ 0 h 2636882"/>
                      <a:gd name="connsiteX6" fmla="*/ 2789854 w 2789854"/>
                      <a:gd name="connsiteY6" fmla="*/ 553745 h 2636882"/>
                      <a:gd name="connsiteX7" fmla="*/ 2789854 w 2789854"/>
                      <a:gd name="connsiteY7" fmla="*/ 1107490 h 2636882"/>
                      <a:gd name="connsiteX8" fmla="*/ 2789854 w 2789854"/>
                      <a:gd name="connsiteY8" fmla="*/ 1582129 h 2636882"/>
                      <a:gd name="connsiteX9" fmla="*/ 2789854 w 2789854"/>
                      <a:gd name="connsiteY9" fmla="*/ 2162243 h 2636882"/>
                      <a:gd name="connsiteX10" fmla="*/ 2789854 w 2789854"/>
                      <a:gd name="connsiteY10" fmla="*/ 2636882 h 2636882"/>
                      <a:gd name="connsiteX11" fmla="*/ 2176086 w 2789854"/>
                      <a:gd name="connsiteY11" fmla="*/ 2636882 h 2636882"/>
                      <a:gd name="connsiteX12" fmla="*/ 1618115 w 2789854"/>
                      <a:gd name="connsiteY12" fmla="*/ 2636882 h 2636882"/>
                      <a:gd name="connsiteX13" fmla="*/ 1004347 w 2789854"/>
                      <a:gd name="connsiteY13" fmla="*/ 2636882 h 2636882"/>
                      <a:gd name="connsiteX14" fmla="*/ 530072 w 2789854"/>
                      <a:gd name="connsiteY14" fmla="*/ 2636882 h 2636882"/>
                      <a:gd name="connsiteX15" fmla="*/ 0 w 2789854"/>
                      <a:gd name="connsiteY15" fmla="*/ 2636882 h 2636882"/>
                      <a:gd name="connsiteX16" fmla="*/ 0 w 2789854"/>
                      <a:gd name="connsiteY16" fmla="*/ 2135874 h 2636882"/>
                      <a:gd name="connsiteX17" fmla="*/ 0 w 2789854"/>
                      <a:gd name="connsiteY17" fmla="*/ 1608498 h 2636882"/>
                      <a:gd name="connsiteX18" fmla="*/ 0 w 2789854"/>
                      <a:gd name="connsiteY18" fmla="*/ 1028384 h 2636882"/>
                      <a:gd name="connsiteX19" fmla="*/ 0 w 2789854"/>
                      <a:gd name="connsiteY19" fmla="*/ 448270 h 2636882"/>
                      <a:gd name="connsiteX20" fmla="*/ 0 w 2789854"/>
                      <a:gd name="connsiteY20" fmla="*/ 0 h 263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89854" h="2636882" extrusionOk="0">
                        <a:moveTo>
                          <a:pt x="0" y="0"/>
                        </a:moveTo>
                        <a:cubicBezTo>
                          <a:pt x="233016" y="-40709"/>
                          <a:pt x="356638" y="13072"/>
                          <a:pt x="474275" y="0"/>
                        </a:cubicBezTo>
                        <a:cubicBezTo>
                          <a:pt x="591912" y="-13072"/>
                          <a:pt x="824683" y="27260"/>
                          <a:pt x="1060145" y="0"/>
                        </a:cubicBezTo>
                        <a:cubicBezTo>
                          <a:pt x="1295607" y="-27260"/>
                          <a:pt x="1362061" y="54827"/>
                          <a:pt x="1618115" y="0"/>
                        </a:cubicBezTo>
                        <a:cubicBezTo>
                          <a:pt x="1874169" y="-54827"/>
                          <a:pt x="1974484" y="20139"/>
                          <a:pt x="2176086" y="0"/>
                        </a:cubicBezTo>
                        <a:cubicBezTo>
                          <a:pt x="2377688" y="-20139"/>
                          <a:pt x="2648400" y="22741"/>
                          <a:pt x="2789854" y="0"/>
                        </a:cubicBezTo>
                        <a:cubicBezTo>
                          <a:pt x="2820607" y="244428"/>
                          <a:pt x="2730986" y="368579"/>
                          <a:pt x="2789854" y="553745"/>
                        </a:cubicBezTo>
                        <a:cubicBezTo>
                          <a:pt x="2848722" y="738911"/>
                          <a:pt x="2779967" y="851979"/>
                          <a:pt x="2789854" y="1107490"/>
                        </a:cubicBezTo>
                        <a:cubicBezTo>
                          <a:pt x="2799741" y="1363002"/>
                          <a:pt x="2786738" y="1431490"/>
                          <a:pt x="2789854" y="1582129"/>
                        </a:cubicBezTo>
                        <a:cubicBezTo>
                          <a:pt x="2792970" y="1732768"/>
                          <a:pt x="2788995" y="2040225"/>
                          <a:pt x="2789854" y="2162243"/>
                        </a:cubicBezTo>
                        <a:cubicBezTo>
                          <a:pt x="2790713" y="2284261"/>
                          <a:pt x="2770218" y="2479248"/>
                          <a:pt x="2789854" y="2636882"/>
                        </a:cubicBezTo>
                        <a:cubicBezTo>
                          <a:pt x="2553601" y="2650604"/>
                          <a:pt x="2417559" y="2610466"/>
                          <a:pt x="2176086" y="2636882"/>
                        </a:cubicBezTo>
                        <a:cubicBezTo>
                          <a:pt x="1934613" y="2663298"/>
                          <a:pt x="1803604" y="2636427"/>
                          <a:pt x="1618115" y="2636882"/>
                        </a:cubicBezTo>
                        <a:cubicBezTo>
                          <a:pt x="1432626" y="2637337"/>
                          <a:pt x="1152675" y="2607474"/>
                          <a:pt x="1004347" y="2636882"/>
                        </a:cubicBezTo>
                        <a:cubicBezTo>
                          <a:pt x="856019" y="2666290"/>
                          <a:pt x="648312" y="2622197"/>
                          <a:pt x="530072" y="2636882"/>
                        </a:cubicBezTo>
                        <a:cubicBezTo>
                          <a:pt x="411832" y="2651567"/>
                          <a:pt x="220168" y="2590513"/>
                          <a:pt x="0" y="2636882"/>
                        </a:cubicBezTo>
                        <a:cubicBezTo>
                          <a:pt x="-3243" y="2469692"/>
                          <a:pt x="58408" y="2270712"/>
                          <a:pt x="0" y="2135874"/>
                        </a:cubicBezTo>
                        <a:cubicBezTo>
                          <a:pt x="-58408" y="2001036"/>
                          <a:pt x="665" y="1760461"/>
                          <a:pt x="0" y="1608498"/>
                        </a:cubicBezTo>
                        <a:cubicBezTo>
                          <a:pt x="-665" y="1456535"/>
                          <a:pt x="13366" y="1167934"/>
                          <a:pt x="0" y="1028384"/>
                        </a:cubicBezTo>
                        <a:cubicBezTo>
                          <a:pt x="-13366" y="888834"/>
                          <a:pt x="48061" y="700077"/>
                          <a:pt x="0" y="448270"/>
                        </a:cubicBezTo>
                        <a:cubicBezTo>
                          <a:pt x="-48061" y="196463"/>
                          <a:pt x="20049" y="128662"/>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34" name="Picture 10" descr="CASTIEL Project Logo">
            <a:extLst>
              <a:ext uri="{FF2B5EF4-FFF2-40B4-BE49-F238E27FC236}">
                <a16:creationId xmlns:a16="http://schemas.microsoft.com/office/drawing/2014/main" id="{3342BEA6-CA5E-7F54-5725-AB1CEC6B1BC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0821092" y="1467315"/>
            <a:ext cx="1319602" cy="9204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1CF195C6-15D1-35DF-E3EA-1E11ACA80B48}"/>
              </a:ext>
            </a:extLst>
          </p:cNvPr>
          <p:cNvGrpSpPr/>
          <p:nvPr/>
        </p:nvGrpSpPr>
        <p:grpSpPr>
          <a:xfrm>
            <a:off x="10110331" y="117396"/>
            <a:ext cx="1968255" cy="646095"/>
            <a:chOff x="9681254" y="309339"/>
            <a:chExt cx="2301639" cy="782003"/>
          </a:xfrm>
        </p:grpSpPr>
        <p:pic>
          <p:nvPicPr>
            <p:cNvPr id="22" name="Picture 21">
              <a:extLst>
                <a:ext uri="{FF2B5EF4-FFF2-40B4-BE49-F238E27FC236}">
                  <a16:creationId xmlns:a16="http://schemas.microsoft.com/office/drawing/2014/main" id="{E86C4F0F-F2A6-A3DE-6204-B5C7A760FFE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23" name="Picture 22" descr="A colorful cube with a black background&#10;&#10;AI-generated content may be incorrect.">
              <a:extLst>
                <a:ext uri="{FF2B5EF4-FFF2-40B4-BE49-F238E27FC236}">
                  <a16:creationId xmlns:a16="http://schemas.microsoft.com/office/drawing/2014/main" id="{6DBDAA82-EAF7-742E-5AB4-2849137479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24" name="Picture 23">
              <a:extLst>
                <a:ext uri="{FF2B5EF4-FFF2-40B4-BE49-F238E27FC236}">
                  <a16:creationId xmlns:a16="http://schemas.microsoft.com/office/drawing/2014/main" id="{BAD4D115-E1A9-9FB1-FB2E-1A4CFAA5EA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
        <p:nvSpPr>
          <p:cNvPr id="25" name="Title 1">
            <a:extLst>
              <a:ext uri="{FF2B5EF4-FFF2-40B4-BE49-F238E27FC236}">
                <a16:creationId xmlns:a16="http://schemas.microsoft.com/office/drawing/2014/main" id="{78659432-5A33-93A8-C370-09B4CCCE7543}"/>
              </a:ext>
            </a:extLst>
          </p:cNvPr>
          <p:cNvSpPr>
            <a:spLocks noGrp="1"/>
          </p:cNvSpPr>
          <p:nvPr>
            <p:ph type="title"/>
          </p:nvPr>
        </p:nvSpPr>
        <p:spPr>
          <a:xfrm>
            <a:off x="135051" y="5572604"/>
            <a:ext cx="6770332" cy="783746"/>
          </a:xfrm>
          <a:noFill/>
          <a:ln w="28575">
            <a:noFill/>
          </a:ln>
        </p:spPr>
        <p:txBody>
          <a:bodyPr anchor="ctr" anchorCtr="1">
            <a:normAutofit/>
          </a:bodyPr>
          <a:lstStyle/>
          <a:p>
            <a:r>
              <a:rPr lang="en-US" b="1">
                <a:solidFill>
                  <a:srgbClr val="002060"/>
                </a:solidFill>
                <a:latin typeface="Aptos" panose="020B0004020202020204" pitchFamily="34" charset="0"/>
              </a:rPr>
              <a:t>SUPPORT AND SERVICES</a:t>
            </a:r>
            <a:endParaRPr lang="en-GB" b="1">
              <a:solidFill>
                <a:srgbClr val="002060"/>
              </a:solidFill>
              <a:latin typeface="Aptos" panose="020B0004020202020204" pitchFamily="34" charset="0"/>
            </a:endParaRPr>
          </a:p>
        </p:txBody>
      </p:sp>
    </p:spTree>
    <p:extLst>
      <p:ext uri="{BB962C8B-B14F-4D97-AF65-F5344CB8AC3E}">
        <p14:creationId xmlns:p14="http://schemas.microsoft.com/office/powerpoint/2010/main" val="2386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E93DD5F-06A1-3401-AD4F-70F9B9D4A3C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6D7C663-2B41-92FA-4515-113DC814DB39}"/>
              </a:ext>
            </a:extLst>
          </p:cNvPr>
          <p:cNvSpPr/>
          <p:nvPr/>
        </p:nvSpPr>
        <p:spPr>
          <a:xfrm>
            <a:off x="5888736" y="952"/>
            <a:ext cx="6303264"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atin typeface="Aptos" panose="020B0004020202020204" pitchFamily="34" charset="0"/>
            </a:endParaRPr>
          </a:p>
        </p:txBody>
      </p:sp>
      <p:sp>
        <p:nvSpPr>
          <p:cNvPr id="13" name="Title 1">
            <a:extLst>
              <a:ext uri="{FF2B5EF4-FFF2-40B4-BE49-F238E27FC236}">
                <a16:creationId xmlns:a16="http://schemas.microsoft.com/office/drawing/2014/main" id="{E1520500-9919-460F-FD27-28D4E33267F9}"/>
              </a:ext>
            </a:extLst>
          </p:cNvPr>
          <p:cNvSpPr txBox="1">
            <a:spLocks/>
          </p:cNvSpPr>
          <p:nvPr/>
        </p:nvSpPr>
        <p:spPr>
          <a:xfrm>
            <a:off x="1459068" y="211274"/>
            <a:ext cx="7929891" cy="65501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4400" b="1">
                <a:solidFill>
                  <a:srgbClr val="002060"/>
                </a:solidFill>
                <a:latin typeface="Aptos" panose="020B0004020202020204" pitchFamily="34" charset="0"/>
              </a:rPr>
              <a:t>GUIDELINES &amp; ADVICE</a:t>
            </a:r>
            <a:endParaRPr lang="en-GB" sz="4400" b="1">
              <a:solidFill>
                <a:srgbClr val="002060"/>
              </a:solidFill>
              <a:latin typeface="Aptos" panose="020B0004020202020204" pitchFamily="34" charset="0"/>
            </a:endParaRPr>
          </a:p>
        </p:txBody>
      </p:sp>
      <p:sp>
        <p:nvSpPr>
          <p:cNvPr id="15" name="Rectangle 14">
            <a:extLst>
              <a:ext uri="{FF2B5EF4-FFF2-40B4-BE49-F238E27FC236}">
                <a16:creationId xmlns:a16="http://schemas.microsoft.com/office/drawing/2014/main" id="{AC2131AB-6DED-6E44-E25D-A1A2A1D25CB0}"/>
              </a:ext>
            </a:extLst>
          </p:cNvPr>
          <p:cNvSpPr/>
          <p:nvPr/>
        </p:nvSpPr>
        <p:spPr>
          <a:xfrm>
            <a:off x="-1" y="1045778"/>
            <a:ext cx="5888737"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PROPOSAL DOCUMENTATION &amp; WEBSITE UPDATES</a:t>
            </a:r>
            <a:endParaRPr lang="en-GB" sz="1600" b="1">
              <a:solidFill>
                <a:srgbClr val="002060"/>
              </a:solidFill>
              <a:latin typeface="Aptos" panose="020B0004020202020204" pitchFamily="34" charset="0"/>
            </a:endParaRPr>
          </a:p>
        </p:txBody>
      </p:sp>
      <p:sp>
        <p:nvSpPr>
          <p:cNvPr id="16" name="Rectangle 15">
            <a:extLst>
              <a:ext uri="{FF2B5EF4-FFF2-40B4-BE49-F238E27FC236}">
                <a16:creationId xmlns:a16="http://schemas.microsoft.com/office/drawing/2014/main" id="{C652B9E2-A89C-46E1-2219-7DF213654EA6}"/>
              </a:ext>
            </a:extLst>
          </p:cNvPr>
          <p:cNvSpPr/>
          <p:nvPr/>
        </p:nvSpPr>
        <p:spPr>
          <a:xfrm>
            <a:off x="-9" y="4096342"/>
            <a:ext cx="5888735"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DEADLINES</a:t>
            </a:r>
            <a:endParaRPr lang="en-GB" sz="1600" b="1">
              <a:solidFill>
                <a:srgbClr val="002060"/>
              </a:solidFill>
              <a:latin typeface="Aptos" panose="020B0004020202020204" pitchFamily="34" charset="0"/>
            </a:endParaRPr>
          </a:p>
        </p:txBody>
      </p:sp>
      <p:sp>
        <p:nvSpPr>
          <p:cNvPr id="17" name="Rectangle 16">
            <a:extLst>
              <a:ext uri="{FF2B5EF4-FFF2-40B4-BE49-F238E27FC236}">
                <a16:creationId xmlns:a16="http://schemas.microsoft.com/office/drawing/2014/main" id="{6E22C0C9-B20C-D89C-D16F-657D84D696AE}"/>
              </a:ext>
            </a:extLst>
          </p:cNvPr>
          <p:cNvSpPr/>
          <p:nvPr/>
        </p:nvSpPr>
        <p:spPr>
          <a:xfrm>
            <a:off x="-12" y="4846708"/>
            <a:ext cx="5888735"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FEEDBACK</a:t>
            </a:r>
            <a:endParaRPr lang="en-GB" sz="1600" b="1">
              <a:solidFill>
                <a:srgbClr val="002060"/>
              </a:solidFill>
              <a:latin typeface="Aptos" panose="020B0004020202020204" pitchFamily="34" charset="0"/>
            </a:endParaRPr>
          </a:p>
        </p:txBody>
      </p:sp>
      <p:sp>
        <p:nvSpPr>
          <p:cNvPr id="18" name="Rectangle 17">
            <a:extLst>
              <a:ext uri="{FF2B5EF4-FFF2-40B4-BE49-F238E27FC236}">
                <a16:creationId xmlns:a16="http://schemas.microsoft.com/office/drawing/2014/main" id="{BD70110C-1876-7120-21BB-4DAD90B2706E}"/>
              </a:ext>
            </a:extLst>
          </p:cNvPr>
          <p:cNvSpPr/>
          <p:nvPr/>
        </p:nvSpPr>
        <p:spPr>
          <a:xfrm>
            <a:off x="-1" y="2535287"/>
            <a:ext cx="5888737"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GANTT CHART &amp; RESOURCES USAGE</a:t>
            </a:r>
            <a:endParaRPr lang="en-GB" sz="1400" b="1">
              <a:solidFill>
                <a:srgbClr val="002060"/>
              </a:solidFill>
              <a:latin typeface="Aptos" panose="020B0004020202020204" pitchFamily="34" charset="0"/>
            </a:endParaRPr>
          </a:p>
        </p:txBody>
      </p:sp>
      <p:sp>
        <p:nvSpPr>
          <p:cNvPr id="19" name="Rectangle 18">
            <a:extLst>
              <a:ext uri="{FF2B5EF4-FFF2-40B4-BE49-F238E27FC236}">
                <a16:creationId xmlns:a16="http://schemas.microsoft.com/office/drawing/2014/main" id="{264ABD98-21D6-ACFD-2515-5C13130F4F98}"/>
              </a:ext>
            </a:extLst>
          </p:cNvPr>
          <p:cNvSpPr/>
          <p:nvPr/>
        </p:nvSpPr>
        <p:spPr>
          <a:xfrm>
            <a:off x="-9" y="6375402"/>
            <a:ext cx="5888735"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COMMUNICATION</a:t>
            </a:r>
            <a:endParaRPr lang="en-GB" sz="1600" b="1">
              <a:solidFill>
                <a:srgbClr val="002060"/>
              </a:solidFill>
              <a:latin typeface="Aptos" panose="020B0004020202020204" pitchFamily="34" charset="0"/>
            </a:endParaRPr>
          </a:p>
        </p:txBody>
      </p:sp>
      <p:sp>
        <p:nvSpPr>
          <p:cNvPr id="20" name="Rectangle 19">
            <a:extLst>
              <a:ext uri="{FF2B5EF4-FFF2-40B4-BE49-F238E27FC236}">
                <a16:creationId xmlns:a16="http://schemas.microsoft.com/office/drawing/2014/main" id="{F6652759-F270-641D-B6DD-A45DA86A1C87}"/>
              </a:ext>
            </a:extLst>
          </p:cNvPr>
          <p:cNvSpPr/>
          <p:nvPr/>
        </p:nvSpPr>
        <p:spPr>
          <a:xfrm>
            <a:off x="-13" y="5611704"/>
            <a:ext cx="5888735"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FINAL REPORTS</a:t>
            </a:r>
            <a:endParaRPr lang="en-GB" sz="1600" b="1">
              <a:solidFill>
                <a:srgbClr val="002060"/>
              </a:solidFill>
              <a:latin typeface="Aptos" panose="020B0004020202020204" pitchFamily="34" charset="0"/>
            </a:endParaRPr>
          </a:p>
        </p:txBody>
      </p:sp>
      <p:sp>
        <p:nvSpPr>
          <p:cNvPr id="21" name="Rectangle 20">
            <a:extLst>
              <a:ext uri="{FF2B5EF4-FFF2-40B4-BE49-F238E27FC236}">
                <a16:creationId xmlns:a16="http://schemas.microsoft.com/office/drawing/2014/main" id="{6856BB25-9BAC-3C61-B71C-D676240C56AA}"/>
              </a:ext>
            </a:extLst>
          </p:cNvPr>
          <p:cNvSpPr/>
          <p:nvPr/>
        </p:nvSpPr>
        <p:spPr>
          <a:xfrm>
            <a:off x="-1" y="1787711"/>
            <a:ext cx="5888737"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BENCHMARKS</a:t>
            </a:r>
            <a:endParaRPr lang="en-GB" sz="1600" b="1">
              <a:solidFill>
                <a:srgbClr val="002060"/>
              </a:solidFill>
              <a:latin typeface="Aptos" panose="020B0004020202020204" pitchFamily="34" charset="0"/>
            </a:endParaRPr>
          </a:p>
        </p:txBody>
      </p:sp>
      <p:sp>
        <p:nvSpPr>
          <p:cNvPr id="22" name="Rectangle 21">
            <a:extLst>
              <a:ext uri="{FF2B5EF4-FFF2-40B4-BE49-F238E27FC236}">
                <a16:creationId xmlns:a16="http://schemas.microsoft.com/office/drawing/2014/main" id="{B034D86D-D689-E117-F639-DAC6F27C3065}"/>
              </a:ext>
            </a:extLst>
          </p:cNvPr>
          <p:cNvSpPr/>
          <p:nvPr/>
        </p:nvSpPr>
        <p:spPr>
          <a:xfrm>
            <a:off x="5888735" y="1043592"/>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Use most recent templates and read latest documentation; keep track of the JU website updates</a:t>
            </a:r>
            <a:endParaRPr lang="en-GB" sz="1600" b="1">
              <a:solidFill>
                <a:srgbClr val="002060"/>
              </a:solidFill>
              <a:latin typeface="Aptos" panose="020B0004020202020204" pitchFamily="34" charset="0"/>
            </a:endParaRPr>
          </a:p>
        </p:txBody>
      </p:sp>
      <p:sp>
        <p:nvSpPr>
          <p:cNvPr id="23" name="Rectangle 22">
            <a:extLst>
              <a:ext uri="{FF2B5EF4-FFF2-40B4-BE49-F238E27FC236}">
                <a16:creationId xmlns:a16="http://schemas.microsoft.com/office/drawing/2014/main" id="{98430E25-4BDB-8C43-062F-D49FCE0FF6C7}"/>
              </a:ext>
            </a:extLst>
          </p:cNvPr>
          <p:cNvSpPr/>
          <p:nvPr/>
        </p:nvSpPr>
        <p:spPr>
          <a:xfrm>
            <a:off x="5888736" y="1785525"/>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Perform tests and provide scaling data</a:t>
            </a:r>
            <a:endParaRPr lang="en-GB" sz="1600" b="1">
              <a:solidFill>
                <a:srgbClr val="002060"/>
              </a:solidFill>
              <a:latin typeface="Aptos" panose="020B0004020202020204" pitchFamily="34" charset="0"/>
            </a:endParaRPr>
          </a:p>
        </p:txBody>
      </p:sp>
      <p:sp>
        <p:nvSpPr>
          <p:cNvPr id="24" name="Rectangle 23">
            <a:extLst>
              <a:ext uri="{FF2B5EF4-FFF2-40B4-BE49-F238E27FC236}">
                <a16:creationId xmlns:a16="http://schemas.microsoft.com/office/drawing/2014/main" id="{5E01FED4-2DE8-6350-DC52-BBECA6D647D1}"/>
              </a:ext>
            </a:extLst>
          </p:cNvPr>
          <p:cNvSpPr/>
          <p:nvPr/>
        </p:nvSpPr>
        <p:spPr>
          <a:xfrm>
            <a:off x="5888728" y="6387880"/>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Communicate any concerns with the HPC centers and the JU</a:t>
            </a:r>
            <a:endParaRPr lang="en-GB" sz="1600" b="1">
              <a:solidFill>
                <a:srgbClr val="002060"/>
              </a:solidFill>
              <a:latin typeface="Aptos" panose="020B0004020202020204" pitchFamily="34" charset="0"/>
            </a:endParaRPr>
          </a:p>
        </p:txBody>
      </p:sp>
      <p:sp>
        <p:nvSpPr>
          <p:cNvPr id="25" name="Rectangle 24">
            <a:extLst>
              <a:ext uri="{FF2B5EF4-FFF2-40B4-BE49-F238E27FC236}">
                <a16:creationId xmlns:a16="http://schemas.microsoft.com/office/drawing/2014/main" id="{5D5A811A-8AA2-47AE-EEF1-2404FC8C5370}"/>
              </a:ext>
            </a:extLst>
          </p:cNvPr>
          <p:cNvSpPr/>
          <p:nvPr/>
        </p:nvSpPr>
        <p:spPr>
          <a:xfrm>
            <a:off x="5888722" y="5615892"/>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Submit the Final Report on time - 3 months after end allocation date </a:t>
            </a:r>
            <a:endParaRPr lang="en-GB" sz="1600" b="1">
              <a:solidFill>
                <a:srgbClr val="002060"/>
              </a:solidFill>
              <a:latin typeface="Aptos" panose="020B0004020202020204" pitchFamily="34" charset="0"/>
            </a:endParaRPr>
          </a:p>
        </p:txBody>
      </p:sp>
      <p:sp>
        <p:nvSpPr>
          <p:cNvPr id="26" name="Rectangle 25">
            <a:extLst>
              <a:ext uri="{FF2B5EF4-FFF2-40B4-BE49-F238E27FC236}">
                <a16:creationId xmlns:a16="http://schemas.microsoft.com/office/drawing/2014/main" id="{DB4AE42F-F9C4-B663-A071-364C2113CA86}"/>
              </a:ext>
            </a:extLst>
          </p:cNvPr>
          <p:cNvSpPr/>
          <p:nvPr/>
        </p:nvSpPr>
        <p:spPr>
          <a:xfrm>
            <a:off x="5888734" y="2536374"/>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Provide feasible timelines with milestones and resources usage plan highlighting the peaks </a:t>
            </a:r>
            <a:endParaRPr lang="en-GB" sz="1600">
              <a:solidFill>
                <a:srgbClr val="002060"/>
              </a:solidFill>
              <a:latin typeface="Aptos" panose="020B0004020202020204" pitchFamily="34" charset="0"/>
            </a:endParaRPr>
          </a:p>
        </p:txBody>
      </p:sp>
      <p:sp>
        <p:nvSpPr>
          <p:cNvPr id="27" name="Rectangle 26">
            <a:extLst>
              <a:ext uri="{FF2B5EF4-FFF2-40B4-BE49-F238E27FC236}">
                <a16:creationId xmlns:a16="http://schemas.microsoft.com/office/drawing/2014/main" id="{28CCFDEB-F503-6C0D-C298-8791A53A64FF}"/>
              </a:ext>
            </a:extLst>
          </p:cNvPr>
          <p:cNvSpPr/>
          <p:nvPr/>
        </p:nvSpPr>
        <p:spPr>
          <a:xfrm>
            <a:off x="5888723" y="4077821"/>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Respect cut-off dates and deadlines within the process</a:t>
            </a:r>
            <a:endParaRPr lang="en-GB" sz="1600" b="1">
              <a:solidFill>
                <a:srgbClr val="002060"/>
              </a:solidFill>
              <a:latin typeface="Aptos" panose="020B0004020202020204" pitchFamily="34" charset="0"/>
            </a:endParaRPr>
          </a:p>
        </p:txBody>
      </p:sp>
      <p:sp>
        <p:nvSpPr>
          <p:cNvPr id="28" name="Rectangle 27">
            <a:extLst>
              <a:ext uri="{FF2B5EF4-FFF2-40B4-BE49-F238E27FC236}">
                <a16:creationId xmlns:a16="http://schemas.microsoft.com/office/drawing/2014/main" id="{60F25041-1A27-5891-1092-A6BDC9C0AC6E}"/>
              </a:ext>
            </a:extLst>
          </p:cNvPr>
          <p:cNvSpPr/>
          <p:nvPr/>
        </p:nvSpPr>
        <p:spPr>
          <a:xfrm>
            <a:off x="5888728" y="4849809"/>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Take the ARC feedback into consideration</a:t>
            </a:r>
            <a:endParaRPr lang="en-GB" sz="1600" b="1">
              <a:solidFill>
                <a:srgbClr val="002060"/>
              </a:solidFill>
              <a:latin typeface="Aptos" panose="020B0004020202020204" pitchFamily="34" charset="0"/>
            </a:endParaRPr>
          </a:p>
        </p:txBody>
      </p:sp>
      <p:sp>
        <p:nvSpPr>
          <p:cNvPr id="32" name="Rectangle 31">
            <a:extLst>
              <a:ext uri="{FF2B5EF4-FFF2-40B4-BE49-F238E27FC236}">
                <a16:creationId xmlns:a16="http://schemas.microsoft.com/office/drawing/2014/main" id="{CF117803-1CCA-ECBE-0EAF-8054AED8DF80}"/>
              </a:ext>
            </a:extLst>
          </p:cNvPr>
          <p:cNvSpPr/>
          <p:nvPr/>
        </p:nvSpPr>
        <p:spPr>
          <a:xfrm>
            <a:off x="-8" y="3316358"/>
            <a:ext cx="5888735" cy="384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a:solidFill>
                  <a:srgbClr val="002060"/>
                </a:solidFill>
                <a:latin typeface="Aptos" panose="020B0004020202020204" pitchFamily="34" charset="0"/>
              </a:rPr>
              <a:t>RESPONSE PHASE</a:t>
            </a:r>
            <a:endParaRPr lang="en-GB" sz="1600" b="1">
              <a:solidFill>
                <a:srgbClr val="002060"/>
              </a:solidFill>
              <a:latin typeface="Aptos" panose="020B0004020202020204" pitchFamily="34" charset="0"/>
            </a:endParaRPr>
          </a:p>
        </p:txBody>
      </p:sp>
      <p:sp>
        <p:nvSpPr>
          <p:cNvPr id="2" name="Rectangle 1">
            <a:extLst>
              <a:ext uri="{FF2B5EF4-FFF2-40B4-BE49-F238E27FC236}">
                <a16:creationId xmlns:a16="http://schemas.microsoft.com/office/drawing/2014/main" id="{ACD69A4E-BC60-9228-F3AF-4E47E15DC04B}"/>
              </a:ext>
            </a:extLst>
          </p:cNvPr>
          <p:cNvSpPr/>
          <p:nvPr/>
        </p:nvSpPr>
        <p:spPr>
          <a:xfrm>
            <a:off x="5888737" y="3317445"/>
            <a:ext cx="6303263" cy="3840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1600" b="1">
                <a:solidFill>
                  <a:srgbClr val="002060"/>
                </a:solidFill>
                <a:latin typeface="Aptos" panose="020B0004020202020204" pitchFamily="34" charset="0"/>
              </a:rPr>
              <a:t>Even though it is not mandatory, provide replies to reviews</a:t>
            </a:r>
            <a:endParaRPr lang="en-GB" sz="1600">
              <a:solidFill>
                <a:srgbClr val="002060"/>
              </a:solidFill>
              <a:latin typeface="Aptos" panose="020B0004020202020204" pitchFamily="34" charset="0"/>
            </a:endParaRPr>
          </a:p>
        </p:txBody>
      </p:sp>
      <p:grpSp>
        <p:nvGrpSpPr>
          <p:cNvPr id="3" name="Group 2">
            <a:extLst>
              <a:ext uri="{FF2B5EF4-FFF2-40B4-BE49-F238E27FC236}">
                <a16:creationId xmlns:a16="http://schemas.microsoft.com/office/drawing/2014/main" id="{8F63ED49-9AF4-E71E-7627-C58BF0EFBED4}"/>
              </a:ext>
            </a:extLst>
          </p:cNvPr>
          <p:cNvGrpSpPr/>
          <p:nvPr/>
        </p:nvGrpSpPr>
        <p:grpSpPr>
          <a:xfrm>
            <a:off x="10110331" y="117396"/>
            <a:ext cx="1968255" cy="646095"/>
            <a:chOff x="9681254" y="309339"/>
            <a:chExt cx="2301639" cy="782003"/>
          </a:xfrm>
        </p:grpSpPr>
        <p:pic>
          <p:nvPicPr>
            <p:cNvPr id="4" name="Picture 3">
              <a:extLst>
                <a:ext uri="{FF2B5EF4-FFF2-40B4-BE49-F238E27FC236}">
                  <a16:creationId xmlns:a16="http://schemas.microsoft.com/office/drawing/2014/main" id="{9A4EED5E-A602-9979-142F-0DB4770CA2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5" name="Picture 4" descr="A colorful cube with a black background&#10;&#10;AI-generated content may be incorrect.">
              <a:extLst>
                <a:ext uri="{FF2B5EF4-FFF2-40B4-BE49-F238E27FC236}">
                  <a16:creationId xmlns:a16="http://schemas.microsoft.com/office/drawing/2014/main" id="{DB3DDEDF-D3B1-E246-7C14-FD54FAABA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6" name="Picture 5">
              <a:extLst>
                <a:ext uri="{FF2B5EF4-FFF2-40B4-BE49-F238E27FC236}">
                  <a16:creationId xmlns:a16="http://schemas.microsoft.com/office/drawing/2014/main" id="{70274C53-CB57-A365-ECBD-9328F1A97F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Tree>
    <p:extLst>
      <p:ext uri="{BB962C8B-B14F-4D97-AF65-F5344CB8AC3E}">
        <p14:creationId xmlns:p14="http://schemas.microsoft.com/office/powerpoint/2010/main" val="406461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32"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uroHPC User Days 2025 - EuroHPC JU">
            <a:extLst>
              <a:ext uri="{FF2B5EF4-FFF2-40B4-BE49-F238E27FC236}">
                <a16:creationId xmlns:a16="http://schemas.microsoft.com/office/drawing/2014/main" id="{4E2FE7C5-A5DE-381D-F777-C50D285E3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3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006A94-FD6D-598C-8975-FA64C3BD2908}"/>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A99409CF-B2E4-BC4E-55C9-DF26004EB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bstract background of mesh">
            <a:extLst>
              <a:ext uri="{FF2B5EF4-FFF2-40B4-BE49-F238E27FC236}">
                <a16:creationId xmlns:a16="http://schemas.microsoft.com/office/drawing/2014/main" id="{E3480149-DE6A-F222-3FA0-B9B1CB206B50}"/>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r="-2" b="15618"/>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309BE5AD-B959-D015-E087-EAFFE0CB32B0}"/>
              </a:ext>
            </a:extLst>
          </p:cNvPr>
          <p:cNvGrpSpPr/>
          <p:nvPr/>
        </p:nvGrpSpPr>
        <p:grpSpPr>
          <a:xfrm>
            <a:off x="9005777" y="5901460"/>
            <a:ext cx="2923954" cy="955258"/>
            <a:chOff x="9681254" y="309339"/>
            <a:chExt cx="2301639" cy="782003"/>
          </a:xfrm>
        </p:grpSpPr>
        <p:pic>
          <p:nvPicPr>
            <p:cNvPr id="5" name="Picture 4">
              <a:extLst>
                <a:ext uri="{FF2B5EF4-FFF2-40B4-BE49-F238E27FC236}">
                  <a16:creationId xmlns:a16="http://schemas.microsoft.com/office/drawing/2014/main" id="{FE4F07B7-7D7A-2AF3-F3B9-29EBA7ECC82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6" name="Picture 5" descr="A colorful cube with a black background&#10;&#10;AI-generated content may be incorrect.">
              <a:extLst>
                <a:ext uri="{FF2B5EF4-FFF2-40B4-BE49-F238E27FC236}">
                  <a16:creationId xmlns:a16="http://schemas.microsoft.com/office/drawing/2014/main" id="{0005F632-9D58-5909-F1AD-8B2C9C16F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8" name="Picture 7">
              <a:extLst>
                <a:ext uri="{FF2B5EF4-FFF2-40B4-BE49-F238E27FC236}">
                  <a16:creationId xmlns:a16="http://schemas.microsoft.com/office/drawing/2014/main" id="{74AAD66A-98CB-383F-5097-F28D629ACA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
        <p:nvSpPr>
          <p:cNvPr id="2" name="TextBox 1">
            <a:extLst>
              <a:ext uri="{FF2B5EF4-FFF2-40B4-BE49-F238E27FC236}">
                <a16:creationId xmlns:a16="http://schemas.microsoft.com/office/drawing/2014/main" id="{E2720766-3E79-5D0D-912E-BC98A1D28F99}"/>
              </a:ext>
            </a:extLst>
          </p:cNvPr>
          <p:cNvSpPr txBox="1"/>
          <p:nvPr/>
        </p:nvSpPr>
        <p:spPr>
          <a:xfrm>
            <a:off x="242674" y="6086701"/>
            <a:ext cx="9994606" cy="584775"/>
          </a:xfrm>
          <a:prstGeom prst="rect">
            <a:avLst/>
          </a:prstGeom>
          <a:noFill/>
        </p:spPr>
        <p:txBody>
          <a:bodyPr wrap="square">
            <a:spAutoFit/>
          </a:bodyPr>
          <a:lstStyle/>
          <a:p>
            <a:r>
              <a:rPr lang="pl-PL" sz="1600" b="1">
                <a:solidFill>
                  <a:srgbClr val="002060"/>
                </a:solidFill>
              </a:rPr>
              <a:t>EuroHPC</a:t>
            </a:r>
            <a:r>
              <a:rPr lang="en-US" sz="1600" b="1">
                <a:solidFill>
                  <a:srgbClr val="002060"/>
                </a:solidFill>
              </a:rPr>
              <a:t> </a:t>
            </a:r>
            <a:r>
              <a:rPr lang="pl-PL" sz="1600" b="1">
                <a:solidFill>
                  <a:srgbClr val="002060"/>
                </a:solidFill>
              </a:rPr>
              <a:t>SUMMIT</a:t>
            </a:r>
            <a:r>
              <a:rPr lang="en-US" sz="1600" b="1">
                <a:solidFill>
                  <a:srgbClr val="002060"/>
                </a:solidFill>
              </a:rPr>
              <a:t> </a:t>
            </a:r>
            <a:r>
              <a:rPr lang="pl-PL" sz="1600" b="1">
                <a:solidFill>
                  <a:srgbClr val="002060"/>
                </a:solidFill>
              </a:rPr>
              <a:t>2025</a:t>
            </a:r>
            <a:r>
              <a:rPr lang="en-US" sz="1600" b="1">
                <a:solidFill>
                  <a:srgbClr val="002060"/>
                </a:solidFill>
              </a:rPr>
              <a:t> </a:t>
            </a:r>
            <a:r>
              <a:rPr lang="pl-PL" sz="1600" b="1">
                <a:solidFill>
                  <a:srgbClr val="002060"/>
                </a:solidFill>
              </a:rPr>
              <a:t>KRAKÓW</a:t>
            </a:r>
            <a:r>
              <a:rPr lang="en-US" sz="1600" b="1">
                <a:solidFill>
                  <a:srgbClr val="002060"/>
                </a:solidFill>
              </a:rPr>
              <a:t>, </a:t>
            </a:r>
            <a:r>
              <a:rPr lang="pl-PL" sz="1600" b="1">
                <a:solidFill>
                  <a:srgbClr val="002060"/>
                </a:solidFill>
              </a:rPr>
              <a:t>POLAND</a:t>
            </a:r>
            <a:endParaRPr lang="en-US" sz="1600" b="1">
              <a:solidFill>
                <a:srgbClr val="002060"/>
              </a:solidFill>
            </a:endParaRPr>
          </a:p>
          <a:p>
            <a:r>
              <a:rPr lang="en-GB" sz="1600" i="0" cap="all">
                <a:solidFill>
                  <a:srgbClr val="002060"/>
                </a:solidFill>
                <a:effectLst/>
                <a:latin typeface="Aptos" panose="020B0004020202020204" pitchFamily="34" charset="0"/>
              </a:rPr>
              <a:t>Connecting HPC, Quantum</a:t>
            </a:r>
            <a:r>
              <a:rPr lang="en-GB" sz="1600" cap="all">
                <a:solidFill>
                  <a:srgbClr val="002060"/>
                </a:solidFill>
                <a:latin typeface="Aptos" panose="020B0004020202020204" pitchFamily="34" charset="0"/>
              </a:rPr>
              <a:t> </a:t>
            </a:r>
            <a:r>
              <a:rPr lang="en-GB" sz="1600" i="0" cap="all">
                <a:solidFill>
                  <a:srgbClr val="002060"/>
                </a:solidFill>
                <a:effectLst/>
                <a:latin typeface="Aptos" panose="020B0004020202020204" pitchFamily="34" charset="0"/>
              </a:rPr>
              <a:t>&amp; AI Communities.</a:t>
            </a:r>
          </a:p>
        </p:txBody>
      </p:sp>
      <p:sp>
        <p:nvSpPr>
          <p:cNvPr id="3" name="Title 1">
            <a:extLst>
              <a:ext uri="{FF2B5EF4-FFF2-40B4-BE49-F238E27FC236}">
                <a16:creationId xmlns:a16="http://schemas.microsoft.com/office/drawing/2014/main" id="{D64BC298-7F96-154E-A920-71283A8BE557}"/>
              </a:ext>
            </a:extLst>
          </p:cNvPr>
          <p:cNvSpPr>
            <a:spLocks noGrp="1"/>
          </p:cNvSpPr>
          <p:nvPr>
            <p:ph type="ctrTitle"/>
          </p:nvPr>
        </p:nvSpPr>
        <p:spPr>
          <a:xfrm>
            <a:off x="329590" y="690132"/>
            <a:ext cx="5991225" cy="966805"/>
          </a:xfrm>
        </p:spPr>
        <p:txBody>
          <a:bodyPr>
            <a:normAutofit/>
          </a:bodyPr>
          <a:lstStyle/>
          <a:p>
            <a:pPr algn="l"/>
            <a:r>
              <a:rPr lang="en-US" sz="5400" b="1" err="1">
                <a:solidFill>
                  <a:srgbClr val="002060"/>
                </a:solidFill>
                <a:latin typeface="Aptos" panose="020B0004020202020204" pitchFamily="34" charset="0"/>
              </a:rPr>
              <a:t>Dziękuję</a:t>
            </a:r>
            <a:r>
              <a:rPr lang="en-US" sz="5400" b="1">
                <a:solidFill>
                  <a:srgbClr val="002060"/>
                </a:solidFill>
                <a:latin typeface="Aptos" panose="020B0004020202020204" pitchFamily="34" charset="0"/>
              </a:rPr>
              <a:t>!</a:t>
            </a:r>
            <a:endParaRPr lang="en-GB" sz="5400" b="1">
              <a:solidFill>
                <a:srgbClr val="002060"/>
              </a:solidFill>
            </a:endParaRPr>
          </a:p>
        </p:txBody>
      </p:sp>
      <p:sp>
        <p:nvSpPr>
          <p:cNvPr id="11" name="Título 1">
            <a:extLst>
              <a:ext uri="{FF2B5EF4-FFF2-40B4-BE49-F238E27FC236}">
                <a16:creationId xmlns:a16="http://schemas.microsoft.com/office/drawing/2014/main" id="{9B2B35C3-7624-81B2-DC63-8C82F6698DCA}"/>
              </a:ext>
            </a:extLst>
          </p:cNvPr>
          <p:cNvSpPr txBox="1">
            <a:spLocks/>
          </p:cNvSpPr>
          <p:nvPr/>
        </p:nvSpPr>
        <p:spPr>
          <a:xfrm>
            <a:off x="328066" y="1468339"/>
            <a:ext cx="4172773" cy="1328949"/>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solidFill>
                  <a:srgbClr val="002060"/>
                </a:solidFill>
                <a:latin typeface="+mn-lt"/>
              </a:rPr>
              <a:t>For more information, feel free to visit our website and social media:</a:t>
            </a:r>
          </a:p>
        </p:txBody>
      </p:sp>
      <p:pic>
        <p:nvPicPr>
          <p:cNvPr id="12" name="Picture 11" descr="A qr code with black squares&#10;&#10;Description automatically generated with low confidence">
            <a:extLst>
              <a:ext uri="{FF2B5EF4-FFF2-40B4-BE49-F238E27FC236}">
                <a16:creationId xmlns:a16="http://schemas.microsoft.com/office/drawing/2014/main" id="{2297DB10-B2F9-A2E3-29C2-5A91E662A6F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0610" y="3814407"/>
            <a:ext cx="1650319" cy="1650319"/>
          </a:xfrm>
          <a:prstGeom prst="rect">
            <a:avLst/>
          </a:prstGeom>
        </p:spPr>
      </p:pic>
      <p:grpSp>
        <p:nvGrpSpPr>
          <p:cNvPr id="10" name="Group 9">
            <a:extLst>
              <a:ext uri="{FF2B5EF4-FFF2-40B4-BE49-F238E27FC236}">
                <a16:creationId xmlns:a16="http://schemas.microsoft.com/office/drawing/2014/main" id="{783E5D5D-B7D3-392E-2C2B-750FAD9D791C}"/>
              </a:ext>
            </a:extLst>
          </p:cNvPr>
          <p:cNvGrpSpPr/>
          <p:nvPr/>
        </p:nvGrpSpPr>
        <p:grpSpPr>
          <a:xfrm>
            <a:off x="440610" y="2563598"/>
            <a:ext cx="4643156" cy="960787"/>
            <a:chOff x="2673447" y="3484382"/>
            <a:chExt cx="4643156" cy="960787"/>
          </a:xfrm>
        </p:grpSpPr>
        <p:grpSp>
          <p:nvGrpSpPr>
            <p:cNvPr id="7" name="Group 6">
              <a:extLst>
                <a:ext uri="{FF2B5EF4-FFF2-40B4-BE49-F238E27FC236}">
                  <a16:creationId xmlns:a16="http://schemas.microsoft.com/office/drawing/2014/main" id="{3041A388-76EC-19F6-82A1-BEAC9B860C1B}"/>
                </a:ext>
              </a:extLst>
            </p:cNvPr>
            <p:cNvGrpSpPr/>
            <p:nvPr/>
          </p:nvGrpSpPr>
          <p:grpSpPr>
            <a:xfrm>
              <a:off x="2673447" y="3533327"/>
              <a:ext cx="4643156" cy="911842"/>
              <a:chOff x="2673447" y="3533327"/>
              <a:chExt cx="4643156" cy="911842"/>
            </a:xfrm>
          </p:grpSpPr>
          <p:grpSp>
            <p:nvGrpSpPr>
              <p:cNvPr id="13" name="Group 12">
                <a:extLst>
                  <a:ext uri="{FF2B5EF4-FFF2-40B4-BE49-F238E27FC236}">
                    <a16:creationId xmlns:a16="http://schemas.microsoft.com/office/drawing/2014/main" id="{721AF60C-475A-9665-BD8A-7B9CF875E4FE}"/>
                  </a:ext>
                </a:extLst>
              </p:cNvPr>
              <p:cNvGrpSpPr/>
              <p:nvPr/>
            </p:nvGrpSpPr>
            <p:grpSpPr>
              <a:xfrm>
                <a:off x="2673447" y="3533327"/>
                <a:ext cx="4643156" cy="827595"/>
                <a:chOff x="389777" y="7964940"/>
                <a:chExt cx="2601221" cy="473615"/>
              </a:xfrm>
            </p:grpSpPr>
            <p:pic>
              <p:nvPicPr>
                <p:cNvPr id="14" name="Picture 6">
                  <a:extLst>
                    <a:ext uri="{FF2B5EF4-FFF2-40B4-BE49-F238E27FC236}">
                      <a16:creationId xmlns:a16="http://schemas.microsoft.com/office/drawing/2014/main" id="{8F20B57C-E0E4-3B6B-A1BE-34A949BF5B51}"/>
                    </a:ext>
                  </a:extLst>
                </p:cNvPr>
                <p:cNvPicPr>
                  <a:picLocks noChangeAspect="1" noChangeArrowheads="1"/>
                </p:cNvPicPr>
                <p:nvPr/>
              </p:nvPicPr>
              <p:blipFill>
                <a:blip r:embed="rId9" r:link="rId10">
                  <a:extLst>
                    <a:ext uri="{28A0092B-C50C-407E-A947-70E740481C1C}">
                      <a14:useLocalDpi xmlns:a14="http://schemas.microsoft.com/office/drawing/2010/main"/>
                    </a:ext>
                  </a:extLst>
                </a:blip>
                <a:srcRect/>
                <a:stretch>
                  <a:fillRect/>
                </a:stretch>
              </p:blipFill>
              <p:spPr bwMode="auto">
                <a:xfrm>
                  <a:off x="389777" y="7968425"/>
                  <a:ext cx="199727" cy="1997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DBD54F7-8BE8-CEC0-C038-C20A3B3CA902}"/>
                    </a:ext>
                  </a:extLst>
                </p:cNvPr>
                <p:cNvSpPr txBox="1"/>
                <p:nvPr/>
              </p:nvSpPr>
              <p:spPr>
                <a:xfrm>
                  <a:off x="603006" y="7964940"/>
                  <a:ext cx="1384928" cy="193748"/>
                </a:xfrm>
                <a:prstGeom prst="rect">
                  <a:avLst/>
                </a:prstGeom>
                <a:noFill/>
              </p:spPr>
              <p:txBody>
                <a:bodyPr wrap="square" rtlCol="0">
                  <a:spAutoFit/>
                </a:bodyPr>
                <a:lstStyle/>
                <a:p>
                  <a:r>
                    <a:rPr lang="en-GB" sz="1600" b="1">
                      <a:solidFill>
                        <a:srgbClr val="002060"/>
                      </a:solidFill>
                      <a:hlinkClick r:id="rId11">
                        <a:extLst>
                          <a:ext uri="{A12FA001-AC4F-418D-AE19-62706E023703}">
                            <ahyp:hlinkClr xmlns:ahyp="http://schemas.microsoft.com/office/drawing/2018/hyperlinkcolor" val="tx"/>
                          </a:ext>
                        </a:extLst>
                      </a:hlinkClick>
                    </a:rPr>
                    <a:t>/eurohpc-ju.europa.eu</a:t>
                  </a:r>
                  <a:endParaRPr lang="en-GB" sz="1600" b="1">
                    <a:solidFill>
                      <a:srgbClr val="002060"/>
                    </a:solidFill>
                  </a:endParaRPr>
                </a:p>
              </p:txBody>
            </p:sp>
            <p:sp>
              <p:nvSpPr>
                <p:cNvPr id="16" name="TextBox 15">
                  <a:extLst>
                    <a:ext uri="{FF2B5EF4-FFF2-40B4-BE49-F238E27FC236}">
                      <a16:creationId xmlns:a16="http://schemas.microsoft.com/office/drawing/2014/main" id="{4E7F265A-A9BD-5365-EACA-1E54DC065831}"/>
                    </a:ext>
                  </a:extLst>
                </p:cNvPr>
                <p:cNvSpPr txBox="1"/>
                <p:nvPr/>
              </p:nvSpPr>
              <p:spPr>
                <a:xfrm>
                  <a:off x="2121828" y="7967642"/>
                  <a:ext cx="869170" cy="193748"/>
                </a:xfrm>
                <a:prstGeom prst="rect">
                  <a:avLst/>
                </a:prstGeom>
                <a:noFill/>
              </p:spPr>
              <p:txBody>
                <a:bodyPr wrap="square" rtlCol="0">
                  <a:spAutoFit/>
                </a:bodyPr>
                <a:lstStyle/>
                <a:p>
                  <a:r>
                    <a:rPr lang="en-GB" sz="1600" b="1">
                      <a:solidFill>
                        <a:srgbClr val="002060"/>
                      </a:solidFill>
                      <a:hlinkClick r:id="rId12">
                        <a:extLst>
                          <a:ext uri="{A12FA001-AC4F-418D-AE19-62706E023703}">
                            <ahyp:hlinkClr xmlns:ahyp="http://schemas.microsoft.com/office/drawing/2018/hyperlinkcolor" val="tx"/>
                          </a:ext>
                        </a:extLst>
                      </a:hlinkClick>
                    </a:rPr>
                    <a:t>/</a:t>
                  </a:r>
                  <a:r>
                    <a:rPr lang="en-GB" sz="1600" b="1" err="1">
                      <a:solidFill>
                        <a:srgbClr val="002060"/>
                      </a:solidFill>
                      <a:hlinkClick r:id="rId12">
                        <a:extLst>
                          <a:ext uri="{A12FA001-AC4F-418D-AE19-62706E023703}">
                            <ahyp:hlinkClr xmlns:ahyp="http://schemas.microsoft.com/office/drawing/2018/hyperlinkcolor" val="tx"/>
                          </a:ext>
                        </a:extLst>
                      </a:hlinkClick>
                    </a:rPr>
                    <a:t>EuroHPC_JU</a:t>
                  </a:r>
                  <a:endParaRPr lang="en-GB" sz="1600" b="1">
                    <a:solidFill>
                      <a:srgbClr val="002060"/>
                    </a:solidFill>
                  </a:endParaRPr>
                </a:p>
              </p:txBody>
            </p:sp>
            <p:pic>
              <p:nvPicPr>
                <p:cNvPr id="17" name="Picture 4" descr="linkedin icon download 32x32 - square">
                  <a:extLst>
                    <a:ext uri="{FF2B5EF4-FFF2-40B4-BE49-F238E27FC236}">
                      <a16:creationId xmlns:a16="http://schemas.microsoft.com/office/drawing/2014/main" id="{1C77D319-8DFD-BCBE-8141-B1C0815DE00A}"/>
                    </a:ext>
                  </a:extLst>
                </p:cNvPr>
                <p:cNvPicPr>
                  <a:picLocks noChangeAspect="1" noChangeArrowheads="1"/>
                </p:cNvPicPr>
                <p:nvPr/>
              </p:nvPicPr>
              <p:blipFill>
                <a:blip r:embed="rId13" r:link="rId14">
                  <a:extLst>
                    <a:ext uri="{28A0092B-C50C-407E-A947-70E740481C1C}">
                      <a14:useLocalDpi xmlns:a14="http://schemas.microsoft.com/office/drawing/2010/main"/>
                    </a:ext>
                  </a:extLst>
                </a:blip>
                <a:srcRect/>
                <a:stretch>
                  <a:fillRect/>
                </a:stretch>
              </p:blipFill>
              <p:spPr bwMode="auto">
                <a:xfrm>
                  <a:off x="389777" y="8241272"/>
                  <a:ext cx="197283" cy="1972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D2A5A81-B1A2-8C0A-0DE6-B7DD45C2E150}"/>
                    </a:ext>
                  </a:extLst>
                </p:cNvPr>
                <p:cNvSpPr txBox="1"/>
                <p:nvPr/>
              </p:nvSpPr>
              <p:spPr>
                <a:xfrm>
                  <a:off x="603006" y="8240547"/>
                  <a:ext cx="711324" cy="193747"/>
                </a:xfrm>
                <a:prstGeom prst="rect">
                  <a:avLst/>
                </a:prstGeom>
                <a:noFill/>
              </p:spPr>
              <p:txBody>
                <a:bodyPr wrap="none" rtlCol="0">
                  <a:spAutoFit/>
                </a:bodyPr>
                <a:lstStyle/>
                <a:p>
                  <a:r>
                    <a:rPr lang="en-GB" sz="1600" b="1">
                      <a:solidFill>
                        <a:srgbClr val="002060"/>
                      </a:solidFill>
                      <a:hlinkClick r:id="rId15">
                        <a:extLst>
                          <a:ext uri="{A12FA001-AC4F-418D-AE19-62706E023703}">
                            <ahyp:hlinkClr xmlns:ahyp="http://schemas.microsoft.com/office/drawing/2018/hyperlinkcolor" val="tx"/>
                          </a:ext>
                        </a:extLst>
                      </a:hlinkClick>
                    </a:rPr>
                    <a:t>/</a:t>
                  </a:r>
                  <a:r>
                    <a:rPr lang="en-GB" sz="1600" b="1" err="1">
                      <a:solidFill>
                        <a:srgbClr val="002060"/>
                      </a:solidFill>
                      <a:hlinkClick r:id="rId15">
                        <a:extLst>
                          <a:ext uri="{A12FA001-AC4F-418D-AE19-62706E023703}">
                            <ahyp:hlinkClr xmlns:ahyp="http://schemas.microsoft.com/office/drawing/2018/hyperlinkcolor" val="tx"/>
                          </a:ext>
                        </a:extLst>
                      </a:hlinkClick>
                    </a:rPr>
                    <a:t>eurohpc-ju</a:t>
                  </a:r>
                  <a:endParaRPr lang="en-GB" sz="1200" b="1">
                    <a:solidFill>
                      <a:srgbClr val="002060"/>
                    </a:solidFill>
                  </a:endParaRPr>
                </a:p>
              </p:txBody>
            </p:sp>
          </p:grpSp>
          <p:pic>
            <p:nvPicPr>
              <p:cNvPr id="19" name="Picture 18" descr="A red and white play button&#10;&#10;Description automatically generated with low confidence">
                <a:extLst>
                  <a:ext uri="{FF2B5EF4-FFF2-40B4-BE49-F238E27FC236}">
                    <a16:creationId xmlns:a16="http://schemas.microsoft.com/office/drawing/2014/main" id="{BE639B73-AB0F-CBAD-F268-F157D879F39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254456" y="4014923"/>
                <a:ext cx="439503" cy="430246"/>
              </a:xfrm>
              <a:prstGeom prst="rect">
                <a:avLst/>
              </a:prstGeom>
            </p:spPr>
          </p:pic>
          <p:sp>
            <p:nvSpPr>
              <p:cNvPr id="20" name="TextBox 19">
                <a:extLst>
                  <a:ext uri="{FF2B5EF4-FFF2-40B4-BE49-F238E27FC236}">
                    <a16:creationId xmlns:a16="http://schemas.microsoft.com/office/drawing/2014/main" id="{8793CE27-F036-0DC0-C5A0-CCF3D5BCA8D9}"/>
                  </a:ext>
                </a:extLst>
              </p:cNvPr>
              <p:cNvSpPr txBox="1"/>
              <p:nvPr/>
            </p:nvSpPr>
            <p:spPr>
              <a:xfrm>
                <a:off x="5765142" y="4045313"/>
                <a:ext cx="1332862" cy="338555"/>
              </a:xfrm>
              <a:prstGeom prst="rect">
                <a:avLst/>
              </a:prstGeom>
              <a:noFill/>
            </p:spPr>
            <p:txBody>
              <a:bodyPr wrap="square">
                <a:spAutoFit/>
              </a:bodyPr>
              <a:lstStyle/>
              <a:p>
                <a:r>
                  <a:rPr lang="en-US" sz="1600" b="1">
                    <a:solidFill>
                      <a:srgbClr val="002060"/>
                    </a:solidFill>
                    <a:hlinkClick r:id="rId17">
                      <a:extLst>
                        <a:ext uri="{A12FA001-AC4F-418D-AE19-62706E023703}">
                          <ahyp:hlinkClr xmlns:ahyp="http://schemas.microsoft.com/office/drawing/2018/hyperlinkcolor" val="tx"/>
                        </a:ext>
                      </a:extLst>
                    </a:hlinkClick>
                  </a:rPr>
                  <a:t>/</a:t>
                </a:r>
                <a:r>
                  <a:rPr lang="en-BE" sz="1600" b="1" err="1">
                    <a:solidFill>
                      <a:srgbClr val="002060"/>
                    </a:solidFill>
                    <a:hlinkClick r:id="rId17">
                      <a:extLst>
                        <a:ext uri="{A12FA001-AC4F-418D-AE19-62706E023703}">
                          <ahyp:hlinkClr xmlns:ahyp="http://schemas.microsoft.com/office/drawing/2018/hyperlinkcolor" val="tx"/>
                        </a:ext>
                      </a:extLst>
                    </a:hlinkClick>
                  </a:rPr>
                  <a:t>eurohpc-ju</a:t>
                </a:r>
                <a:r>
                  <a:rPr lang="en-GB" sz="1600">
                    <a:solidFill>
                      <a:srgbClr val="002060"/>
                    </a:solidFill>
                  </a:rPr>
                  <a:t> </a:t>
                </a:r>
                <a:endParaRPr lang="en-BE" sz="1600">
                  <a:solidFill>
                    <a:srgbClr val="002060"/>
                  </a:solidFill>
                </a:endParaRPr>
              </a:p>
            </p:txBody>
          </p:sp>
        </p:grpSp>
        <p:pic>
          <p:nvPicPr>
            <p:cNvPr id="21" name="Picture 20" descr="A white x in a black circle&#10;&#10;Description automatically generated">
              <a:extLst>
                <a:ext uri="{FF2B5EF4-FFF2-40B4-BE49-F238E27FC236}">
                  <a16:creationId xmlns:a16="http://schemas.microsoft.com/office/drawing/2014/main" id="{22F67434-25AF-4720-56C6-606C40415DD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272188" y="3484382"/>
              <a:ext cx="404037" cy="404037"/>
            </a:xfrm>
            <a:prstGeom prst="rect">
              <a:avLst/>
            </a:prstGeom>
          </p:spPr>
        </p:pic>
      </p:grpSp>
    </p:spTree>
    <p:extLst>
      <p:ext uri="{BB962C8B-B14F-4D97-AF65-F5344CB8AC3E}">
        <p14:creationId xmlns:p14="http://schemas.microsoft.com/office/powerpoint/2010/main" val="340416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202760-084B-52AE-8389-DC71D5E7EEE9}"/>
              </a:ext>
            </a:extLst>
          </p:cNvPr>
          <p:cNvGrpSpPr/>
          <p:nvPr/>
        </p:nvGrpSpPr>
        <p:grpSpPr>
          <a:xfrm>
            <a:off x="10110331" y="117396"/>
            <a:ext cx="1968255" cy="646095"/>
            <a:chOff x="9681254" y="309339"/>
            <a:chExt cx="2301639" cy="782003"/>
          </a:xfrm>
        </p:grpSpPr>
        <p:pic>
          <p:nvPicPr>
            <p:cNvPr id="5" name="Picture 4">
              <a:extLst>
                <a:ext uri="{FF2B5EF4-FFF2-40B4-BE49-F238E27FC236}">
                  <a16:creationId xmlns:a16="http://schemas.microsoft.com/office/drawing/2014/main" id="{8CECE25A-5651-DCD8-658F-3897F17D75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6" name="Picture 5" descr="A colorful cube with a black background&#10;&#10;AI-generated content may be incorrect.">
              <a:extLst>
                <a:ext uri="{FF2B5EF4-FFF2-40B4-BE49-F238E27FC236}">
                  <a16:creationId xmlns:a16="http://schemas.microsoft.com/office/drawing/2014/main" id="{15561322-494C-EC58-A513-235D62A6C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7" name="Picture 6">
              <a:extLst>
                <a:ext uri="{FF2B5EF4-FFF2-40B4-BE49-F238E27FC236}">
                  <a16:creationId xmlns:a16="http://schemas.microsoft.com/office/drawing/2014/main" id="{E9E16982-6950-4215-37C4-99FC41983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
        <p:nvSpPr>
          <p:cNvPr id="10" name="Title 1">
            <a:extLst>
              <a:ext uri="{FF2B5EF4-FFF2-40B4-BE49-F238E27FC236}">
                <a16:creationId xmlns:a16="http://schemas.microsoft.com/office/drawing/2014/main" id="{F70E2299-A2E1-ADBB-C490-64822176532B}"/>
              </a:ext>
            </a:extLst>
          </p:cNvPr>
          <p:cNvSpPr>
            <a:spLocks noGrp="1"/>
          </p:cNvSpPr>
          <p:nvPr>
            <p:ph type="title"/>
          </p:nvPr>
        </p:nvSpPr>
        <p:spPr>
          <a:xfrm>
            <a:off x="308345" y="298475"/>
            <a:ext cx="5254255" cy="762119"/>
          </a:xfrm>
          <a:noFill/>
          <a:ln w="28575">
            <a:noFill/>
          </a:ln>
        </p:spPr>
        <p:txBody>
          <a:bodyPr anchor="ctr" anchorCtr="1">
            <a:normAutofit/>
          </a:bodyPr>
          <a:lstStyle/>
          <a:p>
            <a:r>
              <a:rPr lang="en-US" b="1">
                <a:solidFill>
                  <a:srgbClr val="002060"/>
                </a:solidFill>
                <a:latin typeface="Aptos" panose="020B0004020202020204" pitchFamily="34" charset="0"/>
              </a:rPr>
              <a:t>NEXT SPEAKERS</a:t>
            </a:r>
            <a:endParaRPr lang="en-GB" b="1">
              <a:solidFill>
                <a:srgbClr val="002060"/>
              </a:solidFill>
              <a:latin typeface="Aptos" panose="020B0004020202020204" pitchFamily="34" charset="0"/>
            </a:endParaRPr>
          </a:p>
        </p:txBody>
      </p:sp>
      <p:sp>
        <p:nvSpPr>
          <p:cNvPr id="11" name="Rectangle 10">
            <a:extLst>
              <a:ext uri="{FF2B5EF4-FFF2-40B4-BE49-F238E27FC236}">
                <a16:creationId xmlns:a16="http://schemas.microsoft.com/office/drawing/2014/main" id="{ACA1B77C-20C7-668A-A5FD-9B6B2BCBA62F}"/>
              </a:ext>
            </a:extLst>
          </p:cNvPr>
          <p:cNvSpPr/>
          <p:nvPr/>
        </p:nvSpPr>
        <p:spPr>
          <a:xfrm>
            <a:off x="2320290" y="2313876"/>
            <a:ext cx="3400425" cy="28956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b="1">
                <a:solidFill>
                  <a:srgbClr val="196B24"/>
                </a:solidFill>
                <a:latin typeface="Aptos" panose="020B0004020202020204" pitchFamily="34" charset="0"/>
              </a:rPr>
              <a:t>LUIGI DEL DEBBIO</a:t>
            </a:r>
          </a:p>
          <a:p>
            <a:pPr algn="ctr"/>
            <a:endParaRPr lang="en-US" b="1">
              <a:solidFill>
                <a:srgbClr val="002060"/>
              </a:solidFill>
              <a:latin typeface="Aptos" panose="020B0004020202020204" pitchFamily="34" charset="0"/>
            </a:endParaRPr>
          </a:p>
          <a:p>
            <a:pPr algn="ctr"/>
            <a:r>
              <a:rPr lang="en-US">
                <a:solidFill>
                  <a:srgbClr val="002060"/>
                </a:solidFill>
                <a:latin typeface="Aptos" panose="020B0004020202020204" pitchFamily="34" charset="0"/>
              </a:rPr>
              <a:t>ACCESS RESOURCE COMMITTEE (ARC) CHAIR</a:t>
            </a:r>
          </a:p>
          <a:p>
            <a:pPr algn="ctr"/>
            <a:endParaRPr lang="en-US">
              <a:solidFill>
                <a:srgbClr val="002060"/>
              </a:solidFill>
              <a:latin typeface="Aptos" panose="020B0004020202020204" pitchFamily="34" charset="0"/>
            </a:endParaRPr>
          </a:p>
          <a:p>
            <a:pPr algn="ctr"/>
            <a:r>
              <a:rPr lang="en-US">
                <a:solidFill>
                  <a:srgbClr val="002060"/>
                </a:solidFill>
                <a:latin typeface="Aptos" panose="020B0004020202020204" pitchFamily="34" charset="0"/>
              </a:rPr>
              <a:t>Professor </a:t>
            </a:r>
            <a:r>
              <a:rPr lang="en-GB">
                <a:solidFill>
                  <a:srgbClr val="002060"/>
                </a:solidFill>
                <a:latin typeface="Aptos" panose="020B0004020202020204" pitchFamily="34" charset="0"/>
              </a:rPr>
              <a:t>of High-Energy Theoretical Physics</a:t>
            </a:r>
          </a:p>
          <a:p>
            <a:pPr algn="ctr"/>
            <a:r>
              <a:rPr lang="en-GB">
                <a:solidFill>
                  <a:srgbClr val="002060"/>
                </a:solidFill>
                <a:latin typeface="Aptos" panose="020B0004020202020204" pitchFamily="34" charset="0"/>
              </a:rPr>
              <a:t>Edinburgh University</a:t>
            </a:r>
            <a:endParaRPr lang="en-US">
              <a:solidFill>
                <a:srgbClr val="002060"/>
              </a:solidFill>
              <a:latin typeface="Aptos" panose="020B0004020202020204" pitchFamily="34" charset="0"/>
            </a:endParaRPr>
          </a:p>
        </p:txBody>
      </p:sp>
      <p:sp>
        <p:nvSpPr>
          <p:cNvPr id="12" name="Rectangle 11">
            <a:extLst>
              <a:ext uri="{FF2B5EF4-FFF2-40B4-BE49-F238E27FC236}">
                <a16:creationId xmlns:a16="http://schemas.microsoft.com/office/drawing/2014/main" id="{ACE14404-E87C-C6D4-3AC1-B3B991E69373}"/>
              </a:ext>
            </a:extLst>
          </p:cNvPr>
          <p:cNvSpPr/>
          <p:nvPr/>
        </p:nvSpPr>
        <p:spPr>
          <a:xfrm>
            <a:off x="8306752" y="2313876"/>
            <a:ext cx="3400425" cy="28956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a:solidFill>
                  <a:schemeClr val="accent2"/>
                </a:solidFill>
                <a:latin typeface="Aptos" panose="020B0004020202020204" pitchFamily="34" charset="0"/>
              </a:rPr>
              <a:t>NUNO GUERREIRO</a:t>
            </a:r>
          </a:p>
          <a:p>
            <a:pPr algn="ctr"/>
            <a:endParaRPr lang="en-US" b="1">
              <a:solidFill>
                <a:srgbClr val="002060"/>
              </a:solidFill>
              <a:latin typeface="Aptos" panose="020B0004020202020204" pitchFamily="34" charset="0"/>
            </a:endParaRPr>
          </a:p>
          <a:p>
            <a:pPr algn="ctr"/>
            <a:r>
              <a:rPr lang="en-US">
                <a:solidFill>
                  <a:srgbClr val="002060"/>
                </a:solidFill>
                <a:latin typeface="Aptos" panose="020B0004020202020204" pitchFamily="34" charset="0"/>
              </a:rPr>
              <a:t>USER FORUM COORDINATION GROUP MEMBER</a:t>
            </a:r>
          </a:p>
          <a:p>
            <a:pPr algn="ctr"/>
            <a:endParaRPr lang="en-US">
              <a:solidFill>
                <a:srgbClr val="002060"/>
              </a:solidFill>
              <a:latin typeface="Aptos" panose="020B0004020202020204" pitchFamily="34" charset="0"/>
            </a:endParaRPr>
          </a:p>
          <a:p>
            <a:pPr algn="ctr"/>
            <a:r>
              <a:rPr lang="en-US">
                <a:solidFill>
                  <a:srgbClr val="002060"/>
                </a:solidFill>
                <a:latin typeface="Aptos" panose="020B0004020202020204" pitchFamily="34" charset="0"/>
              </a:rPr>
              <a:t>Senior research scientist </a:t>
            </a:r>
            <a:r>
              <a:rPr lang="en-US" err="1">
                <a:solidFill>
                  <a:srgbClr val="002060"/>
                </a:solidFill>
                <a:latin typeface="Aptos" panose="020B0004020202020204" pitchFamily="34" charset="0"/>
              </a:rPr>
              <a:t>Unbabel</a:t>
            </a:r>
            <a:r>
              <a:rPr lang="en-US">
                <a:solidFill>
                  <a:srgbClr val="002060"/>
                </a:solidFill>
                <a:latin typeface="Aptos" panose="020B0004020202020204" pitchFamily="34" charset="0"/>
              </a:rPr>
              <a:t> Portugal</a:t>
            </a:r>
          </a:p>
        </p:txBody>
      </p:sp>
      <p:pic>
        <p:nvPicPr>
          <p:cNvPr id="3073" name="Picture 1">
            <a:extLst>
              <a:ext uri="{FF2B5EF4-FFF2-40B4-BE49-F238E27FC236}">
                <a16:creationId xmlns:a16="http://schemas.microsoft.com/office/drawing/2014/main" id="{4724521C-7491-EE76-1E2B-B56CB91448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345" y="2313876"/>
            <a:ext cx="192319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2E91E60-FDA3-9C20-B27C-4BDAECD92F08}"/>
              </a:ext>
            </a:extLst>
          </p:cNvPr>
          <p:cNvPicPr>
            <a:picLocks noChangeAspect="1"/>
          </p:cNvPicPr>
          <p:nvPr/>
        </p:nvPicPr>
        <p:blipFill>
          <a:blip r:embed="rId7"/>
          <a:srcRect l="17732" r="15849"/>
          <a:stretch/>
        </p:blipFill>
        <p:spPr>
          <a:xfrm>
            <a:off x="6288355" y="2313876"/>
            <a:ext cx="1923197" cy="2895600"/>
          </a:xfrm>
          <a:prstGeom prst="rect">
            <a:avLst/>
          </a:prstGeom>
        </p:spPr>
      </p:pic>
      <p:sp>
        <p:nvSpPr>
          <p:cNvPr id="16" name="Rectangle 15">
            <a:extLst>
              <a:ext uri="{FF2B5EF4-FFF2-40B4-BE49-F238E27FC236}">
                <a16:creationId xmlns:a16="http://schemas.microsoft.com/office/drawing/2014/main" id="{EBAB729D-16D6-D561-202F-D754D56E0291}"/>
              </a:ext>
            </a:extLst>
          </p:cNvPr>
          <p:cNvSpPr/>
          <p:nvPr/>
        </p:nvSpPr>
        <p:spPr>
          <a:xfrm>
            <a:off x="0" y="1824990"/>
            <a:ext cx="12192000" cy="19178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7" name="Rectangle 16">
            <a:extLst>
              <a:ext uri="{FF2B5EF4-FFF2-40B4-BE49-F238E27FC236}">
                <a16:creationId xmlns:a16="http://schemas.microsoft.com/office/drawing/2014/main" id="{55C068BD-9CBA-E3F1-1E83-247432A656E1}"/>
              </a:ext>
            </a:extLst>
          </p:cNvPr>
          <p:cNvSpPr/>
          <p:nvPr/>
        </p:nvSpPr>
        <p:spPr>
          <a:xfrm>
            <a:off x="0" y="5506579"/>
            <a:ext cx="12192000" cy="191783"/>
          </a:xfrm>
          <a:prstGeom prst="rect">
            <a:avLst/>
          </a:prstGeom>
          <a:solidFill>
            <a:srgbClr val="196B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748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662BBF5-4548-74C8-11F0-9CABD7734C32}"/>
              </a:ext>
            </a:extLst>
          </p:cNvPr>
          <p:cNvSpPr>
            <a:spLocks noGrp="1"/>
          </p:cNvSpPr>
          <p:nvPr>
            <p:ph type="ctrTitle"/>
          </p:nvPr>
        </p:nvSpPr>
        <p:spPr>
          <a:xfrm>
            <a:off x="699714" y="5490971"/>
            <a:ext cx="6962072" cy="1159200"/>
          </a:xfrm>
        </p:spPr>
        <p:txBody>
          <a:bodyPr anchor="ctr">
            <a:normAutofit/>
          </a:bodyPr>
          <a:lstStyle/>
          <a:p>
            <a:pPr algn="l"/>
            <a:r>
              <a:rPr lang="en-US" sz="40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Reflections from the ARC</a:t>
            </a:r>
          </a:p>
        </p:txBody>
      </p:sp>
      <p:sp>
        <p:nvSpPr>
          <p:cNvPr id="3" name="Subtitle 2">
            <a:extLst>
              <a:ext uri="{FF2B5EF4-FFF2-40B4-BE49-F238E27FC236}">
                <a16:creationId xmlns:a16="http://schemas.microsoft.com/office/drawing/2014/main" id="{25BE4AB1-45EB-C5F5-C37F-C5CFFCD25573}"/>
              </a:ext>
            </a:extLst>
          </p:cNvPr>
          <p:cNvSpPr>
            <a:spLocks noGrp="1"/>
          </p:cNvSpPr>
          <p:nvPr>
            <p:ph type="subTitle" idx="1"/>
          </p:nvPr>
        </p:nvSpPr>
        <p:spPr>
          <a:xfrm>
            <a:off x="8456522" y="5633765"/>
            <a:ext cx="3408555" cy="873612"/>
          </a:xfrm>
        </p:spPr>
        <p:txBody>
          <a:bodyPr anchor="ctr">
            <a:normAutofit/>
          </a:bodyPr>
          <a:lstStyle/>
          <a:p>
            <a:pPr algn="l"/>
            <a:r>
              <a:rPr lang="en-US" sz="2000">
                <a:solidFill>
                  <a:srgbClr val="FFFFFF"/>
                </a:solidFill>
              </a:rPr>
              <a:t>Luigi Del Debbio</a:t>
            </a:r>
          </a:p>
          <a:p>
            <a:pPr algn="l"/>
            <a:r>
              <a:rPr lang="en-US" sz="2000">
                <a:solidFill>
                  <a:srgbClr val="FFFFFF"/>
                </a:solidFill>
              </a:rPr>
              <a:t>The University of Edinburgh</a:t>
            </a:r>
          </a:p>
        </p:txBody>
      </p:sp>
      <p:pic>
        <p:nvPicPr>
          <p:cNvPr id="6" name="Picture 5">
            <a:extLst>
              <a:ext uri="{FF2B5EF4-FFF2-40B4-BE49-F238E27FC236}">
                <a16:creationId xmlns:a16="http://schemas.microsoft.com/office/drawing/2014/main" id="{A381F8FA-D322-3E27-5CF4-33010D99E661}"/>
              </a:ext>
            </a:extLst>
          </p:cNvPr>
          <p:cNvPicPr>
            <a:picLocks noChangeAspect="1"/>
          </p:cNvPicPr>
          <p:nvPr/>
        </p:nvPicPr>
        <p:blipFill>
          <a:blip r:embed="rId2"/>
          <a:stretch>
            <a:fillRect/>
          </a:stretch>
        </p:blipFill>
        <p:spPr>
          <a:xfrm>
            <a:off x="478535" y="639750"/>
            <a:ext cx="11327549" cy="4021277"/>
          </a:xfrm>
          <a:prstGeom prst="rect">
            <a:avLst/>
          </a:prstGeom>
        </p:spPr>
      </p:pic>
    </p:spTree>
    <p:extLst>
      <p:ext uri="{BB962C8B-B14F-4D97-AF65-F5344CB8AC3E}">
        <p14:creationId xmlns:p14="http://schemas.microsoft.com/office/powerpoint/2010/main" val="1767545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3B78A46-193D-B3EF-8332-5AF3B482F6E7}"/>
              </a:ext>
            </a:extLst>
          </p:cNvPr>
          <p:cNvSpPr>
            <a:spLocks noGrp="1"/>
          </p:cNvSpPr>
          <p:nvPr>
            <p:ph type="title"/>
          </p:nvPr>
        </p:nvSpPr>
        <p:spPr>
          <a:xfrm>
            <a:off x="761999" y="761998"/>
            <a:ext cx="7623718" cy="1708246"/>
          </a:xfrm>
        </p:spPr>
        <p:txBody>
          <a:bodyPr anchor="ctr">
            <a:normAutofit/>
          </a:bodyPr>
          <a:lstStyle/>
          <a:p>
            <a:r>
              <a:rPr lang="en-US" sz="4000" dirty="0"/>
              <a:t>Computing: an on-going revolution</a:t>
            </a:r>
          </a:p>
        </p:txBody>
      </p:sp>
      <p:sp>
        <p:nvSpPr>
          <p:cNvPr id="3" name="Content Placeholder 2">
            <a:extLst>
              <a:ext uri="{FF2B5EF4-FFF2-40B4-BE49-F238E27FC236}">
                <a16:creationId xmlns:a16="http://schemas.microsoft.com/office/drawing/2014/main" id="{7C6E887D-7AF9-406B-4F3A-10B8921061DE}"/>
              </a:ext>
            </a:extLst>
          </p:cNvPr>
          <p:cNvSpPr>
            <a:spLocks noGrp="1"/>
          </p:cNvSpPr>
          <p:nvPr>
            <p:ph idx="1"/>
          </p:nvPr>
        </p:nvSpPr>
        <p:spPr>
          <a:xfrm>
            <a:off x="761994" y="2470245"/>
            <a:ext cx="6698172" cy="3831701"/>
          </a:xfrm>
        </p:spPr>
        <p:txBody>
          <a:bodyPr anchor="ctr">
            <a:normAutofit/>
          </a:bodyPr>
          <a:lstStyle/>
          <a:p>
            <a:r>
              <a:rPr lang="en-US" sz="1700" dirty="0"/>
              <a:t>My personal </a:t>
            </a:r>
            <a:r>
              <a:rPr lang="en-US" sz="1700" i="1" dirty="0"/>
              <a:t>visions</a:t>
            </a:r>
            <a:r>
              <a:rPr lang="en-US" sz="1700" dirty="0"/>
              <a:t> of the field, shaped by my own work </a:t>
            </a:r>
          </a:p>
          <a:p>
            <a:pPr lvl="1"/>
            <a:endParaRPr lang="en-US" sz="1700" dirty="0"/>
          </a:p>
          <a:p>
            <a:pPr lvl="1"/>
            <a:r>
              <a:rPr lang="en-US" sz="1700" dirty="0"/>
              <a:t>Research in high-energy theoretical physics</a:t>
            </a:r>
          </a:p>
          <a:p>
            <a:pPr lvl="1"/>
            <a:r>
              <a:rPr lang="en-US" sz="1700" dirty="0"/>
              <a:t>Chair of Resource Allocation in EURO-HPC</a:t>
            </a:r>
          </a:p>
          <a:p>
            <a:pPr lvl="1"/>
            <a:r>
              <a:rPr lang="en-US" sz="1700" dirty="0"/>
              <a:t>Scientific Advisory Committee of CSCS (Switzerland)</a:t>
            </a:r>
          </a:p>
          <a:p>
            <a:pPr lvl="1"/>
            <a:r>
              <a:rPr lang="en-US" sz="1700" dirty="0"/>
              <a:t>Chair of </a:t>
            </a:r>
            <a:r>
              <a:rPr lang="en-US" sz="1700" dirty="0" err="1"/>
              <a:t>DiRAC</a:t>
            </a:r>
            <a:r>
              <a:rPr lang="en-US" sz="1700" dirty="0"/>
              <a:t> Board (UK)</a:t>
            </a:r>
          </a:p>
          <a:p>
            <a:pPr lvl="1"/>
            <a:r>
              <a:rPr lang="en-US" sz="1700" dirty="0"/>
              <a:t>SIAB for UK Exascale project		</a:t>
            </a:r>
          </a:p>
          <a:p>
            <a:pPr lvl="1"/>
            <a:endParaRPr lang="en-US" sz="1700" dirty="0"/>
          </a:p>
          <a:p>
            <a:r>
              <a:rPr lang="en-US" sz="1700" dirty="0"/>
              <a:t>I hope I can provide a broad overview </a:t>
            </a:r>
          </a:p>
          <a:p>
            <a:r>
              <a:rPr lang="en-US" sz="1700" dirty="0"/>
              <a:t>Do ask questions! </a:t>
            </a:r>
          </a:p>
          <a:p>
            <a:endParaRPr lang="en-US" sz="1700" dirty="0"/>
          </a:p>
        </p:txBody>
      </p:sp>
      <p:pic>
        <p:nvPicPr>
          <p:cNvPr id="4" name="Picture 3" descr="A person in a suit and hat&#10;&#10;Description automatically generated">
            <a:extLst>
              <a:ext uri="{FF2B5EF4-FFF2-40B4-BE49-F238E27FC236}">
                <a16:creationId xmlns:a16="http://schemas.microsoft.com/office/drawing/2014/main" id="{244E51BE-B72B-6573-18C9-60E4FB28C366}"/>
              </a:ext>
            </a:extLst>
          </p:cNvPr>
          <p:cNvPicPr>
            <a:picLocks noChangeAspect="1"/>
          </p:cNvPicPr>
          <p:nvPr/>
        </p:nvPicPr>
        <p:blipFill>
          <a:blip r:embed="rId2"/>
          <a:stretch>
            <a:fillRect/>
          </a:stretch>
        </p:blipFill>
        <p:spPr>
          <a:xfrm>
            <a:off x="8176623" y="753692"/>
            <a:ext cx="2620554" cy="5348072"/>
          </a:xfrm>
          <a:prstGeom prst="rect">
            <a:avLst/>
          </a:prstGeom>
        </p:spPr>
      </p:pic>
    </p:spTree>
    <p:extLst>
      <p:ext uri="{BB962C8B-B14F-4D97-AF65-F5344CB8AC3E}">
        <p14:creationId xmlns:p14="http://schemas.microsoft.com/office/powerpoint/2010/main" val="3555087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E062-7390-D782-30A5-EE75E6345233}"/>
              </a:ext>
            </a:extLst>
          </p:cNvPr>
          <p:cNvSpPr>
            <a:spLocks noGrp="1"/>
          </p:cNvSpPr>
          <p:nvPr>
            <p:ph type="title"/>
          </p:nvPr>
        </p:nvSpPr>
        <p:spPr/>
        <p:txBody>
          <a:bodyPr/>
          <a:lstStyle/>
          <a:p>
            <a:r>
              <a:rPr lang="en-US" dirty="0"/>
              <a:t>early GPU adopters… (2007) </a:t>
            </a:r>
          </a:p>
        </p:txBody>
      </p:sp>
      <p:pic>
        <p:nvPicPr>
          <p:cNvPr id="6" name="Content Placeholder 5">
            <a:extLst>
              <a:ext uri="{FF2B5EF4-FFF2-40B4-BE49-F238E27FC236}">
                <a16:creationId xmlns:a16="http://schemas.microsoft.com/office/drawing/2014/main" id="{C2AF8355-FA9E-B2A3-5FF1-2F340B37C8B4}"/>
              </a:ext>
            </a:extLst>
          </p:cNvPr>
          <p:cNvPicPr>
            <a:picLocks noGrp="1" noChangeAspect="1"/>
          </p:cNvPicPr>
          <p:nvPr>
            <p:ph idx="1"/>
          </p:nvPr>
        </p:nvPicPr>
        <p:blipFill>
          <a:blip r:embed="rId2"/>
          <a:stretch>
            <a:fillRect/>
          </a:stretch>
        </p:blipFill>
        <p:spPr>
          <a:xfrm>
            <a:off x="2502602" y="1825625"/>
            <a:ext cx="7186796" cy="4351338"/>
          </a:xfrm>
        </p:spPr>
      </p:pic>
      <p:sp>
        <p:nvSpPr>
          <p:cNvPr id="7" name="TextBox 6">
            <a:extLst>
              <a:ext uri="{FF2B5EF4-FFF2-40B4-BE49-F238E27FC236}">
                <a16:creationId xmlns:a16="http://schemas.microsoft.com/office/drawing/2014/main" id="{CF6D308E-517A-0A0F-9687-54D83D8F9B50}"/>
              </a:ext>
            </a:extLst>
          </p:cNvPr>
          <p:cNvSpPr txBox="1"/>
          <p:nvPr/>
        </p:nvSpPr>
        <p:spPr>
          <a:xfrm rot="19667031">
            <a:off x="6253510" y="4146693"/>
            <a:ext cx="60994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rPr>
              <a:t>scientific projects often push the boundaries</a:t>
            </a:r>
          </a:p>
        </p:txBody>
      </p:sp>
    </p:spTree>
    <p:extLst>
      <p:ext uri="{BB962C8B-B14F-4D97-AF65-F5344CB8AC3E}">
        <p14:creationId xmlns:p14="http://schemas.microsoft.com/office/powerpoint/2010/main" val="3903793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DEC26CF-75DD-102E-48BD-D2953E66879A}"/>
              </a:ext>
            </a:extLst>
          </p:cNvPr>
          <p:cNvPicPr>
            <a:picLocks noGrp="1" noChangeAspect="1"/>
          </p:cNvPicPr>
          <p:nvPr>
            <p:ph idx="1"/>
          </p:nvPr>
        </p:nvPicPr>
        <p:blipFill>
          <a:blip r:embed="rId2"/>
          <a:stretch>
            <a:fillRect/>
          </a:stretch>
        </p:blipFill>
        <p:spPr>
          <a:xfrm>
            <a:off x="379947" y="0"/>
            <a:ext cx="7116006" cy="3453756"/>
          </a:xfrm>
        </p:spPr>
      </p:pic>
      <p:pic>
        <p:nvPicPr>
          <p:cNvPr id="15" name="Picture 14">
            <a:extLst>
              <a:ext uri="{FF2B5EF4-FFF2-40B4-BE49-F238E27FC236}">
                <a16:creationId xmlns:a16="http://schemas.microsoft.com/office/drawing/2014/main" id="{A4EA8A7F-4F4A-C160-DB7E-1D213FD45056}"/>
              </a:ext>
            </a:extLst>
          </p:cNvPr>
          <p:cNvPicPr>
            <a:picLocks noChangeAspect="1"/>
          </p:cNvPicPr>
          <p:nvPr/>
        </p:nvPicPr>
        <p:blipFill>
          <a:blip r:embed="rId3"/>
          <a:stretch>
            <a:fillRect/>
          </a:stretch>
        </p:blipFill>
        <p:spPr>
          <a:xfrm>
            <a:off x="8306686" y="389122"/>
            <a:ext cx="4090877" cy="2554254"/>
          </a:xfrm>
          <a:prstGeom prst="rect">
            <a:avLst/>
          </a:prstGeom>
        </p:spPr>
      </p:pic>
      <p:pic>
        <p:nvPicPr>
          <p:cNvPr id="17" name="Picture 16">
            <a:extLst>
              <a:ext uri="{FF2B5EF4-FFF2-40B4-BE49-F238E27FC236}">
                <a16:creationId xmlns:a16="http://schemas.microsoft.com/office/drawing/2014/main" id="{2C3A8DF3-5370-4EE2-2B65-BCBA736CFBEA}"/>
              </a:ext>
            </a:extLst>
          </p:cNvPr>
          <p:cNvPicPr>
            <a:picLocks noChangeAspect="1"/>
          </p:cNvPicPr>
          <p:nvPr/>
        </p:nvPicPr>
        <p:blipFill>
          <a:blip r:embed="rId4"/>
          <a:stretch>
            <a:fillRect/>
          </a:stretch>
        </p:blipFill>
        <p:spPr>
          <a:xfrm>
            <a:off x="4625163" y="3609086"/>
            <a:ext cx="7772400" cy="3123320"/>
          </a:xfrm>
          <a:prstGeom prst="rect">
            <a:avLst/>
          </a:prstGeom>
        </p:spPr>
      </p:pic>
      <p:pic>
        <p:nvPicPr>
          <p:cNvPr id="19" name="Picture 18">
            <a:extLst>
              <a:ext uri="{FF2B5EF4-FFF2-40B4-BE49-F238E27FC236}">
                <a16:creationId xmlns:a16="http://schemas.microsoft.com/office/drawing/2014/main" id="{DB9F54D9-D866-5BF5-2DEF-118966B0F810}"/>
              </a:ext>
            </a:extLst>
          </p:cNvPr>
          <p:cNvPicPr>
            <a:picLocks noChangeAspect="1"/>
          </p:cNvPicPr>
          <p:nvPr/>
        </p:nvPicPr>
        <p:blipFill>
          <a:blip r:embed="rId5"/>
          <a:stretch>
            <a:fillRect/>
          </a:stretch>
        </p:blipFill>
        <p:spPr>
          <a:xfrm>
            <a:off x="148299" y="3188508"/>
            <a:ext cx="4111032" cy="3729371"/>
          </a:xfrm>
          <a:prstGeom prst="rect">
            <a:avLst/>
          </a:prstGeom>
        </p:spPr>
      </p:pic>
      <p:sp>
        <p:nvSpPr>
          <p:cNvPr id="20" name="TextBox 19">
            <a:extLst>
              <a:ext uri="{FF2B5EF4-FFF2-40B4-BE49-F238E27FC236}">
                <a16:creationId xmlns:a16="http://schemas.microsoft.com/office/drawing/2014/main" id="{613E0564-1658-D780-ADC1-7E638A117A3C}"/>
              </a:ext>
            </a:extLst>
          </p:cNvPr>
          <p:cNvSpPr txBox="1"/>
          <p:nvPr/>
        </p:nvSpPr>
        <p:spPr>
          <a:xfrm rot="20650018">
            <a:off x="7243574" y="787802"/>
            <a:ext cx="1063112" cy="584775"/>
          </a:xfrm>
          <a:prstGeom prst="rect">
            <a:avLst/>
          </a:prstGeom>
          <a:noFill/>
        </p:spPr>
        <p:txBody>
          <a:bodyPr wrap="non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ptos" panose="02110004020202020204"/>
                <a:ea typeface="+mn-ea"/>
                <a:cs typeface="+mn-cs"/>
              </a:rPr>
              <a:t>2011</a:t>
            </a:r>
          </a:p>
        </p:txBody>
      </p:sp>
      <p:sp>
        <p:nvSpPr>
          <p:cNvPr id="21" name="TextBox 20">
            <a:extLst>
              <a:ext uri="{FF2B5EF4-FFF2-40B4-BE49-F238E27FC236}">
                <a16:creationId xmlns:a16="http://schemas.microsoft.com/office/drawing/2014/main" id="{164589D2-14DC-0FED-7E44-E0AD13681DAC}"/>
              </a:ext>
            </a:extLst>
          </p:cNvPr>
          <p:cNvSpPr txBox="1"/>
          <p:nvPr/>
        </p:nvSpPr>
        <p:spPr>
          <a:xfrm rot="20650018">
            <a:off x="10310589" y="4012586"/>
            <a:ext cx="1061657" cy="584775"/>
          </a:xfrm>
          <a:prstGeom prst="rect">
            <a:avLst/>
          </a:prstGeom>
          <a:noFill/>
        </p:spPr>
        <p:txBody>
          <a:bodyPr wrap="non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ptos" panose="02110004020202020204"/>
                <a:ea typeface="+mn-ea"/>
                <a:cs typeface="+mn-cs"/>
              </a:rPr>
              <a:t>2024</a:t>
            </a:r>
          </a:p>
        </p:txBody>
      </p:sp>
    </p:spTree>
    <p:extLst>
      <p:ext uri="{BB962C8B-B14F-4D97-AF65-F5344CB8AC3E}">
        <p14:creationId xmlns:p14="http://schemas.microsoft.com/office/powerpoint/2010/main" val="234530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p of europe with different countries/regions&#10;&#10;Description automatically generated">
            <a:extLst>
              <a:ext uri="{FF2B5EF4-FFF2-40B4-BE49-F238E27FC236}">
                <a16:creationId xmlns:a16="http://schemas.microsoft.com/office/drawing/2014/main" id="{85A2F129-1C2E-C7B2-A51F-E7BD23039848}"/>
              </a:ext>
            </a:extLst>
          </p:cNvPr>
          <p:cNvPicPr>
            <a:picLocks noChangeAspect="1"/>
          </p:cNvPicPr>
          <p:nvPr/>
        </p:nvPicPr>
        <p:blipFill>
          <a:blip r:embed="rId2">
            <a:alphaModFix/>
            <a:duotone>
              <a:schemeClr val="accent4">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76749" y="0"/>
            <a:ext cx="8415251" cy="6858000"/>
          </a:xfrm>
          <a:prstGeom prst="rect">
            <a:avLst/>
          </a:prstGeom>
        </p:spPr>
      </p:pic>
      <p:pic>
        <p:nvPicPr>
          <p:cNvPr id="5" name="Graphic 4" descr="Server with solid fill">
            <a:extLst>
              <a:ext uri="{FF2B5EF4-FFF2-40B4-BE49-F238E27FC236}">
                <a16:creationId xmlns:a16="http://schemas.microsoft.com/office/drawing/2014/main" id="{EB523F6C-B9D4-2383-A23E-A1A0B13EE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9727" y="2211627"/>
            <a:ext cx="674797" cy="674797"/>
          </a:xfrm>
          <a:prstGeom prst="rect">
            <a:avLst/>
          </a:prstGeom>
        </p:spPr>
      </p:pic>
      <p:pic>
        <p:nvPicPr>
          <p:cNvPr id="6" name="Graphic 5" descr="Server with solid fill">
            <a:extLst>
              <a:ext uri="{FF2B5EF4-FFF2-40B4-BE49-F238E27FC236}">
                <a16:creationId xmlns:a16="http://schemas.microsoft.com/office/drawing/2014/main" id="{4401C0BA-AD54-7248-5297-39E9F4EC43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3887" y="3115792"/>
            <a:ext cx="674797" cy="674797"/>
          </a:xfrm>
          <a:prstGeom prst="rect">
            <a:avLst/>
          </a:prstGeom>
        </p:spPr>
      </p:pic>
      <p:pic>
        <p:nvPicPr>
          <p:cNvPr id="7" name="Graphic 6" descr="Server with solid fill">
            <a:extLst>
              <a:ext uri="{FF2B5EF4-FFF2-40B4-BE49-F238E27FC236}">
                <a16:creationId xmlns:a16="http://schemas.microsoft.com/office/drawing/2014/main" id="{C58A233F-8EB3-50BA-3E05-542EE949A2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3182" y="762313"/>
            <a:ext cx="373902" cy="373902"/>
          </a:xfrm>
          <a:prstGeom prst="rect">
            <a:avLst/>
          </a:prstGeom>
        </p:spPr>
      </p:pic>
      <p:pic>
        <p:nvPicPr>
          <p:cNvPr id="8" name="Graphic 7" descr="Server with solid fill">
            <a:extLst>
              <a:ext uri="{FF2B5EF4-FFF2-40B4-BE49-F238E27FC236}">
                <a16:creationId xmlns:a16="http://schemas.microsoft.com/office/drawing/2014/main" id="{DD75EEFD-1585-7D2F-45C4-C2646B5683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67767" y="4817973"/>
            <a:ext cx="373902" cy="373902"/>
          </a:xfrm>
          <a:prstGeom prst="rect">
            <a:avLst/>
          </a:prstGeom>
        </p:spPr>
      </p:pic>
      <p:pic>
        <p:nvPicPr>
          <p:cNvPr id="9" name="Graphic 8" descr="Server with solid fill">
            <a:extLst>
              <a:ext uri="{FF2B5EF4-FFF2-40B4-BE49-F238E27FC236}">
                <a16:creationId xmlns:a16="http://schemas.microsoft.com/office/drawing/2014/main" id="{DD0AC725-E1AB-A294-71C3-DB7475B498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9134" y="5604993"/>
            <a:ext cx="373902" cy="373902"/>
          </a:xfrm>
          <a:prstGeom prst="rect">
            <a:avLst/>
          </a:prstGeom>
        </p:spPr>
      </p:pic>
      <p:pic>
        <p:nvPicPr>
          <p:cNvPr id="10" name="Graphic 9" descr="Server with solid fill">
            <a:extLst>
              <a:ext uri="{FF2B5EF4-FFF2-40B4-BE49-F238E27FC236}">
                <a16:creationId xmlns:a16="http://schemas.microsoft.com/office/drawing/2014/main" id="{2A2A3184-FFEE-45A7-0C90-167D2B1D5A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0668" y="5361346"/>
            <a:ext cx="373902" cy="373902"/>
          </a:xfrm>
          <a:prstGeom prst="rect">
            <a:avLst/>
          </a:prstGeom>
        </p:spPr>
      </p:pic>
      <p:pic>
        <p:nvPicPr>
          <p:cNvPr id="11" name="Graphic 10" descr="Server with solid fill">
            <a:extLst>
              <a:ext uri="{FF2B5EF4-FFF2-40B4-BE49-F238E27FC236}">
                <a16:creationId xmlns:a16="http://schemas.microsoft.com/office/drawing/2014/main" id="{4837A832-2591-DD13-02C9-210AFE8E6C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0153" y="3699248"/>
            <a:ext cx="373902" cy="373902"/>
          </a:xfrm>
          <a:prstGeom prst="rect">
            <a:avLst/>
          </a:prstGeom>
        </p:spPr>
      </p:pic>
      <p:pic>
        <p:nvPicPr>
          <p:cNvPr id="12" name="Graphic 11" descr="Server with solid fill">
            <a:extLst>
              <a:ext uri="{FF2B5EF4-FFF2-40B4-BE49-F238E27FC236}">
                <a16:creationId xmlns:a16="http://schemas.microsoft.com/office/drawing/2014/main" id="{82CCEF33-9BC9-510F-E452-3E35ED8B28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0153" y="4572101"/>
            <a:ext cx="373902" cy="373902"/>
          </a:xfrm>
          <a:prstGeom prst="rect">
            <a:avLst/>
          </a:prstGeom>
        </p:spPr>
      </p:pic>
      <p:pic>
        <p:nvPicPr>
          <p:cNvPr id="13" name="Graphic 12" descr="Server with solid fill">
            <a:extLst>
              <a:ext uri="{FF2B5EF4-FFF2-40B4-BE49-F238E27FC236}">
                <a16:creationId xmlns:a16="http://schemas.microsoft.com/office/drawing/2014/main" id="{2C8AFF53-033C-500D-4708-3A0438D475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6411" y="5015603"/>
            <a:ext cx="373902" cy="373902"/>
          </a:xfrm>
          <a:prstGeom prst="rect">
            <a:avLst/>
          </a:prstGeom>
        </p:spPr>
      </p:pic>
      <p:sp>
        <p:nvSpPr>
          <p:cNvPr id="14" name="Title 1">
            <a:extLst>
              <a:ext uri="{FF2B5EF4-FFF2-40B4-BE49-F238E27FC236}">
                <a16:creationId xmlns:a16="http://schemas.microsoft.com/office/drawing/2014/main" id="{5C97EBC0-A5E6-AC4A-6332-CEA4BDD3D109}"/>
              </a:ext>
            </a:extLst>
          </p:cNvPr>
          <p:cNvSpPr txBox="1">
            <a:spLocks/>
          </p:cNvSpPr>
          <p:nvPr/>
        </p:nvSpPr>
        <p:spPr>
          <a:xfrm>
            <a:off x="397739" y="213408"/>
            <a:ext cx="8825656" cy="157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2060"/>
                </a:solidFill>
                <a:latin typeface="Aptos" panose="020B0004020202020204" pitchFamily="34" charset="0"/>
              </a:rPr>
              <a:t>THE EUROHPC SUPERCOMPUTING ECOSYSTEM</a:t>
            </a:r>
            <a:endParaRPr lang="en-US" sz="5400" b="1">
              <a:solidFill>
                <a:srgbClr val="002060"/>
              </a:solidFill>
              <a:latin typeface="Aptos" panose="020B0004020202020204" pitchFamily="34" charset="0"/>
            </a:endParaRPr>
          </a:p>
        </p:txBody>
      </p:sp>
      <p:sp>
        <p:nvSpPr>
          <p:cNvPr id="15" name="TextBox 14">
            <a:extLst>
              <a:ext uri="{FF2B5EF4-FFF2-40B4-BE49-F238E27FC236}">
                <a16:creationId xmlns:a16="http://schemas.microsoft.com/office/drawing/2014/main" id="{841DAFC5-AADB-449F-B3A5-2A9C832A8C9D}"/>
              </a:ext>
            </a:extLst>
          </p:cNvPr>
          <p:cNvSpPr txBox="1"/>
          <p:nvPr/>
        </p:nvSpPr>
        <p:spPr>
          <a:xfrm>
            <a:off x="1095815" y="3411026"/>
            <a:ext cx="2028420" cy="369332"/>
          </a:xfrm>
          <a:prstGeom prst="rect">
            <a:avLst/>
          </a:prstGeom>
          <a:noFill/>
        </p:spPr>
        <p:txBody>
          <a:bodyPr wrap="square" rtlCol="0">
            <a:spAutoFit/>
          </a:bodyPr>
          <a:lstStyle/>
          <a:p>
            <a:pPr>
              <a:defRPr/>
            </a:pPr>
            <a:r>
              <a:rPr lang="en-US" b="1">
                <a:solidFill>
                  <a:srgbClr val="00B0F0"/>
                </a:solidFill>
                <a:latin typeface="Aptos" panose="020B0004020202020204" pitchFamily="34" charset="0"/>
                <a:cs typeface="Arial"/>
                <a:sym typeface="Arial"/>
              </a:rPr>
              <a:t>PRE-EXASCALE</a:t>
            </a:r>
            <a:endParaRPr lang="en-150" b="1">
              <a:solidFill>
                <a:srgbClr val="00B0F0"/>
              </a:solidFill>
              <a:latin typeface="Aptos" panose="020B0004020202020204" pitchFamily="34" charset="0"/>
              <a:cs typeface="Arial"/>
              <a:sym typeface="Arial"/>
            </a:endParaRPr>
          </a:p>
        </p:txBody>
      </p:sp>
      <p:sp>
        <p:nvSpPr>
          <p:cNvPr id="16" name="TextBox 15">
            <a:extLst>
              <a:ext uri="{FF2B5EF4-FFF2-40B4-BE49-F238E27FC236}">
                <a16:creationId xmlns:a16="http://schemas.microsoft.com/office/drawing/2014/main" id="{2FEB66E9-D128-F6AB-1E12-32F19E3400C5}"/>
              </a:ext>
            </a:extLst>
          </p:cNvPr>
          <p:cNvSpPr txBox="1"/>
          <p:nvPr/>
        </p:nvSpPr>
        <p:spPr>
          <a:xfrm>
            <a:off x="1115006" y="2519315"/>
            <a:ext cx="2890193" cy="369332"/>
          </a:xfrm>
          <a:prstGeom prst="rect">
            <a:avLst/>
          </a:prstGeom>
          <a:noFill/>
        </p:spPr>
        <p:txBody>
          <a:bodyPr wrap="square" rtlCol="0">
            <a:spAutoFit/>
          </a:bodyPr>
          <a:lstStyle/>
          <a:p>
            <a:pPr>
              <a:defRPr/>
            </a:pPr>
            <a:r>
              <a:rPr lang="en-US" b="1">
                <a:solidFill>
                  <a:srgbClr val="EE7E31"/>
                </a:solidFill>
                <a:latin typeface="Aptos" panose="020B0004020202020204" pitchFamily="34" charset="0"/>
                <a:cs typeface="Arial"/>
                <a:sym typeface="Arial"/>
              </a:rPr>
              <a:t>PETASCALE</a:t>
            </a:r>
            <a:endParaRPr lang="en-150" b="1">
              <a:solidFill>
                <a:srgbClr val="EE7E31"/>
              </a:solidFill>
              <a:latin typeface="Aptos" panose="020B0004020202020204" pitchFamily="34" charset="0"/>
              <a:cs typeface="Arial"/>
              <a:sym typeface="Arial"/>
            </a:endParaRPr>
          </a:p>
        </p:txBody>
      </p:sp>
      <p:sp>
        <p:nvSpPr>
          <p:cNvPr id="17" name="Rectángulo 29">
            <a:extLst>
              <a:ext uri="{FF2B5EF4-FFF2-40B4-BE49-F238E27FC236}">
                <a16:creationId xmlns:a16="http://schemas.microsoft.com/office/drawing/2014/main" id="{49CA4D0E-6917-6AB3-5A98-8C5BEBCECFCD}"/>
              </a:ext>
            </a:extLst>
          </p:cNvPr>
          <p:cNvSpPr/>
          <p:nvPr/>
        </p:nvSpPr>
        <p:spPr>
          <a:xfrm>
            <a:off x="4960202" y="5939900"/>
            <a:ext cx="1452642" cy="261610"/>
          </a:xfrm>
          <a:prstGeom prst="rect">
            <a:avLst/>
          </a:prstGeom>
        </p:spPr>
        <p:txBody>
          <a:bodyPr wrap="none">
            <a:spAutoFit/>
          </a:bodyPr>
          <a:lstStyle/>
          <a:p>
            <a:pPr>
              <a:defRPr/>
            </a:pPr>
            <a:r>
              <a:rPr lang="ca-ES" sz="1100" b="1">
                <a:solidFill>
                  <a:srgbClr val="00B0F0"/>
                </a:solidFill>
                <a:latin typeface="Aptos" panose="020B0004020202020204" pitchFamily="34" charset="0"/>
                <a:cs typeface="Arial"/>
                <a:sym typeface="Arial"/>
              </a:rPr>
              <a:t>MareNostrum 5 (ES)</a:t>
            </a:r>
          </a:p>
        </p:txBody>
      </p:sp>
      <p:sp>
        <p:nvSpPr>
          <p:cNvPr id="18" name="Rectángulo 30">
            <a:extLst>
              <a:ext uri="{FF2B5EF4-FFF2-40B4-BE49-F238E27FC236}">
                <a16:creationId xmlns:a16="http://schemas.microsoft.com/office/drawing/2014/main" id="{07D9D833-72DC-0650-69F8-07262370A4E7}"/>
              </a:ext>
            </a:extLst>
          </p:cNvPr>
          <p:cNvSpPr/>
          <p:nvPr/>
        </p:nvSpPr>
        <p:spPr>
          <a:xfrm>
            <a:off x="7498887" y="5103267"/>
            <a:ext cx="1015021" cy="261610"/>
          </a:xfrm>
          <a:prstGeom prst="rect">
            <a:avLst/>
          </a:prstGeom>
        </p:spPr>
        <p:txBody>
          <a:bodyPr wrap="none">
            <a:spAutoFit/>
          </a:bodyPr>
          <a:lstStyle/>
          <a:p>
            <a:pPr>
              <a:defRPr/>
            </a:pPr>
            <a:r>
              <a:rPr lang="ca-ES" sz="1100" b="1">
                <a:solidFill>
                  <a:srgbClr val="00B0F0"/>
                </a:solidFill>
                <a:latin typeface="Aptos" panose="020B0004020202020204" pitchFamily="34" charset="0"/>
                <a:cs typeface="Arial"/>
                <a:sym typeface="Arial"/>
              </a:rPr>
              <a:t>Leonardo (IT)</a:t>
            </a:r>
          </a:p>
        </p:txBody>
      </p:sp>
      <p:sp>
        <p:nvSpPr>
          <p:cNvPr id="19" name="Rectángulo 33">
            <a:extLst>
              <a:ext uri="{FF2B5EF4-FFF2-40B4-BE49-F238E27FC236}">
                <a16:creationId xmlns:a16="http://schemas.microsoft.com/office/drawing/2014/main" id="{2F3695C8-8A39-F1B5-5F99-FD4416964951}"/>
              </a:ext>
            </a:extLst>
          </p:cNvPr>
          <p:cNvSpPr/>
          <p:nvPr/>
        </p:nvSpPr>
        <p:spPr>
          <a:xfrm>
            <a:off x="9083304" y="1109979"/>
            <a:ext cx="740908" cy="261610"/>
          </a:xfrm>
          <a:prstGeom prst="rect">
            <a:avLst/>
          </a:prstGeom>
        </p:spPr>
        <p:txBody>
          <a:bodyPr wrap="none">
            <a:spAutoFit/>
          </a:bodyPr>
          <a:lstStyle/>
          <a:p>
            <a:pPr>
              <a:defRPr/>
            </a:pPr>
            <a:r>
              <a:rPr lang="ca-ES" sz="1100" b="1">
                <a:solidFill>
                  <a:srgbClr val="00B0F0"/>
                </a:solidFill>
                <a:latin typeface="Aptos" panose="020B0004020202020204" pitchFamily="34" charset="0"/>
                <a:cs typeface="Arial"/>
                <a:sym typeface="Arial"/>
              </a:rPr>
              <a:t>LUMI (FI)</a:t>
            </a:r>
          </a:p>
        </p:txBody>
      </p:sp>
      <p:sp>
        <p:nvSpPr>
          <p:cNvPr id="20" name="Rectángulo 38">
            <a:extLst>
              <a:ext uri="{FF2B5EF4-FFF2-40B4-BE49-F238E27FC236}">
                <a16:creationId xmlns:a16="http://schemas.microsoft.com/office/drawing/2014/main" id="{BEE3820C-0400-E3E9-4273-711B24F22F4D}"/>
              </a:ext>
            </a:extLst>
          </p:cNvPr>
          <p:cNvSpPr/>
          <p:nvPr/>
        </p:nvSpPr>
        <p:spPr>
          <a:xfrm>
            <a:off x="8205449" y="4374822"/>
            <a:ext cx="729687" cy="261610"/>
          </a:xfrm>
          <a:prstGeom prst="rect">
            <a:avLst/>
          </a:prstGeom>
        </p:spPr>
        <p:txBody>
          <a:bodyPr wrap="none">
            <a:spAutoFit/>
          </a:bodyPr>
          <a:lstStyle/>
          <a:p>
            <a:pPr>
              <a:defRPr/>
            </a:pPr>
            <a:r>
              <a:rPr lang="en-GB" sz="1100" b="1">
                <a:solidFill>
                  <a:srgbClr val="EE7E31"/>
                </a:solidFill>
                <a:latin typeface="Aptos" panose="020B0004020202020204" pitchFamily="34" charset="0"/>
                <a:cs typeface="Arial"/>
                <a:sym typeface="Arial"/>
              </a:rPr>
              <a:t>Vega</a:t>
            </a:r>
            <a:r>
              <a:rPr lang="en-GB" sz="1100">
                <a:solidFill>
                  <a:srgbClr val="EE7E31"/>
                </a:solidFill>
                <a:latin typeface="Aptos" panose="020B0004020202020204" pitchFamily="34" charset="0"/>
                <a:cs typeface="Arial"/>
                <a:sym typeface="Arial"/>
              </a:rPr>
              <a:t> (SI)</a:t>
            </a:r>
          </a:p>
        </p:txBody>
      </p:sp>
      <p:sp>
        <p:nvSpPr>
          <p:cNvPr id="21" name="Rectángulo 39">
            <a:extLst>
              <a:ext uri="{FF2B5EF4-FFF2-40B4-BE49-F238E27FC236}">
                <a16:creationId xmlns:a16="http://schemas.microsoft.com/office/drawing/2014/main" id="{8757EF96-6C68-B5A2-E9B2-065B85930C33}"/>
              </a:ext>
            </a:extLst>
          </p:cNvPr>
          <p:cNvSpPr/>
          <p:nvPr/>
        </p:nvSpPr>
        <p:spPr>
          <a:xfrm>
            <a:off x="8494333" y="3485472"/>
            <a:ext cx="1005403" cy="261610"/>
          </a:xfrm>
          <a:prstGeom prst="rect">
            <a:avLst/>
          </a:prstGeom>
        </p:spPr>
        <p:txBody>
          <a:bodyPr wrap="none">
            <a:spAutoFit/>
          </a:bodyPr>
          <a:lstStyle/>
          <a:p>
            <a:pPr>
              <a:defRPr/>
            </a:pPr>
            <a:r>
              <a:rPr lang="en-GB" sz="1100" b="1">
                <a:solidFill>
                  <a:srgbClr val="EE7E31"/>
                </a:solidFill>
                <a:latin typeface="Aptos" panose="020B0004020202020204" pitchFamily="34" charset="0"/>
                <a:cs typeface="Arial"/>
                <a:sym typeface="Arial"/>
              </a:rPr>
              <a:t>Karolina</a:t>
            </a:r>
            <a:r>
              <a:rPr lang="en-GB" sz="1100">
                <a:solidFill>
                  <a:srgbClr val="EE7E31"/>
                </a:solidFill>
                <a:latin typeface="Aptos" panose="020B0004020202020204" pitchFamily="34" charset="0"/>
                <a:cs typeface="Arial"/>
                <a:sym typeface="Arial"/>
              </a:rPr>
              <a:t> (CZ)</a:t>
            </a:r>
          </a:p>
        </p:txBody>
      </p:sp>
      <p:sp>
        <p:nvSpPr>
          <p:cNvPr id="22" name="Rectángulo 40">
            <a:extLst>
              <a:ext uri="{FF2B5EF4-FFF2-40B4-BE49-F238E27FC236}">
                <a16:creationId xmlns:a16="http://schemas.microsoft.com/office/drawing/2014/main" id="{6A18CD38-412F-91C2-87EF-ECE5D4B464E4}"/>
              </a:ext>
            </a:extLst>
          </p:cNvPr>
          <p:cNvSpPr/>
          <p:nvPr/>
        </p:nvSpPr>
        <p:spPr>
          <a:xfrm>
            <a:off x="9668815" y="4731600"/>
            <a:ext cx="1176925" cy="261610"/>
          </a:xfrm>
          <a:prstGeom prst="rect">
            <a:avLst/>
          </a:prstGeom>
        </p:spPr>
        <p:txBody>
          <a:bodyPr wrap="none">
            <a:spAutoFit/>
          </a:bodyPr>
          <a:lstStyle/>
          <a:p>
            <a:pPr>
              <a:defRPr/>
            </a:pPr>
            <a:r>
              <a:rPr lang="en-GB" sz="1100" b="1">
                <a:solidFill>
                  <a:srgbClr val="EE7E31"/>
                </a:solidFill>
                <a:latin typeface="Aptos" panose="020B0004020202020204" pitchFamily="34" charset="0"/>
                <a:cs typeface="Arial"/>
                <a:sym typeface="Arial"/>
              </a:rPr>
              <a:t>Discoverer</a:t>
            </a:r>
            <a:r>
              <a:rPr lang="en-GB" sz="1100">
                <a:solidFill>
                  <a:srgbClr val="EE7E31"/>
                </a:solidFill>
                <a:latin typeface="Aptos" panose="020B0004020202020204" pitchFamily="34" charset="0"/>
                <a:cs typeface="Arial"/>
                <a:sym typeface="Arial"/>
              </a:rPr>
              <a:t> (BG)</a:t>
            </a:r>
          </a:p>
        </p:txBody>
      </p:sp>
      <p:sp>
        <p:nvSpPr>
          <p:cNvPr id="23" name="Rectángulo 36">
            <a:extLst>
              <a:ext uri="{FF2B5EF4-FFF2-40B4-BE49-F238E27FC236}">
                <a16:creationId xmlns:a16="http://schemas.microsoft.com/office/drawing/2014/main" id="{C014E483-7900-8E40-2BD1-75E8531FD508}"/>
              </a:ext>
            </a:extLst>
          </p:cNvPr>
          <p:cNvSpPr/>
          <p:nvPr/>
        </p:nvSpPr>
        <p:spPr>
          <a:xfrm>
            <a:off x="3618609" y="5612137"/>
            <a:ext cx="1103187" cy="261610"/>
          </a:xfrm>
          <a:prstGeom prst="rect">
            <a:avLst/>
          </a:prstGeom>
        </p:spPr>
        <p:txBody>
          <a:bodyPr wrap="none">
            <a:spAutoFit/>
          </a:bodyPr>
          <a:lstStyle/>
          <a:p>
            <a:pPr algn="r">
              <a:defRPr/>
            </a:pPr>
            <a:r>
              <a:rPr lang="en-GB" sz="1100" b="1">
                <a:solidFill>
                  <a:srgbClr val="EE7E31"/>
                </a:solidFill>
                <a:latin typeface="Aptos" panose="020B0004020202020204" pitchFamily="34" charset="0"/>
                <a:cs typeface="Arial"/>
                <a:sym typeface="Arial"/>
              </a:rPr>
              <a:t>Deucalion</a:t>
            </a:r>
            <a:r>
              <a:rPr lang="en-GB" sz="1100">
                <a:solidFill>
                  <a:srgbClr val="EE7E31"/>
                </a:solidFill>
                <a:latin typeface="Aptos" panose="020B0004020202020204" pitchFamily="34" charset="0"/>
                <a:cs typeface="Arial"/>
                <a:sym typeface="Arial"/>
              </a:rPr>
              <a:t> (PT)</a:t>
            </a:r>
          </a:p>
        </p:txBody>
      </p:sp>
      <p:pic>
        <p:nvPicPr>
          <p:cNvPr id="24" name="Graphic 23" descr="Server with solid fill">
            <a:extLst>
              <a:ext uri="{FF2B5EF4-FFF2-40B4-BE49-F238E27FC236}">
                <a16:creationId xmlns:a16="http://schemas.microsoft.com/office/drawing/2014/main" id="{51458D8F-CE6C-8258-386C-FAC08FAA2A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654" y="4975111"/>
            <a:ext cx="674797" cy="674797"/>
          </a:xfrm>
          <a:prstGeom prst="rect">
            <a:avLst/>
          </a:prstGeom>
        </p:spPr>
      </p:pic>
      <p:sp>
        <p:nvSpPr>
          <p:cNvPr id="25" name="TextBox 24">
            <a:extLst>
              <a:ext uri="{FF2B5EF4-FFF2-40B4-BE49-F238E27FC236}">
                <a16:creationId xmlns:a16="http://schemas.microsoft.com/office/drawing/2014/main" id="{2E66998F-E094-889D-FB06-9321DF8343B2}"/>
              </a:ext>
            </a:extLst>
          </p:cNvPr>
          <p:cNvSpPr txBox="1"/>
          <p:nvPr/>
        </p:nvSpPr>
        <p:spPr>
          <a:xfrm>
            <a:off x="1096510" y="5281435"/>
            <a:ext cx="2028420" cy="369332"/>
          </a:xfrm>
          <a:prstGeom prst="rect">
            <a:avLst/>
          </a:prstGeom>
          <a:noFill/>
        </p:spPr>
        <p:txBody>
          <a:bodyPr wrap="square" rtlCol="0">
            <a:spAutoFit/>
          </a:bodyPr>
          <a:lstStyle/>
          <a:p>
            <a:pPr>
              <a:defRPr/>
            </a:pPr>
            <a:r>
              <a:rPr lang="en-US" b="1">
                <a:solidFill>
                  <a:srgbClr val="A02B93"/>
                </a:solidFill>
                <a:latin typeface="Aptos" panose="020B0004020202020204" pitchFamily="34" charset="0"/>
                <a:cs typeface="Arial"/>
                <a:sym typeface="Arial"/>
              </a:rPr>
              <a:t>EXASCALE</a:t>
            </a:r>
            <a:endParaRPr lang="en-150" b="1">
              <a:solidFill>
                <a:srgbClr val="A02B93"/>
              </a:solidFill>
              <a:latin typeface="Aptos" panose="020B0004020202020204" pitchFamily="34" charset="0"/>
              <a:cs typeface="Arial"/>
              <a:sym typeface="Arial"/>
            </a:endParaRPr>
          </a:p>
        </p:txBody>
      </p:sp>
      <p:pic>
        <p:nvPicPr>
          <p:cNvPr id="26" name="Graphic 25" descr="Server with solid fill">
            <a:extLst>
              <a:ext uri="{FF2B5EF4-FFF2-40B4-BE49-F238E27FC236}">
                <a16:creationId xmlns:a16="http://schemas.microsoft.com/office/drawing/2014/main" id="{D69FCA70-57E9-938A-F086-2954ACD50A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3214" y="3744982"/>
            <a:ext cx="373902" cy="373902"/>
          </a:xfrm>
          <a:prstGeom prst="rect">
            <a:avLst/>
          </a:prstGeom>
        </p:spPr>
      </p:pic>
      <p:sp>
        <p:nvSpPr>
          <p:cNvPr id="27" name="Rectángulo 37">
            <a:extLst>
              <a:ext uri="{FF2B5EF4-FFF2-40B4-BE49-F238E27FC236}">
                <a16:creationId xmlns:a16="http://schemas.microsoft.com/office/drawing/2014/main" id="{2CD6FAF9-74E4-C991-D397-871C2E1C3F4E}"/>
              </a:ext>
            </a:extLst>
          </p:cNvPr>
          <p:cNvSpPr/>
          <p:nvPr/>
        </p:nvSpPr>
        <p:spPr>
          <a:xfrm>
            <a:off x="7444431" y="3526957"/>
            <a:ext cx="987771" cy="261610"/>
          </a:xfrm>
          <a:prstGeom prst="rect">
            <a:avLst/>
          </a:prstGeom>
        </p:spPr>
        <p:txBody>
          <a:bodyPr wrap="none">
            <a:spAutoFit/>
          </a:bodyPr>
          <a:lstStyle/>
          <a:p>
            <a:pPr algn="r">
              <a:defRPr/>
            </a:pPr>
            <a:r>
              <a:rPr lang="en-GB" sz="1100" b="1">
                <a:solidFill>
                  <a:srgbClr val="A02B93"/>
                </a:solidFill>
                <a:latin typeface="Aptos" panose="020B0004020202020204" pitchFamily="34" charset="0"/>
                <a:cs typeface="Arial"/>
                <a:sym typeface="Arial"/>
              </a:rPr>
              <a:t>JUPITER</a:t>
            </a:r>
            <a:r>
              <a:rPr lang="en-GB" sz="1100">
                <a:solidFill>
                  <a:srgbClr val="A02B93"/>
                </a:solidFill>
                <a:latin typeface="Aptos" panose="020B0004020202020204" pitchFamily="34" charset="0"/>
                <a:cs typeface="Arial"/>
                <a:sym typeface="Arial"/>
              </a:rPr>
              <a:t> (DE)</a:t>
            </a:r>
          </a:p>
        </p:txBody>
      </p:sp>
      <p:pic>
        <p:nvPicPr>
          <p:cNvPr id="28" name="Graphic 27" descr="Server with solid fill">
            <a:extLst>
              <a:ext uri="{FF2B5EF4-FFF2-40B4-BE49-F238E27FC236}">
                <a16:creationId xmlns:a16="http://schemas.microsoft.com/office/drawing/2014/main" id="{EEE0E2AE-F2C0-568D-4801-EEF4B57D76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57748" y="6186121"/>
            <a:ext cx="373902" cy="373902"/>
          </a:xfrm>
          <a:prstGeom prst="rect">
            <a:avLst/>
          </a:prstGeom>
        </p:spPr>
      </p:pic>
      <p:sp>
        <p:nvSpPr>
          <p:cNvPr id="29" name="Rectángulo 38">
            <a:extLst>
              <a:ext uri="{FF2B5EF4-FFF2-40B4-BE49-F238E27FC236}">
                <a16:creationId xmlns:a16="http://schemas.microsoft.com/office/drawing/2014/main" id="{7154F096-7C58-4F7D-6E09-A13DBC316A47}"/>
              </a:ext>
            </a:extLst>
          </p:cNvPr>
          <p:cNvSpPr/>
          <p:nvPr/>
        </p:nvSpPr>
        <p:spPr>
          <a:xfrm>
            <a:off x="10161729" y="6436912"/>
            <a:ext cx="1095172" cy="261610"/>
          </a:xfrm>
          <a:prstGeom prst="rect">
            <a:avLst/>
          </a:prstGeom>
        </p:spPr>
        <p:txBody>
          <a:bodyPr wrap="none">
            <a:spAutoFit/>
          </a:bodyPr>
          <a:lstStyle/>
          <a:p>
            <a:pPr>
              <a:defRPr/>
            </a:pPr>
            <a:r>
              <a:rPr lang="en-GB" sz="1100" b="1">
                <a:solidFill>
                  <a:srgbClr val="196B24"/>
                </a:solidFill>
                <a:latin typeface="Aptos" panose="020B0004020202020204" pitchFamily="34" charset="0"/>
                <a:cs typeface="Arial"/>
                <a:sym typeface="Arial"/>
              </a:rPr>
              <a:t>Daedalus </a:t>
            </a:r>
            <a:r>
              <a:rPr lang="en-GB" sz="1100">
                <a:solidFill>
                  <a:srgbClr val="196B24"/>
                </a:solidFill>
                <a:latin typeface="Aptos" panose="020B0004020202020204" pitchFamily="34" charset="0"/>
                <a:cs typeface="Arial"/>
                <a:sym typeface="Arial"/>
              </a:rPr>
              <a:t>(GR)</a:t>
            </a:r>
          </a:p>
        </p:txBody>
      </p:sp>
      <p:pic>
        <p:nvPicPr>
          <p:cNvPr id="30" name="Graphic 29" descr="Server with solid fill">
            <a:extLst>
              <a:ext uri="{FF2B5EF4-FFF2-40B4-BE49-F238E27FC236}">
                <a16:creationId xmlns:a16="http://schemas.microsoft.com/office/drawing/2014/main" id="{F7BEEA97-3181-B501-64E3-C2F95FF888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1385" y="3780358"/>
            <a:ext cx="373902" cy="373902"/>
          </a:xfrm>
          <a:prstGeom prst="rect">
            <a:avLst/>
          </a:prstGeom>
        </p:spPr>
      </p:pic>
      <p:sp>
        <p:nvSpPr>
          <p:cNvPr id="31" name="Rectángulo 37">
            <a:extLst>
              <a:ext uri="{FF2B5EF4-FFF2-40B4-BE49-F238E27FC236}">
                <a16:creationId xmlns:a16="http://schemas.microsoft.com/office/drawing/2014/main" id="{6176BFBD-0AEB-98DD-3EAD-2BBE83DB6240}"/>
              </a:ext>
            </a:extLst>
          </p:cNvPr>
          <p:cNvSpPr/>
          <p:nvPr/>
        </p:nvSpPr>
        <p:spPr>
          <a:xfrm>
            <a:off x="6858603" y="4100158"/>
            <a:ext cx="1064715" cy="261610"/>
          </a:xfrm>
          <a:prstGeom prst="rect">
            <a:avLst/>
          </a:prstGeom>
        </p:spPr>
        <p:txBody>
          <a:bodyPr wrap="none">
            <a:spAutoFit/>
          </a:bodyPr>
          <a:lstStyle/>
          <a:p>
            <a:pPr algn="r">
              <a:defRPr/>
            </a:pPr>
            <a:r>
              <a:rPr lang="en-GB" sz="1100" b="1">
                <a:solidFill>
                  <a:srgbClr val="EE7E31"/>
                </a:solidFill>
                <a:latin typeface="Aptos" panose="020B0004020202020204" pitchFamily="34" charset="0"/>
                <a:cs typeface="Arial"/>
                <a:sym typeface="Arial"/>
              </a:rPr>
              <a:t>MeluXina</a:t>
            </a:r>
            <a:r>
              <a:rPr lang="en-GB" sz="1100">
                <a:solidFill>
                  <a:srgbClr val="EE7E31"/>
                </a:solidFill>
                <a:latin typeface="Aptos" panose="020B0004020202020204" pitchFamily="34" charset="0"/>
                <a:cs typeface="Arial"/>
                <a:sym typeface="Arial"/>
              </a:rPr>
              <a:t> (LU)</a:t>
            </a:r>
          </a:p>
        </p:txBody>
      </p:sp>
      <p:pic>
        <p:nvPicPr>
          <p:cNvPr id="32" name="Graphic 31" descr="Server with solid fill">
            <a:extLst>
              <a:ext uri="{FF2B5EF4-FFF2-40B4-BE49-F238E27FC236}">
                <a16:creationId xmlns:a16="http://schemas.microsoft.com/office/drawing/2014/main" id="{FD5F52C0-1B0B-3148-DDA0-F39F25CD5D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71587" y="1896619"/>
            <a:ext cx="373902" cy="373902"/>
          </a:xfrm>
          <a:prstGeom prst="rect">
            <a:avLst/>
          </a:prstGeom>
        </p:spPr>
      </p:pic>
      <p:sp>
        <p:nvSpPr>
          <p:cNvPr id="33" name="Rectángulo 37">
            <a:extLst>
              <a:ext uri="{FF2B5EF4-FFF2-40B4-BE49-F238E27FC236}">
                <a16:creationId xmlns:a16="http://schemas.microsoft.com/office/drawing/2014/main" id="{CF7F6240-1AC7-1A99-141C-9336DF9F844C}"/>
              </a:ext>
            </a:extLst>
          </p:cNvPr>
          <p:cNvSpPr/>
          <p:nvPr/>
        </p:nvSpPr>
        <p:spPr>
          <a:xfrm>
            <a:off x="8041669" y="1560483"/>
            <a:ext cx="1080745" cy="261610"/>
          </a:xfrm>
          <a:prstGeom prst="rect">
            <a:avLst/>
          </a:prstGeom>
        </p:spPr>
        <p:txBody>
          <a:bodyPr wrap="none">
            <a:spAutoFit/>
          </a:bodyPr>
          <a:lstStyle/>
          <a:p>
            <a:pPr algn="r">
              <a:defRPr/>
            </a:pPr>
            <a:r>
              <a:rPr lang="en-GB" sz="1100" b="1">
                <a:solidFill>
                  <a:srgbClr val="196B24"/>
                </a:solidFill>
                <a:latin typeface="Aptos" panose="020B0004020202020204" pitchFamily="34" charset="0"/>
                <a:cs typeface="Arial"/>
                <a:sym typeface="Arial"/>
              </a:rPr>
              <a:t>Arrhenius </a:t>
            </a:r>
            <a:r>
              <a:rPr lang="en-GB" sz="1100">
                <a:solidFill>
                  <a:srgbClr val="196B24"/>
                </a:solidFill>
                <a:latin typeface="Aptos" panose="020B0004020202020204" pitchFamily="34" charset="0"/>
                <a:cs typeface="Arial"/>
                <a:sym typeface="Arial"/>
              </a:rPr>
              <a:t>(SE)</a:t>
            </a:r>
          </a:p>
        </p:txBody>
      </p:sp>
      <p:pic>
        <p:nvPicPr>
          <p:cNvPr id="34" name="Graphic 33" descr="Server with solid fill">
            <a:extLst>
              <a:ext uri="{FF2B5EF4-FFF2-40B4-BE49-F238E27FC236}">
                <a16:creationId xmlns:a16="http://schemas.microsoft.com/office/drawing/2014/main" id="{76A89E0F-F38F-ED58-9082-5E9729DE04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6338" y="4056803"/>
            <a:ext cx="674797" cy="674797"/>
          </a:xfrm>
          <a:prstGeom prst="rect">
            <a:avLst/>
          </a:prstGeom>
        </p:spPr>
      </p:pic>
      <p:sp>
        <p:nvSpPr>
          <p:cNvPr id="35" name="TextBox 34">
            <a:extLst>
              <a:ext uri="{FF2B5EF4-FFF2-40B4-BE49-F238E27FC236}">
                <a16:creationId xmlns:a16="http://schemas.microsoft.com/office/drawing/2014/main" id="{8EFB3E01-9B7F-14E4-9094-9B9DA2EDC874}"/>
              </a:ext>
            </a:extLst>
          </p:cNvPr>
          <p:cNvSpPr txBox="1"/>
          <p:nvPr/>
        </p:nvSpPr>
        <p:spPr>
          <a:xfrm>
            <a:off x="1084524" y="4361768"/>
            <a:ext cx="1548252" cy="369332"/>
          </a:xfrm>
          <a:prstGeom prst="rect">
            <a:avLst/>
          </a:prstGeom>
          <a:noFill/>
        </p:spPr>
        <p:txBody>
          <a:bodyPr wrap="square">
            <a:spAutoFit/>
          </a:bodyPr>
          <a:lstStyle/>
          <a:p>
            <a:pPr>
              <a:defRPr/>
            </a:pPr>
            <a:r>
              <a:rPr lang="en-US" b="1">
                <a:solidFill>
                  <a:srgbClr val="196B24"/>
                </a:solidFill>
                <a:latin typeface="Aptos" panose="020B0004020202020204" pitchFamily="34" charset="0"/>
                <a:cs typeface="Arial"/>
                <a:sym typeface="Arial"/>
              </a:rPr>
              <a:t>MID-RANGE</a:t>
            </a:r>
          </a:p>
        </p:txBody>
      </p:sp>
      <p:pic>
        <p:nvPicPr>
          <p:cNvPr id="36" name="Graphic 35" descr="Server with solid fill">
            <a:extLst>
              <a:ext uri="{FF2B5EF4-FFF2-40B4-BE49-F238E27FC236}">
                <a16:creationId xmlns:a16="http://schemas.microsoft.com/office/drawing/2014/main" id="{19294E11-14F6-1F62-73E0-DBB6A1BD1B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8582" y="4266655"/>
            <a:ext cx="373902" cy="373902"/>
          </a:xfrm>
          <a:prstGeom prst="rect">
            <a:avLst/>
          </a:prstGeom>
        </p:spPr>
      </p:pic>
      <p:sp>
        <p:nvSpPr>
          <p:cNvPr id="37" name="Rectángulo 37">
            <a:extLst>
              <a:ext uri="{FF2B5EF4-FFF2-40B4-BE49-F238E27FC236}">
                <a16:creationId xmlns:a16="http://schemas.microsoft.com/office/drawing/2014/main" id="{556824CC-EAE8-5FE3-4B93-EF172AE037CF}"/>
              </a:ext>
            </a:extLst>
          </p:cNvPr>
          <p:cNvSpPr/>
          <p:nvPr/>
        </p:nvSpPr>
        <p:spPr>
          <a:xfrm>
            <a:off x="6056227" y="4623094"/>
            <a:ext cx="1273034" cy="430887"/>
          </a:xfrm>
          <a:prstGeom prst="rect">
            <a:avLst/>
          </a:prstGeom>
        </p:spPr>
        <p:txBody>
          <a:bodyPr wrap="square">
            <a:spAutoFit/>
          </a:bodyPr>
          <a:lstStyle/>
          <a:p>
            <a:pPr algn="ctr">
              <a:defRPr/>
            </a:pPr>
            <a:r>
              <a:rPr lang="en-GB" sz="1100" b="1">
                <a:solidFill>
                  <a:srgbClr val="A02B93"/>
                </a:solidFill>
                <a:latin typeface="Aptos" panose="020B0004020202020204" pitchFamily="34" charset="0"/>
                <a:cs typeface="Arial"/>
                <a:sym typeface="Arial"/>
              </a:rPr>
              <a:t>Alice </a:t>
            </a:r>
            <a:r>
              <a:rPr lang="en-GB" sz="1100" b="1" err="1">
                <a:solidFill>
                  <a:srgbClr val="A02B93"/>
                </a:solidFill>
                <a:latin typeface="Aptos" panose="020B0004020202020204" pitchFamily="34" charset="0"/>
                <a:cs typeface="Arial"/>
                <a:sym typeface="Arial"/>
              </a:rPr>
              <a:t>Recoque</a:t>
            </a:r>
            <a:r>
              <a:rPr lang="en-GB" sz="1100" b="1">
                <a:solidFill>
                  <a:srgbClr val="A02B93"/>
                </a:solidFill>
                <a:latin typeface="Aptos" panose="020B0004020202020204" pitchFamily="34" charset="0"/>
                <a:cs typeface="Arial"/>
                <a:sym typeface="Arial"/>
              </a:rPr>
              <a:t> (FR)</a:t>
            </a:r>
          </a:p>
        </p:txBody>
      </p:sp>
      <p:sp>
        <p:nvSpPr>
          <p:cNvPr id="38" name="Callout: Line with Border and Accent Bar 37">
            <a:extLst>
              <a:ext uri="{FF2B5EF4-FFF2-40B4-BE49-F238E27FC236}">
                <a16:creationId xmlns:a16="http://schemas.microsoft.com/office/drawing/2014/main" id="{AC157EFB-05C9-D6C9-AE65-007563EC1AFD}"/>
              </a:ext>
            </a:extLst>
          </p:cNvPr>
          <p:cNvSpPr/>
          <p:nvPr/>
        </p:nvSpPr>
        <p:spPr>
          <a:xfrm>
            <a:off x="10096410" y="967739"/>
            <a:ext cx="936990" cy="220573"/>
          </a:xfrm>
          <a:prstGeom prst="accentBorderCallout1">
            <a:avLst>
              <a:gd name="adj1" fmla="val 18750"/>
              <a:gd name="adj2" fmla="val -8333"/>
              <a:gd name="adj3" fmla="val -3190"/>
              <a:gd name="adj4" fmla="val -49680"/>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sp>
        <p:nvSpPr>
          <p:cNvPr id="39" name="Callout: Line with Border and Accent Bar 38">
            <a:extLst>
              <a:ext uri="{FF2B5EF4-FFF2-40B4-BE49-F238E27FC236}">
                <a16:creationId xmlns:a16="http://schemas.microsoft.com/office/drawing/2014/main" id="{035EB58D-098D-F175-4D5C-D38B8BDA985A}"/>
              </a:ext>
            </a:extLst>
          </p:cNvPr>
          <p:cNvSpPr/>
          <p:nvPr/>
        </p:nvSpPr>
        <p:spPr>
          <a:xfrm>
            <a:off x="9557396" y="3249675"/>
            <a:ext cx="1078029" cy="220573"/>
          </a:xfrm>
          <a:prstGeom prst="accentBorderCallout1">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sp>
        <p:nvSpPr>
          <p:cNvPr id="40" name="Callout: Line with Border and Accent Bar 39">
            <a:extLst>
              <a:ext uri="{FF2B5EF4-FFF2-40B4-BE49-F238E27FC236}">
                <a16:creationId xmlns:a16="http://schemas.microsoft.com/office/drawing/2014/main" id="{2276D670-8821-9E48-980E-B942DB736950}"/>
              </a:ext>
            </a:extLst>
          </p:cNvPr>
          <p:cNvSpPr/>
          <p:nvPr/>
        </p:nvSpPr>
        <p:spPr>
          <a:xfrm>
            <a:off x="10700085" y="4473218"/>
            <a:ext cx="1078029" cy="220573"/>
          </a:xfrm>
          <a:prstGeom prst="accentBorderCallout1">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sp>
        <p:nvSpPr>
          <p:cNvPr id="41" name="Callout: Line with Border and Accent Bar 40">
            <a:extLst>
              <a:ext uri="{FF2B5EF4-FFF2-40B4-BE49-F238E27FC236}">
                <a16:creationId xmlns:a16="http://schemas.microsoft.com/office/drawing/2014/main" id="{76FD759B-DB57-EF37-A85F-AEC92F8A7778}"/>
              </a:ext>
            </a:extLst>
          </p:cNvPr>
          <p:cNvSpPr/>
          <p:nvPr/>
        </p:nvSpPr>
        <p:spPr>
          <a:xfrm>
            <a:off x="5398035" y="3209884"/>
            <a:ext cx="1078029" cy="220573"/>
          </a:xfrm>
          <a:prstGeom prst="accentBorderCallout1">
            <a:avLst>
              <a:gd name="adj1" fmla="val 59542"/>
              <a:gd name="adj2" fmla="val 105506"/>
              <a:gd name="adj3" fmla="val 249925"/>
              <a:gd name="adj4" fmla="val 162069"/>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sp>
        <p:nvSpPr>
          <p:cNvPr id="42" name="Callout: Line with Border and Accent Bar 41">
            <a:extLst>
              <a:ext uri="{FF2B5EF4-FFF2-40B4-BE49-F238E27FC236}">
                <a16:creationId xmlns:a16="http://schemas.microsoft.com/office/drawing/2014/main" id="{82B95274-B4D4-D98F-C85B-B663FE0B964C}"/>
              </a:ext>
            </a:extLst>
          </p:cNvPr>
          <p:cNvSpPr/>
          <p:nvPr/>
        </p:nvSpPr>
        <p:spPr>
          <a:xfrm>
            <a:off x="9223395" y="4094948"/>
            <a:ext cx="1078029" cy="220573"/>
          </a:xfrm>
          <a:prstGeom prst="accentBorderCallout1">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sp>
        <p:nvSpPr>
          <p:cNvPr id="43" name="Callout: Line with Border and Accent Bar 42">
            <a:extLst>
              <a:ext uri="{FF2B5EF4-FFF2-40B4-BE49-F238E27FC236}">
                <a16:creationId xmlns:a16="http://schemas.microsoft.com/office/drawing/2014/main" id="{AE83DAC4-2F91-3051-B7BE-2C551000954E}"/>
              </a:ext>
            </a:extLst>
          </p:cNvPr>
          <p:cNvSpPr/>
          <p:nvPr/>
        </p:nvSpPr>
        <p:spPr>
          <a:xfrm>
            <a:off x="6650599" y="5461887"/>
            <a:ext cx="1078029" cy="220573"/>
          </a:xfrm>
          <a:prstGeom prst="accentBorderCallout1">
            <a:avLst>
              <a:gd name="adj1" fmla="val 74839"/>
              <a:gd name="adj2" fmla="val 104390"/>
              <a:gd name="adj3" fmla="val -35369"/>
              <a:gd name="adj4" fmla="val 117917"/>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sp>
        <p:nvSpPr>
          <p:cNvPr id="44" name="Callout: Line with Border and Accent Bar 43">
            <a:extLst>
              <a:ext uri="{FF2B5EF4-FFF2-40B4-BE49-F238E27FC236}">
                <a16:creationId xmlns:a16="http://schemas.microsoft.com/office/drawing/2014/main" id="{EACC91C5-0C27-1640-172A-8FF147AF2A58}"/>
              </a:ext>
            </a:extLst>
          </p:cNvPr>
          <p:cNvSpPr/>
          <p:nvPr/>
        </p:nvSpPr>
        <p:spPr>
          <a:xfrm>
            <a:off x="7728628" y="3154778"/>
            <a:ext cx="1572369" cy="205184"/>
          </a:xfrm>
          <a:prstGeom prst="accentBorderCallout1">
            <a:avLst>
              <a:gd name="adj1" fmla="val 92566"/>
              <a:gd name="adj2" fmla="val -4280"/>
              <a:gd name="adj3" fmla="val 174886"/>
              <a:gd name="adj4" fmla="val -6089"/>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000" b="1" kern="0">
                <a:solidFill>
                  <a:srgbClr val="44546A">
                    <a:lumMod val="75000"/>
                  </a:srgbClr>
                </a:solidFill>
                <a:latin typeface="Aptos" panose="020B0004020202020204" pitchFamily="34" charset="0"/>
                <a:cs typeface="Arial"/>
                <a:sym typeface="Helvetica Neue"/>
              </a:rPr>
              <a:t>Currently being deployed</a:t>
            </a:r>
            <a:endParaRPr lang="LID4096" sz="1000" b="1" kern="0">
              <a:solidFill>
                <a:srgbClr val="44546A">
                  <a:lumMod val="75000"/>
                </a:srgbClr>
              </a:solidFill>
              <a:latin typeface="Aptos" panose="020B0004020202020204" pitchFamily="34" charset="0"/>
              <a:cs typeface="Arial"/>
              <a:sym typeface="Helvetica Neue"/>
            </a:endParaRPr>
          </a:p>
        </p:txBody>
      </p:sp>
      <p:sp>
        <p:nvSpPr>
          <p:cNvPr id="45" name="Callout: Line with Border and Accent Bar 44">
            <a:extLst>
              <a:ext uri="{FF2B5EF4-FFF2-40B4-BE49-F238E27FC236}">
                <a16:creationId xmlns:a16="http://schemas.microsoft.com/office/drawing/2014/main" id="{6A2CC7B7-E3A1-0287-14CD-899C162173BD}"/>
              </a:ext>
            </a:extLst>
          </p:cNvPr>
          <p:cNvSpPr/>
          <p:nvPr/>
        </p:nvSpPr>
        <p:spPr>
          <a:xfrm>
            <a:off x="4345754" y="4225752"/>
            <a:ext cx="1235337" cy="205184"/>
          </a:xfrm>
          <a:prstGeom prst="accentBorderCallout1">
            <a:avLst>
              <a:gd name="adj1" fmla="val 49344"/>
              <a:gd name="adj2" fmla="val 104390"/>
              <a:gd name="adj3" fmla="val 79082"/>
              <a:gd name="adj4" fmla="val 171716"/>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1000" b="1" kern="0">
                <a:solidFill>
                  <a:srgbClr val="014268"/>
                </a:solidFill>
                <a:latin typeface="Aptos" panose="020B0004020202020204" pitchFamily="34" charset="0"/>
                <a:cs typeface="Arial"/>
                <a:sym typeface="Helvetica Neue"/>
              </a:rPr>
              <a:t>In preparation</a:t>
            </a:r>
            <a:endParaRPr lang="LID4096" sz="1000" b="1" kern="0">
              <a:solidFill>
                <a:srgbClr val="014268"/>
              </a:solidFill>
              <a:latin typeface="Aptos" panose="020B0004020202020204" pitchFamily="34" charset="0"/>
              <a:cs typeface="Arial"/>
              <a:sym typeface="Helvetica Neue"/>
            </a:endParaRPr>
          </a:p>
        </p:txBody>
      </p:sp>
      <p:sp>
        <p:nvSpPr>
          <p:cNvPr id="46" name="Callout: Line with Border and Accent Bar 45">
            <a:extLst>
              <a:ext uri="{FF2B5EF4-FFF2-40B4-BE49-F238E27FC236}">
                <a16:creationId xmlns:a16="http://schemas.microsoft.com/office/drawing/2014/main" id="{62CFF404-D43B-95C0-758F-3EE00C52FA41}"/>
              </a:ext>
            </a:extLst>
          </p:cNvPr>
          <p:cNvSpPr/>
          <p:nvPr/>
        </p:nvSpPr>
        <p:spPr>
          <a:xfrm>
            <a:off x="10481051" y="5958397"/>
            <a:ext cx="1235337" cy="205184"/>
          </a:xfrm>
          <a:prstGeom prst="accentBorderCallout1">
            <a:avLst>
              <a:gd name="adj1" fmla="val 49344"/>
              <a:gd name="adj2" fmla="val -2745"/>
              <a:gd name="adj3" fmla="val 153292"/>
              <a:gd name="adj4" fmla="val -18010"/>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1000" b="1" kern="0">
                <a:solidFill>
                  <a:srgbClr val="014268"/>
                </a:solidFill>
                <a:latin typeface="Aptos" panose="020B0004020202020204" pitchFamily="34" charset="0"/>
                <a:cs typeface="Arial"/>
                <a:sym typeface="Helvetica Neue"/>
              </a:rPr>
              <a:t>In preparation</a:t>
            </a:r>
            <a:endParaRPr lang="LID4096" sz="1000" b="1" kern="0">
              <a:solidFill>
                <a:srgbClr val="014268"/>
              </a:solidFill>
              <a:latin typeface="Aptos" panose="020B0004020202020204" pitchFamily="34" charset="0"/>
              <a:cs typeface="Arial"/>
              <a:sym typeface="Helvetica Neue"/>
            </a:endParaRPr>
          </a:p>
        </p:txBody>
      </p:sp>
      <p:sp>
        <p:nvSpPr>
          <p:cNvPr id="47" name="Callout: Line with Border and Accent Bar 46">
            <a:extLst>
              <a:ext uri="{FF2B5EF4-FFF2-40B4-BE49-F238E27FC236}">
                <a16:creationId xmlns:a16="http://schemas.microsoft.com/office/drawing/2014/main" id="{F795F5D0-5B86-1ACE-D8C8-54AC9C2BCCAB}"/>
              </a:ext>
            </a:extLst>
          </p:cNvPr>
          <p:cNvSpPr/>
          <p:nvPr/>
        </p:nvSpPr>
        <p:spPr>
          <a:xfrm>
            <a:off x="6476064" y="1991034"/>
            <a:ext cx="1235337" cy="205184"/>
          </a:xfrm>
          <a:prstGeom prst="accentBorderCallout1">
            <a:avLst>
              <a:gd name="adj1" fmla="val 49344"/>
              <a:gd name="adj2" fmla="val 104390"/>
              <a:gd name="adj3" fmla="val 10521"/>
              <a:gd name="adj4" fmla="val 131005"/>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US" sz="1000" b="1" kern="0">
                <a:solidFill>
                  <a:srgbClr val="014268"/>
                </a:solidFill>
                <a:latin typeface="Aptos" panose="020B0004020202020204" pitchFamily="34" charset="0"/>
                <a:cs typeface="Arial"/>
                <a:sym typeface="Helvetica Neue"/>
              </a:rPr>
              <a:t>In preparation</a:t>
            </a:r>
            <a:endParaRPr lang="LID4096" sz="1000" b="1" kern="0">
              <a:solidFill>
                <a:srgbClr val="014268"/>
              </a:solidFill>
              <a:latin typeface="Aptos" panose="020B0004020202020204" pitchFamily="34" charset="0"/>
              <a:cs typeface="Arial"/>
              <a:sym typeface="Helvetica Neue"/>
            </a:endParaRPr>
          </a:p>
        </p:txBody>
      </p:sp>
      <p:sp>
        <p:nvSpPr>
          <p:cNvPr id="48" name="Callout: Line with Border and Accent Bar 47">
            <a:extLst>
              <a:ext uri="{FF2B5EF4-FFF2-40B4-BE49-F238E27FC236}">
                <a16:creationId xmlns:a16="http://schemas.microsoft.com/office/drawing/2014/main" id="{C9593239-E4C3-3180-969B-582CD1F3B879}"/>
              </a:ext>
            </a:extLst>
          </p:cNvPr>
          <p:cNvSpPr/>
          <p:nvPr/>
        </p:nvSpPr>
        <p:spPr>
          <a:xfrm>
            <a:off x="3143426" y="5016480"/>
            <a:ext cx="1078029" cy="220573"/>
          </a:xfrm>
          <a:prstGeom prst="accentBorderCallout1">
            <a:avLst>
              <a:gd name="adj1" fmla="val 59542"/>
              <a:gd name="adj2" fmla="val 105506"/>
              <a:gd name="adj3" fmla="val 137995"/>
              <a:gd name="adj4" fmla="val 156980"/>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sp>
        <p:nvSpPr>
          <p:cNvPr id="49" name="Callout: Line with Border and Accent Bar 48">
            <a:extLst>
              <a:ext uri="{FF2B5EF4-FFF2-40B4-BE49-F238E27FC236}">
                <a16:creationId xmlns:a16="http://schemas.microsoft.com/office/drawing/2014/main" id="{56CCB5CE-CD25-0D48-FECA-7EC61F324CD4}"/>
              </a:ext>
            </a:extLst>
          </p:cNvPr>
          <p:cNvSpPr/>
          <p:nvPr/>
        </p:nvSpPr>
        <p:spPr>
          <a:xfrm>
            <a:off x="4221455" y="6286099"/>
            <a:ext cx="1078029" cy="220573"/>
          </a:xfrm>
          <a:prstGeom prst="accentBorderCallout1">
            <a:avLst>
              <a:gd name="adj1" fmla="val 74839"/>
              <a:gd name="adj2" fmla="val 104390"/>
              <a:gd name="adj3" fmla="val -35369"/>
              <a:gd name="adj4" fmla="val 117917"/>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en-GB" sz="1100" b="1" kern="0">
                <a:latin typeface="Aptos" panose="020B0004020202020204" pitchFamily="34" charset="0"/>
                <a:cs typeface="Arial"/>
                <a:sym typeface="Helvetica Neue"/>
              </a:rPr>
              <a:t>Operational</a:t>
            </a:r>
            <a:endParaRPr lang="LID4096" sz="1100" b="1" kern="0">
              <a:latin typeface="Aptos" panose="020B0004020202020204" pitchFamily="34" charset="0"/>
              <a:cs typeface="Arial"/>
              <a:sym typeface="Helvetica Neue"/>
            </a:endParaRPr>
          </a:p>
        </p:txBody>
      </p:sp>
      <p:grpSp>
        <p:nvGrpSpPr>
          <p:cNvPr id="53" name="Group 52">
            <a:extLst>
              <a:ext uri="{FF2B5EF4-FFF2-40B4-BE49-F238E27FC236}">
                <a16:creationId xmlns:a16="http://schemas.microsoft.com/office/drawing/2014/main" id="{A0B0AB28-0828-4A86-F79E-2FC541B32148}"/>
              </a:ext>
            </a:extLst>
          </p:cNvPr>
          <p:cNvGrpSpPr/>
          <p:nvPr/>
        </p:nvGrpSpPr>
        <p:grpSpPr>
          <a:xfrm>
            <a:off x="416338" y="6047984"/>
            <a:ext cx="1968255" cy="646095"/>
            <a:chOff x="9681254" y="309339"/>
            <a:chExt cx="2301639" cy="782003"/>
          </a:xfrm>
        </p:grpSpPr>
        <p:pic>
          <p:nvPicPr>
            <p:cNvPr id="54" name="Picture 53">
              <a:extLst>
                <a:ext uri="{FF2B5EF4-FFF2-40B4-BE49-F238E27FC236}">
                  <a16:creationId xmlns:a16="http://schemas.microsoft.com/office/drawing/2014/main" id="{6922B605-118F-0798-113C-6ACD2AE82C47}"/>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55" name="Picture 54" descr="A colorful cube with a black background&#10;&#10;AI-generated content may be incorrect.">
              <a:extLst>
                <a:ext uri="{FF2B5EF4-FFF2-40B4-BE49-F238E27FC236}">
                  <a16:creationId xmlns:a16="http://schemas.microsoft.com/office/drawing/2014/main" id="{4A0DB98F-09FE-FC4A-60DE-CAB44867A1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56" name="Picture 55">
              <a:extLst>
                <a:ext uri="{FF2B5EF4-FFF2-40B4-BE49-F238E27FC236}">
                  <a16:creationId xmlns:a16="http://schemas.microsoft.com/office/drawing/2014/main" id="{7D48BA99-9919-4CEA-0814-B96D1C7BB6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Tree>
    <p:extLst>
      <p:ext uri="{BB962C8B-B14F-4D97-AF65-F5344CB8AC3E}">
        <p14:creationId xmlns:p14="http://schemas.microsoft.com/office/powerpoint/2010/main" val="1792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ppt_x"/>
                                          </p:val>
                                        </p:tav>
                                        <p:tav tm="100000">
                                          <p:val>
                                            <p:strVal val="#ppt_x"/>
                                          </p:val>
                                        </p:tav>
                                      </p:tavLst>
                                    </p:anim>
                                    <p:anim calcmode="lin" valueType="num">
                                      <p:cBhvr additive="base">
                                        <p:cTn id="78" dur="500" fill="hold"/>
                                        <p:tgtEl>
                                          <p:spTgt spid="6"/>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0-#ppt_h/2"/>
                                          </p:val>
                                        </p:tav>
                                        <p:tav tm="100000">
                                          <p:val>
                                            <p:strVal val="#ppt_y"/>
                                          </p:val>
                                        </p:tav>
                                      </p:tavLst>
                                    </p:anim>
                                  </p:childTnLst>
                                </p:cTn>
                              </p:par>
                              <p:par>
                                <p:cTn id="83" presetID="2" presetClass="entr" presetSubtype="1"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additive="base">
                                        <p:cTn id="89" dur="500" fill="hold"/>
                                        <p:tgtEl>
                                          <p:spTgt spid="49"/>
                                        </p:tgtEl>
                                        <p:attrNameLst>
                                          <p:attrName>ppt_x</p:attrName>
                                        </p:attrNameLst>
                                      </p:cBhvr>
                                      <p:tavLst>
                                        <p:tav tm="0">
                                          <p:val>
                                            <p:strVal val="#ppt_x"/>
                                          </p:val>
                                        </p:tav>
                                        <p:tav tm="100000">
                                          <p:val>
                                            <p:strVal val="#ppt_x"/>
                                          </p:val>
                                        </p:tav>
                                      </p:tavLst>
                                    </p:anim>
                                    <p:anim calcmode="lin" valueType="num">
                                      <p:cBhvr additive="base">
                                        <p:cTn id="90" dur="500" fill="hold"/>
                                        <p:tgtEl>
                                          <p:spTgt spid="49"/>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additive="base">
                                        <p:cTn id="93" dur="500" fill="hold"/>
                                        <p:tgtEl>
                                          <p:spTgt spid="9"/>
                                        </p:tgtEl>
                                        <p:attrNameLst>
                                          <p:attrName>ppt_x</p:attrName>
                                        </p:attrNameLst>
                                      </p:cBhvr>
                                      <p:tavLst>
                                        <p:tav tm="0">
                                          <p:val>
                                            <p:strVal val="#ppt_x"/>
                                          </p:val>
                                        </p:tav>
                                        <p:tav tm="100000">
                                          <p:val>
                                            <p:strVal val="#ppt_x"/>
                                          </p:val>
                                        </p:tav>
                                      </p:tavLst>
                                    </p:anim>
                                    <p:anim calcmode="lin" valueType="num">
                                      <p:cBhvr additive="base">
                                        <p:cTn id="94" dur="500" fill="hold"/>
                                        <p:tgtEl>
                                          <p:spTgt spid="9"/>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0-#ppt_h/2"/>
                                          </p:val>
                                        </p:tav>
                                        <p:tav tm="100000">
                                          <p:val>
                                            <p:strVal val="#ppt_y"/>
                                          </p:val>
                                        </p:tav>
                                      </p:tavLst>
                                    </p:anim>
                                  </p:childTnLst>
                                </p:cTn>
                              </p:par>
                              <p:par>
                                <p:cTn id="99" presetID="2" presetClass="entr" presetSubtype="1"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additive="base">
                                        <p:cTn id="101" dur="500" fill="hold"/>
                                        <p:tgtEl>
                                          <p:spTgt spid="43"/>
                                        </p:tgtEl>
                                        <p:attrNameLst>
                                          <p:attrName>ppt_x</p:attrName>
                                        </p:attrNameLst>
                                      </p:cBhvr>
                                      <p:tavLst>
                                        <p:tav tm="0">
                                          <p:val>
                                            <p:strVal val="#ppt_x"/>
                                          </p:val>
                                        </p:tav>
                                        <p:tav tm="100000">
                                          <p:val>
                                            <p:strVal val="#ppt_x"/>
                                          </p:val>
                                        </p:tav>
                                      </p:tavLst>
                                    </p:anim>
                                    <p:anim calcmode="lin" valueType="num">
                                      <p:cBhvr additive="base">
                                        <p:cTn id="102" dur="500" fill="hold"/>
                                        <p:tgtEl>
                                          <p:spTgt spid="43"/>
                                        </p:tgtEl>
                                        <p:attrNameLst>
                                          <p:attrName>ppt_y</p:attrName>
                                        </p:attrNameLst>
                                      </p:cBhvr>
                                      <p:tavLst>
                                        <p:tav tm="0">
                                          <p:val>
                                            <p:strVal val="0-#ppt_h/2"/>
                                          </p:val>
                                        </p:tav>
                                        <p:tav tm="100000">
                                          <p:val>
                                            <p:strVal val="#ppt_y"/>
                                          </p:val>
                                        </p:tav>
                                      </p:tavLst>
                                    </p:anim>
                                  </p:childTnLst>
                                </p:cTn>
                              </p:par>
                              <p:par>
                                <p:cTn id="103" presetID="2" presetClass="entr" presetSubtype="1"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additive="base">
                                        <p:cTn id="105" dur="500" fill="hold"/>
                                        <p:tgtEl>
                                          <p:spTgt spid="18"/>
                                        </p:tgtEl>
                                        <p:attrNameLst>
                                          <p:attrName>ppt_x</p:attrName>
                                        </p:attrNameLst>
                                      </p:cBhvr>
                                      <p:tavLst>
                                        <p:tav tm="0">
                                          <p:val>
                                            <p:strVal val="#ppt_x"/>
                                          </p:val>
                                        </p:tav>
                                        <p:tav tm="100000">
                                          <p:val>
                                            <p:strVal val="#ppt_x"/>
                                          </p:val>
                                        </p:tav>
                                      </p:tavLst>
                                    </p:anim>
                                    <p:anim calcmode="lin" valueType="num">
                                      <p:cBhvr additive="base">
                                        <p:cTn id="106" dur="500" fill="hold"/>
                                        <p:tgtEl>
                                          <p:spTgt spid="18"/>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0-#ppt_h/2"/>
                                          </p:val>
                                        </p:tav>
                                        <p:tav tm="100000">
                                          <p:val>
                                            <p:strVal val="#ppt_y"/>
                                          </p:val>
                                        </p:tav>
                                      </p:tavLst>
                                    </p:anim>
                                  </p:childTnLst>
                                </p:cTn>
                              </p:par>
                              <p:par>
                                <p:cTn id="111" presetID="2" presetClass="entr" presetSubtype="1"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additive="base">
                                        <p:cTn id="113" dur="500" fill="hold"/>
                                        <p:tgtEl>
                                          <p:spTgt spid="19"/>
                                        </p:tgtEl>
                                        <p:attrNameLst>
                                          <p:attrName>ppt_x</p:attrName>
                                        </p:attrNameLst>
                                      </p:cBhvr>
                                      <p:tavLst>
                                        <p:tav tm="0">
                                          <p:val>
                                            <p:strVal val="#ppt_x"/>
                                          </p:val>
                                        </p:tav>
                                        <p:tav tm="100000">
                                          <p:val>
                                            <p:strVal val="#ppt_x"/>
                                          </p:val>
                                        </p:tav>
                                      </p:tavLst>
                                    </p:anim>
                                    <p:anim calcmode="lin" valueType="num">
                                      <p:cBhvr additive="base">
                                        <p:cTn id="114" dur="500" fill="hold"/>
                                        <p:tgtEl>
                                          <p:spTgt spid="19"/>
                                        </p:tgtEl>
                                        <p:attrNameLst>
                                          <p:attrName>ppt_y</p:attrName>
                                        </p:attrNameLst>
                                      </p:cBhvr>
                                      <p:tavLst>
                                        <p:tav tm="0">
                                          <p:val>
                                            <p:strVal val="0-#ppt_h/2"/>
                                          </p:val>
                                        </p:tav>
                                        <p:tav tm="100000">
                                          <p:val>
                                            <p:strVal val="#ppt_y"/>
                                          </p:val>
                                        </p:tav>
                                      </p:tavLst>
                                    </p:anim>
                                  </p:childTnLst>
                                </p:cTn>
                              </p:par>
                              <p:par>
                                <p:cTn id="115" presetID="2" presetClass="entr" presetSubtype="1"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additive="base">
                                        <p:cTn id="117" dur="500" fill="hold"/>
                                        <p:tgtEl>
                                          <p:spTgt spid="38"/>
                                        </p:tgtEl>
                                        <p:attrNameLst>
                                          <p:attrName>ppt_x</p:attrName>
                                        </p:attrNameLst>
                                      </p:cBhvr>
                                      <p:tavLst>
                                        <p:tav tm="0">
                                          <p:val>
                                            <p:strVal val="#ppt_x"/>
                                          </p:val>
                                        </p:tav>
                                        <p:tav tm="100000">
                                          <p:val>
                                            <p:strVal val="#ppt_x"/>
                                          </p:val>
                                        </p:tav>
                                      </p:tavLst>
                                    </p:anim>
                                    <p:anim calcmode="lin" valueType="num">
                                      <p:cBhvr additive="base">
                                        <p:cTn id="11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additive="base">
                                        <p:cTn id="123" dur="500" fill="hold"/>
                                        <p:tgtEl>
                                          <p:spTgt spid="32"/>
                                        </p:tgtEl>
                                        <p:attrNameLst>
                                          <p:attrName>ppt_x</p:attrName>
                                        </p:attrNameLst>
                                      </p:cBhvr>
                                      <p:tavLst>
                                        <p:tav tm="0">
                                          <p:val>
                                            <p:strVal val="0-#ppt_w/2"/>
                                          </p:val>
                                        </p:tav>
                                        <p:tav tm="100000">
                                          <p:val>
                                            <p:strVal val="#ppt_x"/>
                                          </p:val>
                                        </p:tav>
                                      </p:tavLst>
                                    </p:anim>
                                    <p:anim calcmode="lin" valueType="num">
                                      <p:cBhvr additive="base">
                                        <p:cTn id="124" dur="500" fill="hold"/>
                                        <p:tgtEl>
                                          <p:spTgt spid="32"/>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0-#ppt_w/2"/>
                                          </p:val>
                                        </p:tav>
                                        <p:tav tm="100000">
                                          <p:val>
                                            <p:strVal val="#ppt_x"/>
                                          </p:val>
                                        </p:tav>
                                      </p:tavLst>
                                    </p:anim>
                                    <p:anim calcmode="lin" valueType="num">
                                      <p:cBhvr additive="base">
                                        <p:cTn id="128" dur="500" fill="hold"/>
                                        <p:tgtEl>
                                          <p:spTgt spid="33"/>
                                        </p:tgtEl>
                                        <p:attrNameLst>
                                          <p:attrName>ppt_y</p:attrName>
                                        </p:attrNameLst>
                                      </p:cBhvr>
                                      <p:tavLst>
                                        <p:tav tm="0">
                                          <p:val>
                                            <p:strVal val="#ppt_y"/>
                                          </p:val>
                                        </p:tav>
                                        <p:tav tm="100000">
                                          <p:val>
                                            <p:strVal val="#ppt_y"/>
                                          </p:val>
                                        </p:tav>
                                      </p:tavLst>
                                    </p:anim>
                                  </p:childTnLst>
                                </p:cTn>
                              </p:par>
                              <p:par>
                                <p:cTn id="129" presetID="2" presetClass="entr" presetSubtype="8" fill="hold" grpId="0" nodeType="withEffect">
                                  <p:stCondLst>
                                    <p:cond delay="0"/>
                                  </p:stCondLst>
                                  <p:childTnLst>
                                    <p:set>
                                      <p:cBhvr>
                                        <p:cTn id="130" dur="1" fill="hold">
                                          <p:stCondLst>
                                            <p:cond delay="0"/>
                                          </p:stCondLst>
                                        </p:cTn>
                                        <p:tgtEl>
                                          <p:spTgt spid="47"/>
                                        </p:tgtEl>
                                        <p:attrNameLst>
                                          <p:attrName>style.visibility</p:attrName>
                                        </p:attrNameLst>
                                      </p:cBhvr>
                                      <p:to>
                                        <p:strVal val="visible"/>
                                      </p:to>
                                    </p:set>
                                    <p:anim calcmode="lin" valueType="num">
                                      <p:cBhvr additive="base">
                                        <p:cTn id="131" dur="500" fill="hold"/>
                                        <p:tgtEl>
                                          <p:spTgt spid="47"/>
                                        </p:tgtEl>
                                        <p:attrNameLst>
                                          <p:attrName>ppt_x</p:attrName>
                                        </p:attrNameLst>
                                      </p:cBhvr>
                                      <p:tavLst>
                                        <p:tav tm="0">
                                          <p:val>
                                            <p:strVal val="0-#ppt_w/2"/>
                                          </p:val>
                                        </p:tav>
                                        <p:tav tm="100000">
                                          <p:val>
                                            <p:strVal val="#ppt_x"/>
                                          </p:val>
                                        </p:tav>
                                      </p:tavLst>
                                    </p:anim>
                                    <p:anim calcmode="lin" valueType="num">
                                      <p:cBhvr additive="base">
                                        <p:cTn id="132" dur="500" fill="hold"/>
                                        <p:tgtEl>
                                          <p:spTgt spid="47"/>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0-#ppt_w/2"/>
                                          </p:val>
                                        </p:tav>
                                        <p:tav tm="100000">
                                          <p:val>
                                            <p:strVal val="#ppt_x"/>
                                          </p:val>
                                        </p:tav>
                                      </p:tavLst>
                                    </p:anim>
                                    <p:anim calcmode="lin" valueType="num">
                                      <p:cBhvr additive="base">
                                        <p:cTn id="136" dur="500" fill="hold"/>
                                        <p:tgtEl>
                                          <p:spTgt spid="28"/>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0"/>
                                  </p:stCondLst>
                                  <p:childTnLst>
                                    <p:set>
                                      <p:cBhvr>
                                        <p:cTn id="138" dur="1" fill="hold">
                                          <p:stCondLst>
                                            <p:cond delay="0"/>
                                          </p:stCondLst>
                                        </p:cTn>
                                        <p:tgtEl>
                                          <p:spTgt spid="29"/>
                                        </p:tgtEl>
                                        <p:attrNameLst>
                                          <p:attrName>style.visibility</p:attrName>
                                        </p:attrNameLst>
                                      </p:cBhvr>
                                      <p:to>
                                        <p:strVal val="visible"/>
                                      </p:to>
                                    </p:set>
                                    <p:anim calcmode="lin" valueType="num">
                                      <p:cBhvr additive="base">
                                        <p:cTn id="139" dur="500" fill="hold"/>
                                        <p:tgtEl>
                                          <p:spTgt spid="29"/>
                                        </p:tgtEl>
                                        <p:attrNameLst>
                                          <p:attrName>ppt_x</p:attrName>
                                        </p:attrNameLst>
                                      </p:cBhvr>
                                      <p:tavLst>
                                        <p:tav tm="0">
                                          <p:val>
                                            <p:strVal val="0-#ppt_w/2"/>
                                          </p:val>
                                        </p:tav>
                                        <p:tav tm="100000">
                                          <p:val>
                                            <p:strVal val="#ppt_x"/>
                                          </p:val>
                                        </p:tav>
                                      </p:tavLst>
                                    </p:anim>
                                    <p:anim calcmode="lin" valueType="num">
                                      <p:cBhvr additive="base">
                                        <p:cTn id="140" dur="500" fill="hold"/>
                                        <p:tgtEl>
                                          <p:spTgt spid="29"/>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cBhvr additive="base">
                                        <p:cTn id="143" dur="500" fill="hold"/>
                                        <p:tgtEl>
                                          <p:spTgt spid="46"/>
                                        </p:tgtEl>
                                        <p:attrNameLst>
                                          <p:attrName>ppt_x</p:attrName>
                                        </p:attrNameLst>
                                      </p:cBhvr>
                                      <p:tavLst>
                                        <p:tav tm="0">
                                          <p:val>
                                            <p:strVal val="0-#ppt_w/2"/>
                                          </p:val>
                                        </p:tav>
                                        <p:tav tm="100000">
                                          <p:val>
                                            <p:strVal val="#ppt_x"/>
                                          </p:val>
                                        </p:tav>
                                      </p:tavLst>
                                    </p:anim>
                                    <p:anim calcmode="lin" valueType="num">
                                      <p:cBhvr additive="base">
                                        <p:cTn id="144" dur="500" fill="hold"/>
                                        <p:tgtEl>
                                          <p:spTgt spid="46"/>
                                        </p:tgtEl>
                                        <p:attrNameLst>
                                          <p:attrName>ppt_y</p:attrName>
                                        </p:attrNameLst>
                                      </p:cBhvr>
                                      <p:tavLst>
                                        <p:tav tm="0">
                                          <p:val>
                                            <p:strVal val="#ppt_y"/>
                                          </p:val>
                                        </p:tav>
                                        <p:tav tm="100000">
                                          <p:val>
                                            <p:strVal val="#ppt_y"/>
                                          </p:val>
                                        </p:tav>
                                      </p:tavLst>
                                    </p:anim>
                                  </p:childTnLst>
                                </p:cTn>
                              </p:par>
                              <p:par>
                                <p:cTn id="145" presetID="2" presetClass="entr" presetSubtype="8"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additive="base">
                                        <p:cTn id="147" dur="500" fill="hold"/>
                                        <p:tgtEl>
                                          <p:spTgt spid="35"/>
                                        </p:tgtEl>
                                        <p:attrNameLst>
                                          <p:attrName>ppt_x</p:attrName>
                                        </p:attrNameLst>
                                      </p:cBhvr>
                                      <p:tavLst>
                                        <p:tav tm="0">
                                          <p:val>
                                            <p:strVal val="0-#ppt_w/2"/>
                                          </p:val>
                                        </p:tav>
                                        <p:tav tm="100000">
                                          <p:val>
                                            <p:strVal val="#ppt_x"/>
                                          </p:val>
                                        </p:tav>
                                      </p:tavLst>
                                    </p:anim>
                                    <p:anim calcmode="lin" valueType="num">
                                      <p:cBhvr additive="base">
                                        <p:cTn id="148" dur="500" fill="hold"/>
                                        <p:tgtEl>
                                          <p:spTgt spid="35"/>
                                        </p:tgtEl>
                                        <p:attrNameLst>
                                          <p:attrName>ppt_y</p:attrName>
                                        </p:attrNameLst>
                                      </p:cBhvr>
                                      <p:tavLst>
                                        <p:tav tm="0">
                                          <p:val>
                                            <p:strVal val="#ppt_y"/>
                                          </p:val>
                                        </p:tav>
                                        <p:tav tm="100000">
                                          <p:val>
                                            <p:strVal val="#ppt_y"/>
                                          </p:val>
                                        </p:tav>
                                      </p:tavLst>
                                    </p:anim>
                                  </p:childTnLst>
                                </p:cTn>
                              </p:par>
                              <p:par>
                                <p:cTn id="149" presetID="2" presetClass="entr" presetSubtype="8" fill="hold" nodeType="withEffect">
                                  <p:stCondLst>
                                    <p:cond delay="0"/>
                                  </p:stCondLst>
                                  <p:childTnLst>
                                    <p:set>
                                      <p:cBhvr>
                                        <p:cTn id="150" dur="1" fill="hold">
                                          <p:stCondLst>
                                            <p:cond delay="0"/>
                                          </p:stCondLst>
                                        </p:cTn>
                                        <p:tgtEl>
                                          <p:spTgt spid="34"/>
                                        </p:tgtEl>
                                        <p:attrNameLst>
                                          <p:attrName>style.visibility</p:attrName>
                                        </p:attrNameLst>
                                      </p:cBhvr>
                                      <p:to>
                                        <p:strVal val="visible"/>
                                      </p:to>
                                    </p:set>
                                    <p:anim calcmode="lin" valueType="num">
                                      <p:cBhvr additive="base">
                                        <p:cTn id="151" dur="500" fill="hold"/>
                                        <p:tgtEl>
                                          <p:spTgt spid="34"/>
                                        </p:tgtEl>
                                        <p:attrNameLst>
                                          <p:attrName>ppt_x</p:attrName>
                                        </p:attrNameLst>
                                      </p:cBhvr>
                                      <p:tavLst>
                                        <p:tav tm="0">
                                          <p:val>
                                            <p:strVal val="0-#ppt_w/2"/>
                                          </p:val>
                                        </p:tav>
                                        <p:tav tm="100000">
                                          <p:val>
                                            <p:strVal val="#ppt_x"/>
                                          </p:val>
                                        </p:tav>
                                      </p:tavLst>
                                    </p:anim>
                                    <p:anim calcmode="lin" valueType="num">
                                      <p:cBhvr additive="base">
                                        <p:cTn id="15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2" fill="hold" nodeType="clickEffect">
                                  <p:stCondLst>
                                    <p:cond delay="0"/>
                                  </p:stCondLst>
                                  <p:childTnLst>
                                    <p:set>
                                      <p:cBhvr>
                                        <p:cTn id="156" dur="1" fill="hold">
                                          <p:stCondLst>
                                            <p:cond delay="0"/>
                                          </p:stCondLst>
                                        </p:cTn>
                                        <p:tgtEl>
                                          <p:spTgt spid="24"/>
                                        </p:tgtEl>
                                        <p:attrNameLst>
                                          <p:attrName>style.visibility</p:attrName>
                                        </p:attrNameLst>
                                      </p:cBhvr>
                                      <p:to>
                                        <p:strVal val="visible"/>
                                      </p:to>
                                    </p:set>
                                    <p:anim calcmode="lin" valueType="num">
                                      <p:cBhvr additive="base">
                                        <p:cTn id="157" dur="500" fill="hold"/>
                                        <p:tgtEl>
                                          <p:spTgt spid="24"/>
                                        </p:tgtEl>
                                        <p:attrNameLst>
                                          <p:attrName>ppt_x</p:attrName>
                                        </p:attrNameLst>
                                      </p:cBhvr>
                                      <p:tavLst>
                                        <p:tav tm="0">
                                          <p:val>
                                            <p:strVal val="1+#ppt_w/2"/>
                                          </p:val>
                                        </p:tav>
                                        <p:tav tm="100000">
                                          <p:val>
                                            <p:strVal val="#ppt_x"/>
                                          </p:val>
                                        </p:tav>
                                      </p:tavLst>
                                    </p:anim>
                                    <p:anim calcmode="lin" valueType="num">
                                      <p:cBhvr additive="base">
                                        <p:cTn id="158" dur="500" fill="hold"/>
                                        <p:tgtEl>
                                          <p:spTgt spid="24"/>
                                        </p:tgtEl>
                                        <p:attrNameLst>
                                          <p:attrName>ppt_y</p:attrName>
                                        </p:attrNameLst>
                                      </p:cBhvr>
                                      <p:tavLst>
                                        <p:tav tm="0">
                                          <p:val>
                                            <p:strVal val="#ppt_y"/>
                                          </p:val>
                                        </p:tav>
                                        <p:tav tm="100000">
                                          <p:val>
                                            <p:strVal val="#ppt_y"/>
                                          </p:val>
                                        </p:tav>
                                      </p:tavLst>
                                    </p:anim>
                                  </p:childTnLst>
                                </p:cTn>
                              </p:par>
                              <p:par>
                                <p:cTn id="159" presetID="2" presetClass="entr" presetSubtype="2" fill="hold" grpId="0" nodeType="withEffect">
                                  <p:stCondLst>
                                    <p:cond delay="0"/>
                                  </p:stCondLst>
                                  <p:childTnLst>
                                    <p:set>
                                      <p:cBhvr>
                                        <p:cTn id="160" dur="1" fill="hold">
                                          <p:stCondLst>
                                            <p:cond delay="0"/>
                                          </p:stCondLst>
                                        </p:cTn>
                                        <p:tgtEl>
                                          <p:spTgt spid="25"/>
                                        </p:tgtEl>
                                        <p:attrNameLst>
                                          <p:attrName>style.visibility</p:attrName>
                                        </p:attrNameLst>
                                      </p:cBhvr>
                                      <p:to>
                                        <p:strVal val="visible"/>
                                      </p:to>
                                    </p:set>
                                    <p:anim calcmode="lin" valueType="num">
                                      <p:cBhvr additive="base">
                                        <p:cTn id="161" dur="500" fill="hold"/>
                                        <p:tgtEl>
                                          <p:spTgt spid="25"/>
                                        </p:tgtEl>
                                        <p:attrNameLst>
                                          <p:attrName>ppt_x</p:attrName>
                                        </p:attrNameLst>
                                      </p:cBhvr>
                                      <p:tavLst>
                                        <p:tav tm="0">
                                          <p:val>
                                            <p:strVal val="1+#ppt_w/2"/>
                                          </p:val>
                                        </p:tav>
                                        <p:tav tm="100000">
                                          <p:val>
                                            <p:strVal val="#ppt_x"/>
                                          </p:val>
                                        </p:tav>
                                      </p:tavLst>
                                    </p:anim>
                                    <p:anim calcmode="lin" valueType="num">
                                      <p:cBhvr additive="base">
                                        <p:cTn id="162" dur="500" fill="hold"/>
                                        <p:tgtEl>
                                          <p:spTgt spid="25"/>
                                        </p:tgtEl>
                                        <p:attrNameLst>
                                          <p:attrName>ppt_y</p:attrName>
                                        </p:attrNameLst>
                                      </p:cBhvr>
                                      <p:tavLst>
                                        <p:tav tm="0">
                                          <p:val>
                                            <p:strVal val="#ppt_y"/>
                                          </p:val>
                                        </p:tav>
                                        <p:tav tm="100000">
                                          <p:val>
                                            <p:strVal val="#ppt_y"/>
                                          </p:val>
                                        </p:tav>
                                      </p:tavLst>
                                    </p:anim>
                                  </p:childTnLst>
                                </p:cTn>
                              </p:par>
                              <p:par>
                                <p:cTn id="163" presetID="2" presetClass="entr" presetSubtype="2" fill="hold" nodeType="withEffect">
                                  <p:stCondLst>
                                    <p:cond delay="0"/>
                                  </p:stCondLst>
                                  <p:childTnLst>
                                    <p:set>
                                      <p:cBhvr>
                                        <p:cTn id="164" dur="1" fill="hold">
                                          <p:stCondLst>
                                            <p:cond delay="0"/>
                                          </p:stCondLst>
                                        </p:cTn>
                                        <p:tgtEl>
                                          <p:spTgt spid="36"/>
                                        </p:tgtEl>
                                        <p:attrNameLst>
                                          <p:attrName>style.visibility</p:attrName>
                                        </p:attrNameLst>
                                      </p:cBhvr>
                                      <p:to>
                                        <p:strVal val="visible"/>
                                      </p:to>
                                    </p:set>
                                    <p:anim calcmode="lin" valueType="num">
                                      <p:cBhvr additive="base">
                                        <p:cTn id="165" dur="500" fill="hold"/>
                                        <p:tgtEl>
                                          <p:spTgt spid="36"/>
                                        </p:tgtEl>
                                        <p:attrNameLst>
                                          <p:attrName>ppt_x</p:attrName>
                                        </p:attrNameLst>
                                      </p:cBhvr>
                                      <p:tavLst>
                                        <p:tav tm="0">
                                          <p:val>
                                            <p:strVal val="1+#ppt_w/2"/>
                                          </p:val>
                                        </p:tav>
                                        <p:tav tm="100000">
                                          <p:val>
                                            <p:strVal val="#ppt_x"/>
                                          </p:val>
                                        </p:tav>
                                      </p:tavLst>
                                    </p:anim>
                                    <p:anim calcmode="lin" valueType="num">
                                      <p:cBhvr additive="base">
                                        <p:cTn id="166" dur="500" fill="hold"/>
                                        <p:tgtEl>
                                          <p:spTgt spid="36"/>
                                        </p:tgtEl>
                                        <p:attrNameLst>
                                          <p:attrName>ppt_y</p:attrName>
                                        </p:attrNameLst>
                                      </p:cBhvr>
                                      <p:tavLst>
                                        <p:tav tm="0">
                                          <p:val>
                                            <p:strVal val="#ppt_y"/>
                                          </p:val>
                                        </p:tav>
                                        <p:tav tm="100000">
                                          <p:val>
                                            <p:strVal val="#ppt_y"/>
                                          </p:val>
                                        </p:tav>
                                      </p:tavLst>
                                    </p:anim>
                                  </p:childTnLst>
                                </p:cTn>
                              </p:par>
                              <p:par>
                                <p:cTn id="167" presetID="2" presetClass="entr" presetSubtype="2" fill="hold" grpId="0" nodeType="withEffect">
                                  <p:stCondLst>
                                    <p:cond delay="0"/>
                                  </p:stCondLst>
                                  <p:childTnLst>
                                    <p:set>
                                      <p:cBhvr>
                                        <p:cTn id="168" dur="1" fill="hold">
                                          <p:stCondLst>
                                            <p:cond delay="0"/>
                                          </p:stCondLst>
                                        </p:cTn>
                                        <p:tgtEl>
                                          <p:spTgt spid="37"/>
                                        </p:tgtEl>
                                        <p:attrNameLst>
                                          <p:attrName>style.visibility</p:attrName>
                                        </p:attrNameLst>
                                      </p:cBhvr>
                                      <p:to>
                                        <p:strVal val="visible"/>
                                      </p:to>
                                    </p:set>
                                    <p:anim calcmode="lin" valueType="num">
                                      <p:cBhvr additive="base">
                                        <p:cTn id="169" dur="500" fill="hold"/>
                                        <p:tgtEl>
                                          <p:spTgt spid="37"/>
                                        </p:tgtEl>
                                        <p:attrNameLst>
                                          <p:attrName>ppt_x</p:attrName>
                                        </p:attrNameLst>
                                      </p:cBhvr>
                                      <p:tavLst>
                                        <p:tav tm="0">
                                          <p:val>
                                            <p:strVal val="1+#ppt_w/2"/>
                                          </p:val>
                                        </p:tav>
                                        <p:tav tm="100000">
                                          <p:val>
                                            <p:strVal val="#ppt_x"/>
                                          </p:val>
                                        </p:tav>
                                      </p:tavLst>
                                    </p:anim>
                                    <p:anim calcmode="lin" valueType="num">
                                      <p:cBhvr additive="base">
                                        <p:cTn id="170" dur="500" fill="hold"/>
                                        <p:tgtEl>
                                          <p:spTgt spid="37"/>
                                        </p:tgtEl>
                                        <p:attrNameLst>
                                          <p:attrName>ppt_y</p:attrName>
                                        </p:attrNameLst>
                                      </p:cBhvr>
                                      <p:tavLst>
                                        <p:tav tm="0">
                                          <p:val>
                                            <p:strVal val="#ppt_y"/>
                                          </p:val>
                                        </p:tav>
                                        <p:tav tm="100000">
                                          <p:val>
                                            <p:strVal val="#ppt_y"/>
                                          </p:val>
                                        </p:tav>
                                      </p:tavLst>
                                    </p:anim>
                                  </p:childTnLst>
                                </p:cTn>
                              </p:par>
                              <p:par>
                                <p:cTn id="171" presetID="2" presetClass="entr" presetSubtype="2"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 calcmode="lin" valueType="num">
                                      <p:cBhvr additive="base">
                                        <p:cTn id="173" dur="500" fill="hold"/>
                                        <p:tgtEl>
                                          <p:spTgt spid="45"/>
                                        </p:tgtEl>
                                        <p:attrNameLst>
                                          <p:attrName>ppt_x</p:attrName>
                                        </p:attrNameLst>
                                      </p:cBhvr>
                                      <p:tavLst>
                                        <p:tav tm="0">
                                          <p:val>
                                            <p:strVal val="1+#ppt_w/2"/>
                                          </p:val>
                                        </p:tav>
                                        <p:tav tm="100000">
                                          <p:val>
                                            <p:strVal val="#ppt_x"/>
                                          </p:val>
                                        </p:tav>
                                      </p:tavLst>
                                    </p:anim>
                                    <p:anim calcmode="lin" valueType="num">
                                      <p:cBhvr additive="base">
                                        <p:cTn id="174" dur="500" fill="hold"/>
                                        <p:tgtEl>
                                          <p:spTgt spid="45"/>
                                        </p:tgtEl>
                                        <p:attrNameLst>
                                          <p:attrName>ppt_y</p:attrName>
                                        </p:attrNameLst>
                                      </p:cBhvr>
                                      <p:tavLst>
                                        <p:tav tm="0">
                                          <p:val>
                                            <p:strVal val="#ppt_y"/>
                                          </p:val>
                                        </p:tav>
                                        <p:tav tm="100000">
                                          <p:val>
                                            <p:strVal val="#ppt_y"/>
                                          </p:val>
                                        </p:tav>
                                      </p:tavLst>
                                    </p:anim>
                                  </p:childTnLst>
                                </p:cTn>
                              </p:par>
                              <p:par>
                                <p:cTn id="175" presetID="2" presetClass="entr" presetSubtype="2" fill="hold" nodeType="withEffect">
                                  <p:stCondLst>
                                    <p:cond delay="0"/>
                                  </p:stCondLst>
                                  <p:childTnLst>
                                    <p:set>
                                      <p:cBhvr>
                                        <p:cTn id="176" dur="1" fill="hold">
                                          <p:stCondLst>
                                            <p:cond delay="0"/>
                                          </p:stCondLst>
                                        </p:cTn>
                                        <p:tgtEl>
                                          <p:spTgt spid="26"/>
                                        </p:tgtEl>
                                        <p:attrNameLst>
                                          <p:attrName>style.visibility</p:attrName>
                                        </p:attrNameLst>
                                      </p:cBhvr>
                                      <p:to>
                                        <p:strVal val="visible"/>
                                      </p:to>
                                    </p:set>
                                    <p:anim calcmode="lin" valueType="num">
                                      <p:cBhvr additive="base">
                                        <p:cTn id="177" dur="500" fill="hold"/>
                                        <p:tgtEl>
                                          <p:spTgt spid="26"/>
                                        </p:tgtEl>
                                        <p:attrNameLst>
                                          <p:attrName>ppt_x</p:attrName>
                                        </p:attrNameLst>
                                      </p:cBhvr>
                                      <p:tavLst>
                                        <p:tav tm="0">
                                          <p:val>
                                            <p:strVal val="1+#ppt_w/2"/>
                                          </p:val>
                                        </p:tav>
                                        <p:tav tm="100000">
                                          <p:val>
                                            <p:strVal val="#ppt_x"/>
                                          </p:val>
                                        </p:tav>
                                      </p:tavLst>
                                    </p:anim>
                                    <p:anim calcmode="lin" valueType="num">
                                      <p:cBhvr additive="base">
                                        <p:cTn id="178" dur="500" fill="hold"/>
                                        <p:tgtEl>
                                          <p:spTgt spid="26"/>
                                        </p:tgtEl>
                                        <p:attrNameLst>
                                          <p:attrName>ppt_y</p:attrName>
                                        </p:attrNameLst>
                                      </p:cBhvr>
                                      <p:tavLst>
                                        <p:tav tm="0">
                                          <p:val>
                                            <p:strVal val="#ppt_y"/>
                                          </p:val>
                                        </p:tav>
                                        <p:tav tm="100000">
                                          <p:val>
                                            <p:strVal val="#ppt_y"/>
                                          </p:val>
                                        </p:tav>
                                      </p:tavLst>
                                    </p:anim>
                                  </p:childTnLst>
                                </p:cTn>
                              </p:par>
                              <p:par>
                                <p:cTn id="179" presetID="2" presetClass="entr" presetSubtype="2" fill="hold" grpId="0" nodeType="withEffect">
                                  <p:stCondLst>
                                    <p:cond delay="0"/>
                                  </p:stCondLst>
                                  <p:childTnLst>
                                    <p:set>
                                      <p:cBhvr>
                                        <p:cTn id="180" dur="1" fill="hold">
                                          <p:stCondLst>
                                            <p:cond delay="0"/>
                                          </p:stCondLst>
                                        </p:cTn>
                                        <p:tgtEl>
                                          <p:spTgt spid="27"/>
                                        </p:tgtEl>
                                        <p:attrNameLst>
                                          <p:attrName>style.visibility</p:attrName>
                                        </p:attrNameLst>
                                      </p:cBhvr>
                                      <p:to>
                                        <p:strVal val="visible"/>
                                      </p:to>
                                    </p:set>
                                    <p:anim calcmode="lin" valueType="num">
                                      <p:cBhvr additive="base">
                                        <p:cTn id="181" dur="500" fill="hold"/>
                                        <p:tgtEl>
                                          <p:spTgt spid="27"/>
                                        </p:tgtEl>
                                        <p:attrNameLst>
                                          <p:attrName>ppt_x</p:attrName>
                                        </p:attrNameLst>
                                      </p:cBhvr>
                                      <p:tavLst>
                                        <p:tav tm="0">
                                          <p:val>
                                            <p:strVal val="1+#ppt_w/2"/>
                                          </p:val>
                                        </p:tav>
                                        <p:tav tm="100000">
                                          <p:val>
                                            <p:strVal val="#ppt_x"/>
                                          </p:val>
                                        </p:tav>
                                      </p:tavLst>
                                    </p:anim>
                                    <p:anim calcmode="lin" valueType="num">
                                      <p:cBhvr additive="base">
                                        <p:cTn id="182" dur="500" fill="hold"/>
                                        <p:tgtEl>
                                          <p:spTgt spid="27"/>
                                        </p:tgtEl>
                                        <p:attrNameLst>
                                          <p:attrName>ppt_y</p:attrName>
                                        </p:attrNameLst>
                                      </p:cBhvr>
                                      <p:tavLst>
                                        <p:tav tm="0">
                                          <p:val>
                                            <p:strVal val="#ppt_y"/>
                                          </p:val>
                                        </p:tav>
                                        <p:tav tm="100000">
                                          <p:val>
                                            <p:strVal val="#ppt_y"/>
                                          </p:val>
                                        </p:tav>
                                      </p:tavLst>
                                    </p:anim>
                                  </p:childTnLst>
                                </p:cTn>
                              </p:par>
                              <p:par>
                                <p:cTn id="183" presetID="2" presetClass="entr" presetSubtype="2" fill="hold" grpId="0" nodeType="withEffect">
                                  <p:stCondLst>
                                    <p:cond delay="0"/>
                                  </p:stCondLst>
                                  <p:childTnLst>
                                    <p:set>
                                      <p:cBhvr>
                                        <p:cTn id="184" dur="1" fill="hold">
                                          <p:stCondLst>
                                            <p:cond delay="0"/>
                                          </p:stCondLst>
                                        </p:cTn>
                                        <p:tgtEl>
                                          <p:spTgt spid="44"/>
                                        </p:tgtEl>
                                        <p:attrNameLst>
                                          <p:attrName>style.visibility</p:attrName>
                                        </p:attrNameLst>
                                      </p:cBhvr>
                                      <p:to>
                                        <p:strVal val="visible"/>
                                      </p:to>
                                    </p:set>
                                    <p:anim calcmode="lin" valueType="num">
                                      <p:cBhvr additive="base">
                                        <p:cTn id="185" dur="500" fill="hold"/>
                                        <p:tgtEl>
                                          <p:spTgt spid="44"/>
                                        </p:tgtEl>
                                        <p:attrNameLst>
                                          <p:attrName>ppt_x</p:attrName>
                                        </p:attrNameLst>
                                      </p:cBhvr>
                                      <p:tavLst>
                                        <p:tav tm="0">
                                          <p:val>
                                            <p:strVal val="1+#ppt_w/2"/>
                                          </p:val>
                                        </p:tav>
                                        <p:tav tm="100000">
                                          <p:val>
                                            <p:strVal val="#ppt_x"/>
                                          </p:val>
                                        </p:tav>
                                      </p:tavLst>
                                    </p:anim>
                                    <p:anim calcmode="lin" valueType="num">
                                      <p:cBhvr additive="base">
                                        <p:cTn id="186"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5" grpId="0"/>
      <p:bldP spid="27" grpId="0"/>
      <p:bldP spid="29" grpId="0"/>
      <p:bldP spid="31" grpId="0"/>
      <p:bldP spid="33" grpId="0"/>
      <p:bldP spid="35" grpId="0"/>
      <p:bldP spid="37" grpId="0"/>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9B7FB-45F4-CCC3-6869-0BEB7F1F595B}"/>
              </a:ext>
            </a:extLst>
          </p:cNvPr>
          <p:cNvSpPr>
            <a:spLocks noGrp="1"/>
          </p:cNvSpPr>
          <p:nvPr>
            <p:ph idx="1"/>
          </p:nvPr>
        </p:nvSpPr>
        <p:spPr>
          <a:xfrm>
            <a:off x="838200" y="276447"/>
            <a:ext cx="10515600" cy="5900516"/>
          </a:xfrm>
        </p:spPr>
        <p:txBody>
          <a:bodyPr/>
          <a:lstStyle/>
          <a:p>
            <a:r>
              <a:rPr lang="en-US" dirty="0"/>
              <a:t>weak and strong scaling (not easy on current architectures!)</a:t>
            </a:r>
          </a:p>
          <a:p>
            <a:r>
              <a:rPr lang="en-US" dirty="0"/>
              <a:t>non optimized codes waste energy and money!</a:t>
            </a:r>
          </a:p>
          <a:p>
            <a:endParaRPr lang="en-US" dirty="0"/>
          </a:p>
          <a:p>
            <a:pPr marL="0" indent="0">
              <a:buNone/>
            </a:pPr>
            <a:endParaRPr lang="en-US" dirty="0"/>
          </a:p>
        </p:txBody>
      </p:sp>
      <p:pic>
        <p:nvPicPr>
          <p:cNvPr id="5" name="Picture 4">
            <a:extLst>
              <a:ext uri="{FF2B5EF4-FFF2-40B4-BE49-F238E27FC236}">
                <a16:creationId xmlns:a16="http://schemas.microsoft.com/office/drawing/2014/main" id="{A2B8D99A-B26E-8AB2-A3D5-628D3D30FFEB}"/>
              </a:ext>
            </a:extLst>
          </p:cNvPr>
          <p:cNvPicPr>
            <a:picLocks noChangeAspect="1"/>
          </p:cNvPicPr>
          <p:nvPr/>
        </p:nvPicPr>
        <p:blipFill>
          <a:blip r:embed="rId2"/>
          <a:stretch>
            <a:fillRect/>
          </a:stretch>
        </p:blipFill>
        <p:spPr>
          <a:xfrm>
            <a:off x="1706088" y="1688198"/>
            <a:ext cx="8538065" cy="4102706"/>
          </a:xfrm>
          <a:prstGeom prst="rect">
            <a:avLst/>
          </a:prstGeom>
        </p:spPr>
      </p:pic>
      <p:sp>
        <p:nvSpPr>
          <p:cNvPr id="6" name="TextBox 5">
            <a:extLst>
              <a:ext uri="{FF2B5EF4-FFF2-40B4-BE49-F238E27FC236}">
                <a16:creationId xmlns:a16="http://schemas.microsoft.com/office/drawing/2014/main" id="{8812443B-F88E-31DC-EF29-379AE1F0B359}"/>
              </a:ext>
            </a:extLst>
          </p:cNvPr>
          <p:cNvSpPr txBox="1"/>
          <p:nvPr/>
        </p:nvSpPr>
        <p:spPr>
          <a:xfrm>
            <a:off x="8449056" y="5992297"/>
            <a:ext cx="20842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[Martins et al 2024]</a:t>
            </a:r>
          </a:p>
        </p:txBody>
      </p:sp>
    </p:spTree>
    <p:extLst>
      <p:ext uri="{BB962C8B-B14F-4D97-AF65-F5344CB8AC3E}">
        <p14:creationId xmlns:p14="http://schemas.microsoft.com/office/powerpoint/2010/main" val="3115771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B8710C8-9502-B8EE-BFA0-4F10CC1CDAB0}"/>
              </a:ext>
            </a:extLst>
          </p:cNvPr>
          <p:cNvSpPr>
            <a:spLocks noGrp="1"/>
          </p:cNvSpPr>
          <p:nvPr>
            <p:ph type="title"/>
          </p:nvPr>
        </p:nvSpPr>
        <p:spPr>
          <a:xfrm>
            <a:off x="835155" y="525195"/>
            <a:ext cx="3986155" cy="2806506"/>
          </a:xfrm>
        </p:spPr>
        <p:txBody>
          <a:bodyPr anchor="b">
            <a:normAutofit/>
          </a:bodyPr>
          <a:lstStyle/>
          <a:p>
            <a:r>
              <a:rPr lang="en-US" sz="4000" dirty="0"/>
              <a:t>Nuclear Fusion</a:t>
            </a:r>
          </a:p>
        </p:txBody>
      </p:sp>
      <p:pic>
        <p:nvPicPr>
          <p:cNvPr id="9" name="Picture 8" descr="A close-up of a card&#10;&#10;Description automatically generated">
            <a:extLst>
              <a:ext uri="{FF2B5EF4-FFF2-40B4-BE49-F238E27FC236}">
                <a16:creationId xmlns:a16="http://schemas.microsoft.com/office/drawing/2014/main" id="{F6CC7AEB-0AC3-5869-9CDA-1836315B063D}"/>
              </a:ext>
            </a:extLst>
          </p:cNvPr>
          <p:cNvPicPr>
            <a:picLocks noChangeAspect="1"/>
          </p:cNvPicPr>
          <p:nvPr/>
        </p:nvPicPr>
        <p:blipFill>
          <a:blip r:embed="rId2"/>
          <a:srcRect r="7230" b="-2"/>
          <a:stretch/>
        </p:blipFill>
        <p:spPr>
          <a:xfrm>
            <a:off x="5186554" y="163646"/>
            <a:ext cx="6806703" cy="2623097"/>
          </a:xfrm>
          <a:prstGeom prst="rect">
            <a:avLst/>
          </a:prstGeom>
        </p:spPr>
      </p:pic>
      <p:sp>
        <p:nvSpPr>
          <p:cNvPr id="13" name="Content Placeholder 12">
            <a:extLst>
              <a:ext uri="{FF2B5EF4-FFF2-40B4-BE49-F238E27FC236}">
                <a16:creationId xmlns:a16="http://schemas.microsoft.com/office/drawing/2014/main" id="{95017B7A-563D-66ED-09EA-28770F47D0B0}"/>
              </a:ext>
            </a:extLst>
          </p:cNvPr>
          <p:cNvSpPr>
            <a:spLocks noGrp="1"/>
          </p:cNvSpPr>
          <p:nvPr>
            <p:ph idx="1"/>
          </p:nvPr>
        </p:nvSpPr>
        <p:spPr>
          <a:xfrm>
            <a:off x="835155" y="3526300"/>
            <a:ext cx="3986155" cy="2588458"/>
          </a:xfrm>
        </p:spPr>
        <p:txBody>
          <a:bodyPr>
            <a:normAutofit/>
          </a:bodyPr>
          <a:lstStyle/>
          <a:p>
            <a:r>
              <a:rPr lang="en-US" sz="2000" dirty="0"/>
              <a:t>GENE codebase</a:t>
            </a:r>
          </a:p>
          <a:p>
            <a:r>
              <a:rPr lang="en-US" sz="2000" dirty="0"/>
              <a:t>international collaboration</a:t>
            </a:r>
          </a:p>
          <a:p>
            <a:r>
              <a:rPr lang="en-US" sz="2000" dirty="0"/>
              <a:t>GPU-enabled</a:t>
            </a:r>
          </a:p>
          <a:p>
            <a:r>
              <a:rPr lang="en-US" sz="2000" dirty="0"/>
              <a:t>Potentially huge societal impact</a:t>
            </a:r>
          </a:p>
        </p:txBody>
      </p:sp>
      <p:pic>
        <p:nvPicPr>
          <p:cNvPr id="7" name="Content Placeholder 6" descr="A close-up of a tunnel&#10;&#10;Description automatically generated">
            <a:extLst>
              <a:ext uri="{FF2B5EF4-FFF2-40B4-BE49-F238E27FC236}">
                <a16:creationId xmlns:a16="http://schemas.microsoft.com/office/drawing/2014/main" id="{91E5CF4E-F8BB-F0A5-0662-4251E51362E0}"/>
              </a:ext>
            </a:extLst>
          </p:cNvPr>
          <p:cNvPicPr>
            <a:picLocks noChangeAspect="1"/>
          </p:cNvPicPr>
          <p:nvPr/>
        </p:nvPicPr>
        <p:blipFill>
          <a:blip r:embed="rId3"/>
          <a:srcRect t="16550" r="1" b="9661"/>
          <a:stretch/>
        </p:blipFill>
        <p:spPr>
          <a:xfrm>
            <a:off x="5186554" y="2956875"/>
            <a:ext cx="6806703" cy="3352653"/>
          </a:xfrm>
          <a:prstGeom prst="rect">
            <a:avLst/>
          </a:prstGeom>
        </p:spPr>
      </p:pic>
    </p:spTree>
    <p:extLst>
      <p:ext uri="{BB962C8B-B14F-4D97-AF65-F5344CB8AC3E}">
        <p14:creationId xmlns:p14="http://schemas.microsoft.com/office/powerpoint/2010/main" val="2238583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D5A5379-FDC4-5D95-A088-CF91E0B097FF}"/>
              </a:ext>
            </a:extLst>
          </p:cNvPr>
          <p:cNvSpPr>
            <a:spLocks noGrp="1"/>
          </p:cNvSpPr>
          <p:nvPr>
            <p:ph type="title"/>
          </p:nvPr>
        </p:nvSpPr>
        <p:spPr>
          <a:xfrm>
            <a:off x="804672" y="5116529"/>
            <a:ext cx="10592174" cy="1000655"/>
          </a:xfrm>
        </p:spPr>
        <p:txBody>
          <a:bodyPr vert="horz" lIns="91440" tIns="45720" rIns="91440" bIns="45720" rtlCol="0" anchor="t">
            <a:normAutofit/>
          </a:bodyPr>
          <a:lstStyle/>
          <a:p>
            <a:r>
              <a:rPr lang="en-US" sz="4000" dirty="0">
                <a:solidFill>
                  <a:schemeClr val="tx2"/>
                </a:solidFill>
              </a:rPr>
              <a:t>Weather simulations</a:t>
            </a:r>
          </a:p>
        </p:txBody>
      </p:sp>
      <p:pic>
        <p:nvPicPr>
          <p:cNvPr id="4" name="Picture 3" descr="A close-up of a globe&#10;&#10;Description automatically generated">
            <a:extLst>
              <a:ext uri="{FF2B5EF4-FFF2-40B4-BE49-F238E27FC236}">
                <a16:creationId xmlns:a16="http://schemas.microsoft.com/office/drawing/2014/main" id="{FDAD74EB-AD15-E5F5-0585-76BEED95BEEA}"/>
              </a:ext>
            </a:extLst>
          </p:cNvPr>
          <p:cNvPicPr>
            <a:picLocks noChangeAspect="1"/>
          </p:cNvPicPr>
          <p:nvPr/>
        </p:nvPicPr>
        <p:blipFill>
          <a:blip r:embed="rId2"/>
          <a:srcRect t="10110" b="21311"/>
          <a:stretch/>
        </p:blipFill>
        <p:spPr>
          <a:xfrm>
            <a:off x="-1" y="10"/>
            <a:ext cx="12192001" cy="4201449"/>
          </a:xfrm>
          <a:prstGeom prst="rect">
            <a:avLst/>
          </a:prstGeom>
        </p:spPr>
      </p:pic>
      <p:grpSp>
        <p:nvGrpSpPr>
          <p:cNvPr id="22" name="Group 2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3" name="Freeform: Shape 2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1A1A95E8-6B12-36A3-C57C-D09CCE3E9AB5}"/>
              </a:ext>
            </a:extLst>
          </p:cNvPr>
          <p:cNvSpPr txBox="1"/>
          <p:nvPr/>
        </p:nvSpPr>
        <p:spPr>
          <a:xfrm>
            <a:off x="8119872" y="4178043"/>
            <a:ext cx="40255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EERIE project: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https://eerie-project.eu/</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273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74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09419D1-69B6-2644-0B80-C0C4AC73A91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More </a:t>
            </a:r>
            <a:r>
              <a:rPr lang="en-US" sz="2600" kern="1200" dirty="0" err="1">
                <a:solidFill>
                  <a:srgbClr val="FFFFFF"/>
                </a:solidFill>
                <a:latin typeface="+mj-lt"/>
                <a:ea typeface="+mj-ea"/>
                <a:cs typeface="+mj-cs"/>
              </a:rPr>
              <a:t>EuroHPC</a:t>
            </a:r>
            <a:r>
              <a:rPr lang="en-US" sz="2600" kern="1200" dirty="0">
                <a:solidFill>
                  <a:srgbClr val="FFFFFF"/>
                </a:solidFill>
                <a:latin typeface="+mj-lt"/>
                <a:ea typeface="+mj-ea"/>
                <a:cs typeface="+mj-cs"/>
              </a:rPr>
              <a:t> projects</a:t>
            </a:r>
          </a:p>
        </p:txBody>
      </p:sp>
      <p:pic>
        <p:nvPicPr>
          <p:cNvPr id="4" name="Content Placeholder 3" descr="Several white papers with text&#10;&#10;Description automatically generated">
            <a:extLst>
              <a:ext uri="{FF2B5EF4-FFF2-40B4-BE49-F238E27FC236}">
                <a16:creationId xmlns:a16="http://schemas.microsoft.com/office/drawing/2014/main" id="{6CBF5115-4366-EC20-846D-45C263A606A0}"/>
              </a:ext>
            </a:extLst>
          </p:cNvPr>
          <p:cNvPicPr>
            <a:picLocks noGrp="1" noChangeAspect="1"/>
          </p:cNvPicPr>
          <p:nvPr>
            <p:ph idx="1"/>
          </p:nvPr>
        </p:nvPicPr>
        <p:blipFill>
          <a:blip r:embed="rId2"/>
          <a:stretch>
            <a:fillRect/>
          </a:stretch>
        </p:blipFill>
        <p:spPr>
          <a:xfrm>
            <a:off x="2342429" y="134112"/>
            <a:ext cx="9792775" cy="6412992"/>
          </a:xfrm>
          <a:prstGeom prst="rect">
            <a:avLst/>
          </a:prstGeom>
        </p:spPr>
      </p:pic>
      <p:sp>
        <p:nvSpPr>
          <p:cNvPr id="5" name="TextBox 4">
            <a:extLst>
              <a:ext uri="{FF2B5EF4-FFF2-40B4-BE49-F238E27FC236}">
                <a16:creationId xmlns:a16="http://schemas.microsoft.com/office/drawing/2014/main" id="{700AB0BB-6A06-A86D-1532-E553CE21951D}"/>
              </a:ext>
            </a:extLst>
          </p:cNvPr>
          <p:cNvSpPr txBox="1"/>
          <p:nvPr/>
        </p:nvSpPr>
        <p:spPr>
          <a:xfrm>
            <a:off x="2170176" y="6010656"/>
            <a:ext cx="23506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Just a few examples…</a:t>
            </a:r>
          </a:p>
        </p:txBody>
      </p:sp>
    </p:spTree>
    <p:extLst>
      <p:ext uri="{BB962C8B-B14F-4D97-AF65-F5344CB8AC3E}">
        <p14:creationId xmlns:p14="http://schemas.microsoft.com/office/powerpoint/2010/main" val="536165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924D9D-0966-B38A-0CE8-536CFF6A08E9}"/>
              </a:ext>
            </a:extLst>
          </p:cNvPr>
          <p:cNvPicPr>
            <a:picLocks noChangeAspect="1"/>
          </p:cNvPicPr>
          <p:nvPr/>
        </p:nvPicPr>
        <p:blipFill>
          <a:blip r:embed="rId2"/>
          <a:stretch>
            <a:fillRect/>
          </a:stretch>
        </p:blipFill>
        <p:spPr>
          <a:xfrm>
            <a:off x="1143321" y="654617"/>
            <a:ext cx="9905357" cy="5571067"/>
          </a:xfrm>
          <a:prstGeom prst="rect">
            <a:avLst/>
          </a:prstGeom>
        </p:spPr>
      </p:pic>
    </p:spTree>
    <p:extLst>
      <p:ext uri="{BB962C8B-B14F-4D97-AF65-F5344CB8AC3E}">
        <p14:creationId xmlns:p14="http://schemas.microsoft.com/office/powerpoint/2010/main" val="2812591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0FCF-523B-72EA-CF8C-A80FF241C857}"/>
              </a:ext>
            </a:extLst>
          </p:cNvPr>
          <p:cNvSpPr>
            <a:spLocks noGrp="1"/>
          </p:cNvSpPr>
          <p:nvPr>
            <p:ph type="title"/>
          </p:nvPr>
        </p:nvSpPr>
        <p:spPr/>
        <p:txBody>
          <a:bodyPr/>
          <a:lstStyle/>
          <a:p>
            <a:r>
              <a:rPr lang="en-US" dirty="0"/>
              <a:t>resource allocation</a:t>
            </a:r>
          </a:p>
        </p:txBody>
      </p:sp>
      <p:sp>
        <p:nvSpPr>
          <p:cNvPr id="3" name="Content Placeholder 2">
            <a:extLst>
              <a:ext uri="{FF2B5EF4-FFF2-40B4-BE49-F238E27FC236}">
                <a16:creationId xmlns:a16="http://schemas.microsoft.com/office/drawing/2014/main" id="{765C5282-E6F3-738F-A889-ABD89AA4A2E1}"/>
              </a:ext>
            </a:extLst>
          </p:cNvPr>
          <p:cNvSpPr>
            <a:spLocks noGrp="1"/>
          </p:cNvSpPr>
          <p:nvPr>
            <p:ph idx="1"/>
          </p:nvPr>
        </p:nvSpPr>
        <p:spPr>
          <a:xfrm>
            <a:off x="838199" y="1825625"/>
            <a:ext cx="10863649" cy="4351338"/>
          </a:xfrm>
        </p:spPr>
        <p:txBody>
          <a:bodyPr/>
          <a:lstStyle/>
          <a:p>
            <a:r>
              <a:rPr lang="en-US" dirty="0"/>
              <a:t>A single panel across </a:t>
            </a:r>
            <a:r>
              <a:rPr lang="en-US" i="1" dirty="0"/>
              <a:t>all </a:t>
            </a:r>
            <a:r>
              <a:rPr lang="en-US" dirty="0"/>
              <a:t>domains – one-year </a:t>
            </a:r>
            <a:r>
              <a:rPr lang="en-US" b="1" dirty="0"/>
              <a:t>focused</a:t>
            </a:r>
            <a:r>
              <a:rPr lang="en-US" dirty="0"/>
              <a:t> applications</a:t>
            </a:r>
          </a:p>
          <a:p>
            <a:endParaRPr lang="en-US" dirty="0"/>
          </a:p>
          <a:p>
            <a:r>
              <a:rPr lang="en-US" dirty="0"/>
              <a:t>Raises the bar for </a:t>
            </a:r>
            <a:r>
              <a:rPr lang="en-US" b="1" i="1" dirty="0"/>
              <a:t>all</a:t>
            </a:r>
            <a:r>
              <a:rPr lang="en-US" i="1" dirty="0"/>
              <a:t> </a:t>
            </a:r>
            <a:r>
              <a:rPr lang="en-US" dirty="0"/>
              <a:t> domains</a:t>
            </a:r>
          </a:p>
          <a:p>
            <a:endParaRPr lang="en-US" dirty="0"/>
          </a:p>
          <a:p>
            <a:r>
              <a:rPr lang="en-US" dirty="0"/>
              <a:t>Quality of applications has improved – frequency of calls</a:t>
            </a:r>
          </a:p>
          <a:p>
            <a:endParaRPr lang="en-US" dirty="0"/>
          </a:p>
          <a:p>
            <a:r>
              <a:rPr lang="en-US" dirty="0"/>
              <a:t>Very expensive in terms of human resources (thank you !)</a:t>
            </a:r>
          </a:p>
          <a:p>
            <a:endParaRPr lang="en-US" dirty="0"/>
          </a:p>
          <a:p>
            <a:endParaRPr lang="en-US" dirty="0"/>
          </a:p>
        </p:txBody>
      </p:sp>
    </p:spTree>
    <p:extLst>
      <p:ext uri="{BB962C8B-B14F-4D97-AF65-F5344CB8AC3E}">
        <p14:creationId xmlns:p14="http://schemas.microsoft.com/office/powerpoint/2010/main" val="2787428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graph&#10;&#10;Description automatically generated">
            <a:extLst>
              <a:ext uri="{FF2B5EF4-FFF2-40B4-BE49-F238E27FC236}">
                <a16:creationId xmlns:a16="http://schemas.microsoft.com/office/drawing/2014/main" id="{FE98C795-1B27-E20E-D501-7426D2A8516B}"/>
              </a:ext>
            </a:extLst>
          </p:cNvPr>
          <p:cNvPicPr>
            <a:picLocks noChangeAspect="1"/>
          </p:cNvPicPr>
          <p:nvPr/>
        </p:nvPicPr>
        <p:blipFill>
          <a:blip r:embed="rId2"/>
          <a:stretch>
            <a:fillRect/>
          </a:stretch>
        </p:blipFill>
        <p:spPr>
          <a:xfrm>
            <a:off x="1143938" y="643466"/>
            <a:ext cx="9904123" cy="5571067"/>
          </a:xfrm>
          <a:prstGeom prst="rect">
            <a:avLst/>
          </a:prstGeom>
        </p:spPr>
      </p:pic>
    </p:spTree>
    <p:extLst>
      <p:ext uri="{BB962C8B-B14F-4D97-AF65-F5344CB8AC3E}">
        <p14:creationId xmlns:p14="http://schemas.microsoft.com/office/powerpoint/2010/main" val="181767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1DCBD3BB-49E2-DE9B-973E-E91C515F3D9C}"/>
              </a:ext>
            </a:extLst>
          </p:cNvPr>
          <p:cNvPicPr>
            <a:picLocks noChangeAspect="1"/>
          </p:cNvPicPr>
          <p:nvPr/>
        </p:nvPicPr>
        <p:blipFill>
          <a:blip r:embed="rId2"/>
          <a:srcRect t="19"/>
          <a:stretch/>
        </p:blipFill>
        <p:spPr>
          <a:xfrm>
            <a:off x="20" y="12433"/>
            <a:ext cx="12191980" cy="6856718"/>
          </a:xfrm>
          <a:prstGeom prst="rect">
            <a:avLst/>
          </a:prstGeom>
        </p:spPr>
      </p:pic>
      <p:sp>
        <p:nvSpPr>
          <p:cNvPr id="3" name="TextBox 2">
            <a:extLst>
              <a:ext uri="{FF2B5EF4-FFF2-40B4-BE49-F238E27FC236}">
                <a16:creationId xmlns:a16="http://schemas.microsoft.com/office/drawing/2014/main" id="{06A3ABC0-A387-D43B-64B3-37FF8AD27622}"/>
              </a:ext>
            </a:extLst>
          </p:cNvPr>
          <p:cNvSpPr txBox="1"/>
          <p:nvPr/>
        </p:nvSpPr>
        <p:spPr>
          <a:xfrm>
            <a:off x="1717287" y="6122020"/>
            <a:ext cx="58267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fantastic resource for European research &amp; leadership</a:t>
            </a:r>
          </a:p>
        </p:txBody>
      </p:sp>
      <p:sp>
        <p:nvSpPr>
          <p:cNvPr id="5" name="Oval 4">
            <a:extLst>
              <a:ext uri="{FF2B5EF4-FFF2-40B4-BE49-F238E27FC236}">
                <a16:creationId xmlns:a16="http://schemas.microsoft.com/office/drawing/2014/main" id="{FCFD70BC-03FA-CE5B-CBE6-2DD611563F07}"/>
              </a:ext>
            </a:extLst>
          </p:cNvPr>
          <p:cNvSpPr/>
          <p:nvPr/>
        </p:nvSpPr>
        <p:spPr>
          <a:xfrm>
            <a:off x="5636942" y="2704683"/>
            <a:ext cx="122664" cy="1216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8E4DB684-5272-8433-C1B2-702BA89F5530}"/>
              </a:ext>
            </a:extLst>
          </p:cNvPr>
          <p:cNvSpPr txBox="1"/>
          <p:nvPr/>
        </p:nvSpPr>
        <p:spPr>
          <a:xfrm>
            <a:off x="5759606" y="2335351"/>
            <a:ext cx="8435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Oct 24</a:t>
            </a:r>
          </a:p>
        </p:txBody>
      </p:sp>
      <p:cxnSp>
        <p:nvCxnSpPr>
          <p:cNvPr id="9" name="Straight Connector 8">
            <a:extLst>
              <a:ext uri="{FF2B5EF4-FFF2-40B4-BE49-F238E27FC236}">
                <a16:creationId xmlns:a16="http://schemas.microsoft.com/office/drawing/2014/main" id="{CE2E192D-9E0B-67A2-A1E6-BCACB4276E37}"/>
              </a:ext>
            </a:extLst>
          </p:cNvPr>
          <p:cNvCxnSpPr/>
          <p:nvPr/>
        </p:nvCxnSpPr>
        <p:spPr>
          <a:xfrm flipV="1">
            <a:off x="5241073" y="2826333"/>
            <a:ext cx="395869" cy="60266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630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close-up of a pie chart&#10;&#10;Description automatically generated">
            <a:extLst>
              <a:ext uri="{FF2B5EF4-FFF2-40B4-BE49-F238E27FC236}">
                <a16:creationId xmlns:a16="http://schemas.microsoft.com/office/drawing/2014/main" id="{5239BB31-5D0B-95CB-1101-23AFA629AB0F}"/>
              </a:ext>
            </a:extLst>
          </p:cNvPr>
          <p:cNvPicPr>
            <a:picLocks noChangeAspect="1"/>
          </p:cNvPicPr>
          <p:nvPr/>
        </p:nvPicPr>
        <p:blipFill>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1592073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E3EAA-5433-BFFD-3815-2CCD91824901}"/>
              </a:ext>
            </a:extLst>
          </p:cNvPr>
          <p:cNvSpPr>
            <a:spLocks noGrp="1"/>
          </p:cNvSpPr>
          <p:nvPr>
            <p:ph type="title"/>
          </p:nvPr>
        </p:nvSpPr>
        <p:spPr/>
        <p:txBody>
          <a:bodyPr/>
          <a:lstStyle/>
          <a:p>
            <a:r>
              <a:rPr lang="en-US" dirty="0" err="1"/>
              <a:t>anectodes</a:t>
            </a:r>
            <a:r>
              <a:rPr lang="en-US" dirty="0"/>
              <a:t>: peer review is hard! (but the best)</a:t>
            </a:r>
          </a:p>
        </p:txBody>
      </p:sp>
      <p:sp>
        <p:nvSpPr>
          <p:cNvPr id="3" name="Content Placeholder 2">
            <a:extLst>
              <a:ext uri="{FF2B5EF4-FFF2-40B4-BE49-F238E27FC236}">
                <a16:creationId xmlns:a16="http://schemas.microsoft.com/office/drawing/2014/main" id="{64481D8C-597E-46C7-BB6B-CD17AEE19DB1}"/>
              </a:ext>
            </a:extLst>
          </p:cNvPr>
          <p:cNvSpPr>
            <a:spLocks noGrp="1"/>
          </p:cNvSpPr>
          <p:nvPr>
            <p:ph idx="1"/>
          </p:nvPr>
        </p:nvSpPr>
        <p:spPr>
          <a:xfrm>
            <a:off x="838200" y="1825624"/>
            <a:ext cx="10515600" cy="4753595"/>
          </a:xfrm>
        </p:spPr>
        <p:txBody>
          <a:bodyPr/>
          <a:lstStyle/>
          <a:p>
            <a:r>
              <a:rPr lang="en-US" dirty="0"/>
              <a:t>a good proposal needs to have </a:t>
            </a:r>
          </a:p>
          <a:p>
            <a:r>
              <a:rPr lang="en-US" dirty="0"/>
              <a:t>… solid motivations</a:t>
            </a:r>
          </a:p>
          <a:p>
            <a:r>
              <a:rPr lang="en-US" dirty="0"/>
              <a:t>… ambitious goals</a:t>
            </a:r>
          </a:p>
          <a:p>
            <a:r>
              <a:rPr lang="en-US" dirty="0"/>
              <a:t>… performant software</a:t>
            </a:r>
          </a:p>
          <a:p>
            <a:r>
              <a:rPr lang="en-US" dirty="0"/>
              <a:t>… requests that are justified by milestones </a:t>
            </a:r>
          </a:p>
          <a:p>
            <a:endParaRPr lang="en-US" dirty="0"/>
          </a:p>
          <a:p>
            <a:r>
              <a:rPr lang="en-US" dirty="0"/>
              <a:t>all of this needs to be </a:t>
            </a:r>
            <a:r>
              <a:rPr lang="en-US" b="1" dirty="0"/>
              <a:t>in the application! </a:t>
            </a:r>
          </a:p>
          <a:p>
            <a:r>
              <a:rPr lang="en-US" dirty="0"/>
              <a:t>... needs to be </a:t>
            </a:r>
            <a:r>
              <a:rPr lang="en-US" b="1" dirty="0"/>
              <a:t>clearly stated</a:t>
            </a:r>
            <a:r>
              <a:rPr lang="en-US" dirty="0"/>
              <a:t> for external reviewers</a:t>
            </a:r>
          </a:p>
          <a:p>
            <a:r>
              <a:rPr lang="en-US" dirty="0"/>
              <a:t>… and for a majority of panel members</a:t>
            </a:r>
          </a:p>
          <a:p>
            <a:pPr marL="0" indent="0">
              <a:buNone/>
            </a:pPr>
            <a:endParaRPr lang="en-US" dirty="0"/>
          </a:p>
        </p:txBody>
      </p:sp>
    </p:spTree>
    <p:extLst>
      <p:ext uri="{BB962C8B-B14F-4D97-AF65-F5344CB8AC3E}">
        <p14:creationId xmlns:p14="http://schemas.microsoft.com/office/powerpoint/2010/main" val="347143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1257F-A3DA-B051-60ED-19F2E76F8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B0951-D259-1211-E15A-2B8202A8FB2C}"/>
              </a:ext>
            </a:extLst>
          </p:cNvPr>
          <p:cNvSpPr>
            <a:spLocks noGrp="1"/>
          </p:cNvSpPr>
          <p:nvPr>
            <p:ph type="title"/>
          </p:nvPr>
        </p:nvSpPr>
        <p:spPr>
          <a:xfrm>
            <a:off x="1334181" y="1240331"/>
            <a:ext cx="11074634" cy="539547"/>
          </a:xfrm>
        </p:spPr>
        <p:txBody>
          <a:bodyPr>
            <a:noAutofit/>
          </a:bodyPr>
          <a:lstStyle/>
          <a:p>
            <a:r>
              <a:rPr lang="en-US" sz="4400" b="1">
                <a:solidFill>
                  <a:srgbClr val="002060"/>
                </a:solidFill>
                <a:latin typeface="Aptos" panose="020B0004020202020204" pitchFamily="34" charset="0"/>
              </a:rPr>
              <a:t>AVAILABLE ACCESS MODES</a:t>
            </a:r>
            <a:endParaRPr lang="en-GB" sz="4400" b="1">
              <a:solidFill>
                <a:srgbClr val="002060"/>
              </a:solidFill>
              <a:latin typeface="Aptos" panose="020B0004020202020204" pitchFamily="34" charset="0"/>
            </a:endParaRPr>
          </a:p>
        </p:txBody>
      </p:sp>
      <p:pic>
        <p:nvPicPr>
          <p:cNvPr id="10" name="Graphic 9" descr="A desk lamp">
            <a:extLst>
              <a:ext uri="{FF2B5EF4-FFF2-40B4-BE49-F238E27FC236}">
                <a16:creationId xmlns:a16="http://schemas.microsoft.com/office/drawing/2014/main" id="{543CB53E-017F-4451-9649-8C40284A2B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073" y="-337254"/>
            <a:ext cx="3547078" cy="3250986"/>
          </a:xfrm>
          <a:prstGeom prst="rect">
            <a:avLst/>
          </a:prstGeom>
        </p:spPr>
      </p:pic>
      <p:sp>
        <p:nvSpPr>
          <p:cNvPr id="18" name="Rectangle 17">
            <a:extLst>
              <a:ext uri="{FF2B5EF4-FFF2-40B4-BE49-F238E27FC236}">
                <a16:creationId xmlns:a16="http://schemas.microsoft.com/office/drawing/2014/main" id="{98F0156A-2BEA-4B6B-1DC8-FE27E056D2FC}"/>
              </a:ext>
            </a:extLst>
          </p:cNvPr>
          <p:cNvSpPr/>
          <p:nvPr/>
        </p:nvSpPr>
        <p:spPr>
          <a:xfrm>
            <a:off x="-1" y="2498952"/>
            <a:ext cx="6096001" cy="414780"/>
          </a:xfrm>
          <a:prstGeom prst="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a:latin typeface="Aptos" panose="020B0004020202020204" pitchFamily="34" charset="0"/>
              </a:rPr>
              <a:t>PREPARATORY ACTIVITIES</a:t>
            </a:r>
            <a:endParaRPr lang="en-GB" b="1">
              <a:latin typeface="Aptos" panose="020B0004020202020204" pitchFamily="34" charset="0"/>
            </a:endParaRPr>
          </a:p>
        </p:txBody>
      </p:sp>
      <p:sp>
        <p:nvSpPr>
          <p:cNvPr id="19" name="Rectangle 18">
            <a:extLst>
              <a:ext uri="{FF2B5EF4-FFF2-40B4-BE49-F238E27FC236}">
                <a16:creationId xmlns:a16="http://schemas.microsoft.com/office/drawing/2014/main" id="{EDC7831C-30C0-139B-2334-2B9D6160E0FB}"/>
              </a:ext>
            </a:extLst>
          </p:cNvPr>
          <p:cNvSpPr/>
          <p:nvPr/>
        </p:nvSpPr>
        <p:spPr>
          <a:xfrm>
            <a:off x="6095999" y="2498952"/>
            <a:ext cx="6096001" cy="414780"/>
          </a:xfrm>
          <a:prstGeom prst="rect">
            <a:avLst/>
          </a:prstGeom>
          <a:solidFill>
            <a:schemeClr val="tx2"/>
          </a:solidFill>
          <a:ln>
            <a:solidFill>
              <a:schemeClr val="tx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a:latin typeface="Aptos" panose="020B0004020202020204" pitchFamily="34" charset="0"/>
              </a:rPr>
              <a:t>PRODUCTION ACTIVITIES</a:t>
            </a:r>
            <a:endParaRPr lang="en-GB" b="1">
              <a:latin typeface="Aptos" panose="020B0004020202020204" pitchFamily="34" charset="0"/>
            </a:endParaRPr>
          </a:p>
        </p:txBody>
      </p:sp>
      <p:sp>
        <p:nvSpPr>
          <p:cNvPr id="20" name="Rectangle 19">
            <a:extLst>
              <a:ext uri="{FF2B5EF4-FFF2-40B4-BE49-F238E27FC236}">
                <a16:creationId xmlns:a16="http://schemas.microsoft.com/office/drawing/2014/main" id="{AF59DC16-25A8-2C8E-3DE3-588452437802}"/>
              </a:ext>
            </a:extLst>
          </p:cNvPr>
          <p:cNvSpPr/>
          <p:nvPr/>
        </p:nvSpPr>
        <p:spPr>
          <a:xfrm>
            <a:off x="-2" y="2913732"/>
            <a:ext cx="6096001" cy="3944268"/>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a:solidFill>
                  <a:srgbClr val="196B24"/>
                </a:solidFill>
                <a:latin typeface="Aptos" panose="020B0004020202020204" pitchFamily="34" charset="0"/>
              </a:rPr>
              <a:t>BENCHMARK ACCESS </a:t>
            </a:r>
          </a:p>
          <a:p>
            <a:pPr algn="ctr"/>
            <a:r>
              <a:rPr lang="en-US" b="1">
                <a:solidFill>
                  <a:schemeClr val="tx2"/>
                </a:solidFill>
                <a:latin typeface="Aptos" panose="020B0004020202020204" pitchFamily="34" charset="0"/>
              </a:rPr>
              <a:t>Designed for code scalability tests </a:t>
            </a:r>
          </a:p>
          <a:p>
            <a:pPr algn="ctr"/>
            <a:r>
              <a:rPr lang="en-US" b="1">
                <a:solidFill>
                  <a:schemeClr val="tx2"/>
                </a:solidFill>
                <a:latin typeface="Aptos" panose="020B0004020202020204" pitchFamily="34" charset="0"/>
              </a:rPr>
              <a:t>Access duration: </a:t>
            </a:r>
            <a:r>
              <a:rPr lang="en-US" b="1">
                <a:solidFill>
                  <a:srgbClr val="0070C0"/>
                </a:solidFill>
                <a:latin typeface="Aptos" panose="020B0004020202020204" pitchFamily="34" charset="0"/>
              </a:rPr>
              <a:t>3 months</a:t>
            </a:r>
          </a:p>
          <a:p>
            <a:pPr algn="ctr"/>
            <a:endParaRPr lang="en-US" b="1">
              <a:latin typeface="Aptos" panose="020B0004020202020204" pitchFamily="34" charset="0"/>
            </a:endParaRPr>
          </a:p>
          <a:p>
            <a:pPr algn="ctr"/>
            <a:r>
              <a:rPr lang="en-US" b="1">
                <a:solidFill>
                  <a:srgbClr val="196B24"/>
                </a:solidFill>
                <a:latin typeface="Aptos" panose="020B0004020202020204" pitchFamily="34" charset="0"/>
              </a:rPr>
              <a:t>DEVELOPMENT ACCESS</a:t>
            </a:r>
          </a:p>
          <a:p>
            <a:pPr algn="ctr"/>
            <a:r>
              <a:rPr lang="en-US" b="1">
                <a:solidFill>
                  <a:schemeClr val="tx2"/>
                </a:solidFill>
                <a:latin typeface="Aptos" panose="020B0004020202020204" pitchFamily="34" charset="0"/>
              </a:rPr>
              <a:t>Designed for code development and optimization</a:t>
            </a:r>
          </a:p>
          <a:p>
            <a:pPr algn="ctr"/>
            <a:r>
              <a:rPr lang="en-US" b="1">
                <a:solidFill>
                  <a:schemeClr val="tx2"/>
                </a:solidFill>
                <a:latin typeface="Aptos" panose="020B0004020202020204" pitchFamily="34" charset="0"/>
              </a:rPr>
              <a:t>Access duration: </a:t>
            </a:r>
            <a:r>
              <a:rPr lang="en-US" b="1">
                <a:solidFill>
                  <a:srgbClr val="0070C0"/>
                </a:solidFill>
                <a:latin typeface="Aptos" panose="020B0004020202020204" pitchFamily="34" charset="0"/>
              </a:rPr>
              <a:t>12/6 months</a:t>
            </a:r>
          </a:p>
        </p:txBody>
      </p:sp>
      <p:sp>
        <p:nvSpPr>
          <p:cNvPr id="21" name="Rectangle 20">
            <a:extLst>
              <a:ext uri="{FF2B5EF4-FFF2-40B4-BE49-F238E27FC236}">
                <a16:creationId xmlns:a16="http://schemas.microsoft.com/office/drawing/2014/main" id="{F6220A83-BA4B-EE7F-B728-ABC2C0C50839}"/>
              </a:ext>
            </a:extLst>
          </p:cNvPr>
          <p:cNvSpPr/>
          <p:nvPr/>
        </p:nvSpPr>
        <p:spPr>
          <a:xfrm>
            <a:off x="6095998" y="2913733"/>
            <a:ext cx="6096001" cy="3944267"/>
          </a:xfrm>
          <a:prstGeom prst="rect">
            <a:avLst/>
          </a:prstGeom>
          <a:solidFill>
            <a:schemeClr val="tx2"/>
          </a:solidFill>
          <a:ln>
            <a:noFill/>
          </a:ln>
          <a:effectLst/>
          <a:scene3d>
            <a:camera prst="orthographicFront">
              <a:rot lat="0" lon="0" rev="0"/>
            </a:camera>
            <a:lightRig rig="chilly" dir="t">
              <a:rot lat="0" lon="0" rev="18480000"/>
            </a:lightRig>
          </a:scene3d>
          <a:sp3d prstMaterial="clear">
            <a:bevelT h="63500"/>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b="1">
                <a:solidFill>
                  <a:srgbClr val="A02B93"/>
                </a:solidFill>
                <a:latin typeface="Aptos" panose="020B0004020202020204" pitchFamily="34" charset="0"/>
              </a:rPr>
              <a:t>EXTREME SCALE ACCESS </a:t>
            </a:r>
          </a:p>
          <a:p>
            <a:pPr algn="ctr"/>
            <a:r>
              <a:rPr lang="en-US" b="1">
                <a:solidFill>
                  <a:schemeClr val="tx2"/>
                </a:solidFill>
                <a:latin typeface="Aptos" panose="020B0004020202020204" pitchFamily="34" charset="0"/>
              </a:rPr>
              <a:t>Designed for high-impact, high-gain research applications requesting extremely large allocations</a:t>
            </a:r>
          </a:p>
          <a:p>
            <a:pPr algn="ctr"/>
            <a:r>
              <a:rPr lang="en-US" b="1">
                <a:solidFill>
                  <a:schemeClr val="tx2"/>
                </a:solidFill>
                <a:latin typeface="Aptos" panose="020B0004020202020204" pitchFamily="34" charset="0"/>
              </a:rPr>
              <a:t>Access duration:</a:t>
            </a:r>
            <a:r>
              <a:rPr lang="en-US" b="1">
                <a:latin typeface="Aptos" panose="020B0004020202020204" pitchFamily="34" charset="0"/>
              </a:rPr>
              <a:t> </a:t>
            </a:r>
            <a:r>
              <a:rPr lang="en-US" b="1">
                <a:solidFill>
                  <a:srgbClr val="0070C0"/>
                </a:solidFill>
                <a:latin typeface="Aptos" panose="020B0004020202020204" pitchFamily="34" charset="0"/>
              </a:rPr>
              <a:t>12 months </a:t>
            </a:r>
          </a:p>
          <a:p>
            <a:pPr algn="ctr"/>
            <a:endParaRPr lang="en-US" b="1">
              <a:latin typeface="Aptos" panose="020B0004020202020204" pitchFamily="34" charset="0"/>
            </a:endParaRPr>
          </a:p>
          <a:p>
            <a:pPr algn="ctr"/>
            <a:r>
              <a:rPr lang="en-US" b="1">
                <a:solidFill>
                  <a:srgbClr val="00B0F0"/>
                </a:solidFill>
                <a:latin typeface="Aptos" panose="020B0004020202020204" pitchFamily="34" charset="0"/>
              </a:rPr>
              <a:t>REGULAR ACCESS</a:t>
            </a:r>
          </a:p>
          <a:p>
            <a:pPr algn="ctr"/>
            <a:r>
              <a:rPr lang="en-US" b="1">
                <a:solidFill>
                  <a:schemeClr val="tx2"/>
                </a:solidFill>
                <a:latin typeface="Aptos" panose="020B0004020202020204" pitchFamily="34" charset="0"/>
              </a:rPr>
              <a:t>Designed for research applications requesting large allocations </a:t>
            </a:r>
          </a:p>
          <a:p>
            <a:pPr algn="ctr"/>
            <a:r>
              <a:rPr lang="en-US" b="1">
                <a:solidFill>
                  <a:schemeClr val="tx2"/>
                </a:solidFill>
                <a:latin typeface="Aptos" panose="020B0004020202020204" pitchFamily="34" charset="0"/>
              </a:rPr>
              <a:t>Access duration: </a:t>
            </a:r>
            <a:r>
              <a:rPr lang="en-US" b="1">
                <a:solidFill>
                  <a:srgbClr val="0070C0"/>
                </a:solidFill>
                <a:latin typeface="Aptos" panose="020B0004020202020204" pitchFamily="34" charset="0"/>
              </a:rPr>
              <a:t>12 months </a:t>
            </a:r>
          </a:p>
          <a:p>
            <a:pPr algn="ctr"/>
            <a:endParaRPr lang="en-US" b="1">
              <a:latin typeface="Aptos" panose="020B0004020202020204" pitchFamily="34" charset="0"/>
            </a:endParaRPr>
          </a:p>
          <a:p>
            <a:pPr algn="ctr"/>
            <a:r>
              <a:rPr lang="en-US" b="1">
                <a:solidFill>
                  <a:srgbClr val="ED7D31"/>
                </a:solidFill>
                <a:latin typeface="Aptos" panose="020B0004020202020204" pitchFamily="34" charset="0"/>
              </a:rPr>
              <a:t>AI &amp; DATA-INTENSIVE APPLICATIONS ACCESS</a:t>
            </a:r>
          </a:p>
          <a:p>
            <a:pPr algn="ctr"/>
            <a:r>
              <a:rPr lang="en-US" b="1">
                <a:solidFill>
                  <a:schemeClr val="tx2"/>
                </a:solidFill>
                <a:latin typeface="Aptos" panose="020B0004020202020204" pitchFamily="34" charset="0"/>
              </a:rPr>
              <a:t>Designed for performing AI-related activities</a:t>
            </a:r>
          </a:p>
          <a:p>
            <a:pPr algn="ctr"/>
            <a:r>
              <a:rPr lang="en-US" b="1">
                <a:solidFill>
                  <a:schemeClr val="tx2"/>
                </a:solidFill>
                <a:latin typeface="Aptos" panose="020B0004020202020204" pitchFamily="34" charset="0"/>
              </a:rPr>
              <a:t>Access duration: </a:t>
            </a:r>
            <a:r>
              <a:rPr lang="en-US" b="1">
                <a:solidFill>
                  <a:srgbClr val="0070C0"/>
                </a:solidFill>
                <a:latin typeface="Aptos" panose="020B0004020202020204" pitchFamily="34" charset="0"/>
              </a:rPr>
              <a:t>12/6 months </a:t>
            </a:r>
          </a:p>
        </p:txBody>
      </p:sp>
      <p:grpSp>
        <p:nvGrpSpPr>
          <p:cNvPr id="3" name="Group 2">
            <a:extLst>
              <a:ext uri="{FF2B5EF4-FFF2-40B4-BE49-F238E27FC236}">
                <a16:creationId xmlns:a16="http://schemas.microsoft.com/office/drawing/2014/main" id="{9D2E6231-0EEB-70F4-EEC2-692AEA9CA859}"/>
              </a:ext>
            </a:extLst>
          </p:cNvPr>
          <p:cNvGrpSpPr/>
          <p:nvPr/>
        </p:nvGrpSpPr>
        <p:grpSpPr>
          <a:xfrm>
            <a:off x="10110331" y="117396"/>
            <a:ext cx="1968255" cy="646095"/>
            <a:chOff x="9681254" y="309339"/>
            <a:chExt cx="2301639" cy="782003"/>
          </a:xfrm>
        </p:grpSpPr>
        <p:pic>
          <p:nvPicPr>
            <p:cNvPr id="4" name="Picture 3">
              <a:extLst>
                <a:ext uri="{FF2B5EF4-FFF2-40B4-BE49-F238E27FC236}">
                  <a16:creationId xmlns:a16="http://schemas.microsoft.com/office/drawing/2014/main" id="{1E86343E-880B-6306-51E3-12F78BABE8F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5" name="Picture 4" descr="A colorful cube with a black background&#10;&#10;AI-generated content may be incorrect.">
              <a:extLst>
                <a:ext uri="{FF2B5EF4-FFF2-40B4-BE49-F238E27FC236}">
                  <a16:creationId xmlns:a16="http://schemas.microsoft.com/office/drawing/2014/main" id="{5564B4BD-40D2-045A-2689-25B98BAEC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6" name="Picture 5">
              <a:extLst>
                <a:ext uri="{FF2B5EF4-FFF2-40B4-BE49-F238E27FC236}">
                  <a16:creationId xmlns:a16="http://schemas.microsoft.com/office/drawing/2014/main" id="{2490E46D-D9E8-1D35-B6B5-2AD8A327F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Tree>
    <p:extLst>
      <p:ext uri="{BB962C8B-B14F-4D97-AF65-F5344CB8AC3E}">
        <p14:creationId xmlns:p14="http://schemas.microsoft.com/office/powerpoint/2010/main" val="30978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1CDE-4F0B-405A-BFBF-EB97B4BC3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5760C-600E-C830-E83C-18207AF11256}"/>
              </a:ext>
            </a:extLst>
          </p:cNvPr>
          <p:cNvSpPr>
            <a:spLocks noGrp="1"/>
          </p:cNvSpPr>
          <p:nvPr>
            <p:ph type="title"/>
          </p:nvPr>
        </p:nvSpPr>
        <p:spPr/>
        <p:txBody>
          <a:bodyPr/>
          <a:lstStyle/>
          <a:p>
            <a:r>
              <a:rPr lang="en-US" dirty="0"/>
              <a:t>more anecdotes</a:t>
            </a:r>
          </a:p>
        </p:txBody>
      </p:sp>
      <p:sp>
        <p:nvSpPr>
          <p:cNvPr id="3" name="Content Placeholder 2">
            <a:extLst>
              <a:ext uri="{FF2B5EF4-FFF2-40B4-BE49-F238E27FC236}">
                <a16:creationId xmlns:a16="http://schemas.microsoft.com/office/drawing/2014/main" id="{60B1FB16-FCF0-9EE7-068F-C461CBA9CD2D}"/>
              </a:ext>
            </a:extLst>
          </p:cNvPr>
          <p:cNvSpPr>
            <a:spLocks noGrp="1"/>
          </p:cNvSpPr>
          <p:nvPr>
            <p:ph idx="1"/>
          </p:nvPr>
        </p:nvSpPr>
        <p:spPr/>
        <p:txBody>
          <a:bodyPr/>
          <a:lstStyle/>
          <a:p>
            <a:r>
              <a:rPr lang="en-US" dirty="0"/>
              <a:t>economics is the management of insufficient resources</a:t>
            </a:r>
          </a:p>
          <a:p>
            <a:pPr lvl="1"/>
            <a:r>
              <a:rPr lang="en-US" dirty="0"/>
              <a:t>what could you do with half of the requested time?</a:t>
            </a:r>
          </a:p>
          <a:p>
            <a:r>
              <a:rPr lang="en-US" dirty="0"/>
              <a:t>I would love to allocate </a:t>
            </a:r>
            <a:r>
              <a:rPr lang="en-US" b="1" dirty="0"/>
              <a:t>all </a:t>
            </a:r>
            <a:r>
              <a:rPr lang="en-US" dirty="0"/>
              <a:t>proposed projects</a:t>
            </a:r>
          </a:p>
        </p:txBody>
      </p:sp>
    </p:spTree>
    <p:extLst>
      <p:ext uri="{BB962C8B-B14F-4D97-AF65-F5344CB8AC3E}">
        <p14:creationId xmlns:p14="http://schemas.microsoft.com/office/powerpoint/2010/main" val="3572269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8CBF2-3C58-38B5-B77E-2BDE823C7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7F166-1F5E-609B-4919-FB0427FD86B2}"/>
              </a:ext>
            </a:extLst>
          </p:cNvPr>
          <p:cNvSpPr>
            <a:spLocks noGrp="1"/>
          </p:cNvSpPr>
          <p:nvPr>
            <p:ph type="title"/>
          </p:nvPr>
        </p:nvSpPr>
        <p:spPr/>
        <p:txBody>
          <a:bodyPr/>
          <a:lstStyle/>
          <a:p>
            <a:r>
              <a:rPr lang="en-US" dirty="0"/>
              <a:t>more anecdotes</a:t>
            </a:r>
          </a:p>
        </p:txBody>
      </p:sp>
      <p:sp>
        <p:nvSpPr>
          <p:cNvPr id="3" name="Content Placeholder 2">
            <a:extLst>
              <a:ext uri="{FF2B5EF4-FFF2-40B4-BE49-F238E27FC236}">
                <a16:creationId xmlns:a16="http://schemas.microsoft.com/office/drawing/2014/main" id="{FE773181-840C-DDEB-F1B8-DA6D072186B7}"/>
              </a:ext>
            </a:extLst>
          </p:cNvPr>
          <p:cNvSpPr>
            <a:spLocks noGrp="1"/>
          </p:cNvSpPr>
          <p:nvPr>
            <p:ph idx="1"/>
          </p:nvPr>
        </p:nvSpPr>
        <p:spPr/>
        <p:txBody>
          <a:bodyPr>
            <a:normAutofit/>
          </a:bodyPr>
          <a:lstStyle/>
          <a:p>
            <a:r>
              <a:rPr lang="en-US" dirty="0"/>
              <a:t>economics is the management of insufficient resources</a:t>
            </a:r>
          </a:p>
          <a:p>
            <a:pPr lvl="1"/>
            <a:r>
              <a:rPr lang="en-US" dirty="0"/>
              <a:t>what could you do with half of the requested time?</a:t>
            </a:r>
          </a:p>
          <a:p>
            <a:r>
              <a:rPr lang="en-US" dirty="0"/>
              <a:t>I would love to allocate </a:t>
            </a:r>
            <a:r>
              <a:rPr lang="en-US" b="1" dirty="0"/>
              <a:t>all </a:t>
            </a:r>
            <a:r>
              <a:rPr lang="en-US" dirty="0"/>
              <a:t>proposed projects</a:t>
            </a:r>
          </a:p>
          <a:p>
            <a:endParaRPr lang="en-US" dirty="0"/>
          </a:p>
          <a:p>
            <a:r>
              <a:rPr lang="en-US" dirty="0"/>
              <a:t>… actually, </a:t>
            </a:r>
            <a:r>
              <a:rPr lang="en-US" b="1" dirty="0"/>
              <a:t>NO</a:t>
            </a:r>
            <a:r>
              <a:rPr lang="en-US" dirty="0"/>
              <a:t>, I would only allocate the good ones!</a:t>
            </a:r>
            <a:endParaRPr lang="en-US" b="1" dirty="0"/>
          </a:p>
          <a:p>
            <a:r>
              <a:rPr lang="en-US" dirty="0"/>
              <a:t>there are </a:t>
            </a:r>
            <a:r>
              <a:rPr lang="en-US" b="1" dirty="0"/>
              <a:t>two</a:t>
            </a:r>
            <a:r>
              <a:rPr lang="en-US" dirty="0"/>
              <a:t> calls per year, this allows rejected projects to improve and resubmit quickly</a:t>
            </a:r>
          </a:p>
          <a:p>
            <a:r>
              <a:rPr lang="en-US" dirty="0"/>
              <a:t>this is a great resource, projects do improve</a:t>
            </a:r>
            <a:endParaRPr lang="en-US" b="1" dirty="0"/>
          </a:p>
          <a:p>
            <a:pPr marL="0" indent="0">
              <a:buNone/>
            </a:pPr>
            <a:endParaRPr lang="en-US" dirty="0"/>
          </a:p>
          <a:p>
            <a:endParaRPr lang="en-US" dirty="0"/>
          </a:p>
        </p:txBody>
      </p:sp>
    </p:spTree>
    <p:extLst>
      <p:ext uri="{BB962C8B-B14F-4D97-AF65-F5344CB8AC3E}">
        <p14:creationId xmlns:p14="http://schemas.microsoft.com/office/powerpoint/2010/main" val="3292233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5D3F-3878-FA34-075E-9E468FD622AB}"/>
              </a:ext>
            </a:extLst>
          </p:cNvPr>
          <p:cNvSpPr>
            <a:spLocks noGrp="1"/>
          </p:cNvSpPr>
          <p:nvPr>
            <p:ph type="title"/>
          </p:nvPr>
        </p:nvSpPr>
        <p:spPr/>
        <p:txBody>
          <a:bodyPr/>
          <a:lstStyle/>
          <a:p>
            <a:r>
              <a:rPr lang="en-US" dirty="0"/>
              <a:t>a financial curiosity</a:t>
            </a:r>
          </a:p>
        </p:txBody>
      </p:sp>
      <p:sp>
        <p:nvSpPr>
          <p:cNvPr id="3" name="Content Placeholder 2">
            <a:extLst>
              <a:ext uri="{FF2B5EF4-FFF2-40B4-BE49-F238E27FC236}">
                <a16:creationId xmlns:a16="http://schemas.microsoft.com/office/drawing/2014/main" id="{BA6322E6-9BF4-71CB-A23B-7CD6B8C70740}"/>
              </a:ext>
            </a:extLst>
          </p:cNvPr>
          <p:cNvSpPr>
            <a:spLocks noGrp="1"/>
          </p:cNvSpPr>
          <p:nvPr>
            <p:ph idx="1"/>
          </p:nvPr>
        </p:nvSpPr>
        <p:spPr/>
        <p:txBody>
          <a:bodyPr/>
          <a:lstStyle/>
          <a:p>
            <a:r>
              <a:rPr lang="en-US" dirty="0"/>
              <a:t>try buying computer time? </a:t>
            </a:r>
          </a:p>
          <a:p>
            <a:r>
              <a:rPr lang="en-US" dirty="0"/>
              <a:t>cloud providers charge for 250k node-</a:t>
            </a:r>
            <a:r>
              <a:rPr lang="en-US" dirty="0" err="1"/>
              <a:t>hr</a:t>
            </a:r>
            <a:r>
              <a:rPr lang="en-US" dirty="0"/>
              <a:t>… </a:t>
            </a:r>
          </a:p>
        </p:txBody>
      </p:sp>
    </p:spTree>
    <p:extLst>
      <p:ext uri="{BB962C8B-B14F-4D97-AF65-F5344CB8AC3E}">
        <p14:creationId xmlns:p14="http://schemas.microsoft.com/office/powerpoint/2010/main" val="792928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AB79A-F2D7-D951-1918-DDB205532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33AE6-8C82-95B6-B117-2EB945D2F22C}"/>
              </a:ext>
            </a:extLst>
          </p:cNvPr>
          <p:cNvSpPr>
            <a:spLocks noGrp="1"/>
          </p:cNvSpPr>
          <p:nvPr>
            <p:ph type="title"/>
          </p:nvPr>
        </p:nvSpPr>
        <p:spPr/>
        <p:txBody>
          <a:bodyPr/>
          <a:lstStyle/>
          <a:p>
            <a:r>
              <a:rPr lang="en-US" dirty="0"/>
              <a:t>a financial curiosity</a:t>
            </a:r>
          </a:p>
        </p:txBody>
      </p:sp>
      <p:sp>
        <p:nvSpPr>
          <p:cNvPr id="3" name="Content Placeholder 2">
            <a:extLst>
              <a:ext uri="{FF2B5EF4-FFF2-40B4-BE49-F238E27FC236}">
                <a16:creationId xmlns:a16="http://schemas.microsoft.com/office/drawing/2014/main" id="{CAD46EFE-F4B1-7284-9236-5EB0B301E31C}"/>
              </a:ext>
            </a:extLst>
          </p:cNvPr>
          <p:cNvSpPr>
            <a:spLocks noGrp="1"/>
          </p:cNvSpPr>
          <p:nvPr>
            <p:ph idx="1"/>
          </p:nvPr>
        </p:nvSpPr>
        <p:spPr/>
        <p:txBody>
          <a:bodyPr/>
          <a:lstStyle/>
          <a:p>
            <a:r>
              <a:rPr lang="en-US" dirty="0"/>
              <a:t>try buying computer time? </a:t>
            </a:r>
          </a:p>
          <a:p>
            <a:r>
              <a:rPr lang="en-US" dirty="0"/>
              <a:t>cloud providers charge for 250k node-</a:t>
            </a:r>
            <a:r>
              <a:rPr lang="en-US" dirty="0" err="1"/>
              <a:t>hr</a:t>
            </a:r>
            <a:r>
              <a:rPr lang="en-US" dirty="0"/>
              <a:t>…  M€</a:t>
            </a:r>
          </a:p>
          <a:p>
            <a:endParaRPr lang="en-US" dirty="0"/>
          </a:p>
          <a:p>
            <a:r>
              <a:rPr lang="en-US" dirty="0" err="1"/>
              <a:t>EuroHPC</a:t>
            </a:r>
            <a:r>
              <a:rPr lang="en-US" dirty="0"/>
              <a:t> is a fantastic research infrastructure</a:t>
            </a:r>
          </a:p>
          <a:p>
            <a:r>
              <a:rPr lang="en-US" dirty="0"/>
              <a:t>it is our duty to make the best use of it</a:t>
            </a:r>
          </a:p>
          <a:p>
            <a:r>
              <a:rPr lang="en-US" dirty="0"/>
              <a:t>help the ARC: keep submitting strong proposals</a:t>
            </a:r>
          </a:p>
          <a:p>
            <a:r>
              <a:rPr lang="en-US" dirty="0"/>
              <a:t>make sure fundamental research remains a core priority!</a:t>
            </a:r>
          </a:p>
          <a:p>
            <a:r>
              <a:rPr lang="en-US" dirty="0"/>
              <a:t>invest in creating a proper interface </a:t>
            </a:r>
            <a:r>
              <a:rPr lang="en-US"/>
              <a:t>with industry</a:t>
            </a:r>
            <a:endParaRPr lang="en-US" dirty="0"/>
          </a:p>
          <a:p>
            <a:endParaRPr lang="en-US" dirty="0"/>
          </a:p>
        </p:txBody>
      </p:sp>
    </p:spTree>
    <p:extLst>
      <p:ext uri="{BB962C8B-B14F-4D97-AF65-F5344CB8AC3E}">
        <p14:creationId xmlns:p14="http://schemas.microsoft.com/office/powerpoint/2010/main" val="2865063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9F365D0-E108-85D6-55BA-A24B7CA7C7A4}"/>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a:solidFill>
                  <a:schemeClr val="tx1"/>
                </a:solidFill>
                <a:latin typeface="+mj-lt"/>
                <a:ea typeface="+mj-ea"/>
                <a:cs typeface="+mj-cs"/>
              </a:rPr>
              <a:t>procuring new systems	</a:t>
            </a:r>
          </a:p>
        </p:txBody>
      </p:sp>
      <p:pic>
        <p:nvPicPr>
          <p:cNvPr id="7" name="Picture 6" descr="A chart with text and numbers&#10;&#10;Description automatically generated with medium confidence">
            <a:extLst>
              <a:ext uri="{FF2B5EF4-FFF2-40B4-BE49-F238E27FC236}">
                <a16:creationId xmlns:a16="http://schemas.microsoft.com/office/drawing/2014/main" id="{B8783916-2EA5-5E8B-178A-A082C2EB5087}"/>
              </a:ext>
            </a:extLst>
          </p:cNvPr>
          <p:cNvPicPr>
            <a:picLocks noChangeAspect="1"/>
          </p:cNvPicPr>
          <p:nvPr/>
        </p:nvPicPr>
        <p:blipFill>
          <a:blip r:embed="rId2"/>
          <a:stretch>
            <a:fillRect/>
          </a:stretch>
        </p:blipFill>
        <p:spPr>
          <a:xfrm>
            <a:off x="1382006" y="2365285"/>
            <a:ext cx="3426717" cy="3938756"/>
          </a:xfrm>
          <a:prstGeom prst="rect">
            <a:avLst/>
          </a:prstGeom>
        </p:spPr>
      </p:pic>
      <p:pic>
        <p:nvPicPr>
          <p:cNvPr id="5" name="Picture 4" descr="A close up of a document&#10;&#10;Description automatically generated">
            <a:extLst>
              <a:ext uri="{FF2B5EF4-FFF2-40B4-BE49-F238E27FC236}">
                <a16:creationId xmlns:a16="http://schemas.microsoft.com/office/drawing/2014/main" id="{4F0C13A8-9757-D1E8-72B4-B9532C6275B0}"/>
              </a:ext>
            </a:extLst>
          </p:cNvPr>
          <p:cNvPicPr>
            <a:picLocks noChangeAspect="1"/>
          </p:cNvPicPr>
          <p:nvPr/>
        </p:nvPicPr>
        <p:blipFill>
          <a:blip r:embed="rId3"/>
          <a:stretch>
            <a:fillRect/>
          </a:stretch>
        </p:blipFill>
        <p:spPr>
          <a:xfrm>
            <a:off x="6182505" y="3037875"/>
            <a:ext cx="5828261" cy="2593575"/>
          </a:xfrm>
          <a:prstGeom prst="rect">
            <a:avLst/>
          </a:prstGeom>
        </p:spPr>
      </p:pic>
    </p:spTree>
    <p:extLst>
      <p:ext uri="{BB962C8B-B14F-4D97-AF65-F5344CB8AC3E}">
        <p14:creationId xmlns:p14="http://schemas.microsoft.com/office/powerpoint/2010/main" val="3034213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5CF44C3-797E-07AE-3F51-4551C6F1D235}"/>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dirty="0">
                <a:solidFill>
                  <a:schemeClr val="tx1"/>
                </a:solidFill>
                <a:latin typeface="+mj-lt"/>
                <a:ea typeface="+mj-ea"/>
                <a:cs typeface="+mj-cs"/>
              </a:rPr>
              <a:t>Covid-19 and a PNAS paper</a:t>
            </a:r>
          </a:p>
        </p:txBody>
      </p:sp>
      <p:pic>
        <p:nvPicPr>
          <p:cNvPr id="7" name="Picture 6" descr="A diagram of a diagram&#10;&#10;Description automatically generated">
            <a:extLst>
              <a:ext uri="{FF2B5EF4-FFF2-40B4-BE49-F238E27FC236}">
                <a16:creationId xmlns:a16="http://schemas.microsoft.com/office/drawing/2014/main" id="{F4529BFF-2B82-3500-AC29-0E166A4522D8}"/>
              </a:ext>
            </a:extLst>
          </p:cNvPr>
          <p:cNvPicPr>
            <a:picLocks noChangeAspect="1"/>
          </p:cNvPicPr>
          <p:nvPr/>
        </p:nvPicPr>
        <p:blipFill>
          <a:blip r:embed="rId2"/>
          <a:stretch>
            <a:fillRect/>
          </a:stretch>
        </p:blipFill>
        <p:spPr>
          <a:xfrm>
            <a:off x="369581" y="2365285"/>
            <a:ext cx="5451567" cy="3938756"/>
          </a:xfrm>
          <a:prstGeom prst="rect">
            <a:avLst/>
          </a:prstGeom>
        </p:spPr>
      </p:pic>
      <p:pic>
        <p:nvPicPr>
          <p:cNvPr id="5" name="Picture 4" descr="A close-up of a computer&#10;&#10;Description automatically generated">
            <a:extLst>
              <a:ext uri="{FF2B5EF4-FFF2-40B4-BE49-F238E27FC236}">
                <a16:creationId xmlns:a16="http://schemas.microsoft.com/office/drawing/2014/main" id="{5D5B07B1-CFA5-1843-CBDF-270327331F17}"/>
              </a:ext>
            </a:extLst>
          </p:cNvPr>
          <p:cNvPicPr>
            <a:picLocks noChangeAspect="1"/>
          </p:cNvPicPr>
          <p:nvPr/>
        </p:nvPicPr>
        <p:blipFill>
          <a:blip r:embed="rId3"/>
          <a:stretch>
            <a:fillRect/>
          </a:stretch>
        </p:blipFill>
        <p:spPr>
          <a:xfrm>
            <a:off x="6182505" y="3329288"/>
            <a:ext cx="5828261" cy="2010749"/>
          </a:xfrm>
          <a:prstGeom prst="rect">
            <a:avLst/>
          </a:prstGeom>
        </p:spPr>
      </p:pic>
      <p:sp>
        <p:nvSpPr>
          <p:cNvPr id="8" name="TextBox 7">
            <a:extLst>
              <a:ext uri="{FF2B5EF4-FFF2-40B4-BE49-F238E27FC236}">
                <a16:creationId xmlns:a16="http://schemas.microsoft.com/office/drawing/2014/main" id="{F9293705-A654-E4A6-396A-71D4F152C1F9}"/>
              </a:ext>
            </a:extLst>
          </p:cNvPr>
          <p:cNvSpPr txBox="1"/>
          <p:nvPr/>
        </p:nvSpPr>
        <p:spPr>
          <a:xfrm>
            <a:off x="5821148" y="5949700"/>
            <a:ext cx="62025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emphasizes the need for a thriving ecosystem</a:t>
            </a:r>
          </a:p>
        </p:txBody>
      </p:sp>
    </p:spTree>
    <p:extLst>
      <p:ext uri="{BB962C8B-B14F-4D97-AF65-F5344CB8AC3E}">
        <p14:creationId xmlns:p14="http://schemas.microsoft.com/office/powerpoint/2010/main" val="2517439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descr="A group of people's faces&#10;&#10;Description automatically generated">
            <a:extLst>
              <a:ext uri="{FF2B5EF4-FFF2-40B4-BE49-F238E27FC236}">
                <a16:creationId xmlns:a16="http://schemas.microsoft.com/office/drawing/2014/main" id="{47B8F471-5C6C-00EC-B9F5-C94329CF24E9}"/>
              </a:ext>
            </a:extLst>
          </p:cNvPr>
          <p:cNvPicPr>
            <a:picLocks noChangeAspect="1"/>
          </p:cNvPicPr>
          <p:nvPr/>
        </p:nvPicPr>
        <p:blipFill>
          <a:blip r:embed="rId3"/>
          <a:srcRect b="7592"/>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F38C5F8-E752-0408-E465-06DE264B01D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People!</a:t>
            </a:r>
          </a:p>
        </p:txBody>
      </p:sp>
      <p:sp>
        <p:nvSpPr>
          <p:cNvPr id="7" name="TextBox 6">
            <a:extLst>
              <a:ext uri="{FF2B5EF4-FFF2-40B4-BE49-F238E27FC236}">
                <a16:creationId xmlns:a16="http://schemas.microsoft.com/office/drawing/2014/main" id="{96E672DC-B644-0737-C018-6DD0B8B30716}"/>
              </a:ext>
            </a:extLst>
          </p:cNvPr>
          <p:cNvSpPr txBox="1"/>
          <p:nvPr/>
        </p:nvSpPr>
        <p:spPr>
          <a:xfrm>
            <a:off x="838200" y="1750488"/>
            <a:ext cx="4587240" cy="4608575"/>
          </a:xfrm>
          <a:prstGeom prst="rect">
            <a:avLst/>
          </a:prstGeom>
        </p:spPr>
        <p:txBody>
          <a:bodyPr vert="horz" lIns="91440" tIns="45720" rIns="91440" bIns="45720" rtlCol="0">
            <a:normAutofit lnSpcReduction="10000"/>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Develop efficient algorithms on new architectures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Requires (in my experience) a lot of domain-specific knowledge – who? where?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Porting on multiple hardware and benchmarking, data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Engage in co-design with industry </a:t>
            </a:r>
          </a:p>
          <a:p>
            <a:pPr marL="11430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Career path for these people!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Work together with universities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2812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31943CA-77A3-5C09-55B3-CEAE703DE310}"/>
              </a:ext>
            </a:extLst>
          </p:cNvPr>
          <p:cNvSpPr>
            <a:spLocks noGrp="1"/>
          </p:cNvSpPr>
          <p:nvPr>
            <p:ph type="title"/>
          </p:nvPr>
        </p:nvSpPr>
        <p:spPr>
          <a:xfrm>
            <a:off x="838200" y="557189"/>
            <a:ext cx="10515600" cy="1110537"/>
          </a:xfrm>
        </p:spPr>
        <p:txBody>
          <a:bodyPr vert="horz" lIns="91440" tIns="45720" rIns="91440" bIns="45720" rtlCol="0" anchor="ctr">
            <a:normAutofit/>
          </a:bodyPr>
          <a:lstStyle/>
          <a:p>
            <a:r>
              <a:rPr lang="en-US" sz="5200" kern="1200">
                <a:solidFill>
                  <a:schemeClr val="tx1"/>
                </a:solidFill>
                <a:latin typeface="+mj-lt"/>
                <a:ea typeface="+mj-ea"/>
                <a:cs typeface="+mj-cs"/>
              </a:rPr>
              <a:t>thank you! </a:t>
            </a:r>
          </a:p>
        </p:txBody>
      </p:sp>
      <p:pic>
        <p:nvPicPr>
          <p:cNvPr id="9" name="Picture 8" descr="A person in a white coat&#10;&#10;AI-generated content may be incorrect.">
            <a:extLst>
              <a:ext uri="{FF2B5EF4-FFF2-40B4-BE49-F238E27FC236}">
                <a16:creationId xmlns:a16="http://schemas.microsoft.com/office/drawing/2014/main" id="{0F9DBBAA-9969-7A8D-69C5-639CC0ACB5F8}"/>
              </a:ext>
            </a:extLst>
          </p:cNvPr>
          <p:cNvPicPr>
            <a:picLocks noChangeAspect="1"/>
          </p:cNvPicPr>
          <p:nvPr/>
        </p:nvPicPr>
        <p:blipFill>
          <a:blip r:embed="rId2"/>
          <a:stretch>
            <a:fillRect/>
          </a:stretch>
        </p:blipFill>
        <p:spPr>
          <a:xfrm>
            <a:off x="198740" y="2488581"/>
            <a:ext cx="3792797" cy="1403334"/>
          </a:xfrm>
          <a:prstGeom prst="rect">
            <a:avLst/>
          </a:prstGeom>
        </p:spPr>
      </p:pic>
      <p:pic>
        <p:nvPicPr>
          <p:cNvPr id="13" name="Picture 12" descr="A close-up of a tool&#10;&#10;AI-generated content may be incorrect.">
            <a:extLst>
              <a:ext uri="{FF2B5EF4-FFF2-40B4-BE49-F238E27FC236}">
                <a16:creationId xmlns:a16="http://schemas.microsoft.com/office/drawing/2014/main" id="{6477BE5B-C159-6AB9-A8E0-501199D5E5DD}"/>
              </a:ext>
            </a:extLst>
          </p:cNvPr>
          <p:cNvPicPr>
            <a:picLocks noChangeAspect="1"/>
          </p:cNvPicPr>
          <p:nvPr/>
        </p:nvPicPr>
        <p:blipFill>
          <a:blip r:embed="rId3"/>
          <a:stretch>
            <a:fillRect/>
          </a:stretch>
        </p:blipFill>
        <p:spPr>
          <a:xfrm>
            <a:off x="4194675" y="2535989"/>
            <a:ext cx="3792797" cy="1355925"/>
          </a:xfrm>
          <a:prstGeom prst="rect">
            <a:avLst/>
          </a:prstGeom>
        </p:spPr>
      </p:pic>
      <p:pic>
        <p:nvPicPr>
          <p:cNvPr id="11" name="Picture 10" descr="A person with a white shirt&#10;&#10;AI-generated content may be incorrect.">
            <a:extLst>
              <a:ext uri="{FF2B5EF4-FFF2-40B4-BE49-F238E27FC236}">
                <a16:creationId xmlns:a16="http://schemas.microsoft.com/office/drawing/2014/main" id="{6B0CA086-54A4-4C11-92E7-E810D4D06439}"/>
              </a:ext>
            </a:extLst>
          </p:cNvPr>
          <p:cNvPicPr>
            <a:picLocks noChangeAspect="1"/>
          </p:cNvPicPr>
          <p:nvPr/>
        </p:nvPicPr>
        <p:blipFill>
          <a:blip r:embed="rId4"/>
          <a:stretch>
            <a:fillRect/>
          </a:stretch>
        </p:blipFill>
        <p:spPr>
          <a:xfrm>
            <a:off x="8188032" y="2602365"/>
            <a:ext cx="3792797" cy="1289550"/>
          </a:xfrm>
          <a:prstGeom prst="rect">
            <a:avLst/>
          </a:prstGeom>
        </p:spPr>
      </p:pic>
      <p:pic>
        <p:nvPicPr>
          <p:cNvPr id="5" name="Content Placeholder 4" descr="A close-up of a person&#10;&#10;AI-generated content may be incorrect.">
            <a:extLst>
              <a:ext uri="{FF2B5EF4-FFF2-40B4-BE49-F238E27FC236}">
                <a16:creationId xmlns:a16="http://schemas.microsoft.com/office/drawing/2014/main" id="{15C3C211-6AE7-4976-7582-47A064ADFBEF}"/>
              </a:ext>
            </a:extLst>
          </p:cNvPr>
          <p:cNvPicPr>
            <a:picLocks noGrp="1" noChangeAspect="1"/>
          </p:cNvPicPr>
          <p:nvPr>
            <p:ph idx="1"/>
          </p:nvPr>
        </p:nvPicPr>
        <p:blipFill>
          <a:blip r:embed="rId5"/>
          <a:stretch>
            <a:fillRect/>
          </a:stretch>
        </p:blipFill>
        <p:spPr>
          <a:xfrm>
            <a:off x="198740" y="4063630"/>
            <a:ext cx="3792797" cy="1270587"/>
          </a:xfrm>
          <a:prstGeom prst="rect">
            <a:avLst/>
          </a:prstGeom>
        </p:spPr>
      </p:pic>
      <p:pic>
        <p:nvPicPr>
          <p:cNvPr id="15" name="Picture 14" descr="A person in a white coat&#10;&#10;AI-generated content may be incorrect.">
            <a:extLst>
              <a:ext uri="{FF2B5EF4-FFF2-40B4-BE49-F238E27FC236}">
                <a16:creationId xmlns:a16="http://schemas.microsoft.com/office/drawing/2014/main" id="{6A4477EC-3DDE-B6A0-48F6-48FF25E3E3CA}"/>
              </a:ext>
            </a:extLst>
          </p:cNvPr>
          <p:cNvPicPr>
            <a:picLocks noChangeAspect="1"/>
          </p:cNvPicPr>
          <p:nvPr/>
        </p:nvPicPr>
        <p:blipFill>
          <a:blip r:embed="rId6"/>
          <a:stretch>
            <a:fillRect/>
          </a:stretch>
        </p:blipFill>
        <p:spPr>
          <a:xfrm>
            <a:off x="4194675" y="4063630"/>
            <a:ext cx="3792797" cy="1251622"/>
          </a:xfrm>
          <a:prstGeom prst="rect">
            <a:avLst/>
          </a:prstGeom>
        </p:spPr>
      </p:pic>
      <p:pic>
        <p:nvPicPr>
          <p:cNvPr id="7" name="Picture 6" descr="A person standing in front of a white wall&#10;&#10;AI-generated content may be incorrect.">
            <a:extLst>
              <a:ext uri="{FF2B5EF4-FFF2-40B4-BE49-F238E27FC236}">
                <a16:creationId xmlns:a16="http://schemas.microsoft.com/office/drawing/2014/main" id="{156B1195-A7C9-220E-424D-DB0A3D84F9C3}"/>
              </a:ext>
            </a:extLst>
          </p:cNvPr>
          <p:cNvPicPr>
            <a:picLocks noChangeAspect="1"/>
          </p:cNvPicPr>
          <p:nvPr/>
        </p:nvPicPr>
        <p:blipFill>
          <a:blip r:embed="rId7"/>
          <a:stretch>
            <a:fillRect/>
          </a:stretch>
        </p:blipFill>
        <p:spPr>
          <a:xfrm>
            <a:off x="8188032" y="4063630"/>
            <a:ext cx="3792797" cy="1232658"/>
          </a:xfrm>
          <a:prstGeom prst="rect">
            <a:avLst/>
          </a:prstGeom>
        </p:spPr>
      </p:pic>
    </p:spTree>
    <p:extLst>
      <p:ext uri="{BB962C8B-B14F-4D97-AF65-F5344CB8AC3E}">
        <p14:creationId xmlns:p14="http://schemas.microsoft.com/office/powerpoint/2010/main" val="1544026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47E6E-8EF4-5C47-9F9F-6D685983F97F}"/>
              </a:ext>
            </a:extLst>
          </p:cNvPr>
          <p:cNvSpPr>
            <a:spLocks noGrp="1"/>
          </p:cNvSpPr>
          <p:nvPr>
            <p:ph type="title" idx="4294967295"/>
          </p:nvPr>
        </p:nvSpPr>
        <p:spPr>
          <a:xfrm>
            <a:off x="0" y="4175054"/>
            <a:ext cx="12192000" cy="1511324"/>
          </a:xfrm>
          <a:prstGeom prst="rect">
            <a:avLst/>
          </a:prstGeom>
          <a:solidFill>
            <a:schemeClr val="tx2">
              <a:alpha val="86000"/>
            </a:schemeClr>
          </a:solidFill>
        </p:spPr>
        <p:txBody>
          <a:bodyPr>
            <a:normAutofit/>
          </a:bodyPr>
          <a:lstStyle/>
          <a:p>
            <a:pPr algn="ctr">
              <a:lnSpc>
                <a:spcPct val="100000"/>
              </a:lnSpc>
            </a:pPr>
            <a:br>
              <a:rPr lang="en-GB" sz="3600" b="1" dirty="0">
                <a:solidFill>
                  <a:schemeClr val="bg1"/>
                </a:solidFill>
                <a:latin typeface="Calibri" panose="020F0502020204030204" pitchFamily="34" charset="0"/>
              </a:rPr>
            </a:br>
            <a:r>
              <a:rPr lang="en-GB" sz="3600" b="1" dirty="0">
                <a:solidFill>
                  <a:schemeClr val="bg1"/>
                </a:solidFill>
                <a:latin typeface="Calibri" panose="020F0502020204030204" pitchFamily="34" charset="0"/>
              </a:rPr>
              <a:t>User Forum Coordination Group</a:t>
            </a:r>
            <a:endParaRPr lang="en-GB" sz="3600"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F56606E-4881-1EEC-2906-2D2C2B016C26}"/>
              </a:ext>
            </a:extLst>
          </p:cNvPr>
          <p:cNvSpPr txBox="1"/>
          <p:nvPr/>
        </p:nvSpPr>
        <p:spPr>
          <a:xfrm>
            <a:off x="3848431" y="-739471"/>
            <a:ext cx="184731" cy="369332"/>
          </a:xfrm>
          <a:prstGeom prst="rect">
            <a:avLst/>
          </a:prstGeom>
          <a:noFill/>
        </p:spPr>
        <p:txBody>
          <a:bodyPr wrap="none" rtlCol="0">
            <a:spAutoFit/>
          </a:bodyPr>
          <a:lstStyle/>
          <a:p>
            <a:endParaRPr lang="en-GB">
              <a:solidFill>
                <a:srgbClr val="68E1FA"/>
              </a:solidFill>
            </a:endParaRPr>
          </a:p>
        </p:txBody>
      </p:sp>
      <p:pic>
        <p:nvPicPr>
          <p:cNvPr id="6" name="Picture 5" descr="A picture containing text&#10;&#10;Description automatically generated">
            <a:extLst>
              <a:ext uri="{FF2B5EF4-FFF2-40B4-BE49-F238E27FC236}">
                <a16:creationId xmlns:a16="http://schemas.microsoft.com/office/drawing/2014/main" id="{11B58311-0CA6-0886-B705-37D60036F50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96000"/>
                    </a14:imgEffect>
                  </a14:imgLayer>
                </a14:imgProps>
              </a:ext>
              <a:ext uri="{28A0092B-C50C-407E-A947-70E740481C1C}">
                <a14:useLocalDpi xmlns:a14="http://schemas.microsoft.com/office/drawing/2010/main" val="0"/>
              </a:ext>
            </a:extLst>
          </a:blip>
          <a:stretch>
            <a:fillRect/>
          </a:stretch>
        </p:blipFill>
        <p:spPr>
          <a:xfrm>
            <a:off x="4908358" y="5855190"/>
            <a:ext cx="2375281" cy="645457"/>
          </a:xfrm>
          <a:prstGeom prst="rect">
            <a:avLst/>
          </a:prstGeom>
        </p:spPr>
      </p:pic>
    </p:spTree>
    <p:extLst>
      <p:ext uri="{BB962C8B-B14F-4D97-AF65-F5344CB8AC3E}">
        <p14:creationId xmlns:p14="http://schemas.microsoft.com/office/powerpoint/2010/main" val="1865969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626" y="73824"/>
            <a:ext cx="9144000" cy="935037"/>
          </a:xfrm>
        </p:spPr>
        <p:txBody>
          <a:bodyPr>
            <a:normAutofit fontScale="90000"/>
          </a:bodyPr>
          <a:lstStyle/>
          <a:p>
            <a:r>
              <a:rPr lang="en-US" sz="4400" b="1" dirty="0">
                <a:latin typeface="Lato" panose="020F0502020204030203" pitchFamily="34" charset="77"/>
              </a:rPr>
              <a:t>Introducing the </a:t>
            </a:r>
            <a:r>
              <a:rPr lang="en-US" sz="4400" b="1" dirty="0" err="1">
                <a:latin typeface="Lato" panose="020F0502020204030203" pitchFamily="34" charset="77"/>
              </a:rPr>
              <a:t>EuroHPC</a:t>
            </a:r>
            <a:r>
              <a:rPr lang="en-US" sz="4400" b="1" dirty="0">
                <a:latin typeface="Lato" panose="020F0502020204030203" pitchFamily="34" charset="77"/>
              </a:rPr>
              <a:t> User Forum</a:t>
            </a:r>
          </a:p>
        </p:txBody>
      </p:sp>
      <p:sp>
        <p:nvSpPr>
          <p:cNvPr id="14" name="TextBox 13">
            <a:extLst>
              <a:ext uri="{FF2B5EF4-FFF2-40B4-BE49-F238E27FC236}">
                <a16:creationId xmlns:a16="http://schemas.microsoft.com/office/drawing/2014/main" id="{5F8ABF64-7A98-5CCD-EBA0-68CF28798748}"/>
              </a:ext>
            </a:extLst>
          </p:cNvPr>
          <p:cNvSpPr txBox="1"/>
          <p:nvPr/>
        </p:nvSpPr>
        <p:spPr>
          <a:xfrm>
            <a:off x="288131" y="2250443"/>
            <a:ext cx="11254685" cy="3416320"/>
          </a:xfrm>
          <a:prstGeom prst="rect">
            <a:avLst/>
          </a:prstGeom>
          <a:noFill/>
        </p:spPr>
        <p:txBody>
          <a:bodyPr wrap="square">
            <a:spAutoFit/>
          </a:bodyPr>
          <a:lstStyle/>
          <a:p>
            <a:pPr>
              <a:buNone/>
            </a:pPr>
            <a:r>
              <a:rPr lang="en-GB" b="1" dirty="0"/>
              <a:t>Purpose:</a:t>
            </a:r>
            <a:r>
              <a:rPr lang="en-GB" dirty="0"/>
              <a:t> Promote knowledge exchange, professional development, and collaboration within European HPC and Quantum communities</a:t>
            </a:r>
          </a:p>
          <a:p>
            <a:pPr>
              <a:buNone/>
            </a:pPr>
            <a:endParaRPr lang="en-GB" dirty="0"/>
          </a:p>
          <a:p>
            <a:pPr>
              <a:buNone/>
            </a:pPr>
            <a:r>
              <a:rPr lang="en-GB" b="1" dirty="0"/>
              <a:t>Core Values:</a:t>
            </a:r>
            <a:r>
              <a:rPr lang="en-GB" dirty="0"/>
              <a:t> Open, inclusive, independent, transparent, responsive</a:t>
            </a:r>
          </a:p>
          <a:p>
            <a:pPr>
              <a:buNone/>
            </a:pPr>
            <a:endParaRPr lang="en-GB" dirty="0"/>
          </a:p>
          <a:p>
            <a:pPr>
              <a:buNone/>
            </a:pPr>
            <a:r>
              <a:rPr lang="en-GB" b="1" dirty="0"/>
              <a:t>Membership:</a:t>
            </a:r>
            <a:r>
              <a:rPr lang="en-GB" dirty="0"/>
              <a:t> Users from academic, industrial, and public sectors</a:t>
            </a:r>
          </a:p>
          <a:p>
            <a:pPr>
              <a:buNone/>
            </a:pPr>
            <a:endParaRPr lang="en-GB" dirty="0"/>
          </a:p>
          <a:p>
            <a:pPr>
              <a:buNone/>
            </a:pPr>
            <a:r>
              <a:rPr lang="en-GB" b="1" dirty="0"/>
              <a:t>Activities:</a:t>
            </a:r>
            <a:endParaRPr lang="en-GB" dirty="0"/>
          </a:p>
          <a:p>
            <a:pPr marL="285750" indent="-285750">
              <a:buFont typeface="Arial" panose="020B0604020202020204" pitchFamily="34" charset="0"/>
              <a:buChar char="•"/>
            </a:pPr>
            <a:r>
              <a:rPr lang="en-GB" dirty="0"/>
              <a:t>Share </a:t>
            </a:r>
            <a:r>
              <a:rPr lang="en-GB" dirty="0" err="1"/>
              <a:t>EuroHPC</a:t>
            </a:r>
            <a:r>
              <a:rPr lang="en-GB" dirty="0"/>
              <a:t> updates</a:t>
            </a:r>
          </a:p>
          <a:p>
            <a:pPr marL="285750" indent="-285750">
              <a:buFont typeface="Arial" panose="020B0604020202020204" pitchFamily="34" charset="0"/>
              <a:buChar char="•"/>
            </a:pPr>
            <a:r>
              <a:rPr lang="en-GB" dirty="0"/>
              <a:t>Discuss European HPC developments</a:t>
            </a:r>
          </a:p>
          <a:p>
            <a:pPr marL="285750" indent="-285750">
              <a:buFont typeface="Arial" panose="020B0604020202020204" pitchFamily="34" charset="0"/>
              <a:buChar char="•"/>
            </a:pPr>
            <a:r>
              <a:rPr lang="en-GB" dirty="0"/>
              <a:t>Collect user requirements</a:t>
            </a:r>
          </a:p>
          <a:p>
            <a:pPr marL="285750" indent="-285750">
              <a:buFont typeface="Arial" panose="020B0604020202020204" pitchFamily="34" charset="0"/>
              <a:buChar char="•"/>
            </a:pPr>
            <a:r>
              <a:rPr lang="en-GB" dirty="0"/>
              <a:t>Address infrastructure challenges</a:t>
            </a:r>
          </a:p>
        </p:txBody>
      </p:sp>
      <p:sp>
        <p:nvSpPr>
          <p:cNvPr id="15" name="TextBox 14">
            <a:extLst>
              <a:ext uri="{FF2B5EF4-FFF2-40B4-BE49-F238E27FC236}">
                <a16:creationId xmlns:a16="http://schemas.microsoft.com/office/drawing/2014/main" id="{8124DFB3-125D-0822-8849-9D4168AE5ECC}"/>
              </a:ext>
            </a:extLst>
          </p:cNvPr>
          <p:cNvSpPr txBox="1"/>
          <p:nvPr/>
        </p:nvSpPr>
        <p:spPr>
          <a:xfrm>
            <a:off x="288131" y="1390173"/>
            <a:ext cx="5103926" cy="369332"/>
          </a:xfrm>
          <a:prstGeom prst="rect">
            <a:avLst/>
          </a:prstGeom>
          <a:noFill/>
        </p:spPr>
        <p:txBody>
          <a:bodyPr wrap="square" rtlCol="0">
            <a:spAutoFit/>
          </a:bodyPr>
          <a:lstStyle/>
          <a:p>
            <a:r>
              <a:rPr lang="en-US" b="1" dirty="0"/>
              <a:t>From the Multi-Annual Strategic </a:t>
            </a:r>
            <a:r>
              <a:rPr lang="en-US" b="1" dirty="0" err="1"/>
              <a:t>Programme</a:t>
            </a:r>
            <a:r>
              <a:rPr lang="en-US" b="1" dirty="0"/>
              <a:t>:</a:t>
            </a:r>
          </a:p>
        </p:txBody>
      </p:sp>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4">
                <a:lumMod val="20000"/>
                <a:lumOff val="80000"/>
              </a:schemeClr>
            </a:gs>
            <a:gs pos="83000">
              <a:schemeClr val="accent4">
                <a:lumMod val="20000"/>
                <a:lumOff val="80000"/>
              </a:schemeClr>
            </a:gs>
            <a:gs pos="100000">
              <a:srgbClr val="DEDEFA"/>
            </a:gs>
          </a:gsLst>
          <a:lin ang="2700000" scaled="1"/>
          <a:tileRect/>
        </a:gradFill>
        <a:effectLst/>
      </p:bgPr>
    </p:bg>
    <p:spTree>
      <p:nvGrpSpPr>
        <p:cNvPr id="1" name="">
          <a:extLst>
            <a:ext uri="{FF2B5EF4-FFF2-40B4-BE49-F238E27FC236}">
              <a16:creationId xmlns:a16="http://schemas.microsoft.com/office/drawing/2014/main" id="{0AB610D4-AF06-FC72-05AB-EBE9C0F4A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EB86C-FFE9-16AC-03D4-B0CEB631B4F3}"/>
              </a:ext>
            </a:extLst>
          </p:cNvPr>
          <p:cNvSpPr>
            <a:spLocks noGrp="1"/>
          </p:cNvSpPr>
          <p:nvPr>
            <p:ph type="title"/>
          </p:nvPr>
        </p:nvSpPr>
        <p:spPr>
          <a:xfrm>
            <a:off x="458491" y="512442"/>
            <a:ext cx="11074634" cy="539547"/>
          </a:xfrm>
        </p:spPr>
        <p:txBody>
          <a:bodyPr>
            <a:noAutofit/>
          </a:bodyPr>
          <a:lstStyle/>
          <a:p>
            <a:r>
              <a:rPr lang="en-US" sz="4400" b="1">
                <a:solidFill>
                  <a:srgbClr val="002060"/>
                </a:solidFill>
                <a:latin typeface="Aptos" panose="020B0004020202020204" pitchFamily="34" charset="0"/>
              </a:rPr>
              <a:t>ELIGIBILITY</a:t>
            </a:r>
            <a:endParaRPr lang="en-GB" sz="4400" b="1">
              <a:solidFill>
                <a:srgbClr val="002060"/>
              </a:solidFill>
              <a:latin typeface="Aptos" panose="020B0004020202020204" pitchFamily="34" charset="0"/>
            </a:endParaRPr>
          </a:p>
        </p:txBody>
      </p:sp>
      <p:graphicFrame>
        <p:nvGraphicFramePr>
          <p:cNvPr id="3" name="Diagram 2">
            <a:extLst>
              <a:ext uri="{FF2B5EF4-FFF2-40B4-BE49-F238E27FC236}">
                <a16:creationId xmlns:a16="http://schemas.microsoft.com/office/drawing/2014/main" id="{3392BAE1-37D0-46BF-6D30-24B08BFABCF7}"/>
              </a:ext>
            </a:extLst>
          </p:cNvPr>
          <p:cNvGraphicFramePr/>
          <p:nvPr>
            <p:extLst>
              <p:ext uri="{D42A27DB-BD31-4B8C-83A1-F6EECF244321}">
                <p14:modId xmlns:p14="http://schemas.microsoft.com/office/powerpoint/2010/main" val="2260316736"/>
              </p:ext>
            </p:extLst>
          </p:nvPr>
        </p:nvGraphicFramePr>
        <p:xfrm>
          <a:off x="458491" y="1872163"/>
          <a:ext cx="4756726" cy="3384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ject 33">
            <a:extLst>
              <a:ext uri="{FF2B5EF4-FFF2-40B4-BE49-F238E27FC236}">
                <a16:creationId xmlns:a16="http://schemas.microsoft.com/office/drawing/2014/main" id="{29B7A031-3E9B-48D4-43E5-EBE96F06C830}"/>
              </a:ext>
            </a:extLst>
          </p:cNvPr>
          <p:cNvSpPr txBox="1"/>
          <p:nvPr/>
        </p:nvSpPr>
        <p:spPr>
          <a:xfrm>
            <a:off x="6921470" y="1471887"/>
            <a:ext cx="3703889" cy="400276"/>
          </a:xfrm>
          <a:prstGeom prst="rect">
            <a:avLst/>
          </a:prstGeom>
        </p:spPr>
        <p:txBody>
          <a:bodyPr vert="horz" wrap="square" lIns="0" tIns="12700" rIns="0" bIns="0" rtlCol="0">
            <a:no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2000" b="1" i="0" u="none" strike="noStrike" kern="0" cap="none" spc="225" normalizeH="0" baseline="0" noProof="0">
                <a:ln>
                  <a:noFill/>
                </a:ln>
                <a:solidFill>
                  <a:srgbClr val="002060"/>
                </a:solidFill>
                <a:effectLst/>
                <a:uLnTx/>
                <a:uFillTx/>
                <a:latin typeface="Aptos" panose="020B0004020202020204" pitchFamily="34" charset="0"/>
                <a:cs typeface="Century Gothic"/>
              </a:rPr>
              <a:t>WHO</a:t>
            </a:r>
            <a:r>
              <a:rPr kumimoji="0" sz="2000" b="1" i="0" u="none" strike="noStrike" kern="0" cap="none" spc="15" normalizeH="0" baseline="0" noProof="0">
                <a:ln>
                  <a:noFill/>
                </a:ln>
                <a:solidFill>
                  <a:srgbClr val="002060"/>
                </a:solidFill>
                <a:effectLst/>
                <a:uLnTx/>
                <a:uFillTx/>
                <a:latin typeface="Aptos" panose="020B0004020202020204" pitchFamily="34" charset="0"/>
                <a:cs typeface="Century Gothic"/>
              </a:rPr>
              <a:t> </a:t>
            </a:r>
            <a:r>
              <a:rPr kumimoji="0" sz="2000" b="1" i="0" u="none" strike="noStrike" kern="0" cap="none" spc="140" normalizeH="0" baseline="0" noProof="0">
                <a:ln>
                  <a:noFill/>
                </a:ln>
                <a:solidFill>
                  <a:srgbClr val="002060"/>
                </a:solidFill>
                <a:effectLst/>
                <a:uLnTx/>
                <a:uFillTx/>
                <a:latin typeface="Aptos" panose="020B0004020202020204" pitchFamily="34" charset="0"/>
                <a:cs typeface="Century Gothic"/>
              </a:rPr>
              <a:t>IS</a:t>
            </a:r>
            <a:r>
              <a:rPr kumimoji="0" sz="2000" b="1" i="0" u="none" strike="noStrike" kern="0" cap="none" spc="10" normalizeH="0" baseline="0" noProof="0">
                <a:ln>
                  <a:noFill/>
                </a:ln>
                <a:solidFill>
                  <a:srgbClr val="002060"/>
                </a:solidFill>
                <a:effectLst/>
                <a:uLnTx/>
                <a:uFillTx/>
                <a:latin typeface="Aptos" panose="020B0004020202020204" pitchFamily="34" charset="0"/>
                <a:cs typeface="Century Gothic"/>
              </a:rPr>
              <a:t> </a:t>
            </a:r>
            <a:r>
              <a:rPr kumimoji="0" sz="2000" b="1" i="0" u="none" strike="noStrike" kern="0" cap="none" spc="160" normalizeH="0" baseline="0" noProof="0">
                <a:ln>
                  <a:noFill/>
                </a:ln>
                <a:solidFill>
                  <a:srgbClr val="002060"/>
                </a:solidFill>
                <a:effectLst/>
                <a:uLnTx/>
                <a:uFillTx/>
                <a:latin typeface="Aptos" panose="020B0004020202020204" pitchFamily="34" charset="0"/>
                <a:cs typeface="Century Gothic"/>
              </a:rPr>
              <a:t>ELIGIBLE?</a:t>
            </a:r>
            <a:endParaRPr kumimoji="0" lang="en-US" sz="2000" b="1" i="0" u="none" strike="noStrike" kern="0" cap="none" spc="160" normalizeH="0" baseline="0" noProof="0">
              <a:ln>
                <a:noFill/>
              </a:ln>
              <a:solidFill>
                <a:srgbClr val="002060"/>
              </a:solidFill>
              <a:effectLst/>
              <a:uLnTx/>
              <a:uFillTx/>
              <a:latin typeface="Aptos" panose="020B0004020202020204" pitchFamily="34" charset="0"/>
              <a:cs typeface="Century Gothic"/>
            </a:endParaRPr>
          </a:p>
          <a:p>
            <a:pPr marL="0" marR="0" lvl="0" indent="0" algn="ctr" defTabSz="914400" rtl="0" eaLnBrk="1" fontAlgn="auto" latinLnBrk="0" hangingPunct="1">
              <a:lnSpc>
                <a:spcPct val="100000"/>
              </a:lnSpc>
              <a:spcBef>
                <a:spcPts val="100"/>
              </a:spcBef>
              <a:spcAft>
                <a:spcPts val="0"/>
              </a:spcAft>
              <a:buClrTx/>
              <a:buSzTx/>
              <a:buFontTx/>
              <a:buNone/>
              <a:tabLst/>
              <a:defRPr/>
            </a:pPr>
            <a:endParaRPr kumimoji="0" lang="en-US" sz="1400" b="1" i="0" u="none" strike="noStrike" kern="0" cap="none" spc="160" normalizeH="0" baseline="0" noProof="0">
              <a:ln>
                <a:noFill/>
              </a:ln>
              <a:solidFill>
                <a:srgbClr val="002060"/>
              </a:solidFill>
              <a:effectLst/>
              <a:uLnTx/>
              <a:uFillTx/>
              <a:latin typeface="Aptos" panose="020B0004020202020204" pitchFamily="34" charset="0"/>
              <a:cs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1" i="0" u="none" strike="noStrike" kern="0" cap="none" spc="0" normalizeH="0" baseline="0" noProof="0">
              <a:ln>
                <a:noFill/>
              </a:ln>
              <a:solidFill>
                <a:srgbClr val="002060"/>
              </a:solidFill>
              <a:effectLst/>
              <a:uLnTx/>
              <a:uFillTx/>
              <a:latin typeface="Aptos" panose="020B0004020202020204" pitchFamily="34" charset="0"/>
              <a:cs typeface="Century Gothic"/>
            </a:endParaRPr>
          </a:p>
          <a:p>
            <a:pPr marL="0" marR="0" lvl="0" indent="0" algn="ctr" defTabSz="914400" rtl="0" eaLnBrk="1" fontAlgn="auto" latinLnBrk="0" hangingPunct="1">
              <a:lnSpc>
                <a:spcPct val="100000"/>
              </a:lnSpc>
              <a:spcBef>
                <a:spcPts val="50"/>
              </a:spcBef>
              <a:spcAft>
                <a:spcPts val="0"/>
              </a:spcAft>
              <a:buClrTx/>
              <a:buSzTx/>
              <a:buFontTx/>
              <a:buNone/>
              <a:tabLst/>
              <a:defRPr/>
            </a:pPr>
            <a:endParaRPr kumimoji="0" sz="1400" b="1" i="0" u="none" strike="noStrike" kern="0" cap="none" spc="0" normalizeH="0" baseline="0" noProof="0">
              <a:ln>
                <a:noFill/>
              </a:ln>
              <a:solidFill>
                <a:srgbClr val="002060"/>
              </a:solidFill>
              <a:effectLst/>
              <a:uLnTx/>
              <a:uFillTx/>
              <a:latin typeface="Aptos" panose="020B0004020202020204" pitchFamily="34" charset="0"/>
              <a:cs typeface="Century Gothic"/>
            </a:endParaRPr>
          </a:p>
        </p:txBody>
      </p:sp>
      <p:sp>
        <p:nvSpPr>
          <p:cNvPr id="6" name="TextBox 5">
            <a:extLst>
              <a:ext uri="{FF2B5EF4-FFF2-40B4-BE49-F238E27FC236}">
                <a16:creationId xmlns:a16="http://schemas.microsoft.com/office/drawing/2014/main" id="{F85DC0EF-C86D-C165-2D85-49DE61891307}"/>
              </a:ext>
            </a:extLst>
          </p:cNvPr>
          <p:cNvSpPr txBox="1"/>
          <p:nvPr/>
        </p:nvSpPr>
        <p:spPr>
          <a:xfrm>
            <a:off x="5639585" y="1961717"/>
            <a:ext cx="6426724" cy="4399474"/>
          </a:xfrm>
          <a:prstGeom prst="rect">
            <a:avLst/>
          </a:prstGeom>
          <a:noFill/>
        </p:spPr>
        <p:txBody>
          <a:bodyPr wrap="square">
            <a:spAutoFit/>
          </a:bodyPr>
          <a:lstStyle/>
          <a:p>
            <a:pPr marL="6350" marR="9525" indent="-6350" algn="just">
              <a:lnSpc>
                <a:spcPct val="112000"/>
              </a:lnSpc>
              <a:spcAft>
                <a:spcPts val="1190"/>
              </a:spcAft>
            </a:pPr>
            <a:r>
              <a:rPr lang="en-GB" sz="1600" kern="100">
                <a:solidFill>
                  <a:srgbClr val="002060"/>
                </a:solidFill>
                <a:effectLst/>
                <a:latin typeface="Aptos" panose="020B0004020202020204" pitchFamily="34" charset="0"/>
                <a:ea typeface="Arial" panose="020B0604020202020204" pitchFamily="34" charset="0"/>
              </a:rPr>
              <a:t>Principal Investigators and Team Members whose organization is: </a:t>
            </a:r>
          </a:p>
          <a:p>
            <a:pPr marL="285750" marR="9525" lvl="0" indent="-285750" algn="just" fontAlgn="base">
              <a:lnSpc>
                <a:spcPct val="112000"/>
              </a:lnSpc>
              <a:buClr>
                <a:srgbClr val="19317B"/>
              </a:buClr>
              <a:buSzPts val="1100"/>
              <a:buFont typeface="Wingdings" panose="05000000000000000000" pitchFamily="2" charset="2"/>
              <a:buChar char="§"/>
            </a:pPr>
            <a:r>
              <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rPr>
              <a:t>established or located in a Member State or in a third country associated to </a:t>
            </a:r>
            <a:r>
              <a:rPr lang="en-GB" sz="1600" b="1"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Horizon 2020</a:t>
            </a:r>
            <a:r>
              <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rPr>
              <a:t> for accessing the supercomputers acquired by the EuroHPC Joint Undertaking established by Regulation (EU) 2018/1488. </a:t>
            </a:r>
          </a:p>
          <a:p>
            <a:pPr marR="9525" lvl="0" algn="just" fontAlgn="base">
              <a:lnSpc>
                <a:spcPct val="112000"/>
              </a:lnSpc>
              <a:buClr>
                <a:srgbClr val="19317B"/>
              </a:buClr>
              <a:buSzPts val="1100"/>
            </a:pPr>
            <a:endPar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endParaRPr>
          </a:p>
          <a:p>
            <a:pPr marL="285750" marR="9525" lvl="0" indent="-285750" algn="just" fontAlgn="base">
              <a:lnSpc>
                <a:spcPct val="112000"/>
              </a:lnSpc>
              <a:spcAft>
                <a:spcPts val="1190"/>
              </a:spcAft>
              <a:buClr>
                <a:srgbClr val="19317B"/>
              </a:buClr>
              <a:buSzPts val="1100"/>
              <a:buFont typeface="Wingdings" panose="05000000000000000000" pitchFamily="2" charset="2"/>
              <a:buChar char="§"/>
            </a:pPr>
            <a:r>
              <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rPr>
              <a:t>established or located in a Member State or in a third country associated to the </a:t>
            </a:r>
            <a:r>
              <a:rPr lang="en-GB" sz="1600" b="1"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rPr>
              <a:t>Digital Europe Programme</a:t>
            </a:r>
            <a:r>
              <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rPr>
              <a:t> or to </a:t>
            </a:r>
            <a:r>
              <a:rPr lang="en-GB" sz="1600" b="1"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Horizon Europe</a:t>
            </a:r>
            <a:r>
              <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rPr>
              <a:t> for accessing the supercomputers acquired by the EuroHPC Joint Undertaking after 2020.</a:t>
            </a:r>
          </a:p>
          <a:p>
            <a:pPr marL="285750" marR="9525" lvl="0" indent="-285750" algn="just" fontAlgn="base">
              <a:lnSpc>
                <a:spcPct val="112000"/>
              </a:lnSpc>
              <a:spcAft>
                <a:spcPts val="1190"/>
              </a:spcAft>
              <a:buClr>
                <a:srgbClr val="19317B"/>
              </a:buClr>
              <a:buSzPts val="1100"/>
              <a:buFont typeface="Wingdings" panose="05000000000000000000" pitchFamily="2" charset="2"/>
              <a:buChar char="§"/>
            </a:pPr>
            <a:endPar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endParaRPr>
          </a:p>
          <a:p>
            <a:pPr marR="9525" lvl="0" algn="just" fontAlgn="base">
              <a:lnSpc>
                <a:spcPct val="112000"/>
              </a:lnSpc>
              <a:spcAft>
                <a:spcPts val="1190"/>
              </a:spcAft>
              <a:buClr>
                <a:srgbClr val="19317B"/>
              </a:buClr>
              <a:buSzPts val="1100"/>
            </a:pPr>
            <a:r>
              <a:rPr lang="en-GB" sz="1600" u="none" strike="noStrike" kern="100">
                <a:solidFill>
                  <a:srgbClr val="002060"/>
                </a:solidFill>
                <a:effectLst/>
                <a:uFill>
                  <a:solidFill>
                    <a:srgbClr val="000000"/>
                  </a:solidFill>
                </a:uFill>
                <a:latin typeface="Aptos" panose="020B0004020202020204" pitchFamily="34" charset="0"/>
                <a:ea typeface="Arial" panose="020B0604020202020204" pitchFamily="34" charset="0"/>
                <a:cs typeface="Arial" panose="020B0604020202020204" pitchFamily="34" charset="0"/>
              </a:rPr>
              <a:t>Principal Investigator that have an employment contract in the organisation at the time of proposal submission and valid for at least 3 months after the end of the allocation period. </a:t>
            </a:r>
          </a:p>
        </p:txBody>
      </p:sp>
      <p:sp>
        <p:nvSpPr>
          <p:cNvPr id="5" name="Rectangle 4">
            <a:extLst>
              <a:ext uri="{FF2B5EF4-FFF2-40B4-BE49-F238E27FC236}">
                <a16:creationId xmlns:a16="http://schemas.microsoft.com/office/drawing/2014/main" id="{E8A7C0C5-A363-9EEC-FA80-01E2ABC1DA97}"/>
              </a:ext>
            </a:extLst>
          </p:cNvPr>
          <p:cNvSpPr/>
          <p:nvPr/>
        </p:nvSpPr>
        <p:spPr>
          <a:xfrm>
            <a:off x="784177" y="5408130"/>
            <a:ext cx="2017675" cy="444508"/>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ptos" panose="020B0004020202020204" pitchFamily="34" charset="0"/>
              </a:rPr>
              <a:t>INDUSTRY ACCESS TRACK 20%</a:t>
            </a:r>
            <a:endParaRPr lang="en-GB" sz="1200" b="1">
              <a:latin typeface="Aptos" panose="020B0004020202020204" pitchFamily="34" charset="0"/>
            </a:endParaRPr>
          </a:p>
        </p:txBody>
      </p:sp>
      <p:sp>
        <p:nvSpPr>
          <p:cNvPr id="7" name="Rectangle 6">
            <a:extLst>
              <a:ext uri="{FF2B5EF4-FFF2-40B4-BE49-F238E27FC236}">
                <a16:creationId xmlns:a16="http://schemas.microsoft.com/office/drawing/2014/main" id="{2BC58D23-DBC1-5C03-4A69-2E349A43AAA1}"/>
              </a:ext>
            </a:extLst>
          </p:cNvPr>
          <p:cNvSpPr/>
          <p:nvPr/>
        </p:nvSpPr>
        <p:spPr>
          <a:xfrm>
            <a:off x="2836854" y="5398778"/>
            <a:ext cx="2017675" cy="444508"/>
          </a:xfrm>
          <a:prstGeom prst="rect">
            <a:avLst/>
          </a:prstGeom>
          <a:solidFill>
            <a:srgbClr val="BE6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ptos" panose="020B0004020202020204" pitchFamily="34" charset="0"/>
              </a:rPr>
              <a:t>PUBLIC ADMINISTRATION ACCESS TRACK 5%</a:t>
            </a:r>
            <a:endParaRPr lang="en-GB" sz="1200" b="1">
              <a:latin typeface="Aptos" panose="020B0004020202020204" pitchFamily="34" charset="0"/>
            </a:endParaRPr>
          </a:p>
        </p:txBody>
      </p:sp>
      <p:sp>
        <p:nvSpPr>
          <p:cNvPr id="8" name="Rectangle 7">
            <a:extLst>
              <a:ext uri="{FF2B5EF4-FFF2-40B4-BE49-F238E27FC236}">
                <a16:creationId xmlns:a16="http://schemas.microsoft.com/office/drawing/2014/main" id="{EC73A40B-3007-8612-D9CF-D4EC51EA0A16}"/>
              </a:ext>
            </a:extLst>
          </p:cNvPr>
          <p:cNvSpPr/>
          <p:nvPr/>
        </p:nvSpPr>
        <p:spPr>
          <a:xfrm>
            <a:off x="1793014" y="5895148"/>
            <a:ext cx="2017675" cy="4445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Aptos" panose="020B0004020202020204" pitchFamily="34" charset="0"/>
              </a:rPr>
              <a:t>SCIENTIFIC ACCESS TRACK 75%</a:t>
            </a:r>
            <a:endParaRPr lang="en-GB" sz="1200" b="1">
              <a:latin typeface="Aptos" panose="020B0004020202020204" pitchFamily="34" charset="0"/>
            </a:endParaRPr>
          </a:p>
        </p:txBody>
      </p:sp>
      <p:grpSp>
        <p:nvGrpSpPr>
          <p:cNvPr id="9" name="Group 8">
            <a:extLst>
              <a:ext uri="{FF2B5EF4-FFF2-40B4-BE49-F238E27FC236}">
                <a16:creationId xmlns:a16="http://schemas.microsoft.com/office/drawing/2014/main" id="{6DDE1718-EE62-2FF0-52F5-5CFD37E343C5}"/>
              </a:ext>
            </a:extLst>
          </p:cNvPr>
          <p:cNvGrpSpPr/>
          <p:nvPr/>
        </p:nvGrpSpPr>
        <p:grpSpPr>
          <a:xfrm>
            <a:off x="10110331" y="117396"/>
            <a:ext cx="1968255" cy="646095"/>
            <a:chOff x="9681254" y="309339"/>
            <a:chExt cx="2301639" cy="782003"/>
          </a:xfrm>
        </p:grpSpPr>
        <p:pic>
          <p:nvPicPr>
            <p:cNvPr id="10" name="Picture 9">
              <a:extLst>
                <a:ext uri="{FF2B5EF4-FFF2-40B4-BE49-F238E27FC236}">
                  <a16:creationId xmlns:a16="http://schemas.microsoft.com/office/drawing/2014/main" id="{FAF60561-3209-75F7-A4F9-46A2B5CCAD8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11" name="Picture 10" descr="A colorful cube with a black background&#10;&#10;AI-generated content may be incorrect.">
              <a:extLst>
                <a:ext uri="{FF2B5EF4-FFF2-40B4-BE49-F238E27FC236}">
                  <a16:creationId xmlns:a16="http://schemas.microsoft.com/office/drawing/2014/main" id="{A5FC9EFB-388E-5886-3A29-96F0723E22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12" name="Picture 11">
              <a:extLst>
                <a:ext uri="{FF2B5EF4-FFF2-40B4-BE49-F238E27FC236}">
                  <a16:creationId xmlns:a16="http://schemas.microsoft.com/office/drawing/2014/main" id="{A46DE6E0-A1C4-6CC9-8CC3-29F8686A47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Tree>
    <p:extLst>
      <p:ext uri="{BB962C8B-B14F-4D97-AF65-F5344CB8AC3E}">
        <p14:creationId xmlns:p14="http://schemas.microsoft.com/office/powerpoint/2010/main" val="13711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4050CCD-D009-AE46-C576-AB4A14F39F64}"/>
              </a:ext>
            </a:extLst>
          </p:cNvPr>
          <p:cNvSpPr/>
          <p:nvPr/>
        </p:nvSpPr>
        <p:spPr>
          <a:xfrm>
            <a:off x="1057963" y="2404735"/>
            <a:ext cx="1300062" cy="2419643"/>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Lst>
            <a:ahLst/>
            <a:cxnLst>
              <a:cxn ang="0">
                <a:pos x="connsiteX0" y="connsiteY0"/>
              </a:cxn>
              <a:cxn ang="0">
                <a:pos x="connsiteX1" y="connsiteY1"/>
              </a:cxn>
              <a:cxn ang="0">
                <a:pos x="connsiteX2" y="connsiteY2"/>
              </a:cxn>
            </a:cxnLst>
            <a:rect l="l" t="t" r="r" b="b"/>
            <a:pathLst>
              <a:path w="1300062" h="2419643">
                <a:moveTo>
                  <a:pt x="1300062" y="0"/>
                </a:moveTo>
                <a:cubicBezTo>
                  <a:pt x="820588" y="708074"/>
                  <a:pt x="355182" y="9380"/>
                  <a:pt x="174646" y="914400"/>
                </a:cubicBezTo>
                <a:cubicBezTo>
                  <a:pt x="36314" y="1594338"/>
                  <a:pt x="-212215" y="1798320"/>
                  <a:pt x="357526" y="2419643"/>
                </a:cubicBezTo>
              </a:path>
            </a:pathLst>
          </a:custGeom>
          <a:noFill/>
          <a:ln w="571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loud 17">
            <a:extLst>
              <a:ext uri="{FF2B5EF4-FFF2-40B4-BE49-F238E27FC236}">
                <a16:creationId xmlns:a16="http://schemas.microsoft.com/office/drawing/2014/main" id="{21359691-3964-43F2-08A8-CE8D2C493441}"/>
              </a:ext>
            </a:extLst>
          </p:cNvPr>
          <p:cNvSpPr/>
          <p:nvPr/>
        </p:nvSpPr>
        <p:spPr>
          <a:xfrm>
            <a:off x="631912" y="2644939"/>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Q?</a:t>
            </a:r>
          </a:p>
        </p:txBody>
      </p:sp>
      <p:sp>
        <p:nvSpPr>
          <p:cNvPr id="19" name="TextBox 18">
            <a:extLst>
              <a:ext uri="{FF2B5EF4-FFF2-40B4-BE49-F238E27FC236}">
                <a16:creationId xmlns:a16="http://schemas.microsoft.com/office/drawing/2014/main" id="{3F8058E0-89BB-8D2B-38C1-4EE255A03A85}"/>
              </a:ext>
            </a:extLst>
          </p:cNvPr>
          <p:cNvSpPr txBox="1"/>
          <p:nvPr/>
        </p:nvSpPr>
        <p:spPr>
          <a:xfrm>
            <a:off x="2653316" y="4639712"/>
            <a:ext cx="960519" cy="461665"/>
          </a:xfrm>
          <a:prstGeom prst="rect">
            <a:avLst/>
          </a:prstGeom>
          <a:noFill/>
        </p:spPr>
        <p:txBody>
          <a:bodyPr wrap="none" rtlCol="0">
            <a:spAutoFit/>
          </a:bodyPr>
          <a:lstStyle/>
          <a:p>
            <a:r>
              <a:rPr lang="en-US" sz="2400" dirty="0">
                <a:latin typeface="Lato" panose="020F0502020204030203" pitchFamily="34" charset="77"/>
              </a:rPr>
              <a:t>Users</a:t>
            </a:r>
          </a:p>
        </p:txBody>
      </p:sp>
      <p:sp>
        <p:nvSpPr>
          <p:cNvPr id="20" name="Freeform 19">
            <a:extLst>
              <a:ext uri="{FF2B5EF4-FFF2-40B4-BE49-F238E27FC236}">
                <a16:creationId xmlns:a16="http://schemas.microsoft.com/office/drawing/2014/main" id="{499EE6D1-4781-129C-A017-3BFE87DD35D7}"/>
              </a:ext>
            </a:extLst>
          </p:cNvPr>
          <p:cNvSpPr/>
          <p:nvPr/>
        </p:nvSpPr>
        <p:spPr>
          <a:xfrm rot="9633930">
            <a:off x="4137112" y="2460381"/>
            <a:ext cx="1300062" cy="2419643"/>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Lst>
            <a:ahLst/>
            <a:cxnLst>
              <a:cxn ang="0">
                <a:pos x="connsiteX0" y="connsiteY0"/>
              </a:cxn>
              <a:cxn ang="0">
                <a:pos x="connsiteX1" y="connsiteY1"/>
              </a:cxn>
              <a:cxn ang="0">
                <a:pos x="connsiteX2" y="connsiteY2"/>
              </a:cxn>
            </a:cxnLst>
            <a:rect l="l" t="t" r="r" b="b"/>
            <a:pathLst>
              <a:path w="1300062" h="2419643">
                <a:moveTo>
                  <a:pt x="1300062" y="0"/>
                </a:moveTo>
                <a:cubicBezTo>
                  <a:pt x="820588" y="708074"/>
                  <a:pt x="355182" y="9380"/>
                  <a:pt x="174646" y="914400"/>
                </a:cubicBezTo>
                <a:cubicBezTo>
                  <a:pt x="36314" y="1594338"/>
                  <a:pt x="-212215" y="1798320"/>
                  <a:pt x="357526" y="2419643"/>
                </a:cubicBezTo>
              </a:path>
            </a:pathLst>
          </a:custGeom>
          <a:noFill/>
          <a:ln w="571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21">
            <a:extLst>
              <a:ext uri="{FF2B5EF4-FFF2-40B4-BE49-F238E27FC236}">
                <a16:creationId xmlns:a16="http://schemas.microsoft.com/office/drawing/2014/main" id="{4139E40C-EC8A-CC95-FF8A-B0FB73024755}"/>
              </a:ext>
            </a:extLst>
          </p:cNvPr>
          <p:cNvSpPr/>
          <p:nvPr/>
        </p:nvSpPr>
        <p:spPr>
          <a:xfrm>
            <a:off x="4507318" y="3656240"/>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A</a:t>
            </a:r>
          </a:p>
        </p:txBody>
      </p:sp>
      <p:pic>
        <p:nvPicPr>
          <p:cNvPr id="2052" name="Picture 4" descr="EuroHPC JU logo squared 300dpi PNG">
            <a:extLst>
              <a:ext uri="{FF2B5EF4-FFF2-40B4-BE49-F238E27FC236}">
                <a16:creationId xmlns:a16="http://schemas.microsoft.com/office/drawing/2014/main" id="{90C0A106-3447-8C45-5E3E-58074B458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231" y="-282808"/>
            <a:ext cx="3704922" cy="3711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183FC70-E45F-28AF-68BB-A91CCC0E7B89}"/>
              </a:ext>
            </a:extLst>
          </p:cNvPr>
          <p:cNvPicPr>
            <a:picLocks noChangeAspect="1"/>
          </p:cNvPicPr>
          <p:nvPr/>
        </p:nvPicPr>
        <p:blipFill>
          <a:blip r:embed="rId3"/>
          <a:stretch>
            <a:fillRect/>
          </a:stretch>
        </p:blipFill>
        <p:spPr>
          <a:xfrm>
            <a:off x="1378231" y="5181633"/>
            <a:ext cx="695366" cy="695366"/>
          </a:xfrm>
          <a:prstGeom prst="rect">
            <a:avLst/>
          </a:prstGeom>
        </p:spPr>
      </p:pic>
      <p:pic>
        <p:nvPicPr>
          <p:cNvPr id="5" name="Picture 4">
            <a:extLst>
              <a:ext uri="{FF2B5EF4-FFF2-40B4-BE49-F238E27FC236}">
                <a16:creationId xmlns:a16="http://schemas.microsoft.com/office/drawing/2014/main" id="{48C59DAA-46B9-32B7-32D3-B6A820F52C1F}"/>
              </a:ext>
            </a:extLst>
          </p:cNvPr>
          <p:cNvPicPr>
            <a:picLocks noChangeAspect="1"/>
          </p:cNvPicPr>
          <p:nvPr/>
        </p:nvPicPr>
        <p:blipFill>
          <a:blip r:embed="rId3"/>
          <a:stretch>
            <a:fillRect/>
          </a:stretch>
        </p:blipFill>
        <p:spPr>
          <a:xfrm>
            <a:off x="2768943" y="5181633"/>
            <a:ext cx="695366" cy="695366"/>
          </a:xfrm>
          <a:prstGeom prst="rect">
            <a:avLst/>
          </a:prstGeom>
        </p:spPr>
      </p:pic>
      <p:pic>
        <p:nvPicPr>
          <p:cNvPr id="6" name="Picture 5">
            <a:extLst>
              <a:ext uri="{FF2B5EF4-FFF2-40B4-BE49-F238E27FC236}">
                <a16:creationId xmlns:a16="http://schemas.microsoft.com/office/drawing/2014/main" id="{47906B64-BF08-4D0C-7412-768515042894}"/>
              </a:ext>
            </a:extLst>
          </p:cNvPr>
          <p:cNvPicPr>
            <a:picLocks noChangeAspect="1"/>
          </p:cNvPicPr>
          <p:nvPr/>
        </p:nvPicPr>
        <p:blipFill>
          <a:blip r:embed="rId3"/>
          <a:stretch>
            <a:fillRect/>
          </a:stretch>
        </p:blipFill>
        <p:spPr>
          <a:xfrm>
            <a:off x="4159635" y="5167209"/>
            <a:ext cx="695366" cy="695366"/>
          </a:xfrm>
          <a:prstGeom prst="rect">
            <a:avLst/>
          </a:prstGeom>
        </p:spPr>
      </p:pic>
    </p:spTree>
    <p:extLst>
      <p:ext uri="{BB962C8B-B14F-4D97-AF65-F5344CB8AC3E}">
        <p14:creationId xmlns:p14="http://schemas.microsoft.com/office/powerpoint/2010/main" val="3600472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E2230-648E-E465-4F57-66748D488DDC}"/>
              </a:ext>
            </a:extLst>
          </p:cNvPr>
          <p:cNvPicPr>
            <a:picLocks noChangeAspect="1"/>
          </p:cNvPicPr>
          <p:nvPr/>
        </p:nvPicPr>
        <p:blipFill>
          <a:blip r:embed="rId2"/>
          <a:stretch>
            <a:fillRect/>
          </a:stretch>
        </p:blipFill>
        <p:spPr>
          <a:xfrm>
            <a:off x="1378231" y="5181633"/>
            <a:ext cx="695366" cy="695366"/>
          </a:xfrm>
          <a:prstGeom prst="rect">
            <a:avLst/>
          </a:prstGeom>
        </p:spPr>
      </p:pic>
      <p:pic>
        <p:nvPicPr>
          <p:cNvPr id="3" name="Picture 2">
            <a:extLst>
              <a:ext uri="{FF2B5EF4-FFF2-40B4-BE49-F238E27FC236}">
                <a16:creationId xmlns:a16="http://schemas.microsoft.com/office/drawing/2014/main" id="{576DE72A-1FC4-2715-04E2-BD81FF071540}"/>
              </a:ext>
            </a:extLst>
          </p:cNvPr>
          <p:cNvPicPr>
            <a:picLocks noChangeAspect="1"/>
          </p:cNvPicPr>
          <p:nvPr/>
        </p:nvPicPr>
        <p:blipFill>
          <a:blip r:embed="rId2"/>
          <a:stretch>
            <a:fillRect/>
          </a:stretch>
        </p:blipFill>
        <p:spPr>
          <a:xfrm>
            <a:off x="2768943" y="5181633"/>
            <a:ext cx="695366" cy="695366"/>
          </a:xfrm>
          <a:prstGeom prst="rect">
            <a:avLst/>
          </a:prstGeom>
        </p:spPr>
      </p:pic>
      <p:pic>
        <p:nvPicPr>
          <p:cNvPr id="4" name="Picture 3">
            <a:extLst>
              <a:ext uri="{FF2B5EF4-FFF2-40B4-BE49-F238E27FC236}">
                <a16:creationId xmlns:a16="http://schemas.microsoft.com/office/drawing/2014/main" id="{5812F4E2-C9D6-483A-AAF8-B387F8AA1C94}"/>
              </a:ext>
            </a:extLst>
          </p:cNvPr>
          <p:cNvPicPr>
            <a:picLocks noChangeAspect="1"/>
          </p:cNvPicPr>
          <p:nvPr/>
        </p:nvPicPr>
        <p:blipFill>
          <a:blip r:embed="rId2"/>
          <a:stretch>
            <a:fillRect/>
          </a:stretch>
        </p:blipFill>
        <p:spPr>
          <a:xfrm>
            <a:off x="4159635" y="5167209"/>
            <a:ext cx="695366" cy="695366"/>
          </a:xfrm>
          <a:prstGeom prst="rect">
            <a:avLst/>
          </a:prstGeom>
        </p:spPr>
      </p:pic>
      <p:sp>
        <p:nvSpPr>
          <p:cNvPr id="28" name="Freeform 27">
            <a:extLst>
              <a:ext uri="{FF2B5EF4-FFF2-40B4-BE49-F238E27FC236}">
                <a16:creationId xmlns:a16="http://schemas.microsoft.com/office/drawing/2014/main" id="{0511F47E-15FF-65A3-33CB-17DC353CC283}"/>
              </a:ext>
            </a:extLst>
          </p:cNvPr>
          <p:cNvSpPr/>
          <p:nvPr/>
        </p:nvSpPr>
        <p:spPr>
          <a:xfrm>
            <a:off x="1057963" y="2404735"/>
            <a:ext cx="1300062" cy="2419643"/>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Lst>
            <a:ahLst/>
            <a:cxnLst>
              <a:cxn ang="0">
                <a:pos x="connsiteX0" y="connsiteY0"/>
              </a:cxn>
              <a:cxn ang="0">
                <a:pos x="connsiteX1" y="connsiteY1"/>
              </a:cxn>
              <a:cxn ang="0">
                <a:pos x="connsiteX2" y="connsiteY2"/>
              </a:cxn>
            </a:cxnLst>
            <a:rect l="l" t="t" r="r" b="b"/>
            <a:pathLst>
              <a:path w="1300062" h="2419643">
                <a:moveTo>
                  <a:pt x="1300062" y="0"/>
                </a:moveTo>
                <a:cubicBezTo>
                  <a:pt x="820588" y="708074"/>
                  <a:pt x="355182" y="9380"/>
                  <a:pt x="174646" y="914400"/>
                </a:cubicBezTo>
                <a:cubicBezTo>
                  <a:pt x="36314" y="1594338"/>
                  <a:pt x="-212215" y="1798320"/>
                  <a:pt x="357526" y="2419643"/>
                </a:cubicBezTo>
              </a:path>
            </a:pathLst>
          </a:custGeom>
          <a:noFill/>
          <a:ln w="571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loud 28">
            <a:extLst>
              <a:ext uri="{FF2B5EF4-FFF2-40B4-BE49-F238E27FC236}">
                <a16:creationId xmlns:a16="http://schemas.microsoft.com/office/drawing/2014/main" id="{D2C35340-E514-2E22-8B27-8AAF7665FBA4}"/>
              </a:ext>
            </a:extLst>
          </p:cNvPr>
          <p:cNvSpPr/>
          <p:nvPr/>
        </p:nvSpPr>
        <p:spPr>
          <a:xfrm>
            <a:off x="631912" y="2644939"/>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Q?</a:t>
            </a:r>
          </a:p>
        </p:txBody>
      </p:sp>
      <p:sp>
        <p:nvSpPr>
          <p:cNvPr id="30" name="TextBox 29">
            <a:extLst>
              <a:ext uri="{FF2B5EF4-FFF2-40B4-BE49-F238E27FC236}">
                <a16:creationId xmlns:a16="http://schemas.microsoft.com/office/drawing/2014/main" id="{5014F4A1-EE05-B380-3927-4AF3A7ADFC22}"/>
              </a:ext>
            </a:extLst>
          </p:cNvPr>
          <p:cNvSpPr txBox="1"/>
          <p:nvPr/>
        </p:nvSpPr>
        <p:spPr>
          <a:xfrm>
            <a:off x="2653316" y="4639712"/>
            <a:ext cx="960519" cy="461665"/>
          </a:xfrm>
          <a:prstGeom prst="rect">
            <a:avLst/>
          </a:prstGeom>
          <a:noFill/>
        </p:spPr>
        <p:txBody>
          <a:bodyPr wrap="none" rtlCol="0">
            <a:spAutoFit/>
          </a:bodyPr>
          <a:lstStyle/>
          <a:p>
            <a:r>
              <a:rPr lang="en-US" sz="2400" b="1" dirty="0">
                <a:latin typeface="Lato" panose="020F0502020204030203" pitchFamily="34" charset="77"/>
              </a:rPr>
              <a:t>Users</a:t>
            </a:r>
          </a:p>
        </p:txBody>
      </p:sp>
      <p:sp>
        <p:nvSpPr>
          <p:cNvPr id="31" name="Freeform 30">
            <a:extLst>
              <a:ext uri="{FF2B5EF4-FFF2-40B4-BE49-F238E27FC236}">
                <a16:creationId xmlns:a16="http://schemas.microsoft.com/office/drawing/2014/main" id="{EDF6A4BF-5B12-9A0E-B299-6E9C40D39861}"/>
              </a:ext>
            </a:extLst>
          </p:cNvPr>
          <p:cNvSpPr/>
          <p:nvPr/>
        </p:nvSpPr>
        <p:spPr>
          <a:xfrm rot="9633930">
            <a:off x="4137112" y="2460381"/>
            <a:ext cx="1300062" cy="2419643"/>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Lst>
            <a:ahLst/>
            <a:cxnLst>
              <a:cxn ang="0">
                <a:pos x="connsiteX0" y="connsiteY0"/>
              </a:cxn>
              <a:cxn ang="0">
                <a:pos x="connsiteX1" y="connsiteY1"/>
              </a:cxn>
              <a:cxn ang="0">
                <a:pos x="connsiteX2" y="connsiteY2"/>
              </a:cxn>
            </a:cxnLst>
            <a:rect l="l" t="t" r="r" b="b"/>
            <a:pathLst>
              <a:path w="1300062" h="2419643">
                <a:moveTo>
                  <a:pt x="1300062" y="0"/>
                </a:moveTo>
                <a:cubicBezTo>
                  <a:pt x="820588" y="708074"/>
                  <a:pt x="355182" y="9380"/>
                  <a:pt x="174646" y="914400"/>
                </a:cubicBezTo>
                <a:cubicBezTo>
                  <a:pt x="36314" y="1594338"/>
                  <a:pt x="-212215" y="1798320"/>
                  <a:pt x="357526" y="2419643"/>
                </a:cubicBezTo>
              </a:path>
            </a:pathLst>
          </a:custGeom>
          <a:noFill/>
          <a:ln w="571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loud 31">
            <a:extLst>
              <a:ext uri="{FF2B5EF4-FFF2-40B4-BE49-F238E27FC236}">
                <a16:creationId xmlns:a16="http://schemas.microsoft.com/office/drawing/2014/main" id="{A757873F-12E5-885D-BEB6-E361A1E1F4E9}"/>
              </a:ext>
            </a:extLst>
          </p:cNvPr>
          <p:cNvSpPr/>
          <p:nvPr/>
        </p:nvSpPr>
        <p:spPr>
          <a:xfrm>
            <a:off x="4507318" y="3656240"/>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A</a:t>
            </a:r>
          </a:p>
        </p:txBody>
      </p:sp>
      <p:pic>
        <p:nvPicPr>
          <p:cNvPr id="36" name="Picture 4" descr="EuroHPC JU logo squared 300dpi PNG">
            <a:extLst>
              <a:ext uri="{FF2B5EF4-FFF2-40B4-BE49-F238E27FC236}">
                <a16:creationId xmlns:a16="http://schemas.microsoft.com/office/drawing/2014/main" id="{1DEE9620-1BD4-B76D-9006-4239FC524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231" y="-282808"/>
            <a:ext cx="3704922" cy="37118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C6918CA-E0AE-5875-1D6F-D6474E216E3A}"/>
              </a:ext>
            </a:extLst>
          </p:cNvPr>
          <p:cNvSpPr/>
          <p:nvPr/>
        </p:nvSpPr>
        <p:spPr>
          <a:xfrm>
            <a:off x="375071" y="210258"/>
            <a:ext cx="5744308" cy="6012411"/>
          </a:xfrm>
          <a:prstGeom prst="rect">
            <a:avLst/>
          </a:prstGeom>
          <a:solidFill>
            <a:schemeClr val="bg1">
              <a:alpha val="780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a:extLst>
              <a:ext uri="{FF2B5EF4-FFF2-40B4-BE49-F238E27FC236}">
                <a16:creationId xmlns:a16="http://schemas.microsoft.com/office/drawing/2014/main" id="{B072D6F3-0BB0-7BE4-A7C1-B9023E6F27AF}"/>
              </a:ext>
            </a:extLst>
          </p:cNvPr>
          <p:cNvSpPr/>
          <p:nvPr/>
        </p:nvSpPr>
        <p:spPr>
          <a:xfrm>
            <a:off x="6931363" y="2478736"/>
            <a:ext cx="1328876" cy="1814731"/>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 name="connsiteX0" fmla="*/ 1471991 w 1471991"/>
              <a:gd name="connsiteY0" fmla="*/ 0 h 2025747"/>
              <a:gd name="connsiteX1" fmla="*/ 346575 w 1471991"/>
              <a:gd name="connsiteY1" fmla="*/ 914400 h 2025747"/>
              <a:gd name="connsiteX2" fmla="*/ 262168 w 1471991"/>
              <a:gd name="connsiteY2" fmla="*/ 2025747 h 2025747"/>
              <a:gd name="connsiteX0" fmla="*/ 1520699 w 1520699"/>
              <a:gd name="connsiteY0" fmla="*/ 0 h 2025747"/>
              <a:gd name="connsiteX1" fmla="*/ 240539 w 1520699"/>
              <a:gd name="connsiteY1" fmla="*/ 844062 h 2025747"/>
              <a:gd name="connsiteX2" fmla="*/ 310876 w 1520699"/>
              <a:gd name="connsiteY2" fmla="*/ 2025747 h 2025747"/>
              <a:gd name="connsiteX0" fmla="*/ 1328876 w 1328876"/>
              <a:gd name="connsiteY0" fmla="*/ 0 h 1814731"/>
              <a:gd name="connsiteX1" fmla="*/ 48716 w 1328876"/>
              <a:gd name="connsiteY1" fmla="*/ 844062 h 1814731"/>
              <a:gd name="connsiteX2" fmla="*/ 625489 w 1328876"/>
              <a:gd name="connsiteY2" fmla="*/ 1814731 h 1814731"/>
            </a:gdLst>
            <a:ahLst/>
            <a:cxnLst>
              <a:cxn ang="0">
                <a:pos x="connsiteX0" y="connsiteY0"/>
              </a:cxn>
              <a:cxn ang="0">
                <a:pos x="connsiteX1" y="connsiteY1"/>
              </a:cxn>
              <a:cxn ang="0">
                <a:pos x="connsiteX2" y="connsiteY2"/>
              </a:cxn>
            </a:cxnLst>
            <a:rect l="l" t="t" r="r" b="b"/>
            <a:pathLst>
              <a:path w="1328876" h="1814731">
                <a:moveTo>
                  <a:pt x="1328876" y="0"/>
                </a:moveTo>
                <a:cubicBezTo>
                  <a:pt x="849402" y="708074"/>
                  <a:pt x="229252" y="-60958"/>
                  <a:pt x="48716" y="844062"/>
                </a:cubicBezTo>
                <a:cubicBezTo>
                  <a:pt x="-89616" y="1524000"/>
                  <a:pt x="55748" y="1193408"/>
                  <a:pt x="625489" y="1814731"/>
                </a:cubicBezTo>
              </a:path>
            </a:pathLst>
          </a:custGeom>
          <a:noFill/>
          <a:ln w="571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loud 41">
            <a:extLst>
              <a:ext uri="{FF2B5EF4-FFF2-40B4-BE49-F238E27FC236}">
                <a16:creationId xmlns:a16="http://schemas.microsoft.com/office/drawing/2014/main" id="{619C215B-01A1-E2C3-F8E9-77F333D74B93}"/>
              </a:ext>
            </a:extLst>
          </p:cNvPr>
          <p:cNvSpPr/>
          <p:nvPr/>
        </p:nvSpPr>
        <p:spPr>
          <a:xfrm>
            <a:off x="6534126" y="2718940"/>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Q?</a:t>
            </a:r>
          </a:p>
        </p:txBody>
      </p:sp>
      <p:sp>
        <p:nvSpPr>
          <p:cNvPr id="43" name="TextBox 42">
            <a:extLst>
              <a:ext uri="{FF2B5EF4-FFF2-40B4-BE49-F238E27FC236}">
                <a16:creationId xmlns:a16="http://schemas.microsoft.com/office/drawing/2014/main" id="{62D24BD0-D9A3-39A6-E596-8C31BDC4844D}"/>
              </a:ext>
            </a:extLst>
          </p:cNvPr>
          <p:cNvSpPr txBox="1"/>
          <p:nvPr/>
        </p:nvSpPr>
        <p:spPr>
          <a:xfrm>
            <a:off x="9043213" y="627296"/>
            <a:ext cx="960519" cy="461665"/>
          </a:xfrm>
          <a:prstGeom prst="rect">
            <a:avLst/>
          </a:prstGeom>
          <a:noFill/>
        </p:spPr>
        <p:txBody>
          <a:bodyPr wrap="none" rtlCol="0">
            <a:spAutoFit/>
          </a:bodyPr>
          <a:lstStyle/>
          <a:p>
            <a:r>
              <a:rPr lang="en-US" sz="2400" b="1" dirty="0">
                <a:latin typeface="Lato" panose="020F0502020204030203" pitchFamily="34" charset="77"/>
              </a:rPr>
              <a:t>Users</a:t>
            </a:r>
          </a:p>
        </p:txBody>
      </p:sp>
      <p:sp>
        <p:nvSpPr>
          <p:cNvPr id="44" name="Freeform 43">
            <a:extLst>
              <a:ext uri="{FF2B5EF4-FFF2-40B4-BE49-F238E27FC236}">
                <a16:creationId xmlns:a16="http://schemas.microsoft.com/office/drawing/2014/main" id="{666AD432-CC3D-1E23-358B-36C71FA0ACF6}"/>
              </a:ext>
            </a:extLst>
          </p:cNvPr>
          <p:cNvSpPr/>
          <p:nvPr/>
        </p:nvSpPr>
        <p:spPr>
          <a:xfrm rot="9633930">
            <a:off x="10122235" y="2517143"/>
            <a:ext cx="1094721" cy="1618218"/>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 name="connsiteX0" fmla="*/ 1076962 w 1076962"/>
              <a:gd name="connsiteY0" fmla="*/ 186961 h 1805179"/>
              <a:gd name="connsiteX1" fmla="*/ 174646 w 1076962"/>
              <a:gd name="connsiteY1" fmla="*/ 299936 h 1805179"/>
              <a:gd name="connsiteX2" fmla="*/ 357526 w 1076962"/>
              <a:gd name="connsiteY2" fmla="*/ 1805179 h 1805179"/>
              <a:gd name="connsiteX0" fmla="*/ 1094721 w 1094721"/>
              <a:gd name="connsiteY0" fmla="*/ 0 h 1618218"/>
              <a:gd name="connsiteX1" fmla="*/ 155785 w 1094721"/>
              <a:gd name="connsiteY1" fmla="*/ 681843 h 1618218"/>
              <a:gd name="connsiteX2" fmla="*/ 375285 w 1094721"/>
              <a:gd name="connsiteY2" fmla="*/ 1618218 h 1618218"/>
            </a:gdLst>
            <a:ahLst/>
            <a:cxnLst>
              <a:cxn ang="0">
                <a:pos x="connsiteX0" y="connsiteY0"/>
              </a:cxn>
              <a:cxn ang="0">
                <a:pos x="connsiteX1" y="connsiteY1"/>
              </a:cxn>
              <a:cxn ang="0">
                <a:pos x="connsiteX2" y="connsiteY2"/>
              </a:cxn>
            </a:cxnLst>
            <a:rect l="l" t="t" r="r" b="b"/>
            <a:pathLst>
              <a:path w="1094721" h="1618218">
                <a:moveTo>
                  <a:pt x="1094721" y="0"/>
                </a:moveTo>
                <a:cubicBezTo>
                  <a:pt x="615247" y="708074"/>
                  <a:pt x="336321" y="-223177"/>
                  <a:pt x="155785" y="681843"/>
                </a:cubicBezTo>
                <a:cubicBezTo>
                  <a:pt x="17453" y="1361781"/>
                  <a:pt x="-194456" y="996895"/>
                  <a:pt x="375285" y="1618218"/>
                </a:cubicBezTo>
              </a:path>
            </a:pathLst>
          </a:custGeom>
          <a:noFill/>
          <a:ln w="571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loud 44">
            <a:extLst>
              <a:ext uri="{FF2B5EF4-FFF2-40B4-BE49-F238E27FC236}">
                <a16:creationId xmlns:a16="http://schemas.microsoft.com/office/drawing/2014/main" id="{76001514-6C3D-D45A-7FFB-DAF141074795}"/>
              </a:ext>
            </a:extLst>
          </p:cNvPr>
          <p:cNvSpPr/>
          <p:nvPr/>
        </p:nvSpPr>
        <p:spPr>
          <a:xfrm>
            <a:off x="10404832" y="2887089"/>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A</a:t>
            </a:r>
          </a:p>
        </p:txBody>
      </p:sp>
      <p:pic>
        <p:nvPicPr>
          <p:cNvPr id="49" name="Picture 4" descr="EuroHPC JU logo squared 300dpi PNG">
            <a:extLst>
              <a:ext uri="{FF2B5EF4-FFF2-40B4-BE49-F238E27FC236}">
                <a16:creationId xmlns:a16="http://schemas.microsoft.com/office/drawing/2014/main" id="{04E64120-C4CF-B8EB-40F2-2460520CE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251" y="3557722"/>
            <a:ext cx="3704922" cy="3711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56344A3-496F-2C74-5622-C0E2957E5510}"/>
              </a:ext>
            </a:extLst>
          </p:cNvPr>
          <p:cNvPicPr>
            <a:picLocks noChangeAspect="1"/>
          </p:cNvPicPr>
          <p:nvPr/>
        </p:nvPicPr>
        <p:blipFill>
          <a:blip r:embed="rId2"/>
          <a:stretch>
            <a:fillRect/>
          </a:stretch>
        </p:blipFill>
        <p:spPr>
          <a:xfrm>
            <a:off x="7652501" y="1472581"/>
            <a:ext cx="695366" cy="695366"/>
          </a:xfrm>
          <a:prstGeom prst="rect">
            <a:avLst/>
          </a:prstGeom>
        </p:spPr>
      </p:pic>
      <p:pic>
        <p:nvPicPr>
          <p:cNvPr id="6" name="Picture 5">
            <a:extLst>
              <a:ext uri="{FF2B5EF4-FFF2-40B4-BE49-F238E27FC236}">
                <a16:creationId xmlns:a16="http://schemas.microsoft.com/office/drawing/2014/main" id="{00C4B6D8-A207-CCCD-C9DF-95F23A648ABC}"/>
              </a:ext>
            </a:extLst>
          </p:cNvPr>
          <p:cNvPicPr>
            <a:picLocks noChangeAspect="1"/>
          </p:cNvPicPr>
          <p:nvPr/>
        </p:nvPicPr>
        <p:blipFill>
          <a:blip r:embed="rId2"/>
          <a:stretch>
            <a:fillRect/>
          </a:stretch>
        </p:blipFill>
        <p:spPr>
          <a:xfrm>
            <a:off x="9043213" y="1472581"/>
            <a:ext cx="695366" cy="695366"/>
          </a:xfrm>
          <a:prstGeom prst="rect">
            <a:avLst/>
          </a:prstGeom>
        </p:spPr>
      </p:pic>
      <p:pic>
        <p:nvPicPr>
          <p:cNvPr id="7" name="Picture 6">
            <a:extLst>
              <a:ext uri="{FF2B5EF4-FFF2-40B4-BE49-F238E27FC236}">
                <a16:creationId xmlns:a16="http://schemas.microsoft.com/office/drawing/2014/main" id="{2861F17C-6875-80F4-519E-240F437E4B35}"/>
              </a:ext>
            </a:extLst>
          </p:cNvPr>
          <p:cNvPicPr>
            <a:picLocks noChangeAspect="1"/>
          </p:cNvPicPr>
          <p:nvPr/>
        </p:nvPicPr>
        <p:blipFill>
          <a:blip r:embed="rId2"/>
          <a:stretch>
            <a:fillRect/>
          </a:stretch>
        </p:blipFill>
        <p:spPr>
          <a:xfrm>
            <a:off x="10433905" y="1458157"/>
            <a:ext cx="695366" cy="695366"/>
          </a:xfrm>
          <a:prstGeom prst="rect">
            <a:avLst/>
          </a:prstGeom>
        </p:spPr>
      </p:pic>
    </p:spTree>
    <p:extLst>
      <p:ext uri="{BB962C8B-B14F-4D97-AF65-F5344CB8AC3E}">
        <p14:creationId xmlns:p14="http://schemas.microsoft.com/office/powerpoint/2010/main" val="1111596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41A84B81-D216-F77B-8DD4-C38F3CAA7AF2}"/>
              </a:ext>
            </a:extLst>
          </p:cNvPr>
          <p:cNvSpPr/>
          <p:nvPr/>
        </p:nvSpPr>
        <p:spPr>
          <a:xfrm>
            <a:off x="1710217" y="3209910"/>
            <a:ext cx="3325809" cy="1867888"/>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 name="connsiteX0" fmla="*/ 1989379 w 1989379"/>
              <a:gd name="connsiteY0" fmla="*/ 1443945 h 1683096"/>
              <a:gd name="connsiteX1" fmla="*/ 174646 w 1989379"/>
              <a:gd name="connsiteY1" fmla="*/ 177853 h 1683096"/>
              <a:gd name="connsiteX2" fmla="*/ 357526 w 1989379"/>
              <a:gd name="connsiteY2" fmla="*/ 1683096 h 1683096"/>
              <a:gd name="connsiteX0" fmla="*/ 1989379 w 1989379"/>
              <a:gd name="connsiteY0" fmla="*/ 1572620 h 1811771"/>
              <a:gd name="connsiteX1" fmla="*/ 174646 w 1989379"/>
              <a:gd name="connsiteY1" fmla="*/ 306528 h 1811771"/>
              <a:gd name="connsiteX2" fmla="*/ 357526 w 1989379"/>
              <a:gd name="connsiteY2" fmla="*/ 1811771 h 1811771"/>
              <a:gd name="connsiteX0" fmla="*/ 3325809 w 3325809"/>
              <a:gd name="connsiteY0" fmla="*/ 1867888 h 1867888"/>
              <a:gd name="connsiteX1" fmla="*/ 174646 w 3325809"/>
              <a:gd name="connsiteY1" fmla="*/ 264171 h 1867888"/>
              <a:gd name="connsiteX2" fmla="*/ 357526 w 3325809"/>
              <a:gd name="connsiteY2" fmla="*/ 1769414 h 1867888"/>
            </a:gdLst>
            <a:ahLst/>
            <a:cxnLst>
              <a:cxn ang="0">
                <a:pos x="connsiteX0" y="connsiteY0"/>
              </a:cxn>
              <a:cxn ang="0">
                <a:pos x="connsiteX1" y="connsiteY1"/>
              </a:cxn>
              <a:cxn ang="0">
                <a:pos x="connsiteX2" y="connsiteY2"/>
              </a:cxn>
            </a:cxnLst>
            <a:rect l="l" t="t" r="r" b="b"/>
            <a:pathLst>
              <a:path w="3325809" h="1867888">
                <a:moveTo>
                  <a:pt x="3325809" y="1867888"/>
                </a:moveTo>
                <a:cubicBezTo>
                  <a:pt x="3141756" y="1000381"/>
                  <a:pt x="355182" y="-640849"/>
                  <a:pt x="174646" y="264171"/>
                </a:cubicBezTo>
                <a:cubicBezTo>
                  <a:pt x="36314" y="944109"/>
                  <a:pt x="-212215" y="1148091"/>
                  <a:pt x="357526" y="1769414"/>
                </a:cubicBezTo>
              </a:path>
            </a:pathLst>
          </a:custGeom>
          <a:noFill/>
          <a:ln w="57150">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loud 10">
            <a:extLst>
              <a:ext uri="{FF2B5EF4-FFF2-40B4-BE49-F238E27FC236}">
                <a16:creationId xmlns:a16="http://schemas.microsoft.com/office/drawing/2014/main" id="{DAC8468E-2095-40C2-2AE4-DA2B35274B19}"/>
              </a:ext>
            </a:extLst>
          </p:cNvPr>
          <p:cNvSpPr/>
          <p:nvPr/>
        </p:nvSpPr>
        <p:spPr>
          <a:xfrm>
            <a:off x="1284166" y="3741672"/>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Q?</a:t>
            </a:r>
          </a:p>
        </p:txBody>
      </p:sp>
      <p:sp>
        <p:nvSpPr>
          <p:cNvPr id="12" name="Freeform 11">
            <a:extLst>
              <a:ext uri="{FF2B5EF4-FFF2-40B4-BE49-F238E27FC236}">
                <a16:creationId xmlns:a16="http://schemas.microsoft.com/office/drawing/2014/main" id="{DA6D2B74-8539-2186-30FA-37A096E2B12B}"/>
              </a:ext>
            </a:extLst>
          </p:cNvPr>
          <p:cNvSpPr/>
          <p:nvPr/>
        </p:nvSpPr>
        <p:spPr>
          <a:xfrm rot="9633930">
            <a:off x="5112756" y="3894287"/>
            <a:ext cx="1917466" cy="1589101"/>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 name="connsiteX0" fmla="*/ 1738162 w 1738162"/>
              <a:gd name="connsiteY0" fmla="*/ 455927 h 1485700"/>
              <a:gd name="connsiteX1" fmla="*/ 612746 w 1738162"/>
              <a:gd name="connsiteY1" fmla="*/ 1370327 h 1485700"/>
              <a:gd name="connsiteX2" fmla="*/ 194500 w 1738162"/>
              <a:gd name="connsiteY2" fmla="*/ 97635 h 1485700"/>
              <a:gd name="connsiteX0" fmla="*/ 1543662 w 1543662"/>
              <a:gd name="connsiteY0" fmla="*/ 358292 h 1473770"/>
              <a:gd name="connsiteX1" fmla="*/ 418246 w 1543662"/>
              <a:gd name="connsiteY1" fmla="*/ 1272692 h 1473770"/>
              <a:gd name="connsiteX2" fmla="*/ 0 w 1543662"/>
              <a:gd name="connsiteY2" fmla="*/ 0 h 1473770"/>
              <a:gd name="connsiteX0" fmla="*/ 1917466 w 1917466"/>
              <a:gd name="connsiteY0" fmla="*/ 609525 h 1700338"/>
              <a:gd name="connsiteX1" fmla="*/ 792050 w 1917466"/>
              <a:gd name="connsiteY1" fmla="*/ 1523925 h 1700338"/>
              <a:gd name="connsiteX2" fmla="*/ 0 w 1917466"/>
              <a:gd name="connsiteY2" fmla="*/ 0 h 1700338"/>
              <a:gd name="connsiteX0" fmla="*/ 1917466 w 1917466"/>
              <a:gd name="connsiteY0" fmla="*/ 609525 h 1700338"/>
              <a:gd name="connsiteX1" fmla="*/ 792050 w 1917466"/>
              <a:gd name="connsiteY1" fmla="*/ 1523925 h 1700338"/>
              <a:gd name="connsiteX2" fmla="*/ 0 w 1917466"/>
              <a:gd name="connsiteY2" fmla="*/ 0 h 1700338"/>
              <a:gd name="connsiteX0" fmla="*/ 1917466 w 1917466"/>
              <a:gd name="connsiteY0" fmla="*/ 609525 h 1589101"/>
              <a:gd name="connsiteX1" fmla="*/ 792050 w 1917466"/>
              <a:gd name="connsiteY1" fmla="*/ 1523925 h 1589101"/>
              <a:gd name="connsiteX2" fmla="*/ 0 w 1917466"/>
              <a:gd name="connsiteY2" fmla="*/ 0 h 1589101"/>
            </a:gdLst>
            <a:ahLst/>
            <a:cxnLst>
              <a:cxn ang="0">
                <a:pos x="connsiteX0" y="connsiteY0"/>
              </a:cxn>
              <a:cxn ang="0">
                <a:pos x="connsiteX1" y="connsiteY1"/>
              </a:cxn>
              <a:cxn ang="0">
                <a:pos x="connsiteX2" y="connsiteY2"/>
              </a:cxn>
            </a:cxnLst>
            <a:rect l="l" t="t" r="r" b="b"/>
            <a:pathLst>
              <a:path w="1917466" h="1589101">
                <a:moveTo>
                  <a:pt x="1917466" y="609525"/>
                </a:moveTo>
                <a:cubicBezTo>
                  <a:pt x="1437992" y="1317599"/>
                  <a:pt x="1522779" y="1215809"/>
                  <a:pt x="792050" y="1523925"/>
                </a:cubicBezTo>
                <a:cubicBezTo>
                  <a:pt x="-34570" y="1871507"/>
                  <a:pt x="318413" y="751200"/>
                  <a:pt x="0" y="0"/>
                </a:cubicBezTo>
              </a:path>
            </a:pathLst>
          </a:custGeom>
          <a:noFill/>
          <a:ln w="57150">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F5A8B7E7-B7F3-1438-62EE-020A4D0A4886}"/>
              </a:ext>
            </a:extLst>
          </p:cNvPr>
          <p:cNvSpPr/>
          <p:nvPr/>
        </p:nvSpPr>
        <p:spPr>
          <a:xfrm>
            <a:off x="7112823" y="2642333"/>
            <a:ext cx="1300062" cy="2419643"/>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Lst>
            <a:ahLst/>
            <a:cxnLst>
              <a:cxn ang="0">
                <a:pos x="connsiteX0" y="connsiteY0"/>
              </a:cxn>
              <a:cxn ang="0">
                <a:pos x="connsiteX1" y="connsiteY1"/>
              </a:cxn>
              <a:cxn ang="0">
                <a:pos x="connsiteX2" y="connsiteY2"/>
              </a:cxn>
            </a:cxnLst>
            <a:rect l="l" t="t" r="r" b="b"/>
            <a:pathLst>
              <a:path w="1300062" h="2419643">
                <a:moveTo>
                  <a:pt x="1300062" y="0"/>
                </a:moveTo>
                <a:cubicBezTo>
                  <a:pt x="820588" y="708074"/>
                  <a:pt x="355182" y="9380"/>
                  <a:pt x="174646" y="914400"/>
                </a:cubicBezTo>
                <a:cubicBezTo>
                  <a:pt x="36314" y="1594338"/>
                  <a:pt x="-212215" y="1798320"/>
                  <a:pt x="357526" y="2419643"/>
                </a:cubicBezTo>
              </a:path>
            </a:pathLst>
          </a:custGeom>
          <a:noFill/>
          <a:ln w="57150">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loud 14">
            <a:extLst>
              <a:ext uri="{FF2B5EF4-FFF2-40B4-BE49-F238E27FC236}">
                <a16:creationId xmlns:a16="http://schemas.microsoft.com/office/drawing/2014/main" id="{DB832F93-4A31-CD8F-5C82-4430CE5C95E0}"/>
              </a:ext>
            </a:extLst>
          </p:cNvPr>
          <p:cNvSpPr/>
          <p:nvPr/>
        </p:nvSpPr>
        <p:spPr>
          <a:xfrm>
            <a:off x="5487965" y="3429000"/>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Q?</a:t>
            </a:r>
          </a:p>
        </p:txBody>
      </p:sp>
      <p:sp>
        <p:nvSpPr>
          <p:cNvPr id="16" name="Freeform 15">
            <a:extLst>
              <a:ext uri="{FF2B5EF4-FFF2-40B4-BE49-F238E27FC236}">
                <a16:creationId xmlns:a16="http://schemas.microsoft.com/office/drawing/2014/main" id="{D74FA82F-CE2A-EAE3-6699-438737819411}"/>
              </a:ext>
            </a:extLst>
          </p:cNvPr>
          <p:cNvSpPr/>
          <p:nvPr/>
        </p:nvSpPr>
        <p:spPr>
          <a:xfrm rot="9633930">
            <a:off x="7799072" y="4074856"/>
            <a:ext cx="3737510" cy="1262224"/>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 name="connsiteX0" fmla="*/ 1129640 w 3737482"/>
              <a:gd name="connsiteY0" fmla="*/ 0 h 1115029"/>
              <a:gd name="connsiteX1" fmla="*/ 4224 w 3737482"/>
              <a:gd name="connsiteY1" fmla="*/ 914400 h 1115029"/>
              <a:gd name="connsiteX2" fmla="*/ 3737482 w 3737482"/>
              <a:gd name="connsiteY2" fmla="*/ 897646 h 1115029"/>
              <a:gd name="connsiteX0" fmla="*/ 1129668 w 3737510"/>
              <a:gd name="connsiteY0" fmla="*/ 0 h 1262224"/>
              <a:gd name="connsiteX1" fmla="*/ 4252 w 3737510"/>
              <a:gd name="connsiteY1" fmla="*/ 914400 h 1262224"/>
              <a:gd name="connsiteX2" fmla="*/ 3737510 w 3737510"/>
              <a:gd name="connsiteY2" fmla="*/ 897646 h 1262224"/>
            </a:gdLst>
            <a:ahLst/>
            <a:cxnLst>
              <a:cxn ang="0">
                <a:pos x="connsiteX0" y="connsiteY0"/>
              </a:cxn>
              <a:cxn ang="0">
                <a:pos x="connsiteX1" y="connsiteY1"/>
              </a:cxn>
              <a:cxn ang="0">
                <a:pos x="connsiteX2" y="connsiteY2"/>
              </a:cxn>
            </a:cxnLst>
            <a:rect l="l" t="t" r="r" b="b"/>
            <a:pathLst>
              <a:path w="3737510" h="1262224">
                <a:moveTo>
                  <a:pt x="1129668" y="0"/>
                </a:moveTo>
                <a:cubicBezTo>
                  <a:pt x="650194" y="708074"/>
                  <a:pt x="184788" y="9380"/>
                  <a:pt x="4252" y="914400"/>
                </a:cubicBezTo>
                <a:cubicBezTo>
                  <a:pt x="-134080" y="1594338"/>
                  <a:pt x="3144438" y="1103480"/>
                  <a:pt x="3737510" y="897646"/>
                </a:cubicBezTo>
              </a:path>
            </a:pathLst>
          </a:custGeom>
          <a:noFill/>
          <a:ln w="57150">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loud 16">
            <a:extLst>
              <a:ext uri="{FF2B5EF4-FFF2-40B4-BE49-F238E27FC236}">
                <a16:creationId xmlns:a16="http://schemas.microsoft.com/office/drawing/2014/main" id="{AB88778F-AC4B-DAC7-3C3B-2E1907C5B4D2}"/>
              </a:ext>
            </a:extLst>
          </p:cNvPr>
          <p:cNvSpPr/>
          <p:nvPr/>
        </p:nvSpPr>
        <p:spPr>
          <a:xfrm>
            <a:off x="10398304" y="3299100"/>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A</a:t>
            </a:r>
          </a:p>
        </p:txBody>
      </p:sp>
      <p:sp>
        <p:nvSpPr>
          <p:cNvPr id="18" name="Freeform 17">
            <a:extLst>
              <a:ext uri="{FF2B5EF4-FFF2-40B4-BE49-F238E27FC236}">
                <a16:creationId xmlns:a16="http://schemas.microsoft.com/office/drawing/2014/main" id="{1D6C132C-E792-F981-5E77-AD8BDB5B3730}"/>
              </a:ext>
            </a:extLst>
          </p:cNvPr>
          <p:cNvSpPr/>
          <p:nvPr/>
        </p:nvSpPr>
        <p:spPr>
          <a:xfrm>
            <a:off x="2318365" y="3351424"/>
            <a:ext cx="2377439" cy="1809007"/>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 name="connsiteX0" fmla="*/ 74122 w 1607500"/>
              <a:gd name="connsiteY0" fmla="*/ 0 h 1941342"/>
              <a:gd name="connsiteX1" fmla="*/ 1424620 w 1607500"/>
              <a:gd name="connsiteY1" fmla="*/ 436099 h 1941342"/>
              <a:gd name="connsiteX2" fmla="*/ 1607500 w 1607500"/>
              <a:gd name="connsiteY2" fmla="*/ 1941342 h 1941342"/>
              <a:gd name="connsiteX0" fmla="*/ 0 w 1533378"/>
              <a:gd name="connsiteY0" fmla="*/ 506904 h 2448246"/>
              <a:gd name="connsiteX1" fmla="*/ 1350498 w 1533378"/>
              <a:gd name="connsiteY1" fmla="*/ 943003 h 2448246"/>
              <a:gd name="connsiteX2" fmla="*/ 1533378 w 1533378"/>
              <a:gd name="connsiteY2" fmla="*/ 2448246 h 2448246"/>
              <a:gd name="connsiteX0" fmla="*/ 0 w 2377439"/>
              <a:gd name="connsiteY0" fmla="*/ 1640194 h 1809007"/>
              <a:gd name="connsiteX1" fmla="*/ 2194559 w 2377439"/>
              <a:gd name="connsiteY1" fmla="*/ 303764 h 1809007"/>
              <a:gd name="connsiteX2" fmla="*/ 2377439 w 2377439"/>
              <a:gd name="connsiteY2" fmla="*/ 1809007 h 1809007"/>
            </a:gdLst>
            <a:ahLst/>
            <a:cxnLst>
              <a:cxn ang="0">
                <a:pos x="connsiteX0" y="connsiteY0"/>
              </a:cxn>
              <a:cxn ang="0">
                <a:pos x="connsiteX1" y="connsiteY1"/>
              </a:cxn>
              <a:cxn ang="0">
                <a:pos x="connsiteX2" y="connsiteY2"/>
              </a:cxn>
            </a:cxnLst>
            <a:rect l="l" t="t" r="r" b="b"/>
            <a:pathLst>
              <a:path w="2377439" h="1809007">
                <a:moveTo>
                  <a:pt x="0" y="1640194"/>
                </a:moveTo>
                <a:cubicBezTo>
                  <a:pt x="533400" y="716415"/>
                  <a:pt x="2375095" y="-601256"/>
                  <a:pt x="2194559" y="303764"/>
                </a:cubicBezTo>
                <a:cubicBezTo>
                  <a:pt x="2056227" y="983702"/>
                  <a:pt x="1807698" y="1187684"/>
                  <a:pt x="2377439" y="1809007"/>
                </a:cubicBezTo>
              </a:path>
            </a:pathLst>
          </a:custGeom>
          <a:noFill/>
          <a:ln w="57150">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loud 18">
            <a:extLst>
              <a:ext uri="{FF2B5EF4-FFF2-40B4-BE49-F238E27FC236}">
                <a16:creationId xmlns:a16="http://schemas.microsoft.com/office/drawing/2014/main" id="{A5E2ED8F-8B26-DA9E-C7AA-414B607E1D0A}"/>
              </a:ext>
            </a:extLst>
          </p:cNvPr>
          <p:cNvSpPr/>
          <p:nvPr/>
        </p:nvSpPr>
        <p:spPr>
          <a:xfrm>
            <a:off x="6879421" y="2745704"/>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Q?</a:t>
            </a:r>
          </a:p>
        </p:txBody>
      </p:sp>
      <p:sp>
        <p:nvSpPr>
          <p:cNvPr id="20" name="Freeform 19">
            <a:extLst>
              <a:ext uri="{FF2B5EF4-FFF2-40B4-BE49-F238E27FC236}">
                <a16:creationId xmlns:a16="http://schemas.microsoft.com/office/drawing/2014/main" id="{A5F7821A-EE62-7105-2726-7340DE91F53A}"/>
              </a:ext>
            </a:extLst>
          </p:cNvPr>
          <p:cNvSpPr/>
          <p:nvPr/>
        </p:nvSpPr>
        <p:spPr>
          <a:xfrm rot="9633930">
            <a:off x="5555889" y="4193413"/>
            <a:ext cx="4404771" cy="1297584"/>
          </a:xfrm>
          <a:custGeom>
            <a:avLst/>
            <a:gdLst>
              <a:gd name="connsiteX0" fmla="*/ 1171021 w 1171021"/>
              <a:gd name="connsiteY0" fmla="*/ 0 h 2138289"/>
              <a:gd name="connsiteX1" fmla="*/ 17470 w 1171021"/>
              <a:gd name="connsiteY1" fmla="*/ 647114 h 2138289"/>
              <a:gd name="connsiteX2" fmla="*/ 509839 w 1171021"/>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80492 w 1280492"/>
              <a:gd name="connsiteY0" fmla="*/ 0 h 2138289"/>
              <a:gd name="connsiteX1" fmla="*/ 14399 w 1280492"/>
              <a:gd name="connsiteY1" fmla="*/ 1111348 h 2138289"/>
              <a:gd name="connsiteX2" fmla="*/ 619310 w 1280492"/>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266093 w 1266093"/>
              <a:gd name="connsiteY0" fmla="*/ 0 h 2138289"/>
              <a:gd name="connsiteX1" fmla="*/ 0 w 1266093"/>
              <a:gd name="connsiteY1" fmla="*/ 1111348 h 2138289"/>
              <a:gd name="connsiteX2" fmla="*/ 604911 w 1266093"/>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30936 w 1330936"/>
              <a:gd name="connsiteY0" fmla="*/ 0 h 2138289"/>
              <a:gd name="connsiteX1" fmla="*/ 64843 w 1330936"/>
              <a:gd name="connsiteY1" fmla="*/ 1111348 h 2138289"/>
              <a:gd name="connsiteX2" fmla="*/ 669754 w 1330936"/>
              <a:gd name="connsiteY2" fmla="*/ 2138289 h 2138289"/>
              <a:gd name="connsiteX0" fmla="*/ 1311235 w 1311235"/>
              <a:gd name="connsiteY0" fmla="*/ 0 h 2138289"/>
              <a:gd name="connsiteX1" fmla="*/ 45142 w 1311235"/>
              <a:gd name="connsiteY1" fmla="*/ 1111348 h 2138289"/>
              <a:gd name="connsiteX2" fmla="*/ 650053 w 1311235"/>
              <a:gd name="connsiteY2" fmla="*/ 2138289 h 2138289"/>
              <a:gd name="connsiteX0" fmla="*/ 1193847 w 1193847"/>
              <a:gd name="connsiteY0" fmla="*/ 0 h 2138289"/>
              <a:gd name="connsiteX1" fmla="*/ 68431 w 1193847"/>
              <a:gd name="connsiteY1" fmla="*/ 914400 h 2138289"/>
              <a:gd name="connsiteX2" fmla="*/ 532665 w 1193847"/>
              <a:gd name="connsiteY2" fmla="*/ 2138289 h 2138289"/>
              <a:gd name="connsiteX0" fmla="*/ 1300062 w 1300062"/>
              <a:gd name="connsiteY0" fmla="*/ 0 h 2419643"/>
              <a:gd name="connsiteX1" fmla="*/ 174646 w 1300062"/>
              <a:gd name="connsiteY1" fmla="*/ 914400 h 2419643"/>
              <a:gd name="connsiteX2" fmla="*/ 357526 w 1300062"/>
              <a:gd name="connsiteY2" fmla="*/ 2419643 h 2419643"/>
              <a:gd name="connsiteX0" fmla="*/ 1128947 w 4404753"/>
              <a:gd name="connsiteY0" fmla="*/ 0 h 1111166"/>
              <a:gd name="connsiteX1" fmla="*/ 3531 w 4404753"/>
              <a:gd name="connsiteY1" fmla="*/ 914400 h 1111166"/>
              <a:gd name="connsiteX2" fmla="*/ 4404753 w 4404753"/>
              <a:gd name="connsiteY2" fmla="*/ 864808 h 1111166"/>
              <a:gd name="connsiteX0" fmla="*/ 1128965 w 4404771"/>
              <a:gd name="connsiteY0" fmla="*/ 0 h 1297584"/>
              <a:gd name="connsiteX1" fmla="*/ 3549 w 4404771"/>
              <a:gd name="connsiteY1" fmla="*/ 914400 h 1297584"/>
              <a:gd name="connsiteX2" fmla="*/ 4404771 w 4404771"/>
              <a:gd name="connsiteY2" fmla="*/ 864808 h 1297584"/>
            </a:gdLst>
            <a:ahLst/>
            <a:cxnLst>
              <a:cxn ang="0">
                <a:pos x="connsiteX0" y="connsiteY0"/>
              </a:cxn>
              <a:cxn ang="0">
                <a:pos x="connsiteX1" y="connsiteY1"/>
              </a:cxn>
              <a:cxn ang="0">
                <a:pos x="connsiteX2" y="connsiteY2"/>
              </a:cxn>
            </a:cxnLst>
            <a:rect l="l" t="t" r="r" b="b"/>
            <a:pathLst>
              <a:path w="4404771" h="1297584">
                <a:moveTo>
                  <a:pt x="1128965" y="0"/>
                </a:moveTo>
                <a:cubicBezTo>
                  <a:pt x="649491" y="708074"/>
                  <a:pt x="184085" y="9380"/>
                  <a:pt x="3549" y="914400"/>
                </a:cubicBezTo>
                <a:cubicBezTo>
                  <a:pt x="-134783" y="1594338"/>
                  <a:pt x="3813276" y="1235292"/>
                  <a:pt x="4404771" y="864808"/>
                </a:cubicBezTo>
              </a:path>
            </a:pathLst>
          </a:custGeom>
          <a:noFill/>
          <a:ln w="57150">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loud 20">
            <a:extLst>
              <a:ext uri="{FF2B5EF4-FFF2-40B4-BE49-F238E27FC236}">
                <a16:creationId xmlns:a16="http://schemas.microsoft.com/office/drawing/2014/main" id="{BCF0A56E-6692-5F88-36F7-5F1F77C03534}"/>
              </a:ext>
            </a:extLst>
          </p:cNvPr>
          <p:cNvSpPr/>
          <p:nvPr/>
        </p:nvSpPr>
        <p:spPr>
          <a:xfrm>
            <a:off x="8803524" y="3334330"/>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A</a:t>
            </a:r>
          </a:p>
        </p:txBody>
      </p:sp>
      <p:sp>
        <p:nvSpPr>
          <p:cNvPr id="13" name="Cloud 12">
            <a:extLst>
              <a:ext uri="{FF2B5EF4-FFF2-40B4-BE49-F238E27FC236}">
                <a16:creationId xmlns:a16="http://schemas.microsoft.com/office/drawing/2014/main" id="{CBD1F845-29E0-CDE6-1B0A-190FE72E737F}"/>
              </a:ext>
            </a:extLst>
          </p:cNvPr>
          <p:cNvSpPr/>
          <p:nvPr/>
        </p:nvSpPr>
        <p:spPr>
          <a:xfrm>
            <a:off x="3717672" y="2859688"/>
            <a:ext cx="1300062" cy="9834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Lato" panose="020F0502020204030203" pitchFamily="34" charset="77"/>
              </a:rPr>
              <a:t>A</a:t>
            </a:r>
          </a:p>
        </p:txBody>
      </p:sp>
      <p:sp>
        <p:nvSpPr>
          <p:cNvPr id="22" name="TextBox 21">
            <a:extLst>
              <a:ext uri="{FF2B5EF4-FFF2-40B4-BE49-F238E27FC236}">
                <a16:creationId xmlns:a16="http://schemas.microsoft.com/office/drawing/2014/main" id="{244CE007-38DB-1279-1BF7-F84018ABC59E}"/>
              </a:ext>
            </a:extLst>
          </p:cNvPr>
          <p:cNvSpPr txBox="1"/>
          <p:nvPr/>
        </p:nvSpPr>
        <p:spPr>
          <a:xfrm>
            <a:off x="4695804" y="1421921"/>
            <a:ext cx="3329758" cy="707886"/>
          </a:xfrm>
          <a:prstGeom prst="rect">
            <a:avLst/>
          </a:prstGeom>
          <a:noFill/>
        </p:spPr>
        <p:txBody>
          <a:bodyPr wrap="none" rtlCol="0">
            <a:spAutoFit/>
          </a:bodyPr>
          <a:lstStyle/>
          <a:p>
            <a:r>
              <a:rPr lang="en-US" sz="4000" b="1" dirty="0">
                <a:latin typeface="Lato" panose="020F0502020204030203" pitchFamily="34" charset="77"/>
              </a:rPr>
              <a:t>User dialogue</a:t>
            </a:r>
          </a:p>
        </p:txBody>
      </p:sp>
      <p:pic>
        <p:nvPicPr>
          <p:cNvPr id="2" name="Picture 1">
            <a:extLst>
              <a:ext uri="{FF2B5EF4-FFF2-40B4-BE49-F238E27FC236}">
                <a16:creationId xmlns:a16="http://schemas.microsoft.com/office/drawing/2014/main" id="{A433AB65-7A33-B67D-8425-719B8C3FD773}"/>
              </a:ext>
            </a:extLst>
          </p:cNvPr>
          <p:cNvPicPr>
            <a:picLocks noChangeAspect="1"/>
          </p:cNvPicPr>
          <p:nvPr/>
        </p:nvPicPr>
        <p:blipFill>
          <a:blip r:embed="rId2"/>
          <a:stretch>
            <a:fillRect/>
          </a:stretch>
        </p:blipFill>
        <p:spPr>
          <a:xfrm>
            <a:off x="1736687" y="5245288"/>
            <a:ext cx="695366" cy="695366"/>
          </a:xfrm>
          <a:prstGeom prst="rect">
            <a:avLst/>
          </a:prstGeom>
        </p:spPr>
      </p:pic>
      <p:pic>
        <p:nvPicPr>
          <p:cNvPr id="3" name="Picture 2">
            <a:extLst>
              <a:ext uri="{FF2B5EF4-FFF2-40B4-BE49-F238E27FC236}">
                <a16:creationId xmlns:a16="http://schemas.microsoft.com/office/drawing/2014/main" id="{7CB139BA-19A7-4D9F-73A6-06F6DB9A7CDA}"/>
              </a:ext>
            </a:extLst>
          </p:cNvPr>
          <p:cNvPicPr>
            <a:picLocks noChangeAspect="1"/>
          </p:cNvPicPr>
          <p:nvPr/>
        </p:nvPicPr>
        <p:blipFill>
          <a:blip r:embed="rId2"/>
          <a:stretch>
            <a:fillRect/>
          </a:stretch>
        </p:blipFill>
        <p:spPr>
          <a:xfrm>
            <a:off x="3127399" y="5245288"/>
            <a:ext cx="695366" cy="695366"/>
          </a:xfrm>
          <a:prstGeom prst="rect">
            <a:avLst/>
          </a:prstGeom>
        </p:spPr>
      </p:pic>
      <p:pic>
        <p:nvPicPr>
          <p:cNvPr id="4" name="Picture 3">
            <a:extLst>
              <a:ext uri="{FF2B5EF4-FFF2-40B4-BE49-F238E27FC236}">
                <a16:creationId xmlns:a16="http://schemas.microsoft.com/office/drawing/2014/main" id="{96AC2FE6-CD63-DD85-6AF1-CC364EF6843E}"/>
              </a:ext>
            </a:extLst>
          </p:cNvPr>
          <p:cNvPicPr>
            <a:picLocks noChangeAspect="1"/>
          </p:cNvPicPr>
          <p:nvPr/>
        </p:nvPicPr>
        <p:blipFill>
          <a:blip r:embed="rId2"/>
          <a:stretch>
            <a:fillRect/>
          </a:stretch>
        </p:blipFill>
        <p:spPr>
          <a:xfrm>
            <a:off x="4518091" y="5230864"/>
            <a:ext cx="695366" cy="695366"/>
          </a:xfrm>
          <a:prstGeom prst="rect">
            <a:avLst/>
          </a:prstGeom>
        </p:spPr>
      </p:pic>
      <p:pic>
        <p:nvPicPr>
          <p:cNvPr id="5" name="Picture 4">
            <a:extLst>
              <a:ext uri="{FF2B5EF4-FFF2-40B4-BE49-F238E27FC236}">
                <a16:creationId xmlns:a16="http://schemas.microsoft.com/office/drawing/2014/main" id="{EE68C627-5A03-5BA3-8FB0-9167AC09F669}"/>
              </a:ext>
            </a:extLst>
          </p:cNvPr>
          <p:cNvPicPr>
            <a:picLocks noChangeAspect="1"/>
          </p:cNvPicPr>
          <p:nvPr/>
        </p:nvPicPr>
        <p:blipFill>
          <a:blip r:embed="rId2"/>
          <a:stretch>
            <a:fillRect/>
          </a:stretch>
        </p:blipFill>
        <p:spPr>
          <a:xfrm>
            <a:off x="7269764" y="5152969"/>
            <a:ext cx="695366" cy="695366"/>
          </a:xfrm>
          <a:prstGeom prst="rect">
            <a:avLst/>
          </a:prstGeom>
        </p:spPr>
      </p:pic>
      <p:pic>
        <p:nvPicPr>
          <p:cNvPr id="6" name="Picture 5">
            <a:extLst>
              <a:ext uri="{FF2B5EF4-FFF2-40B4-BE49-F238E27FC236}">
                <a16:creationId xmlns:a16="http://schemas.microsoft.com/office/drawing/2014/main" id="{09AECF40-806E-4F20-8F88-72C37AE7A088}"/>
              </a:ext>
            </a:extLst>
          </p:cNvPr>
          <p:cNvPicPr>
            <a:picLocks noChangeAspect="1"/>
          </p:cNvPicPr>
          <p:nvPr/>
        </p:nvPicPr>
        <p:blipFill>
          <a:blip r:embed="rId2"/>
          <a:stretch>
            <a:fillRect/>
          </a:stretch>
        </p:blipFill>
        <p:spPr>
          <a:xfrm>
            <a:off x="8660476" y="5152969"/>
            <a:ext cx="695366" cy="695366"/>
          </a:xfrm>
          <a:prstGeom prst="rect">
            <a:avLst/>
          </a:prstGeom>
        </p:spPr>
      </p:pic>
      <p:pic>
        <p:nvPicPr>
          <p:cNvPr id="7" name="Picture 6">
            <a:extLst>
              <a:ext uri="{FF2B5EF4-FFF2-40B4-BE49-F238E27FC236}">
                <a16:creationId xmlns:a16="http://schemas.microsoft.com/office/drawing/2014/main" id="{68B64228-BD67-EB5E-B914-330D81CCA832}"/>
              </a:ext>
            </a:extLst>
          </p:cNvPr>
          <p:cNvPicPr>
            <a:picLocks noChangeAspect="1"/>
          </p:cNvPicPr>
          <p:nvPr/>
        </p:nvPicPr>
        <p:blipFill>
          <a:blip r:embed="rId2"/>
          <a:stretch>
            <a:fillRect/>
          </a:stretch>
        </p:blipFill>
        <p:spPr>
          <a:xfrm>
            <a:off x="10051168" y="5138545"/>
            <a:ext cx="695366" cy="695366"/>
          </a:xfrm>
          <a:prstGeom prst="rect">
            <a:avLst/>
          </a:prstGeom>
        </p:spPr>
      </p:pic>
    </p:spTree>
    <p:extLst>
      <p:ext uri="{BB962C8B-B14F-4D97-AF65-F5344CB8AC3E}">
        <p14:creationId xmlns:p14="http://schemas.microsoft.com/office/powerpoint/2010/main" val="4213599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FE10E-DFC2-18AB-412C-3BB3D2CCF399}"/>
              </a:ext>
            </a:extLst>
          </p:cNvPr>
          <p:cNvSpPr>
            <a:spLocks noGrp="1"/>
          </p:cNvSpPr>
          <p:nvPr>
            <p:ph type="title"/>
          </p:nvPr>
        </p:nvSpPr>
        <p:spPr>
          <a:xfrm>
            <a:off x="838200" y="198007"/>
            <a:ext cx="10515600" cy="1325563"/>
          </a:xfrm>
        </p:spPr>
        <p:txBody>
          <a:bodyPr>
            <a:normAutofit/>
          </a:bodyPr>
          <a:lstStyle/>
          <a:p>
            <a:pPr algn="ctr"/>
            <a:r>
              <a:rPr lang="en-US" sz="3600" b="1" dirty="0">
                <a:latin typeface="Lato" panose="020F0502020204030203" pitchFamily="34" charset="77"/>
              </a:rPr>
              <a:t>Who is involved in the Coordination Group</a:t>
            </a:r>
          </a:p>
        </p:txBody>
      </p:sp>
      <p:sp>
        <p:nvSpPr>
          <p:cNvPr id="8" name="Content Placeholder 7">
            <a:extLst>
              <a:ext uri="{FF2B5EF4-FFF2-40B4-BE49-F238E27FC236}">
                <a16:creationId xmlns:a16="http://schemas.microsoft.com/office/drawing/2014/main" id="{CB4790F3-F0F4-839F-0F54-CC684C2C35E6}"/>
              </a:ext>
            </a:extLst>
          </p:cNvPr>
          <p:cNvSpPr>
            <a:spLocks noGrp="1"/>
          </p:cNvSpPr>
          <p:nvPr>
            <p:ph idx="1"/>
          </p:nvPr>
        </p:nvSpPr>
        <p:spPr>
          <a:xfrm>
            <a:off x="1291999" y="1459828"/>
            <a:ext cx="3320936" cy="382739"/>
          </a:xfrm>
        </p:spPr>
        <p:txBody>
          <a:bodyPr>
            <a:noAutofit/>
          </a:bodyPr>
          <a:lstStyle/>
          <a:p>
            <a:pPr marL="0" indent="0">
              <a:buNone/>
            </a:pPr>
            <a:r>
              <a:rPr lang="en-US" sz="1400" b="1" dirty="0"/>
              <a:t>Chris Richardson (chair) Cambridge UK, Physics/Engineering finite element software development</a:t>
            </a:r>
          </a:p>
        </p:txBody>
      </p:sp>
      <p:pic>
        <p:nvPicPr>
          <p:cNvPr id="9" name="Content Placeholder 3">
            <a:extLst>
              <a:ext uri="{FF2B5EF4-FFF2-40B4-BE49-F238E27FC236}">
                <a16:creationId xmlns:a16="http://schemas.microsoft.com/office/drawing/2014/main" id="{C93DF16A-45A8-032B-BDB8-116BF490158F}"/>
              </a:ext>
            </a:extLst>
          </p:cNvPr>
          <p:cNvPicPr>
            <a:picLocks noChangeAspect="1"/>
          </p:cNvPicPr>
          <p:nvPr/>
        </p:nvPicPr>
        <p:blipFill rotWithShape="1">
          <a:blip r:embed="rId2"/>
          <a:srcRect l="1103" t="9122" r="-1103" b="13963"/>
          <a:stretch/>
        </p:blipFill>
        <p:spPr>
          <a:xfrm>
            <a:off x="483393" y="1327619"/>
            <a:ext cx="709614" cy="726137"/>
          </a:xfrm>
          <a:prstGeom prst="ellipse">
            <a:avLst/>
          </a:prstGeom>
        </p:spPr>
      </p:pic>
      <p:pic>
        <p:nvPicPr>
          <p:cNvPr id="13" name="Picture 12" descr="A person with a beard&#10;&#10;Description automatically generated">
            <a:extLst>
              <a:ext uri="{FF2B5EF4-FFF2-40B4-BE49-F238E27FC236}">
                <a16:creationId xmlns:a16="http://schemas.microsoft.com/office/drawing/2014/main" id="{0FDC8D57-3627-B49B-85D9-4CDECA4954EF}"/>
              </a:ext>
            </a:extLst>
          </p:cNvPr>
          <p:cNvPicPr>
            <a:picLocks noChangeAspect="1"/>
          </p:cNvPicPr>
          <p:nvPr/>
        </p:nvPicPr>
        <p:blipFill rotWithShape="1">
          <a:blip r:embed="rId3">
            <a:extLst>
              <a:ext uri="{28A0092B-C50C-407E-A947-70E740481C1C}">
                <a14:useLocalDpi xmlns:a14="http://schemas.microsoft.com/office/drawing/2010/main" val="0"/>
              </a:ext>
            </a:extLst>
          </a:blip>
          <a:srcRect l="6591" t="15702" r="8420" b="27716"/>
          <a:stretch/>
        </p:blipFill>
        <p:spPr>
          <a:xfrm>
            <a:off x="512519" y="3144891"/>
            <a:ext cx="709614" cy="709613"/>
          </a:xfrm>
          <a:prstGeom prst="ellipse">
            <a:avLst/>
          </a:prstGeom>
        </p:spPr>
      </p:pic>
      <p:sp>
        <p:nvSpPr>
          <p:cNvPr id="14" name="Content Placeholder 7">
            <a:extLst>
              <a:ext uri="{FF2B5EF4-FFF2-40B4-BE49-F238E27FC236}">
                <a16:creationId xmlns:a16="http://schemas.microsoft.com/office/drawing/2014/main" id="{297FE343-8672-A2CC-D6E0-A76833323126}"/>
              </a:ext>
            </a:extLst>
          </p:cNvPr>
          <p:cNvSpPr txBox="1">
            <a:spLocks/>
          </p:cNvSpPr>
          <p:nvPr/>
        </p:nvSpPr>
        <p:spPr>
          <a:xfrm>
            <a:off x="1291999" y="3144891"/>
            <a:ext cx="2742320" cy="513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t>Andrius </a:t>
            </a:r>
            <a:r>
              <a:rPr lang="en-GB" sz="1400" b="1" dirty="0" err="1"/>
              <a:t>Popovas</a:t>
            </a:r>
            <a:r>
              <a:rPr lang="en-GB" sz="1400" b="1" dirty="0"/>
              <a:t> (University of Oslo, Norway) HPC users for computational astrophysics </a:t>
            </a:r>
            <a:endParaRPr lang="en-US" sz="1400" b="1" dirty="0"/>
          </a:p>
        </p:txBody>
      </p:sp>
      <p:sp>
        <p:nvSpPr>
          <p:cNvPr id="4" name="Content Placeholder 7">
            <a:extLst>
              <a:ext uri="{FF2B5EF4-FFF2-40B4-BE49-F238E27FC236}">
                <a16:creationId xmlns:a16="http://schemas.microsoft.com/office/drawing/2014/main" id="{D677668E-2D18-EC0F-0331-D0C7F8785A6E}"/>
              </a:ext>
            </a:extLst>
          </p:cNvPr>
          <p:cNvSpPr txBox="1">
            <a:spLocks/>
          </p:cNvSpPr>
          <p:nvPr/>
        </p:nvSpPr>
        <p:spPr>
          <a:xfrm>
            <a:off x="1255714" y="2286362"/>
            <a:ext cx="4168491" cy="6178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Maria </a:t>
            </a:r>
            <a:r>
              <a:rPr lang="en-US" sz="1400" b="1"/>
              <a:t>Girone</a:t>
            </a:r>
            <a:r>
              <a:rPr lang="en-US" sz="1400" b="1" dirty="0"/>
              <a:t>  (</a:t>
            </a:r>
            <a:r>
              <a:rPr lang="en-US" sz="1400" b="1"/>
              <a:t>vice chair</a:t>
            </a:r>
            <a:r>
              <a:rPr lang="en-US" sz="1400" b="1" dirty="0"/>
              <a:t>)  </a:t>
            </a:r>
            <a:r>
              <a:rPr lang="en-US" sz="1400" b="1"/>
              <a:t> </a:t>
            </a:r>
            <a:r>
              <a:rPr lang="en-US" sz="1400" b="1" dirty="0"/>
              <a:t>High Energy Physics, </a:t>
            </a:r>
            <a:r>
              <a:rPr lang="en-US" sz="1400" b="1"/>
              <a:t>CERN, Switzerland, IT HPC Strategy Coordinator</a:t>
            </a:r>
          </a:p>
        </p:txBody>
      </p:sp>
      <p:pic>
        <p:nvPicPr>
          <p:cNvPr id="5" name="Picture 4" descr="A person smiling at camera&#10;&#10;Description automatically generated">
            <a:extLst>
              <a:ext uri="{FF2B5EF4-FFF2-40B4-BE49-F238E27FC236}">
                <a16:creationId xmlns:a16="http://schemas.microsoft.com/office/drawing/2014/main" id="{6C67CB94-D8C1-9BA0-9956-B91D003E46EA}"/>
              </a:ext>
            </a:extLst>
          </p:cNvPr>
          <p:cNvPicPr>
            <a:picLocks noChangeAspect="1"/>
          </p:cNvPicPr>
          <p:nvPr/>
        </p:nvPicPr>
        <p:blipFill rotWithShape="1">
          <a:blip r:embed="rId4"/>
          <a:srcRect l="1245" t="14101" r="741" b="13854"/>
          <a:stretch/>
        </p:blipFill>
        <p:spPr>
          <a:xfrm>
            <a:off x="483393" y="2253359"/>
            <a:ext cx="709614" cy="697083"/>
          </a:xfrm>
          <a:prstGeom prst="ellipse">
            <a:avLst/>
          </a:prstGeom>
        </p:spPr>
      </p:pic>
      <p:pic>
        <p:nvPicPr>
          <p:cNvPr id="3" name="Picture 12" descr="Une image contenant Visage humain, personne, Barbe humaine, homme&#10;&#10;Description générée automatiquement">
            <a:extLst>
              <a:ext uri="{FF2B5EF4-FFF2-40B4-BE49-F238E27FC236}">
                <a16:creationId xmlns:a16="http://schemas.microsoft.com/office/drawing/2014/main" id="{435B2F40-176F-E499-C56A-0C7C58093BC6}"/>
              </a:ext>
            </a:extLst>
          </p:cNvPr>
          <p:cNvPicPr>
            <a:picLocks noChangeAspect="1"/>
          </p:cNvPicPr>
          <p:nvPr/>
        </p:nvPicPr>
        <p:blipFill rotWithShape="1">
          <a:blip r:embed="rId5"/>
          <a:srcRect t="7128" b="7128"/>
          <a:stretch/>
        </p:blipFill>
        <p:spPr>
          <a:xfrm>
            <a:off x="542977" y="4048953"/>
            <a:ext cx="709614" cy="709613"/>
          </a:xfrm>
          <a:prstGeom prst="ellipse">
            <a:avLst/>
          </a:prstGeom>
        </p:spPr>
      </p:pic>
      <p:sp>
        <p:nvSpPr>
          <p:cNvPr id="6" name="Content Placeholder 7">
            <a:extLst>
              <a:ext uri="{FF2B5EF4-FFF2-40B4-BE49-F238E27FC236}">
                <a16:creationId xmlns:a16="http://schemas.microsoft.com/office/drawing/2014/main" id="{80E971FE-6CE1-88FF-DD1E-FB78D15F8EE5}"/>
              </a:ext>
            </a:extLst>
          </p:cNvPr>
          <p:cNvSpPr txBox="1">
            <a:spLocks/>
          </p:cNvSpPr>
          <p:nvPr/>
        </p:nvSpPr>
        <p:spPr>
          <a:xfrm>
            <a:off x="1291999" y="3946562"/>
            <a:ext cx="2742320" cy="8450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t>Xavier </a:t>
            </a:r>
            <a:r>
              <a:rPr lang="en-GB" sz="1400" b="1" dirty="0" err="1"/>
              <a:t>Besseron</a:t>
            </a:r>
            <a:r>
              <a:rPr lang="en-GB" sz="1400" b="1" dirty="0"/>
              <a:t> (University of Luxembourg) </a:t>
            </a:r>
            <a:r>
              <a:rPr lang="en-GB" sz="1400" b="1" dirty="0">
                <a:ea typeface="+mn-lt"/>
                <a:cs typeface="+mn-lt"/>
              </a:rPr>
              <a:t>Research Scientist in Computer Science and Engineering</a:t>
            </a:r>
            <a:endParaRPr lang="en-GB" sz="1400" b="1" dirty="0"/>
          </a:p>
        </p:txBody>
      </p:sp>
      <p:pic>
        <p:nvPicPr>
          <p:cNvPr id="17" name="Picture 16" descr="A person with a beard&#10;&#10;Description automatically generated">
            <a:extLst>
              <a:ext uri="{FF2B5EF4-FFF2-40B4-BE49-F238E27FC236}">
                <a16:creationId xmlns:a16="http://schemas.microsoft.com/office/drawing/2014/main" id="{BE2222ED-E47E-5054-07AF-43C5600FAD84}"/>
              </a:ext>
            </a:extLst>
          </p:cNvPr>
          <p:cNvPicPr>
            <a:picLocks noChangeAspect="1"/>
          </p:cNvPicPr>
          <p:nvPr/>
        </p:nvPicPr>
        <p:blipFill rotWithShape="1">
          <a:blip r:embed="rId6">
            <a:extLst>
              <a:ext uri="{28A0092B-C50C-407E-A947-70E740481C1C}">
                <a14:useLocalDpi xmlns:a14="http://schemas.microsoft.com/office/drawing/2010/main" val="0"/>
              </a:ext>
            </a:extLst>
          </a:blip>
          <a:srcRect l="14999" t="28796" r="5754" b="26470"/>
          <a:stretch/>
        </p:blipFill>
        <p:spPr>
          <a:xfrm>
            <a:off x="540476" y="4945639"/>
            <a:ext cx="707113" cy="709613"/>
          </a:xfrm>
          <a:prstGeom prst="ellipse">
            <a:avLst/>
          </a:prstGeom>
        </p:spPr>
      </p:pic>
      <p:sp>
        <p:nvSpPr>
          <p:cNvPr id="19" name="TextBox 18">
            <a:extLst>
              <a:ext uri="{FF2B5EF4-FFF2-40B4-BE49-F238E27FC236}">
                <a16:creationId xmlns:a16="http://schemas.microsoft.com/office/drawing/2014/main" id="{A707FD1A-D342-9C82-2B3D-B52531089C2C}"/>
              </a:ext>
            </a:extLst>
          </p:cNvPr>
          <p:cNvSpPr txBox="1"/>
          <p:nvPr/>
        </p:nvSpPr>
        <p:spPr>
          <a:xfrm>
            <a:off x="1256392" y="4945639"/>
            <a:ext cx="4265776" cy="1169551"/>
          </a:xfrm>
          <a:prstGeom prst="rect">
            <a:avLst/>
          </a:prstGeom>
          <a:noFill/>
        </p:spPr>
        <p:txBody>
          <a:bodyPr wrap="square">
            <a:spAutoFit/>
          </a:bodyPr>
          <a:lstStyle/>
          <a:p>
            <a:r>
              <a:rPr lang="en-GB" sz="1400" b="1" dirty="0"/>
              <a:t>Ivan </a:t>
            </a:r>
            <a:r>
              <a:rPr lang="en-GB" sz="1400" b="1" dirty="0" err="1"/>
              <a:t>Carnimeo</a:t>
            </a:r>
            <a:r>
              <a:rPr lang="en-GB" sz="1400" b="1" dirty="0"/>
              <a:t> (CNR-IOM): Materials science/Chemistry/Physics developer of Quantum ESPRESSO, MAX (</a:t>
            </a:r>
            <a:r>
              <a:rPr lang="en-GB" sz="1400" b="1" dirty="0" err="1"/>
              <a:t>MAterials</a:t>
            </a:r>
            <a:r>
              <a:rPr lang="en-GB" sz="1400" b="1" dirty="0"/>
              <a:t> design at the </a:t>
            </a:r>
            <a:r>
              <a:rPr lang="en-GB" sz="1400" b="1" dirty="0" err="1"/>
              <a:t>eXascale</a:t>
            </a:r>
            <a:r>
              <a:rPr lang="en-GB" sz="1400" b="1" dirty="0"/>
              <a:t>) </a:t>
            </a:r>
            <a:r>
              <a:rPr lang="en-GB" sz="1400" b="1" dirty="0" err="1"/>
              <a:t>CoE</a:t>
            </a:r>
            <a:r>
              <a:rPr lang="en-GB" sz="1400" b="1" dirty="0"/>
              <a:t>, ICSC (Italian National </a:t>
            </a:r>
            <a:r>
              <a:rPr lang="en-GB" sz="1400" b="1" dirty="0" err="1"/>
              <a:t>Center</a:t>
            </a:r>
            <a:r>
              <a:rPr lang="en-GB" sz="1400" b="1" dirty="0"/>
              <a:t> for HPC) </a:t>
            </a:r>
            <a:endParaRPr lang="en-US" sz="1400" b="1" dirty="0"/>
          </a:p>
        </p:txBody>
      </p:sp>
      <p:pic>
        <p:nvPicPr>
          <p:cNvPr id="10" name="Picture 9" descr="A person standing in front of a projection screen&#10;&#10;Description automatically generated">
            <a:extLst>
              <a:ext uri="{FF2B5EF4-FFF2-40B4-BE49-F238E27FC236}">
                <a16:creationId xmlns:a16="http://schemas.microsoft.com/office/drawing/2014/main" id="{77A35DAF-A90C-0366-1DEE-697720744D66}"/>
              </a:ext>
            </a:extLst>
          </p:cNvPr>
          <p:cNvPicPr>
            <a:picLocks noChangeAspect="1"/>
          </p:cNvPicPr>
          <p:nvPr/>
        </p:nvPicPr>
        <p:blipFill rotWithShape="1">
          <a:blip r:embed="rId7">
            <a:extLst>
              <a:ext uri="{28A0092B-C50C-407E-A947-70E740481C1C}">
                <a14:useLocalDpi xmlns:a14="http://schemas.microsoft.com/office/drawing/2010/main" val="0"/>
              </a:ext>
            </a:extLst>
          </a:blip>
          <a:srcRect l="58267" t="14304" r="23640" b="68860"/>
          <a:stretch/>
        </p:blipFill>
        <p:spPr>
          <a:xfrm>
            <a:off x="5741193" y="1340825"/>
            <a:ext cx="709614" cy="712931"/>
          </a:xfrm>
          <a:prstGeom prst="ellipse">
            <a:avLst/>
          </a:prstGeom>
        </p:spPr>
      </p:pic>
      <p:sp>
        <p:nvSpPr>
          <p:cNvPr id="11" name="Content Placeholder 7">
            <a:extLst>
              <a:ext uri="{FF2B5EF4-FFF2-40B4-BE49-F238E27FC236}">
                <a16:creationId xmlns:a16="http://schemas.microsoft.com/office/drawing/2014/main" id="{0EB780D0-B255-50CC-5755-0489077ABBE7}"/>
              </a:ext>
            </a:extLst>
          </p:cNvPr>
          <p:cNvSpPr txBox="1">
            <a:spLocks/>
          </p:cNvSpPr>
          <p:nvPr/>
        </p:nvSpPr>
        <p:spPr>
          <a:xfrm>
            <a:off x="6565039" y="1383888"/>
            <a:ext cx="4632844" cy="382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t>Thomas </a:t>
            </a:r>
            <a:r>
              <a:rPr lang="en-GB" sz="1400" b="1" dirty="0" err="1"/>
              <a:t>Geenen</a:t>
            </a:r>
            <a:r>
              <a:rPr lang="en-GB" sz="1400" b="1" dirty="0"/>
              <a:t> (ECMWF, Destination Earth) - Climate and Weather Prediction and Earth System Digital Twin communities</a:t>
            </a:r>
            <a:endParaRPr lang="en-US" sz="1400" b="1" dirty="0"/>
          </a:p>
        </p:txBody>
      </p:sp>
      <p:pic>
        <p:nvPicPr>
          <p:cNvPr id="15" name="Picture 14" descr="A person smiling at camera&#10;&#10;Description automatically generated">
            <a:extLst>
              <a:ext uri="{FF2B5EF4-FFF2-40B4-BE49-F238E27FC236}">
                <a16:creationId xmlns:a16="http://schemas.microsoft.com/office/drawing/2014/main" id="{3D404C56-7C11-A141-E6FB-810AE7A92AC8}"/>
              </a:ext>
            </a:extLst>
          </p:cNvPr>
          <p:cNvPicPr>
            <a:picLocks noChangeAspect="1"/>
          </p:cNvPicPr>
          <p:nvPr/>
        </p:nvPicPr>
        <p:blipFill rotWithShape="1">
          <a:blip r:embed="rId8">
            <a:extLst>
              <a:ext uri="{28A0092B-C50C-407E-A947-70E740481C1C}">
                <a14:useLocalDpi xmlns:a14="http://schemas.microsoft.com/office/drawing/2010/main" val="0"/>
              </a:ext>
            </a:extLst>
          </a:blip>
          <a:srcRect l="20501" t="13472" r="12676" b="42311"/>
          <a:stretch/>
        </p:blipFill>
        <p:spPr>
          <a:xfrm>
            <a:off x="5741193" y="2279888"/>
            <a:ext cx="709614" cy="705052"/>
          </a:xfrm>
          <a:prstGeom prst="ellipse">
            <a:avLst/>
          </a:prstGeom>
        </p:spPr>
      </p:pic>
      <p:sp>
        <p:nvSpPr>
          <p:cNvPr id="16" name="Content Placeholder 7">
            <a:extLst>
              <a:ext uri="{FF2B5EF4-FFF2-40B4-BE49-F238E27FC236}">
                <a16:creationId xmlns:a16="http://schemas.microsoft.com/office/drawing/2014/main" id="{A5F0C529-DA12-1FC9-41DE-966CCDD45FF9}"/>
              </a:ext>
            </a:extLst>
          </p:cNvPr>
          <p:cNvSpPr txBox="1">
            <a:spLocks/>
          </p:cNvSpPr>
          <p:nvPr/>
        </p:nvSpPr>
        <p:spPr>
          <a:xfrm>
            <a:off x="6565039" y="2379663"/>
            <a:ext cx="4632844" cy="505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en-GB" sz="1400" b="1" dirty="0"/>
              <a:t>Lara </a:t>
            </a:r>
            <a:r>
              <a:rPr lang="en-GB" sz="1400" b="1" dirty="0" err="1"/>
              <a:t>Peeters</a:t>
            </a:r>
            <a:r>
              <a:rPr lang="en-GB" sz="1400" b="1" dirty="0"/>
              <a:t> (VSC - HPC in Flanders, Belgium) - Digital Humanities</a:t>
            </a:r>
          </a:p>
        </p:txBody>
      </p:sp>
      <p:sp>
        <p:nvSpPr>
          <p:cNvPr id="18" name="TextBox 17">
            <a:extLst>
              <a:ext uri="{FF2B5EF4-FFF2-40B4-BE49-F238E27FC236}">
                <a16:creationId xmlns:a16="http://schemas.microsoft.com/office/drawing/2014/main" id="{2AD0BA80-4AF2-FD1E-A536-5A9297E47FC4}"/>
              </a:ext>
            </a:extLst>
          </p:cNvPr>
          <p:cNvSpPr txBox="1"/>
          <p:nvPr/>
        </p:nvSpPr>
        <p:spPr>
          <a:xfrm>
            <a:off x="7108755" y="5646773"/>
            <a:ext cx="5015902" cy="954107"/>
          </a:xfrm>
          <a:prstGeom prst="rect">
            <a:avLst/>
          </a:prstGeom>
          <a:noFill/>
        </p:spPr>
        <p:txBody>
          <a:bodyPr wrap="square" lIns="91440" tIns="45720" rIns="91440" bIns="45720" rtlCol="0" anchor="t">
            <a:spAutoFit/>
          </a:bodyPr>
          <a:lstStyle/>
          <a:p>
            <a:r>
              <a:rPr lang="en-GB" sz="1400" b="1" dirty="0"/>
              <a:t>Jean-Yves Verhaeghe - Computer science: France</a:t>
            </a:r>
          </a:p>
          <a:p>
            <a:r>
              <a:rPr lang="en-GB" sz="1400" b="1" dirty="0"/>
              <a:t>Sergio Posada Perez - </a:t>
            </a:r>
            <a:r>
              <a:rPr lang="en-GB" sz="1400" b="1" dirty="0" err="1"/>
              <a:t>Nanoscienes</a:t>
            </a:r>
            <a:r>
              <a:rPr lang="en-GB" sz="1400" b="1" dirty="0"/>
              <a:t>: Belgium</a:t>
            </a:r>
          </a:p>
          <a:p>
            <a:r>
              <a:rPr lang="en-GB" sz="1400" b="1" dirty="0"/>
              <a:t>Peter Taborsky - AI LLM: Denmark</a:t>
            </a:r>
          </a:p>
          <a:p>
            <a:r>
              <a:rPr lang="en-GB" sz="1400" b="1" dirty="0"/>
              <a:t>Matthias Meinke - Engineering: Germany</a:t>
            </a:r>
            <a:endParaRPr lang="en-US" sz="1400" b="1" dirty="0"/>
          </a:p>
        </p:txBody>
      </p:sp>
      <p:pic>
        <p:nvPicPr>
          <p:cNvPr id="21" name="Picture 20" descr="A person smiling at camera&#10;&#10;Description automatically generated">
            <a:extLst>
              <a:ext uri="{FF2B5EF4-FFF2-40B4-BE49-F238E27FC236}">
                <a16:creationId xmlns:a16="http://schemas.microsoft.com/office/drawing/2014/main" id="{0F26A1A7-6752-AD51-B383-0496E51E24DB}"/>
              </a:ext>
            </a:extLst>
          </p:cNvPr>
          <p:cNvPicPr>
            <a:picLocks noChangeAspect="1"/>
          </p:cNvPicPr>
          <p:nvPr/>
        </p:nvPicPr>
        <p:blipFill rotWithShape="1">
          <a:blip r:embed="rId9">
            <a:extLst>
              <a:ext uri="{28A0092B-C50C-407E-A947-70E740481C1C}">
                <a14:useLocalDpi xmlns:a14="http://schemas.microsoft.com/office/drawing/2010/main" val="0"/>
              </a:ext>
            </a:extLst>
          </a:blip>
          <a:srcRect l="26374" t="8610" r="30092" b="47685"/>
          <a:stretch/>
        </p:blipFill>
        <p:spPr>
          <a:xfrm>
            <a:off x="5741193" y="3122697"/>
            <a:ext cx="747438" cy="750364"/>
          </a:xfrm>
          <a:prstGeom prst="ellipse">
            <a:avLst/>
          </a:prstGeom>
        </p:spPr>
      </p:pic>
      <p:sp>
        <p:nvSpPr>
          <p:cNvPr id="23" name="TextBox 22">
            <a:extLst>
              <a:ext uri="{FF2B5EF4-FFF2-40B4-BE49-F238E27FC236}">
                <a16:creationId xmlns:a16="http://schemas.microsoft.com/office/drawing/2014/main" id="{E2CFBC08-0030-9587-2A9B-72D2BAEB97F8}"/>
              </a:ext>
            </a:extLst>
          </p:cNvPr>
          <p:cNvSpPr txBox="1"/>
          <p:nvPr/>
        </p:nvSpPr>
        <p:spPr>
          <a:xfrm>
            <a:off x="6565039" y="3253204"/>
            <a:ext cx="6098344" cy="523220"/>
          </a:xfrm>
          <a:prstGeom prst="rect">
            <a:avLst/>
          </a:prstGeom>
          <a:noFill/>
        </p:spPr>
        <p:txBody>
          <a:bodyPr wrap="square">
            <a:spAutoFit/>
          </a:bodyPr>
          <a:lstStyle/>
          <a:p>
            <a:r>
              <a:rPr lang="en-GB" sz="1400" b="1" dirty="0" err="1"/>
              <a:t>Sinéad</a:t>
            </a:r>
            <a:r>
              <a:rPr lang="en-GB" sz="1400" b="1" dirty="0"/>
              <a:t> Ryan – Lattice Quantum Chromodynamics</a:t>
            </a:r>
          </a:p>
          <a:p>
            <a:r>
              <a:rPr lang="en-GB" sz="1400" b="1" dirty="0"/>
              <a:t> TCD Dublin, Ireland</a:t>
            </a:r>
          </a:p>
        </p:txBody>
      </p:sp>
      <p:pic>
        <p:nvPicPr>
          <p:cNvPr id="10242" name="Picture 2" descr="A person with long hair smiling&#10;&#10;Description automatically generated">
            <a:extLst>
              <a:ext uri="{FF2B5EF4-FFF2-40B4-BE49-F238E27FC236}">
                <a16:creationId xmlns:a16="http://schemas.microsoft.com/office/drawing/2014/main" id="{0808A47B-D38A-7039-7710-0DC21E331FD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834" t="17115" r="32086" b="34093"/>
          <a:stretch/>
        </p:blipFill>
        <p:spPr bwMode="auto">
          <a:xfrm>
            <a:off x="5760104" y="4015739"/>
            <a:ext cx="733095" cy="738664"/>
          </a:xfrm>
          <a:prstGeom prst="ellipse">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F5F5604-5F9F-0542-A800-28E3BEE62755}"/>
              </a:ext>
            </a:extLst>
          </p:cNvPr>
          <p:cNvSpPr txBox="1"/>
          <p:nvPr/>
        </p:nvSpPr>
        <p:spPr>
          <a:xfrm>
            <a:off x="6565039" y="4107475"/>
            <a:ext cx="5015902" cy="523220"/>
          </a:xfrm>
          <a:prstGeom prst="rect">
            <a:avLst/>
          </a:prstGeom>
          <a:noFill/>
        </p:spPr>
        <p:txBody>
          <a:bodyPr wrap="square">
            <a:spAutoFit/>
          </a:bodyPr>
          <a:lstStyle/>
          <a:p>
            <a:r>
              <a:rPr lang="en-GB" sz="1400" b="1" dirty="0"/>
              <a:t>Zoe </a:t>
            </a:r>
            <a:r>
              <a:rPr lang="en-GB" sz="1400" b="1" dirty="0" err="1"/>
              <a:t>Cournia</a:t>
            </a:r>
            <a:r>
              <a:rPr lang="en-GB" sz="1400" b="1" dirty="0"/>
              <a:t> - </a:t>
            </a:r>
            <a:r>
              <a:rPr lang="en-US" sz="1400" b="1" dirty="0"/>
              <a:t>Biomolecular simulations and drug discovery</a:t>
            </a:r>
            <a:endParaRPr lang="en-GB" sz="1400" b="1" dirty="0"/>
          </a:p>
          <a:p>
            <a:r>
              <a:rPr lang="en-GB" sz="1400" b="1" dirty="0"/>
              <a:t>University of Athens, Greece</a:t>
            </a:r>
          </a:p>
        </p:txBody>
      </p:sp>
      <p:pic>
        <p:nvPicPr>
          <p:cNvPr id="7" name="Picture 2" descr="A person wearing a hat and glasses&#10;&#10;Description automatically generated">
            <a:extLst>
              <a:ext uri="{FF2B5EF4-FFF2-40B4-BE49-F238E27FC236}">
                <a16:creationId xmlns:a16="http://schemas.microsoft.com/office/drawing/2014/main" id="{BD806E31-98BD-6527-DE76-94EE459A68C2}"/>
              </a:ext>
            </a:extLst>
          </p:cNvPr>
          <p:cNvPicPr>
            <a:picLocks noChangeAspect="1" noChangeArrowheads="1"/>
          </p:cNvPicPr>
          <p:nvPr/>
        </p:nvPicPr>
        <p:blipFill rotWithShape="1">
          <a:blip r:embed="rId11"/>
          <a:srcRect t="6437" b="6437"/>
          <a:stretch/>
        </p:blipFill>
        <p:spPr bwMode="auto">
          <a:xfrm>
            <a:off x="5760103" y="4948654"/>
            <a:ext cx="733095" cy="738664"/>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A8D079E-38AF-184F-A096-4E7878FFBC5A}"/>
              </a:ext>
            </a:extLst>
          </p:cNvPr>
          <p:cNvSpPr txBox="1"/>
          <p:nvPr/>
        </p:nvSpPr>
        <p:spPr>
          <a:xfrm>
            <a:off x="6565039" y="5054426"/>
            <a:ext cx="5015902" cy="523220"/>
          </a:xfrm>
          <a:prstGeom prst="rect">
            <a:avLst/>
          </a:prstGeom>
          <a:noFill/>
        </p:spPr>
        <p:txBody>
          <a:bodyPr wrap="square" lIns="91440" tIns="45720" rIns="91440" bIns="45720" anchor="t">
            <a:spAutoFit/>
          </a:bodyPr>
          <a:lstStyle/>
          <a:p>
            <a:r>
              <a:rPr lang="en-GB" sz="1400" b="1" dirty="0"/>
              <a:t>Nuno M. Guerreiro – AI &amp; ML; Large Language Model Development; Técnico Lisboa &amp; </a:t>
            </a:r>
            <a:r>
              <a:rPr lang="en-GB" sz="1400" b="1" dirty="0" err="1"/>
              <a:t>Unbabel</a:t>
            </a:r>
            <a:r>
              <a:rPr lang="en-GB" sz="1400" b="1" dirty="0"/>
              <a:t>, Portugal</a:t>
            </a:r>
            <a:endParaRPr lang="en-US" dirty="0"/>
          </a:p>
        </p:txBody>
      </p:sp>
    </p:spTree>
    <p:extLst>
      <p:ext uri="{BB962C8B-B14F-4D97-AF65-F5344CB8AC3E}">
        <p14:creationId xmlns:p14="http://schemas.microsoft.com/office/powerpoint/2010/main" val="3289181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80FE-14B6-C281-E74E-CB830E6EFF17}"/>
              </a:ext>
            </a:extLst>
          </p:cNvPr>
          <p:cNvSpPr>
            <a:spLocks noGrp="1"/>
          </p:cNvSpPr>
          <p:nvPr>
            <p:ph type="title"/>
          </p:nvPr>
        </p:nvSpPr>
        <p:spPr/>
        <p:txBody>
          <a:bodyPr/>
          <a:lstStyle/>
          <a:p>
            <a:pPr algn="ctr"/>
            <a:r>
              <a:rPr lang="en-US" b="1" dirty="0">
                <a:latin typeface="Lato" panose="020F0502020204030203" pitchFamily="34" charset="77"/>
              </a:rPr>
              <a:t>How to take part today!</a:t>
            </a:r>
          </a:p>
        </p:txBody>
      </p:sp>
      <p:sp>
        <p:nvSpPr>
          <p:cNvPr id="3" name="Content Placeholder 2">
            <a:extLst>
              <a:ext uri="{FF2B5EF4-FFF2-40B4-BE49-F238E27FC236}">
                <a16:creationId xmlns:a16="http://schemas.microsoft.com/office/drawing/2014/main" id="{E1E60699-BD0A-2EDC-4C17-3A2F1383B73A}"/>
              </a:ext>
            </a:extLst>
          </p:cNvPr>
          <p:cNvSpPr>
            <a:spLocks noGrp="1"/>
          </p:cNvSpPr>
          <p:nvPr>
            <p:ph idx="1"/>
          </p:nvPr>
        </p:nvSpPr>
        <p:spPr/>
        <p:txBody>
          <a:bodyPr vert="horz" lIns="91440" tIns="45720" rIns="91440" bIns="45720" rtlCol="0" anchor="t">
            <a:normAutofit/>
          </a:bodyPr>
          <a:lstStyle/>
          <a:p>
            <a:r>
              <a:rPr lang="en-US" dirty="0">
                <a:hlinkClick r:id="rId2"/>
              </a:rPr>
              <a:t>https://join.slack.com/t/eurohpcuserforum/shared_invite/zt-2r4ok2azn-mek1mzsAnH9z94okYbJr6A</a:t>
            </a: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7D1CEC99-6509-8468-2144-615BF50A0D40}"/>
              </a:ext>
            </a:extLst>
          </p:cNvPr>
          <p:cNvPicPr>
            <a:picLocks noChangeAspect="1"/>
          </p:cNvPicPr>
          <p:nvPr/>
        </p:nvPicPr>
        <p:blipFill>
          <a:blip r:embed="rId3"/>
          <a:stretch>
            <a:fillRect/>
          </a:stretch>
        </p:blipFill>
        <p:spPr>
          <a:xfrm>
            <a:off x="7130171" y="2781300"/>
            <a:ext cx="3530600" cy="3530600"/>
          </a:xfrm>
          <a:prstGeom prst="rect">
            <a:avLst/>
          </a:prstGeom>
        </p:spPr>
      </p:pic>
      <p:pic>
        <p:nvPicPr>
          <p:cNvPr id="4098" name="Picture 2" descr="Slack Logo and symbol, meaning, history, PNG">
            <a:extLst>
              <a:ext uri="{FF2B5EF4-FFF2-40B4-BE49-F238E27FC236}">
                <a16:creationId xmlns:a16="http://schemas.microsoft.com/office/drawing/2014/main" id="{E663FD84-4BB5-E4E6-4D48-6BF23F14F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622" y="2644055"/>
            <a:ext cx="2405575" cy="1353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B1FB09-D384-DC55-60D1-169053B96742}"/>
              </a:ext>
            </a:extLst>
          </p:cNvPr>
          <p:cNvSpPr txBox="1"/>
          <p:nvPr/>
        </p:nvSpPr>
        <p:spPr>
          <a:xfrm>
            <a:off x="1035148" y="3742235"/>
            <a:ext cx="530352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Informal “chat” application</a:t>
            </a:r>
          </a:p>
          <a:p>
            <a:pPr marL="285750" indent="-285750">
              <a:buFont typeface="Arial" panose="020B0604020202020204" pitchFamily="34" charset="0"/>
              <a:buChar char="•"/>
            </a:pPr>
            <a:r>
              <a:rPr lang="en-US" sz="2400" dirty="0"/>
              <a:t>Help to start conversations</a:t>
            </a:r>
          </a:p>
          <a:p>
            <a:pPr marL="285750" indent="-285750">
              <a:buFont typeface="Arial" panose="020B0604020202020204" pitchFamily="34" charset="0"/>
              <a:buChar char="•"/>
            </a:pPr>
            <a:r>
              <a:rPr lang="en-US" sz="2400" dirty="0"/>
              <a:t>Not a “high security” platform</a:t>
            </a:r>
          </a:p>
        </p:txBody>
      </p:sp>
      <p:pic>
        <p:nvPicPr>
          <p:cNvPr id="4100" name="Picture 4" descr="Discourse is the place to build civilized communities | Discourse -  Civilized Discussion">
            <a:extLst>
              <a:ext uri="{FF2B5EF4-FFF2-40B4-BE49-F238E27FC236}">
                <a16:creationId xmlns:a16="http://schemas.microsoft.com/office/drawing/2014/main" id="{11AB4805-BF7B-057C-ACD8-DEDF6C447C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08" t="34854" r="24077" b="34498"/>
          <a:stretch/>
        </p:blipFill>
        <p:spPr bwMode="auto">
          <a:xfrm>
            <a:off x="1035148" y="5252434"/>
            <a:ext cx="3254326" cy="9919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136C4-EB41-0BD5-672B-9D9C0F44FFC7}"/>
              </a:ext>
            </a:extLst>
          </p:cNvPr>
          <p:cNvSpPr txBox="1"/>
          <p:nvPr/>
        </p:nvSpPr>
        <p:spPr>
          <a:xfrm>
            <a:off x="1790310" y="6025168"/>
            <a:ext cx="2499164" cy="461665"/>
          </a:xfrm>
          <a:prstGeom prst="rect">
            <a:avLst/>
          </a:prstGeom>
          <a:noFill/>
        </p:spPr>
        <p:txBody>
          <a:bodyPr wrap="square" rtlCol="0">
            <a:spAutoFit/>
          </a:bodyPr>
          <a:lstStyle/>
          <a:p>
            <a:r>
              <a:rPr lang="en-US" sz="2400" dirty="0"/>
              <a:t>Is the next step</a:t>
            </a:r>
          </a:p>
        </p:txBody>
      </p:sp>
    </p:spTree>
    <p:extLst>
      <p:ext uri="{BB962C8B-B14F-4D97-AF65-F5344CB8AC3E}">
        <p14:creationId xmlns:p14="http://schemas.microsoft.com/office/powerpoint/2010/main" val="301495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64DA9-54F5-0C5D-5840-803BF8AE0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30478-6CFB-E131-A51C-DCC17EC4F9D1}"/>
              </a:ext>
            </a:extLst>
          </p:cNvPr>
          <p:cNvSpPr>
            <a:spLocks noGrp="1"/>
          </p:cNvSpPr>
          <p:nvPr>
            <p:ph type="title"/>
          </p:nvPr>
        </p:nvSpPr>
        <p:spPr/>
        <p:txBody>
          <a:bodyPr/>
          <a:lstStyle/>
          <a:p>
            <a:pPr algn="ctr"/>
            <a:r>
              <a:rPr lang="en-US" b="1">
                <a:latin typeface="Lato" panose="020F0502020204030203" pitchFamily="34" charset="77"/>
              </a:rPr>
              <a:t>User Group Survey </a:t>
            </a:r>
            <a:endParaRPr lang="en-US" b="1" dirty="0">
              <a:latin typeface="Lato" panose="020F0502020204030203" pitchFamily="34" charset="77"/>
            </a:endParaRPr>
          </a:p>
        </p:txBody>
      </p:sp>
      <p:sp>
        <p:nvSpPr>
          <p:cNvPr id="7" name="Content Placeholder 6">
            <a:extLst>
              <a:ext uri="{FF2B5EF4-FFF2-40B4-BE49-F238E27FC236}">
                <a16:creationId xmlns:a16="http://schemas.microsoft.com/office/drawing/2014/main" id="{0C431FC9-C5BD-D0B2-B6AE-8F5A70074DDA}"/>
              </a:ext>
            </a:extLst>
          </p:cNvPr>
          <p:cNvSpPr>
            <a:spLocks noGrp="1"/>
          </p:cNvSpPr>
          <p:nvPr>
            <p:ph idx="1"/>
          </p:nvPr>
        </p:nvSpPr>
        <p:spPr/>
        <p:txBody>
          <a:bodyPr/>
          <a:lstStyle/>
          <a:p>
            <a:r>
              <a:rPr lang="en-GB" dirty="0"/>
              <a:t>As the </a:t>
            </a:r>
            <a:r>
              <a:rPr lang="en-GB" dirty="0" err="1"/>
              <a:t>EuroHPC</a:t>
            </a:r>
            <a:r>
              <a:rPr lang="en-GB" dirty="0"/>
              <a:t> User Forum Coordination Group, we are conducting a short survey to better know our community. </a:t>
            </a:r>
          </a:p>
          <a:p>
            <a:r>
              <a:rPr lang="en-GB" dirty="0"/>
              <a:t>The survey takes only a few minutes to complete and covers topics such as where you are from and what is your experience with </a:t>
            </a:r>
            <a:r>
              <a:rPr lang="en-GB" dirty="0" err="1"/>
              <a:t>EuroHPC</a:t>
            </a:r>
            <a:r>
              <a:rPr lang="en-GB" dirty="0"/>
              <a:t> systems. </a:t>
            </a:r>
          </a:p>
          <a:p>
            <a:pPr marL="0" indent="0">
              <a:buNone/>
            </a:pPr>
            <a:r>
              <a:rPr lang="en-GB" dirty="0">
                <a:hlinkClick r:id="rId2"/>
              </a:rPr>
              <a:t>  </a:t>
            </a:r>
            <a:r>
              <a:rPr lang="en-GB" u="none" strike="noStrike" dirty="0">
                <a:effectLst/>
                <a:hlinkClick r:id="rId2"/>
              </a:rPr>
              <a:t>https://ec.europa.eu/eusurvey/runner/EuroHPC_ufcg1</a:t>
            </a:r>
            <a:br>
              <a:rPr lang="en-GB" dirty="0"/>
            </a:br>
            <a:endParaRPr lang="en-GB" dirty="0"/>
          </a:p>
          <a:p>
            <a:r>
              <a:rPr lang="en-GB" dirty="0"/>
              <a:t>Your input is highly valuable, and we appreciate your time and contribution</a:t>
            </a:r>
          </a:p>
        </p:txBody>
      </p:sp>
    </p:spTree>
    <p:extLst>
      <p:ext uri="{BB962C8B-B14F-4D97-AF65-F5344CB8AC3E}">
        <p14:creationId xmlns:p14="http://schemas.microsoft.com/office/powerpoint/2010/main" val="2576191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5DB3-8AAE-33C8-6CB3-63557F64F5D9}"/>
              </a:ext>
            </a:extLst>
          </p:cNvPr>
          <p:cNvSpPr>
            <a:spLocks noGrp="1"/>
          </p:cNvSpPr>
          <p:nvPr>
            <p:ph type="title"/>
          </p:nvPr>
        </p:nvSpPr>
        <p:spPr/>
        <p:txBody>
          <a:bodyPr/>
          <a:lstStyle/>
          <a:p>
            <a:pPr algn="ctr"/>
            <a:r>
              <a:rPr lang="en-US" b="1" dirty="0">
                <a:latin typeface="Lato" panose="020F0502020204030203" pitchFamily="34" charset="77"/>
              </a:rPr>
              <a:t>Reporting back to </a:t>
            </a:r>
            <a:r>
              <a:rPr lang="en-US" b="1" dirty="0" err="1">
                <a:latin typeface="Lato" panose="020F0502020204030203" pitchFamily="34" charset="77"/>
              </a:rPr>
              <a:t>EuroHPC</a:t>
            </a:r>
            <a:r>
              <a:rPr lang="en-US" b="1" dirty="0">
                <a:latin typeface="Lato" panose="020F0502020204030203" pitchFamily="34" charset="77"/>
              </a:rPr>
              <a:t> JU</a:t>
            </a:r>
          </a:p>
        </p:txBody>
      </p:sp>
      <p:sp>
        <p:nvSpPr>
          <p:cNvPr id="3" name="Content Placeholder 2">
            <a:extLst>
              <a:ext uri="{FF2B5EF4-FFF2-40B4-BE49-F238E27FC236}">
                <a16:creationId xmlns:a16="http://schemas.microsoft.com/office/drawing/2014/main" id="{070B4202-8280-D4B4-96CE-22E2622B0835}"/>
              </a:ext>
            </a:extLst>
          </p:cNvPr>
          <p:cNvSpPr>
            <a:spLocks noGrp="1"/>
          </p:cNvSpPr>
          <p:nvPr>
            <p:ph idx="1"/>
          </p:nvPr>
        </p:nvSpPr>
        <p:spPr/>
        <p:txBody>
          <a:bodyPr vert="horz" lIns="91440" tIns="45720" rIns="91440" bIns="45720" rtlCol="0" anchor="t">
            <a:noAutofit/>
          </a:bodyPr>
          <a:lstStyle/>
          <a:p>
            <a:pPr marL="0" indent="0">
              <a:buNone/>
            </a:pPr>
            <a:r>
              <a:rPr lang="en-US" sz="2000" b="1" dirty="0"/>
              <a:t>Issues </a:t>
            </a:r>
            <a:r>
              <a:rPr lang="en-US" sz="2000" b="1" dirty="0" err="1"/>
              <a:t>EuroHPC</a:t>
            </a:r>
            <a:r>
              <a:rPr lang="en-US" sz="2000" b="1" dirty="0"/>
              <a:t> JU want to hear about...</a:t>
            </a:r>
          </a:p>
          <a:p>
            <a:pPr marL="0" indent="0">
              <a:buNone/>
            </a:pPr>
            <a:endParaRPr lang="en-GB" sz="2000" b="0" i="0" dirty="0">
              <a:solidFill>
                <a:srgbClr val="000000"/>
              </a:solidFill>
              <a:effectLst/>
              <a:highlight>
                <a:srgbClr val="FFFFFF"/>
              </a:highlight>
            </a:endParaRPr>
          </a:p>
          <a:p>
            <a:pPr marL="0" indent="0">
              <a:buNone/>
            </a:pPr>
            <a:r>
              <a:rPr lang="en-GB" sz="2000" b="1" dirty="0"/>
              <a:t>How to encourage users to use resources efficiently</a:t>
            </a:r>
          </a:p>
          <a:p>
            <a:pPr marL="0" indent="0">
              <a:buNone/>
            </a:pPr>
            <a:r>
              <a:rPr lang="en-GB" sz="2000" dirty="0"/>
              <a:t>- penalties for users who do not? </a:t>
            </a:r>
            <a:endParaRPr lang="en-US" sz="2000" dirty="0"/>
          </a:p>
          <a:p>
            <a:pPr marL="0" indent="0">
              <a:buNone/>
            </a:pPr>
            <a:endParaRPr lang="en-GB" sz="2000" dirty="0"/>
          </a:p>
          <a:p>
            <a:pPr marL="0" indent="0">
              <a:buNone/>
            </a:pPr>
            <a:r>
              <a:rPr lang="en-GB" sz="2000" b="1" dirty="0"/>
              <a:t>AI usage needs </a:t>
            </a:r>
            <a:endParaRPr lang="en-US" sz="2000" b="1" dirty="0"/>
          </a:p>
          <a:p>
            <a:pPr marL="0" indent="0">
              <a:buNone/>
            </a:pPr>
            <a:endParaRPr lang="en-US" sz="2000" dirty="0"/>
          </a:p>
          <a:p>
            <a:pPr marL="0" indent="0">
              <a:buNone/>
            </a:pPr>
            <a:r>
              <a:rPr lang="en-GB" sz="2000" b="1" dirty="0"/>
              <a:t>HPC Applications ecosystem needs:</a:t>
            </a:r>
          </a:p>
          <a:p>
            <a:r>
              <a:rPr lang="en-GB" sz="2000" dirty="0"/>
              <a:t>application software stack </a:t>
            </a:r>
            <a:endParaRPr lang="en-US" sz="2000" dirty="0"/>
          </a:p>
          <a:p>
            <a:r>
              <a:rPr lang="en-US" sz="2000" dirty="0"/>
              <a:t>User environment (tools etc.)</a:t>
            </a:r>
          </a:p>
          <a:p>
            <a:r>
              <a:rPr lang="en-US" sz="2000" dirty="0"/>
              <a:t>Compatibility across systems</a:t>
            </a:r>
            <a:endParaRPr lang="en-GB" sz="2000" dirty="0"/>
          </a:p>
        </p:txBody>
      </p:sp>
    </p:spTree>
    <p:extLst>
      <p:ext uri="{BB962C8B-B14F-4D97-AF65-F5344CB8AC3E}">
        <p14:creationId xmlns:p14="http://schemas.microsoft.com/office/powerpoint/2010/main" val="2119008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0C3C-65EB-4873-5169-AB2FEBA816D7}"/>
              </a:ext>
            </a:extLst>
          </p:cNvPr>
          <p:cNvSpPr>
            <a:spLocks noGrp="1"/>
          </p:cNvSpPr>
          <p:nvPr>
            <p:ph type="title"/>
          </p:nvPr>
        </p:nvSpPr>
        <p:spPr/>
        <p:txBody>
          <a:bodyPr/>
          <a:lstStyle/>
          <a:p>
            <a:pPr algn="ctr"/>
            <a:r>
              <a:rPr lang="en-US" b="1" dirty="0">
                <a:latin typeface="Lato" panose="020F0502020204030203" pitchFamily="34" charset="77"/>
              </a:rPr>
              <a:t>We need you!</a:t>
            </a:r>
          </a:p>
        </p:txBody>
      </p:sp>
      <p:sp>
        <p:nvSpPr>
          <p:cNvPr id="3" name="Content Placeholder 2">
            <a:extLst>
              <a:ext uri="{FF2B5EF4-FFF2-40B4-BE49-F238E27FC236}">
                <a16:creationId xmlns:a16="http://schemas.microsoft.com/office/drawing/2014/main" id="{58A4616F-A971-BD54-76E5-A2FABBA77A7B}"/>
              </a:ext>
            </a:extLst>
          </p:cNvPr>
          <p:cNvSpPr>
            <a:spLocks noGrp="1"/>
          </p:cNvSpPr>
          <p:nvPr>
            <p:ph idx="1"/>
          </p:nvPr>
        </p:nvSpPr>
        <p:spPr/>
        <p:txBody>
          <a:bodyPr/>
          <a:lstStyle/>
          <a:p>
            <a:r>
              <a:rPr lang="en-US" dirty="0"/>
              <a:t>Please sign up to “slack” – or contact us by email</a:t>
            </a:r>
          </a:p>
          <a:p>
            <a:r>
              <a:rPr lang="en-US" dirty="0"/>
              <a:t>The “user forum” will only work if you take part!</a:t>
            </a:r>
          </a:p>
        </p:txBody>
      </p:sp>
      <p:pic>
        <p:nvPicPr>
          <p:cNvPr id="4" name="Picture 3">
            <a:extLst>
              <a:ext uri="{FF2B5EF4-FFF2-40B4-BE49-F238E27FC236}">
                <a16:creationId xmlns:a16="http://schemas.microsoft.com/office/drawing/2014/main" id="{70E8CD40-6D1C-B171-BE56-762C382BB197}"/>
              </a:ext>
            </a:extLst>
          </p:cNvPr>
          <p:cNvPicPr>
            <a:picLocks noChangeAspect="1"/>
          </p:cNvPicPr>
          <p:nvPr/>
        </p:nvPicPr>
        <p:blipFill>
          <a:blip r:embed="rId2"/>
          <a:stretch>
            <a:fillRect/>
          </a:stretch>
        </p:blipFill>
        <p:spPr>
          <a:xfrm>
            <a:off x="8685432" y="3643532"/>
            <a:ext cx="2668368" cy="2668368"/>
          </a:xfrm>
          <a:prstGeom prst="rect">
            <a:avLst/>
          </a:prstGeom>
        </p:spPr>
      </p:pic>
      <p:pic>
        <p:nvPicPr>
          <p:cNvPr id="5" name="Picture 2" descr="Slack Logo and symbol, meaning, history, PNG">
            <a:extLst>
              <a:ext uri="{FF2B5EF4-FFF2-40B4-BE49-F238E27FC236}">
                <a16:creationId xmlns:a16="http://schemas.microsoft.com/office/drawing/2014/main" id="{7AA9A312-A5E3-9964-C065-DD80271F0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570" y="2553386"/>
            <a:ext cx="1818092" cy="10226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0F0074-3E8A-8E44-A451-86568A781C37}"/>
              </a:ext>
            </a:extLst>
          </p:cNvPr>
          <p:cNvSpPr txBox="1"/>
          <p:nvPr/>
        </p:nvSpPr>
        <p:spPr>
          <a:xfrm>
            <a:off x="1511845" y="3277762"/>
            <a:ext cx="6074805" cy="461665"/>
          </a:xfrm>
          <a:prstGeom prst="rect">
            <a:avLst/>
          </a:prstGeom>
          <a:noFill/>
        </p:spPr>
        <p:txBody>
          <a:bodyPr wrap="none" rtlCol="0">
            <a:spAutoFit/>
          </a:bodyPr>
          <a:lstStyle/>
          <a:p>
            <a:r>
              <a:rPr lang="en-US" sz="2400" dirty="0"/>
              <a:t>Email: </a:t>
            </a:r>
            <a:r>
              <a:rPr lang="en-US" sz="2400" dirty="0" err="1"/>
              <a:t>CEDeX-UFCG@eurohpc-ju.europa.eu</a:t>
            </a:r>
            <a:endParaRPr lang="en-US" sz="2400" dirty="0"/>
          </a:p>
        </p:txBody>
      </p:sp>
      <p:pic>
        <p:nvPicPr>
          <p:cNvPr id="6146" name="Picture 2" descr="EuroHPC JU logo squared 300dpi PNG">
            <a:extLst>
              <a:ext uri="{FF2B5EF4-FFF2-40B4-BE49-F238E27FC236}">
                <a16:creationId xmlns:a16="http://schemas.microsoft.com/office/drawing/2014/main" id="{5F00D76C-7FB2-877F-9DAD-BE94B5C69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52" y="4001294"/>
            <a:ext cx="2663417" cy="266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01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BF31B1-71EE-E848-C3F2-08E57CB40ABA}"/>
              </a:ext>
            </a:extLst>
          </p:cNvPr>
          <p:cNvSpPr txBox="1"/>
          <p:nvPr/>
        </p:nvSpPr>
        <p:spPr>
          <a:xfrm>
            <a:off x="0" y="3403571"/>
            <a:ext cx="1086852" cy="338554"/>
          </a:xfrm>
          <a:prstGeom prst="rect">
            <a:avLst/>
          </a:prstGeom>
          <a:noFill/>
        </p:spPr>
        <p:txBody>
          <a:bodyPr wrap="square" rtlCol="0">
            <a:spAutoFit/>
          </a:bodyPr>
          <a:lstStyle/>
          <a:p>
            <a:pPr algn="ctr"/>
            <a:r>
              <a:rPr lang="en-US" sz="1600" b="1">
                <a:solidFill>
                  <a:srgbClr val="002060"/>
                </a:solidFill>
                <a:latin typeface="Aptos" panose="020B0004020202020204" pitchFamily="34" charset="0"/>
              </a:rPr>
              <a:t>2024</a:t>
            </a:r>
            <a:endParaRPr lang="en-GB" sz="1600" b="1">
              <a:solidFill>
                <a:srgbClr val="002060"/>
              </a:solidFill>
              <a:latin typeface="Aptos" panose="020B0004020202020204" pitchFamily="34" charset="0"/>
            </a:endParaRPr>
          </a:p>
        </p:txBody>
      </p:sp>
      <p:sp>
        <p:nvSpPr>
          <p:cNvPr id="7" name="TextBox 6">
            <a:extLst>
              <a:ext uri="{FF2B5EF4-FFF2-40B4-BE49-F238E27FC236}">
                <a16:creationId xmlns:a16="http://schemas.microsoft.com/office/drawing/2014/main" id="{1C690629-8B27-4D0D-E1AF-B8510C5151CF}"/>
              </a:ext>
            </a:extLst>
          </p:cNvPr>
          <p:cNvSpPr txBox="1"/>
          <p:nvPr/>
        </p:nvSpPr>
        <p:spPr>
          <a:xfrm>
            <a:off x="11200190" y="3403571"/>
            <a:ext cx="1086852" cy="338554"/>
          </a:xfrm>
          <a:prstGeom prst="rect">
            <a:avLst/>
          </a:prstGeom>
          <a:noFill/>
        </p:spPr>
        <p:txBody>
          <a:bodyPr wrap="square" rtlCol="0">
            <a:spAutoFit/>
          </a:bodyPr>
          <a:lstStyle/>
          <a:p>
            <a:pPr algn="ctr"/>
            <a:r>
              <a:rPr lang="en-US" sz="1600" b="1">
                <a:solidFill>
                  <a:srgbClr val="002060"/>
                </a:solidFill>
                <a:latin typeface="Aptos" panose="020B0004020202020204" pitchFamily="34" charset="0"/>
              </a:rPr>
              <a:t>2026</a:t>
            </a:r>
            <a:endParaRPr lang="en-GB" sz="1600" b="1">
              <a:solidFill>
                <a:srgbClr val="002060"/>
              </a:solidFill>
              <a:latin typeface="Aptos" panose="020B0004020202020204" pitchFamily="34" charset="0"/>
            </a:endParaRPr>
          </a:p>
        </p:txBody>
      </p:sp>
      <p:sp>
        <p:nvSpPr>
          <p:cNvPr id="20" name="object 2">
            <a:extLst>
              <a:ext uri="{FF2B5EF4-FFF2-40B4-BE49-F238E27FC236}">
                <a16:creationId xmlns:a16="http://schemas.microsoft.com/office/drawing/2014/main" id="{DB9D7FDD-A73E-254A-A01B-BFD5A6AE2030}"/>
              </a:ext>
            </a:extLst>
          </p:cNvPr>
          <p:cNvSpPr txBox="1">
            <a:spLocks noGrp="1"/>
          </p:cNvSpPr>
          <p:nvPr>
            <p:ph type="title"/>
          </p:nvPr>
        </p:nvSpPr>
        <p:spPr>
          <a:xfrm>
            <a:off x="827641" y="1078392"/>
            <a:ext cx="10515600" cy="813604"/>
          </a:xfrm>
          <a:prstGeom prst="rect">
            <a:avLst/>
          </a:prstGeom>
        </p:spPr>
        <p:txBody>
          <a:bodyPr vert="horz" wrap="square" lIns="0" tIns="12065" rIns="0" bIns="0" rtlCol="0">
            <a:noAutofit/>
          </a:bodyPr>
          <a:lstStyle/>
          <a:p>
            <a:pPr marL="12700" algn="ctr">
              <a:lnSpc>
                <a:spcPct val="100000"/>
              </a:lnSpc>
              <a:spcBef>
                <a:spcPts val="95"/>
              </a:spcBef>
            </a:pPr>
            <a:r>
              <a:rPr lang="en-GB" b="1">
                <a:solidFill>
                  <a:srgbClr val="002060"/>
                </a:solidFill>
                <a:latin typeface="Aptos" panose="020B0004020202020204" pitchFamily="34" charset="0"/>
              </a:rPr>
              <a:t>ACCESS CALLS CUT-OFFS IN 2025</a:t>
            </a:r>
          </a:p>
        </p:txBody>
      </p:sp>
      <p:graphicFrame>
        <p:nvGraphicFramePr>
          <p:cNvPr id="19" name="Diagram 18">
            <a:extLst>
              <a:ext uri="{FF2B5EF4-FFF2-40B4-BE49-F238E27FC236}">
                <a16:creationId xmlns:a16="http://schemas.microsoft.com/office/drawing/2014/main" id="{27315ACD-1F9E-46DD-7CAC-588C69A341BB}"/>
              </a:ext>
            </a:extLst>
          </p:cNvPr>
          <p:cNvGraphicFramePr/>
          <p:nvPr>
            <p:extLst>
              <p:ext uri="{D42A27DB-BD31-4B8C-83A1-F6EECF244321}">
                <p14:modId xmlns:p14="http://schemas.microsoft.com/office/powerpoint/2010/main" val="609245383"/>
              </p:ext>
            </p:extLst>
          </p:nvPr>
        </p:nvGraphicFramePr>
        <p:xfrm>
          <a:off x="830433" y="1462727"/>
          <a:ext cx="10515600" cy="429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Box 20">
            <a:extLst>
              <a:ext uri="{FF2B5EF4-FFF2-40B4-BE49-F238E27FC236}">
                <a16:creationId xmlns:a16="http://schemas.microsoft.com/office/drawing/2014/main" id="{2D42C0F3-028D-7B2F-9B5A-B80F12F8B1CE}"/>
              </a:ext>
            </a:extLst>
          </p:cNvPr>
          <p:cNvSpPr txBox="1"/>
          <p:nvPr/>
        </p:nvSpPr>
        <p:spPr>
          <a:xfrm>
            <a:off x="2593917" y="4950191"/>
            <a:ext cx="6067035" cy="338554"/>
          </a:xfrm>
          <a:prstGeom prst="rect">
            <a:avLst/>
          </a:prstGeom>
          <a:noFill/>
        </p:spPr>
        <p:txBody>
          <a:bodyPr wrap="square" rtlCol="0">
            <a:spAutoFit/>
          </a:bodyPr>
          <a:lstStyle/>
          <a:p>
            <a:pPr algn="ctr"/>
            <a:r>
              <a:rPr lang="en-US" sz="1600" b="1">
                <a:solidFill>
                  <a:srgbClr val="002060"/>
                </a:solidFill>
                <a:latin typeface="Aptos" panose="020B0004020202020204" pitchFamily="34" charset="0"/>
              </a:rPr>
              <a:t>Benchmark and Development monthly cut-offs (12 per year)</a:t>
            </a:r>
            <a:endParaRPr lang="en-GB" sz="1600" b="1">
              <a:solidFill>
                <a:srgbClr val="002060"/>
              </a:solidFill>
              <a:latin typeface="Aptos" panose="020B0004020202020204" pitchFamily="34" charset="0"/>
            </a:endParaRPr>
          </a:p>
        </p:txBody>
      </p:sp>
      <p:sp>
        <p:nvSpPr>
          <p:cNvPr id="22" name="Oval 21">
            <a:extLst>
              <a:ext uri="{FF2B5EF4-FFF2-40B4-BE49-F238E27FC236}">
                <a16:creationId xmlns:a16="http://schemas.microsoft.com/office/drawing/2014/main" id="{B014D2A1-D8C3-FB9D-71BC-1AEA71CBFFC9}"/>
              </a:ext>
            </a:extLst>
          </p:cNvPr>
          <p:cNvSpPr/>
          <p:nvPr/>
        </p:nvSpPr>
        <p:spPr>
          <a:xfrm>
            <a:off x="4232315" y="3349052"/>
            <a:ext cx="541866" cy="52605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Aptos" panose="020B0004020202020204" pitchFamily="34" charset="0"/>
            </a:endParaRPr>
          </a:p>
        </p:txBody>
      </p:sp>
      <p:cxnSp>
        <p:nvCxnSpPr>
          <p:cNvPr id="25" name="Straight Connector 24">
            <a:extLst>
              <a:ext uri="{FF2B5EF4-FFF2-40B4-BE49-F238E27FC236}">
                <a16:creationId xmlns:a16="http://schemas.microsoft.com/office/drawing/2014/main" id="{67CBFF7D-F08C-C5DE-0FF4-8944A69F9CDA}"/>
              </a:ext>
            </a:extLst>
          </p:cNvPr>
          <p:cNvCxnSpPr>
            <a:cxnSpLocks/>
          </p:cNvCxnSpPr>
          <p:nvPr/>
        </p:nvCxnSpPr>
        <p:spPr>
          <a:xfrm>
            <a:off x="1341094" y="3836435"/>
            <a:ext cx="0" cy="1283033"/>
          </a:xfrm>
          <a:prstGeom prst="line">
            <a:avLst/>
          </a:prstGeom>
          <a:ln w="9525">
            <a:solidFill>
              <a:srgbClr val="010A4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10F10E-7A38-E028-2EEB-4D653D4BAB3F}"/>
              </a:ext>
            </a:extLst>
          </p:cNvPr>
          <p:cNvCxnSpPr>
            <a:cxnSpLocks/>
          </p:cNvCxnSpPr>
          <p:nvPr/>
        </p:nvCxnSpPr>
        <p:spPr>
          <a:xfrm>
            <a:off x="9794650" y="3883684"/>
            <a:ext cx="0" cy="1235784"/>
          </a:xfrm>
          <a:prstGeom prst="line">
            <a:avLst/>
          </a:prstGeom>
          <a:ln w="9525">
            <a:solidFill>
              <a:srgbClr val="010A4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239610-E169-9BA5-0015-E05F4C0243F5}"/>
              </a:ext>
            </a:extLst>
          </p:cNvPr>
          <p:cNvCxnSpPr>
            <a:cxnSpLocks/>
          </p:cNvCxnSpPr>
          <p:nvPr/>
        </p:nvCxnSpPr>
        <p:spPr>
          <a:xfrm flipH="1">
            <a:off x="8715816" y="5119468"/>
            <a:ext cx="1078834" cy="0"/>
          </a:xfrm>
          <a:prstGeom prst="line">
            <a:avLst/>
          </a:prstGeom>
          <a:ln w="9525">
            <a:solidFill>
              <a:srgbClr val="010A43"/>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08D81E21-8612-FA59-A525-A028A0F9DF92}"/>
              </a:ext>
            </a:extLst>
          </p:cNvPr>
          <p:cNvSpPr/>
          <p:nvPr/>
        </p:nvSpPr>
        <p:spPr>
          <a:xfrm>
            <a:off x="8455236" y="3348438"/>
            <a:ext cx="541866" cy="52605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Aptos" panose="020B0004020202020204" pitchFamily="34" charset="0"/>
            </a:endParaRPr>
          </a:p>
        </p:txBody>
      </p:sp>
      <p:cxnSp>
        <p:nvCxnSpPr>
          <p:cNvPr id="8" name="Straight Connector 7">
            <a:extLst>
              <a:ext uri="{FF2B5EF4-FFF2-40B4-BE49-F238E27FC236}">
                <a16:creationId xmlns:a16="http://schemas.microsoft.com/office/drawing/2014/main" id="{5112551E-1FCE-43A4-C322-1DC8579E05E2}"/>
              </a:ext>
            </a:extLst>
          </p:cNvPr>
          <p:cNvCxnSpPr>
            <a:cxnSpLocks/>
          </p:cNvCxnSpPr>
          <p:nvPr/>
        </p:nvCxnSpPr>
        <p:spPr>
          <a:xfrm flipH="1">
            <a:off x="1341094" y="5119468"/>
            <a:ext cx="1078834" cy="0"/>
          </a:xfrm>
          <a:prstGeom prst="line">
            <a:avLst/>
          </a:prstGeom>
          <a:ln w="9525">
            <a:solidFill>
              <a:srgbClr val="010A43"/>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1CAF825-00E9-0BC1-DE7D-A942C7B12DA8}"/>
              </a:ext>
            </a:extLst>
          </p:cNvPr>
          <p:cNvSpPr/>
          <p:nvPr/>
        </p:nvSpPr>
        <p:spPr>
          <a:xfrm>
            <a:off x="9523336" y="3348390"/>
            <a:ext cx="541866" cy="52605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Aptos" panose="020B0004020202020204" pitchFamily="34" charset="0"/>
            </a:endParaRPr>
          </a:p>
        </p:txBody>
      </p:sp>
      <p:pic>
        <p:nvPicPr>
          <p:cNvPr id="11" name="Graphic 10" descr="Clapper board with solid fill">
            <a:extLst>
              <a:ext uri="{FF2B5EF4-FFF2-40B4-BE49-F238E27FC236}">
                <a16:creationId xmlns:a16="http://schemas.microsoft.com/office/drawing/2014/main" id="{675C6349-536F-9E47-4B00-D19AA018AB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6450" y="1114055"/>
            <a:ext cx="697343" cy="697343"/>
          </a:xfrm>
          <a:prstGeom prst="rect">
            <a:avLst/>
          </a:prstGeom>
        </p:spPr>
      </p:pic>
      <p:pic>
        <p:nvPicPr>
          <p:cNvPr id="12" name="Graphic 11" descr="Clapper board with solid fill">
            <a:extLst>
              <a:ext uri="{FF2B5EF4-FFF2-40B4-BE49-F238E27FC236}">
                <a16:creationId xmlns:a16="http://schemas.microsoft.com/office/drawing/2014/main" id="{F1A8FCF1-88C9-BEC5-A2B9-E9C5FF0B0C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57089" y="1136522"/>
            <a:ext cx="697343" cy="697343"/>
          </a:xfrm>
          <a:prstGeom prst="rect">
            <a:avLst/>
          </a:prstGeom>
        </p:spPr>
      </p:pic>
      <p:grpSp>
        <p:nvGrpSpPr>
          <p:cNvPr id="10" name="Group 9">
            <a:extLst>
              <a:ext uri="{FF2B5EF4-FFF2-40B4-BE49-F238E27FC236}">
                <a16:creationId xmlns:a16="http://schemas.microsoft.com/office/drawing/2014/main" id="{F03177D2-953F-E9D5-4F12-C06F9BEF08B0}"/>
              </a:ext>
            </a:extLst>
          </p:cNvPr>
          <p:cNvGrpSpPr/>
          <p:nvPr/>
        </p:nvGrpSpPr>
        <p:grpSpPr>
          <a:xfrm>
            <a:off x="10110331" y="117396"/>
            <a:ext cx="1968255" cy="646095"/>
            <a:chOff x="9681254" y="309339"/>
            <a:chExt cx="2301639" cy="782003"/>
          </a:xfrm>
        </p:grpSpPr>
        <p:pic>
          <p:nvPicPr>
            <p:cNvPr id="13" name="Picture 12">
              <a:extLst>
                <a:ext uri="{FF2B5EF4-FFF2-40B4-BE49-F238E27FC236}">
                  <a16:creationId xmlns:a16="http://schemas.microsoft.com/office/drawing/2014/main" id="{97871935-7541-1225-022F-536F94DC7F9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14" name="Picture 13" descr="A colorful cube with a black background&#10;&#10;AI-generated content may be incorrect.">
              <a:extLst>
                <a:ext uri="{FF2B5EF4-FFF2-40B4-BE49-F238E27FC236}">
                  <a16:creationId xmlns:a16="http://schemas.microsoft.com/office/drawing/2014/main" id="{B26CF76A-31EC-D507-FDEA-7C68649E9F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15" name="Picture 14">
              <a:extLst>
                <a:ext uri="{FF2B5EF4-FFF2-40B4-BE49-F238E27FC236}">
                  <a16:creationId xmlns:a16="http://schemas.microsoft.com/office/drawing/2014/main" id="{B5B2B631-080A-9A3E-8176-A85F802263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
        <p:nvSpPr>
          <p:cNvPr id="17" name="Rectangle 16">
            <a:extLst>
              <a:ext uri="{FF2B5EF4-FFF2-40B4-BE49-F238E27FC236}">
                <a16:creationId xmlns:a16="http://schemas.microsoft.com/office/drawing/2014/main" id="{D263C07F-1E17-B95D-91DA-A3AA26D3F7BA}"/>
              </a:ext>
            </a:extLst>
          </p:cNvPr>
          <p:cNvSpPr/>
          <p:nvPr/>
        </p:nvSpPr>
        <p:spPr>
          <a:xfrm>
            <a:off x="896839" y="5746733"/>
            <a:ext cx="2652899" cy="53493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Aptos" panose="020B0004020202020204" pitchFamily="34" charset="0"/>
              </a:rPr>
              <a:t>Regular 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28 March 2025</a:t>
            </a:r>
            <a:endParaRPr kumimoji="0" lang="en-GB" sz="16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8" name="Rectangle 17">
            <a:extLst>
              <a:ext uri="{FF2B5EF4-FFF2-40B4-BE49-F238E27FC236}">
                <a16:creationId xmlns:a16="http://schemas.microsoft.com/office/drawing/2014/main" id="{35922964-B85A-C32E-31B3-A9AB4F34C8A6}"/>
              </a:ext>
            </a:extLst>
          </p:cNvPr>
          <p:cNvSpPr/>
          <p:nvPr/>
        </p:nvSpPr>
        <p:spPr>
          <a:xfrm>
            <a:off x="4111310" y="5744021"/>
            <a:ext cx="3874409" cy="534938"/>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AI &amp; Data-Intensive Applications Access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Aptos" panose="020B0004020202020204" pitchFamily="34" charset="0"/>
              </a:rPr>
              <a:t>11 April 2025</a:t>
            </a:r>
            <a:endParaRPr kumimoji="0" lang="en-GB" sz="16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3" name="Rectangle 22">
            <a:extLst>
              <a:ext uri="{FF2B5EF4-FFF2-40B4-BE49-F238E27FC236}">
                <a16:creationId xmlns:a16="http://schemas.microsoft.com/office/drawing/2014/main" id="{691F301A-94DB-7768-458B-D0658866AE04}"/>
              </a:ext>
            </a:extLst>
          </p:cNvPr>
          <p:cNvSpPr/>
          <p:nvPr/>
        </p:nvSpPr>
        <p:spPr>
          <a:xfrm>
            <a:off x="8547291" y="5744021"/>
            <a:ext cx="2652899" cy="53493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0B0004020202020204" pitchFamily="34" charset="0"/>
                <a:ea typeface="+mn-ea"/>
                <a:cs typeface="+mn-cs"/>
              </a:rPr>
              <a:t>Extreme Scale Access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Aptos" panose="020B0004020202020204" pitchFamily="34" charset="0"/>
              </a:rPr>
              <a:t>18 April 2025</a:t>
            </a:r>
            <a:endParaRPr kumimoji="0" lang="en-GB" sz="16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8126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AC9F-1022-62D4-AFE9-7C8107F5BF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058BC-A3E6-5445-AF02-9E15E8455F4E}"/>
              </a:ext>
            </a:extLst>
          </p:cNvPr>
          <p:cNvSpPr>
            <a:spLocks noGrp="1"/>
          </p:cNvSpPr>
          <p:nvPr>
            <p:ph type="title"/>
          </p:nvPr>
        </p:nvSpPr>
        <p:spPr>
          <a:xfrm>
            <a:off x="124651" y="80705"/>
            <a:ext cx="10515600" cy="1152388"/>
          </a:xfrm>
        </p:spPr>
        <p:txBody>
          <a:bodyPr>
            <a:normAutofit/>
          </a:bodyPr>
          <a:lstStyle/>
          <a:p>
            <a:r>
              <a:rPr lang="en-US" b="1">
                <a:solidFill>
                  <a:srgbClr val="002060"/>
                </a:solidFill>
              </a:rPr>
              <a:t>IMPLEMENTED PEER-REVIEW PROCESS</a:t>
            </a:r>
            <a:endParaRPr lang="en-GB" b="1">
              <a:solidFill>
                <a:srgbClr val="002060"/>
              </a:solidFill>
            </a:endParaRPr>
          </a:p>
        </p:txBody>
      </p:sp>
      <p:cxnSp>
        <p:nvCxnSpPr>
          <p:cNvPr id="8" name="Straight Connector 7">
            <a:extLst>
              <a:ext uri="{FF2B5EF4-FFF2-40B4-BE49-F238E27FC236}">
                <a16:creationId xmlns:a16="http://schemas.microsoft.com/office/drawing/2014/main" id="{836BF44C-E290-5F31-375B-1DBCBB2F82B5}"/>
              </a:ext>
            </a:extLst>
          </p:cNvPr>
          <p:cNvCxnSpPr>
            <a:cxnSpLocks/>
            <a:stCxn id="12" idx="6"/>
            <a:endCxn id="13" idx="2"/>
          </p:cNvCxnSpPr>
          <p:nvPr/>
        </p:nvCxnSpPr>
        <p:spPr>
          <a:xfrm flipV="1">
            <a:off x="339437" y="3869627"/>
            <a:ext cx="11088624" cy="13131"/>
          </a:xfrm>
          <a:prstGeom prst="line">
            <a:avLst/>
          </a:prstGeom>
          <a:ln>
            <a:solidFill>
              <a:srgbClr val="002060"/>
            </a:solidFill>
          </a:ln>
        </p:spPr>
        <p:style>
          <a:lnRef idx="3">
            <a:schemeClr val="accent5"/>
          </a:lnRef>
          <a:fillRef idx="0">
            <a:schemeClr val="accent5"/>
          </a:fillRef>
          <a:effectRef idx="2">
            <a:schemeClr val="accent5"/>
          </a:effectRef>
          <a:fontRef idx="minor">
            <a:schemeClr val="tx1"/>
          </a:fontRef>
        </p:style>
      </p:cxnSp>
      <p:sp>
        <p:nvSpPr>
          <p:cNvPr id="12" name="Oval 11">
            <a:extLst>
              <a:ext uri="{FF2B5EF4-FFF2-40B4-BE49-F238E27FC236}">
                <a16:creationId xmlns:a16="http://schemas.microsoft.com/office/drawing/2014/main" id="{E40B9DD6-9D50-BE22-BFD5-980A496D622C}"/>
              </a:ext>
            </a:extLst>
          </p:cNvPr>
          <p:cNvSpPr/>
          <p:nvPr/>
        </p:nvSpPr>
        <p:spPr>
          <a:xfrm>
            <a:off x="193133" y="3809606"/>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3" name="Oval 12">
            <a:extLst>
              <a:ext uri="{FF2B5EF4-FFF2-40B4-BE49-F238E27FC236}">
                <a16:creationId xmlns:a16="http://schemas.microsoft.com/office/drawing/2014/main" id="{C132811F-9661-5194-9B16-EA016ACA91CC}"/>
              </a:ext>
            </a:extLst>
          </p:cNvPr>
          <p:cNvSpPr/>
          <p:nvPr/>
        </p:nvSpPr>
        <p:spPr>
          <a:xfrm>
            <a:off x="11428061" y="3796475"/>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cxnSp>
        <p:nvCxnSpPr>
          <p:cNvPr id="14" name="Straight Connector 13">
            <a:extLst>
              <a:ext uri="{FF2B5EF4-FFF2-40B4-BE49-F238E27FC236}">
                <a16:creationId xmlns:a16="http://schemas.microsoft.com/office/drawing/2014/main" id="{7FB3B83E-CA48-B971-D6DF-38258390E937}"/>
              </a:ext>
            </a:extLst>
          </p:cNvPr>
          <p:cNvCxnSpPr>
            <a:cxnSpLocks/>
          </p:cNvCxnSpPr>
          <p:nvPr/>
        </p:nvCxnSpPr>
        <p:spPr>
          <a:xfrm>
            <a:off x="266285" y="3955910"/>
            <a:ext cx="0" cy="996696"/>
          </a:xfrm>
          <a:prstGeom prst="line">
            <a:avLst/>
          </a:prstGeom>
          <a:ln w="3175">
            <a:solidFill>
              <a:schemeClr val="tx1"/>
            </a:solidFill>
          </a:ln>
        </p:spPr>
        <p:style>
          <a:lnRef idx="2">
            <a:schemeClr val="accent5"/>
          </a:lnRef>
          <a:fillRef idx="0">
            <a:schemeClr val="accent5"/>
          </a:fillRef>
          <a:effectRef idx="1">
            <a:schemeClr val="accent5"/>
          </a:effectRef>
          <a:fontRef idx="minor">
            <a:schemeClr val="tx1"/>
          </a:fontRef>
        </p:style>
      </p:cxnSp>
      <p:cxnSp>
        <p:nvCxnSpPr>
          <p:cNvPr id="15" name="Straight Connector 14">
            <a:extLst>
              <a:ext uri="{FF2B5EF4-FFF2-40B4-BE49-F238E27FC236}">
                <a16:creationId xmlns:a16="http://schemas.microsoft.com/office/drawing/2014/main" id="{D428651D-2F17-0B4C-55F4-1A9D44B8B8E5}"/>
              </a:ext>
            </a:extLst>
          </p:cNvPr>
          <p:cNvCxnSpPr>
            <a:cxnSpLocks/>
            <a:stCxn id="21" idx="4"/>
            <a:endCxn id="29" idx="0"/>
          </p:cNvCxnSpPr>
          <p:nvPr/>
        </p:nvCxnSpPr>
        <p:spPr>
          <a:xfrm>
            <a:off x="3076541" y="3955910"/>
            <a:ext cx="0" cy="1651368"/>
          </a:xfrm>
          <a:prstGeom prst="line">
            <a:avLst/>
          </a:prstGeom>
          <a:ln w="3175">
            <a:solidFill>
              <a:srgbClr val="002060"/>
            </a:solidFill>
          </a:ln>
        </p:spPr>
        <p:style>
          <a:lnRef idx="2">
            <a:schemeClr val="accent5"/>
          </a:lnRef>
          <a:fillRef idx="0">
            <a:schemeClr val="accent5"/>
          </a:fillRef>
          <a:effectRef idx="1">
            <a:schemeClr val="accent5"/>
          </a:effectRef>
          <a:fontRef idx="minor">
            <a:schemeClr val="tx1"/>
          </a:fontRef>
        </p:style>
      </p:cxnSp>
      <p:cxnSp>
        <p:nvCxnSpPr>
          <p:cNvPr id="16" name="Straight Connector 15">
            <a:extLst>
              <a:ext uri="{FF2B5EF4-FFF2-40B4-BE49-F238E27FC236}">
                <a16:creationId xmlns:a16="http://schemas.microsoft.com/office/drawing/2014/main" id="{2E6767AE-D848-931E-AF7B-AFBDB4835C50}"/>
              </a:ext>
            </a:extLst>
          </p:cNvPr>
          <p:cNvCxnSpPr>
            <a:cxnSpLocks/>
            <a:stCxn id="23" idx="4"/>
            <a:endCxn id="31" idx="0"/>
          </p:cNvCxnSpPr>
          <p:nvPr/>
        </p:nvCxnSpPr>
        <p:spPr>
          <a:xfrm>
            <a:off x="5880700" y="3955910"/>
            <a:ext cx="0" cy="1968829"/>
          </a:xfrm>
          <a:prstGeom prst="line">
            <a:avLst/>
          </a:prstGeom>
          <a:ln w="3175">
            <a:solidFill>
              <a:srgbClr val="002060"/>
            </a:solidFill>
          </a:ln>
        </p:spPr>
        <p:style>
          <a:lnRef idx="2">
            <a:schemeClr val="accent5"/>
          </a:lnRef>
          <a:fillRef idx="0">
            <a:schemeClr val="accent5"/>
          </a:fillRef>
          <a:effectRef idx="1">
            <a:schemeClr val="accent5"/>
          </a:effectRef>
          <a:fontRef idx="minor">
            <a:schemeClr val="tx1"/>
          </a:fontRef>
        </p:style>
      </p:cxnSp>
      <p:cxnSp>
        <p:nvCxnSpPr>
          <p:cNvPr id="17" name="Straight Connector 16">
            <a:extLst>
              <a:ext uri="{FF2B5EF4-FFF2-40B4-BE49-F238E27FC236}">
                <a16:creationId xmlns:a16="http://schemas.microsoft.com/office/drawing/2014/main" id="{706AF094-774D-6EF0-89D9-5F12D0B14CEC}"/>
              </a:ext>
            </a:extLst>
          </p:cNvPr>
          <p:cNvCxnSpPr>
            <a:cxnSpLocks/>
            <a:stCxn id="24" idx="4"/>
            <a:endCxn id="32" idx="0"/>
          </p:cNvCxnSpPr>
          <p:nvPr/>
        </p:nvCxnSpPr>
        <p:spPr>
          <a:xfrm>
            <a:off x="7285829" y="3947351"/>
            <a:ext cx="2586" cy="1463705"/>
          </a:xfrm>
          <a:prstGeom prst="line">
            <a:avLst/>
          </a:prstGeom>
          <a:ln w="3175">
            <a:solidFill>
              <a:srgbClr val="002060"/>
            </a:solidFill>
          </a:ln>
        </p:spPr>
        <p:style>
          <a:lnRef idx="2">
            <a:schemeClr val="accent5"/>
          </a:lnRef>
          <a:fillRef idx="0">
            <a:schemeClr val="accent5"/>
          </a:fillRef>
          <a:effectRef idx="1">
            <a:schemeClr val="accent5"/>
          </a:effectRef>
          <a:fontRef idx="minor">
            <a:schemeClr val="tx1"/>
          </a:fontRef>
        </p:style>
      </p:cxnSp>
      <p:cxnSp>
        <p:nvCxnSpPr>
          <p:cNvPr id="18" name="Straight Connector 17">
            <a:extLst>
              <a:ext uri="{FF2B5EF4-FFF2-40B4-BE49-F238E27FC236}">
                <a16:creationId xmlns:a16="http://schemas.microsoft.com/office/drawing/2014/main" id="{4A8ADF22-19BD-0AB3-B26D-DB76881083C2}"/>
              </a:ext>
            </a:extLst>
          </p:cNvPr>
          <p:cNvCxnSpPr>
            <a:cxnSpLocks/>
            <a:stCxn id="22" idx="4"/>
            <a:endCxn id="30" idx="0"/>
          </p:cNvCxnSpPr>
          <p:nvPr/>
        </p:nvCxnSpPr>
        <p:spPr>
          <a:xfrm>
            <a:off x="4481669" y="3955910"/>
            <a:ext cx="0" cy="1166913"/>
          </a:xfrm>
          <a:prstGeom prst="line">
            <a:avLst/>
          </a:prstGeom>
          <a:ln w="3175">
            <a:solidFill>
              <a:srgbClr val="002060"/>
            </a:solidFill>
          </a:ln>
        </p:spPr>
        <p:style>
          <a:lnRef idx="2">
            <a:schemeClr val="accent5"/>
          </a:lnRef>
          <a:fillRef idx="0">
            <a:schemeClr val="accent5"/>
          </a:fillRef>
          <a:effectRef idx="1">
            <a:schemeClr val="accent5"/>
          </a:effectRef>
          <a:fontRef idx="minor">
            <a:schemeClr val="tx1"/>
          </a:fontRef>
        </p:style>
      </p:cxnSp>
      <p:cxnSp>
        <p:nvCxnSpPr>
          <p:cNvPr id="19" name="Straight Connector 18">
            <a:extLst>
              <a:ext uri="{FF2B5EF4-FFF2-40B4-BE49-F238E27FC236}">
                <a16:creationId xmlns:a16="http://schemas.microsoft.com/office/drawing/2014/main" id="{2001B4CD-2266-7FE9-A3E4-712D06424CB8}"/>
              </a:ext>
            </a:extLst>
          </p:cNvPr>
          <p:cNvCxnSpPr>
            <a:cxnSpLocks/>
            <a:stCxn id="20" idx="4"/>
            <a:endCxn id="28" idx="0"/>
          </p:cNvCxnSpPr>
          <p:nvPr/>
        </p:nvCxnSpPr>
        <p:spPr>
          <a:xfrm flipH="1">
            <a:off x="1668748" y="3955910"/>
            <a:ext cx="2665" cy="1196817"/>
          </a:xfrm>
          <a:prstGeom prst="line">
            <a:avLst/>
          </a:prstGeom>
          <a:ln w="3175">
            <a:solidFill>
              <a:srgbClr val="002060"/>
            </a:solidFill>
          </a:ln>
        </p:spPr>
        <p:style>
          <a:lnRef idx="2">
            <a:schemeClr val="accent5"/>
          </a:lnRef>
          <a:fillRef idx="0">
            <a:schemeClr val="accent5"/>
          </a:fillRef>
          <a:effectRef idx="1">
            <a:schemeClr val="accent5"/>
          </a:effectRef>
          <a:fontRef idx="minor">
            <a:schemeClr val="tx1"/>
          </a:fontRef>
        </p:style>
      </p:cxnSp>
      <p:sp>
        <p:nvSpPr>
          <p:cNvPr id="20" name="Oval 19">
            <a:extLst>
              <a:ext uri="{FF2B5EF4-FFF2-40B4-BE49-F238E27FC236}">
                <a16:creationId xmlns:a16="http://schemas.microsoft.com/office/drawing/2014/main" id="{31DD7DC8-DF56-9728-1980-E0A59DACFE1E}"/>
              </a:ext>
            </a:extLst>
          </p:cNvPr>
          <p:cNvSpPr/>
          <p:nvPr/>
        </p:nvSpPr>
        <p:spPr>
          <a:xfrm>
            <a:off x="1598261" y="3809606"/>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1" name="Oval 20">
            <a:extLst>
              <a:ext uri="{FF2B5EF4-FFF2-40B4-BE49-F238E27FC236}">
                <a16:creationId xmlns:a16="http://schemas.microsoft.com/office/drawing/2014/main" id="{F60B1048-E994-ED40-9FAB-6643C0E85B4F}"/>
              </a:ext>
            </a:extLst>
          </p:cNvPr>
          <p:cNvSpPr/>
          <p:nvPr/>
        </p:nvSpPr>
        <p:spPr>
          <a:xfrm>
            <a:off x="3003389" y="3809606"/>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2" name="Oval 21">
            <a:extLst>
              <a:ext uri="{FF2B5EF4-FFF2-40B4-BE49-F238E27FC236}">
                <a16:creationId xmlns:a16="http://schemas.microsoft.com/office/drawing/2014/main" id="{2B442C9A-9DFE-DFC9-63BE-341AABB72CE2}"/>
              </a:ext>
            </a:extLst>
          </p:cNvPr>
          <p:cNvSpPr/>
          <p:nvPr/>
        </p:nvSpPr>
        <p:spPr>
          <a:xfrm>
            <a:off x="4408517" y="3809606"/>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3" name="Oval 22">
            <a:extLst>
              <a:ext uri="{FF2B5EF4-FFF2-40B4-BE49-F238E27FC236}">
                <a16:creationId xmlns:a16="http://schemas.microsoft.com/office/drawing/2014/main" id="{0AB3B2A0-7F95-2DB6-F3A0-ED4EC7B9BBB5}"/>
              </a:ext>
            </a:extLst>
          </p:cNvPr>
          <p:cNvSpPr/>
          <p:nvPr/>
        </p:nvSpPr>
        <p:spPr>
          <a:xfrm>
            <a:off x="5807548" y="3809606"/>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4" name="Oval 23">
            <a:extLst>
              <a:ext uri="{FF2B5EF4-FFF2-40B4-BE49-F238E27FC236}">
                <a16:creationId xmlns:a16="http://schemas.microsoft.com/office/drawing/2014/main" id="{3BC726B3-2E12-2DF8-1A46-4465D9561C61}"/>
              </a:ext>
            </a:extLst>
          </p:cNvPr>
          <p:cNvSpPr/>
          <p:nvPr/>
        </p:nvSpPr>
        <p:spPr>
          <a:xfrm>
            <a:off x="7212677" y="3801047"/>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5" name="Oval 24">
            <a:extLst>
              <a:ext uri="{FF2B5EF4-FFF2-40B4-BE49-F238E27FC236}">
                <a16:creationId xmlns:a16="http://schemas.microsoft.com/office/drawing/2014/main" id="{8F6E76F9-A66D-A54B-B9D6-E35BB20A5675}"/>
              </a:ext>
            </a:extLst>
          </p:cNvPr>
          <p:cNvSpPr/>
          <p:nvPr/>
        </p:nvSpPr>
        <p:spPr>
          <a:xfrm>
            <a:off x="8611708" y="3809606"/>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6" name="Oval 25">
            <a:extLst>
              <a:ext uri="{FF2B5EF4-FFF2-40B4-BE49-F238E27FC236}">
                <a16:creationId xmlns:a16="http://schemas.microsoft.com/office/drawing/2014/main" id="{54C8B593-9957-0A28-9EEF-AB12F436B62A}"/>
              </a:ext>
            </a:extLst>
          </p:cNvPr>
          <p:cNvSpPr/>
          <p:nvPr/>
        </p:nvSpPr>
        <p:spPr>
          <a:xfrm>
            <a:off x="10022933" y="3796475"/>
            <a:ext cx="146304" cy="146304"/>
          </a:xfrm>
          <a:prstGeom prst="ellipse">
            <a:avLst/>
          </a:prstGeom>
          <a:solidFill>
            <a:srgbClr val="002060"/>
          </a:solid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7" name="Oval 26">
            <a:extLst>
              <a:ext uri="{FF2B5EF4-FFF2-40B4-BE49-F238E27FC236}">
                <a16:creationId xmlns:a16="http://schemas.microsoft.com/office/drawing/2014/main" id="{5BD50C87-08FF-18AF-23DD-38116064A905}"/>
              </a:ext>
            </a:extLst>
          </p:cNvPr>
          <p:cNvSpPr/>
          <p:nvPr/>
        </p:nvSpPr>
        <p:spPr>
          <a:xfrm>
            <a:off x="193133" y="4952606"/>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8" name="Oval 27">
            <a:extLst>
              <a:ext uri="{FF2B5EF4-FFF2-40B4-BE49-F238E27FC236}">
                <a16:creationId xmlns:a16="http://schemas.microsoft.com/office/drawing/2014/main" id="{7AD4E74A-8085-3983-BCCF-FB5D098322C4}"/>
              </a:ext>
            </a:extLst>
          </p:cNvPr>
          <p:cNvSpPr/>
          <p:nvPr/>
        </p:nvSpPr>
        <p:spPr>
          <a:xfrm>
            <a:off x="1595596" y="5152727"/>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9" name="Oval 28">
            <a:extLst>
              <a:ext uri="{FF2B5EF4-FFF2-40B4-BE49-F238E27FC236}">
                <a16:creationId xmlns:a16="http://schemas.microsoft.com/office/drawing/2014/main" id="{BC82233D-000A-DDB3-09D2-757BE21C1E1E}"/>
              </a:ext>
            </a:extLst>
          </p:cNvPr>
          <p:cNvSpPr/>
          <p:nvPr/>
        </p:nvSpPr>
        <p:spPr>
          <a:xfrm>
            <a:off x="3003389" y="5607278"/>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0" name="Oval 29">
            <a:extLst>
              <a:ext uri="{FF2B5EF4-FFF2-40B4-BE49-F238E27FC236}">
                <a16:creationId xmlns:a16="http://schemas.microsoft.com/office/drawing/2014/main" id="{1A934FA8-039D-793C-F9EC-BC4F6D909EAD}"/>
              </a:ext>
            </a:extLst>
          </p:cNvPr>
          <p:cNvSpPr/>
          <p:nvPr/>
        </p:nvSpPr>
        <p:spPr>
          <a:xfrm>
            <a:off x="4408517" y="5122823"/>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1" name="Oval 30">
            <a:extLst>
              <a:ext uri="{FF2B5EF4-FFF2-40B4-BE49-F238E27FC236}">
                <a16:creationId xmlns:a16="http://schemas.microsoft.com/office/drawing/2014/main" id="{817B8362-CE62-742B-F630-DD9F3542B667}"/>
              </a:ext>
            </a:extLst>
          </p:cNvPr>
          <p:cNvSpPr/>
          <p:nvPr/>
        </p:nvSpPr>
        <p:spPr>
          <a:xfrm>
            <a:off x="5807548" y="5924739"/>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2" name="Oval 31">
            <a:extLst>
              <a:ext uri="{FF2B5EF4-FFF2-40B4-BE49-F238E27FC236}">
                <a16:creationId xmlns:a16="http://schemas.microsoft.com/office/drawing/2014/main" id="{FE006440-294D-89AE-D787-F1CD774D66B8}"/>
              </a:ext>
            </a:extLst>
          </p:cNvPr>
          <p:cNvSpPr/>
          <p:nvPr/>
        </p:nvSpPr>
        <p:spPr>
          <a:xfrm>
            <a:off x="7215263" y="5411056"/>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33" name="Graphic 32" descr="Research with solid fill">
            <a:extLst>
              <a:ext uri="{FF2B5EF4-FFF2-40B4-BE49-F238E27FC236}">
                <a16:creationId xmlns:a16="http://schemas.microsoft.com/office/drawing/2014/main" id="{03B07B74-DBA3-0F59-59E9-12BD5CBC3F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769" y="4556115"/>
            <a:ext cx="353566" cy="353566"/>
          </a:xfrm>
          <a:prstGeom prst="rect">
            <a:avLst/>
          </a:prstGeom>
        </p:spPr>
      </p:pic>
      <p:pic>
        <p:nvPicPr>
          <p:cNvPr id="34" name="Graphic 33" descr="Statistics with solid fill">
            <a:extLst>
              <a:ext uri="{FF2B5EF4-FFF2-40B4-BE49-F238E27FC236}">
                <a16:creationId xmlns:a16="http://schemas.microsoft.com/office/drawing/2014/main" id="{AC1CBC28-0939-9D1F-A58B-165E9CD033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4806" y="4598510"/>
            <a:ext cx="353566" cy="353566"/>
          </a:xfrm>
          <a:prstGeom prst="rect">
            <a:avLst/>
          </a:prstGeom>
        </p:spPr>
      </p:pic>
      <p:sp>
        <p:nvSpPr>
          <p:cNvPr id="35" name="Rectangle 34">
            <a:extLst>
              <a:ext uri="{FF2B5EF4-FFF2-40B4-BE49-F238E27FC236}">
                <a16:creationId xmlns:a16="http://schemas.microsoft.com/office/drawing/2014/main" id="{82C9FB28-875A-7A95-70D0-B9D037A52964}"/>
              </a:ext>
            </a:extLst>
          </p:cNvPr>
          <p:cNvSpPr/>
          <p:nvPr/>
        </p:nvSpPr>
        <p:spPr>
          <a:xfrm>
            <a:off x="477056" y="4051386"/>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Admin check</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36" name="Rectangle 35">
            <a:extLst>
              <a:ext uri="{FF2B5EF4-FFF2-40B4-BE49-F238E27FC236}">
                <a16:creationId xmlns:a16="http://schemas.microsoft.com/office/drawing/2014/main" id="{E3B6A09D-AE98-E28A-B9A5-923749B69E59}"/>
              </a:ext>
            </a:extLst>
          </p:cNvPr>
          <p:cNvSpPr/>
          <p:nvPr/>
        </p:nvSpPr>
        <p:spPr>
          <a:xfrm>
            <a:off x="-138760" y="5050205"/>
            <a:ext cx="771143" cy="589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badi" panose="020B0604020104020204" pitchFamily="34" charset="0"/>
                <a:ea typeface="+mn-ea"/>
                <a:cs typeface="+mn-cs"/>
              </a:rPr>
              <a:t>1</a:t>
            </a:r>
            <a:endParaRPr kumimoji="0" lang="en-GB" sz="3200" b="1" i="0" u="none" strike="noStrike" kern="1200" cap="none" spc="0" normalizeH="0" baseline="0" noProof="0">
              <a:ln>
                <a:noFill/>
              </a:ln>
              <a:solidFill>
                <a:srgbClr val="A02B93"/>
              </a:solidFill>
              <a:effectLst/>
              <a:uLnTx/>
              <a:uFillTx/>
              <a:latin typeface="Abadi" panose="020B0604020104020204" pitchFamily="34" charset="0"/>
              <a:ea typeface="+mn-ea"/>
              <a:cs typeface="+mn-cs"/>
            </a:endParaRPr>
          </a:p>
        </p:txBody>
      </p:sp>
      <p:sp>
        <p:nvSpPr>
          <p:cNvPr id="37" name="Rectangle 36">
            <a:extLst>
              <a:ext uri="{FF2B5EF4-FFF2-40B4-BE49-F238E27FC236}">
                <a16:creationId xmlns:a16="http://schemas.microsoft.com/office/drawing/2014/main" id="{8A140C6C-9CB6-34A3-C3F1-E9022E6E9981}"/>
              </a:ext>
            </a:extLst>
          </p:cNvPr>
          <p:cNvSpPr/>
          <p:nvPr/>
        </p:nvSpPr>
        <p:spPr>
          <a:xfrm>
            <a:off x="1792216" y="4047570"/>
            <a:ext cx="1205075"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Technical Assessment</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38" name="Rectangle 37">
            <a:extLst>
              <a:ext uri="{FF2B5EF4-FFF2-40B4-BE49-F238E27FC236}">
                <a16:creationId xmlns:a16="http://schemas.microsoft.com/office/drawing/2014/main" id="{0B510FFD-9FCC-7609-C84A-574DA2534A1E}"/>
              </a:ext>
            </a:extLst>
          </p:cNvPr>
          <p:cNvSpPr/>
          <p:nvPr/>
        </p:nvSpPr>
        <p:spPr>
          <a:xfrm>
            <a:off x="1285842" y="5261138"/>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ptos" panose="020B0004020202020204" pitchFamily="34" charset="0"/>
                <a:ea typeface="+mn-ea"/>
                <a:cs typeface="+mn-cs"/>
              </a:rPr>
              <a:t>2</a:t>
            </a:r>
            <a:endParaRPr kumimoji="0" lang="en-GB" sz="3200" b="1" i="0" u="none" strike="noStrike" kern="1200" cap="none" spc="0" normalizeH="0" baseline="0" noProof="0">
              <a:ln>
                <a:noFill/>
              </a:ln>
              <a:solidFill>
                <a:srgbClr val="A02B93"/>
              </a:solidFill>
              <a:effectLst/>
              <a:uLnTx/>
              <a:uFillTx/>
              <a:latin typeface="Aptos" panose="020B0004020202020204" pitchFamily="34" charset="0"/>
              <a:ea typeface="+mn-ea"/>
              <a:cs typeface="+mn-cs"/>
            </a:endParaRPr>
          </a:p>
        </p:txBody>
      </p:sp>
      <p:sp>
        <p:nvSpPr>
          <p:cNvPr id="39" name="Rectangle 38">
            <a:extLst>
              <a:ext uri="{FF2B5EF4-FFF2-40B4-BE49-F238E27FC236}">
                <a16:creationId xmlns:a16="http://schemas.microsoft.com/office/drawing/2014/main" id="{283B8A5E-E7C4-48BF-C9F2-1BA8E14C6FFE}"/>
              </a:ext>
            </a:extLst>
          </p:cNvPr>
          <p:cNvSpPr/>
          <p:nvPr/>
        </p:nvSpPr>
        <p:spPr>
          <a:xfrm>
            <a:off x="3193109" y="4047570"/>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Scientific Evaluation</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40" name="Rectangle 39">
            <a:extLst>
              <a:ext uri="{FF2B5EF4-FFF2-40B4-BE49-F238E27FC236}">
                <a16:creationId xmlns:a16="http://schemas.microsoft.com/office/drawing/2014/main" id="{20AB749E-3062-3FBF-748C-0C01F3D0CF92}"/>
              </a:ext>
            </a:extLst>
          </p:cNvPr>
          <p:cNvSpPr/>
          <p:nvPr/>
        </p:nvSpPr>
        <p:spPr>
          <a:xfrm>
            <a:off x="4546588" y="4049749"/>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Response Phase</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41" name="Rectangle 40">
            <a:extLst>
              <a:ext uri="{FF2B5EF4-FFF2-40B4-BE49-F238E27FC236}">
                <a16:creationId xmlns:a16="http://schemas.microsoft.com/office/drawing/2014/main" id="{8A928E32-5E33-C28E-6A70-F9BD7BA223A9}"/>
              </a:ext>
            </a:extLst>
          </p:cNvPr>
          <p:cNvSpPr/>
          <p:nvPr/>
        </p:nvSpPr>
        <p:spPr>
          <a:xfrm>
            <a:off x="5997288" y="4047570"/>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Rapporteur Reporting</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42" name="Rectangle 41">
            <a:extLst>
              <a:ext uri="{FF2B5EF4-FFF2-40B4-BE49-F238E27FC236}">
                <a16:creationId xmlns:a16="http://schemas.microsoft.com/office/drawing/2014/main" id="{BA093A40-4316-C74A-3896-E8660317B918}"/>
              </a:ext>
            </a:extLst>
          </p:cNvPr>
          <p:cNvSpPr/>
          <p:nvPr/>
        </p:nvSpPr>
        <p:spPr>
          <a:xfrm>
            <a:off x="7420888" y="4045928"/>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ARC meeting</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43" name="Rectangle 42">
            <a:extLst>
              <a:ext uri="{FF2B5EF4-FFF2-40B4-BE49-F238E27FC236}">
                <a16:creationId xmlns:a16="http://schemas.microsoft.com/office/drawing/2014/main" id="{2E566868-8D34-E4AE-EFC0-1D508528D754}"/>
              </a:ext>
            </a:extLst>
          </p:cNvPr>
          <p:cNvSpPr/>
          <p:nvPr/>
        </p:nvSpPr>
        <p:spPr>
          <a:xfrm>
            <a:off x="8871588" y="4045927"/>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RAP meeting</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sp>
        <p:nvSpPr>
          <p:cNvPr id="44" name="Rectangle 43">
            <a:extLst>
              <a:ext uri="{FF2B5EF4-FFF2-40B4-BE49-F238E27FC236}">
                <a16:creationId xmlns:a16="http://schemas.microsoft.com/office/drawing/2014/main" id="{DA5C46ED-1663-E74A-ADC3-2446EB02A9C0}"/>
              </a:ext>
            </a:extLst>
          </p:cNvPr>
          <p:cNvSpPr/>
          <p:nvPr/>
        </p:nvSpPr>
        <p:spPr>
          <a:xfrm>
            <a:off x="10225067" y="4056251"/>
            <a:ext cx="1104899" cy="565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ptos" panose="020B0004020202020204" pitchFamily="34" charset="0"/>
                <a:ea typeface="+mn-ea"/>
                <a:cs typeface="+mn-cs"/>
              </a:rPr>
              <a:t>GB results approval</a:t>
            </a:r>
            <a:endParaRPr kumimoji="0" lang="en-GB" sz="1400" b="1" i="0" u="none" strike="noStrike" kern="1200" cap="none" spc="0" normalizeH="0" baseline="0" noProof="0">
              <a:ln>
                <a:noFill/>
              </a:ln>
              <a:solidFill>
                <a:srgbClr val="002060"/>
              </a:solidFill>
              <a:effectLst/>
              <a:uLnTx/>
              <a:uFillTx/>
              <a:latin typeface="Aptos" panose="020B0004020202020204" pitchFamily="34" charset="0"/>
              <a:ea typeface="+mn-ea"/>
              <a:cs typeface="+mn-cs"/>
            </a:endParaRPr>
          </a:p>
        </p:txBody>
      </p:sp>
      <p:pic>
        <p:nvPicPr>
          <p:cNvPr id="45" name="Graphic 44" descr="Checklist with solid fill">
            <a:extLst>
              <a:ext uri="{FF2B5EF4-FFF2-40B4-BE49-F238E27FC236}">
                <a16:creationId xmlns:a16="http://schemas.microsoft.com/office/drawing/2014/main" id="{475D191F-BB72-8E39-A638-F7B01EC8FE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94768" y="4630867"/>
            <a:ext cx="365495" cy="365495"/>
          </a:xfrm>
          <a:prstGeom prst="rect">
            <a:avLst/>
          </a:prstGeom>
        </p:spPr>
      </p:pic>
      <p:pic>
        <p:nvPicPr>
          <p:cNvPr id="46" name="Graphic 45" descr="Chat with solid fill">
            <a:extLst>
              <a:ext uri="{FF2B5EF4-FFF2-40B4-BE49-F238E27FC236}">
                <a16:creationId xmlns:a16="http://schemas.microsoft.com/office/drawing/2014/main" id="{D0D4D47A-73A1-5686-1B60-A1BA4C4AF1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6192" y="4586581"/>
            <a:ext cx="365495" cy="365495"/>
          </a:xfrm>
          <a:prstGeom prst="rect">
            <a:avLst/>
          </a:prstGeom>
        </p:spPr>
      </p:pic>
      <p:pic>
        <p:nvPicPr>
          <p:cNvPr id="47" name="Graphic 46" descr="Meeting with solid fill">
            <a:extLst>
              <a:ext uri="{FF2B5EF4-FFF2-40B4-BE49-F238E27FC236}">
                <a16:creationId xmlns:a16="http://schemas.microsoft.com/office/drawing/2014/main" id="{81140F44-0C74-1300-36CD-4536804370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58984" y="4574111"/>
            <a:ext cx="365495" cy="365495"/>
          </a:xfrm>
          <a:prstGeom prst="rect">
            <a:avLst/>
          </a:prstGeom>
        </p:spPr>
      </p:pic>
      <p:pic>
        <p:nvPicPr>
          <p:cNvPr id="48" name="Graphic 47" descr="Subtitles with solid fill">
            <a:extLst>
              <a:ext uri="{FF2B5EF4-FFF2-40B4-BE49-F238E27FC236}">
                <a16:creationId xmlns:a16="http://schemas.microsoft.com/office/drawing/2014/main" id="{EA2AD7EF-B4D9-7DC4-6057-2A50968D5E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88930" y="3734073"/>
            <a:ext cx="417411" cy="417411"/>
          </a:xfrm>
          <a:prstGeom prst="rect">
            <a:avLst/>
          </a:prstGeom>
        </p:spPr>
      </p:pic>
      <p:pic>
        <p:nvPicPr>
          <p:cNvPr id="49" name="Graphic 48" descr="Document with solid fill">
            <a:extLst>
              <a:ext uri="{FF2B5EF4-FFF2-40B4-BE49-F238E27FC236}">
                <a16:creationId xmlns:a16="http://schemas.microsoft.com/office/drawing/2014/main" id="{1BC86B83-4FD8-B2C4-6BE2-5D4CDEE7E0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77250" y="4586821"/>
            <a:ext cx="340076" cy="340076"/>
          </a:xfrm>
          <a:prstGeom prst="rect">
            <a:avLst/>
          </a:prstGeom>
        </p:spPr>
      </p:pic>
      <p:pic>
        <p:nvPicPr>
          <p:cNvPr id="50" name="Graphic 49" descr="Atom with solid fill">
            <a:extLst>
              <a:ext uri="{FF2B5EF4-FFF2-40B4-BE49-F238E27FC236}">
                <a16:creationId xmlns:a16="http://schemas.microsoft.com/office/drawing/2014/main" id="{AF9A3643-FD92-4BB4-6837-B146299A27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9401" y="4610963"/>
            <a:ext cx="377271" cy="377271"/>
          </a:xfrm>
          <a:prstGeom prst="rect">
            <a:avLst/>
          </a:prstGeom>
        </p:spPr>
      </p:pic>
      <p:pic>
        <p:nvPicPr>
          <p:cNvPr id="51" name="Graphic 50" descr="Board Of Directors with solid fill">
            <a:extLst>
              <a:ext uri="{FF2B5EF4-FFF2-40B4-BE49-F238E27FC236}">
                <a16:creationId xmlns:a16="http://schemas.microsoft.com/office/drawing/2014/main" id="{E86B1AA0-D1C4-15B6-64F5-C98039A9765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99554" y="4579267"/>
            <a:ext cx="365495" cy="365495"/>
          </a:xfrm>
          <a:prstGeom prst="rect">
            <a:avLst/>
          </a:prstGeom>
        </p:spPr>
      </p:pic>
      <p:sp>
        <p:nvSpPr>
          <p:cNvPr id="52" name="Rectangle 51">
            <a:extLst>
              <a:ext uri="{FF2B5EF4-FFF2-40B4-BE49-F238E27FC236}">
                <a16:creationId xmlns:a16="http://schemas.microsoft.com/office/drawing/2014/main" id="{86FE1A81-8771-D7E7-FB01-6A34A0201FF2}"/>
              </a:ext>
            </a:extLst>
          </p:cNvPr>
          <p:cNvSpPr/>
          <p:nvPr/>
        </p:nvSpPr>
        <p:spPr>
          <a:xfrm>
            <a:off x="2690970" y="5714940"/>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ptos" panose="020B0004020202020204" pitchFamily="34" charset="0"/>
                <a:ea typeface="+mn-ea"/>
                <a:cs typeface="+mn-cs"/>
              </a:rPr>
              <a:t>3</a:t>
            </a:r>
            <a:endParaRPr kumimoji="0" lang="en-GB" sz="3200" b="1" i="0" u="none" strike="noStrike" kern="1200" cap="none" spc="0" normalizeH="0" baseline="0" noProof="0">
              <a:ln>
                <a:noFill/>
              </a:ln>
              <a:solidFill>
                <a:srgbClr val="A02B93"/>
              </a:solidFill>
              <a:effectLst/>
              <a:uLnTx/>
              <a:uFillTx/>
              <a:latin typeface="Aptos" panose="020B0004020202020204" pitchFamily="34" charset="0"/>
              <a:ea typeface="+mn-ea"/>
              <a:cs typeface="+mn-cs"/>
            </a:endParaRPr>
          </a:p>
        </p:txBody>
      </p:sp>
      <p:sp>
        <p:nvSpPr>
          <p:cNvPr id="53" name="Rectangle 52">
            <a:extLst>
              <a:ext uri="{FF2B5EF4-FFF2-40B4-BE49-F238E27FC236}">
                <a16:creationId xmlns:a16="http://schemas.microsoft.com/office/drawing/2014/main" id="{764E0241-74F1-0E78-F665-01C9692CF1BE}"/>
              </a:ext>
            </a:extLst>
          </p:cNvPr>
          <p:cNvSpPr/>
          <p:nvPr/>
        </p:nvSpPr>
        <p:spPr>
          <a:xfrm>
            <a:off x="4090000" y="5235419"/>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ptos" panose="020B0004020202020204" pitchFamily="34" charset="0"/>
                <a:ea typeface="+mn-ea"/>
                <a:cs typeface="+mn-cs"/>
              </a:rPr>
              <a:t>4</a:t>
            </a:r>
            <a:endParaRPr kumimoji="0" lang="en-GB" sz="3200" b="1" i="0" u="none" strike="noStrike" kern="1200" cap="none" spc="0" normalizeH="0" baseline="0" noProof="0">
              <a:ln>
                <a:noFill/>
              </a:ln>
              <a:solidFill>
                <a:srgbClr val="A02B93"/>
              </a:solidFill>
              <a:effectLst/>
              <a:uLnTx/>
              <a:uFillTx/>
              <a:latin typeface="Aptos" panose="020B0004020202020204" pitchFamily="34" charset="0"/>
              <a:ea typeface="+mn-ea"/>
              <a:cs typeface="+mn-cs"/>
            </a:endParaRPr>
          </a:p>
        </p:txBody>
      </p:sp>
      <p:sp>
        <p:nvSpPr>
          <p:cNvPr id="54" name="Rectangle 53">
            <a:extLst>
              <a:ext uri="{FF2B5EF4-FFF2-40B4-BE49-F238E27FC236}">
                <a16:creationId xmlns:a16="http://schemas.microsoft.com/office/drawing/2014/main" id="{2A426ABF-5390-7B6B-A058-F057225D9F95}"/>
              </a:ext>
            </a:extLst>
          </p:cNvPr>
          <p:cNvSpPr/>
          <p:nvPr/>
        </p:nvSpPr>
        <p:spPr>
          <a:xfrm>
            <a:off x="5502749" y="6018578"/>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ptos" panose="020B0004020202020204" pitchFamily="34" charset="0"/>
                <a:ea typeface="+mn-ea"/>
                <a:cs typeface="+mn-cs"/>
              </a:rPr>
              <a:t>5</a:t>
            </a:r>
            <a:endParaRPr kumimoji="0" lang="en-GB" sz="3200" b="1" i="0" u="none" strike="noStrike" kern="1200" cap="none" spc="0" normalizeH="0" baseline="0" noProof="0">
              <a:ln>
                <a:noFill/>
              </a:ln>
              <a:solidFill>
                <a:srgbClr val="A02B93"/>
              </a:solidFill>
              <a:effectLst/>
              <a:uLnTx/>
              <a:uFillTx/>
              <a:latin typeface="Aptos" panose="020B0004020202020204" pitchFamily="34" charset="0"/>
              <a:ea typeface="+mn-ea"/>
              <a:cs typeface="+mn-cs"/>
            </a:endParaRPr>
          </a:p>
        </p:txBody>
      </p:sp>
      <p:sp>
        <p:nvSpPr>
          <p:cNvPr id="55" name="Rectangle 54">
            <a:extLst>
              <a:ext uri="{FF2B5EF4-FFF2-40B4-BE49-F238E27FC236}">
                <a16:creationId xmlns:a16="http://schemas.microsoft.com/office/drawing/2014/main" id="{6DD8652D-5747-0BE3-C169-9F62AAFD8223}"/>
              </a:ext>
            </a:extLst>
          </p:cNvPr>
          <p:cNvSpPr/>
          <p:nvPr/>
        </p:nvSpPr>
        <p:spPr>
          <a:xfrm>
            <a:off x="6897670" y="5525744"/>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ptos" panose="020B0004020202020204" pitchFamily="34" charset="0"/>
                <a:ea typeface="+mn-ea"/>
                <a:cs typeface="+mn-cs"/>
              </a:rPr>
              <a:t>6</a:t>
            </a:r>
            <a:endParaRPr kumimoji="0" lang="en-GB" sz="3200" b="1" i="0" u="none" strike="noStrike" kern="1200" cap="none" spc="0" normalizeH="0" baseline="0" noProof="0">
              <a:ln>
                <a:noFill/>
              </a:ln>
              <a:solidFill>
                <a:srgbClr val="A02B93"/>
              </a:solidFill>
              <a:effectLst/>
              <a:uLnTx/>
              <a:uFillTx/>
              <a:latin typeface="Aptos" panose="020B0004020202020204" pitchFamily="34" charset="0"/>
              <a:ea typeface="+mn-ea"/>
              <a:cs typeface="+mn-cs"/>
            </a:endParaRPr>
          </a:p>
        </p:txBody>
      </p:sp>
      <p:sp>
        <p:nvSpPr>
          <p:cNvPr id="56" name="Oval 55">
            <a:extLst>
              <a:ext uri="{FF2B5EF4-FFF2-40B4-BE49-F238E27FC236}">
                <a16:creationId xmlns:a16="http://schemas.microsoft.com/office/drawing/2014/main" id="{8ACB82B7-B19A-92E3-9152-F0C529BCB3ED}"/>
              </a:ext>
            </a:extLst>
          </p:cNvPr>
          <p:cNvSpPr/>
          <p:nvPr/>
        </p:nvSpPr>
        <p:spPr>
          <a:xfrm>
            <a:off x="10022933" y="5525744"/>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57" name="Oval 56">
            <a:extLst>
              <a:ext uri="{FF2B5EF4-FFF2-40B4-BE49-F238E27FC236}">
                <a16:creationId xmlns:a16="http://schemas.microsoft.com/office/drawing/2014/main" id="{5036D616-A327-975C-9266-131BD7337D4D}"/>
              </a:ext>
            </a:extLst>
          </p:cNvPr>
          <p:cNvSpPr/>
          <p:nvPr/>
        </p:nvSpPr>
        <p:spPr>
          <a:xfrm>
            <a:off x="8619327" y="5169391"/>
            <a:ext cx="146304" cy="146304"/>
          </a:xfrm>
          <a:prstGeom prst="ellipse">
            <a:avLst/>
          </a:prstGeom>
          <a:noFill/>
          <a:ln>
            <a:solidFill>
              <a:srgbClr val="00206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cxnSp>
        <p:nvCxnSpPr>
          <p:cNvPr id="58" name="Straight Connector 57">
            <a:extLst>
              <a:ext uri="{FF2B5EF4-FFF2-40B4-BE49-F238E27FC236}">
                <a16:creationId xmlns:a16="http://schemas.microsoft.com/office/drawing/2014/main" id="{1D966154-9134-BCF4-F8F0-20C96AA90D56}"/>
              </a:ext>
            </a:extLst>
          </p:cNvPr>
          <p:cNvCxnSpPr>
            <a:cxnSpLocks/>
            <a:stCxn id="25" idx="4"/>
            <a:endCxn id="57" idx="0"/>
          </p:cNvCxnSpPr>
          <p:nvPr/>
        </p:nvCxnSpPr>
        <p:spPr>
          <a:xfrm>
            <a:off x="8684860" y="3955910"/>
            <a:ext cx="7619" cy="1213481"/>
          </a:xfrm>
          <a:prstGeom prst="line">
            <a:avLst/>
          </a:prstGeom>
          <a:ln w="3175">
            <a:solidFill>
              <a:srgbClr val="002060"/>
            </a:solidFill>
          </a:ln>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7E3BFC54-FBBC-8EF3-D2CB-E04FA5CEE113}"/>
              </a:ext>
            </a:extLst>
          </p:cNvPr>
          <p:cNvCxnSpPr>
            <a:cxnSpLocks/>
            <a:stCxn id="26" idx="4"/>
            <a:endCxn id="56" idx="0"/>
          </p:cNvCxnSpPr>
          <p:nvPr/>
        </p:nvCxnSpPr>
        <p:spPr>
          <a:xfrm>
            <a:off x="10096085" y="3942779"/>
            <a:ext cx="0" cy="1582965"/>
          </a:xfrm>
          <a:prstGeom prst="line">
            <a:avLst/>
          </a:prstGeom>
          <a:ln w="3175">
            <a:solidFill>
              <a:srgbClr val="002060"/>
            </a:solidFill>
          </a:ln>
        </p:spPr>
        <p:style>
          <a:lnRef idx="2">
            <a:schemeClr val="accent5"/>
          </a:lnRef>
          <a:fillRef idx="0">
            <a:schemeClr val="accent5"/>
          </a:fillRef>
          <a:effectRef idx="1">
            <a:schemeClr val="accent5"/>
          </a:effectRef>
          <a:fontRef idx="minor">
            <a:schemeClr val="tx1"/>
          </a:fontRef>
        </p:style>
      </p:cxnSp>
      <p:sp>
        <p:nvSpPr>
          <p:cNvPr id="60" name="Rectangle 59">
            <a:extLst>
              <a:ext uri="{FF2B5EF4-FFF2-40B4-BE49-F238E27FC236}">
                <a16:creationId xmlns:a16="http://schemas.microsoft.com/office/drawing/2014/main" id="{1D4EBFCD-C13F-4F17-D33B-A8BF2677D941}"/>
              </a:ext>
            </a:extLst>
          </p:cNvPr>
          <p:cNvSpPr/>
          <p:nvPr/>
        </p:nvSpPr>
        <p:spPr>
          <a:xfrm>
            <a:off x="8306678" y="5334290"/>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ptos" panose="020B0004020202020204" pitchFamily="34" charset="0"/>
                <a:ea typeface="+mn-ea"/>
                <a:cs typeface="+mn-cs"/>
              </a:rPr>
              <a:t>7</a:t>
            </a:r>
            <a:endParaRPr kumimoji="0" lang="en-GB" sz="3200" b="1" i="0" u="none" strike="noStrike" kern="1200" cap="none" spc="0" normalizeH="0" baseline="0" noProof="0">
              <a:ln>
                <a:noFill/>
              </a:ln>
              <a:solidFill>
                <a:srgbClr val="A02B93"/>
              </a:solidFill>
              <a:effectLst/>
              <a:uLnTx/>
              <a:uFillTx/>
              <a:latin typeface="Aptos" panose="020B0004020202020204" pitchFamily="34" charset="0"/>
              <a:ea typeface="+mn-ea"/>
              <a:cs typeface="+mn-cs"/>
            </a:endParaRPr>
          </a:p>
        </p:txBody>
      </p:sp>
      <p:sp>
        <p:nvSpPr>
          <p:cNvPr id="61" name="Rectangle 60">
            <a:extLst>
              <a:ext uri="{FF2B5EF4-FFF2-40B4-BE49-F238E27FC236}">
                <a16:creationId xmlns:a16="http://schemas.microsoft.com/office/drawing/2014/main" id="{57E1D4AC-8D18-79E5-1AC0-63B10FD2E1C6}"/>
              </a:ext>
            </a:extLst>
          </p:cNvPr>
          <p:cNvSpPr/>
          <p:nvPr/>
        </p:nvSpPr>
        <p:spPr>
          <a:xfrm>
            <a:off x="9715686" y="5691098"/>
            <a:ext cx="771143" cy="529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02B93"/>
                </a:solidFill>
                <a:effectLst/>
                <a:uLnTx/>
                <a:uFillTx/>
                <a:latin typeface="Aptos" panose="020B0004020202020204" pitchFamily="34" charset="0"/>
                <a:ea typeface="+mn-ea"/>
                <a:cs typeface="+mn-cs"/>
              </a:rPr>
              <a:t>8</a:t>
            </a:r>
            <a:endParaRPr kumimoji="0" lang="en-GB" sz="3200" b="1" i="0" u="none" strike="noStrike" kern="1200" cap="none" spc="0" normalizeH="0" baseline="0" noProof="0">
              <a:ln>
                <a:noFill/>
              </a:ln>
              <a:solidFill>
                <a:srgbClr val="A02B93"/>
              </a:solidFill>
              <a:effectLst/>
              <a:uLnTx/>
              <a:uFillTx/>
              <a:latin typeface="Aptos" panose="020B0004020202020204" pitchFamily="34" charset="0"/>
              <a:ea typeface="+mn-ea"/>
              <a:cs typeface="+mn-cs"/>
            </a:endParaRPr>
          </a:p>
        </p:txBody>
      </p:sp>
      <p:sp>
        <p:nvSpPr>
          <p:cNvPr id="66" name="Rectangle 65">
            <a:extLst>
              <a:ext uri="{FF2B5EF4-FFF2-40B4-BE49-F238E27FC236}">
                <a16:creationId xmlns:a16="http://schemas.microsoft.com/office/drawing/2014/main" id="{261EF95D-1750-09BA-A384-E40AE365EA7C}"/>
              </a:ext>
            </a:extLst>
          </p:cNvPr>
          <p:cNvSpPr/>
          <p:nvPr/>
        </p:nvSpPr>
        <p:spPr>
          <a:xfrm>
            <a:off x="237019" y="1349375"/>
            <a:ext cx="11336954" cy="26446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EXTREME SCALE ACCESS</a:t>
            </a: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7" name="Rectangle 66">
            <a:extLst>
              <a:ext uri="{FF2B5EF4-FFF2-40B4-BE49-F238E27FC236}">
                <a16:creationId xmlns:a16="http://schemas.microsoft.com/office/drawing/2014/main" id="{AC0F7DDC-0DBA-61F8-9750-0E7875488F31}"/>
              </a:ext>
            </a:extLst>
          </p:cNvPr>
          <p:cNvSpPr/>
          <p:nvPr/>
        </p:nvSpPr>
        <p:spPr>
          <a:xfrm>
            <a:off x="252300" y="1863002"/>
            <a:ext cx="2883408" cy="2644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REGULAR ACCESS</a:t>
            </a: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8" name="Rectangle 67">
            <a:extLst>
              <a:ext uri="{FF2B5EF4-FFF2-40B4-BE49-F238E27FC236}">
                <a16:creationId xmlns:a16="http://schemas.microsoft.com/office/drawing/2014/main" id="{7E45AAC1-D820-C9DB-AE43-3AB7F172FC83}"/>
              </a:ext>
            </a:extLst>
          </p:cNvPr>
          <p:cNvSpPr/>
          <p:nvPr/>
        </p:nvSpPr>
        <p:spPr>
          <a:xfrm>
            <a:off x="237019" y="2368335"/>
            <a:ext cx="4244650" cy="5177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AI &amp; DATA-INTENSIVE APPLICATIONS ACCESS </a:t>
            </a: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0" name="Rectangle 69">
            <a:extLst>
              <a:ext uri="{FF2B5EF4-FFF2-40B4-BE49-F238E27FC236}">
                <a16:creationId xmlns:a16="http://schemas.microsoft.com/office/drawing/2014/main" id="{0065BF7A-8B3D-7AF2-2F20-493F90511744}"/>
              </a:ext>
            </a:extLst>
          </p:cNvPr>
          <p:cNvSpPr/>
          <p:nvPr/>
        </p:nvSpPr>
        <p:spPr>
          <a:xfrm>
            <a:off x="5872944" y="1850268"/>
            <a:ext cx="5701029" cy="2644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1" name="Rectangle 70">
            <a:extLst>
              <a:ext uri="{FF2B5EF4-FFF2-40B4-BE49-F238E27FC236}">
                <a16:creationId xmlns:a16="http://schemas.microsoft.com/office/drawing/2014/main" id="{2CE136AB-E03D-7B4A-D869-491C898899CC}"/>
              </a:ext>
            </a:extLst>
          </p:cNvPr>
          <p:cNvSpPr/>
          <p:nvPr/>
        </p:nvSpPr>
        <p:spPr>
          <a:xfrm>
            <a:off x="246812" y="3118981"/>
            <a:ext cx="2885431" cy="517778"/>
          </a:xfrm>
          <a:prstGeom prst="rect">
            <a:avLst/>
          </a:prstGeom>
          <a:solidFill>
            <a:srgbClr val="196B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mn-ea"/>
                <a:cs typeface="+mn-cs"/>
              </a:rPr>
              <a:t>BENCHMARK &amp; DEVELOPMENT ACCESS</a:t>
            </a:r>
            <a:endParaRPr kumimoji="0" lang="en-GB" sz="18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pSp>
        <p:nvGrpSpPr>
          <p:cNvPr id="9" name="Group 8">
            <a:extLst>
              <a:ext uri="{FF2B5EF4-FFF2-40B4-BE49-F238E27FC236}">
                <a16:creationId xmlns:a16="http://schemas.microsoft.com/office/drawing/2014/main" id="{EE150AFA-765E-DE27-D42B-329D49CD5921}"/>
              </a:ext>
            </a:extLst>
          </p:cNvPr>
          <p:cNvGrpSpPr/>
          <p:nvPr/>
        </p:nvGrpSpPr>
        <p:grpSpPr>
          <a:xfrm>
            <a:off x="10110331" y="117396"/>
            <a:ext cx="1968255" cy="646095"/>
            <a:chOff x="9681254" y="309339"/>
            <a:chExt cx="2301639" cy="782003"/>
          </a:xfrm>
        </p:grpSpPr>
        <p:pic>
          <p:nvPicPr>
            <p:cNvPr id="10" name="Picture 9">
              <a:extLst>
                <a:ext uri="{FF2B5EF4-FFF2-40B4-BE49-F238E27FC236}">
                  <a16:creationId xmlns:a16="http://schemas.microsoft.com/office/drawing/2014/main" id="{CC1B9F7E-E18A-3F27-746F-63AA88ABF5B7}"/>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11" name="Picture 10" descr="A colorful cube with a black background&#10;&#10;AI-generated content may be incorrect.">
              <a:extLst>
                <a:ext uri="{FF2B5EF4-FFF2-40B4-BE49-F238E27FC236}">
                  <a16:creationId xmlns:a16="http://schemas.microsoft.com/office/drawing/2014/main" id="{0BD35D83-611D-E666-84BA-0538E31C582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62" name="Picture 61">
              <a:extLst>
                <a:ext uri="{FF2B5EF4-FFF2-40B4-BE49-F238E27FC236}">
                  <a16:creationId xmlns:a16="http://schemas.microsoft.com/office/drawing/2014/main" id="{64C9F2AF-5375-E3C4-F4F6-19BAEC6E2F3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Tree>
    <p:extLst>
      <p:ext uri="{BB962C8B-B14F-4D97-AF65-F5344CB8AC3E}">
        <p14:creationId xmlns:p14="http://schemas.microsoft.com/office/powerpoint/2010/main" val="211850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0"/>
                                  </p:iterate>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ppt_x"/>
                                          </p:val>
                                        </p:tav>
                                        <p:tav tm="100000">
                                          <p:val>
                                            <p:strVal val="#ppt_x"/>
                                          </p:val>
                                        </p:tav>
                                      </p:tavLst>
                                    </p:anim>
                                    <p:anim calcmode="lin" valueType="num">
                                      <p:cBhvr additive="base">
                                        <p:cTn id="4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ppt_x"/>
                                          </p:val>
                                        </p:tav>
                                        <p:tav tm="100000">
                                          <p:val>
                                            <p:strVal val="#ppt_x"/>
                                          </p:val>
                                        </p:tav>
                                      </p:tavLst>
                                    </p:anim>
                                    <p:anim calcmode="lin" valueType="num">
                                      <p:cBhvr additive="base">
                                        <p:cTn id="5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ppt_x"/>
                                          </p:val>
                                        </p:tav>
                                        <p:tav tm="100000">
                                          <p:val>
                                            <p:strVal val="#ppt_x"/>
                                          </p:val>
                                        </p:tav>
                                      </p:tavLst>
                                    </p:anim>
                                    <p:anim calcmode="lin" valueType="num">
                                      <p:cBhvr additive="base">
                                        <p:cTn id="5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0-#ppt_w/2"/>
                                          </p:val>
                                        </p:tav>
                                        <p:tav tm="100000">
                                          <p:val>
                                            <p:strVal val="#ppt_x"/>
                                          </p:val>
                                        </p:tav>
                                      </p:tavLst>
                                    </p:anim>
                                    <p:anim calcmode="lin" valueType="num">
                                      <p:cBhvr additive="base">
                                        <p:cTn id="62" dur="500" fill="hold"/>
                                        <p:tgtEl>
                                          <p:spTgt spid="6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anim calcmode="lin" valueType="num">
                                      <p:cBhvr additive="base">
                                        <p:cTn id="65" dur="500" fill="hold"/>
                                        <p:tgtEl>
                                          <p:spTgt spid="70"/>
                                        </p:tgtEl>
                                        <p:attrNameLst>
                                          <p:attrName>ppt_x</p:attrName>
                                        </p:attrNameLst>
                                      </p:cBhvr>
                                      <p:tavLst>
                                        <p:tav tm="0">
                                          <p:val>
                                            <p:strVal val="0-#ppt_w/2"/>
                                          </p:val>
                                        </p:tav>
                                        <p:tav tm="100000">
                                          <p:val>
                                            <p:strVal val="#ppt_x"/>
                                          </p:val>
                                        </p:tav>
                                      </p:tavLst>
                                    </p:anim>
                                    <p:anim calcmode="lin" valueType="num">
                                      <p:cBhvr additive="base">
                                        <p:cTn id="66"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 presetClass="emph" presetSubtype="2" fill="hold" grpId="1" nodeType="clickEffect">
                                  <p:stCondLst>
                                    <p:cond delay="0"/>
                                  </p:stCondLst>
                                  <p:iterate type="lt">
                                    <p:tmPct val="0"/>
                                  </p:iterate>
                                  <p:childTnLst>
                                    <p:animClr clrSpc="rgb" dir="cw">
                                      <p:cBhvr override="childStyle">
                                        <p:cTn id="70" dur="1000" fill="hold"/>
                                        <p:tgtEl>
                                          <p:spTgt spid="36"/>
                                        </p:tgtEl>
                                        <p:attrNameLst>
                                          <p:attrName>style.color</p:attrName>
                                        </p:attrNameLst>
                                      </p:cBhvr>
                                      <p:to>
                                        <a:srgbClr val="0F9ED5"/>
                                      </p:to>
                                    </p:animClr>
                                  </p:childTnLst>
                                </p:cTn>
                              </p:par>
                            </p:childTnLst>
                          </p:cTn>
                        </p:par>
                      </p:childTnLst>
                    </p:cTn>
                  </p:par>
                  <p:par>
                    <p:cTn id="71" fill="hold">
                      <p:stCondLst>
                        <p:cond delay="indefinite"/>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1000" fill="hold"/>
                                        <p:tgtEl>
                                          <p:spTgt spid="38"/>
                                        </p:tgtEl>
                                        <p:attrNameLst>
                                          <p:attrName>style.color</p:attrName>
                                        </p:attrNameLst>
                                      </p:cBhvr>
                                      <p:to>
                                        <a:srgbClr val="0F9ED5"/>
                                      </p:to>
                                    </p:animClr>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1000" fill="hold"/>
                                        <p:tgtEl>
                                          <p:spTgt spid="54"/>
                                        </p:tgtEl>
                                        <p:attrNameLst>
                                          <p:attrName>style.color</p:attrName>
                                        </p:attrNameLst>
                                      </p:cBhvr>
                                      <p:to>
                                        <a:srgbClr val="0F9ED5"/>
                                      </p:to>
                                    </p:animClr>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1000" fill="hold"/>
                                        <p:tgtEl>
                                          <p:spTgt spid="55"/>
                                        </p:tgtEl>
                                        <p:attrNameLst>
                                          <p:attrName>style.color</p:attrName>
                                        </p:attrNameLst>
                                      </p:cBhvr>
                                      <p:to>
                                        <a:srgbClr val="0F9ED5"/>
                                      </p:to>
                                    </p:animClr>
                                  </p:childTnLst>
                                </p:cTn>
                              </p:par>
                            </p:childTnLst>
                          </p:cTn>
                        </p:par>
                      </p:childTnLst>
                    </p:cTn>
                  </p:par>
                  <p:par>
                    <p:cTn id="83" fill="hold">
                      <p:stCondLst>
                        <p:cond delay="indefinite"/>
                      </p:stCondLst>
                      <p:childTnLst>
                        <p:par>
                          <p:cTn id="84" fill="hold">
                            <p:stCondLst>
                              <p:cond delay="0"/>
                            </p:stCondLst>
                            <p:childTnLst>
                              <p:par>
                                <p:cTn id="85" presetID="3" presetClass="emph" presetSubtype="2" fill="hold" grpId="1" nodeType="clickEffect">
                                  <p:stCondLst>
                                    <p:cond delay="0"/>
                                  </p:stCondLst>
                                  <p:childTnLst>
                                    <p:animClr clrSpc="rgb" dir="cw">
                                      <p:cBhvr override="childStyle">
                                        <p:cTn id="86" dur="1000" fill="hold"/>
                                        <p:tgtEl>
                                          <p:spTgt spid="60"/>
                                        </p:tgtEl>
                                        <p:attrNameLst>
                                          <p:attrName>style.color</p:attrName>
                                        </p:attrNameLst>
                                      </p:cBhvr>
                                      <p:to>
                                        <a:srgbClr val="0F9ED5"/>
                                      </p:to>
                                    </p:animClr>
                                  </p:childTnLst>
                                </p:cTn>
                              </p:par>
                            </p:childTnLst>
                          </p:cTn>
                        </p:par>
                      </p:childTnLst>
                    </p:cTn>
                  </p:par>
                  <p:par>
                    <p:cTn id="87" fill="hold">
                      <p:stCondLst>
                        <p:cond delay="indefinite"/>
                      </p:stCondLst>
                      <p:childTnLst>
                        <p:par>
                          <p:cTn id="88" fill="hold">
                            <p:stCondLst>
                              <p:cond delay="0"/>
                            </p:stCondLst>
                            <p:childTnLst>
                              <p:par>
                                <p:cTn id="89" presetID="3" presetClass="emph" presetSubtype="2" fill="hold" grpId="1" nodeType="clickEffect">
                                  <p:stCondLst>
                                    <p:cond delay="0"/>
                                  </p:stCondLst>
                                  <p:childTnLst>
                                    <p:animClr clrSpc="rgb" dir="cw">
                                      <p:cBhvr override="childStyle">
                                        <p:cTn id="90" dur="1000" fill="hold"/>
                                        <p:tgtEl>
                                          <p:spTgt spid="61"/>
                                        </p:tgtEl>
                                        <p:attrNameLst>
                                          <p:attrName>style.color</p:attrName>
                                        </p:attrNameLst>
                                      </p:cBhvr>
                                      <p:to>
                                        <a:srgbClr val="0F9ED5"/>
                                      </p:to>
                                    </p:animClr>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68"/>
                                        </p:tgtEl>
                                        <p:attrNameLst>
                                          <p:attrName>style.visibility</p:attrName>
                                        </p:attrNameLst>
                                      </p:cBhvr>
                                      <p:to>
                                        <p:strVal val="visible"/>
                                      </p:to>
                                    </p:set>
                                    <p:anim calcmode="lin" valueType="num">
                                      <p:cBhvr additive="base">
                                        <p:cTn id="95" dur="500" fill="hold"/>
                                        <p:tgtEl>
                                          <p:spTgt spid="68"/>
                                        </p:tgtEl>
                                        <p:attrNameLst>
                                          <p:attrName>ppt_x</p:attrName>
                                        </p:attrNameLst>
                                      </p:cBhvr>
                                      <p:tavLst>
                                        <p:tav tm="0">
                                          <p:val>
                                            <p:strVal val="0-#ppt_w/2"/>
                                          </p:val>
                                        </p:tav>
                                        <p:tav tm="100000">
                                          <p:val>
                                            <p:strVal val="#ppt_x"/>
                                          </p:val>
                                        </p:tav>
                                      </p:tavLst>
                                    </p:anim>
                                    <p:anim calcmode="lin" valueType="num">
                                      <p:cBhvr additive="base">
                                        <p:cTn id="96"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 presetClass="emph" presetSubtype="2" fill="hold" grpId="2" nodeType="clickEffect">
                                  <p:stCondLst>
                                    <p:cond delay="0"/>
                                  </p:stCondLst>
                                  <p:iterate type="lt">
                                    <p:tmPct val="0"/>
                                  </p:iterate>
                                  <p:childTnLst>
                                    <p:animClr clrSpc="rgb" dir="cw">
                                      <p:cBhvr override="childStyle">
                                        <p:cTn id="100" dur="1000" fill="hold"/>
                                        <p:tgtEl>
                                          <p:spTgt spid="36"/>
                                        </p:tgtEl>
                                        <p:attrNameLst>
                                          <p:attrName>style.color</p:attrName>
                                        </p:attrNameLst>
                                      </p:cBhvr>
                                      <p:to>
                                        <a:schemeClr val="accent2"/>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2" fill="hold" grpId="2" nodeType="clickEffect">
                                  <p:stCondLst>
                                    <p:cond delay="0"/>
                                  </p:stCondLst>
                                  <p:childTnLst>
                                    <p:animClr clrSpc="rgb" dir="cw">
                                      <p:cBhvr override="childStyle">
                                        <p:cTn id="104" dur="1000" fill="hold"/>
                                        <p:tgtEl>
                                          <p:spTgt spid="38"/>
                                        </p:tgtEl>
                                        <p:attrNameLst>
                                          <p:attrName>style.color</p:attrName>
                                        </p:attrNameLst>
                                      </p:cBhvr>
                                      <p:to>
                                        <a:schemeClr val="accent2"/>
                                      </p:to>
                                    </p:animClr>
                                  </p:childTnLst>
                                </p:cTn>
                              </p:par>
                            </p:childTnLst>
                          </p:cTn>
                        </p:par>
                      </p:childTnLst>
                    </p:cTn>
                  </p:par>
                  <p:par>
                    <p:cTn id="105" fill="hold">
                      <p:stCondLst>
                        <p:cond delay="indefinite"/>
                      </p:stCondLst>
                      <p:childTnLst>
                        <p:par>
                          <p:cTn id="106" fill="hold">
                            <p:stCondLst>
                              <p:cond delay="0"/>
                            </p:stCondLst>
                            <p:childTnLst>
                              <p:par>
                                <p:cTn id="107" presetID="3" presetClass="emph" presetSubtype="2" fill="hold" grpId="1" nodeType="clickEffect">
                                  <p:stCondLst>
                                    <p:cond delay="0"/>
                                  </p:stCondLst>
                                  <p:childTnLst>
                                    <p:animClr clrSpc="rgb" dir="cw">
                                      <p:cBhvr override="childStyle">
                                        <p:cTn id="108" dur="1000" fill="hold"/>
                                        <p:tgtEl>
                                          <p:spTgt spid="52"/>
                                        </p:tgtEl>
                                        <p:attrNameLst>
                                          <p:attrName>style.color</p:attrName>
                                        </p:attrNameLst>
                                      </p:cBhvr>
                                      <p:to>
                                        <a:schemeClr val="accent2"/>
                                      </p:to>
                                    </p:animClr>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71"/>
                                        </p:tgtEl>
                                        <p:attrNameLst>
                                          <p:attrName>style.visibility</p:attrName>
                                        </p:attrNameLst>
                                      </p:cBhvr>
                                      <p:to>
                                        <p:strVal val="visible"/>
                                      </p:to>
                                    </p:set>
                                    <p:anim calcmode="lin" valueType="num">
                                      <p:cBhvr additive="base">
                                        <p:cTn id="113" dur="500" fill="hold"/>
                                        <p:tgtEl>
                                          <p:spTgt spid="71"/>
                                        </p:tgtEl>
                                        <p:attrNameLst>
                                          <p:attrName>ppt_x</p:attrName>
                                        </p:attrNameLst>
                                      </p:cBhvr>
                                      <p:tavLst>
                                        <p:tav tm="0">
                                          <p:val>
                                            <p:strVal val="0-#ppt_w/2"/>
                                          </p:val>
                                        </p:tav>
                                        <p:tav tm="100000">
                                          <p:val>
                                            <p:strVal val="#ppt_x"/>
                                          </p:val>
                                        </p:tav>
                                      </p:tavLst>
                                    </p:anim>
                                    <p:anim calcmode="lin" valueType="num">
                                      <p:cBhvr additive="base">
                                        <p:cTn id="114"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 presetClass="emph" presetSubtype="2" fill="hold" grpId="3" nodeType="clickEffect">
                                  <p:stCondLst>
                                    <p:cond delay="0"/>
                                  </p:stCondLst>
                                  <p:iterate type="lt">
                                    <p:tmPct val="0"/>
                                  </p:iterate>
                                  <p:childTnLst>
                                    <p:animClr clrSpc="rgb" dir="cw">
                                      <p:cBhvr override="childStyle">
                                        <p:cTn id="118" dur="1000" fill="hold"/>
                                        <p:tgtEl>
                                          <p:spTgt spid="36"/>
                                        </p:tgtEl>
                                        <p:attrNameLst>
                                          <p:attrName>style.color</p:attrName>
                                        </p:attrNameLst>
                                      </p:cBhvr>
                                      <p:to>
                                        <a:srgbClr val="196B24"/>
                                      </p:to>
                                    </p:animClr>
                                  </p:childTnLst>
                                </p:cTn>
                              </p:par>
                            </p:childTnLst>
                          </p:cTn>
                        </p:par>
                      </p:childTnLst>
                    </p:cTn>
                  </p:par>
                  <p:par>
                    <p:cTn id="119" fill="hold">
                      <p:stCondLst>
                        <p:cond delay="indefinite"/>
                      </p:stCondLst>
                      <p:childTnLst>
                        <p:par>
                          <p:cTn id="120" fill="hold">
                            <p:stCondLst>
                              <p:cond delay="0"/>
                            </p:stCondLst>
                            <p:childTnLst>
                              <p:par>
                                <p:cTn id="121" presetID="3" presetClass="emph" presetSubtype="2" fill="hold" grpId="3" nodeType="clickEffect">
                                  <p:stCondLst>
                                    <p:cond delay="0"/>
                                  </p:stCondLst>
                                  <p:childTnLst>
                                    <p:animClr clrSpc="rgb" dir="cw">
                                      <p:cBhvr override="childStyle">
                                        <p:cTn id="122" dur="1000" fill="hold"/>
                                        <p:tgtEl>
                                          <p:spTgt spid="38"/>
                                        </p:tgtEl>
                                        <p:attrNameLst>
                                          <p:attrName>style.color</p:attrName>
                                        </p:attrNameLst>
                                      </p:cBhvr>
                                      <p:to>
                                        <a:srgbClr val="196B2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6" grpId="2"/>
      <p:bldP spid="36" grpId="3"/>
      <p:bldP spid="38" grpId="0"/>
      <p:bldP spid="38" grpId="1"/>
      <p:bldP spid="38" grpId="2"/>
      <p:bldP spid="38" grpId="3"/>
      <p:bldP spid="52" grpId="0"/>
      <p:bldP spid="52" grpId="1"/>
      <p:bldP spid="53" grpId="0"/>
      <p:bldP spid="54" grpId="0"/>
      <p:bldP spid="54" grpId="1"/>
      <p:bldP spid="55" grpId="0"/>
      <p:bldP spid="55" grpId="1"/>
      <p:bldP spid="60" grpId="0"/>
      <p:bldP spid="60" grpId="1"/>
      <p:bldP spid="61" grpId="0"/>
      <p:bldP spid="61" grpId="1"/>
      <p:bldP spid="66" grpId="0" animBg="1"/>
      <p:bldP spid="67" grpId="0" animBg="1"/>
      <p:bldP spid="68" grpId="0" animBg="1"/>
      <p:bldP spid="70" grpId="0" animBg="1"/>
      <p:bldP spid="7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4">
                <a:lumMod val="20000"/>
                <a:lumOff val="80000"/>
              </a:schemeClr>
            </a:gs>
            <a:gs pos="83000">
              <a:schemeClr val="accent4">
                <a:lumMod val="20000"/>
                <a:lumOff val="80000"/>
              </a:schemeClr>
            </a:gs>
            <a:gs pos="100000">
              <a:srgbClr val="DEDEFA"/>
            </a:gs>
          </a:gsLst>
          <a:lin ang="2700000" scaled="1"/>
        </a:gradFill>
        <a:effectLst/>
      </p:bgPr>
    </p:bg>
    <p:spTree>
      <p:nvGrpSpPr>
        <p:cNvPr id="1" name="">
          <a:extLst>
            <a:ext uri="{FF2B5EF4-FFF2-40B4-BE49-F238E27FC236}">
              <a16:creationId xmlns:a16="http://schemas.microsoft.com/office/drawing/2014/main" id="{B89557FE-2C51-D499-49F8-9823AEF4476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CD7218E-57BE-438A-C2DB-A4142063E6EF}"/>
              </a:ext>
            </a:extLst>
          </p:cNvPr>
          <p:cNvSpPr txBox="1">
            <a:spLocks/>
          </p:cNvSpPr>
          <p:nvPr/>
        </p:nvSpPr>
        <p:spPr>
          <a:xfrm>
            <a:off x="590665" y="305929"/>
            <a:ext cx="10772775" cy="65501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4400" b="1">
                <a:solidFill>
                  <a:srgbClr val="002060"/>
                </a:solidFill>
                <a:latin typeface="Aptos" panose="020B0004020202020204" pitchFamily="34" charset="0"/>
              </a:rPr>
              <a:t>EVALUATION CRITERIA</a:t>
            </a:r>
            <a:endParaRPr lang="en-GB" sz="4400" b="1">
              <a:solidFill>
                <a:srgbClr val="002060"/>
              </a:solidFill>
              <a:latin typeface="Aptos" panose="020B0004020202020204" pitchFamily="34" charset="0"/>
            </a:endParaRPr>
          </a:p>
        </p:txBody>
      </p:sp>
      <p:sp>
        <p:nvSpPr>
          <p:cNvPr id="4" name="Rectangle 3">
            <a:extLst>
              <a:ext uri="{FF2B5EF4-FFF2-40B4-BE49-F238E27FC236}">
                <a16:creationId xmlns:a16="http://schemas.microsoft.com/office/drawing/2014/main" id="{1E75A1D5-FF43-EB92-91E8-97E040B5A76E}"/>
              </a:ext>
            </a:extLst>
          </p:cNvPr>
          <p:cNvSpPr/>
          <p:nvPr/>
        </p:nvSpPr>
        <p:spPr>
          <a:xfrm>
            <a:off x="249714" y="1293091"/>
            <a:ext cx="3666837" cy="3121891"/>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en-US">
              <a:solidFill>
                <a:srgbClr val="014268"/>
              </a:solidFill>
              <a:latin typeface="Aptos" panose="020B0004020202020204" pitchFamily="34" charset="0"/>
            </a:endParaRPr>
          </a:p>
          <a:p>
            <a:pPr marL="285750" indent="-285750">
              <a:buFontTx/>
              <a:buChar char="-"/>
            </a:pPr>
            <a:endParaRPr lang="en-US">
              <a:solidFill>
                <a:srgbClr val="002060"/>
              </a:solidFill>
              <a:latin typeface="Aptos" panose="020B0004020202020204" pitchFamily="34" charset="0"/>
            </a:endParaRPr>
          </a:p>
          <a:p>
            <a:pPr marL="285750" indent="-285750">
              <a:buFontTx/>
              <a:buChar char="-"/>
            </a:pPr>
            <a:r>
              <a:rPr lang="en-US">
                <a:solidFill>
                  <a:srgbClr val="002060"/>
                </a:solidFill>
                <a:latin typeface="Aptos" panose="020B0004020202020204" pitchFamily="34" charset="0"/>
              </a:rPr>
              <a:t>Proposal concept and objectives</a:t>
            </a:r>
          </a:p>
          <a:p>
            <a:pPr marL="285750" indent="-285750">
              <a:buFontTx/>
              <a:buChar char="-"/>
            </a:pPr>
            <a:r>
              <a:rPr lang="en-US">
                <a:solidFill>
                  <a:srgbClr val="002060"/>
                </a:solidFill>
                <a:latin typeface="Aptos" panose="020B0004020202020204" pitchFamily="34" charset="0"/>
              </a:rPr>
              <a:t>Expected outcomes significance </a:t>
            </a:r>
          </a:p>
          <a:p>
            <a:pPr marL="285750" indent="-285750">
              <a:buFontTx/>
              <a:buChar char="-"/>
            </a:pPr>
            <a:r>
              <a:rPr lang="en-US">
                <a:solidFill>
                  <a:srgbClr val="002060"/>
                </a:solidFill>
                <a:latin typeface="Aptos" panose="020B0004020202020204" pitchFamily="34" charset="0"/>
              </a:rPr>
              <a:t>Scientific and technical maturity</a:t>
            </a:r>
          </a:p>
          <a:p>
            <a:pPr marL="285750" indent="-285750">
              <a:buFontTx/>
              <a:buChar char="-"/>
            </a:pPr>
            <a:r>
              <a:rPr lang="en-US">
                <a:solidFill>
                  <a:srgbClr val="002060"/>
                </a:solidFill>
                <a:latin typeface="Aptos" panose="020B0004020202020204" pitchFamily="34" charset="0"/>
              </a:rPr>
              <a:t>Methodology and feasibility</a:t>
            </a:r>
          </a:p>
          <a:p>
            <a:pPr marL="285750" indent="-285750">
              <a:buFontTx/>
              <a:buChar char="-"/>
            </a:pPr>
            <a:r>
              <a:rPr lang="en-US">
                <a:solidFill>
                  <a:srgbClr val="002060"/>
                </a:solidFill>
                <a:latin typeface="Aptos" panose="020B0004020202020204" pitchFamily="34" charset="0"/>
              </a:rPr>
              <a:t>Resources request justification</a:t>
            </a:r>
          </a:p>
          <a:p>
            <a:pPr marL="285750" indent="-285750">
              <a:buFontTx/>
              <a:buChar char="-"/>
            </a:pPr>
            <a:r>
              <a:rPr lang="en-US">
                <a:solidFill>
                  <a:srgbClr val="002060"/>
                </a:solidFill>
                <a:latin typeface="Aptos" panose="020B0004020202020204" pitchFamily="34" charset="0"/>
              </a:rPr>
              <a:t>Relevance for EU research</a:t>
            </a:r>
          </a:p>
        </p:txBody>
      </p:sp>
      <p:sp>
        <p:nvSpPr>
          <p:cNvPr id="5" name="Rectangle 4">
            <a:extLst>
              <a:ext uri="{FF2B5EF4-FFF2-40B4-BE49-F238E27FC236}">
                <a16:creationId xmlns:a16="http://schemas.microsoft.com/office/drawing/2014/main" id="{15BC8F1F-F52C-DB40-6484-CBC179FBB40C}"/>
              </a:ext>
            </a:extLst>
          </p:cNvPr>
          <p:cNvSpPr/>
          <p:nvPr/>
        </p:nvSpPr>
        <p:spPr>
          <a:xfrm>
            <a:off x="4225635" y="1293090"/>
            <a:ext cx="3666837" cy="3121891"/>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en-US">
              <a:solidFill>
                <a:srgbClr val="014268"/>
              </a:solidFill>
              <a:latin typeface="Aptos" panose="020B0004020202020204" pitchFamily="34" charset="0"/>
            </a:endParaRPr>
          </a:p>
          <a:p>
            <a:pPr marL="285750" indent="-285750">
              <a:buFontTx/>
              <a:buChar char="-"/>
            </a:pPr>
            <a:endParaRPr lang="en-US">
              <a:solidFill>
                <a:srgbClr val="014268"/>
              </a:solidFill>
              <a:latin typeface="Aptos" panose="020B0004020202020204" pitchFamily="34" charset="0"/>
            </a:endParaRPr>
          </a:p>
          <a:p>
            <a:pPr marL="285750" indent="-285750">
              <a:buFontTx/>
              <a:buChar char="-"/>
            </a:pPr>
            <a:endParaRPr lang="en-US">
              <a:solidFill>
                <a:srgbClr val="014268"/>
              </a:solidFill>
              <a:latin typeface="Aptos" panose="020B0004020202020204" pitchFamily="34" charset="0"/>
            </a:endParaRPr>
          </a:p>
          <a:p>
            <a:pPr marL="285750" indent="-285750">
              <a:buFontTx/>
              <a:buChar char="-"/>
            </a:pPr>
            <a:r>
              <a:rPr lang="en-US">
                <a:solidFill>
                  <a:srgbClr val="014268"/>
                </a:solidFill>
                <a:latin typeface="Aptos" panose="020B0004020202020204" pitchFamily="34" charset="0"/>
              </a:rPr>
              <a:t>Objectives originality and novelty</a:t>
            </a:r>
          </a:p>
          <a:p>
            <a:pPr marL="285750" indent="-285750">
              <a:buFontTx/>
              <a:buChar char="-"/>
            </a:pPr>
            <a:r>
              <a:rPr lang="en-US">
                <a:solidFill>
                  <a:srgbClr val="014268"/>
                </a:solidFill>
                <a:latin typeface="Aptos" panose="020B0004020202020204" pitchFamily="34" charset="0"/>
              </a:rPr>
              <a:t>Innovative nature of the proposed work</a:t>
            </a:r>
          </a:p>
          <a:p>
            <a:pPr marL="285750" indent="-285750">
              <a:buFontTx/>
              <a:buChar char="-"/>
            </a:pPr>
            <a:r>
              <a:rPr lang="en-US">
                <a:solidFill>
                  <a:srgbClr val="014268"/>
                </a:solidFill>
                <a:latin typeface="Aptos" panose="020B0004020202020204" pitchFamily="34" charset="0"/>
              </a:rPr>
              <a:t>Potential impact on societal, economic and/or technological dimensions</a:t>
            </a:r>
          </a:p>
          <a:p>
            <a:pPr marL="285750" indent="-285750">
              <a:buFontTx/>
              <a:buChar char="-"/>
            </a:pPr>
            <a:endParaRPr lang="en-US">
              <a:solidFill>
                <a:srgbClr val="014268"/>
              </a:solidFill>
              <a:latin typeface="Aptos" panose="020B0004020202020204" pitchFamily="34" charset="0"/>
            </a:endParaRPr>
          </a:p>
          <a:p>
            <a:pPr marL="285750" indent="-285750">
              <a:buFontTx/>
              <a:buChar char="-"/>
            </a:pPr>
            <a:endParaRPr lang="en-GB">
              <a:solidFill>
                <a:srgbClr val="014268"/>
              </a:solidFill>
              <a:latin typeface="Aptos" panose="020B0004020202020204" pitchFamily="34" charset="0"/>
            </a:endParaRPr>
          </a:p>
        </p:txBody>
      </p:sp>
      <p:sp>
        <p:nvSpPr>
          <p:cNvPr id="6" name="Rectangle 5">
            <a:extLst>
              <a:ext uri="{FF2B5EF4-FFF2-40B4-BE49-F238E27FC236}">
                <a16:creationId xmlns:a16="http://schemas.microsoft.com/office/drawing/2014/main" id="{1DC18EC1-C400-DFE5-7CD6-6263D6BEB598}"/>
              </a:ext>
            </a:extLst>
          </p:cNvPr>
          <p:cNvSpPr/>
          <p:nvPr/>
        </p:nvSpPr>
        <p:spPr>
          <a:xfrm>
            <a:off x="8201556" y="1293091"/>
            <a:ext cx="3666837" cy="3121891"/>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a:solidFill>
                  <a:srgbClr val="002060"/>
                </a:solidFill>
                <a:latin typeface="Aptos" panose="020B0004020202020204" pitchFamily="34" charset="0"/>
              </a:rPr>
              <a:t>Project plan feasibility</a:t>
            </a:r>
          </a:p>
          <a:p>
            <a:pPr marL="285750" indent="-285750">
              <a:buFontTx/>
              <a:buChar char="-"/>
            </a:pPr>
            <a:r>
              <a:rPr lang="en-US">
                <a:solidFill>
                  <a:srgbClr val="002060"/>
                </a:solidFill>
                <a:latin typeface="Aptos" panose="020B0004020202020204" pitchFamily="34" charset="0"/>
              </a:rPr>
              <a:t>Requested resources and proposed objectives alignment</a:t>
            </a:r>
          </a:p>
          <a:p>
            <a:pPr marL="285750" indent="-285750">
              <a:buFontTx/>
              <a:buChar char="-"/>
            </a:pPr>
            <a:r>
              <a:rPr lang="en-US">
                <a:solidFill>
                  <a:srgbClr val="002060"/>
                </a:solidFill>
                <a:latin typeface="Aptos" panose="020B0004020202020204" pitchFamily="34" charset="0"/>
              </a:rPr>
              <a:t>Gantt chart tasks distribution</a:t>
            </a:r>
          </a:p>
          <a:p>
            <a:pPr marL="285750" indent="-285750">
              <a:buFontTx/>
              <a:buChar char="-"/>
            </a:pPr>
            <a:r>
              <a:rPr lang="en-US">
                <a:solidFill>
                  <a:srgbClr val="002060"/>
                </a:solidFill>
                <a:latin typeface="Aptos" panose="020B0004020202020204" pitchFamily="34" charset="0"/>
              </a:rPr>
              <a:t>Competencies of the team members </a:t>
            </a:r>
          </a:p>
        </p:txBody>
      </p:sp>
      <p:sp>
        <p:nvSpPr>
          <p:cNvPr id="7" name="Rectangle 6">
            <a:extLst>
              <a:ext uri="{FF2B5EF4-FFF2-40B4-BE49-F238E27FC236}">
                <a16:creationId xmlns:a16="http://schemas.microsoft.com/office/drawing/2014/main" id="{E2BBF326-6DDF-1668-BBD4-E4559C3FB495}"/>
              </a:ext>
            </a:extLst>
          </p:cNvPr>
          <p:cNvSpPr/>
          <p:nvPr/>
        </p:nvSpPr>
        <p:spPr>
          <a:xfrm>
            <a:off x="693059" y="1302327"/>
            <a:ext cx="2780145" cy="415636"/>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ptos" panose="020B0004020202020204" pitchFamily="34" charset="0"/>
              </a:rPr>
              <a:t>EXCELLENCE</a:t>
            </a:r>
            <a:endParaRPr lang="en-GB" b="1">
              <a:latin typeface="Aptos" panose="020B0004020202020204" pitchFamily="34" charset="0"/>
            </a:endParaRPr>
          </a:p>
        </p:txBody>
      </p:sp>
      <p:sp>
        <p:nvSpPr>
          <p:cNvPr id="10" name="Rectangle 9">
            <a:extLst>
              <a:ext uri="{FF2B5EF4-FFF2-40B4-BE49-F238E27FC236}">
                <a16:creationId xmlns:a16="http://schemas.microsoft.com/office/drawing/2014/main" id="{B637C08B-6B1D-E61B-1F91-254D0350E9D3}"/>
              </a:ext>
            </a:extLst>
          </p:cNvPr>
          <p:cNvSpPr/>
          <p:nvPr/>
        </p:nvSpPr>
        <p:spPr>
          <a:xfrm>
            <a:off x="4668980" y="1302327"/>
            <a:ext cx="2780145" cy="415636"/>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ptos" panose="020B0004020202020204" pitchFamily="34" charset="0"/>
              </a:rPr>
              <a:t>INNOVATION &amp; IMPACT</a:t>
            </a:r>
            <a:endParaRPr lang="en-GB" b="1">
              <a:latin typeface="Aptos" panose="020B0004020202020204" pitchFamily="34" charset="0"/>
            </a:endParaRPr>
          </a:p>
        </p:txBody>
      </p:sp>
      <p:sp>
        <p:nvSpPr>
          <p:cNvPr id="11" name="Rectangle 10">
            <a:extLst>
              <a:ext uri="{FF2B5EF4-FFF2-40B4-BE49-F238E27FC236}">
                <a16:creationId xmlns:a16="http://schemas.microsoft.com/office/drawing/2014/main" id="{2C1301DB-B70D-144F-00C1-715F47FFA8E1}"/>
              </a:ext>
            </a:extLst>
          </p:cNvPr>
          <p:cNvSpPr/>
          <p:nvPr/>
        </p:nvSpPr>
        <p:spPr>
          <a:xfrm>
            <a:off x="8647950" y="1293091"/>
            <a:ext cx="2780145" cy="415636"/>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ptos" panose="020B0004020202020204" pitchFamily="34" charset="0"/>
              </a:rPr>
              <a:t>QUALITY &amp; EFFICIENCY</a:t>
            </a:r>
            <a:endParaRPr lang="en-GB" b="1">
              <a:latin typeface="Aptos" panose="020B0004020202020204" pitchFamily="34" charset="0"/>
            </a:endParaRPr>
          </a:p>
        </p:txBody>
      </p:sp>
      <p:sp>
        <p:nvSpPr>
          <p:cNvPr id="26" name="Rectangle 25">
            <a:extLst>
              <a:ext uri="{FF2B5EF4-FFF2-40B4-BE49-F238E27FC236}">
                <a16:creationId xmlns:a16="http://schemas.microsoft.com/office/drawing/2014/main" id="{AE90EF7B-8F39-778B-5452-2E423A005F15}"/>
              </a:ext>
            </a:extLst>
          </p:cNvPr>
          <p:cNvSpPr/>
          <p:nvPr/>
        </p:nvSpPr>
        <p:spPr>
          <a:xfrm>
            <a:off x="0" y="5121207"/>
            <a:ext cx="12192000" cy="96094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latin typeface="Abadi" panose="020B0604020104020204" pitchFamily="34" charset="0"/>
            </a:endParaRPr>
          </a:p>
        </p:txBody>
      </p:sp>
      <p:pic>
        <p:nvPicPr>
          <p:cNvPr id="27" name="Graphic 26" descr="Lights On with solid fill">
            <a:extLst>
              <a:ext uri="{FF2B5EF4-FFF2-40B4-BE49-F238E27FC236}">
                <a16:creationId xmlns:a16="http://schemas.microsoft.com/office/drawing/2014/main" id="{D2049349-8D10-A831-31B0-F8B64E7A6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360" y="5144477"/>
            <a:ext cx="914400" cy="914400"/>
          </a:xfrm>
          <a:prstGeom prst="rect">
            <a:avLst/>
          </a:prstGeom>
        </p:spPr>
      </p:pic>
      <p:sp>
        <p:nvSpPr>
          <p:cNvPr id="30" name="Rectangle 29">
            <a:extLst>
              <a:ext uri="{FF2B5EF4-FFF2-40B4-BE49-F238E27FC236}">
                <a16:creationId xmlns:a16="http://schemas.microsoft.com/office/drawing/2014/main" id="{C983DF50-AE71-ABEC-1D99-DD391AE87C31}"/>
              </a:ext>
            </a:extLst>
          </p:cNvPr>
          <p:cNvSpPr/>
          <p:nvPr/>
        </p:nvSpPr>
        <p:spPr>
          <a:xfrm>
            <a:off x="5211618" y="5360993"/>
            <a:ext cx="1768764" cy="5172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ptos" panose="020B0004020202020204" pitchFamily="34" charset="0"/>
              </a:rPr>
              <a:t>WHY?</a:t>
            </a:r>
            <a:endParaRPr lang="en-GB" sz="2400" b="1">
              <a:latin typeface="Aptos" panose="020B0004020202020204" pitchFamily="34" charset="0"/>
            </a:endParaRPr>
          </a:p>
        </p:txBody>
      </p:sp>
      <p:sp>
        <p:nvSpPr>
          <p:cNvPr id="31" name="Rectangle 30">
            <a:extLst>
              <a:ext uri="{FF2B5EF4-FFF2-40B4-BE49-F238E27FC236}">
                <a16:creationId xmlns:a16="http://schemas.microsoft.com/office/drawing/2014/main" id="{CF47291F-A281-B04F-B2EB-86BBF6E8996B}"/>
              </a:ext>
            </a:extLst>
          </p:cNvPr>
          <p:cNvSpPr/>
          <p:nvPr/>
        </p:nvSpPr>
        <p:spPr>
          <a:xfrm>
            <a:off x="9150592" y="5380182"/>
            <a:ext cx="1768764" cy="5172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ptos" panose="020B0004020202020204" pitchFamily="34" charset="0"/>
              </a:rPr>
              <a:t>HOW?</a:t>
            </a:r>
            <a:endParaRPr lang="en-GB" sz="2400" b="1">
              <a:latin typeface="Aptos" panose="020B0004020202020204" pitchFamily="34" charset="0"/>
            </a:endParaRPr>
          </a:p>
        </p:txBody>
      </p:sp>
      <p:sp>
        <p:nvSpPr>
          <p:cNvPr id="32" name="Rectangle 31">
            <a:extLst>
              <a:ext uri="{FF2B5EF4-FFF2-40B4-BE49-F238E27FC236}">
                <a16:creationId xmlns:a16="http://schemas.microsoft.com/office/drawing/2014/main" id="{BD088861-3826-2782-110E-217F18FD44E2}"/>
              </a:ext>
            </a:extLst>
          </p:cNvPr>
          <p:cNvSpPr/>
          <p:nvPr/>
        </p:nvSpPr>
        <p:spPr>
          <a:xfrm>
            <a:off x="1194879" y="5360993"/>
            <a:ext cx="1768764" cy="5172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ptos" panose="020B0004020202020204" pitchFamily="34" charset="0"/>
              </a:rPr>
              <a:t>WHAT?</a:t>
            </a:r>
            <a:endParaRPr lang="en-GB" sz="2400" b="1">
              <a:latin typeface="Aptos" panose="020B0004020202020204" pitchFamily="34" charset="0"/>
            </a:endParaRPr>
          </a:p>
        </p:txBody>
      </p:sp>
      <p:pic>
        <p:nvPicPr>
          <p:cNvPr id="33" name="Graphic 32" descr="Gears with solid fill">
            <a:extLst>
              <a:ext uri="{FF2B5EF4-FFF2-40B4-BE49-F238E27FC236}">
                <a16:creationId xmlns:a16="http://schemas.microsoft.com/office/drawing/2014/main" id="{6C45B3CD-28E5-BDFA-1EF7-1EBAB2151C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8980" y="5121206"/>
            <a:ext cx="914400" cy="914400"/>
          </a:xfrm>
          <a:prstGeom prst="rect">
            <a:avLst/>
          </a:prstGeom>
        </p:spPr>
      </p:pic>
      <p:pic>
        <p:nvPicPr>
          <p:cNvPr id="34" name="Graphic 33" descr="Venn diagram with solid fill">
            <a:extLst>
              <a:ext uri="{FF2B5EF4-FFF2-40B4-BE49-F238E27FC236}">
                <a16:creationId xmlns:a16="http://schemas.microsoft.com/office/drawing/2014/main" id="{98686F30-5A26-3698-27BC-0E144A9D5B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5160" y="5144477"/>
            <a:ext cx="914400" cy="914400"/>
          </a:xfrm>
          <a:prstGeom prst="rect">
            <a:avLst/>
          </a:prstGeom>
        </p:spPr>
      </p:pic>
      <p:grpSp>
        <p:nvGrpSpPr>
          <p:cNvPr id="14" name="Group 13">
            <a:extLst>
              <a:ext uri="{FF2B5EF4-FFF2-40B4-BE49-F238E27FC236}">
                <a16:creationId xmlns:a16="http://schemas.microsoft.com/office/drawing/2014/main" id="{CA40CF8C-8B09-313C-0961-B7DB7CA0C6E0}"/>
              </a:ext>
            </a:extLst>
          </p:cNvPr>
          <p:cNvGrpSpPr/>
          <p:nvPr/>
        </p:nvGrpSpPr>
        <p:grpSpPr>
          <a:xfrm>
            <a:off x="10110331" y="117396"/>
            <a:ext cx="1968255" cy="646095"/>
            <a:chOff x="9681254" y="309339"/>
            <a:chExt cx="2301639" cy="782003"/>
          </a:xfrm>
        </p:grpSpPr>
        <p:pic>
          <p:nvPicPr>
            <p:cNvPr id="15" name="Picture 14">
              <a:extLst>
                <a:ext uri="{FF2B5EF4-FFF2-40B4-BE49-F238E27FC236}">
                  <a16:creationId xmlns:a16="http://schemas.microsoft.com/office/drawing/2014/main" id="{8052A1F2-F959-CB26-DF7D-4F265AD83FB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16" name="Picture 15" descr="A colorful cube with a black background&#10;&#10;AI-generated content may be incorrect.">
              <a:extLst>
                <a:ext uri="{FF2B5EF4-FFF2-40B4-BE49-F238E27FC236}">
                  <a16:creationId xmlns:a16="http://schemas.microsoft.com/office/drawing/2014/main" id="{7E7C1F9B-C6A6-0F48-D791-BE7BA9C421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17" name="Picture 16">
              <a:extLst>
                <a:ext uri="{FF2B5EF4-FFF2-40B4-BE49-F238E27FC236}">
                  <a16:creationId xmlns:a16="http://schemas.microsoft.com/office/drawing/2014/main" id="{F670E6D3-C912-AC99-5A2A-0760054CF7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Tree>
    <p:extLst>
      <p:ext uri="{BB962C8B-B14F-4D97-AF65-F5344CB8AC3E}">
        <p14:creationId xmlns:p14="http://schemas.microsoft.com/office/powerpoint/2010/main" val="34510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4">
                <a:lumMod val="20000"/>
                <a:lumOff val="80000"/>
              </a:schemeClr>
            </a:gs>
            <a:gs pos="83000">
              <a:schemeClr val="accent4">
                <a:lumMod val="20000"/>
                <a:lumOff val="80000"/>
              </a:schemeClr>
            </a:gs>
            <a:gs pos="100000">
              <a:schemeClr val="accent4">
                <a:lumMod val="20000"/>
                <a:lumOff val="80000"/>
              </a:schemeClr>
            </a:gs>
          </a:gsLst>
          <a:lin ang="2700000" scaled="1"/>
        </a:gradFill>
        <a:effectLst/>
      </p:bgPr>
    </p:bg>
    <p:spTree>
      <p:nvGrpSpPr>
        <p:cNvPr id="1" name="">
          <a:extLst>
            <a:ext uri="{FF2B5EF4-FFF2-40B4-BE49-F238E27FC236}">
              <a16:creationId xmlns:a16="http://schemas.microsoft.com/office/drawing/2014/main" id="{59A94626-51F0-4840-513B-A9FE04E827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212C4E-31CB-8254-C895-FDBB61A86C69}"/>
              </a:ext>
            </a:extLst>
          </p:cNvPr>
          <p:cNvSpPr txBox="1">
            <a:spLocks/>
          </p:cNvSpPr>
          <p:nvPr/>
        </p:nvSpPr>
        <p:spPr>
          <a:xfrm>
            <a:off x="276374" y="440443"/>
            <a:ext cx="11074634" cy="539547"/>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4400" b="1">
                <a:solidFill>
                  <a:srgbClr val="002060"/>
                </a:solidFill>
                <a:latin typeface="Aptos" panose="020B0004020202020204" pitchFamily="34" charset="0"/>
              </a:rPr>
              <a:t>THE AI FACTORIES</a:t>
            </a:r>
            <a:endParaRPr lang="en-GB" sz="4400" b="1">
              <a:solidFill>
                <a:srgbClr val="002060"/>
              </a:solidFill>
              <a:latin typeface="Aptos" panose="020B0004020202020204" pitchFamily="34" charset="0"/>
            </a:endParaRPr>
          </a:p>
        </p:txBody>
      </p:sp>
      <p:grpSp>
        <p:nvGrpSpPr>
          <p:cNvPr id="2" name="Group 1">
            <a:extLst>
              <a:ext uri="{FF2B5EF4-FFF2-40B4-BE49-F238E27FC236}">
                <a16:creationId xmlns:a16="http://schemas.microsoft.com/office/drawing/2014/main" id="{E56ADA74-ED9B-8914-2E8B-10785085439D}"/>
              </a:ext>
            </a:extLst>
          </p:cNvPr>
          <p:cNvGrpSpPr/>
          <p:nvPr/>
        </p:nvGrpSpPr>
        <p:grpSpPr>
          <a:xfrm>
            <a:off x="10110331" y="117396"/>
            <a:ext cx="1968255" cy="646095"/>
            <a:chOff x="9681254" y="309339"/>
            <a:chExt cx="2301639" cy="782003"/>
          </a:xfrm>
        </p:grpSpPr>
        <p:pic>
          <p:nvPicPr>
            <p:cNvPr id="3" name="Picture 2">
              <a:extLst>
                <a:ext uri="{FF2B5EF4-FFF2-40B4-BE49-F238E27FC236}">
                  <a16:creationId xmlns:a16="http://schemas.microsoft.com/office/drawing/2014/main" id="{9A068CFE-EB16-17F5-DECE-94475B59B4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8" name="Picture 7" descr="A colorful cube with a black background&#10;&#10;AI-generated content may be incorrect.">
              <a:extLst>
                <a:ext uri="{FF2B5EF4-FFF2-40B4-BE49-F238E27FC236}">
                  <a16:creationId xmlns:a16="http://schemas.microsoft.com/office/drawing/2014/main" id="{EDC2B7D2-39BB-70A8-B0E8-C5D2104FD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9" name="Picture 8">
              <a:extLst>
                <a:ext uri="{FF2B5EF4-FFF2-40B4-BE49-F238E27FC236}">
                  <a16:creationId xmlns:a16="http://schemas.microsoft.com/office/drawing/2014/main" id="{EF290701-FC09-9ECA-D6AC-52A1BD003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pic>
        <p:nvPicPr>
          <p:cNvPr id="2050" name="Picture 2" descr="AIF 13">
            <a:extLst>
              <a:ext uri="{FF2B5EF4-FFF2-40B4-BE49-F238E27FC236}">
                <a16:creationId xmlns:a16="http://schemas.microsoft.com/office/drawing/2014/main" id="{4A450EC2-C526-62EC-6D26-8BCAD34156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03" y="1193633"/>
            <a:ext cx="6781800" cy="5391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6">
            <a:extLst>
              <a:ext uri="{FF2B5EF4-FFF2-40B4-BE49-F238E27FC236}">
                <a16:creationId xmlns:a16="http://schemas.microsoft.com/office/drawing/2014/main" id="{01EF871A-E8ED-AC33-57A1-C3872788EFC4}"/>
              </a:ext>
            </a:extLst>
          </p:cNvPr>
          <p:cNvSpPr txBox="1"/>
          <p:nvPr/>
        </p:nvSpPr>
        <p:spPr>
          <a:xfrm>
            <a:off x="298497" y="3213437"/>
            <a:ext cx="4594562" cy="1015663"/>
          </a:xfrm>
          <a:prstGeom prst="rect">
            <a:avLst/>
          </a:prstGeom>
          <a:noFill/>
          <a:ln w="28575">
            <a:solidFill>
              <a:srgbClr val="00B0F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D86ECC"/>
              </a:buClr>
            </a:pPr>
            <a:r>
              <a:rPr lang="en-GB" sz="2000" b="1">
                <a:solidFill>
                  <a:srgbClr val="002060"/>
                </a:solidFill>
                <a:latin typeface="Aptos" panose="020B0004020202020204" pitchFamily="34" charset="0"/>
                <a:ea typeface="Arial"/>
                <a:cs typeface="Arial"/>
              </a:rPr>
              <a:t>EuroHPC JU selected 13 EU sites that will host the first AI Factories – </a:t>
            </a:r>
            <a:r>
              <a:rPr lang="en-GB" sz="2000" b="1">
                <a:solidFill>
                  <a:srgbClr val="002060"/>
                </a:solidFill>
                <a:latin typeface="Aptos" panose="020B0004020202020204" pitchFamily="34" charset="0"/>
                <a:ea typeface="Arial"/>
                <a:cs typeface="Arial"/>
                <a:sym typeface="Arial"/>
              </a:rPr>
              <a:t>which will drive Europe’s leadership in AI </a:t>
            </a:r>
          </a:p>
        </p:txBody>
      </p:sp>
    </p:spTree>
    <p:extLst>
      <p:ext uri="{BB962C8B-B14F-4D97-AF65-F5344CB8AC3E}">
        <p14:creationId xmlns:p14="http://schemas.microsoft.com/office/powerpoint/2010/main" val="2762876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C66B3C-E755-DBB3-074F-0332A2593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38DB4-BE2D-37BA-15CD-3B322C65E4EB}"/>
              </a:ext>
            </a:extLst>
          </p:cNvPr>
          <p:cNvSpPr>
            <a:spLocks noGrp="1"/>
          </p:cNvSpPr>
          <p:nvPr>
            <p:ph type="title"/>
          </p:nvPr>
        </p:nvSpPr>
        <p:spPr>
          <a:xfrm>
            <a:off x="207073" y="487791"/>
            <a:ext cx="9931030" cy="762119"/>
          </a:xfrm>
          <a:noFill/>
          <a:ln w="28575">
            <a:noFill/>
          </a:ln>
        </p:spPr>
        <p:txBody>
          <a:bodyPr anchor="ctr" anchorCtr="1">
            <a:noAutofit/>
          </a:bodyPr>
          <a:lstStyle/>
          <a:p>
            <a:r>
              <a:rPr lang="en-US" sz="4400" b="1">
                <a:solidFill>
                  <a:srgbClr val="002060"/>
                </a:solidFill>
                <a:latin typeface="Aptos" panose="020B0004020202020204" pitchFamily="34" charset="0"/>
              </a:rPr>
              <a:t>AI FACTORIES ACCESS FOR INDUSTRIAL INNOVATION</a:t>
            </a:r>
            <a:endParaRPr lang="en-GB" sz="4400" b="1">
              <a:solidFill>
                <a:srgbClr val="002060"/>
              </a:solidFill>
              <a:latin typeface="Aptos" panose="020B0004020202020204" pitchFamily="34" charset="0"/>
            </a:endParaRPr>
          </a:p>
        </p:txBody>
      </p:sp>
      <p:pic>
        <p:nvPicPr>
          <p:cNvPr id="49" name="Graphic 48" descr="Megaphone with solid fill">
            <a:extLst>
              <a:ext uri="{FF2B5EF4-FFF2-40B4-BE49-F238E27FC236}">
                <a16:creationId xmlns:a16="http://schemas.microsoft.com/office/drawing/2014/main" id="{4977341F-2895-8C20-F586-386B48752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418164"/>
            <a:ext cx="1952045" cy="1952045"/>
          </a:xfrm>
          <a:prstGeom prst="rect">
            <a:avLst/>
          </a:prstGeom>
        </p:spPr>
      </p:pic>
      <p:pic>
        <p:nvPicPr>
          <p:cNvPr id="50" name="Graphic 49" descr="Megaphone with solid fill">
            <a:extLst>
              <a:ext uri="{FF2B5EF4-FFF2-40B4-BE49-F238E27FC236}">
                <a16:creationId xmlns:a16="http://schemas.microsoft.com/office/drawing/2014/main" id="{D17A0989-41A0-9611-6DDE-F3F39CCB76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138103" y="4418164"/>
            <a:ext cx="2053897" cy="1952045"/>
          </a:xfrm>
          <a:prstGeom prst="rect">
            <a:avLst/>
          </a:prstGeom>
        </p:spPr>
      </p:pic>
      <p:grpSp>
        <p:nvGrpSpPr>
          <p:cNvPr id="3" name="Group 2">
            <a:extLst>
              <a:ext uri="{FF2B5EF4-FFF2-40B4-BE49-F238E27FC236}">
                <a16:creationId xmlns:a16="http://schemas.microsoft.com/office/drawing/2014/main" id="{982B1C9A-FE8B-49D7-D164-0A5D66F7FE70}"/>
              </a:ext>
            </a:extLst>
          </p:cNvPr>
          <p:cNvGrpSpPr/>
          <p:nvPr/>
        </p:nvGrpSpPr>
        <p:grpSpPr>
          <a:xfrm>
            <a:off x="10110331" y="117396"/>
            <a:ext cx="1968255" cy="646095"/>
            <a:chOff x="9681254" y="309339"/>
            <a:chExt cx="2301639" cy="782003"/>
          </a:xfrm>
        </p:grpSpPr>
        <p:pic>
          <p:nvPicPr>
            <p:cNvPr id="4" name="Picture 3">
              <a:extLst>
                <a:ext uri="{FF2B5EF4-FFF2-40B4-BE49-F238E27FC236}">
                  <a16:creationId xmlns:a16="http://schemas.microsoft.com/office/drawing/2014/main" id="{A4CF23CF-357C-BC32-07DE-2080F4244A2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Effect>
                        <a14:colorTemperature colorTemp="3114"/>
                      </a14:imgEffect>
                      <a14:imgEffect>
                        <a14:saturation sat="400000"/>
                      </a14:imgEffect>
                      <a14:imgEffect>
                        <a14:brightnessContrast bright="-41000" contrast="-4000"/>
                      </a14:imgEffect>
                    </a14:imgLayer>
                  </a14:imgProps>
                </a:ext>
              </a:extLst>
            </a:blip>
            <a:stretch>
              <a:fillRect/>
            </a:stretch>
          </p:blipFill>
          <p:spPr>
            <a:xfrm>
              <a:off x="9681254" y="309339"/>
              <a:ext cx="780551" cy="782003"/>
            </a:xfrm>
            <a:prstGeom prst="rect">
              <a:avLst/>
            </a:prstGeom>
          </p:spPr>
        </p:pic>
        <p:pic>
          <p:nvPicPr>
            <p:cNvPr id="7" name="Picture 6" descr="A colorful cube with a black background&#10;&#10;AI-generated content may be incorrect.">
              <a:extLst>
                <a:ext uri="{FF2B5EF4-FFF2-40B4-BE49-F238E27FC236}">
                  <a16:creationId xmlns:a16="http://schemas.microsoft.com/office/drawing/2014/main" id="{6C74062D-AA9F-4369-E217-F71CF73AC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1852" y="372577"/>
              <a:ext cx="480226" cy="549936"/>
            </a:xfrm>
            <a:prstGeom prst="rect">
              <a:avLst/>
            </a:prstGeom>
          </p:spPr>
        </p:pic>
        <p:pic>
          <p:nvPicPr>
            <p:cNvPr id="9" name="Picture 8">
              <a:extLst>
                <a:ext uri="{FF2B5EF4-FFF2-40B4-BE49-F238E27FC236}">
                  <a16:creationId xmlns:a16="http://schemas.microsoft.com/office/drawing/2014/main" id="{80F65D42-0934-ABA4-AD9A-97B038972E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2125" y="497937"/>
              <a:ext cx="660768" cy="299216"/>
            </a:xfrm>
            <a:prstGeom prst="rect">
              <a:avLst/>
            </a:prstGeom>
          </p:spPr>
        </p:pic>
      </p:grpSp>
      <p:sp>
        <p:nvSpPr>
          <p:cNvPr id="11" name="Rectangle 10">
            <a:extLst>
              <a:ext uri="{FF2B5EF4-FFF2-40B4-BE49-F238E27FC236}">
                <a16:creationId xmlns:a16="http://schemas.microsoft.com/office/drawing/2014/main" id="{C6F260FD-4F65-FE58-3049-D6DF5942A999}"/>
              </a:ext>
            </a:extLst>
          </p:cNvPr>
          <p:cNvSpPr/>
          <p:nvPr/>
        </p:nvSpPr>
        <p:spPr>
          <a:xfrm>
            <a:off x="409575" y="1920843"/>
            <a:ext cx="3400425" cy="256222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6"/>
                </a:solidFill>
                <a:latin typeface="Aptos" panose="020B0004020202020204" pitchFamily="34" charset="0"/>
              </a:rPr>
              <a:t>PLAYGROUND ACCESS</a:t>
            </a:r>
          </a:p>
          <a:p>
            <a:pPr algn="ctr"/>
            <a:endParaRPr lang="en-US" b="1">
              <a:solidFill>
                <a:srgbClr val="002060"/>
              </a:solidFill>
              <a:latin typeface="Aptos" panose="020B0004020202020204" pitchFamily="34" charset="0"/>
            </a:endParaRPr>
          </a:p>
          <a:p>
            <a:pPr marL="285750" indent="-285750" algn="ctr">
              <a:buFontTx/>
              <a:buChar char="-"/>
            </a:pPr>
            <a:r>
              <a:rPr lang="en-US">
                <a:solidFill>
                  <a:srgbClr val="002060"/>
                </a:solidFill>
                <a:latin typeface="Aptos" panose="020B0004020202020204" pitchFamily="34" charset="0"/>
              </a:rPr>
              <a:t>Small allocations</a:t>
            </a:r>
          </a:p>
          <a:p>
            <a:pPr marL="285750" indent="-285750" algn="ctr">
              <a:buFontTx/>
              <a:buChar char="-"/>
            </a:pPr>
            <a:r>
              <a:rPr lang="en-US">
                <a:solidFill>
                  <a:srgbClr val="002060"/>
                </a:solidFill>
                <a:latin typeface="Aptos" panose="020B0004020202020204" pitchFamily="34" charset="0"/>
              </a:rPr>
              <a:t>Evalutions on rolling basis</a:t>
            </a:r>
          </a:p>
          <a:p>
            <a:pPr marL="285750" indent="-285750" algn="ctr">
              <a:buFontTx/>
              <a:buChar char="-"/>
            </a:pPr>
            <a:r>
              <a:rPr lang="en-US">
                <a:solidFill>
                  <a:srgbClr val="002060"/>
                </a:solidFill>
                <a:latin typeface="Aptos" panose="020B0004020202020204" pitchFamily="34" charset="0"/>
              </a:rPr>
              <a:t>Access within </a:t>
            </a:r>
            <a:r>
              <a:rPr lang="en-US" b="1">
                <a:solidFill>
                  <a:srgbClr val="002060"/>
                </a:solidFill>
                <a:latin typeface="Aptos" panose="020B0004020202020204" pitchFamily="34" charset="0"/>
              </a:rPr>
              <a:t>2 days </a:t>
            </a:r>
            <a:r>
              <a:rPr lang="en-US">
                <a:solidFill>
                  <a:srgbClr val="002060"/>
                </a:solidFill>
                <a:latin typeface="Aptos" panose="020B0004020202020204" pitchFamily="34" charset="0"/>
              </a:rPr>
              <a:t>after the proposal submission</a:t>
            </a:r>
          </a:p>
          <a:p>
            <a:pPr marL="285750" indent="-285750" algn="ctr">
              <a:buFontTx/>
              <a:buChar char="-"/>
            </a:pPr>
            <a:r>
              <a:rPr lang="en-US">
                <a:solidFill>
                  <a:srgbClr val="002060"/>
                </a:solidFill>
                <a:latin typeface="Aptos" panose="020B0004020202020204" pitchFamily="34" charset="0"/>
              </a:rPr>
              <a:t>Duration: 1-3 months </a:t>
            </a:r>
          </a:p>
        </p:txBody>
      </p:sp>
      <p:sp>
        <p:nvSpPr>
          <p:cNvPr id="13" name="Rectangle 12">
            <a:extLst>
              <a:ext uri="{FF2B5EF4-FFF2-40B4-BE49-F238E27FC236}">
                <a16:creationId xmlns:a16="http://schemas.microsoft.com/office/drawing/2014/main" id="{0754FAB0-0579-1AEC-139E-2BE442369B8A}"/>
              </a:ext>
            </a:extLst>
          </p:cNvPr>
          <p:cNvSpPr/>
          <p:nvPr/>
        </p:nvSpPr>
        <p:spPr>
          <a:xfrm>
            <a:off x="4271962" y="1920843"/>
            <a:ext cx="3400425" cy="2562223"/>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latin typeface="Aptos" panose="020B0004020202020204" pitchFamily="34" charset="0"/>
              </a:rPr>
              <a:t>FAST LANE ACCESS</a:t>
            </a:r>
          </a:p>
          <a:p>
            <a:pPr algn="ctr"/>
            <a:endParaRPr lang="en-US" b="1">
              <a:solidFill>
                <a:srgbClr val="002060"/>
              </a:solidFill>
              <a:latin typeface="Aptos" panose="020B0004020202020204" pitchFamily="34" charset="0"/>
            </a:endParaRPr>
          </a:p>
          <a:p>
            <a:pPr marL="285750" indent="-285750" algn="ctr">
              <a:buFontTx/>
              <a:buChar char="-"/>
            </a:pPr>
            <a:r>
              <a:rPr lang="en-US">
                <a:solidFill>
                  <a:srgbClr val="002060"/>
                </a:solidFill>
                <a:latin typeface="Aptos" panose="020B0004020202020204" pitchFamily="34" charset="0"/>
              </a:rPr>
              <a:t>Allocations up to 50,000 GPU hours</a:t>
            </a:r>
          </a:p>
          <a:p>
            <a:pPr marL="285750" indent="-285750" algn="ctr">
              <a:buFontTx/>
              <a:buChar char="-"/>
            </a:pPr>
            <a:r>
              <a:rPr lang="en-US">
                <a:solidFill>
                  <a:srgbClr val="002060"/>
                </a:solidFill>
                <a:latin typeface="Aptos" panose="020B0004020202020204" pitchFamily="34" charset="0"/>
              </a:rPr>
              <a:t>Evalutions on rolling basis</a:t>
            </a:r>
          </a:p>
          <a:p>
            <a:pPr marL="285750" indent="-285750" algn="ctr">
              <a:buFontTx/>
              <a:buChar char="-"/>
            </a:pPr>
            <a:r>
              <a:rPr lang="en-US">
                <a:solidFill>
                  <a:srgbClr val="002060"/>
                </a:solidFill>
                <a:latin typeface="Aptos" panose="020B0004020202020204" pitchFamily="34" charset="0"/>
              </a:rPr>
              <a:t>Access within </a:t>
            </a:r>
            <a:r>
              <a:rPr lang="en-US" b="1">
                <a:solidFill>
                  <a:srgbClr val="002060"/>
                </a:solidFill>
                <a:latin typeface="Aptos" panose="020B0004020202020204" pitchFamily="34" charset="0"/>
              </a:rPr>
              <a:t>4 days </a:t>
            </a:r>
            <a:r>
              <a:rPr lang="en-US">
                <a:solidFill>
                  <a:srgbClr val="002060"/>
                </a:solidFill>
                <a:latin typeface="Aptos" panose="020B0004020202020204" pitchFamily="34" charset="0"/>
              </a:rPr>
              <a:t>after the proposal submission</a:t>
            </a:r>
          </a:p>
          <a:p>
            <a:pPr marL="285750" indent="-285750" algn="ctr">
              <a:buFontTx/>
              <a:buChar char="-"/>
            </a:pPr>
            <a:r>
              <a:rPr lang="en-US">
                <a:solidFill>
                  <a:srgbClr val="002060"/>
                </a:solidFill>
                <a:latin typeface="Aptos" panose="020B0004020202020204" pitchFamily="34" charset="0"/>
              </a:rPr>
              <a:t>Duration: 1-3 months </a:t>
            </a:r>
          </a:p>
        </p:txBody>
      </p:sp>
      <p:sp>
        <p:nvSpPr>
          <p:cNvPr id="14" name="Rectangle 13">
            <a:extLst>
              <a:ext uri="{FF2B5EF4-FFF2-40B4-BE49-F238E27FC236}">
                <a16:creationId xmlns:a16="http://schemas.microsoft.com/office/drawing/2014/main" id="{977CBBFF-DAA1-0842-031E-6C5C5D23D950}"/>
              </a:ext>
            </a:extLst>
          </p:cNvPr>
          <p:cNvSpPr/>
          <p:nvPr/>
        </p:nvSpPr>
        <p:spPr>
          <a:xfrm>
            <a:off x="8134349" y="1920843"/>
            <a:ext cx="3400425" cy="2562222"/>
          </a:xfrm>
          <a:prstGeom prst="rect">
            <a:avLst/>
          </a:prstGeom>
          <a:noFill/>
          <a:ln w="38100">
            <a:solidFill>
              <a:srgbClr val="BE6B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BE6BC7"/>
                </a:solidFill>
                <a:latin typeface="Aptos" panose="020B0004020202020204" pitchFamily="34" charset="0"/>
              </a:rPr>
              <a:t>LARGE SCALE ACCESS</a:t>
            </a:r>
          </a:p>
          <a:p>
            <a:pPr algn="ctr"/>
            <a:endParaRPr lang="en-US" b="1">
              <a:solidFill>
                <a:srgbClr val="002060"/>
              </a:solidFill>
              <a:latin typeface="Aptos" panose="020B0004020202020204" pitchFamily="34" charset="0"/>
            </a:endParaRPr>
          </a:p>
          <a:p>
            <a:pPr marL="285750" indent="-285750" algn="ctr">
              <a:buFontTx/>
              <a:buChar char="-"/>
            </a:pPr>
            <a:r>
              <a:rPr lang="en-US">
                <a:solidFill>
                  <a:srgbClr val="002060"/>
                </a:solidFill>
                <a:latin typeface="Aptos" panose="020B0004020202020204" pitchFamily="34" charset="0"/>
              </a:rPr>
              <a:t>Allocations larger than 50,000 GPU hours</a:t>
            </a:r>
          </a:p>
          <a:p>
            <a:pPr marL="285750" indent="-285750" algn="ctr">
              <a:buFontTx/>
              <a:buChar char="-"/>
            </a:pPr>
            <a:r>
              <a:rPr lang="en-US">
                <a:solidFill>
                  <a:srgbClr val="002060"/>
                </a:solidFill>
                <a:latin typeface="Aptos" panose="020B0004020202020204" pitchFamily="34" charset="0"/>
              </a:rPr>
              <a:t>2 cut-off dates/month</a:t>
            </a:r>
          </a:p>
          <a:p>
            <a:pPr marL="285750" indent="-285750" algn="ctr">
              <a:buFontTx/>
              <a:buChar char="-"/>
            </a:pPr>
            <a:r>
              <a:rPr lang="en-US">
                <a:solidFill>
                  <a:srgbClr val="002060"/>
                </a:solidFill>
                <a:latin typeface="Aptos" panose="020B0004020202020204" pitchFamily="34" charset="0"/>
              </a:rPr>
              <a:t>Access within </a:t>
            </a:r>
            <a:r>
              <a:rPr lang="en-US" b="1">
                <a:solidFill>
                  <a:srgbClr val="002060"/>
                </a:solidFill>
                <a:latin typeface="Aptos" panose="020B0004020202020204" pitchFamily="34" charset="0"/>
              </a:rPr>
              <a:t>10 days </a:t>
            </a:r>
            <a:r>
              <a:rPr lang="en-US">
                <a:solidFill>
                  <a:srgbClr val="002060"/>
                </a:solidFill>
                <a:latin typeface="Aptos" panose="020B0004020202020204" pitchFamily="34" charset="0"/>
              </a:rPr>
              <a:t>after the cut-off date</a:t>
            </a:r>
          </a:p>
          <a:p>
            <a:pPr marL="285750" indent="-285750" algn="ctr">
              <a:buFontTx/>
              <a:buChar char="-"/>
            </a:pPr>
            <a:r>
              <a:rPr lang="en-US">
                <a:solidFill>
                  <a:srgbClr val="002060"/>
                </a:solidFill>
                <a:latin typeface="Aptos" panose="020B0004020202020204" pitchFamily="34" charset="0"/>
              </a:rPr>
              <a:t>Duration: 3-12 months</a:t>
            </a:r>
          </a:p>
        </p:txBody>
      </p:sp>
      <p:sp>
        <p:nvSpPr>
          <p:cNvPr id="15" name="Rectangle 14">
            <a:extLst>
              <a:ext uri="{FF2B5EF4-FFF2-40B4-BE49-F238E27FC236}">
                <a16:creationId xmlns:a16="http://schemas.microsoft.com/office/drawing/2014/main" id="{CEFEF09A-FAF9-14D4-DC6E-58D67D8F60F8}"/>
              </a:ext>
            </a:extLst>
          </p:cNvPr>
          <p:cNvSpPr/>
          <p:nvPr/>
        </p:nvSpPr>
        <p:spPr>
          <a:xfrm>
            <a:off x="0" y="6370209"/>
            <a:ext cx="12192000" cy="53493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panose="020B0004020202020204" pitchFamily="34" charset="0"/>
                <a:ea typeface="+mn-ea"/>
                <a:cs typeface="+mn-cs"/>
              </a:rPr>
              <a:t>Implementation targeted </a:t>
            </a:r>
            <a:r>
              <a:rPr lang="en-US" sz="2000" b="1">
                <a:solidFill>
                  <a:prstClr val="white"/>
                </a:solidFill>
                <a:latin typeface="Aptos" panose="020B0004020202020204" pitchFamily="34" charset="0"/>
              </a:rPr>
              <a:t>for 1 April 2025 </a:t>
            </a:r>
            <a:endParaRPr kumimoji="0" lang="en-GB" sz="20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599528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BD45769B505C47B741277D5A7E1AA2" ma:contentTypeVersion="21" ma:contentTypeDescription="Crée un document." ma:contentTypeScope="" ma:versionID="37f0e2fe318ab264b883ec77814c22f6">
  <xsd:schema xmlns:xsd="http://www.w3.org/2001/XMLSchema" xmlns:xs="http://www.w3.org/2001/XMLSchema" xmlns:p="http://schemas.microsoft.com/office/2006/metadata/properties" xmlns:ns1="http://schemas.microsoft.com/sharepoint/v3" xmlns:ns2="17615853-7f91-438f-9534-afd54aeb325b" xmlns:ns3="4f61047b-3b18-41b7-9c13-88e2fbe1b5d2" targetNamespace="http://schemas.microsoft.com/office/2006/metadata/properties" ma:root="true" ma:fieldsID="5b3c2b616f3f94ff5bc6bbe7b1219501" ns1:_="" ns2:_="" ns3:_="">
    <xsd:import namespace="http://schemas.microsoft.com/sharepoint/v3"/>
    <xsd:import namespace="17615853-7f91-438f-9534-afd54aeb325b"/>
    <xsd:import namespace="4f61047b-3b18-41b7-9c13-88e2fbe1b5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Propriétés de la stratégie de conformité unifiée" ma:hidden="true" ma:internalName="_ip_UnifiedCompliancePolicyProperties">
      <xsd:simpleType>
        <xsd:restriction base="dms:Note"/>
      </xsd:simpleType>
    </xsd:element>
    <xsd:element name="_ip_UnifiedCompliancePolicyUIAction" ma:index="27"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615853-7f91-438f-9534-afd54aeb3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c0b6b536-68da-4869-80cf-67b04ace3c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61047b-3b18-41b7-9c13-88e2fbe1b5d2"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1b4d8597-6f18-48fb-88c2-3eefa884dd06}" ma:internalName="TaxCatchAll" ma:showField="CatchAllData" ma:web="4f61047b-3b18-41b7-9c13-88e2fbe1b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615853-7f91-438f-9534-afd54aeb325b">
      <Terms xmlns="http://schemas.microsoft.com/office/infopath/2007/PartnerControls"/>
    </lcf76f155ced4ddcb4097134ff3c332f>
    <TaxCatchAll xmlns="4f61047b-3b18-41b7-9c13-88e2fbe1b5d2"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C163590-B954-45F7-9EEE-51C27366E931}">
  <ds:schemaRefs>
    <ds:schemaRef ds:uri="http://schemas.microsoft.com/sharepoint/v3/contenttype/forms"/>
  </ds:schemaRefs>
</ds:datastoreItem>
</file>

<file path=customXml/itemProps2.xml><?xml version="1.0" encoding="utf-8"?>
<ds:datastoreItem xmlns:ds="http://schemas.openxmlformats.org/officeDocument/2006/customXml" ds:itemID="{6392A978-F4CB-47DA-997A-BCCDE8690C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615853-7f91-438f-9534-afd54aeb325b"/>
    <ds:schemaRef ds:uri="4f61047b-3b18-41b7-9c13-88e2fbe1b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CB7DBB-DD91-44CC-A6E9-CAA2685BED39}">
  <ds:schemaRefs>
    <ds:schemaRef ds:uri="3fc9b62a-bc61-4aac-89fe-00e1e567028b"/>
    <ds:schemaRef ds:uri="f314ccf6-9aa5-48cd-9363-a26f75899780"/>
    <ds:schemaRef ds:uri="http://schemas.microsoft.com/office/2006/metadata/properties"/>
    <ds:schemaRef ds:uri="http://schemas.microsoft.com/office/infopath/2007/PartnerControls"/>
    <ds:schemaRef ds:uri="17615853-7f91-438f-9534-afd54aeb325b"/>
    <ds:schemaRef ds:uri="4f61047b-3b18-41b7-9c13-88e2fbe1b5d2"/>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135</TotalTime>
  <Words>2075</Words>
  <Application>Microsoft Office PowerPoint</Application>
  <PresentationFormat>Grand écran</PresentationFormat>
  <Paragraphs>387</Paragraphs>
  <Slides>47</Slides>
  <Notes>6</Notes>
  <HiddenSlides>0</HiddenSlides>
  <MMClips>0</MMClips>
  <ScaleCrop>false</ScaleCrop>
  <HeadingPairs>
    <vt:vector size="6" baseType="variant">
      <vt:variant>
        <vt:lpstr>Polices utilisées</vt:lpstr>
      </vt:variant>
      <vt:variant>
        <vt:i4>10</vt:i4>
      </vt:variant>
      <vt:variant>
        <vt:lpstr>Thème</vt:lpstr>
      </vt:variant>
      <vt:variant>
        <vt:i4>6</vt:i4>
      </vt:variant>
      <vt:variant>
        <vt:lpstr>Titres des diapositives</vt:lpstr>
      </vt:variant>
      <vt:variant>
        <vt:i4>47</vt:i4>
      </vt:variant>
    </vt:vector>
  </HeadingPairs>
  <TitlesOfParts>
    <vt:vector size="63" baseType="lpstr">
      <vt:lpstr>Abadi</vt:lpstr>
      <vt:lpstr>Aptos</vt:lpstr>
      <vt:lpstr>Aptos Display</vt:lpstr>
      <vt:lpstr>Arial</vt:lpstr>
      <vt:lpstr>Arial</vt:lpstr>
      <vt:lpstr>Calibri</vt:lpstr>
      <vt:lpstr>Calibri Light</vt:lpstr>
      <vt:lpstr>Helvetica Neue</vt:lpstr>
      <vt:lpstr>Lato</vt:lpstr>
      <vt:lpstr>Wingdings</vt:lpstr>
      <vt:lpstr>Office Theme</vt:lpstr>
      <vt:lpstr>Metropolitan</vt:lpstr>
      <vt:lpstr>1_Office Theme</vt:lpstr>
      <vt:lpstr>Office Theme</vt:lpstr>
      <vt:lpstr>Office Theme</vt:lpstr>
      <vt:lpstr>2_Office Theme</vt:lpstr>
      <vt:lpstr>EuroHPC Access Opportunities &amp; User Needs</vt:lpstr>
      <vt:lpstr>Présentation PowerPoint</vt:lpstr>
      <vt:lpstr>AVAILABLE ACCESS MODES</vt:lpstr>
      <vt:lpstr>ELIGIBILITY</vt:lpstr>
      <vt:lpstr>ACCESS CALLS CUT-OFFS IN 2025</vt:lpstr>
      <vt:lpstr>IMPLEMENTED PEER-REVIEW PROCESS</vt:lpstr>
      <vt:lpstr>Présentation PowerPoint</vt:lpstr>
      <vt:lpstr>Présentation PowerPoint</vt:lpstr>
      <vt:lpstr>AI FACTORIES ACCESS FOR INDUSTRIAL INNOVATION</vt:lpstr>
      <vt:lpstr>AI FACTORIES ACCESS PEER-REVIEW PROCESS</vt:lpstr>
      <vt:lpstr>SUPPORT AND SERVICES</vt:lpstr>
      <vt:lpstr>Présentation PowerPoint</vt:lpstr>
      <vt:lpstr>Présentation PowerPoint</vt:lpstr>
      <vt:lpstr>Dziękuję!</vt:lpstr>
      <vt:lpstr>NEXT SPEAKERS</vt:lpstr>
      <vt:lpstr>Reflections from the ARC</vt:lpstr>
      <vt:lpstr>Computing: an on-going revolution</vt:lpstr>
      <vt:lpstr>early GPU adopters… (2007) </vt:lpstr>
      <vt:lpstr>Présentation PowerPoint</vt:lpstr>
      <vt:lpstr>Présentation PowerPoint</vt:lpstr>
      <vt:lpstr>Nuclear Fusion</vt:lpstr>
      <vt:lpstr>Weather simulations</vt:lpstr>
      <vt:lpstr>More EuroHPC projects</vt:lpstr>
      <vt:lpstr>Présentation PowerPoint</vt:lpstr>
      <vt:lpstr>resource allocation</vt:lpstr>
      <vt:lpstr>Présentation PowerPoint</vt:lpstr>
      <vt:lpstr>Présentation PowerPoint</vt:lpstr>
      <vt:lpstr>Présentation PowerPoint</vt:lpstr>
      <vt:lpstr>anectodes: peer review is hard! (but the best)</vt:lpstr>
      <vt:lpstr>more anecdotes</vt:lpstr>
      <vt:lpstr>more anecdotes</vt:lpstr>
      <vt:lpstr>a financial curiosity</vt:lpstr>
      <vt:lpstr>a financial curiosity</vt:lpstr>
      <vt:lpstr>procuring new systems </vt:lpstr>
      <vt:lpstr>Covid-19 and a PNAS paper</vt:lpstr>
      <vt:lpstr>People!</vt:lpstr>
      <vt:lpstr>thank you! </vt:lpstr>
      <vt:lpstr> User Forum Coordination Group</vt:lpstr>
      <vt:lpstr>Introducing the EuroHPC User Forum</vt:lpstr>
      <vt:lpstr>Présentation PowerPoint</vt:lpstr>
      <vt:lpstr>Présentation PowerPoint</vt:lpstr>
      <vt:lpstr>Présentation PowerPoint</vt:lpstr>
      <vt:lpstr>Who is involved in the Coordination Group</vt:lpstr>
      <vt:lpstr>How to take part today!</vt:lpstr>
      <vt:lpstr>User Group Survey </vt:lpstr>
      <vt:lpstr>Reporting back to EuroHPC JU</vt:lpstr>
      <vt:lpstr>We need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GUERREIRO Catarina</dc:creator>
  <cp:lastModifiedBy>Gaelle RICHARD</cp:lastModifiedBy>
  <cp:revision>2</cp:revision>
  <dcterms:created xsi:type="dcterms:W3CDTF">2025-03-11T16:56:45Z</dcterms:created>
  <dcterms:modified xsi:type="dcterms:W3CDTF">2025-03-20T09:29:27Z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0x01010011BD45769B505C47B741277D5A7E1AA2</vt:lpwstr>
  </property>
  <property fmtid="{D5CDD505-2E9C-101B-9397-08002B2CF9AE}" pid="3" name="MediaServiceImageTags">
    <vt:lpwstr/>
  </property>
</Properties>
</file>