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58" r:id="rId7"/>
    <p:sldId id="262" r:id="rId8"/>
    <p:sldId id="263" r:id="rId9"/>
    <p:sldId id="265" r:id="rId10"/>
    <p:sldId id="257" r:id="rId11"/>
  </p:sldIdLst>
  <p:sldSz cx="12192000" cy="6858000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0FFC1-203E-6BF8-8E4C-529D8B624D1E}" name="O’LEARY Eleanor" initials="EO" userId="S::eleanor.oleary@eurohpc-ju.europa.eu::4fcab091-ab9d-47c0-b2dc-9fd7e2005d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B61"/>
    <a:srgbClr val="FD4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94C55-F495-41C5-8CF3-AF7883F5950F}" v="21" dt="2025-03-20T06:23:51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ED8E-825A-41D7-8E77-55F3A03FDE8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3"/>
            <a:ext cx="539369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5351-0198-42C1-98E0-B386C504C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5351-0198-42C1-98E0-B386C504CB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few thoughts: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Gender disparities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HPC Community needs to do more to attract men and women to HPC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Education is key, AI will help too 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5351-0198-42C1-98E0-B386C504C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5351-0198-42C1-98E0-B386C504CB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002A-E5B2-CB9F-E37F-A6D7D1293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E61BA-00D0-A5C8-0AEF-B63E89209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38551-A727-D13B-5E29-0A061859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80D1-AAC9-731A-85C2-25345EC2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14678-B0CE-6862-54F3-CB92EA75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423D-09E7-18D9-4532-8DDEFADE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6FE8D-E676-59A9-86EB-7ED5A334A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6776-5523-3D85-5DD4-CA19F2BF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2E96-03D3-83F9-45BA-356ED9F5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AB20-2791-4988-6407-A73DF9DC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8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A450E-CB3F-51E5-43AE-8DBA8B072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C1F9C-8638-5C94-1ABF-A634C1232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F149F-F0A5-9FD3-685C-A0E38A5E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3B7E-4401-3192-1F27-D2C53AAD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BBE80-3A4D-61C6-F38D-B35A73F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8983" y="2537521"/>
            <a:ext cx="9686842" cy="3060763"/>
          </a:xfrm>
          <a:prstGeom prst="rect">
            <a:avLst/>
          </a:prstGeom>
        </p:spPr>
        <p:txBody>
          <a:bodyPr lIns="50800" tIns="50800" rIns="50800" bIns="50800"/>
          <a:lstStyle>
            <a:lvl1pPr marL="304800" indent="-304800" defTabSz="1219169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400">
                <a:solidFill>
                  <a:srgbClr val="141ACC"/>
                </a:solidFill>
              </a:defRPr>
            </a:lvl1pPr>
            <a:lvl2pPr marL="609600" indent="-304800" defTabSz="1219169">
              <a:lnSpc>
                <a:spcPct val="90000"/>
              </a:lnSpc>
              <a:spcBef>
                <a:spcPts val="2250"/>
              </a:spcBef>
              <a:defRPr sz="2400">
                <a:solidFill>
                  <a:srgbClr val="141ACC"/>
                </a:solidFill>
              </a:defRPr>
            </a:lvl2pPr>
            <a:lvl3pPr marL="914400" indent="-304800" defTabSz="1219169">
              <a:lnSpc>
                <a:spcPct val="90000"/>
              </a:lnSpc>
              <a:spcBef>
                <a:spcPts val="2250"/>
              </a:spcBef>
              <a:defRPr sz="2400">
                <a:solidFill>
                  <a:srgbClr val="141ACC"/>
                </a:solidFill>
              </a:defRPr>
            </a:lvl3pPr>
            <a:lvl4pPr marL="1219200" indent="-304800" defTabSz="1219169">
              <a:lnSpc>
                <a:spcPct val="90000"/>
              </a:lnSpc>
              <a:spcBef>
                <a:spcPts val="2250"/>
              </a:spcBef>
              <a:defRPr sz="2400">
                <a:solidFill>
                  <a:srgbClr val="141ACC"/>
                </a:solidFill>
              </a:defRPr>
            </a:lvl4pPr>
            <a:lvl5pPr marL="1524000" indent="-304800" defTabSz="1219169">
              <a:lnSpc>
                <a:spcPct val="90000"/>
              </a:lnSpc>
              <a:spcBef>
                <a:spcPts val="2250"/>
              </a:spcBef>
              <a:defRPr sz="2400">
                <a:solidFill>
                  <a:srgbClr val="141AC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39028" y="872016"/>
            <a:ext cx="9626752" cy="133158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4500" spc="-100">
                <a:solidFill>
                  <a:srgbClr val="141ACC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1923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B723-6D27-0614-FFCC-AF4E68C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0724-30F8-7977-8EF6-71E81C45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028A-C21B-333B-B84C-252FF2A6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ECEB0-A4BD-0022-1CA4-67226037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FD3-9BF8-9903-86DD-43065FC2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38E6-945E-087D-8688-20A2306E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81A8-1AF4-CDBE-2C6A-4A4F8FCAB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5B2C-DD3D-0ECE-C3D4-B28B5C5C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16EB-8B3C-D930-AA91-4139CCC4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82DD-9BC8-73A6-1910-52C928B4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6C2-C1B5-0BE9-4498-920789F5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C731-95A6-5783-DDED-047D273F3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9D00A-C0F6-24B0-18E9-4E5248E0A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F5D21-62FF-E550-4247-83EC48A3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C916-1EA2-BC17-8F4C-A2A02281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E436E-7387-2BD5-0DAC-4E038C6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AE5F-7591-52D1-AFF9-65D18600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C7717-A2BD-54D4-5499-8F6F5661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143C-B0F6-10B1-7DA9-60783947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149F5-5829-A255-926B-C80BD36A4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AE055-78B5-3A84-C9FC-43ED2B65F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294A2-280E-29B5-E1BD-C5E3EA5E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73D33-1599-EF7F-9A40-AF5D952A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2C456-F76A-9E1B-9FC9-085E551C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E457-35C3-18E6-95EE-CA837D89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547E8-707C-2750-43B4-534F30FF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9E84E-AEA9-34BA-9969-2F573D36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6D953-C40F-A66C-D657-D3DC63F0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27F6B-A759-B958-F586-D3521136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D7A67-27C9-7CBE-14B5-F5B81060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DF7B3-71EF-8186-F87B-100D89F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1110-17AD-4F77-FE04-48A1AD03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8FCB-473A-BED7-D879-3DBCC772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FE89B-98D8-6438-EC38-B337FCC3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965EE-4922-68FD-9C8B-DB1144F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AAC63-0C20-BAFE-5195-71CC53FA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EF77-C260-0C2D-40F6-BBE6438C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4E50-11E2-36C2-E84B-A882AABF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4C218-F695-589C-2B35-0561221A0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91FC-E87F-2DA6-8963-31A701E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BDC9C-D3A1-8613-A686-D2D74601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0CF4F-8FF8-5565-752E-982675CB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5BD13-EB65-C9C0-2DE5-66675260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1B097-C0AE-459B-5737-186B9923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D9C88-263F-4A8A-4B7A-A9AFE03C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9E683-9110-91F5-ED50-9D18845A3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11809-A1DF-4B9E-96F0-080D925D4FE5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7D0B-5822-0A0F-C891-F8158BF46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0D2FF-A708-38B2-BD8F-19EE04B29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7996D-4321-493F-B60A-73D3CF10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yellow rectangle with blue text">
            <a:extLst>
              <a:ext uri="{FF2B5EF4-FFF2-40B4-BE49-F238E27FC236}">
                <a16:creationId xmlns:a16="http://schemas.microsoft.com/office/drawing/2014/main" id="{0E5FCD6C-074D-A943-FA7B-5A141BE4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24D04-F9EE-3B0C-01FC-CFA32479A554}"/>
              </a:ext>
            </a:extLst>
          </p:cNvPr>
          <p:cNvSpPr txBox="1"/>
          <p:nvPr/>
        </p:nvSpPr>
        <p:spPr>
          <a:xfrm>
            <a:off x="5824329" y="4124740"/>
            <a:ext cx="5993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Finding more Balance in HPC, Quantum and AI</a:t>
            </a:r>
          </a:p>
        </p:txBody>
      </p:sp>
    </p:spTree>
    <p:extLst>
      <p:ext uri="{BB962C8B-B14F-4D97-AF65-F5344CB8AC3E}">
        <p14:creationId xmlns:p14="http://schemas.microsoft.com/office/powerpoint/2010/main" val="382923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1CE490-7A9D-1D58-6B0C-FA0B0C23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6" y="863374"/>
            <a:ext cx="5764654" cy="5417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338B0-B606-D2E9-FA4D-3008AC8A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74" y="4131332"/>
            <a:ext cx="5352696" cy="2149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5CDC0-8FB7-9EC1-9654-343A6B358DDC}"/>
              </a:ext>
            </a:extLst>
          </p:cNvPr>
          <p:cNvSpPr txBox="1"/>
          <p:nvPr/>
        </p:nvSpPr>
        <p:spPr>
          <a:xfrm>
            <a:off x="6229350" y="1986197"/>
            <a:ext cx="5673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F05 : natural sciences, maths  43 %</a:t>
            </a:r>
          </a:p>
          <a:p>
            <a:r>
              <a:rPr lang="en-GB" dirty="0"/>
              <a:t>F06 : ICT  21 %</a:t>
            </a:r>
          </a:p>
          <a:p>
            <a:r>
              <a:rPr lang="en-GB" dirty="0"/>
              <a:t>F07: Engineering, manufacturing and construction  27%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130674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21349-A2C6-5E03-9A28-1568A1FD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yellow border with red and blue text&#10;&#10;AI-generated content may be incorrect.">
            <a:extLst>
              <a:ext uri="{FF2B5EF4-FFF2-40B4-BE49-F238E27FC236}">
                <a16:creationId xmlns:a16="http://schemas.microsoft.com/office/drawing/2014/main" id="{F730853F-9E05-4103-1951-51BD98FA9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8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00B187-F457-CACC-A388-94A2D6CFF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69" y="-527202"/>
            <a:ext cx="11852031" cy="7385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E865F-25A8-5CDD-8C57-85A266A2DB1C}"/>
              </a:ext>
            </a:extLst>
          </p:cNvPr>
          <p:cNvSpPr txBox="1"/>
          <p:nvPr/>
        </p:nvSpPr>
        <p:spPr>
          <a:xfrm>
            <a:off x="1504950" y="5974320"/>
            <a:ext cx="92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Male and female AI Engineering Talent Concentration, global and by industry 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80D71B7-7355-B02A-D930-43D2567C0F2C}"/>
              </a:ext>
            </a:extLst>
          </p:cNvPr>
          <p:cNvSpPr/>
          <p:nvPr/>
        </p:nvSpPr>
        <p:spPr>
          <a:xfrm>
            <a:off x="1758462" y="3086100"/>
            <a:ext cx="1248507" cy="73855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Male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AF3E07B-2A3A-A63F-9EB2-9DB87F467879}"/>
              </a:ext>
            </a:extLst>
          </p:cNvPr>
          <p:cNvSpPr/>
          <p:nvPr/>
        </p:nvSpPr>
        <p:spPr>
          <a:xfrm>
            <a:off x="1749670" y="246185"/>
            <a:ext cx="1424353" cy="73855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Female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E0810-B75D-4D1F-84F6-27BF380B4222}"/>
              </a:ext>
            </a:extLst>
          </p:cNvPr>
          <p:cNvSpPr txBox="1"/>
          <p:nvPr/>
        </p:nvSpPr>
        <p:spPr>
          <a:xfrm>
            <a:off x="4173415" y="6270537"/>
            <a:ext cx="7702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World Economic Forum – Gender Gap Report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E7FEA-47BB-0140-A2DF-1E4BA860E6CC}"/>
              </a:ext>
            </a:extLst>
          </p:cNvPr>
          <p:cNvSpPr txBox="1"/>
          <p:nvPr/>
        </p:nvSpPr>
        <p:spPr>
          <a:xfrm>
            <a:off x="-60951" y="2624325"/>
            <a:ext cx="1573823" cy="1200329"/>
          </a:xfrm>
          <a:prstGeom prst="rect">
            <a:avLst/>
          </a:prstGeom>
          <a:solidFill>
            <a:srgbClr val="FD4B6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Engineering/</a:t>
            </a:r>
          </a:p>
          <a:p>
            <a:r>
              <a:rPr lang="en-US" dirty="0"/>
              <a:t>Computer Science/AI- CAREERS</a:t>
            </a:r>
          </a:p>
        </p:txBody>
      </p:sp>
      <p:pic>
        <p:nvPicPr>
          <p:cNvPr id="12" name="Picture 11" descr="A white blue and red background with text&#10;&#10;AI-generated content may be incorrect.">
            <a:extLst>
              <a:ext uri="{FF2B5EF4-FFF2-40B4-BE49-F238E27FC236}">
                <a16:creationId xmlns:a16="http://schemas.microsoft.com/office/drawing/2014/main" id="{FF8C6473-E31F-E881-3EA2-284F293FC7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5"/>
          <a:stretch/>
        </p:blipFill>
        <p:spPr>
          <a:xfrm>
            <a:off x="9828118" y="-11200"/>
            <a:ext cx="2363882" cy="10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9956" y="1268520"/>
            <a:ext cx="11942043" cy="4553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49.3% of global overall workforce are women ~  only 29.2% women in STEM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79" name="Presentation Title"/>
          <p:cNvSpPr txBox="1">
            <a:spLocks noGrp="1"/>
          </p:cNvSpPr>
          <p:nvPr>
            <p:ph type="body" idx="21"/>
          </p:nvPr>
        </p:nvSpPr>
        <p:spPr>
          <a:xfrm>
            <a:off x="249956" y="522636"/>
            <a:ext cx="9626752" cy="6016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Women in STEM topics -retention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604C4-A204-BA08-3290-BB883166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6" y="1660786"/>
            <a:ext cx="11258303" cy="48828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A804-4023-2F5F-1F69-F8A495B1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>
            <a:extLst>
              <a:ext uri="{FF2B5EF4-FFF2-40B4-BE49-F238E27FC236}">
                <a16:creationId xmlns:a16="http://schemas.microsoft.com/office/drawing/2014/main" id="{31F0D3B8-454A-AFA3-543C-2A054B9B6C8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49956" y="1268519"/>
            <a:ext cx="11942043" cy="3060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79" name="Presentation Title">
            <a:extLst>
              <a:ext uri="{FF2B5EF4-FFF2-40B4-BE49-F238E27FC236}">
                <a16:creationId xmlns:a16="http://schemas.microsoft.com/office/drawing/2014/main" id="{8EB7480A-1A83-5468-EB0F-A486EFCFEFB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49955" y="749154"/>
            <a:ext cx="11540991" cy="13315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Gender Balance at EuroHPC: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DE796-4DC8-D74C-6DD0-C4F550C4FEB6}"/>
              </a:ext>
            </a:extLst>
          </p:cNvPr>
          <p:cNvSpPr txBox="1"/>
          <p:nvPr/>
        </p:nvSpPr>
        <p:spPr>
          <a:xfrm>
            <a:off x="1991011" y="2410688"/>
            <a:ext cx="87747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terms of the gender balance, 72.5 % of staff are female and 27.5 % male.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regard to middle management, the gender balance is 75% male and 25% female.</a:t>
            </a:r>
            <a:r>
              <a:rPr lang="en-US" sz="2800" b="1" i="0" dirty="0">
                <a:solidFill>
                  <a:srgbClr val="A4262C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2123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AA44-660A-ACFB-12F2-2FFAABD3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>
            <a:extLst>
              <a:ext uri="{FF2B5EF4-FFF2-40B4-BE49-F238E27FC236}">
                <a16:creationId xmlns:a16="http://schemas.microsoft.com/office/drawing/2014/main" id="{72E35071-4DE1-DEDE-7C96-DA4ABA3C9D2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49956" y="1268519"/>
            <a:ext cx="11942043" cy="3060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79" name="Presentation Title">
            <a:extLst>
              <a:ext uri="{FF2B5EF4-FFF2-40B4-BE49-F238E27FC236}">
                <a16:creationId xmlns:a16="http://schemas.microsoft.com/office/drawing/2014/main" id="{077216B7-2723-A0D6-3BC4-2E12828EBDC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49956" y="522636"/>
            <a:ext cx="9626752" cy="13315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EuroHPC – Gender Performance</a:t>
            </a:r>
          </a:p>
          <a:p>
            <a:pPr marL="0" indent="0">
              <a:buNone/>
            </a:pPr>
            <a:r>
              <a:rPr lang="en-US" dirty="0"/>
              <a:t>Evaluation Processes R&amp;I</a:t>
            </a:r>
            <a:endParaRPr dirty="0"/>
          </a:p>
        </p:txBody>
      </p:sp>
      <p:pic>
        <p:nvPicPr>
          <p:cNvPr id="3076" name="Picture 4" descr="A graph of blue and white bars&#10;&#10;AI-generated content may be incorrect.">
            <a:extLst>
              <a:ext uri="{FF2B5EF4-FFF2-40B4-BE49-F238E27FC236}">
                <a16:creationId xmlns:a16="http://schemas.microsoft.com/office/drawing/2014/main" id="{2A2DA439-139E-724C-6C33-977A26FA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5" y="1787610"/>
            <a:ext cx="7265880" cy="48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7772FE-3739-5A7C-8D03-EC2C6DBC31D0}"/>
              </a:ext>
            </a:extLst>
          </p:cNvPr>
          <p:cNvSpPr txBox="1"/>
          <p:nvPr/>
        </p:nvSpPr>
        <p:spPr>
          <a:xfrm>
            <a:off x="8226403" y="3102608"/>
            <a:ext cx="3300609" cy="2081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2024, a total of 37 experts from 17 different European countries contributed to the evaluation of proposals.</a:t>
            </a:r>
          </a:p>
          <a:p>
            <a:pPr marL="285750" indent="-285750" algn="just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2024 there was a greater number of male evaluators (60%) than female (40%).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379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yellow border with red and blue text&#10;&#10;AI-generated content may be incorrect.">
            <a:extLst>
              <a:ext uri="{FF2B5EF4-FFF2-40B4-BE49-F238E27FC236}">
                <a16:creationId xmlns:a16="http://schemas.microsoft.com/office/drawing/2014/main" id="{B041DD70-97F8-0BD3-6B38-D626D70A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582" cy="6938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13A01-B68A-4254-F01E-5D0337CBD243}"/>
              </a:ext>
            </a:extLst>
          </p:cNvPr>
          <p:cNvSpPr txBox="1"/>
          <p:nvPr/>
        </p:nvSpPr>
        <p:spPr>
          <a:xfrm>
            <a:off x="854439" y="1437492"/>
            <a:ext cx="92639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Gender balance in HPC: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Still not great, but getting better.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On average, women in STEM  subjects represent about  22% of the IT/Computer science workforce globally (WEF 2024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At this conference, about 25% are women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EuroHPC  mission to grow the ecosystem in HPC, Quantum and AI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NCC mission to focus on this topic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 else can we all do to inspire and motivate everybody to think abut this issue?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072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eate a new document." ma:contentTypeScope="" ma:versionID="39c26b109e2fbf0cd9a726ce05a6b7a9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fce0d8aadbc4c9ccec12cbb3b8695efd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482B3B-E4E0-4ED2-BEA9-064542551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15853-7f91-438f-9534-afd54aeb325b"/>
    <ds:schemaRef ds:uri="4f61047b-3b18-41b7-9c13-88e2fbe1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DA7D8-FF67-49C9-8CC9-493FC6927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D3FFB-05EB-4857-8118-DD9FA85F1E85}">
  <ds:schemaRefs>
    <ds:schemaRef ds:uri="http://purl.org/dc/dcmitype/"/>
    <ds:schemaRef ds:uri="17615853-7f91-438f-9534-afd54aeb325b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f61047b-3b18-41b7-9c13-88e2fbe1b5d2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O’LEARY Eleanor</dc:creator>
  <cp:lastModifiedBy>WOOD Josephine</cp:lastModifiedBy>
  <cp:revision>7</cp:revision>
  <cp:lastPrinted>2025-03-16T08:31:26Z</cp:lastPrinted>
  <dcterms:created xsi:type="dcterms:W3CDTF">2025-03-10T07:50:24Z</dcterms:created>
  <dcterms:modified xsi:type="dcterms:W3CDTF">2025-03-21T05:20:08Z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</Properties>
</file>