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Masters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theme/theme4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theme/theme5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theme/theme6.xml" ContentType="application/vnd.openxmlformats-officedocument.them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02bfc122a06146b3" /><Relationship Type="http://schemas.openxmlformats.org/package/2006/relationships/metadata/core-properties" Target="/docProps/core.xml" Id="Rf0e076618c414236" /><Relationship Type="http://schemas.openxmlformats.org/officeDocument/2006/relationships/extended-properties" Target="/docProps/app.xml" Id="Rb93999c6cd034f07" /><Relationship Type="http://schemas.openxmlformats.org/officeDocument/2006/relationships/custom-properties" Target="/docProps/custom.xml" Id="R8c425621206a48d6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sldMasterIdLst>
    <p:sldMasterId id="2147483648" r:id="R70dc5f576b1c4498"/>
    <p:sldMasterId id="2147483651" r:id="Rce51797afdd94f83"/>
    <p:sldMasterId id="2147483653" r:id="Rc6e9f7be30994e0c"/>
    <p:sldMasterId id="2147483655" r:id="R62aba3eda49c4b10"/>
    <p:sldMasterId id="2147483659" r:id="R893d29fe55ae449a"/>
  </p:sldMasterIdLst>
  <p:notesMasterIdLst>
    <p:notesMasterId r:id="R2c486cdc02f64d3d"/>
  </p:notesMasterIdLst>
  <p:sldIdLst>
    <p:sldId id="256" r:id="R5ad971f4ecde4c23"/>
    <p:sldId id="257" r:id="R38fd0c9bb1254b75"/>
    <p:sldId id="258" r:id="Re9033a55a9a34602"/>
    <p:sldId id="259" r:id="R24bd66d2ce134cf9"/>
    <p:sldId id="260" r:id="R0f81c65b97a44dd9"/>
    <p:sldId id="261" r:id="R06070ab49e30424c"/>
    <p:sldId id="262" r:id="Rc7e3216d4ab644de"/>
    <p:sldId id="263" r:id="R8ce832551570472e"/>
    <p:sldId id="264" r:id="R5a7f0f06a2c04042"/>
    <p:sldId id="265" r:id="Re53178aedd85463b"/>
    <p:sldId id="266" r:id="Re057f969a4b34cad"/>
    <p:sldId id="267" r:id="R8c74fc9a33d049da"/>
    <p:sldId id="268" r:id="R76efe62846f04102"/>
    <p:sldId id="269" r:id="Rf223472b150f4311"/>
    <p:sldId id="270" r:id="Rf84e1479fb154ad0"/>
    <p:sldId id="271" r:id="Rdded6b5c05c144e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9F3"/>
    <a:srgbClr val="FFF7C7"/>
    <a:srgbClr val="FFF6C7"/>
    <a:srgbClr val="FFCCE5"/>
    <a:srgbClr val="FFD4CE"/>
    <a:srgbClr val="B9E5FF"/>
    <a:srgbClr val="00A2FF"/>
    <a:srgbClr val="E7E7E7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4"/>
    <p:restoredTop sz="94708"/>
  </p:normalViewPr>
  <p:slideViewPr>
    <p:cSldViewPr snapToGrid="0">
      <p:cViewPr varScale="1">
        <p:scale>
          <a:sx n="57" d="100"/>
          <a:sy n="5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2c486cdc02f64d3d" /><Relationship Type="http://schemas.openxmlformats.org/officeDocument/2006/relationships/presProps" Target="/ppt/presProps.xml" Id="Rb46e875915c14bd5" /><Relationship Type="http://schemas.openxmlformats.org/officeDocument/2006/relationships/viewProps" Target="/ppt/viewProps.xml" Id="R83ae3e0057be428f" /><Relationship Type="http://schemas.openxmlformats.org/officeDocument/2006/relationships/slideMaster" Target="/ppt/slideMasters/slideMaster1.xml" Id="R70dc5f576b1c4498" /><Relationship Type="http://schemas.openxmlformats.org/officeDocument/2006/relationships/theme" Target="/ppt/slideMasters/theme/theme2.xml" Id="R9cacbb439af04fa9" /><Relationship Type="http://schemas.openxmlformats.org/officeDocument/2006/relationships/slideMaster" Target="/ppt/slideMasters/slideMaster2.xml" Id="Rce51797afdd94f83" /><Relationship Type="http://schemas.openxmlformats.org/officeDocument/2006/relationships/slideMaster" Target="/ppt/slideMasters/slideMaster3.xml" Id="Rc6e9f7be30994e0c" /><Relationship Type="http://schemas.openxmlformats.org/officeDocument/2006/relationships/slideMaster" Target="/ppt/slideMasters/slideMaster4.xml" Id="R62aba3eda49c4b10" /><Relationship Type="http://schemas.openxmlformats.org/officeDocument/2006/relationships/slide" Target="/ppt/slides/slide1.xml" Id="R5ad971f4ecde4c23" /><Relationship Type="http://schemas.openxmlformats.org/officeDocument/2006/relationships/slide" Target="/ppt/slides/slide2.xml" Id="R38fd0c9bb1254b75" /><Relationship Type="http://schemas.openxmlformats.org/officeDocument/2006/relationships/slide" Target="/ppt/slides/slide3.xml" Id="Re9033a55a9a34602" /><Relationship Type="http://schemas.openxmlformats.org/officeDocument/2006/relationships/slide" Target="/ppt/slides/slide4.xml" Id="R24bd66d2ce134cf9" /><Relationship Type="http://schemas.openxmlformats.org/officeDocument/2006/relationships/slide" Target="/ppt/slides/slide5.xml" Id="R0f81c65b97a44dd9" /><Relationship Type="http://schemas.openxmlformats.org/officeDocument/2006/relationships/tableStyles" Target="/ppt/tableStyles.xml" Id="R7f5d666b60624d69" /><Relationship Type="http://schemas.openxmlformats.org/officeDocument/2006/relationships/slide" Target="/ppt/slides/slide6.xml" Id="R06070ab49e30424c" /><Relationship Type="http://schemas.openxmlformats.org/officeDocument/2006/relationships/slide" Target="/ppt/slides/slide7.xml" Id="Rc7e3216d4ab644de" /><Relationship Type="http://schemas.openxmlformats.org/officeDocument/2006/relationships/slide" Target="/ppt/slides/slide8.xml" Id="R8ce832551570472e" /><Relationship Type="http://schemas.openxmlformats.org/officeDocument/2006/relationships/slide" Target="/ppt/slides/slide9.xml" Id="R5a7f0f06a2c04042" /><Relationship Type="http://schemas.openxmlformats.org/officeDocument/2006/relationships/slide" Target="/ppt/slides/slide10.xml" Id="Re53178aedd85463b" /><Relationship Type="http://schemas.openxmlformats.org/officeDocument/2006/relationships/slide" Target="/ppt/slides/slide11.xml" Id="Re057f969a4b34cad" /><Relationship Type="http://schemas.openxmlformats.org/officeDocument/2006/relationships/slide" Target="/ppt/slides/slide12.xml" Id="R8c74fc9a33d049da" /><Relationship Type="http://schemas.openxmlformats.org/officeDocument/2006/relationships/slide" Target="/ppt/slides/slide13.xml" Id="R76efe62846f04102" /><Relationship Type="http://schemas.openxmlformats.org/officeDocument/2006/relationships/slide" Target="/ppt/slides/slide14.xml" Id="Rf223472b150f4311" /><Relationship Type="http://schemas.openxmlformats.org/officeDocument/2006/relationships/slideMaster" Target="/ppt/slideMasters/slideMaster5.xml" Id="R893d29fe55ae449a" /><Relationship Type="http://schemas.openxmlformats.org/officeDocument/2006/relationships/slide" Target="/ppt/slides/slide15.xml" Id="Rf84e1479fb154ad0" /><Relationship Type="http://schemas.openxmlformats.org/officeDocument/2006/relationships/slide" Target="/ppt/slides/slide16.xml" Id="Rdded6b5c05c144e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1.xml" Id="R1ad230377aca4634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Masters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5.xml" Id="Ra508af16f50c452a" /><Relationship Type="http://schemas.openxmlformats.org/officeDocument/2006/relationships/notesMaster" Target="/ppt/notesMasters/notesMaster1.xml" Id="Re4430d21248e473b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16.xml" Id="R0ba5135656e34b3a" /><Relationship Type="http://schemas.openxmlformats.org/officeDocument/2006/relationships/notesMaster" Target="/ppt/notesMasters/notesMaster1.xml" Id="Rb86aafdc96d144c6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96E4-D323-FE48-8EF1-51D42B58082D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49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196E4-D323-FE48-8EF1-51D42B58082D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659815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8074c5d003e4969" /><Relationship Type="http://schemas.openxmlformats.org/officeDocument/2006/relationships/image" Target="/ppt/media/image2.png" Id="R63f102346e0148c0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5.xml" Id="R1ad43575c1024b80" /><Relationship Type="http://schemas.openxmlformats.org/officeDocument/2006/relationships/image" Target="/ppt/media/image3.png" Id="R31623eea08bd45dc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4bd7b608a29463b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6a95eddfbb5c46ae" /><Relationship Type="http://schemas.openxmlformats.org/officeDocument/2006/relationships/image" Target="/ppt/media/image3.png" Id="R74233878649e485f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3.xml" Id="R33d6334fd9ac4b59" /><Relationship Type="http://schemas.openxmlformats.org/officeDocument/2006/relationships/image" Target="/ppt/media/image3.png" Id="Rfa9e8b5eecca4283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4.xml" Id="R387ef9772b134b67" /><Relationship Type="http://schemas.openxmlformats.org/officeDocument/2006/relationships/image" Target="/ppt/media/image3.png" Id="Rf39001cccab34f89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4.xml" Id="Rc4f13e8ec56148c2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Title">
    <p:bg>
      <p:bgPr>
        <a:blipFill rotWithShape="1">
          <a:blip r:embed="R63f102346e0148c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7966" y="5075041"/>
            <a:ext cx="19373684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41ACC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8056" y="1744032"/>
            <a:ext cx="19253503" cy="2663159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9000" spc="-200">
                <a:solidFill>
                  <a:srgbClr val="141ACC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31623eea08bd45dc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8" y="61018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41AC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86494" y="2700142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304800" indent="-304800" defTabSz="1219169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4800">
                <a:solidFill>
                  <a:srgbClr val="141ACC"/>
                </a:solidFill>
              </a:defRPr>
            </a:lvl1pPr>
            <a:lvl2pPr marL="609600" indent="-304800" defTabSz="1219169"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141ACC"/>
                </a:solidFill>
              </a:defRPr>
            </a:lvl2pPr>
            <a:lvl3pPr marL="914400" indent="-304800" defTabSz="1219169"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141ACC"/>
                </a:solidFill>
              </a:defRPr>
            </a:lvl3pPr>
            <a:lvl4pPr marL="1219200" indent="-304800" defTabSz="1219169"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141ACC"/>
                </a:solidFill>
              </a:defRPr>
            </a:lvl4pPr>
            <a:lvl5pPr marL="1524000" indent="-304800" defTabSz="1219169"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141ACC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1959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57207" y="7981613"/>
            <a:ext cx="14869586" cy="19050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6400">
                <a:solidFill>
                  <a:srgbClr val="141ACC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757207" y="4213620"/>
            <a:ext cx="14869586" cy="367083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2438337">
              <a:lnSpc>
                <a:spcPct val="80000"/>
              </a:lnSpc>
              <a:defRPr sz="10200" spc="-204">
                <a:solidFill>
                  <a:srgbClr val="1C28CB"/>
                </a:solidFill>
              </a:defRPr>
            </a:lvl1pPr>
          </a:lstStyle>
          <a:p>
            <a:r>
              <a:t>Presentation</a:t>
            </a:r>
          </a:p>
        </p:txBody>
      </p:sp>
      <p:sp>
        <p:nvSpPr>
          <p:cNvPr id="13" name="ANNOT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5019294" y="12875146"/>
            <a:ext cx="15136800" cy="461059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algn="ctr"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annotation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74233878649e485f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7" y="61018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41AC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86494" y="2700141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41ACC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fa9e8b5eecca428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7" y="61018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41AC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86494" y="2700141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41ACC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f39001cccab34f8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7" y="61018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41AC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86494" y="2700141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41ACC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57207" y="7981613"/>
            <a:ext cx="14869586" cy="19050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6400">
                <a:solidFill>
                  <a:srgbClr val="141ACC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757207" y="4213620"/>
            <a:ext cx="14869586" cy="367083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2438337">
              <a:lnSpc>
                <a:spcPct val="80000"/>
              </a:lnSpc>
              <a:defRPr sz="10200" spc="-204">
                <a:solidFill>
                  <a:srgbClr val="1C28CB"/>
                </a:solidFill>
              </a:defRPr>
            </a:lvl1pPr>
          </a:lstStyle>
          <a:p>
            <a:r>
              <a:t>Presentation</a:t>
            </a:r>
          </a:p>
        </p:txBody>
      </p:sp>
      <p:sp>
        <p:nvSpPr>
          <p:cNvPr id="13" name="ANNOT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5019294" y="12875146"/>
            <a:ext cx="15136800" cy="461059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algn="ctr"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annotation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.png" Id="Ra1ba1810785e46ef" /><Relationship Type="http://schemas.openxmlformats.org/officeDocument/2006/relationships/theme" Target="/ppt/slideMasters/theme/theme2.xml" Id="Rfa57971a72864b29" /><Relationship Type="http://schemas.openxmlformats.org/officeDocument/2006/relationships/slideLayout" Target="/ppt/slideLayouts/slideLayout1.xml" Id="R2481b3473c1b4395" /><Relationship Type="http://schemas.openxmlformats.org/officeDocument/2006/relationships/slideLayout" Target="/ppt/slideLayouts/slideLayout2.xml" Id="R035671801d6041a7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image" Target="/ppt/media/image.png" Id="R7c7b0de49b424b73" /><Relationship Type="http://schemas.openxmlformats.org/officeDocument/2006/relationships/theme" Target="/ppt/slideMasters/theme/theme3.xml" Id="R0669dfd51c9c47ed" /><Relationship Type="http://schemas.openxmlformats.org/officeDocument/2006/relationships/slideLayout" Target="/ppt/slideLayouts/slideLayout3.xml" Id="R282fcf04abd7475d" /></Relationships>
</file>

<file path=ppt/slideMasters/_rels/slideMaster3.xml.rels>&#65279;<?xml version="1.0" encoding="utf-8"?><Relationships xmlns="http://schemas.openxmlformats.org/package/2006/relationships"><Relationship Type="http://schemas.openxmlformats.org/officeDocument/2006/relationships/image" Target="/ppt/media/image.png" Id="R20b96551dbdc41d0" /><Relationship Type="http://schemas.openxmlformats.org/officeDocument/2006/relationships/theme" Target="/ppt/slideMasters/theme/theme4.xml" Id="R2a75bf28aded41ae" /><Relationship Type="http://schemas.openxmlformats.org/officeDocument/2006/relationships/slideLayout" Target="/ppt/slideLayouts/slideLayout4.xml" Id="R78ea26fb4bc844f5" /></Relationships>
</file>

<file path=ppt/slideMasters/_rels/slideMaster4.xml.rels>&#65279;<?xml version="1.0" encoding="utf-8"?><Relationships xmlns="http://schemas.openxmlformats.org/package/2006/relationships"><Relationship Type="http://schemas.openxmlformats.org/officeDocument/2006/relationships/image" Target="/ppt/media/image.png" Id="Ra4a1e5b723ee4de3" /><Relationship Type="http://schemas.openxmlformats.org/officeDocument/2006/relationships/theme" Target="/ppt/slideMasters/theme/theme5.xml" Id="Rc889b0d011c54a19" /><Relationship Type="http://schemas.openxmlformats.org/officeDocument/2006/relationships/slideLayout" Target="/ppt/slideLayouts/slideLayout5.xml" Id="R54ceab62c5f64615" /><Relationship Type="http://schemas.openxmlformats.org/officeDocument/2006/relationships/slideLayout" Target="/ppt/slideLayouts/slideLayout7.xml" Id="Rf3ebd550e1d24826" /></Relationships>
</file>

<file path=ppt/slideMasters/_rels/slideMaster5.xml.rels>&#65279;<?xml version="1.0" encoding="utf-8"?><Relationships xmlns="http://schemas.openxmlformats.org/package/2006/relationships"><Relationship Type="http://schemas.openxmlformats.org/officeDocument/2006/relationships/theme" Target="/ppt/slideMasters/theme/theme6.xml" Id="R45a6d22debaf4ebb" /><Relationship Type="http://schemas.openxmlformats.org/officeDocument/2006/relationships/slideLayout" Target="/ppt/slideLayouts/slideLayout11.xml" Id="R7850a98194ae416a" /></Relationships>
</file>

<file path=ppt/slideMasters/slideMaster1.xml><?xml version="1.0" encoding="utf-8"?>
<p:sldMaster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a1ba1810785e46ef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2481b3473c1b4395"/>
    <p:sldLayoutId id="2147483650" r:id="R035671801d6041a7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m="http://schemas.openxmlformats.org/officeDocument/2006/math" xmlns:a14="http://schemas.microsoft.com/office/drawing/2010/main" xmlns:ma14="http://schemas.microsoft.com/office/mac/drawingml/2011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7c7b0de49b424b7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282fcf04abd7475d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m="http://schemas.openxmlformats.org/officeDocument/2006/math" xmlns:a14="http://schemas.microsoft.com/office/drawing/2010/main" xmlns:ma14="http://schemas.microsoft.com/office/mac/drawingml/2011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20b96551dbdc41d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78ea26fb4bc844f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a4a1e5b723ee4de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54ceab62c5f64615"/>
    <p:sldLayoutId id="2147483658" r:id="Rf3ebd550e1d24826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5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2B95D-637A-3C49-978B-36AB245C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4B43-9FDB-6622-A77C-1D028A503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7377B-E2C6-F2A5-7C34-75C40ADB6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B5171-B86C-ED41-846C-D19E28B05552}" type="datetimeFigureOut">
              <a:rPr lang="nl-NL"/>
              <a:t>17-03-2025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29B1-49D4-861E-13F8-FC4CE224F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3FDC-2F5A-72BE-86D1-1188B138C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CB0CD-5DE8-E94E-9AE8-24627BA59049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6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7850a98194ae416a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theme/theme2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slideMasters/theme/theme3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slideMasters/theme/theme4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slideMasters/theme/theme5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slideMasters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b790cc05a45458b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4.png" Id="R1c15d2232d694b5e" /><Relationship Type="http://schemas.openxmlformats.org/officeDocument/2006/relationships/image" Target="/ppt/media/image.jpg" Id="R45f17ea6e52942c1" /><Relationship Type="http://schemas.openxmlformats.org/officeDocument/2006/relationships/slideLayout" Target="/ppt/slideLayouts/slideLayout4.xml" Id="Reb6dca19b60c4ee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4.png" Id="Rf1c650c428654e40" /><Relationship Type="http://schemas.openxmlformats.org/officeDocument/2006/relationships/image" Target="/ppt/media/image5.png" Id="R34b0709edac644d6" /><Relationship Type="http://schemas.openxmlformats.org/officeDocument/2006/relationships/image" Target="/ppt/media/image6.png" Id="R225c1c362e02415c" /><Relationship Type="http://schemas.openxmlformats.org/officeDocument/2006/relationships/slideLayout" Target="/ppt/slideLayouts/slideLayout4.xml" Id="R909473815d91407f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167960d5e1f84538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4.png" Id="R2596ac0f03214a70" /><Relationship Type="http://schemas.openxmlformats.org/officeDocument/2006/relationships/slideLayout" Target="/ppt/slideLayouts/slideLayout5.xml" Id="R8e6c87d22ac4420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26.png" Id="R8917bf7026594833" /><Relationship Type="http://schemas.openxmlformats.org/officeDocument/2006/relationships/slideLayout" Target="/ppt/slideLayouts/slideLayout5.xml" Id="Re2472410ffaf4695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notesSlide" Target="/ppt/notesSlides/notesSlide1.xml" Id="R634dbaaacee04060" /><Relationship Type="http://schemas.openxmlformats.org/officeDocument/2006/relationships/slideLayout" Target="/ppt/slideLayouts/slideLayout11.xml" Id="R36c52461397c407b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2c0a2194c41742b3" /><Relationship Type="http://schemas.openxmlformats.org/officeDocument/2006/relationships/slideLayout" Target="/ppt/slideLayouts/slideLayout11.xml" Id="Rca96fde1d57e441b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4a99420cf37482e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eac853c6c5c4dc8" /><Relationship Type="http://schemas.openxmlformats.org/officeDocument/2006/relationships/hyperlink" Target="https://repository.prace-ri.eu/git/UEABS/ueabs" TargetMode="External" Id="rcId6474717e85a7488e" /><Relationship Type="http://schemas.openxmlformats.org/officeDocument/2006/relationships/hyperlink" Target="https://github.com/FZJ-JSC/jubench" TargetMode="External" Id="rcIdf4691e6be58d4c5a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png" Id="Rd22ff35a4c2e4cbf" /><Relationship Type="http://schemas.openxmlformats.org/officeDocument/2006/relationships/image" Target="/ppt/media/image.jpg" Id="R044716e21366463d" /><Relationship Type="http://schemas.openxmlformats.org/officeDocument/2006/relationships/slideLayout" Target="/ppt/slideLayouts/slideLayout3.xml" Id="R31a9b99631a74159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4.png" Id="R1383ea1ce77d4574" /><Relationship Type="http://schemas.openxmlformats.org/officeDocument/2006/relationships/image" Target="/ppt/media/image5.png" Id="R47e78c86c43c4cac" /><Relationship Type="http://schemas.openxmlformats.org/officeDocument/2006/relationships/image" Target="/ppt/media/image6.png" Id="R7050b1dd17ce4709" /><Relationship Type="http://schemas.openxmlformats.org/officeDocument/2006/relationships/slideLayout" Target="/ppt/slideLayouts/slideLayout3.xml" Id="R4c2b0efe51384fcd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4.png" Id="R0fe5fa68848e454f" /><Relationship Type="http://schemas.openxmlformats.org/officeDocument/2006/relationships/image" Target="/ppt/media/image2.jpg" Id="R09d8385c632c4149" /><Relationship Type="http://schemas.openxmlformats.org/officeDocument/2006/relationships/slideLayout" Target="/ppt/slideLayouts/slideLayout3.xml" Id="R6154b663b669421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4.png" Id="Rea8f777069864ff3" /><Relationship Type="http://schemas.openxmlformats.org/officeDocument/2006/relationships/image" Target="/ppt/media/image7.png" Id="Re9d71bde29cf4a24" /><Relationship Type="http://schemas.openxmlformats.org/officeDocument/2006/relationships/image" Target="/ppt/media/image8.png" Id="R764945728fc14de8" /><Relationship Type="http://schemas.openxmlformats.org/officeDocument/2006/relationships/image" Target="/ppt/media/image2.jpg" Id="Ra78b42f2e8874e88" /><Relationship Type="http://schemas.openxmlformats.org/officeDocument/2006/relationships/slideLayout" Target="/ppt/slideLayouts/slideLayout3.xml" Id="R6eb203c37dbe4ee1" /><Relationship Type="http://schemas.openxmlformats.org/officeDocument/2006/relationships/hyperlink" Target="https://arxiv.org/abs/2503.04905" TargetMode="External" Id="rcId950bb69a2144491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4.png" Id="R04be65ec39af40ea" /><Relationship Type="http://schemas.openxmlformats.org/officeDocument/2006/relationships/image" Target="/ppt/media/image7.png" Id="Rbe7d1a3e396740dc" /><Relationship Type="http://schemas.openxmlformats.org/officeDocument/2006/relationships/image" Target="/ppt/media/image9.png" Id="R029e610afa5b4217" /><Relationship Type="http://schemas.openxmlformats.org/officeDocument/2006/relationships/image" Target="/ppt/media/image8.png" Id="R92b3d44df4774f79" /><Relationship Type="http://schemas.openxmlformats.org/officeDocument/2006/relationships/image" Target="/ppt/media/image2.jpg" Id="Rc7f3418a8f1147d0" /><Relationship Type="http://schemas.openxmlformats.org/officeDocument/2006/relationships/image" Target="/ppt/media/image10.png" Id="R1f043a7b9f964216" /><Relationship Type="http://schemas.openxmlformats.org/officeDocument/2006/relationships/image" Target="/ppt/media/image11.png" Id="Rd069ea5cab6e4336" /><Relationship Type="http://schemas.openxmlformats.org/officeDocument/2006/relationships/image" Target="/ppt/media/image12.png" Id="R3932cf246dcf4df1" /><Relationship Type="http://schemas.openxmlformats.org/officeDocument/2006/relationships/image" Target="/ppt/media/image13.png" Id="R6cc82f2567a6446f" /><Relationship Type="http://schemas.openxmlformats.org/officeDocument/2006/relationships/image" Target="/ppt/media/image14.png" Id="R0f484ce2f806470c" /><Relationship Type="http://schemas.openxmlformats.org/officeDocument/2006/relationships/image" Target="/ppt/media/image15.png" Id="Ra3c8c178d576403f" /><Relationship Type="http://schemas.openxmlformats.org/officeDocument/2006/relationships/image" Target="/ppt/media/image16.png" Id="Rb4d00184dbdb41fc" /><Relationship Type="http://schemas.openxmlformats.org/officeDocument/2006/relationships/slideLayout" Target="/ppt/slideLayouts/slideLayout3.xml" Id="R15311b7cbb474c69" /><Relationship Type="http://schemas.openxmlformats.org/officeDocument/2006/relationships/hyperlink" Target="https://arxiv.org/abs/2503.04905" TargetMode="External" Id="rcId1800bc83094c45b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4.png" Id="Re1d7aa2474fd4425" /><Relationship Type="http://schemas.openxmlformats.org/officeDocument/2006/relationships/image" Target="/ppt/media/image9.png" Id="R4ac68b252dc14983" /><Relationship Type="http://schemas.openxmlformats.org/officeDocument/2006/relationships/image" Target="/ppt/media/image17.png" Id="R5f673827679d4995" /><Relationship Type="http://schemas.openxmlformats.org/officeDocument/2006/relationships/image" Target="/ppt/media/image2.jpg" Id="Rb55abf935a754b25" /><Relationship Type="http://schemas.openxmlformats.org/officeDocument/2006/relationships/image" Target="/ppt/media/image18.png" Id="R0d9e09e3f4bb4d6d" /><Relationship Type="http://schemas.openxmlformats.org/officeDocument/2006/relationships/image" Target="/ppt/media/image19.png" Id="R3e9583264f7241e0" /><Relationship Type="http://schemas.openxmlformats.org/officeDocument/2006/relationships/image" Target="/ppt/media/image20.png" Id="Re97fd69206194a7c" /><Relationship Type="http://schemas.openxmlformats.org/officeDocument/2006/relationships/image" Target="/ppt/media/image21.png" Id="Rbf62cd1d4f1f40a8" /><Relationship Type="http://schemas.openxmlformats.org/officeDocument/2006/relationships/image" Target="/ppt/media/image22.png" Id="R5568b608dac24e18" /><Relationship Type="http://schemas.openxmlformats.org/officeDocument/2006/relationships/image" Target="/ppt/media/image23.png" Id="R5f92411608564c60" /><Relationship Type="http://schemas.openxmlformats.org/officeDocument/2006/relationships/image" Target="/ppt/media/image3.jpg" Id="Rd661912d109e4ffb" /><Relationship Type="http://schemas.openxmlformats.org/officeDocument/2006/relationships/image" Target="/ppt/media/image24.png" Id="R1fad85f3f9fc4d37" /><Relationship Type="http://schemas.openxmlformats.org/officeDocument/2006/relationships/image" Target="/ppt/media/image25.png" Id="R2b641f3ff3294c16" /><Relationship Type="http://schemas.openxmlformats.org/officeDocument/2006/relationships/slideLayout" Target="/ppt/slideLayouts/slideLayout3.xml" Id="R562fe87cffe04074" /><Relationship Type="http://schemas.openxmlformats.org/officeDocument/2006/relationships/hyperlink" Target="https://arxiv.org/abs/2403.12205" TargetMode="External" Id="rcIdd1958764984c4bc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Starter Slides </a:t>
            </a:r>
            <a:r>
              <a:rPr lang="de-DE" dirty="0" err="1"/>
              <a:t>by</a:t>
            </a:r>
            <a:r>
              <a:rPr lang="de-DE" dirty="0"/>
              <a:t> Andreas Herten</a:t>
            </a:r>
            <a:endParaRPr dirty="0"/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The Future </a:t>
            </a:r>
            <a:r>
              <a:rPr lang="de-DE" dirty="0" err="1"/>
              <a:t>of</a:t>
            </a:r>
            <a:r>
              <a:rPr lang="de-DE" dirty="0"/>
              <a:t> Benchmarks in HPC, AI, Quantum</a:t>
            </a:r>
            <a:endParaRPr dirty="0"/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xfrm>
            <a:off x="5019294" y="12875146"/>
            <a:ext cx="15136800" cy="47192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Dr. Andreas Herten, Jülich </a:t>
            </a:r>
            <a:r>
              <a:rPr lang="de-DE" dirty="0" err="1"/>
              <a:t>Supercomputing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, Forschungszentrum Jülich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1c15d2232d694b5e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9302972" cy="14492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What is a Benchmark?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86494" y="3208140"/>
            <a:ext cx="7770506" cy="963579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 metric of performance</a:t>
            </a:r>
          </a:p>
          <a:p>
            <a:r>
              <a:rPr lang="en-GB" dirty="0"/>
              <a:t>A specific task or workload for evaluation and comparisons</a:t>
            </a:r>
          </a:p>
          <a:p>
            <a:r>
              <a:rPr lang="en-GB" i="1" dirty="0"/>
              <a:t>Should</a:t>
            </a:r>
            <a:r>
              <a:rPr lang="en-GB" dirty="0"/>
              <a:t> be standardized and reproducible</a:t>
            </a:r>
          </a:p>
          <a:p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2C9579-9FC0-4178-9A7C-C32FA40267EE}"/>
              </a:ext>
            </a:extLst>
          </p:cNvPr>
          <p:cNvPicPr>
            <a:picLocks noChangeAspect="1"/>
          </p:cNvPicPr>
          <p:nvPr/>
        </p:nvPicPr>
        <p:blipFill>
          <a:blip r:embed="R45f17ea6e52942c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735" y="181417"/>
            <a:ext cx="12091353" cy="133531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f1c650c428654e4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19247186" cy="144924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Quantum Benchmarks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2">
                <a:extLst>
                  <a:ext uri="{FF2B5EF4-FFF2-40B4-BE49-F238E27FC236}">
                    <a16:creationId xmlns:a16="http://schemas.microsoft.com/office/drawing/2014/main" id="{832AF7BD-BFAB-4CAA-BE4B-1D26835B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434832"/>
                  </p:ext>
                </p:extLst>
              </p:nvPr>
            </p:nvGraphicFramePr>
            <p:xfrm>
              <a:off x="3786494" y="2700141"/>
              <a:ext cx="19175108" cy="8851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3777">
                      <a:extLst>
                        <a:ext uri="{9D8B030D-6E8A-4147-A177-3AD203B41FA5}">
                          <a16:colId xmlns:a16="http://schemas.microsoft.com/office/drawing/2014/main" val="1656271680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543128811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975127513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2996810997"/>
                        </a:ext>
                      </a:extLst>
                    </a:gridCol>
                  </a:tblGrid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 dirty="0"/>
                            <a:t>Category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Examples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Pros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Cons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075087"/>
                      </a:ext>
                    </a:extLst>
                  </a:tr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Computational Problem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 Circuit Sampling, Integer Factoring, Combinatorial Optimization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Applicable to any computing system (incl. HPC)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/>
                            <a:t>Difficult to identify </a:t>
                          </a:r>
                          <a:r>
                            <a:rPr lang="en-GB" sz="4000" i="1" noProof="0"/>
                            <a:t>good</a:t>
                          </a:r>
                          <a:r>
                            <a:rPr lang="en-GB" sz="4000" i="0" noProof="0"/>
                            <a:t> benchmarks</a:t>
                          </a:r>
                          <a:endParaRPr lang="en-GB" sz="4000" noProof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3921661"/>
                      </a:ext>
                    </a:extLst>
                  </a:tr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High-level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Quantum Volume, QED-</a:t>
                          </a:r>
                          <a:r>
                            <a:rPr lang="pl-PL" sz="4000" noProof="0" dirty="0"/>
                            <a:t>C, Open </a:t>
                          </a:r>
                          <a:r>
                            <a:rPr lang="pl-PL" sz="4000" noProof="0" dirty="0" err="1"/>
                            <a:t>QBench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l-PL" sz="4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4000" b="0" i="1" noProof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l-PL" sz="4000" b="0" i="1" noProof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GB" sz="40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Holistic</a:t>
                          </a:r>
                          <a:r>
                            <a:rPr lang="pl-PL" sz="4000" noProof="0" dirty="0"/>
                            <a:t>, </a:t>
                          </a:r>
                          <a:r>
                            <a:rPr lang="en-GB" sz="4000" noProof="0" dirty="0"/>
                            <a:t>measures</a:t>
                          </a:r>
                          <a:r>
                            <a:rPr lang="pl-PL" sz="4000" noProof="0" dirty="0"/>
                            <a:t> performance on</a:t>
                          </a:r>
                          <a:r>
                            <a:rPr lang="en-GB" sz="4000" noProof="0" dirty="0"/>
                            <a:t> representative circuits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Usually not scalable, involves compilation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6775701"/>
                      </a:ext>
                    </a:extLst>
                  </a:tr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Low-level (Component)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Randomized Benchmarking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Scalable, does not have to involve compilation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Describes components</a:t>
                          </a:r>
                          <a:r>
                            <a:rPr lang="pl-PL" sz="4000" noProof="0" dirty="0"/>
                            <a:t> </a:t>
                          </a:r>
                          <a:r>
                            <a:rPr lang="en-GB" sz="4000" noProof="0" dirty="0"/>
                            <a:t>only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9332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2">
                <a:extLst>
                  <a:ext uri="{FF2B5EF4-FFF2-40B4-BE49-F238E27FC236}">
                    <a16:creationId xmlns:a16="http://schemas.microsoft.com/office/drawing/2014/main" id="{832AF7BD-BFAB-4CAA-BE4B-1D26835B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434832"/>
                  </p:ext>
                </p:extLst>
              </p:nvPr>
            </p:nvGraphicFramePr>
            <p:xfrm>
              <a:off x="3786494" y="2700141"/>
              <a:ext cx="19175108" cy="8851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3777">
                      <a:extLst>
                        <a:ext uri="{9D8B030D-6E8A-4147-A177-3AD203B41FA5}">
                          <a16:colId xmlns:a16="http://schemas.microsoft.com/office/drawing/2014/main" val="1656271680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543128811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975127513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2996810997"/>
                        </a:ext>
                      </a:extLst>
                    </a:gridCol>
                  </a:tblGrid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 dirty="0"/>
                            <a:t>Category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Examples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Pros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Cons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075087"/>
                      </a:ext>
                    </a:extLst>
                  </a:tr>
                  <a:tr h="31394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Computational Problem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 Circuit Sampling, Integer Factoring, Combinatorial Optimization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Applicable to any computing system (incl. HPC)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/>
                            <a:t>Difficult to identify </a:t>
                          </a:r>
                          <a:r>
                            <a:rPr lang="en-GB" sz="4000" i="1" noProof="0"/>
                            <a:t>good</a:t>
                          </a:r>
                          <a:r>
                            <a:rPr lang="en-GB" sz="4000" i="0" noProof="0"/>
                            <a:t> benchmarks</a:t>
                          </a:r>
                          <a:endParaRPr lang="en-GB" sz="4000" noProof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3921661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High-level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34b0709edac644d6"/>
                          <a:stretch>
                            <a:fillRect l="-100254" t="-173798" r="-200382" b="-86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Holistic</a:t>
                          </a:r>
                          <a:r>
                            <a:rPr lang="pl-PL" sz="4000" noProof="0" dirty="0"/>
                            <a:t>, </a:t>
                          </a:r>
                          <a:r>
                            <a:rPr lang="en-GB" sz="4000" noProof="0" dirty="0"/>
                            <a:t>measures</a:t>
                          </a:r>
                          <a:r>
                            <a:rPr lang="pl-PL" sz="4000" noProof="0" dirty="0"/>
                            <a:t> performance on</a:t>
                          </a:r>
                          <a:r>
                            <a:rPr lang="en-GB" sz="4000" noProof="0" dirty="0"/>
                            <a:t> representative circuits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Usually not scalable, involves compilation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6775701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Low-level (Component)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Randomized Benchmarking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Scalable, does not have to involve compilation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Describes components</a:t>
                          </a:r>
                          <a:r>
                            <a:rPr lang="pl-PL" sz="4000" noProof="0" dirty="0"/>
                            <a:t> </a:t>
                          </a:r>
                          <a:r>
                            <a:rPr lang="en-GB" sz="4000" noProof="0" dirty="0"/>
                            <a:t>only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93327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08D6CA73-98EB-4AB1-AB9F-C482615B7D50}"/>
                  </a:ext>
                </a:extLst>
              </p:cNvPr>
              <p:cNvSpPr txBox="1"/>
              <p:nvPr/>
            </p:nvSpPr>
            <p:spPr>
              <a:xfrm>
                <a:off x="14986983" y="12623074"/>
                <a:ext cx="797461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1C28C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pl-PL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1C28C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</m:e>
                      <m:sup>
                        <m:r>
                          <a:rPr kumimoji="0" lang="pl-PL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1C28C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3600" dirty="0"/>
                  <a:t>https://quantum.psnc.pl/openqbench/</a:t>
                </a:r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08D6CA73-98EB-4AB1-AB9F-C482615B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983" y="12623074"/>
                <a:ext cx="7974619" cy="656590"/>
              </a:xfrm>
              <a:prstGeom prst="rect">
                <a:avLst/>
              </a:prstGeom>
              <a:blipFill>
                <a:blip r:embed="R225c1c362e02415c"/>
                <a:stretch>
                  <a:fillRect t="-13084" r="-2063" b="-34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4186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019492-1F57-77D8-2D9B-361ACFED79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5425" y="4213620"/>
            <a:ext cx="21507450" cy="3670830"/>
          </a:xfrm>
        </p:spPr>
        <p:txBody>
          <a:bodyPr>
            <a:normAutofit/>
          </a:bodyPr>
          <a:lstStyle/>
          <a:p>
            <a:r>
              <a:rPr lang="en-GB" dirty="0"/>
              <a:t>The Future of Benchmarks </a:t>
            </a:r>
          </a:p>
          <a:p>
            <a:r>
              <a:rPr lang="en-GB" dirty="0"/>
              <a:t>in HPC, AI, and Quantum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88BC-7E9A-1BB1-38EC-1E1DFAEF9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19294" y="12875146"/>
            <a:ext cx="15136800" cy="471924"/>
          </a:xfrm>
        </p:spPr>
        <p:txBody>
          <a:bodyPr/>
          <a:lstStyle/>
          <a:p>
            <a:r>
              <a:rPr lang="en-GB" dirty="0"/>
              <a:t>Dr. Alexandra Kourfali, EuroHPC JU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8A94D-B37F-EB15-82E5-EDC99DE4B3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Starter Slides by Alexandra Kourfali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2596ac0f03214a7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81668" y="671315"/>
            <a:ext cx="20016481" cy="1251128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What is Benchmarking</a:t>
            </a:r>
          </a:p>
          <a:p>
            <a:pPr lvl="1"/>
            <a:r>
              <a:rPr lang="en-GB" dirty="0"/>
              <a:t>For EuroHPC a benchmark is:</a:t>
            </a:r>
          </a:p>
          <a:p>
            <a:pPr lvl="2"/>
            <a:r>
              <a:rPr lang="en-GB" dirty="0"/>
              <a:t>A </a:t>
            </a:r>
            <a:r>
              <a:rPr lang="en-GB" b="1" dirty="0"/>
              <a:t>metric</a:t>
            </a:r>
            <a:r>
              <a:rPr lang="en-GB" dirty="0"/>
              <a:t> - of performance, energy consumption, precision</a:t>
            </a:r>
          </a:p>
          <a:p>
            <a:pPr lvl="2"/>
            <a:r>
              <a:rPr lang="en-GB" dirty="0"/>
              <a:t>Should be </a:t>
            </a:r>
            <a:r>
              <a:rPr lang="en-GB" b="1" dirty="0"/>
              <a:t>standardised</a:t>
            </a:r>
          </a:p>
          <a:p>
            <a:pPr lvl="2"/>
            <a:r>
              <a:rPr lang="en-GB" dirty="0"/>
              <a:t>Should be used to </a:t>
            </a:r>
            <a:r>
              <a:rPr lang="en-GB" b="1" dirty="0"/>
              <a:t>objectively compare </a:t>
            </a:r>
            <a:r>
              <a:rPr lang="en-GB" dirty="0"/>
              <a:t>infrastructure</a:t>
            </a:r>
          </a:p>
          <a:p>
            <a:r>
              <a:rPr lang="en-GB" b="1" dirty="0"/>
              <a:t>Challenges and needs for a new benchmarking suite</a:t>
            </a:r>
          </a:p>
          <a:p>
            <a:pPr lvl="1"/>
            <a:r>
              <a:rPr lang="en-GB" dirty="0"/>
              <a:t>Existing benchmarks (e.g., LINPACK) focus on FLOPs and synthetic workloads: </a:t>
            </a:r>
            <a:r>
              <a:rPr lang="en-GB" b="1" dirty="0"/>
              <a:t>Realistic workloads?</a:t>
            </a:r>
          </a:p>
          <a:p>
            <a:pPr lvl="1"/>
            <a:r>
              <a:rPr lang="en-GB" dirty="0"/>
              <a:t>Lack of emphasis on modern AI </a:t>
            </a:r>
            <a:r>
              <a:rPr lang="en-GB"/>
              <a:t>workloads: </a:t>
            </a:r>
            <a:r>
              <a:rPr lang="en-GB" b="1"/>
              <a:t>mixed-precision AI?</a:t>
            </a:r>
            <a:endParaRPr lang="en-GB" b="1" dirty="0"/>
          </a:p>
          <a:p>
            <a:pPr lvl="1"/>
            <a:r>
              <a:rPr lang="en-GB" b="1" dirty="0"/>
              <a:t>Energy</a:t>
            </a:r>
            <a:r>
              <a:rPr lang="en-GB" dirty="0"/>
              <a:t> efficiency / sustainability : New metrics?</a:t>
            </a:r>
          </a:p>
          <a:p>
            <a:pPr marL="609600" lvl="1" indent="0">
              <a:buNone/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9A37-C50A-36A2-386A-E6DC509C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37059A90-7E2D-C06E-4CE3-EF567DFEF73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3281668" y="671315"/>
            <a:ext cx="20016481" cy="72915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Towards a new benchmarking suite</a:t>
            </a:r>
          </a:p>
          <a:p>
            <a:pPr lvl="1"/>
            <a:r>
              <a:rPr lang="en-GB" dirty="0"/>
              <a:t>Open European HPC-AI and HPC-QC frameworks </a:t>
            </a:r>
          </a:p>
          <a:p>
            <a:pPr lvl="2"/>
            <a:r>
              <a:rPr lang="en-GB" dirty="0"/>
              <a:t>towards a converged and standardized benchmarking process</a:t>
            </a:r>
          </a:p>
          <a:p>
            <a:pPr lvl="2"/>
            <a:r>
              <a:rPr lang="en-GB" dirty="0"/>
              <a:t>well-maintained, unified, extensible, continuously updated bench suite </a:t>
            </a:r>
          </a:p>
          <a:p>
            <a:pPr lvl="2"/>
            <a:r>
              <a:rPr lang="en-GB" dirty="0"/>
              <a:t>new benchmarks with common standards, versioning, control</a:t>
            </a:r>
          </a:p>
          <a:p>
            <a:pPr lvl="2"/>
            <a:r>
              <a:rPr lang="en-GB" dirty="0"/>
              <a:t>exascale and post-exascale HPC, incl. set of apps, AI models and hybrid HPC-QC workflows 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C5686E2-8E03-4678-0730-A2F4BB9F27F6}"/>
              </a:ext>
            </a:extLst>
          </p:cNvPr>
          <p:cNvPicPr>
            <a:picLocks noChangeAspect="1"/>
          </p:cNvPicPr>
          <p:nvPr/>
        </p:nvPicPr>
        <p:blipFill>
          <a:blip r:embed="R8917bf7026594833"/>
          <a:stretch>
            <a:fillRect/>
          </a:stretch>
        </p:blipFill>
        <p:spPr>
          <a:xfrm>
            <a:off x="5350425" y="8310442"/>
            <a:ext cx="15878966" cy="52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250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8" y="61018"/>
            <a:ext cx="19247186" cy="1928940"/>
          </a:xfrm>
        </p:spPr>
        <p:txBody>
          <a:bodyPr>
            <a:noAutofit/>
          </a:bodyPr>
          <a:lstStyle/>
          <a:p>
            <a:r>
              <a:rPr lang="en-US" noProof="0" dirty="0"/>
              <a:t>Definition of Benchmarking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87776" y="2698750"/>
            <a:ext cx="19246850" cy="986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Benchmarks are designed to:</a:t>
            </a:r>
          </a:p>
          <a:p>
            <a:r>
              <a:rPr lang="en-US" noProof="0" dirty="0"/>
              <a:t>mimic a particular type of workload on a component or system of supercomputer to </a:t>
            </a:r>
            <a:r>
              <a:rPr lang="en-US" b="1" noProof="0" dirty="0"/>
              <a:t>compare platforms</a:t>
            </a:r>
            <a:r>
              <a:rPr lang="en-US" noProof="0" dirty="0"/>
              <a:t>,</a:t>
            </a:r>
          </a:p>
          <a:p>
            <a:r>
              <a:rPr lang="en-US" noProof="0" dirty="0"/>
              <a:t>identify performance bottlenecks,</a:t>
            </a:r>
          </a:p>
          <a:p>
            <a:r>
              <a:rPr lang="en-US" noProof="0" dirty="0"/>
              <a:t>evaluate potential solutions,</a:t>
            </a:r>
          </a:p>
          <a:p>
            <a:r>
              <a:rPr lang="en-US" noProof="0" dirty="0"/>
              <a:t>and help users in their </a:t>
            </a:r>
            <a:r>
              <a:rPr lang="en-US" b="1" noProof="0" dirty="0"/>
              <a:t>decision of buying or using </a:t>
            </a:r>
            <a:r>
              <a:rPr lang="en-US" noProof="0" dirty="0"/>
              <a:t>machines most appropriate for their application requirements.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2D8AD-3BFD-8BF7-AE7D-0AED2B9881FA}"/>
              </a:ext>
            </a:extLst>
          </p:cNvPr>
          <p:cNvSpPr txBox="1"/>
          <p:nvPr/>
        </p:nvSpPr>
        <p:spPr>
          <a:xfrm>
            <a:off x="18858738" y="12901544"/>
            <a:ext cx="4175888" cy="686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438338">
              <a:lnSpc>
                <a:spcPct val="90000"/>
              </a:lnSpc>
              <a:spcBef>
                <a:spcPts val="2250"/>
              </a:spcBef>
              <a:buSzPct val="123000"/>
            </a:pPr>
            <a:r>
              <a:rPr lang="en-US" dirty="0">
                <a:solidFill>
                  <a:srgbClr val="141ACC"/>
                </a:solidFill>
              </a:rPr>
              <a:t>Walter Lioen, SURF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91F2-34F3-B49E-B1E9-07A260B7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28" y="61018"/>
            <a:ext cx="19247186" cy="1928940"/>
          </a:xfrm>
        </p:spPr>
        <p:txBody>
          <a:bodyPr/>
          <a:lstStyle/>
          <a:p>
            <a:r>
              <a:rPr lang="en-US" noProof="0" dirty="0"/>
              <a:t>Popular Benchmarks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A2022-BC46-43FC-9394-DA189F79152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87776" y="2698750"/>
            <a:ext cx="19246850" cy="1095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400" noProof="0" dirty="0"/>
              <a:t>Types</a:t>
            </a:r>
          </a:p>
          <a:p>
            <a:pPr>
              <a:spcBef>
                <a:spcPts val="1050"/>
              </a:spcBef>
            </a:pPr>
            <a:r>
              <a:rPr lang="en-US" noProof="0" dirty="0"/>
              <a:t>Application Benchmarks (CORAL-2, JUPITER, PRACE UEABS)</a:t>
            </a:r>
          </a:p>
          <a:p>
            <a:pPr>
              <a:spcBef>
                <a:spcPts val="1050"/>
              </a:spcBef>
            </a:pPr>
            <a:r>
              <a:rPr lang="en-US" noProof="0" dirty="0"/>
              <a:t>Dwarfs (7 dwarfs, </a:t>
            </a:r>
            <a:r>
              <a:rPr lang="en-US" dirty="0"/>
              <a:t>Phillip Colella 2004)</a:t>
            </a:r>
          </a:p>
          <a:p>
            <a:pPr>
              <a:spcBef>
                <a:spcPts val="1050"/>
              </a:spcBef>
            </a:pPr>
            <a:r>
              <a:rPr lang="en-US" noProof="0" dirty="0"/>
              <a:t>Roofline modeling</a:t>
            </a:r>
          </a:p>
          <a:p>
            <a:pPr>
              <a:spcBef>
                <a:spcPts val="1050"/>
              </a:spcBef>
            </a:pPr>
            <a:r>
              <a:rPr lang="en-US" noProof="0" dirty="0"/>
              <a:t>Synthetic Benchmarks (STREAM, IMB, OSU, …)</a:t>
            </a:r>
            <a:endParaRPr lang="en-US" dirty="0"/>
          </a:p>
          <a:p>
            <a:pPr>
              <a:spcBef>
                <a:spcPts val="1050"/>
              </a:spcBef>
            </a:pPr>
            <a:r>
              <a:rPr lang="en-US" noProof="0" dirty="0"/>
              <a:t>TOP500 HPL / (HPCG)</a:t>
            </a:r>
          </a:p>
          <a:p>
            <a:pPr marL="0" indent="0">
              <a:buNone/>
            </a:pPr>
            <a:r>
              <a:rPr lang="en-US" sz="6400" dirty="0"/>
              <a:t>Objectives</a:t>
            </a:r>
          </a:p>
          <a:p>
            <a:pPr>
              <a:spcBef>
                <a:spcPts val="1050"/>
              </a:spcBef>
            </a:pPr>
            <a:r>
              <a:rPr lang="en-US" noProof="0" dirty="0"/>
              <a:t>Time to Solution</a:t>
            </a:r>
          </a:p>
          <a:p>
            <a:pPr>
              <a:spcBef>
                <a:spcPts val="1050"/>
              </a:spcBef>
            </a:pPr>
            <a:r>
              <a:rPr lang="en-US" dirty="0"/>
              <a:t>Energy to Solution</a:t>
            </a:r>
          </a:p>
          <a:p>
            <a:pPr>
              <a:spcBef>
                <a:spcPts val="1050"/>
              </a:spcBef>
            </a:pPr>
            <a:r>
              <a:rPr lang="en-US" noProof="0" dirty="0"/>
              <a:t>TCO (€) to Solution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633F4-3A23-95EE-440C-FBD663959CEC}"/>
              </a:ext>
            </a:extLst>
          </p:cNvPr>
          <p:cNvSpPr txBox="1"/>
          <p:nvPr/>
        </p:nvSpPr>
        <p:spPr>
          <a:xfrm>
            <a:off x="18858738" y="12901544"/>
            <a:ext cx="4175888" cy="686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438338">
              <a:lnSpc>
                <a:spcPct val="90000"/>
              </a:lnSpc>
              <a:spcBef>
                <a:spcPts val="2250"/>
              </a:spcBef>
              <a:buSzPct val="123000"/>
            </a:pPr>
            <a:r>
              <a:rPr lang="en-US" dirty="0">
                <a:solidFill>
                  <a:srgbClr val="141ACC"/>
                </a:solidFill>
              </a:rPr>
              <a:t>Walter Lioen, SURF</a:t>
            </a:r>
          </a:p>
        </p:txBody>
      </p:sp>
    </p:spTree>
    <p:extLst>
      <p:ext uri="{BB962C8B-B14F-4D97-AF65-F5344CB8AC3E}">
        <p14:creationId xmlns:p14="http://schemas.microsoft.com/office/powerpoint/2010/main" val="10443603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3625CB2-A5D6-B1CD-7673-848791ECC0A0}"/>
              </a:ext>
            </a:extLst>
          </p:cNvPr>
          <p:cNvGrpSpPr/>
          <p:nvPr/>
        </p:nvGrpSpPr>
        <p:grpSpPr>
          <a:xfrm>
            <a:off x="863600" y="3072928"/>
            <a:ext cx="21256566" cy="6855999"/>
            <a:chOff x="863600" y="3072928"/>
            <a:chExt cx="21256566" cy="6855999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855273A-676F-9DBA-6212-9DF92EE55634}"/>
                </a:ext>
              </a:extLst>
            </p:cNvPr>
            <p:cNvSpPr/>
            <p:nvPr/>
          </p:nvSpPr>
          <p:spPr>
            <a:xfrm>
              <a:off x="3606800" y="6495782"/>
              <a:ext cx="3124200" cy="690759"/>
            </a:xfrm>
            <a:prstGeom prst="rect">
              <a:avLst/>
            </a:prstGeom>
            <a:solidFill>
              <a:srgbClr val="C0F9F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9D1F79F-0BFD-FA24-3D82-41C2C72D9271}"/>
                </a:ext>
              </a:extLst>
            </p:cNvPr>
            <p:cNvSpPr/>
            <p:nvPr/>
          </p:nvSpPr>
          <p:spPr>
            <a:xfrm>
              <a:off x="863600" y="6495782"/>
              <a:ext cx="2616200" cy="690759"/>
            </a:xfrm>
            <a:prstGeom prst="rect">
              <a:avLst/>
            </a:prstGeom>
            <a:solidFill>
              <a:srgbClr val="FFF6C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79A3FB2-EC82-B9F0-B7FB-0033CDD8358F}"/>
                </a:ext>
              </a:extLst>
            </p:cNvPr>
            <p:cNvSpPr/>
            <p:nvPr/>
          </p:nvSpPr>
          <p:spPr>
            <a:xfrm>
              <a:off x="16002000" y="5795479"/>
              <a:ext cx="3276600" cy="690759"/>
            </a:xfrm>
            <a:prstGeom prst="rect">
              <a:avLst/>
            </a:prstGeom>
            <a:solidFill>
              <a:srgbClr val="FFCCE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F805CE0-C3F3-AAFF-C4D3-98361EC15177}"/>
                </a:ext>
              </a:extLst>
            </p:cNvPr>
            <p:cNvSpPr/>
            <p:nvPr/>
          </p:nvSpPr>
          <p:spPr>
            <a:xfrm>
              <a:off x="12471400" y="5795479"/>
              <a:ext cx="3429000" cy="690759"/>
            </a:xfrm>
            <a:prstGeom prst="rect">
              <a:avLst/>
            </a:prstGeom>
            <a:solidFill>
              <a:srgbClr val="FFD4CE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3AB7C35-2325-44AC-2253-9B0193D98CE7}"/>
                </a:ext>
              </a:extLst>
            </p:cNvPr>
            <p:cNvSpPr/>
            <p:nvPr/>
          </p:nvSpPr>
          <p:spPr>
            <a:xfrm>
              <a:off x="6629400" y="5795479"/>
              <a:ext cx="3581531" cy="690759"/>
            </a:xfrm>
            <a:prstGeom prst="rect">
              <a:avLst/>
            </a:prstGeom>
            <a:solidFill>
              <a:srgbClr val="B9E5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E6F55BF-A9A1-C3D3-793A-951929467DD0}"/>
                </a:ext>
              </a:extLst>
            </p:cNvPr>
            <p:cNvSpPr/>
            <p:nvPr/>
          </p:nvSpPr>
          <p:spPr>
            <a:xfrm>
              <a:off x="4252441" y="5795479"/>
              <a:ext cx="2326159" cy="690759"/>
            </a:xfrm>
            <a:prstGeom prst="rect">
              <a:avLst/>
            </a:prstGeom>
            <a:solidFill>
              <a:srgbClr val="E7E7E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809C928-8B04-FBED-EE4A-CE4C2095462A}"/>
                </a:ext>
              </a:extLst>
            </p:cNvPr>
            <p:cNvSpPr txBox="1"/>
            <p:nvPr/>
          </p:nvSpPr>
          <p:spPr>
            <a:xfrm>
              <a:off x="1556519" y="3150000"/>
              <a:ext cx="4281959" cy="1949252"/>
            </a:xfrm>
            <a:prstGeom prst="rect">
              <a:avLst/>
            </a:prstGeom>
            <a:solidFill>
              <a:srgbClr val="A7A7A7">
                <a:alpha val="27843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Supercomputer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Node, Network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Memory Subsystem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Processor, Accelerator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Computing Unit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A8FC3DB-D32A-CBD9-686F-2B3AC2B397EA}"/>
                </a:ext>
              </a:extLst>
            </p:cNvPr>
            <p:cNvSpPr txBox="1"/>
            <p:nvPr/>
          </p:nvSpPr>
          <p:spPr>
            <a:xfrm>
              <a:off x="6513698" y="3169683"/>
              <a:ext cx="5160952" cy="1949252"/>
            </a:xfrm>
            <a:prstGeom prst="rect">
              <a:avLst/>
            </a:prstGeom>
            <a:solidFill>
              <a:srgbClr val="00A2FF">
                <a:alpha val="27451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Objective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Different metrics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Mostly: Time to solution or rate of execution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Isolated (synthetic) or integrated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170ECAA-B256-DDA5-F692-ED2572D7A2C0}"/>
                </a:ext>
              </a:extLst>
            </p:cNvPr>
            <p:cNvSpPr txBox="1"/>
            <p:nvPr/>
          </p:nvSpPr>
          <p:spPr>
            <a:xfrm>
              <a:off x="12349870" y="3150000"/>
              <a:ext cx="4586498" cy="1949252"/>
            </a:xfrm>
            <a:prstGeom prst="rect">
              <a:avLst/>
            </a:prstGeom>
            <a:solidFill>
              <a:schemeClr val="accent5">
                <a:alpha val="27451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Result: Figure of merit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Verified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Comparable with itself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Comparable with other benchmarks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1C28CB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B1A0251-E256-5738-CD1C-1B3E6FCF3CD0}"/>
                </a:ext>
              </a:extLst>
            </p:cNvPr>
            <p:cNvSpPr txBox="1"/>
            <p:nvPr/>
          </p:nvSpPr>
          <p:spPr>
            <a:xfrm>
              <a:off x="17611587" y="3072928"/>
              <a:ext cx="4508579" cy="2010807"/>
            </a:xfrm>
            <a:prstGeom prst="rect">
              <a:avLst/>
            </a:prstGeom>
            <a:solidFill>
              <a:schemeClr val="accent6">
                <a:alpha val="27451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Execution prescribed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Input fixed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Modifications described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Automated?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Reproducible/repeatable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D33C2A9-292F-5B8D-432F-F062427B196D}"/>
                </a:ext>
              </a:extLst>
            </p:cNvPr>
            <p:cNvSpPr txBox="1"/>
            <p:nvPr/>
          </p:nvSpPr>
          <p:spPr>
            <a:xfrm>
              <a:off x="878056" y="7979675"/>
              <a:ext cx="4587020" cy="1949252"/>
            </a:xfrm>
            <a:prstGeom prst="rect">
              <a:avLst/>
            </a:prstGeom>
            <a:solidFill>
              <a:srgbClr val="FFF7C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Somewhat synthe</a:t>
              </a:r>
              <a:r>
                <a:rPr lang="en-US" sz="2400" dirty="0"/>
                <a:t>sized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Available data for comparison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Understandable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2400" dirty="0"/>
                <a:t>Ideally: Explainable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Log files available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3524D11-1FF1-F1B5-0BAA-FF4487E13E0B}"/>
                </a:ext>
              </a:extLst>
            </p:cNvPr>
            <p:cNvSpPr txBox="1"/>
            <p:nvPr/>
          </p:nvSpPr>
          <p:spPr>
            <a:xfrm>
              <a:off x="6186627" y="7979675"/>
              <a:ext cx="5283298" cy="1949252"/>
            </a:xfrm>
            <a:prstGeom prst="rect">
              <a:avLst/>
            </a:prstGeom>
            <a:solidFill>
              <a:schemeClr val="accent2">
                <a:alpha val="27451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Various types: Synthetic benchmarks, micro-benchmarks, mini-apps, hardened apps, full-scale apps</a:t>
              </a:r>
            </a:p>
            <a:p>
              <a:pPr marL="447675" marR="0" indent="-34925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Multiple measurements (statistics)</a:t>
              </a:r>
            </a:p>
          </p:txBody>
        </p:sp>
      </p:grpSp>
      <p:sp>
        <p:nvSpPr>
          <p:cNvPr id="79" name="Presentation 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Benchmarking?</a:t>
            </a:r>
            <a:endParaRPr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6849F93-CBC1-A6F7-C870-E486F35A5472}"/>
              </a:ext>
            </a:extLst>
          </p:cNvPr>
          <p:cNvGrpSpPr/>
          <p:nvPr/>
        </p:nvGrpSpPr>
        <p:grpSpPr>
          <a:xfrm>
            <a:off x="1330036" y="5268388"/>
            <a:ext cx="17512146" cy="2570938"/>
            <a:chOff x="1330036" y="5268388"/>
            <a:chExt cx="17512146" cy="2570938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EB587DBA-124B-B5AC-9EC8-D875EA7013FE}"/>
                </a:ext>
              </a:extLst>
            </p:cNvPr>
            <p:cNvCxnSpPr>
              <a:cxnSpLocks/>
            </p:cNvCxnSpPr>
            <p:nvPr/>
          </p:nvCxnSpPr>
          <p:spPr>
            <a:xfrm>
              <a:off x="4305091" y="5268388"/>
              <a:ext cx="762339" cy="391689"/>
            </a:xfrm>
            <a:prstGeom prst="straightConnector1">
              <a:avLst/>
            </a:prstGeom>
            <a:noFill/>
            <a:ln w="76200" cap="flat">
              <a:solidFill>
                <a:srgbClr val="A7A7A7">
                  <a:alpha val="41176"/>
                </a:srgbClr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4BB7117A-FE60-0A3F-FCD7-E90DB3645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8276" y="5268388"/>
              <a:ext cx="69104" cy="391689"/>
            </a:xfrm>
            <a:prstGeom prst="straightConnector1">
              <a:avLst/>
            </a:prstGeom>
            <a:noFill/>
            <a:ln w="76200" cap="flat">
              <a:solidFill>
                <a:srgbClr val="B9E5FF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298AD0D1-963E-377C-9BA1-A32AAE1D2F2E}"/>
                </a:ext>
              </a:extLst>
            </p:cNvPr>
            <p:cNvCxnSpPr>
              <a:cxnSpLocks/>
            </p:cNvCxnSpPr>
            <p:nvPr/>
          </p:nvCxnSpPr>
          <p:spPr>
            <a:xfrm>
              <a:off x="13794078" y="5268388"/>
              <a:ext cx="0" cy="391689"/>
            </a:xfrm>
            <a:prstGeom prst="straightConnector1">
              <a:avLst/>
            </a:prstGeom>
            <a:noFill/>
            <a:ln w="76200" cap="flat">
              <a:solidFill>
                <a:srgbClr val="FFD4CE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B5B749E4-205E-FC60-FE0C-30488F8C5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86368" y="5268388"/>
              <a:ext cx="455814" cy="391689"/>
            </a:xfrm>
            <a:prstGeom prst="straightConnector1">
              <a:avLst/>
            </a:prstGeom>
            <a:noFill/>
            <a:ln w="76200" cap="flat">
              <a:solidFill>
                <a:srgbClr val="FFD4CE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F919AAB8-5735-B77B-D7D8-8D59BED531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0036" y="7392249"/>
              <a:ext cx="226483" cy="360771"/>
            </a:xfrm>
            <a:prstGeom prst="straightConnector1">
              <a:avLst/>
            </a:prstGeom>
            <a:noFill/>
            <a:ln w="76200" cap="flat">
              <a:solidFill>
                <a:srgbClr val="FFF6C7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A3842B3-F26A-4044-2906-E0EC969186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8990" y="7325678"/>
              <a:ext cx="781628" cy="513648"/>
            </a:xfrm>
            <a:prstGeom prst="straightConnector1">
              <a:avLst/>
            </a:prstGeom>
            <a:noFill/>
            <a:ln w="76200" cap="flat">
              <a:solidFill>
                <a:srgbClr val="C0F9F3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Body Level One…">
            <a:extLst>
              <a:ext uri="{FF2B5EF4-FFF2-40B4-BE49-F238E27FC236}">
                <a16:creationId xmlns:a16="http://schemas.microsoft.com/office/drawing/2014/main" id="{2A1F0179-5A0C-D958-3330-29D3A88A1DF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17966" y="5795479"/>
            <a:ext cx="19373684" cy="16414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Assessing</a:t>
            </a:r>
            <a:r>
              <a:rPr lang="de-DE" dirty="0"/>
              <a:t> a </a:t>
            </a:r>
            <a:r>
              <a:rPr lang="de-DE" dirty="0" err="1"/>
              <a:t>device‘s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comparable</a:t>
            </a:r>
            <a:r>
              <a:rPr lang="de-DE" dirty="0"/>
              <a:t>, well-</a:t>
            </a:r>
            <a:r>
              <a:rPr lang="de-DE" dirty="0" err="1"/>
              <a:t>formed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executions</a:t>
            </a:r>
            <a:r>
              <a:rPr lang="de-DE" dirty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11A9B-82DB-35A0-060F-D4679957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>
            <a:extLst>
              <a:ext uri="{FF2B5EF4-FFF2-40B4-BE49-F238E27FC236}">
                <a16:creationId xmlns:a16="http://schemas.microsoft.com/office/drawing/2014/main" id="{61099618-A2C3-91B5-B9D1-69427FACBBE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17966" y="3730752"/>
            <a:ext cx="11738307" cy="8741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400" noProof="1"/>
              <a:t>HPL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+"/>
            </a:pPr>
            <a:r>
              <a:rPr lang="en-US" noProof="1"/>
              <a:t>Historic data, well-formed, easily comparable, close(ish) to th. peak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-"/>
            </a:pPr>
            <a:r>
              <a:rPr lang="en-US" noProof="1"/>
              <a:t>Limited real-world applicability, semi-synthetic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400" noProof="1"/>
              <a:t>HPCG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+"/>
            </a:pPr>
            <a:r>
              <a:rPr lang="en-US" noProof="1"/>
              <a:t>Easily comparable, different focus vs HPL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-"/>
            </a:pPr>
            <a:r>
              <a:rPr lang="en-US" noProof="1"/>
              <a:t>Limited real-world applicability, semi-ynthetic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400" noProof="1"/>
              <a:t>STREAM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+"/>
            </a:pPr>
            <a:r>
              <a:rPr lang="en-US" noProof="1"/>
              <a:t>Easy to run, clear results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-"/>
            </a:pPr>
            <a:r>
              <a:rPr lang="en-US" noProof="1"/>
              <a:t>Synthetic test (only memory bw)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400" noProof="1"/>
              <a:t>GEMM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+"/>
            </a:pPr>
            <a:r>
              <a:rPr lang="en-US" noProof="1"/>
              <a:t>No standardized benchmark implementation, focus on compute, easy understand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-"/>
            </a:pPr>
            <a:r>
              <a:rPr lang="en-US" noProof="1"/>
              <a:t>Synthetic test, (too) much optimization potential?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5400" noProof="1"/>
              <a:t>OSU Micro-Benchmarks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+"/>
            </a:pPr>
            <a:r>
              <a:rPr lang="en-US" noProof="1"/>
              <a:t>Well-crafted suite, easy execution, many tests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Systemschrift Normal"/>
              <a:buChar char="-"/>
            </a:pPr>
            <a:r>
              <a:rPr lang="en-US" noProof="1"/>
              <a:t>Synthetic, not focused on high-level optimizations</a:t>
            </a:r>
          </a:p>
        </p:txBody>
      </p:sp>
      <p:sp>
        <p:nvSpPr>
          <p:cNvPr id="79" name="Presentation Title">
            <a:extLst>
              <a:ext uri="{FF2B5EF4-FFF2-40B4-BE49-F238E27FC236}">
                <a16:creationId xmlns:a16="http://schemas.microsoft.com/office/drawing/2014/main" id="{63EB4129-A581-6891-346C-89A6E5C7B0C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878056" y="1744033"/>
            <a:ext cx="19253503" cy="19867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Most Popular Benchmark in HPC</a:t>
            </a:r>
            <a:endParaRPr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C59CC7EF-9F8A-1E2F-94BE-6A968D8B97C7}"/>
              </a:ext>
            </a:extLst>
          </p:cNvPr>
          <p:cNvSpPr txBox="1">
            <a:spLocks/>
          </p:cNvSpPr>
          <p:nvPr/>
        </p:nvSpPr>
        <p:spPr>
          <a:xfrm>
            <a:off x="12890810" y="3730751"/>
            <a:ext cx="9969190" cy="8741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5052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114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724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334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20000"/>
              </a:lnSpc>
              <a:spcBef>
                <a:spcPts val="800"/>
              </a:spcBef>
            </a:pPr>
            <a:r>
              <a:rPr lang="en-US" sz="3000" noProof="1"/>
              <a:t>Application-benchmarks useful, but harder</a:t>
            </a:r>
          </a:p>
          <a:p>
            <a:pPr lvl="1" hangingPunct="1">
              <a:lnSpc>
                <a:spcPct val="120000"/>
              </a:lnSpc>
              <a:spcBef>
                <a:spcPts val="800"/>
              </a:spcBef>
            </a:pPr>
            <a:r>
              <a:rPr lang="en-US" sz="3000" noProof="1"/>
              <a:t>PRACE UEABS</a:t>
            </a:r>
            <a:br>
              <a:rPr lang="en-US" sz="3000" noProof="1"/>
            </a:br>
            <a:r>
              <a:rPr lang="en-US" sz="3000" noProof="1">
                <a:hlinkClick r:id="rcId6474717e85a7488e"/>
              </a:rPr>
              <a:t>repository.prace-ri.eu/git/UEABS/ueabs</a:t>
            </a:r>
            <a:endParaRPr lang="en-US" sz="3000" noProof="1"/>
          </a:p>
          <a:p>
            <a:pPr lvl="1" hangingPunct="1">
              <a:lnSpc>
                <a:spcPct val="120000"/>
              </a:lnSpc>
              <a:spcBef>
                <a:spcPts val="800"/>
              </a:spcBef>
            </a:pPr>
            <a:r>
              <a:rPr lang="en-US" sz="3000" noProof="1"/>
              <a:t>JUPITER Benchmark Suite</a:t>
            </a:r>
            <a:br>
              <a:rPr lang="en-US" sz="3000" noProof="1"/>
            </a:br>
            <a:r>
              <a:rPr lang="en-US" sz="3000" noProof="1">
                <a:hlinkClick r:id="rcIdf4691e6be58d4c5a"/>
              </a:rPr>
              <a:t>github.com/FZJ-JSC/jubench</a:t>
            </a:r>
            <a:r>
              <a:rPr lang="en-US" sz="3000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5803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d22ff35a4c2e4cbf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9302972" cy="14492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What is a Benchmark?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86494" y="3208140"/>
            <a:ext cx="7770506" cy="963579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 metric of performance</a:t>
            </a:r>
          </a:p>
          <a:p>
            <a:r>
              <a:rPr lang="en-GB" dirty="0"/>
              <a:t>A specific task or workload for evaluation and comparisons</a:t>
            </a:r>
          </a:p>
          <a:p>
            <a:r>
              <a:rPr lang="en-GB" i="1" dirty="0"/>
              <a:t>Should</a:t>
            </a:r>
            <a:r>
              <a:rPr lang="en-GB" dirty="0"/>
              <a:t> be standardized and reproducible</a:t>
            </a:r>
          </a:p>
          <a:p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2C9579-9FC0-4178-9A7C-C32FA40267EE}"/>
              </a:ext>
            </a:extLst>
          </p:cNvPr>
          <p:cNvPicPr>
            <a:picLocks noChangeAspect="1"/>
          </p:cNvPicPr>
          <p:nvPr/>
        </p:nvPicPr>
        <p:blipFill>
          <a:blip r:embed="R044716e21366463d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735" y="181417"/>
            <a:ext cx="12091353" cy="133531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1383ea1ce77d457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19247186" cy="144924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Quantum Benchmarks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2">
                <a:extLst>
                  <a:ext uri="{FF2B5EF4-FFF2-40B4-BE49-F238E27FC236}">
                    <a16:creationId xmlns:a16="http://schemas.microsoft.com/office/drawing/2014/main" id="{832AF7BD-BFAB-4CAA-BE4B-1D26835B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434832"/>
                  </p:ext>
                </p:extLst>
              </p:nvPr>
            </p:nvGraphicFramePr>
            <p:xfrm>
              <a:off x="3786494" y="2700141"/>
              <a:ext cx="19175108" cy="8851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3777">
                      <a:extLst>
                        <a:ext uri="{9D8B030D-6E8A-4147-A177-3AD203B41FA5}">
                          <a16:colId xmlns:a16="http://schemas.microsoft.com/office/drawing/2014/main" val="1656271680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543128811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975127513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2996810997"/>
                        </a:ext>
                      </a:extLst>
                    </a:gridCol>
                  </a:tblGrid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 dirty="0"/>
                            <a:t>Category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Examples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Pros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Cons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075087"/>
                      </a:ext>
                    </a:extLst>
                  </a:tr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Computational Problem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 Circuit Sampling, Integer Factoring, Combinatorial Optimization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Applicable to any computing system (incl. HPC)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/>
                            <a:t>Difficult to identify </a:t>
                          </a:r>
                          <a:r>
                            <a:rPr lang="en-GB" sz="4000" i="1" noProof="0"/>
                            <a:t>good</a:t>
                          </a:r>
                          <a:r>
                            <a:rPr lang="en-GB" sz="4000" i="0" noProof="0"/>
                            <a:t> benchmarks</a:t>
                          </a:r>
                          <a:endParaRPr lang="en-GB" sz="4000" noProof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3921661"/>
                      </a:ext>
                    </a:extLst>
                  </a:tr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High-level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Quantum Volume, QED-</a:t>
                          </a:r>
                          <a:r>
                            <a:rPr lang="pl-PL" sz="4000" noProof="0" dirty="0"/>
                            <a:t>C, Open </a:t>
                          </a:r>
                          <a:r>
                            <a:rPr lang="pl-PL" sz="4000" noProof="0" dirty="0" err="1"/>
                            <a:t>QBench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l-PL" sz="4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4000" b="0" i="1" noProof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l-PL" sz="4000" b="0" i="1" noProof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GB" sz="40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Holistic</a:t>
                          </a:r>
                          <a:r>
                            <a:rPr lang="pl-PL" sz="4000" noProof="0" dirty="0"/>
                            <a:t>, </a:t>
                          </a:r>
                          <a:r>
                            <a:rPr lang="en-GB" sz="4000" noProof="0" dirty="0"/>
                            <a:t>measures</a:t>
                          </a:r>
                          <a:r>
                            <a:rPr lang="pl-PL" sz="4000" noProof="0" dirty="0"/>
                            <a:t> performance on</a:t>
                          </a:r>
                          <a:r>
                            <a:rPr lang="en-GB" sz="4000" noProof="0" dirty="0"/>
                            <a:t> representative circuits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Usually not scalable, involves compilation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6775701"/>
                      </a:ext>
                    </a:extLst>
                  </a:tr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Low-level (Component)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Randomized Benchmarking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Scalable, does not have to involve compilation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Describes components</a:t>
                          </a:r>
                          <a:r>
                            <a:rPr lang="pl-PL" sz="4000" noProof="0" dirty="0"/>
                            <a:t> </a:t>
                          </a:r>
                          <a:r>
                            <a:rPr lang="en-GB" sz="4000" noProof="0" dirty="0"/>
                            <a:t>only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9332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2">
                <a:extLst>
                  <a:ext uri="{FF2B5EF4-FFF2-40B4-BE49-F238E27FC236}">
                    <a16:creationId xmlns:a16="http://schemas.microsoft.com/office/drawing/2014/main" id="{832AF7BD-BFAB-4CAA-BE4B-1D26835B6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434832"/>
                  </p:ext>
                </p:extLst>
              </p:nvPr>
            </p:nvGraphicFramePr>
            <p:xfrm>
              <a:off x="3786494" y="2700141"/>
              <a:ext cx="19175108" cy="8851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3777">
                      <a:extLst>
                        <a:ext uri="{9D8B030D-6E8A-4147-A177-3AD203B41FA5}">
                          <a16:colId xmlns:a16="http://schemas.microsoft.com/office/drawing/2014/main" val="1656271680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543128811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3975127513"/>
                        </a:ext>
                      </a:extLst>
                    </a:gridCol>
                    <a:gridCol w="4793777">
                      <a:extLst>
                        <a:ext uri="{9D8B030D-6E8A-4147-A177-3AD203B41FA5}">
                          <a16:colId xmlns:a16="http://schemas.microsoft.com/office/drawing/2014/main" val="2996810997"/>
                        </a:ext>
                      </a:extLst>
                    </a:gridCol>
                  </a:tblGrid>
                  <a:tr h="12616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 dirty="0"/>
                            <a:t>Category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Examples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Pros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b="1" noProof="0"/>
                            <a:t>Cons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075087"/>
                      </a:ext>
                    </a:extLst>
                  </a:tr>
                  <a:tr h="31394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Computational Problem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 Circuit Sampling, Integer Factoring, Combinatorial Optimization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Applicable to any computing system (incl. HPC)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/>
                            <a:t>Difficult to identify </a:t>
                          </a:r>
                          <a:r>
                            <a:rPr lang="en-GB" sz="4000" i="1" noProof="0"/>
                            <a:t>good</a:t>
                          </a:r>
                          <a:r>
                            <a:rPr lang="en-GB" sz="4000" i="0" noProof="0"/>
                            <a:t> benchmarks</a:t>
                          </a:r>
                          <a:endParaRPr lang="en-GB" sz="4000" noProof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3921661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High-level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47e78c86c43c4cac"/>
                          <a:stretch>
                            <a:fillRect l="-100254" t="-173798" r="-200382" b="-86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Holistic</a:t>
                          </a:r>
                          <a:r>
                            <a:rPr lang="pl-PL" sz="4000" noProof="0" dirty="0"/>
                            <a:t>, </a:t>
                          </a:r>
                          <a:r>
                            <a:rPr lang="en-GB" sz="4000" noProof="0" dirty="0"/>
                            <a:t>measures</a:t>
                          </a:r>
                          <a:r>
                            <a:rPr lang="pl-PL" sz="4000" noProof="0" dirty="0"/>
                            <a:t> performance on</a:t>
                          </a:r>
                          <a:r>
                            <a:rPr lang="en-GB" sz="4000" noProof="0" dirty="0"/>
                            <a:t> representative circuits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Usually not scalable, involves compilation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6775701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Low-level (Component) Benchmarks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Randomized Benchmarking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Scalable, does not have to involve compilation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GB" sz="4000" noProof="0" dirty="0"/>
                            <a:t>Describes components</a:t>
                          </a:r>
                          <a:r>
                            <a:rPr lang="pl-PL" sz="4000" noProof="0" dirty="0"/>
                            <a:t> </a:t>
                          </a:r>
                          <a:r>
                            <a:rPr lang="en-GB" sz="4000" noProof="0" dirty="0"/>
                            <a:t>only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93327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08D6CA73-98EB-4AB1-AB9F-C482615B7D50}"/>
                  </a:ext>
                </a:extLst>
              </p:cNvPr>
              <p:cNvSpPr txBox="1"/>
              <p:nvPr/>
            </p:nvSpPr>
            <p:spPr>
              <a:xfrm>
                <a:off x="14986983" y="12623074"/>
                <a:ext cx="797461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1C28C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pl-PL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1C28C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</m:e>
                      <m:sup>
                        <m:r>
                          <a:rPr kumimoji="0" lang="pl-PL" sz="3600" b="0" i="1" u="none" strike="noStrike" cap="none" spc="0" normalizeH="0" baseline="0">
                            <a:ln>
                              <a:noFill/>
                            </a:ln>
                            <a:solidFill>
                              <a:srgbClr val="1C28C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3600" dirty="0"/>
                  <a:t>https://quantum.psnc.pl/openqbench/</a:t>
                </a:r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1C28CB"/>
                  </a:solidFill>
                  <a:effectLst/>
                  <a:uFillTx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08D6CA73-98EB-4AB1-AB9F-C482615B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983" y="12623074"/>
                <a:ext cx="7974619" cy="656590"/>
              </a:xfrm>
              <a:prstGeom prst="rect">
                <a:avLst/>
              </a:prstGeom>
              <a:blipFill>
                <a:blip r:embed="R7050b1dd17ce4709"/>
                <a:stretch>
                  <a:fillRect t="-13084" r="-2063" b="-34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418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0fe5fa68848e454f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15668434" cy="14492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What is a Benchmark?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838227" y="1750109"/>
            <a:ext cx="21311577" cy="31158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000" dirty="0"/>
              <a:t>A </a:t>
            </a:r>
            <a:r>
              <a:rPr lang="fr-FR" sz="4000" dirty="0" err="1"/>
              <a:t>measurement</a:t>
            </a:r>
            <a:r>
              <a:rPr lang="fr-FR" sz="4000" dirty="0"/>
              <a:t> </a:t>
            </a:r>
            <a:r>
              <a:rPr lang="fr-FR" sz="4000" dirty="0" err="1"/>
              <a:t>procedure</a:t>
            </a:r>
            <a:r>
              <a:rPr lang="fr-FR" sz="4000" dirty="0"/>
              <a:t> to </a:t>
            </a:r>
            <a:r>
              <a:rPr lang="fr-FR" sz="4000" dirty="0" err="1"/>
              <a:t>evaluate</a:t>
            </a:r>
            <a:r>
              <a:rPr lang="fr-FR" sz="4000" dirty="0"/>
              <a:t> </a:t>
            </a:r>
            <a:r>
              <a:rPr lang="fr-FR" sz="4000" dirty="0" err="1"/>
              <a:t>characteristics</a:t>
            </a:r>
            <a:r>
              <a:rPr lang="fr-FR" sz="4000" dirty="0"/>
              <a:t> </a:t>
            </a:r>
            <a:r>
              <a:rPr lang="fr-FR" sz="4000" dirty="0"/>
              <a:t>or performance</a:t>
            </a:r>
          </a:p>
          <a:p>
            <a:r>
              <a:rPr lang="fr-FR" sz="4000" dirty="0"/>
              <a:t>A </a:t>
            </a:r>
            <a:r>
              <a:rPr lang="fr-FR" sz="4000" dirty="0" err="1"/>
              <a:t>reference</a:t>
            </a:r>
            <a:r>
              <a:rPr lang="fr-FR" sz="4000" dirty="0"/>
              <a:t>, </a:t>
            </a:r>
            <a:r>
              <a:rPr lang="fr-FR" sz="4000" dirty="0" err="1"/>
              <a:t>widely</a:t>
            </a:r>
            <a:r>
              <a:rPr lang="fr-FR" sz="4000" dirty="0"/>
              <a:t> </a:t>
            </a:r>
            <a:r>
              <a:rPr lang="fr-FR" sz="4000" dirty="0" err="1"/>
              <a:t>agreed</a:t>
            </a:r>
            <a:r>
              <a:rPr lang="fr-FR" sz="4000" dirty="0"/>
              <a:t> and </a:t>
            </a:r>
            <a:r>
              <a:rPr lang="fr-FR" sz="4000" dirty="0" err="1"/>
              <a:t>recognized</a:t>
            </a:r>
            <a:endParaRPr lang="fr-FR" sz="4000" dirty="0"/>
          </a:p>
          <a:p>
            <a:r>
              <a:rPr lang="fr-FR" sz="4000" dirty="0"/>
              <a:t>To serve as a </a:t>
            </a:r>
            <a:r>
              <a:rPr lang="fr-FR" sz="4000" dirty="0" err="1"/>
              <a:t>common</a:t>
            </a:r>
            <a:r>
              <a:rPr lang="fr-FR" sz="4000" dirty="0"/>
              <a:t> basis to compare </a:t>
            </a:r>
            <a:r>
              <a:rPr lang="fr-FR" sz="4000" dirty="0" err="1"/>
              <a:t>different</a:t>
            </a:r>
            <a:r>
              <a:rPr lang="fr-FR" sz="4000" dirty="0"/>
              <a:t> options </a:t>
            </a:r>
            <a:r>
              <a:rPr lang="fr-FR" sz="4000" dirty="0" err="1"/>
              <a:t>with</a:t>
            </a:r>
            <a:r>
              <a:rPr lang="fr-FR" sz="4000" dirty="0"/>
              <a:t> </a:t>
            </a:r>
            <a:r>
              <a:rPr lang="fr-FR" sz="4000" dirty="0" err="1"/>
              <a:t>objectivity</a:t>
            </a:r>
            <a:r>
              <a:rPr lang="fr-FR" sz="4000" dirty="0"/>
              <a:t> and </a:t>
            </a:r>
            <a:r>
              <a:rPr lang="fr-FR" sz="4000" dirty="0" err="1"/>
              <a:t>transparency</a:t>
            </a:r>
            <a:endParaRPr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09d8385c632c4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/>
          <a:stretch/>
        </p:blipFill>
        <p:spPr>
          <a:xfrm>
            <a:off x="20217050" y="12688843"/>
            <a:ext cx="3492036" cy="77940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963871" y="12807735"/>
            <a:ext cx="209031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003C6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F. Schopfer</a:t>
            </a:r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rgbClr val="003C6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Presentation Title"/>
          <p:cNvSpPr txBox="1">
            <a:spLocks/>
          </p:cNvSpPr>
          <p:nvPr/>
        </p:nvSpPr>
        <p:spPr>
          <a:xfrm>
            <a:off x="2838227" y="5049074"/>
            <a:ext cx="21262744" cy="14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6000" dirty="0"/>
              <a:t> And benchmarks for quantum computers?</a:t>
            </a:r>
            <a:endParaRPr lang="en-GB" sz="6000" dirty="0"/>
          </a:p>
        </p:txBody>
      </p:sp>
      <p:sp>
        <p:nvSpPr>
          <p:cNvPr id="3" name="ZoneTexte 2"/>
          <p:cNvSpPr txBox="1"/>
          <p:nvPr/>
        </p:nvSpPr>
        <p:spPr>
          <a:xfrm>
            <a:off x="2838227" y="5967405"/>
            <a:ext cx="20675621" cy="671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QC </a:t>
            </a:r>
            <a:r>
              <a:rPr lang="fr-FR" sz="4000" dirty="0" err="1"/>
              <a:t>is</a:t>
            </a:r>
            <a:r>
              <a:rPr lang="fr-FR" sz="4000" dirty="0"/>
              <a:t> an </a:t>
            </a:r>
            <a:r>
              <a:rPr lang="fr-FR" sz="4000" dirty="0" err="1"/>
              <a:t>emerging</a:t>
            </a:r>
            <a:r>
              <a:rPr lang="fr-FR" sz="4000" dirty="0"/>
              <a:t> </a:t>
            </a:r>
            <a:r>
              <a:rPr lang="fr-FR" sz="4000" dirty="0" err="1"/>
              <a:t>technology</a:t>
            </a:r>
            <a:r>
              <a:rPr lang="fr-FR" sz="4000" dirty="0"/>
              <a:t>, </a:t>
            </a:r>
            <a:r>
              <a:rPr lang="fr-FR" sz="4000" dirty="0" err="1"/>
              <a:t>with</a:t>
            </a:r>
            <a:r>
              <a:rPr lang="fr-FR" sz="4000" dirty="0"/>
              <a:t> </a:t>
            </a:r>
            <a:r>
              <a:rPr lang="fr-FR" sz="4000" dirty="0"/>
              <a:t>a large </a:t>
            </a:r>
            <a:r>
              <a:rPr lang="fr-FR" sz="4000" dirty="0" err="1"/>
              <a:t>variety</a:t>
            </a:r>
            <a:r>
              <a:rPr lang="fr-FR" sz="4000" dirty="0"/>
              <a:t> </a:t>
            </a:r>
            <a:r>
              <a:rPr lang="fr-FR" sz="4000" dirty="0"/>
              <a:t>of </a:t>
            </a:r>
            <a:r>
              <a:rPr lang="fr-FR" sz="4000" dirty="0" err="1"/>
              <a:t>implementations</a:t>
            </a:r>
            <a:r>
              <a:rPr lang="fr-FR" sz="4000" dirty="0"/>
              <a:t>:</a:t>
            </a:r>
            <a:endParaRPr lang="fr-FR" sz="4000" dirty="0"/>
          </a:p>
          <a:p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HW 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platforms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superconducting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circuits,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semiconductor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spins,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neutral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atoms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trapped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ions, 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photons, NC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centers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…)</a:t>
            </a:r>
          </a:p>
          <a:p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nd QC 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modalities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gate-based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analog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such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as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q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simulators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annealers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…)</a:t>
            </a:r>
          </a:p>
          <a:p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QC </a:t>
            </a:r>
            <a:r>
              <a:rPr lang="fr-FR" sz="4000" dirty="0" err="1"/>
              <a:t>is</a:t>
            </a:r>
            <a:r>
              <a:rPr lang="fr-FR" sz="4000" dirty="0"/>
              <a:t> </a:t>
            </a:r>
            <a:r>
              <a:rPr lang="fr-FR" sz="4000" dirty="0" err="1"/>
              <a:t>promising</a:t>
            </a:r>
            <a:r>
              <a:rPr lang="fr-FR" sz="4000" dirty="0"/>
              <a:t> for </a:t>
            </a:r>
            <a:r>
              <a:rPr lang="fr-FR" sz="4000" dirty="0" err="1"/>
              <a:t>many</a:t>
            </a:r>
            <a:r>
              <a:rPr lang="fr-FR" sz="4000" dirty="0"/>
              <a:t> applications, </a:t>
            </a:r>
            <a:r>
              <a:rPr lang="fr-FR" sz="4000" dirty="0" err="1"/>
              <a:t>with</a:t>
            </a:r>
            <a:r>
              <a:rPr lang="fr-FR" sz="4000" dirty="0"/>
              <a:t> </a:t>
            </a:r>
            <a:r>
              <a:rPr lang="fr-FR" sz="4000" dirty="0" err="1"/>
              <a:t>increasing</a:t>
            </a:r>
            <a:r>
              <a:rPr lang="fr-FR" sz="4000" dirty="0"/>
              <a:t> </a:t>
            </a:r>
            <a:r>
              <a:rPr lang="fr-FR" sz="4000" dirty="0" err="1"/>
              <a:t>market</a:t>
            </a:r>
            <a:r>
              <a:rPr lang="fr-FR" sz="4000" dirty="0"/>
              <a:t> and </a:t>
            </a:r>
            <a:r>
              <a:rPr lang="fr-FR" sz="4000" dirty="0" err="1"/>
              <a:t>competition</a:t>
            </a:r>
            <a:endParaRPr lang="fr-FR" sz="4000" dirty="0"/>
          </a:p>
          <a:p>
            <a:endParaRPr lang="fr-F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Benchmarks </a:t>
            </a:r>
            <a:r>
              <a:rPr lang="fr-FR" sz="4000" dirty="0"/>
              <a:t>of </a:t>
            </a:r>
            <a:r>
              <a:rPr lang="fr-FR" sz="4000" dirty="0" err="1"/>
              <a:t>interest</a:t>
            </a:r>
            <a:r>
              <a:rPr lang="fr-FR" sz="4000" dirty="0"/>
              <a:t> for </a:t>
            </a:r>
            <a:r>
              <a:rPr lang="fr-FR" sz="4000" dirty="0" err="1"/>
              <a:t>technology</a:t>
            </a:r>
            <a:r>
              <a:rPr lang="fr-FR" sz="4000" dirty="0"/>
              <a:t> providers, end-</a:t>
            </a:r>
            <a:r>
              <a:rPr lang="fr-FR" sz="4000" dirty="0" err="1"/>
              <a:t>users</a:t>
            </a:r>
            <a:r>
              <a:rPr lang="fr-FR" sz="4000" dirty="0"/>
              <a:t> (HPC </a:t>
            </a:r>
            <a:r>
              <a:rPr lang="fr-FR" sz="4000" dirty="0" err="1"/>
              <a:t>centers</a:t>
            </a:r>
            <a:r>
              <a:rPr lang="fr-FR" sz="4000" dirty="0"/>
              <a:t>, industries…), </a:t>
            </a:r>
            <a:r>
              <a:rPr lang="fr-FR" sz="4000" dirty="0" err="1"/>
              <a:t>policy</a:t>
            </a:r>
            <a:r>
              <a:rPr lang="fr-FR" sz="4000" dirty="0"/>
              <a:t> </a:t>
            </a:r>
            <a:r>
              <a:rPr lang="fr-FR" sz="4000" dirty="0" err="1"/>
              <a:t>makers</a:t>
            </a:r>
            <a:r>
              <a:rPr lang="fr-FR" sz="4000" dirty="0"/>
              <a:t>, </a:t>
            </a:r>
            <a:r>
              <a:rPr lang="fr-FR" sz="4000" dirty="0" err="1"/>
              <a:t>investors</a:t>
            </a:r>
            <a:r>
              <a:rPr lang="fr-FR" sz="4000"/>
              <a:t>…</a:t>
            </a:r>
            <a:endParaRPr lang="fr-FR" sz="4000" dirty="0"/>
          </a:p>
          <a:p>
            <a:endParaRPr lang="fr-FR" sz="2000" dirty="0"/>
          </a:p>
          <a:p>
            <a:r>
              <a:rPr lang="fr-FR" sz="4000" dirty="0">
                <a:sym typeface="Symbol" panose="05050102010706020507" pitchFamily="18" charset="2"/>
              </a:rPr>
              <a:t> </a:t>
            </a:r>
            <a:r>
              <a:rPr lang="fr-FR" sz="4000" dirty="0"/>
              <a:t>To </a:t>
            </a:r>
            <a:r>
              <a:rPr lang="fr-FR" sz="4000" dirty="0"/>
              <a:t>compare the performance of quantum computers</a:t>
            </a:r>
          </a:p>
          <a:p>
            <a:pPr marL="4298950" indent="-449263">
              <a:buFont typeface="Wingdings" panose="05000000000000000000" pitchFamily="2" charset="2"/>
              <a:buChar char="Ø"/>
            </a:pP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Different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QC solutions (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e.g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., QC#1 vs. QC#2) 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[short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term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]</a:t>
            </a:r>
          </a:p>
          <a:p>
            <a:pPr marL="4298950" indent="-449263"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QC vs. 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other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 solutions (HPC, AI…) 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[longer </a:t>
            </a:r>
            <a:r>
              <a:rPr lang="fr-FR" sz="3000" dirty="0" err="1">
                <a:solidFill>
                  <a:schemeClr val="bg2">
                    <a:lumMod val="75000"/>
                  </a:schemeClr>
                </a:solidFill>
              </a:rPr>
              <a:t>term</a:t>
            </a:r>
            <a:r>
              <a:rPr lang="fr-FR" sz="3000" dirty="0">
                <a:solidFill>
                  <a:schemeClr val="bg2">
                    <a:lumMod val="75000"/>
                  </a:schemeClr>
                </a:solidFill>
              </a:rPr>
              <a:t>]</a:t>
            </a:r>
          </a:p>
          <a:p>
            <a:pPr marL="3849687"/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4000" dirty="0">
                <a:sym typeface="Symbol" panose="05050102010706020507" pitchFamily="18" charset="2"/>
              </a:rPr>
              <a:t> </a:t>
            </a:r>
            <a:r>
              <a:rPr lang="fr-FR" sz="4000" dirty="0"/>
              <a:t>To </a:t>
            </a:r>
            <a:r>
              <a:rPr lang="fr-FR" sz="4000" dirty="0" err="1"/>
              <a:t>evaluate</a:t>
            </a:r>
            <a:r>
              <a:rPr lang="fr-FR" sz="4000" dirty="0"/>
              <a:t> the </a:t>
            </a:r>
            <a:r>
              <a:rPr lang="fr-FR" sz="4000" dirty="0" err="1"/>
              <a:t>progress</a:t>
            </a:r>
            <a:r>
              <a:rPr lang="fr-FR" sz="4000" dirty="0"/>
              <a:t> of quantum computers </a:t>
            </a:r>
            <a:r>
              <a:rPr lang="fr-FR" sz="4000" dirty="0" err="1"/>
              <a:t>towards</a:t>
            </a:r>
            <a:r>
              <a:rPr lang="fr-FR" sz="4000" dirty="0"/>
              <a:t> utility</a:t>
            </a:r>
          </a:p>
        </p:txBody>
      </p:sp>
    </p:spTree>
    <p:extLst>
      <p:ext uri="{BB962C8B-B14F-4D97-AF65-F5344CB8AC3E}">
        <p14:creationId xmlns:p14="http://schemas.microsoft.com/office/powerpoint/2010/main" val="2272335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ea8f777069864ff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/>
          <p:cNvPicPr>
            <a:picLocks noChangeAspect="1"/>
          </p:cNvPicPr>
          <p:nvPr/>
        </p:nvPicPr>
        <p:blipFill>
          <a:blip r:embed="Re9d71bde29cf4a24"/>
          <a:stretch>
            <a:fillRect/>
          </a:stretch>
        </p:blipFill>
        <p:spPr>
          <a:xfrm>
            <a:off x="8966866" y="3569751"/>
            <a:ext cx="12896130" cy="7778260"/>
          </a:xfrm>
          <a:prstGeom prst="rect">
            <a:avLst/>
          </a:prstGeom>
        </p:spPr>
      </p:pic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18868834" cy="14492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Quantum computing benchmarks</a:t>
            </a:r>
            <a:endParaRPr lang="en-GB" dirty="0"/>
          </a:p>
        </p:txBody>
      </p:sp>
      <p:sp>
        <p:nvSpPr>
          <p:cNvPr id="40" name="ZoneTexte 39"/>
          <p:cNvSpPr txBox="1"/>
          <p:nvPr/>
        </p:nvSpPr>
        <p:spPr bwMode="auto">
          <a:xfrm>
            <a:off x="3339548" y="4247267"/>
            <a:ext cx="3879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Problem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solving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and/or</a:t>
            </a:r>
            <a:endParaRPr kumimoji="0" lang="fr-FR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Algorithm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execution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 bwMode="auto">
          <a:xfrm>
            <a:off x="4120134" y="7350607"/>
            <a:ext cx="238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Circuit </a:t>
            </a: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execution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 bwMode="auto">
          <a:xfrm>
            <a:off x="3733096" y="9022786"/>
            <a:ext cx="3092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P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hysical </a:t>
            </a: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properties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of </a:t>
            </a:r>
            <a:r>
              <a:rPr kumimoji="0" lang="fr-FR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qubits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and/or</a:t>
            </a:r>
            <a:r>
              <a:rPr kumimoji="0" lang="fr-FR" sz="3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fr-FR" sz="3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gates</a:t>
            </a: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013517" y="11660836"/>
            <a:ext cx="11597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GB" sz="25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“Systematic benchmarking of quantum computers: status and recommendations”  </a:t>
            </a:r>
            <a:r>
              <a:rPr lang="en-GB" sz="25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lang="en-GB" sz="25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Lorenz </a:t>
            </a:r>
            <a:r>
              <a:rPr lang="en-GB" sz="2500" i="1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lang="en-GB" sz="2500" i="1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al. </a:t>
            </a:r>
            <a:r>
              <a:rPr lang="en-GB" sz="2500" u="sng" kern="1200" spc="-1" dirty="0">
                <a:solidFill>
                  <a:srgbClr val="26262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cId950bb69a2144491c"/>
              </a:rPr>
              <a:t>https://arxiv.org/abs/2503.04905</a:t>
            </a:r>
            <a:endParaRPr lang="en-GB" sz="2500" u="sng" kern="1200" spc="-1" dirty="0">
              <a:solidFill>
                <a:srgbClr val="262626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764945728fc14de8"/>
          <a:stretch>
            <a:fillRect/>
          </a:stretch>
        </p:blipFill>
        <p:spPr>
          <a:xfrm>
            <a:off x="20675501" y="11490715"/>
            <a:ext cx="1079735" cy="107973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a78b42f2e8874e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/>
          <a:stretch/>
        </p:blipFill>
        <p:spPr>
          <a:xfrm>
            <a:off x="20217050" y="12688843"/>
            <a:ext cx="3492036" cy="77940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7963871" y="12807735"/>
            <a:ext cx="209031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003C6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F. Schopfer</a:t>
            </a:r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rgbClr val="003C6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695534" y="5020791"/>
            <a:ext cx="2271332" cy="6181"/>
          </a:xfrm>
          <a:prstGeom prst="straightConnector1">
            <a:avLst/>
          </a:prstGeom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en angle 21"/>
          <p:cNvCxnSpPr/>
          <p:nvPr/>
        </p:nvCxnSpPr>
        <p:spPr>
          <a:xfrm rot="10800000" flipV="1">
            <a:off x="10297442" y="2499652"/>
            <a:ext cx="1370900" cy="991883"/>
          </a:xfrm>
          <a:prstGeom prst="bentConnector3">
            <a:avLst>
              <a:gd name="adj1" fmla="val 99970"/>
            </a:avLst>
          </a:prstGeom>
          <a:noFill/>
          <a:ln w="25400" cap="flat">
            <a:solidFill>
              <a:schemeClr val="tx2">
                <a:lumMod val="50000"/>
              </a:schemeClr>
            </a:solidFill>
            <a:prstDash val="solid"/>
            <a:round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6659336" y="7689597"/>
            <a:ext cx="2271332" cy="6181"/>
          </a:xfrm>
          <a:prstGeom prst="straightConnector1">
            <a:avLst/>
          </a:prstGeom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6665957" y="9863513"/>
            <a:ext cx="2271332" cy="6181"/>
          </a:xfrm>
          <a:prstGeom prst="straightConnector1">
            <a:avLst/>
          </a:prstGeom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1668342" y="1566373"/>
            <a:ext cx="1271565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Mesasure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full-</a:t>
            </a: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stack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performance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More HW-</a:t>
            </a: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agnostic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kumimoji="0" lang="fr-FR" sz="3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0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appropriate</a:t>
            </a:r>
            <a:r>
              <a:rPr kumimoji="0" lang="fr-FR" sz="3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to compare </a:t>
            </a:r>
            <a:r>
              <a:rPr kumimoji="0" lang="fr-FR" sz="30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kumimoji="0" lang="fr-FR" sz="3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NISQ &amp; FTQC-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ready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, more 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scalable</a:t>
            </a:r>
            <a:endParaRPr lang="fr-FR" sz="3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aseline="0" dirty="0" err="1">
                <a:solidFill>
                  <a:schemeClr val="tx2">
                    <a:lumMod val="50000"/>
                  </a:schemeClr>
                </a:solidFill>
              </a:rPr>
              <a:t>Measure</a:t>
            </a:r>
            <a:r>
              <a:rPr lang="fr-FR" sz="3000" baseline="0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fr-FR" sz="3000" baseline="0" dirty="0" err="1">
                <a:solidFill>
                  <a:schemeClr val="tx2">
                    <a:lumMod val="50000"/>
                  </a:schemeClr>
                </a:solidFill>
              </a:rPr>
              <a:t>progress</a:t>
            </a:r>
            <a:r>
              <a:rPr lang="fr-FR" sz="3000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000" baseline="0" dirty="0" err="1">
                <a:solidFill>
                  <a:schemeClr val="tx2">
                    <a:lumMod val="50000"/>
                  </a:schemeClr>
                </a:solidFill>
              </a:rPr>
              <a:t>towards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 utility</a:t>
            </a:r>
          </a:p>
        </p:txBody>
      </p:sp>
    </p:spTree>
    <p:extLst>
      <p:ext uri="{BB962C8B-B14F-4D97-AF65-F5344CB8AC3E}">
        <p14:creationId xmlns:p14="http://schemas.microsoft.com/office/powerpoint/2010/main" val="2629043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04be65ec39af40ea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/>
          <p:cNvPicPr>
            <a:picLocks noChangeAspect="1"/>
          </p:cNvPicPr>
          <p:nvPr/>
        </p:nvPicPr>
        <p:blipFill>
          <a:blip r:embed="Rbe7d1a3e396740dc"/>
          <a:stretch>
            <a:fillRect/>
          </a:stretch>
        </p:blipFill>
        <p:spPr>
          <a:xfrm>
            <a:off x="8966866" y="3569751"/>
            <a:ext cx="12896130" cy="7778260"/>
          </a:xfrm>
          <a:prstGeom prst="rect">
            <a:avLst/>
          </a:prstGeom>
        </p:spPr>
      </p:pic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18868834" cy="14492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Quantum computing benchmarks</a:t>
            </a:r>
            <a:endParaRPr lang="en-GB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029e610afa5b4217"/>
          <a:stretch/>
        </p:blipFill>
        <p:spPr bwMode="auto">
          <a:xfrm>
            <a:off x="4970870" y="1539200"/>
            <a:ext cx="2625315" cy="928993"/>
          </a:xfrm>
          <a:prstGeom prst="rect">
            <a:avLst/>
          </a:prstGeom>
        </p:spPr>
      </p:pic>
      <p:sp>
        <p:nvSpPr>
          <p:cNvPr id="50" name="Rectangle à coins arrondis 49"/>
          <p:cNvSpPr/>
          <p:nvPr/>
        </p:nvSpPr>
        <p:spPr>
          <a:xfrm>
            <a:off x="9141586" y="4518878"/>
            <a:ext cx="7516088" cy="648000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013517" y="11660836"/>
            <a:ext cx="11597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GB" sz="25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“Systematic benchmarking of quantum computers: status and recommendations”  </a:t>
            </a:r>
            <a:r>
              <a:rPr lang="en-GB" sz="25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lang="en-GB" sz="25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Lorenz </a:t>
            </a:r>
            <a:r>
              <a:rPr lang="en-GB" sz="2500" i="1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lang="en-GB" sz="2500" i="1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al. </a:t>
            </a:r>
            <a:r>
              <a:rPr lang="en-GB" sz="2500" u="sng" kern="1200" spc="-1" dirty="0">
                <a:solidFill>
                  <a:srgbClr val="26262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cId1800bc83094c45ba"/>
              </a:rPr>
              <a:t>https://arxiv.org/abs/2503.04905</a:t>
            </a:r>
            <a:endParaRPr lang="en-GB" sz="2500" u="sng" kern="1200" spc="-1" dirty="0">
              <a:solidFill>
                <a:srgbClr val="262626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92b3d44df4774f79"/>
          <a:stretch>
            <a:fillRect/>
          </a:stretch>
        </p:blipFill>
        <p:spPr>
          <a:xfrm>
            <a:off x="20675501" y="11490715"/>
            <a:ext cx="1079735" cy="107973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c7f3418a8f1147d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/>
          <a:stretch/>
        </p:blipFill>
        <p:spPr>
          <a:xfrm>
            <a:off x="20217050" y="12688843"/>
            <a:ext cx="3492036" cy="77940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7963871" y="12807735"/>
            <a:ext cx="209031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003C6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F. Schopfer</a:t>
            </a:r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rgbClr val="003C6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1f043a7b9f964216"/>
          <a:stretch/>
        </p:blipFill>
        <p:spPr bwMode="auto">
          <a:xfrm>
            <a:off x="3318242" y="11230485"/>
            <a:ext cx="602319" cy="22079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d069ea5cab6e4336"/>
          <a:stretch/>
        </p:blipFill>
        <p:spPr bwMode="auto">
          <a:xfrm>
            <a:off x="3118911" y="3403606"/>
            <a:ext cx="1401102" cy="40127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 bwMode="auto">
          <a:xfrm>
            <a:off x="4843280" y="11027939"/>
            <a:ext cx="3162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Quantum Volume</a:t>
            </a:r>
            <a:endParaRPr kumimoji="0" lang="fr-FR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Largest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representative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square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circuit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 quantum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device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on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average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successfully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execute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ZoneTexte 29"/>
          <p:cNvSpPr txBox="1"/>
          <p:nvPr/>
        </p:nvSpPr>
        <p:spPr bwMode="auto">
          <a:xfrm>
            <a:off x="4843280" y="3301494"/>
            <a:ext cx="3321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Q-score / </a:t>
            </a:r>
            <a:r>
              <a:rPr kumimoji="0" lang="fr-FR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MaxCut</a:t>
            </a: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Largest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graph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size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for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which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 quantum processor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excels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approach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the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MaxCut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problem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3932cf246dcf4df1"/>
          <a:stretch/>
        </p:blipFill>
        <p:spPr bwMode="auto">
          <a:xfrm>
            <a:off x="2546663" y="11520319"/>
            <a:ext cx="2145479" cy="110657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/>
          </p:cNvPicPr>
          <p:nvPr/>
        </p:nvPicPr>
        <p:blipFill rotWithShape="1">
          <a:blip r:embed="R6cc82f2567a6446f"/>
          <a:srcRect l="30623" t="20057" r="55141" b="60741"/>
          <a:stretch/>
        </p:blipFill>
        <p:spPr bwMode="auto">
          <a:xfrm>
            <a:off x="3118911" y="3910984"/>
            <a:ext cx="1375330" cy="102964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0f484ce2f806470c"/>
          <a:srcRect l="473" r="51607"/>
          <a:stretch/>
        </p:blipFill>
        <p:spPr bwMode="auto">
          <a:xfrm>
            <a:off x="5481034" y="5743607"/>
            <a:ext cx="2960910" cy="225578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a3c8c178d576403f"/>
          <a:srcRect l="70137"/>
          <a:stretch/>
        </p:blipFill>
        <p:spPr bwMode="auto">
          <a:xfrm>
            <a:off x="2788155" y="8125367"/>
            <a:ext cx="2447517" cy="21042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b4d00184dbdb41fc"/>
          <a:srcRect t="12782" b="13396"/>
          <a:stretch/>
        </p:blipFill>
        <p:spPr>
          <a:xfrm>
            <a:off x="3231172" y="5534285"/>
            <a:ext cx="1031640" cy="76158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0f484ce2f806470c"/>
          <a:srcRect l="51917"/>
          <a:stretch/>
        </p:blipFill>
        <p:spPr bwMode="auto">
          <a:xfrm>
            <a:off x="5470914" y="7909051"/>
            <a:ext cx="2971029" cy="2255788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 bwMode="auto">
          <a:xfrm>
            <a:off x="2626763" y="6171773"/>
            <a:ext cx="303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QED-C </a:t>
            </a:r>
            <a:r>
              <a:rPr kumimoji="0" lang="fr-FR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Bench</a:t>
            </a: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err="1">
                <a:solidFill>
                  <a:srgbClr val="000000"/>
                </a:solidFill>
              </a:rPr>
              <a:t>Algo</a:t>
            </a:r>
            <a:r>
              <a:rPr lang="fr-FR" sz="2000" b="1" dirty="0">
                <a:solidFill>
                  <a:srgbClr val="000000"/>
                </a:solidFill>
              </a:rPr>
              <a:t>. </a:t>
            </a:r>
            <a:r>
              <a:rPr lang="fr-FR" sz="2000" b="1" dirty="0" err="1">
                <a:solidFill>
                  <a:srgbClr val="000000"/>
                </a:solidFill>
              </a:rPr>
              <a:t>execution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with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volumetric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result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evaluation</a:t>
            </a:r>
            <a:r>
              <a:rPr lang="fr-FR" sz="2000" dirty="0">
                <a:solidFill>
                  <a:srgbClr val="000000"/>
                </a:solidFill>
              </a:rPr>
              <a:t>: Solution </a:t>
            </a:r>
            <a:r>
              <a:rPr lang="fr-FR" sz="2000" dirty="0" err="1">
                <a:solidFill>
                  <a:srgbClr val="000000"/>
                </a:solidFill>
              </a:rPr>
              <a:t>fidelity</a:t>
            </a:r>
            <a:r>
              <a:rPr lang="fr-FR" sz="2000" dirty="0">
                <a:solidFill>
                  <a:srgbClr val="000000"/>
                </a:solidFill>
              </a:rPr>
              <a:t> as a </a:t>
            </a:r>
            <a:r>
              <a:rPr lang="fr-FR" sz="2000" dirty="0" err="1">
                <a:solidFill>
                  <a:srgbClr val="000000"/>
                </a:solidFill>
              </a:rPr>
              <a:t>function</a:t>
            </a:r>
            <a:r>
              <a:rPr lang="fr-FR" sz="2000" dirty="0">
                <a:solidFill>
                  <a:srgbClr val="000000"/>
                </a:solidFill>
              </a:rPr>
              <a:t> of circuit </a:t>
            </a:r>
            <a:r>
              <a:rPr lang="fr-FR" sz="2000" dirty="0" err="1">
                <a:solidFill>
                  <a:srgbClr val="000000"/>
                </a:solidFill>
              </a:rPr>
              <a:t>width</a:t>
            </a:r>
            <a:r>
              <a:rPr lang="fr-FR" sz="2000" dirty="0">
                <a:solidFill>
                  <a:srgbClr val="000000"/>
                </a:solidFill>
              </a:rPr>
              <a:t> and </a:t>
            </a:r>
            <a:r>
              <a:rPr lang="fr-FR" sz="2000" dirty="0" err="1">
                <a:solidFill>
                  <a:srgbClr val="000000"/>
                </a:solidFill>
              </a:rPr>
              <a:t>depth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7706337" y="2421475"/>
            <a:ext cx="1419075" cy="208920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761998" y="5386676"/>
            <a:ext cx="347265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761998" y="10625834"/>
            <a:ext cx="347265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/>
          <p:nvPr/>
        </p:nvCxnSpPr>
        <p:spPr>
          <a:xfrm rot="10800000" flipV="1">
            <a:off x="10297442" y="2499652"/>
            <a:ext cx="1370900" cy="991883"/>
          </a:xfrm>
          <a:prstGeom prst="bentConnector3">
            <a:avLst>
              <a:gd name="adj1" fmla="val 99970"/>
            </a:avLst>
          </a:prstGeom>
          <a:noFill/>
          <a:ln w="25400" cap="flat">
            <a:solidFill>
              <a:schemeClr val="tx2">
                <a:lumMod val="50000"/>
              </a:schemeClr>
            </a:solidFill>
            <a:prstDash val="solid"/>
            <a:round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7685084" y="8888872"/>
            <a:ext cx="1402165" cy="2537355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8516438" y="6400800"/>
            <a:ext cx="570811" cy="322627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8031773" y="4786714"/>
            <a:ext cx="898895" cy="19776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16048984" y="4602621"/>
            <a:ext cx="4873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668342" y="1566373"/>
            <a:ext cx="1271565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Mesasure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full-</a:t>
            </a: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stack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performance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More HW-</a:t>
            </a:r>
            <a:r>
              <a:rPr kumimoji="0" lang="fr-FR" sz="30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agnostic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kumimoji="0" lang="fr-FR" sz="3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0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appropriate</a:t>
            </a:r>
            <a:r>
              <a:rPr kumimoji="0" lang="fr-FR" sz="3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to compare </a:t>
            </a:r>
            <a:r>
              <a:rPr kumimoji="0" lang="fr-FR" sz="30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kumimoji="0" lang="fr-FR" sz="3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NISQ &amp; FTQC-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ready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, more </a:t>
            </a:r>
            <a:r>
              <a:rPr lang="fr-FR" sz="3000" dirty="0" err="1">
                <a:solidFill>
                  <a:schemeClr val="tx2">
                    <a:lumMod val="50000"/>
                  </a:schemeClr>
                </a:solidFill>
              </a:rPr>
              <a:t>scalable</a:t>
            </a:r>
            <a:endParaRPr lang="fr-FR" sz="3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aseline="0" dirty="0" err="1">
                <a:solidFill>
                  <a:schemeClr val="tx2">
                    <a:lumMod val="50000"/>
                  </a:schemeClr>
                </a:solidFill>
              </a:rPr>
              <a:t>Measure</a:t>
            </a:r>
            <a:r>
              <a:rPr lang="fr-FR" sz="3000" baseline="0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fr-FR" sz="3000" baseline="0" dirty="0" err="1">
                <a:solidFill>
                  <a:schemeClr val="tx2">
                    <a:lumMod val="50000"/>
                  </a:schemeClr>
                </a:solidFill>
              </a:rPr>
              <a:t>progress</a:t>
            </a:r>
            <a:r>
              <a:rPr lang="fr-FR" sz="3000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000" baseline="0" dirty="0" err="1">
                <a:solidFill>
                  <a:schemeClr val="tx2">
                    <a:lumMod val="50000"/>
                  </a:schemeClr>
                </a:solidFill>
              </a:rPr>
              <a:t>towards</a:t>
            </a:r>
            <a:r>
              <a:rPr lang="fr-FR" sz="3000" dirty="0">
                <a:solidFill>
                  <a:schemeClr val="tx2">
                    <a:lumMod val="50000"/>
                  </a:schemeClr>
                </a:solidFill>
              </a:rPr>
              <a:t> utility</a:t>
            </a:r>
          </a:p>
        </p:txBody>
      </p:sp>
    </p:spTree>
    <p:extLst>
      <p:ext uri="{BB962C8B-B14F-4D97-AF65-F5344CB8AC3E}">
        <p14:creationId xmlns:p14="http://schemas.microsoft.com/office/powerpoint/2010/main" val="3544369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e1d7aa2474fd44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7" y="300868"/>
            <a:ext cx="16634337" cy="14492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8000" dirty="0"/>
              <a:t>An example of application-oriented QC benchmarks set</a:t>
            </a:r>
            <a:endParaRPr lang="en-GB" sz="8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4ac68b252dc14983"/>
          <a:stretch/>
        </p:blipFill>
        <p:spPr bwMode="auto">
          <a:xfrm>
            <a:off x="20480530" y="781817"/>
            <a:ext cx="3403834" cy="120447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793522"/>
            <a:ext cx="262236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>
              <a:buClr>
                <a:srgbClr val="FF0000"/>
              </a:buClr>
              <a:defRPr/>
            </a:pPr>
            <a:r>
              <a:rPr lang="en-US" sz="3500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[Set of reference </a:t>
            </a:r>
            <a:r>
              <a:rPr lang="en-US" sz="3500" b="1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Problems</a:t>
            </a:r>
            <a:r>
              <a:rPr lang="en-US" sz="3500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 to be solved + </a:t>
            </a:r>
            <a:r>
              <a:rPr lang="en-US" sz="3500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Multiple </a:t>
            </a:r>
            <a:r>
              <a:rPr lang="en-US" sz="3500" b="1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Metrics</a:t>
            </a:r>
            <a:r>
              <a:rPr lang="en-US" sz="3500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 </a:t>
            </a:r>
            <a:r>
              <a:rPr lang="en-US" sz="3500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+ </a:t>
            </a:r>
            <a:r>
              <a:rPr lang="en-US" sz="3500" b="1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Aggregation</a:t>
            </a:r>
            <a:r>
              <a:rPr lang="en-US" sz="3500" kern="1200" dirty="0">
                <a:solidFill>
                  <a:srgbClr val="E50019"/>
                </a:solidFill>
                <a:latin typeface="Poppins"/>
                <a:ea typeface="+mn-ea"/>
                <a:cs typeface="+mn-cs"/>
              </a:rPr>
              <a:t> tool for notation] 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3578957" y="5051650"/>
            <a:ext cx="6719166" cy="3686283"/>
            <a:chOff x="1306688" y="1297896"/>
            <a:chExt cx="7975511" cy="4375543"/>
          </a:xfrm>
        </p:grpSpPr>
        <p:sp>
          <p:nvSpPr>
            <p:cNvPr id="54" name="Rectangle à coins arrondis 31"/>
            <p:cNvSpPr/>
            <p:nvPr/>
          </p:nvSpPr>
          <p:spPr bwMode="auto">
            <a:xfrm>
              <a:off x="1356007" y="1323097"/>
              <a:ext cx="3858785" cy="2111039"/>
            </a:xfrm>
            <a:prstGeom prst="roundRect">
              <a:avLst>
                <a:gd name="adj" fmla="val 16667"/>
              </a:avLst>
            </a:prstGeom>
            <a:solidFill>
              <a:srgbClr val="003A70">
                <a:lumMod val="50000"/>
              </a:srgbClr>
            </a:solidFill>
            <a:ln w="9525">
              <a:noFill/>
            </a:ln>
            <a:effectLst/>
          </p:spPr>
          <p:txBody>
            <a:bodyPr vertOverflow="overflow" horzOverflow="overflow" lIns="122040" tIns="60840" rIns="122040" bIns="60840" numCol="1" spcCol="0" anchor="ctr">
              <a:noAutofit/>
            </a:bodyPr>
            <a:lstStyle/>
            <a:p>
              <a:pPr algn="ctr" defTabSz="914400" hangingPunct="1">
                <a:defRPr/>
              </a:pPr>
              <a:endParaRPr lang="fr-FR" sz="3000" spc="-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defTabSz="914400" hangingPunct="1">
                <a:defRPr/>
              </a:pPr>
              <a:r>
                <a:rPr lang="fr-FR" sz="3000" spc="-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Simulation of</a:t>
              </a:r>
              <a:r>
                <a:rPr lang="fr-FR" sz="3000" spc="-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fr-FR" sz="3000" spc="-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Quantum </a:t>
              </a:r>
              <a:r>
                <a:rPr lang="fr-FR" sz="3000" spc="-1" dirty="0" err="1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Physics</a:t>
              </a:r>
              <a:endParaRPr lang="fr-FR" sz="3000" spc="-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defTabSz="914400" hangingPunct="1">
                <a:defRPr/>
              </a:pPr>
              <a:endParaRPr lang="fr-FR" sz="3000" spc="-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5" name="Groupe 38"/>
            <p:cNvGrpSpPr/>
            <p:nvPr/>
          </p:nvGrpSpPr>
          <p:grpSpPr bwMode="auto">
            <a:xfrm>
              <a:off x="1306688" y="1297896"/>
              <a:ext cx="7975511" cy="4375543"/>
              <a:chOff x="1378440" y="1458000"/>
              <a:chExt cx="8162534" cy="4375543"/>
            </a:xfrm>
          </p:grpSpPr>
          <p:sp>
            <p:nvSpPr>
              <p:cNvPr id="56" name="Rectangle à coins arrondis 40"/>
              <p:cNvSpPr/>
              <p:nvPr/>
            </p:nvSpPr>
            <p:spPr bwMode="auto">
              <a:xfrm>
                <a:off x="5541380" y="1458000"/>
                <a:ext cx="3984480" cy="2111040"/>
              </a:xfrm>
              <a:prstGeom prst="roundRect">
                <a:avLst>
                  <a:gd name="adj" fmla="val 16667"/>
                </a:avLst>
              </a:prstGeom>
              <a:solidFill>
                <a:srgbClr val="003A70">
                  <a:lumMod val="75000"/>
                </a:srgbClr>
              </a:solidFill>
              <a:ln w="9525">
                <a:noFill/>
              </a:ln>
              <a:effectLst/>
            </p:spPr>
            <p:txBody>
              <a:bodyPr vertOverflow="overflow" horzOverflow="overflow" lIns="122040" tIns="60840" rIns="122040" bIns="60840" numCol="1" spcCol="0" anchor="ctr">
                <a:noAutofit/>
              </a:bodyPr>
              <a:lstStyle/>
              <a:p>
                <a:pPr algn="ctr" defTabSz="914400" hangingPunct="1">
                  <a:defRPr/>
                </a:pPr>
                <a:endParaRPr lang="fr-FR" sz="3000" spc="-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 defTabSz="914400" hangingPunct="1">
                  <a:defRPr/>
                </a:pPr>
                <a:r>
                  <a:rPr lang="fr-FR" sz="3000" spc="-1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Optimization</a:t>
                </a:r>
                <a:r>
                  <a:rPr lang="fr-FR" sz="3000" spc="-1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algn="ctr" defTabSz="914400" hangingPunct="1">
                  <a:defRPr/>
                </a:pPr>
                <a:endParaRPr lang="fr-FR" sz="3000" spc="-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à coins arrondis 41"/>
              <p:cNvSpPr/>
              <p:nvPr/>
            </p:nvSpPr>
            <p:spPr bwMode="auto">
              <a:xfrm>
                <a:off x="1378440" y="3722503"/>
                <a:ext cx="3984480" cy="2111040"/>
              </a:xfrm>
              <a:prstGeom prst="roundRect">
                <a:avLst>
                  <a:gd name="adj" fmla="val 16667"/>
                </a:avLst>
              </a:prstGeom>
              <a:solidFill>
                <a:srgbClr val="003A70">
                  <a:lumMod val="60000"/>
                  <a:lumOff val="40000"/>
                </a:srgbClr>
              </a:solidFill>
              <a:ln w="9525">
                <a:noFill/>
              </a:ln>
              <a:effectLst/>
            </p:spPr>
            <p:txBody>
              <a:bodyPr vertOverflow="overflow" horzOverflow="overflow" lIns="122040" tIns="60840" rIns="122040" bIns="60840" numCol="1" spcCol="0" anchor="ctr">
                <a:noAutofit/>
              </a:bodyPr>
              <a:lstStyle/>
              <a:p>
                <a:pPr algn="ctr" defTabSz="914400" hangingPunct="1">
                  <a:defRPr/>
                </a:pPr>
                <a:r>
                  <a:rPr lang="fr-FR" sz="3000" spc="-1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Linear</a:t>
                </a:r>
                <a:r>
                  <a:rPr lang="fr-FR" sz="3000" spc="-1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fr-FR" sz="3000" spc="-1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Systems</a:t>
                </a:r>
                <a:r>
                  <a:rPr lang="fr-FR" sz="3000" spc="-1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fr-FR" sz="3000" spc="-1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Solving</a:t>
                </a:r>
                <a:endParaRPr lang="fr-FR" sz="3000" spc="-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à coins arrondis 43"/>
              <p:cNvSpPr/>
              <p:nvPr/>
            </p:nvSpPr>
            <p:spPr bwMode="auto">
              <a:xfrm>
                <a:off x="5556494" y="3722503"/>
                <a:ext cx="3984480" cy="2111040"/>
              </a:xfrm>
              <a:prstGeom prst="roundRect">
                <a:avLst>
                  <a:gd name="adj" fmla="val 16667"/>
                </a:avLst>
              </a:prstGeom>
              <a:solidFill>
                <a:srgbClr val="003A70">
                  <a:lumMod val="40000"/>
                  <a:lumOff val="60000"/>
                </a:srgbClr>
              </a:solidFill>
              <a:ln w="9525">
                <a:noFill/>
              </a:ln>
              <a:effectLst/>
            </p:spPr>
            <p:txBody>
              <a:bodyPr vertOverflow="overflow" horzOverflow="overflow" lIns="122040" tIns="60840" rIns="122040" bIns="60840" numCol="1" spcCol="0" anchor="ctr">
                <a:noAutofit/>
              </a:bodyPr>
              <a:lstStyle/>
              <a:p>
                <a:pPr algn="ctr" defTabSz="914400" hangingPunct="1">
                  <a:defRPr/>
                </a:pPr>
                <a:r>
                  <a:rPr lang="fr-FR" sz="3000" spc="-1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Prime </a:t>
                </a:r>
                <a:r>
                  <a:rPr lang="fr-FR" sz="3000" spc="-1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lang="fr-FR" sz="3000" spc="-1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actorization</a:t>
                </a:r>
                <a:endParaRPr lang="fr-FR" sz="3000" spc="-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 bwMode="auto">
          <a:xfrm>
            <a:off x="11722399" y="8911430"/>
            <a:ext cx="2169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/>
            <a:r>
              <a:rPr lang="en-US" sz="3000" b="1" kern="1200" spc="-1" dirty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Q-score</a:t>
            </a:r>
            <a:endParaRPr lang="fr-FR" sz="3000" b="1" kern="1200" dirty="0">
              <a:solidFill>
                <a:srgbClr val="2626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5f673827679d4995"/>
          <a:stretch/>
        </p:blipFill>
        <p:spPr bwMode="auto">
          <a:xfrm>
            <a:off x="10885627" y="4991625"/>
            <a:ext cx="12823459" cy="3715815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 bwMode="auto">
          <a:xfrm>
            <a:off x="20682054" y="8229070"/>
            <a:ext cx="2624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/>
            <a:r>
              <a:rPr lang="en-US" sz="3000" b="1" kern="1200" spc="-1" dirty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Energetic metrics</a:t>
            </a:r>
            <a:endParaRPr lang="fr-FR" sz="3000" b="1" kern="1200" dirty="0">
              <a:solidFill>
                <a:srgbClr val="2626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12465856" y="7844246"/>
            <a:ext cx="1069270" cy="1213160"/>
          </a:xfrm>
          <a:prstGeom prst="straightConnector1">
            <a:avLst/>
          </a:prstGeom>
          <a:noFill/>
          <a:ln w="9525" cap="flat" cmpd="sng" algn="ctr">
            <a:solidFill>
              <a:srgbClr val="262626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66" name="Connecteur droit avec flèche 65"/>
          <p:cNvCxnSpPr/>
          <p:nvPr/>
        </p:nvCxnSpPr>
        <p:spPr>
          <a:xfrm flipH="1" flipV="1">
            <a:off x="20513027" y="8664086"/>
            <a:ext cx="430515" cy="148801"/>
          </a:xfrm>
          <a:prstGeom prst="straightConnector1">
            <a:avLst/>
          </a:prstGeom>
          <a:noFill/>
          <a:ln w="9525" cap="flat" cmpd="sng" algn="ctr">
            <a:solidFill>
              <a:srgbClr val="262626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73" name="ZoneTexte 72"/>
          <p:cNvSpPr txBox="1"/>
          <p:nvPr/>
        </p:nvSpPr>
        <p:spPr bwMode="auto">
          <a:xfrm>
            <a:off x="8161005" y="9787732"/>
            <a:ext cx="10117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Towards</a:t>
            </a:r>
            <a:r>
              <a:rPr kumimoji="0" lang="fr-FR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open-</a:t>
            </a:r>
            <a:r>
              <a:rPr kumimoji="0" lang="fr-FR" sz="35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access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4" name="ZoneTexte 73"/>
          <p:cNvSpPr txBox="1"/>
          <p:nvPr/>
        </p:nvSpPr>
        <p:spPr bwMode="auto">
          <a:xfrm>
            <a:off x="2555173" y="10640496"/>
            <a:ext cx="213291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+ </a:t>
            </a:r>
            <a:r>
              <a:rPr kumimoji="0" lang="fr-FR" sz="35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Standardization</a:t>
            </a:r>
            <a:r>
              <a:rPr kumimoji="0" lang="fr-FR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for </a:t>
            </a:r>
            <a:r>
              <a:rPr kumimoji="0" lang="fr-FR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globally</a:t>
            </a:r>
            <a:r>
              <a:rPr kumimoji="0" lang="fr-FR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lang="fr-FR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harmonized</a:t>
            </a:r>
            <a:r>
              <a:rPr kumimoji="0" lang="fr-FR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and </a:t>
            </a:r>
            <a:r>
              <a:rPr kumimoji="0" lang="fr-FR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recognized</a:t>
            </a:r>
            <a:r>
              <a:rPr kumimoji="0" lang="fr-FR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benchmarks</a:t>
            </a:r>
            <a:r>
              <a:rPr kumimoji="0" lang="fr-FR" sz="35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lang="fr-FR" sz="3500" dirty="0">
                <a:solidFill>
                  <a:schemeClr val="tx1"/>
                </a:solidFill>
                <a:ea typeface="+mn-ea"/>
                <a:cs typeface="Calibri"/>
              </a:rPr>
              <a:t>[</a:t>
            </a:r>
            <a:r>
              <a:rPr kumimoji="0" lang="fr-FR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CEN-CLC</a:t>
            </a:r>
            <a:r>
              <a:rPr kumimoji="0" lang="fr-FR" sz="35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Calibri"/>
              </a:rPr>
              <a:t> JTC22, IEC/ISO JTC3]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65268" y="2879000"/>
            <a:ext cx="237120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BACQ </a:t>
            </a: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is </a:t>
            </a: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</a:t>
            </a:r>
            <a:r>
              <a:rPr kumimoji="0" lang="en-US" sz="35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application-oriented benchmark set 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multicriteria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evaluation </a:t>
            </a: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of 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QC performance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0796824" y="4503539"/>
            <a:ext cx="3331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-1" normalizeH="0" baseline="0" noProof="0" dirty="0">
                <a:ln>
                  <a:noFill/>
                </a:ln>
                <a:solidFill>
                  <a:srgbClr val="24BFF7"/>
                </a:solidFill>
                <a:effectLst/>
                <a:uLnTx/>
                <a:uFillTx/>
              </a:rPr>
              <a:t>MYRIAD-Q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spc="-1" dirty="0">
                <a:solidFill>
                  <a:schemeClr val="tx2">
                    <a:lumMod val="50000"/>
                  </a:schemeClr>
                </a:solidFill>
              </a:rPr>
              <a:t>MCDA </a:t>
            </a:r>
            <a:r>
              <a:rPr lang="fr-FR" sz="2000" spc="-1" dirty="0" err="1">
                <a:solidFill>
                  <a:schemeClr val="tx2">
                    <a:lumMod val="50000"/>
                  </a:schemeClr>
                </a:solidFill>
              </a:rPr>
              <a:t>method</a:t>
            </a:r>
            <a:r>
              <a:rPr lang="fr-FR" sz="2000" spc="-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spc="-1" dirty="0" err="1">
                <a:solidFill>
                  <a:schemeClr val="tx2">
                    <a:lumMod val="50000"/>
                  </a:schemeClr>
                </a:solidFill>
              </a:rPr>
              <a:t>including</a:t>
            </a:r>
            <a:r>
              <a:rPr lang="fr-FR" sz="2000" spc="-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spc="-1" dirty="0" err="1">
                <a:solidFill>
                  <a:schemeClr val="tx2">
                    <a:lumMod val="50000"/>
                  </a:schemeClr>
                </a:solidFill>
              </a:rPr>
              <a:t>interacting</a:t>
            </a:r>
            <a:r>
              <a:rPr lang="fr-FR" sz="2000" spc="-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spc="-1" dirty="0" err="1">
                <a:solidFill>
                  <a:schemeClr val="tx2">
                    <a:lumMod val="50000"/>
                  </a:schemeClr>
                </a:solidFill>
              </a:rPr>
              <a:t>metrics</a:t>
            </a:r>
            <a:r>
              <a:rPr lang="fr-FR" sz="2000" spc="-1" dirty="0">
                <a:solidFill>
                  <a:schemeClr val="tx2">
                    <a:lumMod val="50000"/>
                  </a:schemeClr>
                </a:solidFill>
              </a:rPr>
              <a:t>, user </a:t>
            </a:r>
            <a:r>
              <a:rPr lang="fr-FR" sz="2000" spc="-1" dirty="0" err="1">
                <a:solidFill>
                  <a:schemeClr val="tx2">
                    <a:lumMod val="50000"/>
                  </a:schemeClr>
                </a:solidFill>
              </a:rPr>
              <a:t>preferences</a:t>
            </a:r>
            <a:r>
              <a:rPr lang="fr-FR" sz="2000" spc="-1" dirty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kumimoji="0" lang="fr-FR" sz="20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871704" y="11541032"/>
            <a:ext cx="7866557" cy="102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BACQ </a:t>
            </a:r>
            <a:r>
              <a:rPr lang="en-US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Application-oriented Benchmarks for Quantum </a:t>
            </a:r>
            <a:r>
              <a:rPr lang="en-US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Computing” </a:t>
            </a: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2000" kern="1200" spc="-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Barbaresco</a:t>
            </a: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i="1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endParaRPr lang="en-GB" sz="2000" kern="1200" spc="-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r:id="rcIdd1958764984c4bc3" tooltip="https://arxiv.org/abs/2403.12205"/>
            </a:endParaRPr>
          </a:p>
          <a:p>
            <a:pPr defTabSz="914400" hangingPunct="1">
              <a:defRPr/>
            </a:pPr>
            <a:r>
              <a:rPr lang="en-GB" sz="2000" u="sng" kern="1200" spc="-1" dirty="0">
                <a:solidFill>
                  <a:srgbClr val="26262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cIdd1958764984c4bc3" tooltip="https://arxiv.org/abs/2403.12205"/>
              </a:rPr>
              <a:t>https://arxiv.org/abs/2403.12205</a:t>
            </a:r>
            <a:endParaRPr lang="en-GB" sz="2000" u="sng" kern="1200" spc="-1" dirty="0">
              <a:solidFill>
                <a:srgbClr val="262626">
                  <a:lumMod val="75000"/>
                  <a:lumOff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36053" y="11541032"/>
            <a:ext cx="8785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Benchmarking Quantum Coprocessors in an Application-Centric, Hardware-Agnostic, and Scalable Way” </a:t>
            </a: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</a:t>
            </a:r>
            <a:r>
              <a:rPr lang="en-GB" sz="2000" kern="1200" spc="-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Martiel</a:t>
            </a:r>
            <a:r>
              <a:rPr lang="en-GB" sz="2000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i="1" kern="1200" spc="-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endParaRPr lang="en-GB" sz="2000" kern="1200" spc="-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hangingPunct="1">
              <a:defRPr/>
            </a:pPr>
            <a:r>
              <a:rPr lang="en-GB" sz="2000" u="sng" kern="1200" spc="-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https://doi.org/10.1109/TQE.2021.3090207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3620507" y="8867222"/>
            <a:ext cx="820027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500" spc="-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HW platforms </a:t>
            </a: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500" spc="-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QC modalities (analog to gate-based)</a:t>
            </a: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500" spc="-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NISQ </a:t>
            </a:r>
            <a:r>
              <a:rPr lang="en-US" sz="2500" spc="-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500" spc="-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FTQC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b55abf935a754b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/>
          <a:stretch/>
        </p:blipFill>
        <p:spPr>
          <a:xfrm>
            <a:off x="20217050" y="12688843"/>
            <a:ext cx="3492036" cy="77940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7963871" y="12807735"/>
            <a:ext cx="209031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003C6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F. Schopfer</a:t>
            </a:r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rgbClr val="003C6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0d9e09e3f4bb4d6d"/>
          <a:stretch>
            <a:fillRect/>
          </a:stretch>
        </p:blipFill>
        <p:spPr>
          <a:xfrm>
            <a:off x="21260179" y="9353386"/>
            <a:ext cx="1405777" cy="589126"/>
          </a:xfrm>
          <a:prstGeom prst="rect">
            <a:avLst/>
          </a:prstGeom>
        </p:spPr>
      </p:pic>
      <p:pic>
        <p:nvPicPr>
          <p:cNvPr id="31" name="Picture 15"/>
          <p:cNvPicPr/>
          <p:nvPr/>
        </p:nvPicPr>
        <p:blipFill>
          <a:blip r:embed="R3e9583264f7241e0"/>
          <a:stretch/>
        </p:blipFill>
        <p:spPr bwMode="auto">
          <a:xfrm>
            <a:off x="6460497" y="13028072"/>
            <a:ext cx="2511738" cy="558532"/>
          </a:xfrm>
          <a:prstGeom prst="rect">
            <a:avLst/>
          </a:prstGeom>
          <a:ln w="0">
            <a:noFill/>
          </a:ln>
        </p:spPr>
      </p:pic>
      <p:pic>
        <p:nvPicPr>
          <p:cNvPr id="32" name="Image 34"/>
          <p:cNvPicPr/>
          <p:nvPr/>
        </p:nvPicPr>
        <p:blipFill>
          <a:blip r:embed="Re97fd69206194a7c"/>
          <a:stretch/>
        </p:blipFill>
        <p:spPr bwMode="auto">
          <a:xfrm>
            <a:off x="13074723" y="12723528"/>
            <a:ext cx="1061748" cy="944436"/>
          </a:xfrm>
          <a:prstGeom prst="rect">
            <a:avLst/>
          </a:prstGeom>
          <a:ln w="0">
            <a:noFill/>
          </a:ln>
        </p:spPr>
      </p:pic>
      <p:pic>
        <p:nvPicPr>
          <p:cNvPr id="33" name="Image 35"/>
          <p:cNvPicPr/>
          <p:nvPr/>
        </p:nvPicPr>
        <p:blipFill>
          <a:blip r:embed="Rbf62cd1d4f1f40a8"/>
          <a:stretch/>
        </p:blipFill>
        <p:spPr bwMode="auto">
          <a:xfrm>
            <a:off x="9501362" y="13044126"/>
            <a:ext cx="1693923" cy="487040"/>
          </a:xfrm>
          <a:prstGeom prst="rect">
            <a:avLst/>
          </a:prstGeom>
          <a:ln w="0">
            <a:noFill/>
          </a:ln>
        </p:spPr>
      </p:pic>
      <p:pic>
        <p:nvPicPr>
          <p:cNvPr id="34" name="Image 36"/>
          <p:cNvPicPr/>
          <p:nvPr/>
        </p:nvPicPr>
        <p:blipFill>
          <a:blip r:embed="R5568b608dac24e18"/>
          <a:stretch/>
        </p:blipFill>
        <p:spPr bwMode="auto">
          <a:xfrm>
            <a:off x="11724412" y="12772306"/>
            <a:ext cx="821184" cy="821184"/>
          </a:xfrm>
          <a:prstGeom prst="rect">
            <a:avLst/>
          </a:prstGeom>
          <a:ln w="0">
            <a:noFill/>
          </a:ln>
        </p:spPr>
      </p:pic>
      <p:pic>
        <p:nvPicPr>
          <p:cNvPr id="35" name="Image 37"/>
          <p:cNvPicPr/>
          <p:nvPr/>
        </p:nvPicPr>
        <p:blipFill>
          <a:blip r:embed="R5f92411608564c60"/>
          <a:srcRect t="31933" b="34252"/>
          <a:stretch/>
        </p:blipFill>
        <p:spPr bwMode="auto">
          <a:xfrm>
            <a:off x="14665600" y="12807735"/>
            <a:ext cx="2381136" cy="804107"/>
          </a:xfrm>
          <a:prstGeom prst="rect">
            <a:avLst/>
          </a:prstGeom>
          <a:ln w="0">
            <a:noFill/>
          </a:ln>
        </p:spPr>
      </p:pic>
      <p:pic>
        <p:nvPicPr>
          <p:cNvPr id="36" name="Image 30"/>
          <p:cNvPicPr/>
          <p:nvPr/>
        </p:nvPicPr>
        <p:blipFill>
          <a:blip r:embed="Rd661912d109e4ffb"/>
          <a:stretch/>
        </p:blipFill>
        <p:spPr bwMode="auto">
          <a:xfrm>
            <a:off x="2970172" y="12955972"/>
            <a:ext cx="2961198" cy="507634"/>
          </a:xfrm>
          <a:prstGeom prst="rect">
            <a:avLst/>
          </a:prstGeom>
          <a:ln w="0">
            <a:noFill/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1fad85f3f9fc4d37"/>
          <a:stretch>
            <a:fillRect/>
          </a:stretch>
        </p:blipFill>
        <p:spPr>
          <a:xfrm>
            <a:off x="14620461" y="11488458"/>
            <a:ext cx="1164275" cy="116427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2b641f3ff3294c16"/>
          <a:stretch>
            <a:fillRect/>
          </a:stretch>
        </p:blipFill>
        <p:spPr>
          <a:xfrm>
            <a:off x="3236887" y="11509656"/>
            <a:ext cx="1212198" cy="12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Macintosh PowerPoint</Application>
  <PresentationFormat>Benutzerdefiniert</PresentationFormat>
  <Paragraphs>49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Helvetica Neue</vt:lpstr>
      <vt:lpstr>Helvetica Neue Medium</vt:lpstr>
      <vt:lpstr>Systemschrift Normal</vt:lpstr>
      <vt:lpstr>21_BasicWhite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ModifiedBy>Herten, Andreas</lastModifiedBy>
  <revision>6</revision>
  <dcterms:modified xsi:type="dcterms:W3CDTF">2025-03-18T19:58:14.4960000Z</dcterms:modified>
</coreProperties>
</file>

<file path=docProps/custom.xml><?xml version="1.0" encoding="utf-8"?>
<Properties xmlns="http://schemas.openxmlformats.org/officeDocument/2006/custom-properties" xmlns:vt="http://schemas.openxmlformats.org/officeDocument/2006/docPropsVTypes"/>
</file>