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19"/>
  </p:notesMasterIdLst>
  <p:handoutMasterIdLst>
    <p:handoutMasterId r:id="rId20"/>
  </p:handoutMasterIdLst>
  <p:sldIdLst>
    <p:sldId id="1448943133" r:id="rId5"/>
    <p:sldId id="1152" r:id="rId6"/>
    <p:sldId id="533" r:id="rId7"/>
    <p:sldId id="1130" r:id="rId8"/>
    <p:sldId id="290" r:id="rId9"/>
    <p:sldId id="1141" r:id="rId10"/>
    <p:sldId id="1448943137" r:id="rId11"/>
    <p:sldId id="260" r:id="rId12"/>
    <p:sldId id="1448943117" r:id="rId13"/>
    <p:sldId id="1153" r:id="rId14"/>
    <p:sldId id="1448943134" r:id="rId15"/>
    <p:sldId id="1448943135" r:id="rId16"/>
    <p:sldId id="326" r:id="rId17"/>
    <p:sldId id="6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C64B7"/>
    <a:srgbClr val="D3A7FF"/>
    <a:srgbClr val="EAF4E4"/>
    <a:srgbClr val="003FB5"/>
    <a:srgbClr val="FFD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AE43C-3D9C-41BA-9D96-6F0B01A1E8C2}" v="24" dt="2024-03-15T09:25:09.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65" autoAdjust="0"/>
  </p:normalViewPr>
  <p:slideViewPr>
    <p:cSldViewPr snapToGrid="0">
      <p:cViewPr varScale="1">
        <p:scale>
          <a:sx n="92" d="100"/>
          <a:sy n="92" d="100"/>
        </p:scale>
        <p:origin x="620"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254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ARET Jari (Chips JU)" userId="45cc5314-8faf-48fb-9705-7c7d972f48cf" providerId="ADAL" clId="{BB3AE43C-3D9C-41BA-9D96-6F0B01A1E8C2}"/>
    <pc:docChg chg="undo custSel addSld delSld modSld">
      <pc:chgData name="KINARET Jari (Chips JU)" userId="45cc5314-8faf-48fb-9705-7c7d972f48cf" providerId="ADAL" clId="{BB3AE43C-3D9C-41BA-9D96-6F0B01A1E8C2}" dt="2024-03-15T09:40:57.120" v="139" actId="20577"/>
      <pc:docMkLst>
        <pc:docMk/>
      </pc:docMkLst>
      <pc:sldChg chg="addSp delSp modSp add del mod modClrScheme chgLayout">
        <pc:chgData name="KINARET Jari (Chips JU)" userId="45cc5314-8faf-48fb-9705-7c7d972f48cf" providerId="ADAL" clId="{BB3AE43C-3D9C-41BA-9D96-6F0B01A1E8C2}" dt="2024-03-08T08:57:41.779" v="40" actId="47"/>
        <pc:sldMkLst>
          <pc:docMk/>
          <pc:sldMk cId="3817807382" sldId="256"/>
        </pc:sldMkLst>
        <pc:spChg chg="mod ord">
          <ac:chgData name="KINARET Jari (Chips JU)" userId="45cc5314-8faf-48fb-9705-7c7d972f48cf" providerId="ADAL" clId="{BB3AE43C-3D9C-41BA-9D96-6F0B01A1E8C2}" dt="2024-03-08T08:54:31.380" v="23" actId="20577"/>
          <ac:spMkLst>
            <pc:docMk/>
            <pc:sldMk cId="3817807382" sldId="256"/>
            <ac:spMk id="2" creationId="{43076272-5388-88CC-A6FC-709D9BF71D67}"/>
          </ac:spMkLst>
        </pc:spChg>
        <pc:spChg chg="del mod ord">
          <ac:chgData name="KINARET Jari (Chips JU)" userId="45cc5314-8faf-48fb-9705-7c7d972f48cf" providerId="ADAL" clId="{BB3AE43C-3D9C-41BA-9D96-6F0B01A1E8C2}" dt="2024-03-08T08:55:42.515" v="25" actId="478"/>
          <ac:spMkLst>
            <pc:docMk/>
            <pc:sldMk cId="3817807382" sldId="256"/>
            <ac:spMk id="3" creationId="{3A5DE1A7-8A0C-1345-1AAF-8B96FD84E72A}"/>
          </ac:spMkLst>
        </pc:spChg>
        <pc:spChg chg="mod">
          <ac:chgData name="KINARET Jari (Chips JU)" userId="45cc5314-8faf-48fb-9705-7c7d972f48cf" providerId="ADAL" clId="{BB3AE43C-3D9C-41BA-9D96-6F0B01A1E8C2}" dt="2024-03-08T08:54:14.753" v="4" actId="1076"/>
          <ac:spMkLst>
            <pc:docMk/>
            <pc:sldMk cId="3817807382" sldId="256"/>
            <ac:spMk id="4" creationId="{E1A9E721-8906-7BB1-A3E8-4FCAF75C109F}"/>
          </ac:spMkLst>
        </pc:spChg>
        <pc:spChg chg="mod">
          <ac:chgData name="KINARET Jari (Chips JU)" userId="45cc5314-8faf-48fb-9705-7c7d972f48cf" providerId="ADAL" clId="{BB3AE43C-3D9C-41BA-9D96-6F0B01A1E8C2}" dt="2024-03-08T08:54:09.968" v="3" actId="1076"/>
          <ac:spMkLst>
            <pc:docMk/>
            <pc:sldMk cId="3817807382" sldId="256"/>
            <ac:spMk id="5" creationId="{73F2D02A-00AD-5FB8-8929-E8FC9676ED71}"/>
          </ac:spMkLst>
        </pc:spChg>
        <pc:spChg chg="add del mod ord">
          <ac:chgData name="KINARET Jari (Chips JU)" userId="45cc5314-8faf-48fb-9705-7c7d972f48cf" providerId="ADAL" clId="{BB3AE43C-3D9C-41BA-9D96-6F0B01A1E8C2}" dt="2024-03-08T08:54:06.114" v="2" actId="478"/>
          <ac:spMkLst>
            <pc:docMk/>
            <pc:sldMk cId="3817807382" sldId="256"/>
            <ac:spMk id="8" creationId="{F0D9400C-412C-BF6E-5EB2-FA725368E853}"/>
          </ac:spMkLst>
        </pc:spChg>
        <pc:spChg chg="add del mod ord">
          <ac:chgData name="KINARET Jari (Chips JU)" userId="45cc5314-8faf-48fb-9705-7c7d972f48cf" providerId="ADAL" clId="{BB3AE43C-3D9C-41BA-9D96-6F0B01A1E8C2}" dt="2024-03-08T08:55:39.066" v="24" actId="478"/>
          <ac:spMkLst>
            <pc:docMk/>
            <pc:sldMk cId="3817807382" sldId="256"/>
            <ac:spMk id="9" creationId="{6FF00B4C-864E-8C81-149F-C0B7D283F7E8}"/>
          </ac:spMkLst>
        </pc:spChg>
        <pc:spChg chg="add del mod">
          <ac:chgData name="KINARET Jari (Chips JU)" userId="45cc5314-8faf-48fb-9705-7c7d972f48cf" providerId="ADAL" clId="{BB3AE43C-3D9C-41BA-9D96-6F0B01A1E8C2}" dt="2024-03-08T08:55:45.018" v="26" actId="478"/>
          <ac:spMkLst>
            <pc:docMk/>
            <pc:sldMk cId="3817807382" sldId="256"/>
            <ac:spMk id="11" creationId="{2EA4681E-A520-48BF-0F87-99A86BB145C9}"/>
          </ac:spMkLst>
        </pc:spChg>
        <pc:grpChg chg="mod">
          <ac:chgData name="KINARET Jari (Chips JU)" userId="45cc5314-8faf-48fb-9705-7c7d972f48cf" providerId="ADAL" clId="{BB3AE43C-3D9C-41BA-9D96-6F0B01A1E8C2}" dt="2024-03-08T08:54:14.753" v="4" actId="1076"/>
          <ac:grpSpMkLst>
            <pc:docMk/>
            <pc:sldMk cId="3817807382" sldId="256"/>
            <ac:grpSpMk id="6" creationId="{6CCC1BDB-BA65-01A6-4AC2-E8CC1AFD6527}"/>
          </ac:grpSpMkLst>
        </pc:grpChg>
        <pc:grpChg chg="mod">
          <ac:chgData name="KINARET Jari (Chips JU)" userId="45cc5314-8faf-48fb-9705-7c7d972f48cf" providerId="ADAL" clId="{BB3AE43C-3D9C-41BA-9D96-6F0B01A1E8C2}" dt="2024-03-08T08:54:09.968" v="3" actId="1076"/>
          <ac:grpSpMkLst>
            <pc:docMk/>
            <pc:sldMk cId="3817807382" sldId="256"/>
            <ac:grpSpMk id="7" creationId="{CB92FF5E-E318-B95B-AD6F-0C5F4DE5CDF7}"/>
          </ac:grpSpMkLst>
        </pc:grpChg>
        <pc:picChg chg="mod">
          <ac:chgData name="KINARET Jari (Chips JU)" userId="45cc5314-8faf-48fb-9705-7c7d972f48cf" providerId="ADAL" clId="{BB3AE43C-3D9C-41BA-9D96-6F0B01A1E8C2}" dt="2024-03-08T08:54:14.753" v="4" actId="1076"/>
          <ac:picMkLst>
            <pc:docMk/>
            <pc:sldMk cId="3817807382" sldId="256"/>
            <ac:picMk id="1026" creationId="{2F668E54-3CE9-89EB-A24D-E582E2A133D7}"/>
          </ac:picMkLst>
        </pc:picChg>
        <pc:picChg chg="mod">
          <ac:chgData name="KINARET Jari (Chips JU)" userId="45cc5314-8faf-48fb-9705-7c7d972f48cf" providerId="ADAL" clId="{BB3AE43C-3D9C-41BA-9D96-6F0B01A1E8C2}" dt="2024-03-08T08:54:09.968" v="3" actId="1076"/>
          <ac:picMkLst>
            <pc:docMk/>
            <pc:sldMk cId="3817807382" sldId="256"/>
            <ac:picMk id="1030" creationId="{A7CA976D-FFF3-4B31-96A6-BD4874294172}"/>
          </ac:picMkLst>
        </pc:picChg>
      </pc:sldChg>
      <pc:sldChg chg="addSp delSp modSp add mod modClrScheme chgLayout">
        <pc:chgData name="KINARET Jari (Chips JU)" userId="45cc5314-8faf-48fb-9705-7c7d972f48cf" providerId="ADAL" clId="{BB3AE43C-3D9C-41BA-9D96-6F0B01A1E8C2}" dt="2024-03-15T09:40:57.120" v="139" actId="20577"/>
        <pc:sldMkLst>
          <pc:docMk/>
          <pc:sldMk cId="2080027214" sldId="260"/>
        </pc:sldMkLst>
        <pc:spChg chg="add del mod ord">
          <ac:chgData name="KINARET Jari (Chips JU)" userId="45cc5314-8faf-48fb-9705-7c7d972f48cf" providerId="ADAL" clId="{BB3AE43C-3D9C-41BA-9D96-6F0B01A1E8C2}" dt="2024-03-15T09:22:57.846" v="129" actId="20577"/>
          <ac:spMkLst>
            <pc:docMk/>
            <pc:sldMk cId="2080027214" sldId="260"/>
            <ac:spMk id="2" creationId="{1CE06077-9DD9-EB66-D427-EEFF20D7B5C2}"/>
          </ac:spMkLst>
        </pc:spChg>
        <pc:spChg chg="mod ord">
          <ac:chgData name="KINARET Jari (Chips JU)" userId="45cc5314-8faf-48fb-9705-7c7d972f48cf" providerId="ADAL" clId="{BB3AE43C-3D9C-41BA-9D96-6F0B01A1E8C2}" dt="2024-03-15T08:37:25.410" v="80" actId="120"/>
          <ac:spMkLst>
            <pc:docMk/>
            <pc:sldMk cId="2080027214" sldId="260"/>
            <ac:spMk id="3" creationId="{EA7FE4D1-CC10-9636-8C82-29AC8B5A2DE1}"/>
          </ac:spMkLst>
        </pc:spChg>
        <pc:spChg chg="mod">
          <ac:chgData name="KINARET Jari (Chips JU)" userId="45cc5314-8faf-48fb-9705-7c7d972f48cf" providerId="ADAL" clId="{BB3AE43C-3D9C-41BA-9D96-6F0B01A1E8C2}" dt="2024-03-15T08:38:32.570" v="90" actId="14100"/>
          <ac:spMkLst>
            <pc:docMk/>
            <pc:sldMk cId="2080027214" sldId="260"/>
            <ac:spMk id="4" creationId="{20C76FF3-EC1B-8FA0-B0BD-F28BE79FD43F}"/>
          </ac:spMkLst>
        </pc:spChg>
        <pc:spChg chg="mod">
          <ac:chgData name="KINARET Jari (Chips JU)" userId="45cc5314-8faf-48fb-9705-7c7d972f48cf" providerId="ADAL" clId="{BB3AE43C-3D9C-41BA-9D96-6F0B01A1E8C2}" dt="2024-03-15T08:38:49.833" v="94" actId="14100"/>
          <ac:spMkLst>
            <pc:docMk/>
            <pc:sldMk cId="2080027214" sldId="260"/>
            <ac:spMk id="5" creationId="{32627DBF-D0BB-ADD8-2060-326024040F8A}"/>
          </ac:spMkLst>
        </pc:spChg>
        <pc:spChg chg="add del mod">
          <ac:chgData name="KINARET Jari (Chips JU)" userId="45cc5314-8faf-48fb-9705-7c7d972f48cf" providerId="ADAL" clId="{BB3AE43C-3D9C-41BA-9D96-6F0B01A1E8C2}" dt="2024-03-15T08:37:37.963" v="82" actId="478"/>
          <ac:spMkLst>
            <pc:docMk/>
            <pc:sldMk cId="2080027214" sldId="260"/>
            <ac:spMk id="7" creationId="{6E26E528-5C78-E3A5-A7D1-889C48DE0935}"/>
          </ac:spMkLst>
        </pc:spChg>
        <pc:spChg chg="mod">
          <ac:chgData name="KINARET Jari (Chips JU)" userId="45cc5314-8faf-48fb-9705-7c7d972f48cf" providerId="ADAL" clId="{BB3AE43C-3D9C-41BA-9D96-6F0B01A1E8C2}" dt="2024-03-15T09:40:57.120" v="139" actId="20577"/>
          <ac:spMkLst>
            <pc:docMk/>
            <pc:sldMk cId="2080027214" sldId="260"/>
            <ac:spMk id="14" creationId="{E0F7D973-B652-4E17-C2C6-ACFCC8FCC4AA}"/>
          </ac:spMkLst>
        </pc:spChg>
      </pc:sldChg>
      <pc:sldChg chg="addSp delSp modSp mod delAnim">
        <pc:chgData name="KINARET Jari (Chips JU)" userId="45cc5314-8faf-48fb-9705-7c7d972f48cf" providerId="ADAL" clId="{BB3AE43C-3D9C-41BA-9D96-6F0B01A1E8C2}" dt="2024-03-15T09:19:44.858" v="120" actId="14100"/>
        <pc:sldMkLst>
          <pc:docMk/>
          <pc:sldMk cId="2138035688" sldId="290"/>
        </pc:sldMkLst>
        <pc:spChg chg="del">
          <ac:chgData name="KINARET Jari (Chips JU)" userId="45cc5314-8faf-48fb-9705-7c7d972f48cf" providerId="ADAL" clId="{BB3AE43C-3D9C-41BA-9D96-6F0B01A1E8C2}" dt="2024-03-12T07:36:44.567" v="66" actId="478"/>
          <ac:spMkLst>
            <pc:docMk/>
            <pc:sldMk cId="2138035688" sldId="290"/>
            <ac:spMk id="3" creationId="{54D05B2F-A6A9-7B03-28DE-91CA289E4038}"/>
          </ac:spMkLst>
        </pc:spChg>
        <pc:picChg chg="del">
          <ac:chgData name="KINARET Jari (Chips JU)" userId="45cc5314-8faf-48fb-9705-7c7d972f48cf" providerId="ADAL" clId="{BB3AE43C-3D9C-41BA-9D96-6F0B01A1E8C2}" dt="2024-03-12T07:36:28.650" v="62" actId="478"/>
          <ac:picMkLst>
            <pc:docMk/>
            <pc:sldMk cId="2138035688" sldId="290"/>
            <ac:picMk id="7" creationId="{00000000-0000-0000-0000-000000000000}"/>
          </ac:picMkLst>
        </pc:picChg>
        <pc:picChg chg="add del mod">
          <ac:chgData name="KINARET Jari (Chips JU)" userId="45cc5314-8faf-48fb-9705-7c7d972f48cf" providerId="ADAL" clId="{BB3AE43C-3D9C-41BA-9D96-6F0B01A1E8C2}" dt="2024-03-15T09:17:47.995" v="115" actId="931"/>
          <ac:picMkLst>
            <pc:docMk/>
            <pc:sldMk cId="2138035688" sldId="290"/>
            <ac:picMk id="7" creationId="{ECAE8371-FA1B-DE61-15AB-B7BB6E2A5E7B}"/>
          </ac:picMkLst>
        </pc:picChg>
        <pc:picChg chg="add del mod">
          <ac:chgData name="KINARET Jari (Chips JU)" userId="45cc5314-8faf-48fb-9705-7c7d972f48cf" providerId="ADAL" clId="{BB3AE43C-3D9C-41BA-9D96-6F0B01A1E8C2}" dt="2024-03-15T09:17:20.865" v="109" actId="478"/>
          <ac:picMkLst>
            <pc:docMk/>
            <pc:sldMk cId="2138035688" sldId="290"/>
            <ac:picMk id="10" creationId="{72BD37F5-224B-324D-20F3-733CA3FFB059}"/>
          </ac:picMkLst>
        </pc:picChg>
        <pc:picChg chg="add mod">
          <ac:chgData name="KINARET Jari (Chips JU)" userId="45cc5314-8faf-48fb-9705-7c7d972f48cf" providerId="ADAL" clId="{BB3AE43C-3D9C-41BA-9D96-6F0B01A1E8C2}" dt="2024-03-15T09:19:44.858" v="120" actId="14100"/>
          <ac:picMkLst>
            <pc:docMk/>
            <pc:sldMk cId="2138035688" sldId="290"/>
            <ac:picMk id="11" creationId="{EE0C8340-6861-E4DE-3256-383FFEFE4151}"/>
          </ac:picMkLst>
        </pc:picChg>
      </pc:sldChg>
      <pc:sldChg chg="addSp delSp modSp add mod modClrScheme chgLayout">
        <pc:chgData name="KINARET Jari (Chips JU)" userId="45cc5314-8faf-48fb-9705-7c7d972f48cf" providerId="ADAL" clId="{BB3AE43C-3D9C-41BA-9D96-6F0B01A1E8C2}" dt="2024-03-15T09:25:09.174" v="137" actId="1035"/>
        <pc:sldMkLst>
          <pc:docMk/>
          <pc:sldMk cId="2091078238" sldId="1448943117"/>
        </pc:sldMkLst>
        <pc:spChg chg="add del mod ord">
          <ac:chgData name="KINARET Jari (Chips JU)" userId="45cc5314-8faf-48fb-9705-7c7d972f48cf" providerId="ADAL" clId="{BB3AE43C-3D9C-41BA-9D96-6F0B01A1E8C2}" dt="2024-03-15T08:35:08.678" v="74" actId="478"/>
          <ac:spMkLst>
            <pc:docMk/>
            <pc:sldMk cId="2091078238" sldId="1448943117"/>
            <ac:spMk id="2" creationId="{912D6595-C50F-ECDC-8DED-D67F830A5C80}"/>
          </ac:spMkLst>
        </pc:spChg>
        <pc:spChg chg="del mod ord">
          <ac:chgData name="KINARET Jari (Chips JU)" userId="45cc5314-8faf-48fb-9705-7c7d972f48cf" providerId="ADAL" clId="{BB3AE43C-3D9C-41BA-9D96-6F0B01A1E8C2}" dt="2024-03-15T08:35:25.209" v="75" actId="478"/>
          <ac:spMkLst>
            <pc:docMk/>
            <pc:sldMk cId="2091078238" sldId="1448943117"/>
            <ac:spMk id="4" creationId="{6066454D-AC46-49EB-B7FB-6569E551A30B}"/>
          </ac:spMkLst>
        </pc:spChg>
        <pc:spChg chg="mod ord">
          <ac:chgData name="KINARET Jari (Chips JU)" userId="45cc5314-8faf-48fb-9705-7c7d972f48cf" providerId="ADAL" clId="{BB3AE43C-3D9C-41BA-9D96-6F0B01A1E8C2}" dt="2024-03-15T08:36:17.255" v="76"/>
          <ac:spMkLst>
            <pc:docMk/>
            <pc:sldMk cId="2091078238" sldId="1448943117"/>
            <ac:spMk id="5" creationId="{6EB67CF9-ACC3-4E05-92A9-1B8C829337CA}"/>
          </ac:spMkLst>
        </pc:spChg>
        <pc:spChg chg="mod">
          <ac:chgData name="KINARET Jari (Chips JU)" userId="45cc5314-8faf-48fb-9705-7c7d972f48cf" providerId="ADAL" clId="{BB3AE43C-3D9C-41BA-9D96-6F0B01A1E8C2}" dt="2024-03-15T09:25:09.174" v="137" actId="1035"/>
          <ac:spMkLst>
            <pc:docMk/>
            <pc:sldMk cId="2091078238" sldId="1448943117"/>
            <ac:spMk id="39" creationId="{CB5D9DE5-D0CB-8188-FC77-A399AD5CC346}"/>
          </ac:spMkLst>
        </pc:spChg>
        <pc:grpChg chg="mod">
          <ac:chgData name="KINARET Jari (Chips JU)" userId="45cc5314-8faf-48fb-9705-7c7d972f48cf" providerId="ADAL" clId="{BB3AE43C-3D9C-41BA-9D96-6F0B01A1E8C2}" dt="2024-03-15T09:25:09.174" v="137" actId="1035"/>
          <ac:grpSpMkLst>
            <pc:docMk/>
            <pc:sldMk cId="2091078238" sldId="1448943117"/>
            <ac:grpSpMk id="37" creationId="{149E8BAB-6D49-B153-C01C-45C9CCA38E39}"/>
          </ac:grpSpMkLst>
        </pc:grpChg>
        <pc:picChg chg="mod">
          <ac:chgData name="KINARET Jari (Chips JU)" userId="45cc5314-8faf-48fb-9705-7c7d972f48cf" providerId="ADAL" clId="{BB3AE43C-3D9C-41BA-9D96-6F0B01A1E8C2}" dt="2024-03-15T09:25:09.174" v="137" actId="1035"/>
          <ac:picMkLst>
            <pc:docMk/>
            <pc:sldMk cId="2091078238" sldId="1448943117"/>
            <ac:picMk id="36" creationId="{85BDF56C-B274-3291-1653-E4BDDA8B63CB}"/>
          </ac:picMkLst>
        </pc:picChg>
        <pc:picChg chg="mod">
          <ac:chgData name="KINARET Jari (Chips JU)" userId="45cc5314-8faf-48fb-9705-7c7d972f48cf" providerId="ADAL" clId="{BB3AE43C-3D9C-41BA-9D96-6F0B01A1E8C2}" dt="2024-03-15T09:25:09.174" v="137" actId="1035"/>
          <ac:picMkLst>
            <pc:docMk/>
            <pc:sldMk cId="2091078238" sldId="1448943117"/>
            <ac:picMk id="38" creationId="{57C6BAA1-6CF5-561E-7531-8A0B9414C536}"/>
          </ac:picMkLst>
        </pc:picChg>
        <pc:picChg chg="mod">
          <ac:chgData name="KINARET Jari (Chips JU)" userId="45cc5314-8faf-48fb-9705-7c7d972f48cf" providerId="ADAL" clId="{BB3AE43C-3D9C-41BA-9D96-6F0B01A1E8C2}" dt="2024-03-15T09:25:09.174" v="137" actId="1035"/>
          <ac:picMkLst>
            <pc:docMk/>
            <pc:sldMk cId="2091078238" sldId="1448943117"/>
            <ac:picMk id="40" creationId="{D898E4FF-30B2-D46D-1A95-B2DB9BF06EAC}"/>
          </ac:picMkLst>
        </pc:picChg>
      </pc:sldChg>
      <pc:sldChg chg="modSp mod">
        <pc:chgData name="KINARET Jari (Chips JU)" userId="45cc5314-8faf-48fb-9705-7c7d972f48cf" providerId="ADAL" clId="{BB3AE43C-3D9C-41BA-9D96-6F0B01A1E8C2}" dt="2024-03-15T09:20:14.956" v="125" actId="20577"/>
        <pc:sldMkLst>
          <pc:docMk/>
          <pc:sldMk cId="326207892" sldId="1448943133"/>
        </pc:sldMkLst>
        <pc:spChg chg="mod">
          <ac:chgData name="KINARET Jari (Chips JU)" userId="45cc5314-8faf-48fb-9705-7c7d972f48cf" providerId="ADAL" clId="{BB3AE43C-3D9C-41BA-9D96-6F0B01A1E8C2}" dt="2024-03-15T09:20:14.956" v="125" actId="20577"/>
          <ac:spMkLst>
            <pc:docMk/>
            <pc:sldMk cId="326207892" sldId="1448943133"/>
            <ac:spMk id="3" creationId="{2669D3E6-6F22-8CCC-5574-AA8E266881EA}"/>
          </ac:spMkLst>
        </pc:spChg>
      </pc:sldChg>
      <pc:sldChg chg="del">
        <pc:chgData name="KINARET Jari (Chips JU)" userId="45cc5314-8faf-48fb-9705-7c7d972f48cf" providerId="ADAL" clId="{BB3AE43C-3D9C-41BA-9D96-6F0B01A1E8C2}" dt="2024-03-08T08:57:44.130" v="41" actId="47"/>
        <pc:sldMkLst>
          <pc:docMk/>
          <pc:sldMk cId="2854902714" sldId="1448943136"/>
        </pc:sldMkLst>
      </pc:sldChg>
      <pc:sldChg chg="addSp delSp modSp add mod modAnim">
        <pc:chgData name="KINARET Jari (Chips JU)" userId="45cc5314-8faf-48fb-9705-7c7d972f48cf" providerId="ADAL" clId="{BB3AE43C-3D9C-41BA-9D96-6F0B01A1E8C2}" dt="2024-03-08T08:57:01.681" v="39" actId="108"/>
        <pc:sldMkLst>
          <pc:docMk/>
          <pc:sldMk cId="19215415" sldId="1448943137"/>
        </pc:sldMkLst>
        <pc:spChg chg="mod">
          <ac:chgData name="KINARET Jari (Chips JU)" userId="45cc5314-8faf-48fb-9705-7c7d972f48cf" providerId="ADAL" clId="{BB3AE43C-3D9C-41BA-9D96-6F0B01A1E8C2}" dt="2024-03-08T08:57:01.681" v="39" actId="108"/>
          <ac:spMkLst>
            <pc:docMk/>
            <pc:sldMk cId="19215415" sldId="1448943137"/>
            <ac:spMk id="5" creationId="{EB6AA17D-FB0D-1D9C-84C7-3D6713E96AEC}"/>
          </ac:spMkLst>
        </pc:spChg>
        <pc:spChg chg="mod">
          <ac:chgData name="KINARET Jari (Chips JU)" userId="45cc5314-8faf-48fb-9705-7c7d972f48cf" providerId="ADAL" clId="{BB3AE43C-3D9C-41BA-9D96-6F0B01A1E8C2}" dt="2024-03-08T08:56:41.631" v="38"/>
          <ac:spMkLst>
            <pc:docMk/>
            <pc:sldMk cId="19215415" sldId="1448943137"/>
            <ac:spMk id="7" creationId="{91F02E1C-9536-4BC7-6A30-C30F2EC21BE6}"/>
          </ac:spMkLst>
        </pc:spChg>
        <pc:spChg chg="del">
          <ac:chgData name="KINARET Jari (Chips JU)" userId="45cc5314-8faf-48fb-9705-7c7d972f48cf" providerId="ADAL" clId="{BB3AE43C-3D9C-41BA-9D96-6F0B01A1E8C2}" dt="2024-03-08T08:56:12.179" v="33" actId="478"/>
          <ac:spMkLst>
            <pc:docMk/>
            <pc:sldMk cId="19215415" sldId="1448943137"/>
            <ac:spMk id="10" creationId="{BBFA7468-0E5A-994D-33F2-164240602F25}"/>
          </ac:spMkLst>
        </pc:spChg>
        <pc:spChg chg="mod">
          <ac:chgData name="KINARET Jari (Chips JU)" userId="45cc5314-8faf-48fb-9705-7c7d972f48cf" providerId="ADAL" clId="{BB3AE43C-3D9C-41BA-9D96-6F0B01A1E8C2}" dt="2024-03-08T08:56:41.631" v="38"/>
          <ac:spMkLst>
            <pc:docMk/>
            <pc:sldMk cId="19215415" sldId="1448943137"/>
            <ac:spMk id="13" creationId="{5E0AF98B-7D80-E632-1BB0-FC4E142810F3}"/>
          </ac:spMkLst>
        </pc:spChg>
        <pc:spChg chg="del">
          <ac:chgData name="KINARET Jari (Chips JU)" userId="45cc5314-8faf-48fb-9705-7c7d972f48cf" providerId="ADAL" clId="{BB3AE43C-3D9C-41BA-9D96-6F0B01A1E8C2}" dt="2024-03-08T08:56:16.529" v="36" actId="478"/>
          <ac:spMkLst>
            <pc:docMk/>
            <pc:sldMk cId="19215415" sldId="1448943137"/>
            <ac:spMk id="15" creationId="{A6B948DC-BF73-DBEA-A2EE-0337B65C7AA5}"/>
          </ac:spMkLst>
        </pc:spChg>
        <pc:spChg chg="del">
          <ac:chgData name="KINARET Jari (Chips JU)" userId="45cc5314-8faf-48fb-9705-7c7d972f48cf" providerId="ADAL" clId="{BB3AE43C-3D9C-41BA-9D96-6F0B01A1E8C2}" dt="2024-03-08T08:56:15.363" v="35" actId="478"/>
          <ac:spMkLst>
            <pc:docMk/>
            <pc:sldMk cId="19215415" sldId="1448943137"/>
            <ac:spMk id="16" creationId="{2617247D-1222-F9C4-B598-BD1B909EE6A8}"/>
          </ac:spMkLst>
        </pc:spChg>
        <pc:grpChg chg="add mod">
          <ac:chgData name="KINARET Jari (Chips JU)" userId="45cc5314-8faf-48fb-9705-7c7d972f48cf" providerId="ADAL" clId="{BB3AE43C-3D9C-41BA-9D96-6F0B01A1E8C2}" dt="2024-03-08T08:56:41.631" v="38"/>
          <ac:grpSpMkLst>
            <pc:docMk/>
            <pc:sldMk cId="19215415" sldId="1448943137"/>
            <ac:grpSpMk id="3" creationId="{58850771-4881-66AF-375E-E803C0607430}"/>
          </ac:grpSpMkLst>
        </pc:grpChg>
        <pc:grpChg chg="add mod">
          <ac:chgData name="KINARET Jari (Chips JU)" userId="45cc5314-8faf-48fb-9705-7c7d972f48cf" providerId="ADAL" clId="{BB3AE43C-3D9C-41BA-9D96-6F0B01A1E8C2}" dt="2024-03-08T08:56:41.631" v="38"/>
          <ac:grpSpMkLst>
            <pc:docMk/>
            <pc:sldMk cId="19215415" sldId="1448943137"/>
            <ac:grpSpMk id="9" creationId="{76729A1B-D1DD-EAEA-24EF-8F1D50FFE7F3}"/>
          </ac:grpSpMkLst>
        </pc:grpChg>
        <pc:graphicFrameChg chg="del modGraphic">
          <ac:chgData name="KINARET Jari (Chips JU)" userId="45cc5314-8faf-48fb-9705-7c7d972f48cf" providerId="ADAL" clId="{BB3AE43C-3D9C-41BA-9D96-6F0B01A1E8C2}" dt="2024-03-08T08:56:10.379" v="32" actId="478"/>
          <ac:graphicFrameMkLst>
            <pc:docMk/>
            <pc:sldMk cId="19215415" sldId="1448943137"/>
            <ac:graphicFrameMk id="6" creationId="{32EEC3FE-37F5-5D67-570C-3798BC8CE631}"/>
          </ac:graphicFrameMkLst>
        </pc:graphicFrameChg>
        <pc:picChg chg="mod">
          <ac:chgData name="KINARET Jari (Chips JU)" userId="45cc5314-8faf-48fb-9705-7c7d972f48cf" providerId="ADAL" clId="{BB3AE43C-3D9C-41BA-9D96-6F0B01A1E8C2}" dt="2024-03-08T08:56:41.631" v="38"/>
          <ac:picMkLst>
            <pc:docMk/>
            <pc:sldMk cId="19215415" sldId="1448943137"/>
            <ac:picMk id="4" creationId="{A3BF71CA-1BE5-AA8C-C896-9EA8270013ED}"/>
          </ac:picMkLst>
        </pc:picChg>
        <pc:picChg chg="del">
          <ac:chgData name="KINARET Jari (Chips JU)" userId="45cc5314-8faf-48fb-9705-7c7d972f48cf" providerId="ADAL" clId="{BB3AE43C-3D9C-41BA-9D96-6F0B01A1E8C2}" dt="2024-03-08T08:56:04.213" v="28" actId="478"/>
          <ac:picMkLst>
            <pc:docMk/>
            <pc:sldMk cId="19215415" sldId="1448943137"/>
            <ac:picMk id="8" creationId="{9A9DDF60-4635-09E1-A78E-C92F4A7437D3}"/>
          </ac:picMkLst>
        </pc:picChg>
        <pc:picChg chg="mod">
          <ac:chgData name="KINARET Jari (Chips JU)" userId="45cc5314-8faf-48fb-9705-7c7d972f48cf" providerId="ADAL" clId="{BB3AE43C-3D9C-41BA-9D96-6F0B01A1E8C2}" dt="2024-03-08T08:56:41.631" v="38"/>
          <ac:picMkLst>
            <pc:docMk/>
            <pc:sldMk cId="19215415" sldId="1448943137"/>
            <ac:picMk id="11" creationId="{F204469D-0750-D67C-F3A6-3FE0384F09D4}"/>
          </ac:picMkLst>
        </pc:picChg>
        <pc:picChg chg="del">
          <ac:chgData name="KINARET Jari (Chips JU)" userId="45cc5314-8faf-48fb-9705-7c7d972f48cf" providerId="ADAL" clId="{BB3AE43C-3D9C-41BA-9D96-6F0B01A1E8C2}" dt="2024-03-08T08:56:05.080" v="29" actId="478"/>
          <ac:picMkLst>
            <pc:docMk/>
            <pc:sldMk cId="19215415" sldId="1448943137"/>
            <ac:picMk id="1026" creationId="{1EF3021A-4009-55B0-B68B-07CA8631C0B7}"/>
          </ac:picMkLst>
        </pc:picChg>
        <pc:cxnChg chg="del mod">
          <ac:chgData name="KINARET Jari (Chips JU)" userId="45cc5314-8faf-48fb-9705-7c7d972f48cf" providerId="ADAL" clId="{BB3AE43C-3D9C-41BA-9D96-6F0B01A1E8C2}" dt="2024-03-08T08:56:13.569" v="34" actId="478"/>
          <ac:cxnSpMkLst>
            <pc:docMk/>
            <pc:sldMk cId="19215415" sldId="1448943137"/>
            <ac:cxnSpMk id="12" creationId="{90417A53-FE2F-B2DF-7852-602C61CF1B35}"/>
          </ac:cxnSpMkLst>
        </pc:cxnChg>
      </pc:sldChg>
      <pc:sldChg chg="delSp modSp add del mod modAnim">
        <pc:chgData name="KINARET Jari (Chips JU)" userId="45cc5314-8faf-48fb-9705-7c7d972f48cf" providerId="ADAL" clId="{BB3AE43C-3D9C-41BA-9D96-6F0B01A1E8C2}" dt="2024-03-15T09:19:58.832" v="121" actId="47"/>
        <pc:sldMkLst>
          <pc:docMk/>
          <pc:sldMk cId="272156144" sldId="1448943138"/>
        </pc:sldMkLst>
        <pc:spChg chg="mod">
          <ac:chgData name="KINARET Jari (Chips JU)" userId="45cc5314-8faf-48fb-9705-7c7d972f48cf" providerId="ADAL" clId="{BB3AE43C-3D9C-41BA-9D96-6F0B01A1E8C2}" dt="2024-03-08T08:58:33.680" v="56" actId="20577"/>
          <ac:spMkLst>
            <pc:docMk/>
            <pc:sldMk cId="272156144" sldId="1448943138"/>
            <ac:spMk id="5" creationId="{EB6AA17D-FB0D-1D9C-84C7-3D6713E96AEC}"/>
          </ac:spMkLst>
        </pc:spChg>
        <pc:spChg chg="mod">
          <ac:chgData name="KINARET Jari (Chips JU)" userId="45cc5314-8faf-48fb-9705-7c7d972f48cf" providerId="ADAL" clId="{BB3AE43C-3D9C-41BA-9D96-6F0B01A1E8C2}" dt="2024-03-08T08:58:17.046" v="45" actId="1076"/>
          <ac:spMkLst>
            <pc:docMk/>
            <pc:sldMk cId="272156144" sldId="1448943138"/>
            <ac:spMk id="7" creationId="{91F02E1C-9536-4BC7-6A30-C30F2EC21BE6}"/>
          </ac:spMkLst>
        </pc:spChg>
        <pc:spChg chg="mod">
          <ac:chgData name="KINARET Jari (Chips JU)" userId="45cc5314-8faf-48fb-9705-7c7d972f48cf" providerId="ADAL" clId="{BB3AE43C-3D9C-41BA-9D96-6F0B01A1E8C2}" dt="2024-03-08T08:58:13.180" v="43" actId="6549"/>
          <ac:spMkLst>
            <pc:docMk/>
            <pc:sldMk cId="272156144" sldId="1448943138"/>
            <ac:spMk id="13" creationId="{5E0AF98B-7D80-E632-1BB0-FC4E142810F3}"/>
          </ac:spMkLst>
        </pc:spChg>
        <pc:grpChg chg="del mod">
          <ac:chgData name="KINARET Jari (Chips JU)" userId="45cc5314-8faf-48fb-9705-7c7d972f48cf" providerId="ADAL" clId="{BB3AE43C-3D9C-41BA-9D96-6F0B01A1E8C2}" dt="2024-03-08T08:58:18.964" v="46" actId="478"/>
          <ac:grpSpMkLst>
            <pc:docMk/>
            <pc:sldMk cId="272156144" sldId="1448943138"/>
            <ac:grpSpMk id="3" creationId="{58850771-4881-66AF-375E-E803C0607430}"/>
          </ac:grpSpMkLst>
        </pc:grpChg>
        <pc:grpChg chg="del">
          <ac:chgData name="KINARET Jari (Chips JU)" userId="45cc5314-8faf-48fb-9705-7c7d972f48cf" providerId="ADAL" clId="{BB3AE43C-3D9C-41BA-9D96-6F0B01A1E8C2}" dt="2024-03-08T08:58:16.013" v="44" actId="478"/>
          <ac:grpSpMkLst>
            <pc:docMk/>
            <pc:sldMk cId="272156144" sldId="1448943138"/>
            <ac:grpSpMk id="9" creationId="{76729A1B-D1DD-EAEA-24EF-8F1D50FFE7F3}"/>
          </ac:grpSpMkLst>
        </pc:grpChg>
        <pc:picChg chg="mod">
          <ac:chgData name="KINARET Jari (Chips JU)" userId="45cc5314-8faf-48fb-9705-7c7d972f48cf" providerId="ADAL" clId="{BB3AE43C-3D9C-41BA-9D96-6F0B01A1E8C2}" dt="2024-03-08T08:58:17.046" v="45" actId="1076"/>
          <ac:picMkLst>
            <pc:docMk/>
            <pc:sldMk cId="272156144" sldId="1448943138"/>
            <ac:picMk id="4" creationId="{A3BF71CA-1BE5-AA8C-C896-9EA8270013ED}"/>
          </ac:picMkLst>
        </pc:picChg>
      </pc:sldChg>
      <pc:sldChg chg="modSp add del mod">
        <pc:chgData name="KINARET Jari (Chips JU)" userId="45cc5314-8faf-48fb-9705-7c7d972f48cf" providerId="ADAL" clId="{BB3AE43C-3D9C-41BA-9D96-6F0B01A1E8C2}" dt="2024-03-15T09:19:59.748" v="122" actId="47"/>
        <pc:sldMkLst>
          <pc:docMk/>
          <pc:sldMk cId="758391241" sldId="1448943139"/>
        </pc:sldMkLst>
        <pc:spChg chg="mod">
          <ac:chgData name="KINARET Jari (Chips JU)" userId="45cc5314-8faf-48fb-9705-7c7d972f48cf" providerId="ADAL" clId="{BB3AE43C-3D9C-41BA-9D96-6F0B01A1E8C2}" dt="2024-03-08T08:58:48.920" v="59" actId="20577"/>
          <ac:spMkLst>
            <pc:docMk/>
            <pc:sldMk cId="758391241" sldId="1448943139"/>
            <ac:spMk id="5" creationId="{EB6AA17D-FB0D-1D9C-84C7-3D6713E96A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1927B6-7E56-5592-3A42-0CDB7A09DB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F7EEB541-30EB-C8D8-086D-8315EB176B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E"/>
              <a:t>09/10/2023</a:t>
            </a:r>
          </a:p>
        </p:txBody>
      </p:sp>
      <p:sp>
        <p:nvSpPr>
          <p:cNvPr id="4" name="Footer Placeholder 3">
            <a:extLst>
              <a:ext uri="{FF2B5EF4-FFF2-40B4-BE49-F238E27FC236}">
                <a16:creationId xmlns:a16="http://schemas.microsoft.com/office/drawing/2014/main" id="{20955E5D-86A0-E301-E6D8-6F1FC4C263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E"/>
              <a:t>H. Espinoza</a:t>
            </a:r>
          </a:p>
        </p:txBody>
      </p:sp>
      <p:sp>
        <p:nvSpPr>
          <p:cNvPr id="5" name="Slide Number Placeholder 4">
            <a:extLst>
              <a:ext uri="{FF2B5EF4-FFF2-40B4-BE49-F238E27FC236}">
                <a16:creationId xmlns:a16="http://schemas.microsoft.com/office/drawing/2014/main" id="{392DCD70-CE53-B0AA-4198-64210EFAFF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DCD390-9118-477F-8502-46431FC494C1}" type="slidenum">
              <a:rPr lang="en-IE" smtClean="0"/>
              <a:t>‹#›</a:t>
            </a:fld>
            <a:endParaRPr lang="en-IE"/>
          </a:p>
        </p:txBody>
      </p:sp>
    </p:spTree>
    <p:extLst>
      <p:ext uri="{BB962C8B-B14F-4D97-AF65-F5344CB8AC3E}">
        <p14:creationId xmlns:p14="http://schemas.microsoft.com/office/powerpoint/2010/main" val="1361474515"/>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E"/>
              <a:t>09/10/2023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E"/>
              <a:t>H. Espinoza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37A24-B196-4FA5-A9F1-B4B66FCED9E0}" type="slidenum">
              <a:rPr lang="en-IE" smtClean="0"/>
              <a:t>‹#›</a:t>
            </a:fld>
            <a:endParaRPr lang="en-IE"/>
          </a:p>
        </p:txBody>
      </p:sp>
    </p:spTree>
    <p:extLst>
      <p:ext uri="{BB962C8B-B14F-4D97-AF65-F5344CB8AC3E}">
        <p14:creationId xmlns:p14="http://schemas.microsoft.com/office/powerpoint/2010/main" val="160200124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0" i="0" u="none" strike="noStrike" baseline="0" dirty="0">
                <a:solidFill>
                  <a:srgbClr val="000000"/>
                </a:solidFill>
                <a:latin typeface="EUAlbertina"/>
              </a:rPr>
              <a:t>General objectives:</a:t>
            </a:r>
          </a:p>
          <a:p>
            <a:pPr marL="285750" indent="-285750">
              <a:buFont typeface="Arial" panose="020B0604020202020204" pitchFamily="34" charset="0"/>
              <a:buChar char="•"/>
            </a:pPr>
            <a:r>
              <a:rPr lang="en-US" sz="1800" b="0" i="0" u="none" strike="noStrike" baseline="0" dirty="0">
                <a:solidFill>
                  <a:srgbClr val="000000"/>
                </a:solidFill>
                <a:latin typeface="EUAlbertina"/>
              </a:rPr>
              <a:t>reinforce the Union’s strategic autonomy in electronic components and systems to support future needs of vertical industries and the economy at large. The overall target is to contribute towards doubling the value of the design and production of electronic components and systems in Europe by 2030, in line with the weight of the Union in products and services;</a:t>
            </a:r>
          </a:p>
          <a:p>
            <a:pPr marL="285750" indent="-285750">
              <a:buFont typeface="Arial" panose="020B0604020202020204" pitchFamily="34" charset="0"/>
              <a:buChar char="•"/>
            </a:pPr>
            <a:r>
              <a:rPr lang="en-US" sz="1800" b="0" i="0" u="none" strike="noStrike" baseline="0" dirty="0">
                <a:solidFill>
                  <a:srgbClr val="000000"/>
                </a:solidFill>
                <a:latin typeface="EUAlbertina"/>
              </a:rPr>
              <a:t>establish Union scientific excellence and innovation leadership in emerging components and systems technologies, including in activities related to lower TRLs; and promote the active involvement of SMEs, which shall represent at least one third of the total number of participants in indirect actions and at least 20 % of public funding should go to them;</a:t>
            </a:r>
          </a:p>
          <a:p>
            <a:pPr marL="285750" indent="-285750">
              <a:buFont typeface="Arial" panose="020B0604020202020204" pitchFamily="34" charset="0"/>
              <a:buChar char="•"/>
            </a:pPr>
            <a:r>
              <a:rPr lang="en-US" sz="1800" b="0" i="0" u="none" strike="noStrike" baseline="0" dirty="0">
                <a:solidFill>
                  <a:srgbClr val="000000"/>
                </a:solidFill>
                <a:latin typeface="EUAlbertina"/>
              </a:rPr>
              <a:t>ensure that components and systems technologies address Europe’s societal and environmental challenges. The target is to align with the Union policy on energy efficiency and contribute towards the reduction of energy consumption by 32,5 % in 2030. </a:t>
            </a:r>
          </a:p>
          <a:p>
            <a:endParaRPr lang="en-IE" dirty="0"/>
          </a:p>
          <a:p>
            <a:r>
              <a:rPr lang="en-IE" dirty="0"/>
              <a:t>31 Participating States: all 27 MS, Iceland, Norway, Israel, and Turkey</a:t>
            </a:r>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78949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C8B9D64A-09F7-4EF0-ADDB-2EACAB9D3BC1}" type="slidenum">
              <a:rPr lang="en-GB" smtClean="0"/>
              <a:t>9</a:t>
            </a:fld>
            <a:endParaRPr lang="en-GB"/>
          </a:p>
        </p:txBody>
      </p:sp>
      <p:sp>
        <p:nvSpPr>
          <p:cNvPr id="5" name="Date Placeholder 4">
            <a:extLst>
              <a:ext uri="{FF2B5EF4-FFF2-40B4-BE49-F238E27FC236}">
                <a16:creationId xmlns:a16="http://schemas.microsoft.com/office/drawing/2014/main" id="{F77A5D32-13C9-1D7F-8B62-73C0A1288B9E}"/>
              </a:ext>
            </a:extLst>
          </p:cNvPr>
          <p:cNvSpPr>
            <a:spLocks noGrp="1"/>
          </p:cNvSpPr>
          <p:nvPr>
            <p:ph type="dt" idx="1"/>
          </p:nvPr>
        </p:nvSpPr>
        <p:spPr/>
        <p:txBody>
          <a:bodyPr/>
          <a:lstStyle/>
          <a:p>
            <a:r>
              <a:rPr lang="en-IE"/>
              <a:t>09/10/2023</a:t>
            </a:r>
          </a:p>
        </p:txBody>
      </p:sp>
      <p:sp>
        <p:nvSpPr>
          <p:cNvPr id="6" name="Footer Placeholder 5">
            <a:extLst>
              <a:ext uri="{FF2B5EF4-FFF2-40B4-BE49-F238E27FC236}">
                <a16:creationId xmlns:a16="http://schemas.microsoft.com/office/drawing/2014/main" id="{2646DE44-61F7-BDB1-7635-A8D67AFD0DB7}"/>
              </a:ext>
            </a:extLst>
          </p:cNvPr>
          <p:cNvSpPr>
            <a:spLocks noGrp="1"/>
          </p:cNvSpPr>
          <p:nvPr>
            <p:ph type="ftr" sz="quarter" idx="4"/>
          </p:nvPr>
        </p:nvSpPr>
        <p:spPr/>
        <p:txBody>
          <a:bodyPr/>
          <a:lstStyle/>
          <a:p>
            <a:r>
              <a:rPr lang="en-IE"/>
              <a:t>H. Espinoza</a:t>
            </a:r>
          </a:p>
        </p:txBody>
      </p:sp>
    </p:spTree>
    <p:extLst>
      <p:ext uri="{BB962C8B-B14F-4D97-AF65-F5344CB8AC3E}">
        <p14:creationId xmlns:p14="http://schemas.microsoft.com/office/powerpoint/2010/main" val="99700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setting up</a:t>
            </a:r>
            <a:r>
              <a:rPr lang="en-GB" baseline="0" dirty="0"/>
              <a:t> of a network of competence centres is one of the five objectives of the Chips for Europe Initiative.</a:t>
            </a:r>
            <a:br>
              <a:rPr lang="en-IE" dirty="0"/>
            </a:br>
            <a:br>
              <a:rPr lang="en-IE" dirty="0"/>
            </a:br>
            <a:r>
              <a:rPr lang="en-IE" dirty="0"/>
              <a:t>As</a:t>
            </a:r>
            <a:r>
              <a:rPr lang="en-IE" baseline="0" dirty="0"/>
              <a:t> we can see in this graph, the role of competence centres will be crucial, serving as a bridge between the infrastructures and their users whenever this is not directly or easily available. Through the network of competence centres, SMEs and other users will have prioritised access to the design platform and the various pilot lines that will be set-up.</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98443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setting up</a:t>
            </a:r>
            <a:r>
              <a:rPr lang="en-GB" baseline="0" dirty="0"/>
              <a:t> of a network of competence centres is one of the five objectives of the Chips for Europe Initiative.</a:t>
            </a:r>
            <a:br>
              <a:rPr lang="en-IE" dirty="0"/>
            </a:br>
            <a:br>
              <a:rPr lang="en-IE" dirty="0"/>
            </a:br>
            <a:r>
              <a:rPr lang="en-IE" dirty="0"/>
              <a:t>As</a:t>
            </a:r>
            <a:r>
              <a:rPr lang="en-IE" baseline="0" dirty="0"/>
              <a:t> we can see in this graph, the role of competence centres will be crucial, serving as a bridge between the infrastructures and their users whenever this is not directly or easily available. Through the network of competence centres, SMEs and other users will have prioritised access to the design platform and the various pilot lines that will be set-up.</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23738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setting up</a:t>
            </a:r>
            <a:r>
              <a:rPr lang="en-GB" baseline="0" dirty="0"/>
              <a:t> of a network of competence centres is one of the five objectives of the Chips for Europe Initiative.</a:t>
            </a:r>
            <a:br>
              <a:rPr lang="en-IE" dirty="0"/>
            </a:br>
            <a:br>
              <a:rPr lang="en-IE" dirty="0"/>
            </a:br>
            <a:r>
              <a:rPr lang="en-IE" dirty="0"/>
              <a:t>As</a:t>
            </a:r>
            <a:r>
              <a:rPr lang="en-IE" baseline="0" dirty="0"/>
              <a:t> we can see in this graph, the role of competence centres will be crucial, serving as a bridge between the infrastructures and their users whenever this is not directly or easily available. Through the network of competence centres, SMEs and other users will have prioritised access to the design platform and the various pilot lines that will be set-up.</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15778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C8B9D64A-09F7-4EF0-ADDB-2EACAB9D3BC1}" type="slidenum">
              <a:rPr lang="en-GB" smtClean="0"/>
              <a:t>14</a:t>
            </a:fld>
            <a:endParaRPr lang="en-GB"/>
          </a:p>
        </p:txBody>
      </p:sp>
    </p:spTree>
    <p:extLst>
      <p:ext uri="{BB962C8B-B14F-4D97-AF65-F5344CB8AC3E}">
        <p14:creationId xmlns:p14="http://schemas.microsoft.com/office/powerpoint/2010/main" val="239346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5" name="Picture 34" descr="A blue text on a black background&#10;&#10;Description automatically generated">
            <a:extLst>
              <a:ext uri="{FF2B5EF4-FFF2-40B4-BE49-F238E27FC236}">
                <a16:creationId xmlns:a16="http://schemas.microsoft.com/office/drawing/2014/main" id="{17A4E0E8-C46A-AEB5-F19D-1C1771153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534" y="455486"/>
            <a:ext cx="2901644" cy="1189038"/>
          </a:xfrm>
          <a:prstGeom prst="rect">
            <a:avLst/>
          </a:prstGeom>
        </p:spPr>
      </p:pic>
      <p:pic>
        <p:nvPicPr>
          <p:cNvPr id="37" name="Picture 36" descr="A blue and white rectangular object with text&#10;&#10;Description automatically generated">
            <a:extLst>
              <a:ext uri="{FF2B5EF4-FFF2-40B4-BE49-F238E27FC236}">
                <a16:creationId xmlns:a16="http://schemas.microsoft.com/office/drawing/2014/main" id="{DF8A2FD6-0014-EF23-0868-C6C41955D4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217" y="6265806"/>
            <a:ext cx="1617780" cy="438038"/>
          </a:xfrm>
          <a:prstGeom prst="rect">
            <a:avLst/>
          </a:prstGeom>
        </p:spPr>
      </p:pic>
      <p:sp>
        <p:nvSpPr>
          <p:cNvPr id="39" name="Subtitle 2">
            <a:extLst>
              <a:ext uri="{FF2B5EF4-FFF2-40B4-BE49-F238E27FC236}">
                <a16:creationId xmlns:a16="http://schemas.microsoft.com/office/drawing/2014/main" id="{141D9DA9-19CE-F7E8-6CD6-E0DA5A598579}"/>
              </a:ext>
            </a:extLst>
          </p:cNvPr>
          <p:cNvSpPr>
            <a:spLocks noGrp="1"/>
          </p:cNvSpPr>
          <p:nvPr>
            <p:ph type="subTitle" idx="1" hasCustomPrompt="1"/>
          </p:nvPr>
        </p:nvSpPr>
        <p:spPr>
          <a:xfrm>
            <a:off x="529217" y="4290298"/>
            <a:ext cx="7500685" cy="413908"/>
          </a:xfrm>
          <a:prstGeom prst="rect">
            <a:avLst/>
          </a:prstGeom>
        </p:spPr>
        <p:txBody>
          <a:bodyPr/>
          <a:lstStyle>
            <a:lvl1pPr marL="0" indent="0" algn="l">
              <a:buNone/>
              <a:defRPr sz="2400">
                <a:latin typeface="Space Grotesk" pitchFamily="2" charset="0"/>
                <a:cs typeface="Space Grotes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4" name="Content Placeholder 2">
            <a:extLst>
              <a:ext uri="{FF2B5EF4-FFF2-40B4-BE49-F238E27FC236}">
                <a16:creationId xmlns:a16="http://schemas.microsoft.com/office/drawing/2014/main" id="{B8BD8444-3C46-5514-30EF-4AE41EB3E0D2}"/>
              </a:ext>
            </a:extLst>
          </p:cNvPr>
          <p:cNvSpPr>
            <a:spLocks noGrp="1"/>
          </p:cNvSpPr>
          <p:nvPr>
            <p:ph idx="10" hasCustomPrompt="1"/>
          </p:nvPr>
        </p:nvSpPr>
        <p:spPr>
          <a:xfrm>
            <a:off x="529217" y="5039339"/>
            <a:ext cx="7490831" cy="400110"/>
          </a:xfrm>
          <a:prstGeom prst="rect">
            <a:avLst/>
          </a:prstGeom>
        </p:spPr>
        <p:txBody>
          <a:bodyPr/>
          <a:lstStyle>
            <a:lvl1pPr marL="0" indent="0" algn="l">
              <a:buNone/>
              <a:defRPr sz="2000">
                <a:latin typeface="Space Grotesk Light" pitchFamily="2" charset="0"/>
                <a:cs typeface="Space Grotesk Light" pitchFamily="2" charset="0"/>
              </a:defRPr>
            </a:lvl1pPr>
            <a:lvl2pPr>
              <a:defRPr>
                <a:latin typeface="Space Grotesk" pitchFamily="2" charset="0"/>
                <a:cs typeface="Space Grotesk" pitchFamily="2" charset="0"/>
              </a:defRPr>
            </a:lvl2pPr>
            <a:lvl3pPr>
              <a:defRPr>
                <a:latin typeface="Space Grotesk Light" pitchFamily="2" charset="0"/>
                <a:cs typeface="Space Grotesk Light" pitchFamily="2" charset="0"/>
              </a:defRPr>
            </a:lvl3pPr>
            <a:lvl4pPr>
              <a:defRPr>
                <a:latin typeface="Space Grotesk Light" pitchFamily="2" charset="0"/>
                <a:cs typeface="Space Grotesk Light" pitchFamily="2" charset="0"/>
              </a:defRPr>
            </a:lvl4pPr>
            <a:lvl5pPr>
              <a:defRPr>
                <a:latin typeface="Space Grotesk Light" pitchFamily="2" charset="0"/>
                <a:cs typeface="Space Grotesk Light" pitchFamily="2" charset="0"/>
              </a:defRPr>
            </a:lvl5pPr>
          </a:lstStyle>
          <a:p>
            <a:pPr lvl="0"/>
            <a:r>
              <a:rPr lang="en-GB"/>
              <a:t>Date</a:t>
            </a:r>
            <a:endParaRPr lang="en-IE"/>
          </a:p>
        </p:txBody>
      </p:sp>
      <p:sp>
        <p:nvSpPr>
          <p:cNvPr id="6" name="Title 1">
            <a:extLst>
              <a:ext uri="{FF2B5EF4-FFF2-40B4-BE49-F238E27FC236}">
                <a16:creationId xmlns:a16="http://schemas.microsoft.com/office/drawing/2014/main" id="{CC453E6C-7638-F072-E5BA-2B2525C39D0C}"/>
              </a:ext>
            </a:extLst>
          </p:cNvPr>
          <p:cNvSpPr>
            <a:spLocks noGrp="1"/>
          </p:cNvSpPr>
          <p:nvPr>
            <p:ph type="ctrTitle" hasCustomPrompt="1"/>
          </p:nvPr>
        </p:nvSpPr>
        <p:spPr>
          <a:xfrm>
            <a:off x="529217" y="2208304"/>
            <a:ext cx="7500685" cy="1518214"/>
          </a:xfrm>
          <a:prstGeom prst="rect">
            <a:avLst/>
          </a:prstGeom>
        </p:spPr>
        <p:txBody>
          <a:bodyPr anchor="b"/>
          <a:lstStyle>
            <a:lvl1pPr algn="l">
              <a:defRPr sz="6000" b="1">
                <a:solidFill>
                  <a:schemeClr val="tx1"/>
                </a:solidFill>
                <a:latin typeface="Space Grotesk Medium" pitchFamily="2" charset="0"/>
                <a:cs typeface="Space Grotesk Medium" pitchFamily="2" charset="0"/>
              </a:defRPr>
            </a:lvl1pPr>
          </a:lstStyle>
          <a:p>
            <a:r>
              <a:rPr lang="en-US"/>
              <a:t>Title </a:t>
            </a:r>
            <a:endParaRPr lang="en-IE"/>
          </a:p>
        </p:txBody>
      </p:sp>
      <p:pic>
        <p:nvPicPr>
          <p:cNvPr id="9" name="Graphic 8">
            <a:extLst>
              <a:ext uri="{FF2B5EF4-FFF2-40B4-BE49-F238E27FC236}">
                <a16:creationId xmlns:a16="http://schemas.microsoft.com/office/drawing/2014/main" id="{9B9837AE-84D5-D649-2E60-1DB64DB9A58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812" r="14432" b="1"/>
          <a:stretch/>
        </p:blipFill>
        <p:spPr>
          <a:xfrm>
            <a:off x="6096000" y="-55659"/>
            <a:ext cx="6096000" cy="6913659"/>
          </a:xfrm>
          <a:prstGeom prst="rect">
            <a:avLst/>
          </a:prstGeom>
        </p:spPr>
      </p:pic>
    </p:spTree>
    <p:extLst>
      <p:ext uri="{BB962C8B-B14F-4D97-AF65-F5344CB8AC3E}">
        <p14:creationId xmlns:p14="http://schemas.microsoft.com/office/powerpoint/2010/main" val="28063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id="{B998B38D-41BE-0CBB-C30A-CCC450DD2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004" y="6227221"/>
            <a:ext cx="1205642" cy="494049"/>
          </a:xfrm>
          <a:prstGeom prst="rect">
            <a:avLst/>
          </a:prstGeom>
        </p:spPr>
      </p:pic>
      <p:pic>
        <p:nvPicPr>
          <p:cNvPr id="5" name="Picture 4" descr="A blue and white rectangular object with text&#10;&#10;Description automatically generated">
            <a:extLst>
              <a:ext uri="{FF2B5EF4-FFF2-40B4-BE49-F238E27FC236}">
                <a16:creationId xmlns:a16="http://schemas.microsoft.com/office/drawing/2014/main" id="{BEB1C324-704D-5CD7-C2C9-E41D091506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2949" y="6356144"/>
            <a:ext cx="1348496" cy="365125"/>
          </a:xfrm>
          <a:prstGeom prst="rect">
            <a:avLst/>
          </a:prstGeom>
        </p:spPr>
      </p:pic>
      <p:sp>
        <p:nvSpPr>
          <p:cNvPr id="6" name="Content Placeholder 2">
            <a:extLst>
              <a:ext uri="{FF2B5EF4-FFF2-40B4-BE49-F238E27FC236}">
                <a16:creationId xmlns:a16="http://schemas.microsoft.com/office/drawing/2014/main" id="{233B2B17-A46C-0164-0188-93668E301E49}"/>
              </a:ext>
            </a:extLst>
          </p:cNvPr>
          <p:cNvSpPr>
            <a:spLocks noGrp="1"/>
          </p:cNvSpPr>
          <p:nvPr>
            <p:ph idx="1"/>
          </p:nvPr>
        </p:nvSpPr>
        <p:spPr>
          <a:xfrm>
            <a:off x="838200" y="162175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A blue line with a circle on a black background&#10;&#10;Description automatically generated">
            <a:extLst>
              <a:ext uri="{FF2B5EF4-FFF2-40B4-BE49-F238E27FC236}">
                <a16:creationId xmlns:a16="http://schemas.microsoft.com/office/drawing/2014/main" id="{F3F1A0C9-7FB3-0BDE-9454-0FA33B2DCD8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507"/>
          <a:stretch/>
        </p:blipFill>
        <p:spPr>
          <a:xfrm>
            <a:off x="0" y="717767"/>
            <a:ext cx="943799" cy="1498666"/>
          </a:xfrm>
          <a:prstGeom prst="rect">
            <a:avLst/>
          </a:prstGeom>
        </p:spPr>
      </p:pic>
      <p:sp>
        <p:nvSpPr>
          <p:cNvPr id="12" name="Slide Number Placeholder 2">
            <a:extLst>
              <a:ext uri="{FF2B5EF4-FFF2-40B4-BE49-F238E27FC236}">
                <a16:creationId xmlns:a16="http://schemas.microsoft.com/office/drawing/2014/main" id="{B46049CC-30E4-2A0E-F408-EF842B9B303B}"/>
              </a:ext>
            </a:extLst>
          </p:cNvPr>
          <p:cNvSpPr>
            <a:spLocks noGrp="1"/>
          </p:cNvSpPr>
          <p:nvPr>
            <p:ph type="sldNum" sz="quarter" idx="10"/>
          </p:nvPr>
        </p:nvSpPr>
        <p:spPr>
          <a:xfrm>
            <a:off x="11469583" y="6356144"/>
            <a:ext cx="639289" cy="365125"/>
          </a:xfrm>
          <a:prstGeom prst="rect">
            <a:avLst/>
          </a:prstGeom>
        </p:spPr>
        <p:txBody>
          <a:bodyPr/>
          <a:lstStyle>
            <a:lvl1pPr algn="ctr">
              <a:defRPr sz="1400">
                <a:latin typeface="Space Grotesk Light" pitchFamily="2" charset="0"/>
                <a:cs typeface="Space Grotesk Light" pitchFamily="2" charset="0"/>
              </a:defRPr>
            </a:lvl1pPr>
          </a:lstStyle>
          <a:p>
            <a:fld id="{449BFC9E-A1D1-4DDE-9FA2-41B376E8F73E}" type="slidenum">
              <a:rPr lang="en-IE" smtClean="0"/>
              <a:pPr/>
              <a:t>‹#›</a:t>
            </a:fld>
            <a:endParaRPr lang="en-IE"/>
          </a:p>
        </p:txBody>
      </p:sp>
      <p:sp>
        <p:nvSpPr>
          <p:cNvPr id="17" name="Title 16">
            <a:extLst>
              <a:ext uri="{FF2B5EF4-FFF2-40B4-BE49-F238E27FC236}">
                <a16:creationId xmlns:a16="http://schemas.microsoft.com/office/drawing/2014/main" id="{40D1BF6C-AF9D-06BA-9B1E-40C379C94BB2}"/>
              </a:ext>
            </a:extLst>
          </p:cNvPr>
          <p:cNvSpPr>
            <a:spLocks noGrp="1"/>
          </p:cNvSpPr>
          <p:nvPr>
            <p:ph type="title"/>
          </p:nvPr>
        </p:nvSpPr>
        <p:spPr/>
        <p:txBody>
          <a:bodyPr/>
          <a:lstStyle/>
          <a:p>
            <a:r>
              <a:rPr lang="en-US"/>
              <a:t>Click to edit Master title style</a:t>
            </a:r>
            <a:endParaRPr lang="en-IE"/>
          </a:p>
        </p:txBody>
      </p:sp>
      <p:sp>
        <p:nvSpPr>
          <p:cNvPr id="2" name="Subtitle 2">
            <a:extLst>
              <a:ext uri="{FF2B5EF4-FFF2-40B4-BE49-F238E27FC236}">
                <a16:creationId xmlns:a16="http://schemas.microsoft.com/office/drawing/2014/main" id="{8CD6B703-EF3D-C856-4092-0E16AEBF5E09}"/>
              </a:ext>
            </a:extLst>
          </p:cNvPr>
          <p:cNvSpPr>
            <a:spLocks noGrp="1"/>
          </p:cNvSpPr>
          <p:nvPr>
            <p:ph type="subTitle" idx="11" hasCustomPrompt="1"/>
          </p:nvPr>
        </p:nvSpPr>
        <p:spPr>
          <a:xfrm>
            <a:off x="4284019" y="6444092"/>
            <a:ext cx="1795323" cy="413908"/>
          </a:xfrm>
          <a:prstGeom prst="rect">
            <a:avLst/>
          </a:prstGeom>
        </p:spPr>
        <p:txBody>
          <a:bodyPr/>
          <a:lstStyle>
            <a:lvl1pPr marL="0" indent="0" algn="l">
              <a:buNone/>
              <a:defRPr sz="1200">
                <a:latin typeface="Space Grotesk" pitchFamily="2" charset="0"/>
                <a:cs typeface="Space Grotes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 Espinoza</a:t>
            </a:r>
          </a:p>
        </p:txBody>
      </p:sp>
      <p:sp>
        <p:nvSpPr>
          <p:cNvPr id="3" name="Content Placeholder 2">
            <a:extLst>
              <a:ext uri="{FF2B5EF4-FFF2-40B4-BE49-F238E27FC236}">
                <a16:creationId xmlns:a16="http://schemas.microsoft.com/office/drawing/2014/main" id="{02E08E12-C4CF-5AC0-E870-55AEE706FDF3}"/>
              </a:ext>
            </a:extLst>
          </p:cNvPr>
          <p:cNvSpPr>
            <a:spLocks noGrp="1"/>
          </p:cNvSpPr>
          <p:nvPr>
            <p:ph idx="12" hasCustomPrompt="1"/>
          </p:nvPr>
        </p:nvSpPr>
        <p:spPr>
          <a:xfrm>
            <a:off x="6112660" y="6444092"/>
            <a:ext cx="1792964" cy="400110"/>
          </a:xfrm>
          <a:prstGeom prst="rect">
            <a:avLst/>
          </a:prstGeom>
        </p:spPr>
        <p:txBody>
          <a:bodyPr>
            <a:normAutofit/>
          </a:bodyPr>
          <a:lstStyle>
            <a:lvl1pPr marL="0" indent="0" algn="l">
              <a:buNone/>
              <a:defRPr sz="1100">
                <a:latin typeface="Space Grotesk Light" pitchFamily="2" charset="0"/>
                <a:cs typeface="Space Grotesk Light" pitchFamily="2" charset="0"/>
              </a:defRPr>
            </a:lvl1pPr>
            <a:lvl2pPr>
              <a:defRPr>
                <a:latin typeface="Space Grotesk" pitchFamily="2" charset="0"/>
                <a:cs typeface="Space Grotesk" pitchFamily="2" charset="0"/>
              </a:defRPr>
            </a:lvl2pPr>
            <a:lvl3pPr>
              <a:defRPr>
                <a:latin typeface="Space Grotesk Light" pitchFamily="2" charset="0"/>
                <a:cs typeface="Space Grotesk Light" pitchFamily="2" charset="0"/>
              </a:defRPr>
            </a:lvl3pPr>
            <a:lvl4pPr>
              <a:defRPr>
                <a:latin typeface="Space Grotesk Light" pitchFamily="2" charset="0"/>
                <a:cs typeface="Space Grotesk Light" pitchFamily="2" charset="0"/>
              </a:defRPr>
            </a:lvl4pPr>
            <a:lvl5pPr>
              <a:defRPr>
                <a:latin typeface="Space Grotesk Light" pitchFamily="2" charset="0"/>
                <a:cs typeface="Space Grotesk Light" pitchFamily="2" charset="0"/>
              </a:defRPr>
            </a:lvl5pPr>
          </a:lstStyle>
          <a:p>
            <a:pPr lvl="0"/>
            <a:r>
              <a:rPr lang="en-GB" dirty="0"/>
              <a:t>10/10/2023</a:t>
            </a:r>
            <a:endParaRPr lang="en-IE" dirty="0"/>
          </a:p>
        </p:txBody>
      </p:sp>
    </p:spTree>
    <p:extLst>
      <p:ext uri="{BB962C8B-B14F-4D97-AF65-F5344CB8AC3E}">
        <p14:creationId xmlns:p14="http://schemas.microsoft.com/office/powerpoint/2010/main" val="1184166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003FB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612B71-B692-D04F-AE53-C9C6939F6574}"/>
              </a:ext>
            </a:extLst>
          </p:cNvPr>
          <p:cNvSpPr>
            <a:spLocks noGrp="1"/>
          </p:cNvSpPr>
          <p:nvPr>
            <p:ph type="title" hasCustomPrompt="1"/>
          </p:nvPr>
        </p:nvSpPr>
        <p:spPr>
          <a:xfrm>
            <a:off x="838200" y="2898352"/>
            <a:ext cx="10515600" cy="1325563"/>
          </a:xfrm>
          <a:prstGeom prst="rect">
            <a:avLst/>
          </a:prstGeom>
        </p:spPr>
        <p:txBody>
          <a:bodyPr/>
          <a:lstStyle>
            <a:lvl1pPr algn="ctr">
              <a:defRPr b="1">
                <a:solidFill>
                  <a:schemeClr val="bg1"/>
                </a:solidFill>
                <a:latin typeface="Space Grotesk" pitchFamily="2" charset="0"/>
                <a:cs typeface="Space Grotesk" pitchFamily="2" charset="0"/>
              </a:defRPr>
            </a:lvl1pPr>
          </a:lstStyle>
          <a:p>
            <a:r>
              <a:rPr lang="en-US"/>
              <a:t>Text</a:t>
            </a:r>
            <a:endParaRPr lang="en-IE"/>
          </a:p>
        </p:txBody>
      </p:sp>
      <p:pic>
        <p:nvPicPr>
          <p:cNvPr id="10" name="Picture 9" descr="A yellow text on a black background&#10;&#10;Description automatically generated">
            <a:extLst>
              <a:ext uri="{FF2B5EF4-FFF2-40B4-BE49-F238E27FC236}">
                <a16:creationId xmlns:a16="http://schemas.microsoft.com/office/drawing/2014/main" id="{891968E4-AD08-A2BF-7EC2-F0BE567C8B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0265" y="623392"/>
            <a:ext cx="2611469" cy="1070130"/>
          </a:xfrm>
          <a:prstGeom prst="rect">
            <a:avLst/>
          </a:prstGeom>
        </p:spPr>
      </p:pic>
    </p:spTree>
    <p:extLst>
      <p:ext uri="{BB962C8B-B14F-4D97-AF65-F5344CB8AC3E}">
        <p14:creationId xmlns:p14="http://schemas.microsoft.com/office/powerpoint/2010/main" val="362792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4785"/>
            <a:ext cx="10972800" cy="4641379"/>
          </a:xfrm>
          <a:prstGeom prst="rect">
            <a:avLst/>
          </a:prstGeom>
        </p:spPr>
        <p:txBody>
          <a:bodyPr/>
          <a:lstStyle>
            <a:lvl1pPr>
              <a:defRPr>
                <a:solidFill>
                  <a:srgbClr val="4B7FC3"/>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a:cxnSpLocks/>
          </p:cNvCxnSpPr>
          <p:nvPr userDrawn="1"/>
        </p:nvCxnSpPr>
        <p:spPr>
          <a:xfrm>
            <a:off x="0" y="6457528"/>
            <a:ext cx="12192000" cy="0"/>
          </a:xfrm>
          <a:prstGeom prst="line">
            <a:avLst/>
          </a:prstGeom>
          <a:ln w="19050">
            <a:solidFill>
              <a:srgbClr val="E09322"/>
            </a:solidFill>
          </a:ln>
          <a:effectLst/>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3407702" y="6457529"/>
            <a:ext cx="5088565" cy="263947"/>
          </a:xfrm>
        </p:spPr>
        <p:txBody>
          <a:bodyPr/>
          <a:lstStyle/>
          <a:p>
            <a:r>
              <a:rPr lang="sv-SE"/>
              <a:t>Jari Kinaret – 20 March 2024</a:t>
            </a:r>
            <a:endParaRPr lang="en-GB"/>
          </a:p>
        </p:txBody>
      </p:sp>
      <p:sp>
        <p:nvSpPr>
          <p:cNvPr id="4" name="Slide Number Placeholder 3"/>
          <p:cNvSpPr>
            <a:spLocks noGrp="1"/>
          </p:cNvSpPr>
          <p:nvPr>
            <p:ph type="sldNum" sz="quarter" idx="11"/>
          </p:nvPr>
        </p:nvSpPr>
        <p:spPr>
          <a:xfrm>
            <a:off x="8737600" y="6457529"/>
            <a:ext cx="2844800" cy="263947"/>
          </a:xfrm>
        </p:spPr>
        <p:txBody>
          <a:bodyPr/>
          <a:lstStyle/>
          <a:p>
            <a:fld id="{A77DCAF1-7357-45FD-99E5-A5A54822CDD1}" type="slidenum">
              <a:rPr lang="en-GB" smtClean="0"/>
              <a:pPr/>
              <a:t>‹#›</a:t>
            </a:fld>
            <a:endParaRPr lang="en-GB"/>
          </a:p>
        </p:txBody>
      </p:sp>
      <p:sp>
        <p:nvSpPr>
          <p:cNvPr id="5" name="Title 4"/>
          <p:cNvSpPr>
            <a:spLocks noGrp="1"/>
          </p:cNvSpPr>
          <p:nvPr>
            <p:ph type="title"/>
          </p:nvPr>
        </p:nvSpPr>
        <p:spPr>
          <a:xfrm>
            <a:off x="609600" y="0"/>
            <a:ext cx="10972800" cy="1052735"/>
          </a:xfrm>
          <a:prstGeom prst="rect">
            <a:avLst/>
          </a:prstGeom>
        </p:spPr>
        <p:txBody>
          <a:bodyPr anchor="ctr"/>
          <a:lstStyle>
            <a:lvl1pPr>
              <a:defRPr b="1" cap="small" baseline="0">
                <a:ln>
                  <a:noFill/>
                </a:ln>
                <a:solidFill>
                  <a:schemeClr val="tx2">
                    <a:lumMod val="60000"/>
                    <a:lumOff val="40000"/>
                  </a:schemeClr>
                </a:solidFill>
                <a:effectLst/>
              </a:defRPr>
            </a:lvl1pPr>
          </a:lstStyle>
          <a:p>
            <a:r>
              <a:rPr lang="en-US"/>
              <a:t>Click to edit Master title style</a:t>
            </a:r>
            <a:endParaRPr lang="en-GB"/>
          </a:p>
        </p:txBody>
      </p:sp>
      <p:grpSp>
        <p:nvGrpSpPr>
          <p:cNvPr id="11" name="Group 10">
            <a:extLst>
              <a:ext uri="{FF2B5EF4-FFF2-40B4-BE49-F238E27FC236}">
                <a16:creationId xmlns:a16="http://schemas.microsoft.com/office/drawing/2014/main" id="{1044F031-8194-42B8-A7A6-3EA4318221A7}"/>
              </a:ext>
            </a:extLst>
          </p:cNvPr>
          <p:cNvGrpSpPr>
            <a:grpSpLocks noChangeAspect="1"/>
          </p:cNvGrpSpPr>
          <p:nvPr userDrawn="1"/>
        </p:nvGrpSpPr>
        <p:grpSpPr>
          <a:xfrm>
            <a:off x="9768408" y="6498629"/>
            <a:ext cx="1271957" cy="314299"/>
            <a:chOff x="407368" y="6239005"/>
            <a:chExt cx="1964689" cy="485471"/>
          </a:xfrm>
        </p:grpSpPr>
        <p:sp>
          <p:nvSpPr>
            <p:cNvPr id="12" name="Text Box 1">
              <a:extLst>
                <a:ext uri="{FF2B5EF4-FFF2-40B4-BE49-F238E27FC236}">
                  <a16:creationId xmlns:a16="http://schemas.microsoft.com/office/drawing/2014/main" id="{C4BEADE7-E2CA-4491-BB2F-3F1AF2932F70}"/>
                </a:ext>
              </a:extLst>
            </p:cNvPr>
            <p:cNvSpPr txBox="1"/>
            <p:nvPr userDrawn="1"/>
          </p:nvSpPr>
          <p:spPr>
            <a:xfrm>
              <a:off x="407368" y="6308012"/>
              <a:ext cx="1263713" cy="361348"/>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gn="ctr">
                <a:spcBef>
                  <a:spcPts val="0"/>
                </a:spcBef>
              </a:pPr>
              <a:r>
                <a:rPr lang="en-GB" sz="800" b="1">
                  <a:solidFill>
                    <a:srgbClr val="002673"/>
                  </a:solidFill>
                  <a:effectLst/>
                  <a:latin typeface="Calibri" panose="020F0502020204030204" pitchFamily="34" charset="0"/>
                  <a:ea typeface="Times New Roman" panose="02020603050405020304" pitchFamily="18" charset="0"/>
                  <a:cs typeface="Times New Roman" panose="02020603050405020304" pitchFamily="18" charset="0"/>
                </a:rPr>
                <a:t>EUROPEAN</a:t>
              </a:r>
              <a:br>
                <a:rPr lang="en-GB" sz="800" b="1">
                  <a:solidFill>
                    <a:srgbClr val="002673"/>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800" b="1">
                  <a:solidFill>
                    <a:srgbClr val="002673"/>
                  </a:solidFill>
                  <a:effectLst/>
                  <a:latin typeface="Calibri" panose="020F0502020204030204" pitchFamily="34" charset="0"/>
                  <a:ea typeface="Times New Roman" panose="02020603050405020304" pitchFamily="18" charset="0"/>
                  <a:cs typeface="Times New Roman" panose="02020603050405020304" pitchFamily="18" charset="0"/>
                </a:rPr>
                <a:t>PARTNERSHIP</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361A059-927D-444E-8DBF-9AA964222C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5909" y="6239005"/>
              <a:ext cx="716148" cy="485471"/>
            </a:xfrm>
            <a:prstGeom prst="rect">
              <a:avLst/>
            </a:prstGeom>
            <a:noFill/>
            <a:ln>
              <a:noFill/>
            </a:ln>
          </p:spPr>
        </p:pic>
      </p:grpSp>
      <p:cxnSp>
        <p:nvCxnSpPr>
          <p:cNvPr id="16" name="Straight Connector 15">
            <a:extLst>
              <a:ext uri="{FF2B5EF4-FFF2-40B4-BE49-F238E27FC236}">
                <a16:creationId xmlns:a16="http://schemas.microsoft.com/office/drawing/2014/main" id="{ABB7EC61-94CF-4280-B856-BE126521A314}"/>
              </a:ext>
            </a:extLst>
          </p:cNvPr>
          <p:cNvCxnSpPr>
            <a:cxnSpLocks/>
          </p:cNvCxnSpPr>
          <p:nvPr userDrawn="1"/>
        </p:nvCxnSpPr>
        <p:spPr>
          <a:xfrm>
            <a:off x="0" y="1052736"/>
            <a:ext cx="12192000" cy="0"/>
          </a:xfrm>
          <a:prstGeom prst="line">
            <a:avLst/>
          </a:prstGeom>
          <a:ln w="19050">
            <a:solidFill>
              <a:srgbClr val="E09322"/>
            </a:solidFill>
          </a:ln>
          <a:effectLst/>
        </p:spPr>
        <p:style>
          <a:lnRef idx="1">
            <a:schemeClr val="accent1"/>
          </a:lnRef>
          <a:fillRef idx="0">
            <a:schemeClr val="accent1"/>
          </a:fillRef>
          <a:effectRef idx="0">
            <a:schemeClr val="accent1"/>
          </a:effectRef>
          <a:fontRef idx="minor">
            <a:schemeClr val="tx1"/>
          </a:fontRef>
        </p:style>
      </p:cxnSp>
      <p:pic>
        <p:nvPicPr>
          <p:cNvPr id="6" name="Picture 5" descr="A letter c with blue and yellow lines&#10;&#10;Description automatically generated">
            <a:extLst>
              <a:ext uri="{FF2B5EF4-FFF2-40B4-BE49-F238E27FC236}">
                <a16:creationId xmlns:a16="http://schemas.microsoft.com/office/drawing/2014/main" id="{D6F513C3-F73B-EC17-0759-66A95C962B7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702" t="22062" r="22194" b="21557"/>
          <a:stretch/>
        </p:blipFill>
        <p:spPr>
          <a:xfrm>
            <a:off x="192472" y="6498629"/>
            <a:ext cx="309264" cy="336157"/>
          </a:xfrm>
          <a:prstGeom prst="rect">
            <a:avLst/>
          </a:prstGeom>
        </p:spPr>
      </p:pic>
    </p:spTree>
    <p:extLst>
      <p:ext uri="{BB962C8B-B14F-4D97-AF65-F5344CB8AC3E}">
        <p14:creationId xmlns:p14="http://schemas.microsoft.com/office/powerpoint/2010/main" val="13514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C583-59A6-63FF-02AA-7E5688BB4F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BC14D800-E932-4A6F-100C-6FBF7B72C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67E3127E-3706-881C-7997-22022698915D}"/>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13BE39F6-5730-48D7-014A-3CCB510A7DA9}"/>
              </a:ext>
            </a:extLst>
          </p:cNvPr>
          <p:cNvSpPr>
            <a:spLocks noGrp="1"/>
          </p:cNvSpPr>
          <p:nvPr>
            <p:ph type="ftr" sz="quarter" idx="11"/>
          </p:nvPr>
        </p:nvSpPr>
        <p:spPr/>
        <p:txBody>
          <a:bodyPr/>
          <a:lstStyle/>
          <a:p>
            <a:r>
              <a:rPr lang="en-US"/>
              <a:t>Jari Kinaret – 20 March 2024</a:t>
            </a:r>
            <a:endParaRPr lang="en-BE"/>
          </a:p>
        </p:txBody>
      </p:sp>
      <p:sp>
        <p:nvSpPr>
          <p:cNvPr id="6" name="Slide Number Placeholder 5">
            <a:extLst>
              <a:ext uri="{FF2B5EF4-FFF2-40B4-BE49-F238E27FC236}">
                <a16:creationId xmlns:a16="http://schemas.microsoft.com/office/drawing/2014/main" id="{881A481E-F8B1-E1F1-E373-6C8967E32CB8}"/>
              </a:ext>
            </a:extLst>
          </p:cNvPr>
          <p:cNvSpPr>
            <a:spLocks noGrp="1"/>
          </p:cNvSpPr>
          <p:nvPr>
            <p:ph type="sldNum" sz="quarter" idx="12"/>
          </p:nvPr>
        </p:nvSpPr>
        <p:spPr/>
        <p:txBody>
          <a:bodyPr/>
          <a:lstStyle/>
          <a:p>
            <a:fld id="{7C570B1E-E33B-47FD-98F8-E6B419141045}" type="slidenum">
              <a:rPr lang="en-BE" smtClean="0"/>
              <a:t>‹#›</a:t>
            </a:fld>
            <a:endParaRPr lang="en-BE"/>
          </a:p>
        </p:txBody>
      </p:sp>
    </p:spTree>
    <p:extLst>
      <p:ext uri="{BB962C8B-B14F-4D97-AF65-F5344CB8AC3E}">
        <p14:creationId xmlns:p14="http://schemas.microsoft.com/office/powerpoint/2010/main" val="452665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0D69C-054B-0B41-352E-F66E74B8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D0BB71-2F62-6C19-727E-9DA5AEB5E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8510813"/>
      </p:ext>
    </p:extLst>
  </p:cSld>
  <p:clrMap bg1="lt1" tx1="dk1" bg2="lt2" tx2="dk2" accent1="accent1" accent2="accent2" accent3="accent3" accent4="accent4" accent5="accent5" accent6="accent6" hlink="hlink" folHlink="folHlink"/>
  <p:sldLayoutIdLst>
    <p:sldLayoutId id="2147483711" r:id="rId1"/>
    <p:sldLayoutId id="2147483715" r:id="rId2"/>
    <p:sldLayoutId id="2147483710" r:id="rId3"/>
    <p:sldLayoutId id="2147483716" r:id="rId4"/>
    <p:sldLayoutId id="2147483717" r:id="rId5"/>
  </p:sldLayoutIdLst>
  <p:hf sldNum="0" hdr="0" dt="0"/>
  <p:txStyles>
    <p:titleStyle>
      <a:lvl1pPr algn="l" defTabSz="914400" rtl="0" eaLnBrk="1" latinLnBrk="0" hangingPunct="1">
        <a:lnSpc>
          <a:spcPct val="90000"/>
        </a:lnSpc>
        <a:spcBef>
          <a:spcPct val="0"/>
        </a:spcBef>
        <a:buNone/>
        <a:defRPr sz="4400" b="0" kern="1200">
          <a:solidFill>
            <a:schemeClr val="tx1"/>
          </a:solidFill>
          <a:latin typeface="Space Grotesk Medium" pitchFamily="2" charset="0"/>
          <a:ea typeface="+mj-ea"/>
          <a:cs typeface="Space Grotesk Mediu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pace Grotesk" pitchFamily="2" charset="0"/>
          <a:ea typeface="+mn-ea"/>
          <a:cs typeface="Space Grotes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pace Grotesk" pitchFamily="2" charset="0"/>
          <a:ea typeface="+mn-ea"/>
          <a:cs typeface="Space Grotes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pace Grotesk Light" pitchFamily="2" charset="0"/>
          <a:ea typeface="+mn-ea"/>
          <a:cs typeface="Space Grotesk L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eli/reg/2023/1782/oj"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hips-ju.europa.eu/Library-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CC6469-0B8B-74C6-A2D7-A7E1E3A07D4C}"/>
              </a:ext>
            </a:extLst>
          </p:cNvPr>
          <p:cNvSpPr>
            <a:spLocks noGrp="1"/>
          </p:cNvSpPr>
          <p:nvPr>
            <p:ph type="subTitle" idx="1"/>
          </p:nvPr>
        </p:nvSpPr>
        <p:spPr/>
        <p:txBody>
          <a:bodyPr>
            <a:normAutofit lnSpcReduction="10000"/>
          </a:bodyPr>
          <a:lstStyle/>
          <a:p>
            <a:r>
              <a:rPr lang="en-GB" dirty="0"/>
              <a:t>Jari Kinaret</a:t>
            </a:r>
            <a:endParaRPr lang="en-BE" dirty="0"/>
          </a:p>
        </p:txBody>
      </p:sp>
      <p:sp>
        <p:nvSpPr>
          <p:cNvPr id="3" name="Content Placeholder 2">
            <a:extLst>
              <a:ext uri="{FF2B5EF4-FFF2-40B4-BE49-F238E27FC236}">
                <a16:creationId xmlns:a16="http://schemas.microsoft.com/office/drawing/2014/main" id="{2669D3E6-6F22-8CCC-5574-AA8E266881EA}"/>
              </a:ext>
            </a:extLst>
          </p:cNvPr>
          <p:cNvSpPr>
            <a:spLocks noGrp="1"/>
          </p:cNvSpPr>
          <p:nvPr>
            <p:ph idx="10"/>
          </p:nvPr>
        </p:nvSpPr>
        <p:spPr/>
        <p:txBody>
          <a:bodyPr/>
          <a:lstStyle/>
          <a:p>
            <a:r>
              <a:rPr lang="en-US" dirty="0"/>
              <a:t>March 20, 2024</a:t>
            </a:r>
            <a:endParaRPr lang="en-BE" dirty="0"/>
          </a:p>
        </p:txBody>
      </p:sp>
      <p:sp>
        <p:nvSpPr>
          <p:cNvPr id="4" name="Title 3">
            <a:extLst>
              <a:ext uri="{FF2B5EF4-FFF2-40B4-BE49-F238E27FC236}">
                <a16:creationId xmlns:a16="http://schemas.microsoft.com/office/drawing/2014/main" id="{547B28A8-9528-71CE-FAF5-0E02D1ED6179}"/>
              </a:ext>
            </a:extLst>
          </p:cNvPr>
          <p:cNvSpPr>
            <a:spLocks noGrp="1"/>
          </p:cNvSpPr>
          <p:nvPr>
            <p:ph type="ctrTitle"/>
          </p:nvPr>
        </p:nvSpPr>
        <p:spPr/>
        <p:txBody>
          <a:bodyPr>
            <a:normAutofit/>
          </a:bodyPr>
          <a:lstStyle/>
          <a:p>
            <a:r>
              <a:rPr lang="nl-BE" sz="5400" cap="small" dirty="0">
                <a:solidFill>
                  <a:srgbClr val="5C64B7"/>
                </a:solidFill>
                <a:latin typeface="+mn-lt"/>
                <a:cs typeface="+mj-cs"/>
              </a:rPr>
              <a:t>Chips Joint Undertaking </a:t>
            </a:r>
            <a:endParaRPr lang="en-BE" sz="5400" cap="small" dirty="0">
              <a:solidFill>
                <a:srgbClr val="5C64B7"/>
              </a:solidFill>
              <a:latin typeface="+mn-lt"/>
              <a:cs typeface="+mj-cs"/>
            </a:endParaRPr>
          </a:p>
        </p:txBody>
      </p:sp>
    </p:spTree>
    <p:extLst>
      <p:ext uri="{BB962C8B-B14F-4D97-AF65-F5344CB8AC3E}">
        <p14:creationId xmlns:p14="http://schemas.microsoft.com/office/powerpoint/2010/main" val="32620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1438DF-769B-4820-92D3-12CAE30EED78}"/>
              </a:ext>
            </a:extLst>
          </p:cNvPr>
          <p:cNvSpPr>
            <a:spLocks noGrp="1"/>
          </p:cNvSpPr>
          <p:nvPr>
            <p:ph type="title"/>
          </p:nvPr>
        </p:nvSpPr>
        <p:spPr/>
        <p:txBody>
          <a:bodyPr/>
          <a:lstStyle/>
          <a:p>
            <a:r>
              <a:rPr lang="en-IE" sz="4000" dirty="0">
                <a:solidFill>
                  <a:srgbClr val="5C64B7"/>
                </a:solidFill>
                <a:latin typeface="+mn-lt"/>
                <a:cs typeface="+mj-cs"/>
              </a:rPr>
              <a:t>Chips JU: First calls opened in Dec. 2023</a:t>
            </a:r>
          </a:p>
        </p:txBody>
      </p:sp>
      <p:sp>
        <p:nvSpPr>
          <p:cNvPr id="7" name="Footer Placeholder 2">
            <a:extLst>
              <a:ext uri="{FF2B5EF4-FFF2-40B4-BE49-F238E27FC236}">
                <a16:creationId xmlns:a16="http://schemas.microsoft.com/office/drawing/2014/main" id="{048DD6EE-AC09-28F9-AC3E-B4D11A3A15FD}"/>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
        <p:nvSpPr>
          <p:cNvPr id="13" name="TextBox 12">
            <a:extLst>
              <a:ext uri="{FF2B5EF4-FFF2-40B4-BE49-F238E27FC236}">
                <a16:creationId xmlns:a16="http://schemas.microsoft.com/office/drawing/2014/main" id="{87D0C609-D69B-B00B-C8BC-3F0CBEC225DC}"/>
              </a:ext>
            </a:extLst>
          </p:cNvPr>
          <p:cNvSpPr txBox="1"/>
          <p:nvPr/>
        </p:nvSpPr>
        <p:spPr>
          <a:xfrm>
            <a:off x="359042" y="5280563"/>
            <a:ext cx="1137726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Calls closed on February 29, 2024. Complex call starting with a Call for Expression of Interest leading to a Hosting Agreement and a Joint Procurement Agreement, and calls for related HE and DEP grants.</a:t>
            </a:r>
          </a:p>
          <a:p>
            <a:pPr marL="285750" indent="-285750">
              <a:buFont typeface="Arial" panose="020B0604020202020204" pitchFamily="34" charset="0"/>
              <a:buChar char="•"/>
            </a:pPr>
            <a:r>
              <a:rPr lang="en-US" dirty="0"/>
              <a:t>Expected project start in late 2024.</a:t>
            </a:r>
          </a:p>
        </p:txBody>
      </p:sp>
      <p:graphicFrame>
        <p:nvGraphicFramePr>
          <p:cNvPr id="14" name="Table 15">
            <a:extLst>
              <a:ext uri="{FF2B5EF4-FFF2-40B4-BE49-F238E27FC236}">
                <a16:creationId xmlns:a16="http://schemas.microsoft.com/office/drawing/2014/main" id="{2C214895-FAFB-84A3-8D69-CA358A1B7822}"/>
              </a:ext>
            </a:extLst>
          </p:cNvPr>
          <p:cNvGraphicFramePr>
            <a:graphicFrameLocks noGrp="1"/>
          </p:cNvGraphicFramePr>
          <p:nvPr>
            <p:extLst>
              <p:ext uri="{D42A27DB-BD31-4B8C-83A1-F6EECF244321}">
                <p14:modId xmlns:p14="http://schemas.microsoft.com/office/powerpoint/2010/main" val="4047769540"/>
              </p:ext>
            </p:extLst>
          </p:nvPr>
        </p:nvGraphicFramePr>
        <p:xfrm>
          <a:off x="359042" y="1552207"/>
          <a:ext cx="11223360" cy="3474720"/>
        </p:xfrm>
        <a:graphic>
          <a:graphicData uri="http://schemas.openxmlformats.org/drawingml/2006/table">
            <a:tbl>
              <a:tblPr firstRow="1" bandRow="1">
                <a:tableStyleId>{5C22544A-7EE6-4342-B048-85BDC9FD1C3A}</a:tableStyleId>
              </a:tblPr>
              <a:tblGrid>
                <a:gridCol w="1416478">
                  <a:extLst>
                    <a:ext uri="{9D8B030D-6E8A-4147-A177-3AD203B41FA5}">
                      <a16:colId xmlns:a16="http://schemas.microsoft.com/office/drawing/2014/main" val="199290275"/>
                    </a:ext>
                  </a:extLst>
                </a:gridCol>
                <a:gridCol w="4824536">
                  <a:extLst>
                    <a:ext uri="{9D8B030D-6E8A-4147-A177-3AD203B41FA5}">
                      <a16:colId xmlns:a16="http://schemas.microsoft.com/office/drawing/2014/main" val="3385054754"/>
                    </a:ext>
                  </a:extLst>
                </a:gridCol>
                <a:gridCol w="1728192">
                  <a:extLst>
                    <a:ext uri="{9D8B030D-6E8A-4147-A177-3AD203B41FA5}">
                      <a16:colId xmlns:a16="http://schemas.microsoft.com/office/drawing/2014/main" val="357394527"/>
                    </a:ext>
                  </a:extLst>
                </a:gridCol>
                <a:gridCol w="1800200">
                  <a:extLst>
                    <a:ext uri="{9D8B030D-6E8A-4147-A177-3AD203B41FA5}">
                      <a16:colId xmlns:a16="http://schemas.microsoft.com/office/drawing/2014/main" val="218347234"/>
                    </a:ext>
                  </a:extLst>
                </a:gridCol>
                <a:gridCol w="1453954">
                  <a:extLst>
                    <a:ext uri="{9D8B030D-6E8A-4147-A177-3AD203B41FA5}">
                      <a16:colId xmlns:a16="http://schemas.microsoft.com/office/drawing/2014/main" val="859810423"/>
                    </a:ext>
                  </a:extLst>
                </a:gridCol>
              </a:tblGrid>
              <a:tr h="370840">
                <a:tc>
                  <a:txBody>
                    <a:bodyPr/>
                    <a:lstStyle/>
                    <a:p>
                      <a:r>
                        <a:rPr lang="en-US" dirty="0"/>
                        <a:t>Call</a:t>
                      </a:r>
                      <a:endParaRPr lang="en-BE" dirty="0"/>
                    </a:p>
                  </a:txBody>
                  <a:tcPr/>
                </a:tc>
                <a:tc>
                  <a:txBody>
                    <a:bodyPr/>
                    <a:lstStyle/>
                    <a:p>
                      <a:r>
                        <a:rPr lang="en-US" dirty="0"/>
                        <a:t>Topic</a:t>
                      </a:r>
                      <a:endParaRPr lang="en-BE" dirty="0"/>
                    </a:p>
                  </a:txBody>
                  <a:tcPr/>
                </a:tc>
                <a:tc>
                  <a:txBody>
                    <a:bodyPr/>
                    <a:lstStyle/>
                    <a:p>
                      <a:r>
                        <a:rPr lang="en-US" dirty="0"/>
                        <a:t>Max EU</a:t>
                      </a:r>
                    </a:p>
                    <a:p>
                      <a:r>
                        <a:rPr lang="en-US" dirty="0"/>
                        <a:t>Contribution </a:t>
                      </a:r>
                      <a:endParaRPr lang="en-BE" dirty="0"/>
                    </a:p>
                  </a:txBody>
                  <a:tcPr/>
                </a:tc>
                <a:tc>
                  <a:txBody>
                    <a:bodyPr/>
                    <a:lstStyle/>
                    <a:p>
                      <a:r>
                        <a:rPr lang="en-US" dirty="0"/>
                        <a:t>Participating States’ contribution</a:t>
                      </a:r>
                      <a:endParaRPr lang="en-BE" dirty="0"/>
                    </a:p>
                  </a:txBody>
                  <a:tcPr/>
                </a:tc>
                <a:tc>
                  <a:txBody>
                    <a:bodyPr/>
                    <a:lstStyle/>
                    <a:p>
                      <a:r>
                        <a:rPr lang="en-US" dirty="0"/>
                        <a:t>Total</a:t>
                      </a:r>
                      <a:endParaRPr lang="en-BE" dirty="0"/>
                    </a:p>
                  </a:txBody>
                  <a:tcPr/>
                </a:tc>
                <a:extLst>
                  <a:ext uri="{0D108BD9-81ED-4DB2-BD59-A6C34878D82A}">
                    <a16:rowId xmlns:a16="http://schemas.microsoft.com/office/drawing/2014/main" val="2121875785"/>
                  </a:ext>
                </a:extLst>
              </a:tr>
              <a:tr h="370840">
                <a:tc>
                  <a:txBody>
                    <a:bodyPr/>
                    <a:lstStyle/>
                    <a:p>
                      <a:r>
                        <a:rPr lang="en-US" dirty="0"/>
                        <a:t>Chips-CPL-1</a:t>
                      </a:r>
                      <a:endParaRPr lang="en-BE" dirty="0"/>
                    </a:p>
                  </a:txBody>
                  <a:tcPr/>
                </a:tc>
                <a:tc>
                  <a:txBody>
                    <a:bodyPr/>
                    <a:lstStyle/>
                    <a:p>
                      <a:r>
                        <a:rPr lang="en-US" sz="1800" b="0" i="0" u="none" strike="noStrike" kern="1200" baseline="0" dirty="0">
                          <a:solidFill>
                            <a:schemeClr val="dk1"/>
                          </a:solidFill>
                          <a:latin typeface="+mn-lt"/>
                          <a:ea typeface="+mn-ea"/>
                          <a:cs typeface="+mn-cs"/>
                        </a:rPr>
                        <a:t>Pilot line on advanced sub 2nm leading-edge system on chip technology </a:t>
                      </a:r>
                      <a:endParaRPr lang="en-BE" b="0" dirty="0"/>
                    </a:p>
                  </a:txBody>
                  <a:tcPr/>
                </a:tc>
                <a:tc>
                  <a:txBody>
                    <a:bodyPr/>
                    <a:lstStyle/>
                    <a:p>
                      <a:r>
                        <a:rPr lang="en-US" dirty="0"/>
                        <a:t>700 MEUR</a:t>
                      </a:r>
                      <a:endParaRPr lang="en-BE" dirty="0"/>
                    </a:p>
                  </a:txBody>
                  <a:tcPr/>
                </a:tc>
                <a:tc>
                  <a:txBody>
                    <a:bodyPr/>
                    <a:lstStyle/>
                    <a:p>
                      <a:r>
                        <a:rPr lang="en-US" dirty="0"/>
                        <a:t>700 MEUR</a:t>
                      </a:r>
                      <a:endParaRPr lang="en-BE" dirty="0"/>
                    </a:p>
                  </a:txBody>
                  <a:tcPr/>
                </a:tc>
                <a:tc>
                  <a:txBody>
                    <a:bodyPr/>
                    <a:lstStyle/>
                    <a:p>
                      <a:r>
                        <a:rPr lang="en-US" dirty="0"/>
                        <a:t>1,400 MEUR</a:t>
                      </a:r>
                      <a:endParaRPr lang="en-BE" dirty="0"/>
                    </a:p>
                  </a:txBody>
                  <a:tcPr/>
                </a:tc>
                <a:extLst>
                  <a:ext uri="{0D108BD9-81ED-4DB2-BD59-A6C34878D82A}">
                    <a16:rowId xmlns:a16="http://schemas.microsoft.com/office/drawing/2014/main" val="2307943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Chips-CPL-2</a:t>
                      </a:r>
                      <a:endParaRPr lang="en-BE" dirty="0"/>
                    </a:p>
                    <a:p>
                      <a:endParaRPr lang="en-BE" dirty="0"/>
                    </a:p>
                  </a:txBody>
                  <a:tcPr/>
                </a:tc>
                <a:tc>
                  <a:txBody>
                    <a:bodyPr/>
                    <a:lstStyle/>
                    <a:p>
                      <a:r>
                        <a:rPr lang="en-US" sz="1800" b="0" i="0" u="none" strike="noStrike" kern="1200" baseline="0" dirty="0">
                          <a:solidFill>
                            <a:schemeClr val="dk1"/>
                          </a:solidFill>
                          <a:latin typeface="+mn-lt"/>
                          <a:ea typeface="+mn-ea"/>
                          <a:cs typeface="+mn-cs"/>
                        </a:rPr>
                        <a:t>Pilot line on advanced Fully Depleted Silicon On Insulator technologies targeting 7nm </a:t>
                      </a:r>
                      <a:endParaRPr lang="en-BE" b="0" dirty="0"/>
                    </a:p>
                  </a:txBody>
                  <a:tcPr/>
                </a:tc>
                <a:tc>
                  <a:txBody>
                    <a:bodyPr/>
                    <a:lstStyle/>
                    <a:p>
                      <a:r>
                        <a:rPr lang="en-US" dirty="0"/>
                        <a:t>420 MEUR</a:t>
                      </a:r>
                      <a:endParaRPr lang="en-BE" dirty="0"/>
                    </a:p>
                  </a:txBody>
                  <a:tcPr/>
                </a:tc>
                <a:tc>
                  <a:txBody>
                    <a:bodyPr/>
                    <a:lstStyle/>
                    <a:p>
                      <a:r>
                        <a:rPr lang="en-US" dirty="0"/>
                        <a:t>420 MEUR</a:t>
                      </a:r>
                      <a:endParaRPr lang="en-BE" dirty="0"/>
                    </a:p>
                  </a:txBody>
                  <a:tcPr/>
                </a:tc>
                <a:tc>
                  <a:txBody>
                    <a:bodyPr/>
                    <a:lstStyle/>
                    <a:p>
                      <a:r>
                        <a:rPr lang="en-US" dirty="0"/>
                        <a:t>840 MEUR</a:t>
                      </a:r>
                      <a:endParaRPr lang="en-BE" dirty="0"/>
                    </a:p>
                  </a:txBody>
                  <a:tcPr/>
                </a:tc>
                <a:extLst>
                  <a:ext uri="{0D108BD9-81ED-4DB2-BD59-A6C34878D82A}">
                    <a16:rowId xmlns:a16="http://schemas.microsoft.com/office/drawing/2014/main" val="18707173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Chips-CPL-3</a:t>
                      </a:r>
                      <a:endParaRPr lang="en-BE" dirty="0"/>
                    </a:p>
                    <a:p>
                      <a:endParaRPr lang="en-BE" dirty="0"/>
                    </a:p>
                  </a:txBody>
                  <a:tcPr/>
                </a:tc>
                <a:tc>
                  <a:txBody>
                    <a:bodyPr/>
                    <a:lstStyle/>
                    <a:p>
                      <a:r>
                        <a:rPr lang="en-US" sz="1800" b="0" i="0" u="none" strike="noStrike" kern="1200" baseline="0" dirty="0">
                          <a:solidFill>
                            <a:schemeClr val="dk1"/>
                          </a:solidFill>
                          <a:latin typeface="+mn-lt"/>
                          <a:ea typeface="+mn-ea"/>
                          <a:cs typeface="+mn-cs"/>
                        </a:rPr>
                        <a:t>Pilot line on advanced Packaging and Heterogenous Integration </a:t>
                      </a:r>
                      <a:endParaRPr lang="en-BE" b="0" dirty="0"/>
                    </a:p>
                  </a:txBody>
                  <a:tcPr/>
                </a:tc>
                <a:tc>
                  <a:txBody>
                    <a:bodyPr/>
                    <a:lstStyle/>
                    <a:p>
                      <a:r>
                        <a:rPr lang="en-US" dirty="0"/>
                        <a:t>370 MEUR</a:t>
                      </a:r>
                      <a:endParaRPr lang="en-BE" dirty="0"/>
                    </a:p>
                  </a:txBody>
                  <a:tcPr/>
                </a:tc>
                <a:tc>
                  <a:txBody>
                    <a:bodyPr/>
                    <a:lstStyle/>
                    <a:p>
                      <a:r>
                        <a:rPr lang="en-US" dirty="0"/>
                        <a:t>370 MEUR</a:t>
                      </a:r>
                      <a:endParaRPr lang="en-BE" dirty="0"/>
                    </a:p>
                  </a:txBody>
                  <a:tcPr/>
                </a:tc>
                <a:tc>
                  <a:txBody>
                    <a:bodyPr/>
                    <a:lstStyle/>
                    <a:p>
                      <a:r>
                        <a:rPr lang="en-US" dirty="0"/>
                        <a:t>740 MEUR</a:t>
                      </a:r>
                      <a:endParaRPr lang="en-BE" dirty="0"/>
                    </a:p>
                  </a:txBody>
                  <a:tcPr/>
                </a:tc>
                <a:extLst>
                  <a:ext uri="{0D108BD9-81ED-4DB2-BD59-A6C34878D82A}">
                    <a16:rowId xmlns:a16="http://schemas.microsoft.com/office/drawing/2014/main" val="1483859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Chips-CPL-4</a:t>
                      </a:r>
                      <a:endParaRPr lang="en-BE" dirty="0"/>
                    </a:p>
                    <a:p>
                      <a:endParaRPr lang="en-BE" dirty="0"/>
                    </a:p>
                  </a:txBody>
                  <a:tcPr/>
                </a:tc>
                <a:tc>
                  <a:txBody>
                    <a:bodyPr/>
                    <a:lstStyle/>
                    <a:p>
                      <a:r>
                        <a:rPr lang="en-US" sz="1800" b="0" i="0" u="none" strike="noStrike" kern="1200" baseline="0" dirty="0">
                          <a:solidFill>
                            <a:schemeClr val="dk1"/>
                          </a:solidFill>
                          <a:latin typeface="+mn-lt"/>
                          <a:ea typeface="+mn-ea"/>
                          <a:cs typeface="+mn-cs"/>
                        </a:rPr>
                        <a:t>Pilot line on advanced semiconductor devices based on Wide Bandgap materials </a:t>
                      </a:r>
                      <a:endParaRPr lang="en-BE" b="0" dirty="0"/>
                    </a:p>
                  </a:txBody>
                  <a:tcPr/>
                </a:tc>
                <a:tc>
                  <a:txBody>
                    <a:bodyPr/>
                    <a:lstStyle/>
                    <a:p>
                      <a:r>
                        <a:rPr lang="en-US" dirty="0"/>
                        <a:t>180 MEUR</a:t>
                      </a:r>
                      <a:endParaRPr lang="en-BE" dirty="0"/>
                    </a:p>
                  </a:txBody>
                  <a:tcPr/>
                </a:tc>
                <a:tc>
                  <a:txBody>
                    <a:bodyPr/>
                    <a:lstStyle/>
                    <a:p>
                      <a:r>
                        <a:rPr lang="en-US" dirty="0"/>
                        <a:t>180 MEUR</a:t>
                      </a:r>
                      <a:endParaRPr lang="en-BE" dirty="0"/>
                    </a:p>
                  </a:txBody>
                  <a:tcPr/>
                </a:tc>
                <a:tc>
                  <a:txBody>
                    <a:bodyPr/>
                    <a:lstStyle/>
                    <a:p>
                      <a:r>
                        <a:rPr lang="en-US" dirty="0"/>
                        <a:t>360 MEUR</a:t>
                      </a:r>
                      <a:endParaRPr lang="en-BE" dirty="0"/>
                    </a:p>
                  </a:txBody>
                  <a:tcPr/>
                </a:tc>
                <a:extLst>
                  <a:ext uri="{0D108BD9-81ED-4DB2-BD59-A6C34878D82A}">
                    <a16:rowId xmlns:a16="http://schemas.microsoft.com/office/drawing/2014/main" val="2679481489"/>
                  </a:ext>
                </a:extLst>
              </a:tr>
            </a:tbl>
          </a:graphicData>
        </a:graphic>
      </p:graphicFrame>
    </p:spTree>
    <p:extLst>
      <p:ext uri="{BB962C8B-B14F-4D97-AF65-F5344CB8AC3E}">
        <p14:creationId xmlns:p14="http://schemas.microsoft.com/office/powerpoint/2010/main" val="166641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1438DF-769B-4820-92D3-12CAE30EED78}"/>
              </a:ext>
            </a:extLst>
          </p:cNvPr>
          <p:cNvSpPr>
            <a:spLocks noGrp="1"/>
          </p:cNvSpPr>
          <p:nvPr>
            <p:ph type="title"/>
          </p:nvPr>
        </p:nvSpPr>
        <p:spPr/>
        <p:txBody>
          <a:bodyPr/>
          <a:lstStyle/>
          <a:p>
            <a:r>
              <a:rPr lang="en-IE" sz="4000" dirty="0">
                <a:solidFill>
                  <a:srgbClr val="5C64B7"/>
                </a:solidFill>
                <a:latin typeface="+mn-lt"/>
                <a:cs typeface="+mj-cs"/>
              </a:rPr>
              <a:t>Chips JU: Upcoming calls (non-initiative)</a:t>
            </a:r>
          </a:p>
        </p:txBody>
      </p:sp>
      <p:sp>
        <p:nvSpPr>
          <p:cNvPr id="7" name="Footer Placeholder 2">
            <a:extLst>
              <a:ext uri="{FF2B5EF4-FFF2-40B4-BE49-F238E27FC236}">
                <a16:creationId xmlns:a16="http://schemas.microsoft.com/office/drawing/2014/main" id="{048DD6EE-AC09-28F9-AC3E-B4D11A3A15FD}"/>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graphicFrame>
        <p:nvGraphicFramePr>
          <p:cNvPr id="14" name="Table 15">
            <a:extLst>
              <a:ext uri="{FF2B5EF4-FFF2-40B4-BE49-F238E27FC236}">
                <a16:creationId xmlns:a16="http://schemas.microsoft.com/office/drawing/2014/main" id="{2C214895-FAFB-84A3-8D69-CA358A1B7822}"/>
              </a:ext>
            </a:extLst>
          </p:cNvPr>
          <p:cNvGraphicFramePr>
            <a:graphicFrameLocks noGrp="1"/>
          </p:cNvGraphicFramePr>
          <p:nvPr>
            <p:extLst>
              <p:ext uri="{D42A27DB-BD31-4B8C-83A1-F6EECF244321}">
                <p14:modId xmlns:p14="http://schemas.microsoft.com/office/powerpoint/2010/main" val="3728965999"/>
              </p:ext>
            </p:extLst>
          </p:nvPr>
        </p:nvGraphicFramePr>
        <p:xfrm>
          <a:off x="359042" y="1182677"/>
          <a:ext cx="10911301" cy="4480560"/>
        </p:xfrm>
        <a:graphic>
          <a:graphicData uri="http://schemas.openxmlformats.org/drawingml/2006/table">
            <a:tbl>
              <a:tblPr firstRow="1" bandRow="1">
                <a:tableStyleId>{5C22544A-7EE6-4342-B048-85BDC9FD1C3A}</a:tableStyleId>
              </a:tblPr>
              <a:tblGrid>
                <a:gridCol w="1825358">
                  <a:extLst>
                    <a:ext uri="{9D8B030D-6E8A-4147-A177-3AD203B41FA5}">
                      <a16:colId xmlns:a16="http://schemas.microsoft.com/office/drawing/2014/main" val="199290275"/>
                    </a:ext>
                  </a:extLst>
                </a:gridCol>
                <a:gridCol w="7489371">
                  <a:extLst>
                    <a:ext uri="{9D8B030D-6E8A-4147-A177-3AD203B41FA5}">
                      <a16:colId xmlns:a16="http://schemas.microsoft.com/office/drawing/2014/main" val="3385054754"/>
                    </a:ext>
                  </a:extLst>
                </a:gridCol>
                <a:gridCol w="1596572">
                  <a:extLst>
                    <a:ext uri="{9D8B030D-6E8A-4147-A177-3AD203B41FA5}">
                      <a16:colId xmlns:a16="http://schemas.microsoft.com/office/drawing/2014/main" val="357394527"/>
                    </a:ext>
                  </a:extLst>
                </a:gridCol>
              </a:tblGrid>
              <a:tr h="370840">
                <a:tc>
                  <a:txBody>
                    <a:bodyPr/>
                    <a:lstStyle/>
                    <a:p>
                      <a:r>
                        <a:rPr lang="en-US" dirty="0"/>
                        <a:t>Call</a:t>
                      </a:r>
                      <a:endParaRPr lang="en-BE" dirty="0"/>
                    </a:p>
                  </a:txBody>
                  <a:tcPr/>
                </a:tc>
                <a:tc>
                  <a:txBody>
                    <a:bodyPr/>
                    <a:lstStyle/>
                    <a:p>
                      <a:r>
                        <a:rPr lang="en-US" dirty="0"/>
                        <a:t>Topic</a:t>
                      </a:r>
                      <a:endParaRPr lang="en-BE" dirty="0"/>
                    </a:p>
                  </a:txBody>
                  <a:tcPr/>
                </a:tc>
                <a:tc>
                  <a:txBody>
                    <a:bodyPr/>
                    <a:lstStyle/>
                    <a:p>
                      <a:r>
                        <a:rPr lang="en-US" dirty="0"/>
                        <a:t>Max EU</a:t>
                      </a:r>
                    </a:p>
                    <a:p>
                      <a:r>
                        <a:rPr lang="en-US" dirty="0"/>
                        <a:t>Contribution </a:t>
                      </a:r>
                      <a:endParaRPr lang="en-BE" dirty="0"/>
                    </a:p>
                  </a:txBody>
                  <a:tcPr/>
                </a:tc>
                <a:extLst>
                  <a:ext uri="{0D108BD9-81ED-4DB2-BD59-A6C34878D82A}">
                    <a16:rowId xmlns:a16="http://schemas.microsoft.com/office/drawing/2014/main" val="2121875785"/>
                  </a:ext>
                </a:extLst>
              </a:tr>
              <a:tr h="370840">
                <a:tc>
                  <a:txBody>
                    <a:bodyPr/>
                    <a:lstStyle/>
                    <a:p>
                      <a:r>
                        <a:rPr lang="en-US" dirty="0"/>
                        <a:t>Chips-2024-1-IA Topic 1</a:t>
                      </a:r>
                      <a:endParaRPr lang="en-BE" dirty="0"/>
                    </a:p>
                  </a:txBody>
                  <a:tcPr/>
                </a:tc>
                <a:tc>
                  <a:txBody>
                    <a:bodyPr/>
                    <a:lstStyle/>
                    <a:p>
                      <a:r>
                        <a:rPr lang="en-US" sz="1800" b="0" i="0" u="none" strike="noStrike" kern="1200" baseline="0" dirty="0">
                          <a:solidFill>
                            <a:schemeClr val="dk1"/>
                          </a:solidFill>
                          <a:latin typeface="+mn-lt"/>
                          <a:ea typeface="+mn-ea"/>
                          <a:cs typeface="+mn-cs"/>
                        </a:rPr>
                        <a:t>Innovation Action on major challenges identified in the Strategic Research and Innovation Agenda (SRIA)</a:t>
                      </a:r>
                      <a:endParaRPr lang="en-BE" b="0" dirty="0"/>
                    </a:p>
                  </a:txBody>
                  <a:tcPr/>
                </a:tc>
                <a:tc>
                  <a:txBody>
                    <a:bodyPr/>
                    <a:lstStyle/>
                    <a:p>
                      <a:r>
                        <a:rPr lang="en-US" dirty="0"/>
                        <a:t>103 MEUR</a:t>
                      </a:r>
                      <a:endParaRPr lang="en-BE" dirty="0"/>
                    </a:p>
                  </a:txBody>
                  <a:tcPr/>
                </a:tc>
                <a:extLst>
                  <a:ext uri="{0D108BD9-81ED-4DB2-BD59-A6C34878D82A}">
                    <a16:rowId xmlns:a16="http://schemas.microsoft.com/office/drawing/2014/main" val="2307943303"/>
                  </a:ext>
                </a:extLst>
              </a:tr>
              <a:tr h="370840">
                <a:tc>
                  <a:txBody>
                    <a:bodyPr/>
                    <a:lstStyle/>
                    <a:p>
                      <a:r>
                        <a:rPr lang="en-US" dirty="0"/>
                        <a:t>Chips-2024-1-IA Topic 2</a:t>
                      </a:r>
                      <a:endParaRPr lang="en-BE" dirty="0"/>
                    </a:p>
                  </a:txBody>
                  <a:tcPr/>
                </a:tc>
                <a:tc>
                  <a:txBody>
                    <a:bodyPr/>
                    <a:lstStyle/>
                    <a:p>
                      <a:r>
                        <a:rPr lang="en-US" sz="1800" b="0" i="0" u="none" strike="noStrike" kern="1200" baseline="0" dirty="0">
                          <a:solidFill>
                            <a:schemeClr val="dk1"/>
                          </a:solidFill>
                          <a:latin typeface="+mn-lt"/>
                          <a:ea typeface="+mn-ea"/>
                          <a:cs typeface="+mn-cs"/>
                        </a:rPr>
                        <a:t>High performance RISC-V automotive processors</a:t>
                      </a:r>
                      <a:endParaRPr lang="en-BE" b="0" dirty="0"/>
                    </a:p>
                  </a:txBody>
                  <a:tcPr/>
                </a:tc>
                <a:tc>
                  <a:txBody>
                    <a:bodyPr/>
                    <a:lstStyle/>
                    <a:p>
                      <a:r>
                        <a:rPr lang="en-US" dirty="0"/>
                        <a:t>20 MEUR</a:t>
                      </a:r>
                      <a:endParaRPr lang="en-BE" dirty="0"/>
                    </a:p>
                  </a:txBody>
                  <a:tcPr/>
                </a:tc>
                <a:extLst>
                  <a:ext uri="{0D108BD9-81ED-4DB2-BD59-A6C34878D82A}">
                    <a16:rowId xmlns:a16="http://schemas.microsoft.com/office/drawing/2014/main" val="1870717392"/>
                  </a:ext>
                </a:extLst>
              </a:tr>
              <a:tr h="370840">
                <a:tc>
                  <a:txBody>
                    <a:bodyPr/>
                    <a:lstStyle/>
                    <a:p>
                      <a:r>
                        <a:rPr lang="en-US" dirty="0"/>
                        <a:t>Chips-2024-1-IA Topic 3</a:t>
                      </a:r>
                      <a:endParaRPr lang="en-BE" dirty="0"/>
                    </a:p>
                  </a:txBody>
                  <a:tcPr/>
                </a:tc>
                <a:tc>
                  <a:txBody>
                    <a:bodyPr/>
                    <a:lstStyle/>
                    <a:p>
                      <a:r>
                        <a:rPr lang="en-US" b="0" dirty="0"/>
                        <a:t>Software-defined vehicle</a:t>
                      </a:r>
                      <a:endParaRPr lang="en-BE" b="0" dirty="0"/>
                    </a:p>
                  </a:txBody>
                  <a:tcPr/>
                </a:tc>
                <a:tc>
                  <a:txBody>
                    <a:bodyPr/>
                    <a:lstStyle/>
                    <a:p>
                      <a:r>
                        <a:rPr lang="en-US" dirty="0"/>
                        <a:t>20 MEUR</a:t>
                      </a:r>
                      <a:endParaRPr lang="en-BE" dirty="0"/>
                    </a:p>
                  </a:txBody>
                  <a:tcPr/>
                </a:tc>
                <a:extLst>
                  <a:ext uri="{0D108BD9-81ED-4DB2-BD59-A6C34878D82A}">
                    <a16:rowId xmlns:a16="http://schemas.microsoft.com/office/drawing/2014/main" val="1483859301"/>
                  </a:ext>
                </a:extLst>
              </a:tr>
              <a:tr h="370840">
                <a:tc>
                  <a:txBody>
                    <a:bodyPr/>
                    <a:lstStyle/>
                    <a:p>
                      <a:r>
                        <a:rPr lang="en-US" dirty="0"/>
                        <a:t>Chips-2024-2-RIA Topic 1</a:t>
                      </a:r>
                      <a:endParaRPr lang="en-BE" dirty="0"/>
                    </a:p>
                  </a:txBody>
                  <a:tcPr/>
                </a:tc>
                <a:tc>
                  <a:txBody>
                    <a:bodyPr/>
                    <a:lstStyle/>
                    <a:p>
                      <a:r>
                        <a:rPr lang="en-US" sz="1800" b="0" i="0" u="none" strike="noStrike" kern="1200" baseline="0" dirty="0">
                          <a:solidFill>
                            <a:schemeClr val="dk1"/>
                          </a:solidFill>
                          <a:latin typeface="+mn-lt"/>
                          <a:ea typeface="+mn-ea"/>
                          <a:cs typeface="+mn-cs"/>
                        </a:rPr>
                        <a:t>Research and Innovation Action on major challenges identified in the SRIA</a:t>
                      </a:r>
                      <a:endParaRPr lang="en-BE" b="0" dirty="0"/>
                    </a:p>
                  </a:txBody>
                  <a:tcPr/>
                </a:tc>
                <a:tc>
                  <a:txBody>
                    <a:bodyPr/>
                    <a:lstStyle/>
                    <a:p>
                      <a:r>
                        <a:rPr lang="en-US" dirty="0"/>
                        <a:t>52 MEUR</a:t>
                      </a:r>
                      <a:endParaRPr lang="en-BE" dirty="0"/>
                    </a:p>
                  </a:txBody>
                  <a:tcPr/>
                </a:tc>
                <a:extLst>
                  <a:ext uri="{0D108BD9-81ED-4DB2-BD59-A6C34878D82A}">
                    <a16:rowId xmlns:a16="http://schemas.microsoft.com/office/drawing/2014/main" val="26794814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Chips-2024-2-RIA Topic 2</a:t>
                      </a:r>
                      <a:endParaRPr lang="en-BE" dirty="0"/>
                    </a:p>
                  </a:txBody>
                  <a:tcPr/>
                </a:tc>
                <a:tc>
                  <a:txBody>
                    <a:bodyPr/>
                    <a:lstStyle/>
                    <a:p>
                      <a:r>
                        <a:rPr lang="en-US" b="0" dirty="0"/>
                        <a:t>Sustainable and greener manufacturing</a:t>
                      </a:r>
                      <a:endParaRPr lang="en-BE" b="0" dirty="0"/>
                    </a:p>
                  </a:txBody>
                  <a:tcPr/>
                </a:tc>
                <a:tc>
                  <a:txBody>
                    <a:bodyPr/>
                    <a:lstStyle/>
                    <a:p>
                      <a:r>
                        <a:rPr lang="en-US" dirty="0"/>
                        <a:t>15 MEUR</a:t>
                      </a:r>
                      <a:endParaRPr lang="en-BE" dirty="0"/>
                    </a:p>
                  </a:txBody>
                  <a:tcPr/>
                </a:tc>
                <a:extLst>
                  <a:ext uri="{0D108BD9-81ED-4DB2-BD59-A6C34878D82A}">
                    <a16:rowId xmlns:a16="http://schemas.microsoft.com/office/drawing/2014/main" val="2333940341"/>
                  </a:ext>
                </a:extLst>
              </a:tr>
              <a:tr h="370840">
                <a:tc>
                  <a:txBody>
                    <a:bodyPr/>
                    <a:lstStyle/>
                    <a:p>
                      <a:r>
                        <a:rPr lang="en-US" dirty="0"/>
                        <a:t>Chips-2024-3-RIA</a:t>
                      </a:r>
                      <a:endParaRPr lang="en-BE" dirty="0"/>
                    </a:p>
                  </a:txBody>
                  <a:tcPr/>
                </a:tc>
                <a:tc>
                  <a:txBody>
                    <a:bodyPr/>
                    <a:lstStyle/>
                    <a:p>
                      <a:r>
                        <a:rPr lang="en-US" b="0" dirty="0"/>
                        <a:t>Joint call with Korea on heterogeneous integration and neuromorphic computing technologies </a:t>
                      </a:r>
                      <a:endParaRPr lang="en-BE" b="0" dirty="0"/>
                    </a:p>
                  </a:txBody>
                  <a:tcPr/>
                </a:tc>
                <a:tc>
                  <a:txBody>
                    <a:bodyPr/>
                    <a:lstStyle/>
                    <a:p>
                      <a:r>
                        <a:rPr lang="en-US" dirty="0"/>
                        <a:t>6 MEUR</a:t>
                      </a:r>
                      <a:endParaRPr lang="en-BE" dirty="0"/>
                    </a:p>
                  </a:txBody>
                  <a:tcPr/>
                </a:tc>
                <a:extLst>
                  <a:ext uri="{0D108BD9-81ED-4DB2-BD59-A6C34878D82A}">
                    <a16:rowId xmlns:a16="http://schemas.microsoft.com/office/drawing/2014/main" val="2049385699"/>
                  </a:ext>
                </a:extLst>
              </a:tr>
            </a:tbl>
          </a:graphicData>
        </a:graphic>
      </p:graphicFrame>
      <p:sp>
        <p:nvSpPr>
          <p:cNvPr id="2" name="TextBox 1">
            <a:extLst>
              <a:ext uri="{FF2B5EF4-FFF2-40B4-BE49-F238E27FC236}">
                <a16:creationId xmlns:a16="http://schemas.microsoft.com/office/drawing/2014/main" id="{ED1344DB-3498-597C-5329-DD2FF6F22866}"/>
              </a:ext>
            </a:extLst>
          </p:cNvPr>
          <p:cNvSpPr txBox="1"/>
          <p:nvPr/>
        </p:nvSpPr>
        <p:spPr>
          <a:xfrm>
            <a:off x="200718" y="5735083"/>
            <a:ext cx="11393714" cy="646331"/>
          </a:xfrm>
          <a:prstGeom prst="rect">
            <a:avLst/>
          </a:prstGeom>
          <a:noFill/>
        </p:spPr>
        <p:txBody>
          <a:bodyPr wrap="square" rtlCol="0">
            <a:spAutoFit/>
          </a:bodyPr>
          <a:lstStyle/>
          <a:p>
            <a:r>
              <a:rPr lang="en-US" dirty="0"/>
              <a:t>Calls opened on Feb 6, project outlines are due on May 14, and full project proposals on Sept 17,</a:t>
            </a:r>
            <a:br>
              <a:rPr lang="en-US" dirty="0"/>
            </a:br>
            <a:r>
              <a:rPr lang="en-US" dirty="0"/>
              <a:t>except for the one-stage call with Korea where the deadline for a full proposal is May 14</a:t>
            </a:r>
          </a:p>
        </p:txBody>
      </p:sp>
    </p:spTree>
    <p:extLst>
      <p:ext uri="{BB962C8B-B14F-4D97-AF65-F5344CB8AC3E}">
        <p14:creationId xmlns:p14="http://schemas.microsoft.com/office/powerpoint/2010/main" val="190325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1438DF-769B-4820-92D3-12CAE30EED78}"/>
              </a:ext>
            </a:extLst>
          </p:cNvPr>
          <p:cNvSpPr>
            <a:spLocks noGrp="1"/>
          </p:cNvSpPr>
          <p:nvPr>
            <p:ph type="title"/>
          </p:nvPr>
        </p:nvSpPr>
        <p:spPr/>
        <p:txBody>
          <a:bodyPr/>
          <a:lstStyle/>
          <a:p>
            <a:r>
              <a:rPr lang="en-IE" sz="4000" dirty="0">
                <a:solidFill>
                  <a:srgbClr val="5C64B7"/>
                </a:solidFill>
                <a:latin typeface="+mn-lt"/>
                <a:cs typeface="+mj-cs"/>
              </a:rPr>
              <a:t>Chips JU: Upcoming calls (initiative)</a:t>
            </a:r>
          </a:p>
        </p:txBody>
      </p:sp>
      <p:sp>
        <p:nvSpPr>
          <p:cNvPr id="7" name="Footer Placeholder 2">
            <a:extLst>
              <a:ext uri="{FF2B5EF4-FFF2-40B4-BE49-F238E27FC236}">
                <a16:creationId xmlns:a16="http://schemas.microsoft.com/office/drawing/2014/main" id="{048DD6EE-AC09-28F9-AC3E-B4D11A3A15FD}"/>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graphicFrame>
        <p:nvGraphicFramePr>
          <p:cNvPr id="14" name="Table 15">
            <a:extLst>
              <a:ext uri="{FF2B5EF4-FFF2-40B4-BE49-F238E27FC236}">
                <a16:creationId xmlns:a16="http://schemas.microsoft.com/office/drawing/2014/main" id="{2C214895-FAFB-84A3-8D69-CA358A1B7822}"/>
              </a:ext>
            </a:extLst>
          </p:cNvPr>
          <p:cNvGraphicFramePr>
            <a:graphicFrameLocks noGrp="1"/>
          </p:cNvGraphicFramePr>
          <p:nvPr>
            <p:extLst>
              <p:ext uri="{D42A27DB-BD31-4B8C-83A1-F6EECF244321}">
                <p14:modId xmlns:p14="http://schemas.microsoft.com/office/powerpoint/2010/main" val="3699596312"/>
              </p:ext>
            </p:extLst>
          </p:nvPr>
        </p:nvGraphicFramePr>
        <p:xfrm>
          <a:off x="481454" y="1142036"/>
          <a:ext cx="10776857" cy="4404360"/>
        </p:xfrm>
        <a:graphic>
          <a:graphicData uri="http://schemas.openxmlformats.org/drawingml/2006/table">
            <a:tbl>
              <a:tblPr firstRow="1" bandRow="1">
                <a:tableStyleId>{5C22544A-7EE6-4342-B048-85BDC9FD1C3A}</a:tableStyleId>
              </a:tblPr>
              <a:tblGrid>
                <a:gridCol w="1973943">
                  <a:extLst>
                    <a:ext uri="{9D8B030D-6E8A-4147-A177-3AD203B41FA5}">
                      <a16:colId xmlns:a16="http://schemas.microsoft.com/office/drawing/2014/main" val="199290275"/>
                    </a:ext>
                  </a:extLst>
                </a:gridCol>
                <a:gridCol w="7206342">
                  <a:extLst>
                    <a:ext uri="{9D8B030D-6E8A-4147-A177-3AD203B41FA5}">
                      <a16:colId xmlns:a16="http://schemas.microsoft.com/office/drawing/2014/main" val="3385054754"/>
                    </a:ext>
                  </a:extLst>
                </a:gridCol>
                <a:gridCol w="1596572">
                  <a:extLst>
                    <a:ext uri="{9D8B030D-6E8A-4147-A177-3AD203B41FA5}">
                      <a16:colId xmlns:a16="http://schemas.microsoft.com/office/drawing/2014/main" val="357394527"/>
                    </a:ext>
                  </a:extLst>
                </a:gridCol>
              </a:tblGrid>
              <a:tr h="370840">
                <a:tc>
                  <a:txBody>
                    <a:bodyPr/>
                    <a:lstStyle/>
                    <a:p>
                      <a:r>
                        <a:rPr lang="en-US" dirty="0"/>
                        <a:t>Call</a:t>
                      </a:r>
                      <a:endParaRPr lang="en-BE" dirty="0"/>
                    </a:p>
                  </a:txBody>
                  <a:tcPr/>
                </a:tc>
                <a:tc>
                  <a:txBody>
                    <a:bodyPr/>
                    <a:lstStyle/>
                    <a:p>
                      <a:r>
                        <a:rPr lang="en-US" dirty="0"/>
                        <a:t>Topic</a:t>
                      </a:r>
                      <a:endParaRPr lang="en-BE" dirty="0"/>
                    </a:p>
                  </a:txBody>
                  <a:tcPr/>
                </a:tc>
                <a:tc>
                  <a:txBody>
                    <a:bodyPr/>
                    <a:lstStyle/>
                    <a:p>
                      <a:r>
                        <a:rPr lang="en-US" dirty="0"/>
                        <a:t>Max EU</a:t>
                      </a:r>
                    </a:p>
                    <a:p>
                      <a:r>
                        <a:rPr lang="en-US" dirty="0"/>
                        <a:t>Contribution </a:t>
                      </a:r>
                      <a:endParaRPr lang="en-BE" dirty="0"/>
                    </a:p>
                  </a:txBody>
                  <a:tcPr/>
                </a:tc>
                <a:extLst>
                  <a:ext uri="{0D108BD9-81ED-4DB2-BD59-A6C34878D82A}">
                    <a16:rowId xmlns:a16="http://schemas.microsoft.com/office/drawing/2014/main" val="2121875785"/>
                  </a:ext>
                </a:extLst>
              </a:tr>
              <a:tr h="370840">
                <a:tc>
                  <a:txBody>
                    <a:bodyPr/>
                    <a:lstStyle/>
                    <a:p>
                      <a:r>
                        <a:rPr lang="en-US" dirty="0"/>
                        <a:t>Chips-2024-CDP-1</a:t>
                      </a:r>
                    </a:p>
                  </a:txBody>
                  <a:tcPr/>
                </a:tc>
                <a:tc>
                  <a:txBody>
                    <a:bodyPr/>
                    <a:lstStyle/>
                    <a:p>
                      <a:r>
                        <a:rPr lang="en-US" sz="1800" b="0" i="0" u="none" strike="noStrike" kern="1200" baseline="0" dirty="0">
                          <a:solidFill>
                            <a:schemeClr val="dk1"/>
                          </a:solidFill>
                          <a:latin typeface="+mn-lt"/>
                          <a:ea typeface="+mn-ea"/>
                          <a:cs typeface="+mn-cs"/>
                        </a:rPr>
                        <a:t>Design platform. A cloud-based virtual platform that will enable </a:t>
                      </a:r>
                    </a:p>
                    <a:p>
                      <a:r>
                        <a:rPr lang="en-US" sz="1800" b="0" i="0" u="none" strike="noStrike" kern="1200" baseline="0" dirty="0">
                          <a:solidFill>
                            <a:schemeClr val="dk1"/>
                          </a:solidFill>
                          <a:latin typeface="+mn-lt"/>
                          <a:ea typeface="+mn-ea"/>
                          <a:cs typeface="+mn-cs"/>
                        </a:rPr>
                        <a:t>users, particularly academia, start-ups and SMEs, to design and develop their chips. </a:t>
                      </a:r>
                      <a:r>
                        <a:rPr lang="en-US" sz="1800" b="0" i="1" u="none" strike="noStrike" kern="1200" baseline="0" dirty="0">
                          <a:solidFill>
                            <a:schemeClr val="dk1"/>
                          </a:solidFill>
                          <a:latin typeface="+mn-lt"/>
                          <a:ea typeface="+mn-ea"/>
                          <a:cs typeface="+mn-cs"/>
                        </a:rPr>
                        <a:t>Details forthcoming.</a:t>
                      </a:r>
                      <a:endParaRPr lang="en-BE" b="0" i="1" dirty="0"/>
                    </a:p>
                  </a:txBody>
                  <a:tcPr/>
                </a:tc>
                <a:tc>
                  <a:txBody>
                    <a:bodyPr/>
                    <a:lstStyle/>
                    <a:p>
                      <a:r>
                        <a:rPr lang="en-US" dirty="0"/>
                        <a:t>330 MEUR</a:t>
                      </a:r>
                      <a:endParaRPr lang="en-BE" dirty="0"/>
                    </a:p>
                  </a:txBody>
                  <a:tcPr/>
                </a:tc>
                <a:extLst>
                  <a:ext uri="{0D108BD9-81ED-4DB2-BD59-A6C34878D82A}">
                    <a16:rowId xmlns:a16="http://schemas.microsoft.com/office/drawing/2014/main" val="2307943303"/>
                  </a:ext>
                </a:extLst>
              </a:tr>
              <a:tr h="370840">
                <a:tc>
                  <a:txBody>
                    <a:bodyPr/>
                    <a:lstStyle/>
                    <a:p>
                      <a:r>
                        <a:rPr lang="en-US" dirty="0"/>
                        <a:t>Chips-2024-CPL-5</a:t>
                      </a:r>
                      <a:endParaRPr lang="en-BE" dirty="0"/>
                    </a:p>
                  </a:txBody>
                  <a:tcPr/>
                </a:tc>
                <a:tc>
                  <a:txBody>
                    <a:bodyPr/>
                    <a:lstStyle/>
                    <a:p>
                      <a:r>
                        <a:rPr lang="en-US" sz="1800" b="0" i="0" u="none" strike="noStrike" kern="1200" baseline="0" dirty="0">
                          <a:solidFill>
                            <a:schemeClr val="dk1"/>
                          </a:solidFill>
                          <a:latin typeface="+mn-lt"/>
                          <a:ea typeface="+mn-ea"/>
                          <a:cs typeface="+mn-cs"/>
                        </a:rPr>
                        <a:t>Additional pilot line(s). </a:t>
                      </a:r>
                      <a:r>
                        <a:rPr lang="en-US" sz="1800" b="0" i="1" u="none" strike="noStrike" kern="1200" baseline="0" dirty="0">
                          <a:solidFill>
                            <a:schemeClr val="dk1"/>
                          </a:solidFill>
                          <a:latin typeface="+mn-lt"/>
                          <a:ea typeface="+mn-ea"/>
                          <a:cs typeface="+mn-cs"/>
                        </a:rPr>
                        <a:t>Details forthcoming.</a:t>
                      </a:r>
                      <a:endParaRPr lang="en-BE" b="0" dirty="0"/>
                    </a:p>
                  </a:txBody>
                  <a:tcPr/>
                </a:tc>
                <a:tc>
                  <a:txBody>
                    <a:bodyPr/>
                    <a:lstStyle/>
                    <a:p>
                      <a:r>
                        <a:rPr lang="en-US" dirty="0"/>
                        <a:t>180 MEUR</a:t>
                      </a:r>
                      <a:endParaRPr lang="en-BE" dirty="0"/>
                    </a:p>
                  </a:txBody>
                  <a:tcPr/>
                </a:tc>
                <a:extLst>
                  <a:ext uri="{0D108BD9-81ED-4DB2-BD59-A6C34878D82A}">
                    <a16:rowId xmlns:a16="http://schemas.microsoft.com/office/drawing/2014/main" val="1870717392"/>
                  </a:ext>
                </a:extLst>
              </a:tr>
              <a:tr h="370840">
                <a:tc>
                  <a:txBody>
                    <a:bodyPr/>
                    <a:lstStyle/>
                    <a:p>
                      <a:r>
                        <a:rPr lang="en-US" dirty="0"/>
                        <a:t>Chips-2024-CQC-1</a:t>
                      </a:r>
                      <a:endParaRPr lang="en-BE" dirty="0"/>
                    </a:p>
                  </a:txBody>
                  <a:tcPr/>
                </a:tc>
                <a:tc>
                  <a:txBody>
                    <a:bodyPr/>
                    <a:lstStyle/>
                    <a:p>
                      <a:r>
                        <a:rPr lang="en-US" b="0" dirty="0"/>
                        <a:t>Quantum chips technology (preparatory action for a pilot line) </a:t>
                      </a:r>
                      <a:endParaRPr lang="en-BE" b="0" dirty="0"/>
                    </a:p>
                  </a:txBody>
                  <a:tcPr/>
                </a:tc>
                <a:tc>
                  <a:txBody>
                    <a:bodyPr/>
                    <a:lstStyle/>
                    <a:p>
                      <a:r>
                        <a:rPr lang="en-US" dirty="0"/>
                        <a:t>30 MEUR</a:t>
                      </a:r>
                      <a:endParaRPr lang="en-BE" dirty="0"/>
                    </a:p>
                  </a:txBody>
                  <a:tcPr/>
                </a:tc>
                <a:extLst>
                  <a:ext uri="{0D108BD9-81ED-4DB2-BD59-A6C34878D82A}">
                    <a16:rowId xmlns:a16="http://schemas.microsoft.com/office/drawing/2014/main" val="1483859301"/>
                  </a:ext>
                </a:extLst>
              </a:tr>
              <a:tr h="370840">
                <a:tc>
                  <a:txBody>
                    <a:bodyPr/>
                    <a:lstStyle/>
                    <a:p>
                      <a:r>
                        <a:rPr lang="en-US" dirty="0"/>
                        <a:t>Chips-2024-CCC-1</a:t>
                      </a:r>
                      <a:endParaRPr lang="en-BE" dirty="0"/>
                    </a:p>
                  </a:txBody>
                  <a:tcPr/>
                </a:tc>
                <a:tc>
                  <a:txBody>
                    <a:bodyPr/>
                    <a:lstStyle/>
                    <a:p>
                      <a:r>
                        <a:rPr lang="en-US" sz="1800" b="0" i="0" u="none" strike="noStrike" kern="1200" baseline="0" dirty="0">
                          <a:solidFill>
                            <a:schemeClr val="dk1"/>
                          </a:solidFill>
                          <a:latin typeface="+mn-lt"/>
                          <a:ea typeface="+mn-ea"/>
                          <a:cs typeface="+mn-cs"/>
                        </a:rPr>
                        <a:t>Competence </a:t>
                      </a:r>
                      <a:r>
                        <a:rPr lang="en-US" sz="1800" b="0" i="0" u="none" strike="noStrike" kern="1200" baseline="0" dirty="0" err="1">
                          <a:solidFill>
                            <a:schemeClr val="dk1"/>
                          </a:solidFill>
                          <a:latin typeface="+mn-lt"/>
                          <a:ea typeface="+mn-ea"/>
                          <a:cs typeface="+mn-cs"/>
                        </a:rPr>
                        <a:t>centres</a:t>
                      </a:r>
                      <a:r>
                        <a:rPr lang="en-US" sz="1800" b="0" i="0" u="none" strike="noStrike" kern="1200" baseline="0" dirty="0">
                          <a:solidFill>
                            <a:schemeClr val="dk1"/>
                          </a:solidFill>
                          <a:latin typeface="+mn-lt"/>
                          <a:ea typeface="+mn-ea"/>
                          <a:cs typeface="+mn-cs"/>
                        </a:rPr>
                        <a:t>. The </a:t>
                      </a:r>
                      <a:r>
                        <a:rPr lang="en-US" sz="1800" b="0" i="0" u="none" strike="noStrike" kern="1200" baseline="0" dirty="0" err="1">
                          <a:solidFill>
                            <a:schemeClr val="dk1"/>
                          </a:solidFill>
                          <a:latin typeface="+mn-lt"/>
                          <a:ea typeface="+mn-ea"/>
                          <a:cs typeface="+mn-cs"/>
                        </a:rPr>
                        <a:t>centres</a:t>
                      </a:r>
                      <a:r>
                        <a:rPr lang="en-US" sz="1800" b="0" i="0" u="none" strike="noStrike" kern="1200" baseline="0" dirty="0">
                          <a:solidFill>
                            <a:schemeClr val="dk1"/>
                          </a:solidFill>
                          <a:latin typeface="+mn-lt"/>
                          <a:ea typeface="+mn-ea"/>
                          <a:cs typeface="+mn-cs"/>
                        </a:rPr>
                        <a:t> are to provide access </a:t>
                      </a:r>
                    </a:p>
                    <a:p>
                      <a:r>
                        <a:rPr lang="en-US" sz="1800" b="0" i="0" u="none" strike="noStrike" kern="1200" baseline="0" dirty="0">
                          <a:solidFill>
                            <a:schemeClr val="dk1"/>
                          </a:solidFill>
                          <a:latin typeface="+mn-lt"/>
                          <a:ea typeface="+mn-ea"/>
                          <a:cs typeface="+mn-cs"/>
                        </a:rPr>
                        <a:t>to technical expertise and experimentation in the area of semiconductors, helping companies, SMEs in particular, to approach and improve design capabilities and developing skills.</a:t>
                      </a:r>
                    </a:p>
                    <a:p>
                      <a:r>
                        <a:rPr lang="en-US" sz="1800" b="0" i="0" u="none" strike="noStrike" kern="1200" baseline="0" dirty="0">
                          <a:solidFill>
                            <a:schemeClr val="dk1"/>
                          </a:solidFill>
                          <a:latin typeface="+mn-lt"/>
                          <a:ea typeface="+mn-ea"/>
                          <a:cs typeface="+mn-cs"/>
                        </a:rPr>
                        <a:t>Max 1 per EU MS or EEA country, funding up to 1 MEUR/</a:t>
                      </a:r>
                      <a:r>
                        <a:rPr lang="en-US" sz="1800" b="0" i="0" u="none" strike="noStrike" kern="1200" baseline="0" dirty="0" err="1">
                          <a:solidFill>
                            <a:schemeClr val="dk1"/>
                          </a:solidFill>
                          <a:latin typeface="+mn-lt"/>
                          <a:ea typeface="+mn-ea"/>
                          <a:cs typeface="+mn-cs"/>
                        </a:rPr>
                        <a:t>yr</a:t>
                      </a:r>
                      <a:r>
                        <a:rPr lang="en-US" sz="1800" b="0" i="0" u="none" strike="noStrike" kern="1200" baseline="0" dirty="0">
                          <a:solidFill>
                            <a:schemeClr val="dk1"/>
                          </a:solidFill>
                          <a:latin typeface="+mn-lt"/>
                          <a:ea typeface="+mn-ea"/>
                          <a:cs typeface="+mn-cs"/>
                        </a:rPr>
                        <a:t> from the EU for 4 years, to be matched nationally. Restricted call after national processes.</a:t>
                      </a:r>
                      <a:endParaRPr lang="en-BE" b="0" dirty="0"/>
                    </a:p>
                  </a:txBody>
                  <a:tcPr/>
                </a:tc>
                <a:tc>
                  <a:txBody>
                    <a:bodyPr/>
                    <a:lstStyle/>
                    <a:p>
                      <a:r>
                        <a:rPr lang="en-US" dirty="0"/>
                        <a:t>116 MEUR</a:t>
                      </a:r>
                      <a:endParaRPr lang="en-BE" dirty="0"/>
                    </a:p>
                  </a:txBody>
                  <a:tcPr/>
                </a:tc>
                <a:extLst>
                  <a:ext uri="{0D108BD9-81ED-4DB2-BD59-A6C34878D82A}">
                    <a16:rowId xmlns:a16="http://schemas.microsoft.com/office/drawing/2014/main" val="2679481489"/>
                  </a:ext>
                </a:extLst>
              </a:tr>
              <a:tr h="370840">
                <a:tc>
                  <a:txBody>
                    <a:bodyPr/>
                    <a:lstStyle/>
                    <a:p>
                      <a:r>
                        <a:rPr lang="en-US" dirty="0"/>
                        <a:t>Chips-2024-CCC-2</a:t>
                      </a:r>
                      <a:endParaRPr lang="en-BE" dirty="0"/>
                    </a:p>
                  </a:txBody>
                  <a:tcPr/>
                </a:tc>
                <a:tc>
                  <a:txBody>
                    <a:bodyPr/>
                    <a:lstStyle/>
                    <a:p>
                      <a:r>
                        <a:rPr lang="en-US" b="0" dirty="0"/>
                        <a:t>European Network of Chips Competence </a:t>
                      </a:r>
                      <a:r>
                        <a:rPr lang="en-US" b="0" dirty="0" err="1"/>
                        <a:t>Centres</a:t>
                      </a:r>
                      <a:r>
                        <a:rPr lang="en-US" b="0" dirty="0"/>
                        <a:t> (CSA)</a:t>
                      </a:r>
                      <a:endParaRPr lang="en-BE" b="0" dirty="0"/>
                    </a:p>
                  </a:txBody>
                  <a:tcPr/>
                </a:tc>
                <a:tc>
                  <a:txBody>
                    <a:bodyPr/>
                    <a:lstStyle/>
                    <a:p>
                      <a:r>
                        <a:rPr lang="en-US" dirty="0"/>
                        <a:t>4 MEUR</a:t>
                      </a:r>
                      <a:endParaRPr lang="en-BE" dirty="0"/>
                    </a:p>
                  </a:txBody>
                  <a:tcPr/>
                </a:tc>
                <a:extLst>
                  <a:ext uri="{0D108BD9-81ED-4DB2-BD59-A6C34878D82A}">
                    <a16:rowId xmlns:a16="http://schemas.microsoft.com/office/drawing/2014/main" val="2333940341"/>
                  </a:ext>
                </a:extLst>
              </a:tr>
            </a:tbl>
          </a:graphicData>
        </a:graphic>
      </p:graphicFrame>
      <p:sp>
        <p:nvSpPr>
          <p:cNvPr id="2" name="TextBox 1">
            <a:extLst>
              <a:ext uri="{FF2B5EF4-FFF2-40B4-BE49-F238E27FC236}">
                <a16:creationId xmlns:a16="http://schemas.microsoft.com/office/drawing/2014/main" id="{ED1344DB-3498-597C-5329-DD2FF6F22866}"/>
              </a:ext>
            </a:extLst>
          </p:cNvPr>
          <p:cNvSpPr txBox="1"/>
          <p:nvPr/>
        </p:nvSpPr>
        <p:spPr>
          <a:xfrm>
            <a:off x="255128" y="5678797"/>
            <a:ext cx="11393714" cy="369332"/>
          </a:xfrm>
          <a:prstGeom prst="rect">
            <a:avLst/>
          </a:prstGeom>
          <a:noFill/>
        </p:spPr>
        <p:txBody>
          <a:bodyPr wrap="square" rtlCol="0">
            <a:spAutoFit/>
          </a:bodyPr>
          <a:lstStyle/>
          <a:p>
            <a:r>
              <a:rPr lang="en-US" dirty="0"/>
              <a:t>Calls will open July 8 and close Sept 17. </a:t>
            </a:r>
          </a:p>
        </p:txBody>
      </p:sp>
    </p:spTree>
    <p:extLst>
      <p:ext uri="{BB962C8B-B14F-4D97-AF65-F5344CB8AC3E}">
        <p14:creationId xmlns:p14="http://schemas.microsoft.com/office/powerpoint/2010/main" val="84307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0385-C116-422F-73AF-A7A701DEB0B7}"/>
              </a:ext>
            </a:extLst>
          </p:cNvPr>
          <p:cNvSpPr>
            <a:spLocks noGrp="1"/>
          </p:cNvSpPr>
          <p:nvPr>
            <p:ph type="title"/>
          </p:nvPr>
        </p:nvSpPr>
        <p:spPr>
          <a:xfrm>
            <a:off x="838200" y="365126"/>
            <a:ext cx="10515600" cy="570924"/>
          </a:xfrm>
        </p:spPr>
        <p:txBody>
          <a:bodyPr>
            <a:noAutofit/>
          </a:bodyPr>
          <a:lstStyle/>
          <a:p>
            <a:r>
              <a:rPr lang="en-GB" sz="4000" dirty="0">
                <a:solidFill>
                  <a:srgbClr val="5C64B7"/>
                </a:solidFill>
                <a:latin typeface="+mn-lt"/>
                <a:cs typeface="+mj-cs"/>
              </a:rPr>
              <a:t>Summary of calls 2024</a:t>
            </a:r>
            <a:endParaRPr lang="en-BE" sz="4000" dirty="0">
              <a:solidFill>
                <a:srgbClr val="5C64B7"/>
              </a:solidFill>
              <a:latin typeface="+mn-lt"/>
              <a:cs typeface="+mj-cs"/>
            </a:endParaRPr>
          </a:p>
        </p:txBody>
      </p:sp>
      <p:cxnSp>
        <p:nvCxnSpPr>
          <p:cNvPr id="5" name="Straight Connector 4">
            <a:extLst>
              <a:ext uri="{FF2B5EF4-FFF2-40B4-BE49-F238E27FC236}">
                <a16:creationId xmlns:a16="http://schemas.microsoft.com/office/drawing/2014/main" id="{77BDAD48-1AE6-68D5-7B93-534B110EB58B}"/>
              </a:ext>
            </a:extLst>
          </p:cNvPr>
          <p:cNvCxnSpPr>
            <a:cxnSpLocks/>
          </p:cNvCxnSpPr>
          <p:nvPr/>
        </p:nvCxnSpPr>
        <p:spPr>
          <a:xfrm>
            <a:off x="382534" y="4095490"/>
            <a:ext cx="1142693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F3BB0F-C406-F2E5-6D34-A6665024D694}"/>
              </a:ext>
            </a:extLst>
          </p:cNvPr>
          <p:cNvSpPr txBox="1"/>
          <p:nvPr/>
        </p:nvSpPr>
        <p:spPr>
          <a:xfrm>
            <a:off x="856465" y="2805767"/>
            <a:ext cx="838773" cy="369332"/>
          </a:xfrm>
          <a:prstGeom prst="rect">
            <a:avLst/>
          </a:prstGeom>
          <a:noFill/>
          <a:ln>
            <a:solidFill>
              <a:schemeClr val="accent1"/>
            </a:solidFill>
          </a:ln>
        </p:spPr>
        <p:txBody>
          <a:bodyPr wrap="square" rtlCol="0">
            <a:spAutoFit/>
          </a:bodyPr>
          <a:lstStyle/>
          <a:p>
            <a:pPr algn="ctr"/>
            <a:r>
              <a:rPr lang="en-GB" dirty="0"/>
              <a:t>WP24</a:t>
            </a:r>
            <a:endParaRPr lang="en-BE" dirty="0"/>
          </a:p>
        </p:txBody>
      </p:sp>
      <p:sp>
        <p:nvSpPr>
          <p:cNvPr id="7" name="TextBox 6">
            <a:extLst>
              <a:ext uri="{FF2B5EF4-FFF2-40B4-BE49-F238E27FC236}">
                <a16:creationId xmlns:a16="http://schemas.microsoft.com/office/drawing/2014/main" id="{D243CA03-A7A8-803E-DFD9-378550E86693}"/>
              </a:ext>
            </a:extLst>
          </p:cNvPr>
          <p:cNvSpPr txBox="1"/>
          <p:nvPr/>
        </p:nvSpPr>
        <p:spPr>
          <a:xfrm>
            <a:off x="53718" y="1600779"/>
            <a:ext cx="1306285" cy="923330"/>
          </a:xfrm>
          <a:prstGeom prst="rect">
            <a:avLst/>
          </a:prstGeom>
          <a:noFill/>
          <a:ln>
            <a:solidFill>
              <a:schemeClr val="accent1"/>
            </a:solidFill>
          </a:ln>
        </p:spPr>
        <p:txBody>
          <a:bodyPr wrap="square" rtlCol="0">
            <a:spAutoFit/>
          </a:bodyPr>
          <a:lstStyle/>
          <a:p>
            <a:pPr algn="ctr"/>
            <a:r>
              <a:rPr lang="en-GB" dirty="0"/>
              <a:t>Funding decision </a:t>
            </a:r>
          </a:p>
          <a:p>
            <a:pPr algn="ctr"/>
            <a:r>
              <a:rPr lang="en-GB" dirty="0"/>
              <a:t>23</a:t>
            </a:r>
            <a:endParaRPr lang="en-BE" dirty="0"/>
          </a:p>
        </p:txBody>
      </p:sp>
      <p:cxnSp>
        <p:nvCxnSpPr>
          <p:cNvPr id="10" name="Straight Connector 9">
            <a:extLst>
              <a:ext uri="{FF2B5EF4-FFF2-40B4-BE49-F238E27FC236}">
                <a16:creationId xmlns:a16="http://schemas.microsoft.com/office/drawing/2014/main" id="{38C66653-A380-2EF5-2985-2514EE70D54A}"/>
              </a:ext>
            </a:extLst>
          </p:cNvPr>
          <p:cNvCxnSpPr>
            <a:cxnSpLocks/>
          </p:cNvCxnSpPr>
          <p:nvPr/>
        </p:nvCxnSpPr>
        <p:spPr>
          <a:xfrm>
            <a:off x="47709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1809F5-9244-C859-D899-501D98DD1EFA}"/>
              </a:ext>
            </a:extLst>
          </p:cNvPr>
          <p:cNvCxnSpPr>
            <a:cxnSpLocks/>
          </p:cNvCxnSpPr>
          <p:nvPr/>
        </p:nvCxnSpPr>
        <p:spPr>
          <a:xfrm>
            <a:off x="2027694" y="1093250"/>
            <a:ext cx="0" cy="3395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C0554B-C4AC-7212-25BB-C7BF592E6C09}"/>
              </a:ext>
            </a:extLst>
          </p:cNvPr>
          <p:cNvCxnSpPr>
            <a:cxnSpLocks/>
          </p:cNvCxnSpPr>
          <p:nvPr/>
        </p:nvCxnSpPr>
        <p:spPr>
          <a:xfrm>
            <a:off x="280571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FA5CA-A090-2E07-9A6D-ADD6118D9A4F}"/>
              </a:ext>
            </a:extLst>
          </p:cNvPr>
          <p:cNvCxnSpPr>
            <a:cxnSpLocks/>
          </p:cNvCxnSpPr>
          <p:nvPr/>
        </p:nvCxnSpPr>
        <p:spPr>
          <a:xfrm>
            <a:off x="513432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8FA965-2902-1E84-A7D6-8A1B24699010}"/>
              </a:ext>
            </a:extLst>
          </p:cNvPr>
          <p:cNvCxnSpPr>
            <a:cxnSpLocks/>
          </p:cNvCxnSpPr>
          <p:nvPr/>
        </p:nvCxnSpPr>
        <p:spPr>
          <a:xfrm>
            <a:off x="668673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305638-6208-BFA4-E033-E3266D6B4C78}"/>
              </a:ext>
            </a:extLst>
          </p:cNvPr>
          <p:cNvCxnSpPr>
            <a:cxnSpLocks/>
          </p:cNvCxnSpPr>
          <p:nvPr/>
        </p:nvCxnSpPr>
        <p:spPr>
          <a:xfrm>
            <a:off x="823914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112DF4-70F0-BDE7-BD82-3CB74F1D7F66}"/>
              </a:ext>
            </a:extLst>
          </p:cNvPr>
          <p:cNvCxnSpPr>
            <a:cxnSpLocks/>
          </p:cNvCxnSpPr>
          <p:nvPr/>
        </p:nvCxnSpPr>
        <p:spPr>
          <a:xfrm>
            <a:off x="125330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FAA228-7B41-756E-FFEA-520B0CE6CA0F}"/>
              </a:ext>
            </a:extLst>
          </p:cNvPr>
          <p:cNvCxnSpPr>
            <a:cxnSpLocks/>
          </p:cNvCxnSpPr>
          <p:nvPr/>
        </p:nvCxnSpPr>
        <p:spPr>
          <a:xfrm>
            <a:off x="202950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789B5-13BE-A0CE-FF8D-BCCD818E233A}"/>
              </a:ext>
            </a:extLst>
          </p:cNvPr>
          <p:cNvCxnSpPr>
            <a:cxnSpLocks/>
          </p:cNvCxnSpPr>
          <p:nvPr/>
        </p:nvCxnSpPr>
        <p:spPr>
          <a:xfrm>
            <a:off x="358191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6E87A5-C7E6-00BE-2B88-43897FFE2057}"/>
              </a:ext>
            </a:extLst>
          </p:cNvPr>
          <p:cNvCxnSpPr>
            <a:cxnSpLocks/>
          </p:cNvCxnSpPr>
          <p:nvPr/>
        </p:nvCxnSpPr>
        <p:spPr>
          <a:xfrm>
            <a:off x="591053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CD4EE-0959-2F78-D766-E5657012B4CB}"/>
              </a:ext>
            </a:extLst>
          </p:cNvPr>
          <p:cNvCxnSpPr>
            <a:cxnSpLocks/>
          </p:cNvCxnSpPr>
          <p:nvPr/>
        </p:nvCxnSpPr>
        <p:spPr>
          <a:xfrm>
            <a:off x="746294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30FB6AB-35CD-E806-EF95-E2AA0B16A4F3}"/>
              </a:ext>
            </a:extLst>
          </p:cNvPr>
          <p:cNvCxnSpPr>
            <a:cxnSpLocks/>
          </p:cNvCxnSpPr>
          <p:nvPr/>
        </p:nvCxnSpPr>
        <p:spPr>
          <a:xfrm>
            <a:off x="901535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9BDC0C-50BC-850B-AC18-A53B9D80C539}"/>
              </a:ext>
            </a:extLst>
          </p:cNvPr>
          <p:cNvCxnSpPr>
            <a:cxnSpLocks/>
          </p:cNvCxnSpPr>
          <p:nvPr/>
        </p:nvCxnSpPr>
        <p:spPr>
          <a:xfrm>
            <a:off x="10567763"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FD07C1-F506-2B90-0FA7-3C2A1AD3123B}"/>
              </a:ext>
            </a:extLst>
          </p:cNvPr>
          <p:cNvCxnSpPr>
            <a:cxnSpLocks/>
          </p:cNvCxnSpPr>
          <p:nvPr/>
        </p:nvCxnSpPr>
        <p:spPr>
          <a:xfrm>
            <a:off x="9791556"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D80B3D-F92B-3E01-CAF0-7A5E31C886AF}"/>
              </a:ext>
            </a:extLst>
          </p:cNvPr>
          <p:cNvCxnSpPr>
            <a:cxnSpLocks/>
          </p:cNvCxnSpPr>
          <p:nvPr/>
        </p:nvCxnSpPr>
        <p:spPr>
          <a:xfrm flipH="1">
            <a:off x="11324625" y="1000317"/>
            <a:ext cx="29175" cy="33397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F8F3DD6-D294-144B-DF8A-DD807B303187}"/>
              </a:ext>
            </a:extLst>
          </p:cNvPr>
          <p:cNvSpPr txBox="1"/>
          <p:nvPr/>
        </p:nvSpPr>
        <p:spPr>
          <a:xfrm flipH="1">
            <a:off x="765719" y="1063967"/>
            <a:ext cx="835435" cy="461665"/>
          </a:xfrm>
          <a:prstGeom prst="rect">
            <a:avLst/>
          </a:prstGeom>
          <a:noFill/>
        </p:spPr>
        <p:txBody>
          <a:bodyPr wrap="square" rtlCol="0">
            <a:spAutoFit/>
          </a:bodyPr>
          <a:lstStyle/>
          <a:p>
            <a:r>
              <a:rPr lang="en-GB" sz="2400" b="1" dirty="0"/>
              <a:t>2023</a:t>
            </a:r>
            <a:endParaRPr lang="en-BE" sz="2400" b="1" dirty="0"/>
          </a:p>
        </p:txBody>
      </p:sp>
      <p:sp>
        <p:nvSpPr>
          <p:cNvPr id="49" name="TextBox 48">
            <a:extLst>
              <a:ext uri="{FF2B5EF4-FFF2-40B4-BE49-F238E27FC236}">
                <a16:creationId xmlns:a16="http://schemas.microsoft.com/office/drawing/2014/main" id="{1E1F9358-0A20-C378-BD77-8890B31EC568}"/>
              </a:ext>
            </a:extLst>
          </p:cNvPr>
          <p:cNvSpPr txBox="1"/>
          <p:nvPr/>
        </p:nvSpPr>
        <p:spPr>
          <a:xfrm flipH="1">
            <a:off x="5970685" y="1050975"/>
            <a:ext cx="835435" cy="461665"/>
          </a:xfrm>
          <a:prstGeom prst="rect">
            <a:avLst/>
          </a:prstGeom>
          <a:noFill/>
        </p:spPr>
        <p:txBody>
          <a:bodyPr wrap="square" rtlCol="0">
            <a:spAutoFit/>
          </a:bodyPr>
          <a:lstStyle/>
          <a:p>
            <a:r>
              <a:rPr lang="en-GB" sz="2400" b="1" dirty="0"/>
              <a:t>2024</a:t>
            </a:r>
            <a:endParaRPr lang="en-BE" sz="2400" b="1" dirty="0"/>
          </a:p>
        </p:txBody>
      </p:sp>
      <p:sp>
        <p:nvSpPr>
          <p:cNvPr id="50" name="TextBox 49">
            <a:extLst>
              <a:ext uri="{FF2B5EF4-FFF2-40B4-BE49-F238E27FC236}">
                <a16:creationId xmlns:a16="http://schemas.microsoft.com/office/drawing/2014/main" id="{16FF660F-54F4-AC41-7506-2F88782D12BD}"/>
              </a:ext>
            </a:extLst>
          </p:cNvPr>
          <p:cNvSpPr txBox="1"/>
          <p:nvPr/>
        </p:nvSpPr>
        <p:spPr>
          <a:xfrm flipH="1">
            <a:off x="11293837" y="994479"/>
            <a:ext cx="820641" cy="461665"/>
          </a:xfrm>
          <a:prstGeom prst="rect">
            <a:avLst/>
          </a:prstGeom>
          <a:noFill/>
        </p:spPr>
        <p:txBody>
          <a:bodyPr wrap="square" rtlCol="0">
            <a:spAutoFit/>
          </a:bodyPr>
          <a:lstStyle/>
          <a:p>
            <a:r>
              <a:rPr lang="en-GB" sz="2400" b="1" dirty="0"/>
              <a:t>2025</a:t>
            </a:r>
            <a:endParaRPr lang="en-BE" sz="2400" b="1" dirty="0"/>
          </a:p>
        </p:txBody>
      </p:sp>
      <p:sp>
        <p:nvSpPr>
          <p:cNvPr id="22" name="TextBox 21">
            <a:extLst>
              <a:ext uri="{FF2B5EF4-FFF2-40B4-BE49-F238E27FC236}">
                <a16:creationId xmlns:a16="http://schemas.microsoft.com/office/drawing/2014/main" id="{97637FE1-BE4D-C16A-356F-D4FB6A371AD5}"/>
              </a:ext>
            </a:extLst>
          </p:cNvPr>
          <p:cNvSpPr txBox="1"/>
          <p:nvPr/>
        </p:nvSpPr>
        <p:spPr>
          <a:xfrm flipH="1">
            <a:off x="4381056" y="3748556"/>
            <a:ext cx="683050" cy="369332"/>
          </a:xfrm>
          <a:prstGeom prst="rect">
            <a:avLst/>
          </a:prstGeom>
          <a:noFill/>
        </p:spPr>
        <p:txBody>
          <a:bodyPr wrap="square" rtlCol="0">
            <a:spAutoFit/>
          </a:bodyPr>
          <a:lstStyle/>
          <a:p>
            <a:pPr algn="ctr"/>
            <a:r>
              <a:rPr lang="en-GB" dirty="0"/>
              <a:t>Apr</a:t>
            </a:r>
            <a:endParaRPr lang="en-BE" dirty="0"/>
          </a:p>
        </p:txBody>
      </p:sp>
      <p:sp>
        <p:nvSpPr>
          <p:cNvPr id="41" name="TextBox 40">
            <a:extLst>
              <a:ext uri="{FF2B5EF4-FFF2-40B4-BE49-F238E27FC236}">
                <a16:creationId xmlns:a16="http://schemas.microsoft.com/office/drawing/2014/main" id="{9FA0DDD1-153D-2F1E-7C23-1B3CE59F44BB}"/>
              </a:ext>
            </a:extLst>
          </p:cNvPr>
          <p:cNvSpPr txBox="1"/>
          <p:nvPr/>
        </p:nvSpPr>
        <p:spPr>
          <a:xfrm flipH="1">
            <a:off x="5942909" y="3766444"/>
            <a:ext cx="683050" cy="369332"/>
          </a:xfrm>
          <a:prstGeom prst="rect">
            <a:avLst/>
          </a:prstGeom>
          <a:noFill/>
        </p:spPr>
        <p:txBody>
          <a:bodyPr wrap="square" rtlCol="0">
            <a:spAutoFit/>
          </a:bodyPr>
          <a:lstStyle/>
          <a:p>
            <a:pPr algn="ctr"/>
            <a:r>
              <a:rPr lang="en-GB" dirty="0"/>
              <a:t>Jun</a:t>
            </a:r>
            <a:endParaRPr lang="en-BE" dirty="0"/>
          </a:p>
        </p:txBody>
      </p:sp>
      <p:sp>
        <p:nvSpPr>
          <p:cNvPr id="42" name="TextBox 41">
            <a:extLst>
              <a:ext uri="{FF2B5EF4-FFF2-40B4-BE49-F238E27FC236}">
                <a16:creationId xmlns:a16="http://schemas.microsoft.com/office/drawing/2014/main" id="{6679B492-5620-1E1F-FA09-64C014BADA8C}"/>
              </a:ext>
            </a:extLst>
          </p:cNvPr>
          <p:cNvSpPr txBox="1"/>
          <p:nvPr/>
        </p:nvSpPr>
        <p:spPr>
          <a:xfrm flipH="1">
            <a:off x="6700117" y="3743308"/>
            <a:ext cx="683050" cy="369332"/>
          </a:xfrm>
          <a:prstGeom prst="rect">
            <a:avLst/>
          </a:prstGeom>
          <a:noFill/>
        </p:spPr>
        <p:txBody>
          <a:bodyPr wrap="square" rtlCol="0">
            <a:spAutoFit/>
          </a:bodyPr>
          <a:lstStyle/>
          <a:p>
            <a:pPr algn="ctr"/>
            <a:r>
              <a:rPr lang="en-GB" dirty="0"/>
              <a:t>Jul</a:t>
            </a:r>
            <a:endParaRPr lang="en-BE" dirty="0"/>
          </a:p>
        </p:txBody>
      </p:sp>
      <p:sp>
        <p:nvSpPr>
          <p:cNvPr id="43" name="TextBox 42">
            <a:extLst>
              <a:ext uri="{FF2B5EF4-FFF2-40B4-BE49-F238E27FC236}">
                <a16:creationId xmlns:a16="http://schemas.microsoft.com/office/drawing/2014/main" id="{F6462CB1-03A9-49A8-19BC-E0DAD9FFA2CC}"/>
              </a:ext>
            </a:extLst>
          </p:cNvPr>
          <p:cNvSpPr txBox="1"/>
          <p:nvPr/>
        </p:nvSpPr>
        <p:spPr>
          <a:xfrm flipH="1">
            <a:off x="7502713" y="3743308"/>
            <a:ext cx="683050" cy="369332"/>
          </a:xfrm>
          <a:prstGeom prst="rect">
            <a:avLst/>
          </a:prstGeom>
          <a:noFill/>
        </p:spPr>
        <p:txBody>
          <a:bodyPr wrap="square" rtlCol="0">
            <a:spAutoFit/>
          </a:bodyPr>
          <a:lstStyle/>
          <a:p>
            <a:pPr algn="ctr"/>
            <a:r>
              <a:rPr lang="en-GB" dirty="0"/>
              <a:t>Aug</a:t>
            </a:r>
            <a:endParaRPr lang="en-BE" dirty="0"/>
          </a:p>
        </p:txBody>
      </p:sp>
      <p:sp>
        <p:nvSpPr>
          <p:cNvPr id="45" name="TextBox 44">
            <a:extLst>
              <a:ext uri="{FF2B5EF4-FFF2-40B4-BE49-F238E27FC236}">
                <a16:creationId xmlns:a16="http://schemas.microsoft.com/office/drawing/2014/main" id="{4E4A00A0-DCCF-0493-7D07-EB38E66D18D3}"/>
              </a:ext>
            </a:extLst>
          </p:cNvPr>
          <p:cNvSpPr txBox="1"/>
          <p:nvPr/>
        </p:nvSpPr>
        <p:spPr>
          <a:xfrm flipH="1">
            <a:off x="9125658" y="3743308"/>
            <a:ext cx="683050" cy="369332"/>
          </a:xfrm>
          <a:prstGeom prst="rect">
            <a:avLst/>
          </a:prstGeom>
          <a:noFill/>
        </p:spPr>
        <p:txBody>
          <a:bodyPr wrap="square" rtlCol="0">
            <a:spAutoFit/>
          </a:bodyPr>
          <a:lstStyle/>
          <a:p>
            <a:r>
              <a:rPr lang="en-GB" dirty="0"/>
              <a:t>Oct</a:t>
            </a:r>
            <a:endParaRPr lang="en-BE" dirty="0"/>
          </a:p>
        </p:txBody>
      </p:sp>
      <p:sp>
        <p:nvSpPr>
          <p:cNvPr id="46" name="TextBox 45">
            <a:extLst>
              <a:ext uri="{FF2B5EF4-FFF2-40B4-BE49-F238E27FC236}">
                <a16:creationId xmlns:a16="http://schemas.microsoft.com/office/drawing/2014/main" id="{D6BD9C90-13A1-0EE3-6E45-62EECA161E01}"/>
              </a:ext>
            </a:extLst>
          </p:cNvPr>
          <p:cNvSpPr txBox="1"/>
          <p:nvPr/>
        </p:nvSpPr>
        <p:spPr>
          <a:xfrm flipH="1">
            <a:off x="9830343" y="3734805"/>
            <a:ext cx="683050" cy="369332"/>
          </a:xfrm>
          <a:prstGeom prst="rect">
            <a:avLst/>
          </a:prstGeom>
          <a:noFill/>
        </p:spPr>
        <p:txBody>
          <a:bodyPr wrap="square" rtlCol="0">
            <a:spAutoFit/>
          </a:bodyPr>
          <a:lstStyle/>
          <a:p>
            <a:pPr algn="ctr"/>
            <a:r>
              <a:rPr lang="en-GB" dirty="0"/>
              <a:t>Nov</a:t>
            </a:r>
            <a:endParaRPr lang="en-BE" dirty="0"/>
          </a:p>
        </p:txBody>
      </p:sp>
      <p:sp>
        <p:nvSpPr>
          <p:cNvPr id="47" name="TextBox 46">
            <a:extLst>
              <a:ext uri="{FF2B5EF4-FFF2-40B4-BE49-F238E27FC236}">
                <a16:creationId xmlns:a16="http://schemas.microsoft.com/office/drawing/2014/main" id="{B9322F42-DF68-43F8-DCD5-974B301F7499}"/>
              </a:ext>
            </a:extLst>
          </p:cNvPr>
          <p:cNvSpPr txBox="1"/>
          <p:nvPr/>
        </p:nvSpPr>
        <p:spPr>
          <a:xfrm flipH="1">
            <a:off x="10610787" y="3726158"/>
            <a:ext cx="683050" cy="369332"/>
          </a:xfrm>
          <a:prstGeom prst="rect">
            <a:avLst/>
          </a:prstGeom>
          <a:noFill/>
        </p:spPr>
        <p:txBody>
          <a:bodyPr wrap="square" rtlCol="0">
            <a:spAutoFit/>
          </a:bodyPr>
          <a:lstStyle/>
          <a:p>
            <a:pPr algn="ctr"/>
            <a:r>
              <a:rPr lang="en-GB" dirty="0"/>
              <a:t>Dec</a:t>
            </a:r>
            <a:endParaRPr lang="en-BE" dirty="0"/>
          </a:p>
        </p:txBody>
      </p:sp>
      <p:sp>
        <p:nvSpPr>
          <p:cNvPr id="51" name="TextBox 50">
            <a:extLst>
              <a:ext uri="{FF2B5EF4-FFF2-40B4-BE49-F238E27FC236}">
                <a16:creationId xmlns:a16="http://schemas.microsoft.com/office/drawing/2014/main" id="{7A1AC9A0-1789-DE49-0966-C5EDAC07C72A}"/>
              </a:ext>
            </a:extLst>
          </p:cNvPr>
          <p:cNvSpPr txBox="1"/>
          <p:nvPr/>
        </p:nvSpPr>
        <p:spPr>
          <a:xfrm flipH="1">
            <a:off x="11296578" y="3726158"/>
            <a:ext cx="683050" cy="369332"/>
          </a:xfrm>
          <a:prstGeom prst="rect">
            <a:avLst/>
          </a:prstGeom>
          <a:noFill/>
        </p:spPr>
        <p:txBody>
          <a:bodyPr wrap="square" rtlCol="0">
            <a:spAutoFit/>
          </a:bodyPr>
          <a:lstStyle/>
          <a:p>
            <a:pPr algn="ctr"/>
            <a:r>
              <a:rPr lang="en-GB" dirty="0"/>
              <a:t>Jan</a:t>
            </a:r>
            <a:endParaRPr lang="en-BE" dirty="0"/>
          </a:p>
        </p:txBody>
      </p:sp>
      <p:sp>
        <p:nvSpPr>
          <p:cNvPr id="52" name="TextBox 51">
            <a:extLst>
              <a:ext uri="{FF2B5EF4-FFF2-40B4-BE49-F238E27FC236}">
                <a16:creationId xmlns:a16="http://schemas.microsoft.com/office/drawing/2014/main" id="{3FB2546B-8F44-FFF9-5F94-056F5C856151}"/>
              </a:ext>
            </a:extLst>
          </p:cNvPr>
          <p:cNvSpPr txBox="1"/>
          <p:nvPr/>
        </p:nvSpPr>
        <p:spPr>
          <a:xfrm flipH="1">
            <a:off x="547422" y="3748556"/>
            <a:ext cx="683050" cy="369332"/>
          </a:xfrm>
          <a:prstGeom prst="rect">
            <a:avLst/>
          </a:prstGeom>
          <a:noFill/>
        </p:spPr>
        <p:txBody>
          <a:bodyPr wrap="square" rtlCol="0">
            <a:spAutoFit/>
          </a:bodyPr>
          <a:lstStyle/>
          <a:p>
            <a:pPr algn="ctr"/>
            <a:r>
              <a:rPr lang="en-GB" dirty="0"/>
              <a:t>Nov</a:t>
            </a:r>
            <a:endParaRPr lang="en-BE" dirty="0"/>
          </a:p>
        </p:txBody>
      </p:sp>
      <p:sp>
        <p:nvSpPr>
          <p:cNvPr id="56" name="TextBox 55">
            <a:extLst>
              <a:ext uri="{FF2B5EF4-FFF2-40B4-BE49-F238E27FC236}">
                <a16:creationId xmlns:a16="http://schemas.microsoft.com/office/drawing/2014/main" id="{6D29CA42-4CCE-9E8C-5B35-E118A3E74DE2}"/>
              </a:ext>
            </a:extLst>
          </p:cNvPr>
          <p:cNvSpPr txBox="1"/>
          <p:nvPr/>
        </p:nvSpPr>
        <p:spPr>
          <a:xfrm flipH="1">
            <a:off x="1331804" y="3734805"/>
            <a:ext cx="683050" cy="369332"/>
          </a:xfrm>
          <a:prstGeom prst="rect">
            <a:avLst/>
          </a:prstGeom>
          <a:noFill/>
        </p:spPr>
        <p:txBody>
          <a:bodyPr wrap="square" rtlCol="0">
            <a:spAutoFit/>
          </a:bodyPr>
          <a:lstStyle/>
          <a:p>
            <a:pPr algn="ctr"/>
            <a:r>
              <a:rPr lang="en-GB" dirty="0"/>
              <a:t>Dec</a:t>
            </a:r>
            <a:endParaRPr lang="en-BE" dirty="0"/>
          </a:p>
        </p:txBody>
      </p:sp>
      <p:sp>
        <p:nvSpPr>
          <p:cNvPr id="57" name="TextBox 56">
            <a:extLst>
              <a:ext uri="{FF2B5EF4-FFF2-40B4-BE49-F238E27FC236}">
                <a16:creationId xmlns:a16="http://schemas.microsoft.com/office/drawing/2014/main" id="{0B73D9D5-3243-B2DD-9ED9-40DAAB36DF2F}"/>
              </a:ext>
            </a:extLst>
          </p:cNvPr>
          <p:cNvSpPr txBox="1"/>
          <p:nvPr/>
        </p:nvSpPr>
        <p:spPr>
          <a:xfrm flipH="1">
            <a:off x="2085179" y="3726158"/>
            <a:ext cx="683050" cy="369332"/>
          </a:xfrm>
          <a:prstGeom prst="rect">
            <a:avLst/>
          </a:prstGeom>
          <a:noFill/>
        </p:spPr>
        <p:txBody>
          <a:bodyPr wrap="square" rtlCol="0">
            <a:spAutoFit/>
          </a:bodyPr>
          <a:lstStyle/>
          <a:p>
            <a:pPr algn="ctr"/>
            <a:r>
              <a:rPr lang="en-GB" dirty="0"/>
              <a:t>Jan</a:t>
            </a:r>
            <a:endParaRPr lang="en-BE" dirty="0"/>
          </a:p>
        </p:txBody>
      </p:sp>
      <p:sp>
        <p:nvSpPr>
          <p:cNvPr id="70" name="Rectangle 69">
            <a:extLst>
              <a:ext uri="{FF2B5EF4-FFF2-40B4-BE49-F238E27FC236}">
                <a16:creationId xmlns:a16="http://schemas.microsoft.com/office/drawing/2014/main" id="{04D25274-F006-F2ED-422E-208B6BD8F151}"/>
              </a:ext>
            </a:extLst>
          </p:cNvPr>
          <p:cNvSpPr/>
          <p:nvPr/>
        </p:nvSpPr>
        <p:spPr>
          <a:xfrm rot="16200000">
            <a:off x="3401821" y="2030861"/>
            <a:ext cx="1224000" cy="3231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Evaluation</a:t>
            </a:r>
            <a:endParaRPr lang="en-BE" dirty="0">
              <a:solidFill>
                <a:schemeClr val="tx1"/>
              </a:solidFill>
            </a:endParaRPr>
          </a:p>
        </p:txBody>
      </p:sp>
      <p:sp>
        <p:nvSpPr>
          <p:cNvPr id="64" name="Rectangle 63">
            <a:extLst>
              <a:ext uri="{FF2B5EF4-FFF2-40B4-BE49-F238E27FC236}">
                <a16:creationId xmlns:a16="http://schemas.microsoft.com/office/drawing/2014/main" id="{226BC46D-0BC6-A673-364B-B8BAE6E1B343}"/>
              </a:ext>
            </a:extLst>
          </p:cNvPr>
          <p:cNvSpPr/>
          <p:nvPr/>
        </p:nvSpPr>
        <p:spPr>
          <a:xfrm>
            <a:off x="9909689" y="1580428"/>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1" name="Rectangle 70">
            <a:extLst>
              <a:ext uri="{FF2B5EF4-FFF2-40B4-BE49-F238E27FC236}">
                <a16:creationId xmlns:a16="http://schemas.microsoft.com/office/drawing/2014/main" id="{3C9686B8-CC3A-1D9B-99D2-95DC298EABB9}"/>
              </a:ext>
            </a:extLst>
          </p:cNvPr>
          <p:cNvSpPr/>
          <p:nvPr/>
        </p:nvSpPr>
        <p:spPr>
          <a:xfrm>
            <a:off x="1302765" y="1580428"/>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5" name="Rectangle 74">
            <a:extLst>
              <a:ext uri="{FF2B5EF4-FFF2-40B4-BE49-F238E27FC236}">
                <a16:creationId xmlns:a16="http://schemas.microsoft.com/office/drawing/2014/main" id="{A5EFDE48-8E7D-7814-F6EB-2A4225450590}"/>
              </a:ext>
            </a:extLst>
          </p:cNvPr>
          <p:cNvSpPr/>
          <p:nvPr/>
        </p:nvSpPr>
        <p:spPr>
          <a:xfrm>
            <a:off x="1313675" y="3195984"/>
            <a:ext cx="45719" cy="3807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76" name="Straight Connector 75">
            <a:extLst>
              <a:ext uri="{FF2B5EF4-FFF2-40B4-BE49-F238E27FC236}">
                <a16:creationId xmlns:a16="http://schemas.microsoft.com/office/drawing/2014/main" id="{4FA56520-533B-2B35-D9A4-80710FEC33B0}"/>
              </a:ext>
            </a:extLst>
          </p:cNvPr>
          <p:cNvCxnSpPr>
            <a:cxnSpLocks/>
          </p:cNvCxnSpPr>
          <p:nvPr/>
        </p:nvCxnSpPr>
        <p:spPr>
          <a:xfrm>
            <a:off x="4358121" y="3846440"/>
            <a:ext cx="0" cy="3231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7753E6A-1705-901B-20A1-E026DE3E1BDE}"/>
              </a:ext>
            </a:extLst>
          </p:cNvPr>
          <p:cNvSpPr txBox="1"/>
          <p:nvPr/>
        </p:nvSpPr>
        <p:spPr>
          <a:xfrm>
            <a:off x="57144" y="2804555"/>
            <a:ext cx="788504" cy="369332"/>
          </a:xfrm>
          <a:prstGeom prst="rect">
            <a:avLst/>
          </a:prstGeom>
          <a:noFill/>
          <a:ln>
            <a:solidFill>
              <a:schemeClr val="accent1"/>
            </a:solidFill>
          </a:ln>
        </p:spPr>
        <p:txBody>
          <a:bodyPr wrap="square" rtlCol="0">
            <a:spAutoFit/>
          </a:bodyPr>
          <a:lstStyle/>
          <a:p>
            <a:pPr algn="ctr"/>
            <a:r>
              <a:rPr lang="en-GB" dirty="0"/>
              <a:t>WP23</a:t>
            </a:r>
            <a:endParaRPr lang="en-BE" dirty="0"/>
          </a:p>
        </p:txBody>
      </p:sp>
      <p:sp>
        <p:nvSpPr>
          <p:cNvPr id="84" name="TextBox 83">
            <a:extLst>
              <a:ext uri="{FF2B5EF4-FFF2-40B4-BE49-F238E27FC236}">
                <a16:creationId xmlns:a16="http://schemas.microsoft.com/office/drawing/2014/main" id="{DA03A0EE-2AD4-7AAB-78AD-49EFAAC838F4}"/>
              </a:ext>
            </a:extLst>
          </p:cNvPr>
          <p:cNvSpPr txBox="1"/>
          <p:nvPr/>
        </p:nvSpPr>
        <p:spPr>
          <a:xfrm rot="16200000">
            <a:off x="2967571" y="3753213"/>
            <a:ext cx="934039" cy="369332"/>
          </a:xfrm>
          <a:prstGeom prst="rect">
            <a:avLst/>
          </a:prstGeom>
          <a:noFill/>
        </p:spPr>
        <p:txBody>
          <a:bodyPr wrap="square">
            <a:spAutoFit/>
          </a:bodyPr>
          <a:lstStyle/>
          <a:p>
            <a:r>
              <a:rPr lang="en-US" sz="1800" b="1" dirty="0">
                <a:solidFill>
                  <a:srgbClr val="FF0000"/>
                </a:solidFill>
                <a:effectLst/>
                <a:latin typeface="Calibri" panose="020F0502020204030204" pitchFamily="34" charset="0"/>
                <a:ea typeface="Calibri" panose="020F0502020204030204" pitchFamily="34" charset="0"/>
              </a:rPr>
              <a:t>29 Feb </a:t>
            </a:r>
            <a:endParaRPr lang="en-BE" b="1" dirty="0">
              <a:solidFill>
                <a:srgbClr val="FF0000"/>
              </a:solidFill>
            </a:endParaRPr>
          </a:p>
        </p:txBody>
      </p:sp>
      <p:cxnSp>
        <p:nvCxnSpPr>
          <p:cNvPr id="94" name="Straight Connector 93">
            <a:extLst>
              <a:ext uri="{FF2B5EF4-FFF2-40B4-BE49-F238E27FC236}">
                <a16:creationId xmlns:a16="http://schemas.microsoft.com/office/drawing/2014/main" id="{E2B303B8-BF83-8778-2D7E-AA52BFA977D3}"/>
              </a:ext>
            </a:extLst>
          </p:cNvPr>
          <p:cNvCxnSpPr>
            <a:cxnSpLocks/>
          </p:cNvCxnSpPr>
          <p:nvPr/>
        </p:nvCxnSpPr>
        <p:spPr>
          <a:xfrm>
            <a:off x="3581916" y="2815429"/>
            <a:ext cx="0" cy="2448000"/>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24C33F0-27A8-9C2A-FD2B-CD81CB25EFBD}"/>
              </a:ext>
            </a:extLst>
          </p:cNvPr>
          <p:cNvSpPr txBox="1"/>
          <p:nvPr/>
        </p:nvSpPr>
        <p:spPr>
          <a:xfrm>
            <a:off x="4352969" y="4131250"/>
            <a:ext cx="1392945" cy="276999"/>
          </a:xfrm>
          <a:prstGeom prst="rect">
            <a:avLst/>
          </a:prstGeom>
          <a:noFill/>
        </p:spPr>
        <p:txBody>
          <a:bodyPr wrap="none" rtlCol="0">
            <a:spAutoFit/>
          </a:bodyPr>
          <a:lstStyle/>
          <a:p>
            <a:r>
              <a:rPr lang="en-GB" sz="1200" dirty="0"/>
              <a:t>Hosting Agreement</a:t>
            </a:r>
            <a:endParaRPr lang="en-BE" sz="1200" dirty="0"/>
          </a:p>
        </p:txBody>
      </p:sp>
      <p:sp>
        <p:nvSpPr>
          <p:cNvPr id="3" name="Rectangle 2">
            <a:extLst>
              <a:ext uri="{FF2B5EF4-FFF2-40B4-BE49-F238E27FC236}">
                <a16:creationId xmlns:a16="http://schemas.microsoft.com/office/drawing/2014/main" id="{678C4837-3076-3DA8-5E24-CF4810B6C5AD}"/>
              </a:ext>
            </a:extLst>
          </p:cNvPr>
          <p:cNvSpPr/>
          <p:nvPr/>
        </p:nvSpPr>
        <p:spPr>
          <a:xfrm>
            <a:off x="4214971" y="1581767"/>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3" name="TextBox 142">
            <a:extLst>
              <a:ext uri="{FF2B5EF4-FFF2-40B4-BE49-F238E27FC236}">
                <a16:creationId xmlns:a16="http://schemas.microsoft.com/office/drawing/2014/main" id="{1B4A80F1-E97B-4B6D-110E-5F35E152205D}"/>
              </a:ext>
            </a:extLst>
          </p:cNvPr>
          <p:cNvSpPr txBox="1"/>
          <p:nvPr/>
        </p:nvSpPr>
        <p:spPr>
          <a:xfrm rot="16200000">
            <a:off x="2972736" y="2044762"/>
            <a:ext cx="122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Close PL</a:t>
            </a:r>
            <a:endParaRPr lang="en-BE" dirty="0">
              <a:solidFill>
                <a:schemeClr val="tx1"/>
              </a:solidFill>
            </a:endParaRPr>
          </a:p>
        </p:txBody>
      </p:sp>
      <p:sp>
        <p:nvSpPr>
          <p:cNvPr id="144" name="TextBox 143">
            <a:extLst>
              <a:ext uri="{FF2B5EF4-FFF2-40B4-BE49-F238E27FC236}">
                <a16:creationId xmlns:a16="http://schemas.microsoft.com/office/drawing/2014/main" id="{8B51B349-C782-57B9-169C-82958E329536}"/>
              </a:ext>
            </a:extLst>
          </p:cNvPr>
          <p:cNvSpPr txBox="1"/>
          <p:nvPr/>
        </p:nvSpPr>
        <p:spPr>
          <a:xfrm flipH="1">
            <a:off x="3557958" y="3726158"/>
            <a:ext cx="683050" cy="369332"/>
          </a:xfrm>
          <a:prstGeom prst="rect">
            <a:avLst/>
          </a:prstGeom>
          <a:noFill/>
        </p:spPr>
        <p:txBody>
          <a:bodyPr wrap="square" rtlCol="0">
            <a:spAutoFit/>
          </a:bodyPr>
          <a:lstStyle/>
          <a:p>
            <a:pPr algn="ctr"/>
            <a:r>
              <a:rPr lang="en-GB" dirty="0"/>
              <a:t>Mar</a:t>
            </a:r>
            <a:endParaRPr lang="en-BE" dirty="0"/>
          </a:p>
        </p:txBody>
      </p:sp>
      <p:sp>
        <p:nvSpPr>
          <p:cNvPr id="8" name="Rectangle 7">
            <a:extLst>
              <a:ext uri="{FF2B5EF4-FFF2-40B4-BE49-F238E27FC236}">
                <a16:creationId xmlns:a16="http://schemas.microsoft.com/office/drawing/2014/main" id="{61114466-58E5-CB99-201F-ACE71214ABA7}"/>
              </a:ext>
            </a:extLst>
          </p:cNvPr>
          <p:cNvSpPr/>
          <p:nvPr/>
        </p:nvSpPr>
        <p:spPr>
          <a:xfrm>
            <a:off x="1246221" y="4340180"/>
            <a:ext cx="2322137" cy="2699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Calls PLs</a:t>
            </a:r>
            <a:endParaRPr lang="en-BE" sz="1400" dirty="0">
              <a:solidFill>
                <a:schemeClr val="tx1"/>
              </a:solidFill>
            </a:endParaRPr>
          </a:p>
        </p:txBody>
      </p:sp>
      <p:sp>
        <p:nvSpPr>
          <p:cNvPr id="9" name="Rectangle 8">
            <a:extLst>
              <a:ext uri="{FF2B5EF4-FFF2-40B4-BE49-F238E27FC236}">
                <a16:creationId xmlns:a16="http://schemas.microsoft.com/office/drawing/2014/main" id="{1751969B-368D-8BD7-3054-932EBCB8B094}"/>
              </a:ext>
            </a:extLst>
          </p:cNvPr>
          <p:cNvSpPr/>
          <p:nvPr/>
        </p:nvSpPr>
        <p:spPr>
          <a:xfrm>
            <a:off x="4921525" y="4341813"/>
            <a:ext cx="4074751"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GAPs PLs</a:t>
            </a:r>
            <a:endParaRPr lang="en-BE" sz="1400" dirty="0">
              <a:solidFill>
                <a:schemeClr val="tx1"/>
              </a:solidFill>
            </a:endParaRPr>
          </a:p>
        </p:txBody>
      </p:sp>
      <p:sp>
        <p:nvSpPr>
          <p:cNvPr id="16" name="TextBox 15">
            <a:extLst>
              <a:ext uri="{FF2B5EF4-FFF2-40B4-BE49-F238E27FC236}">
                <a16:creationId xmlns:a16="http://schemas.microsoft.com/office/drawing/2014/main" id="{49137E1D-52F5-B177-35A8-708784F8A06A}"/>
              </a:ext>
            </a:extLst>
          </p:cNvPr>
          <p:cNvSpPr txBox="1"/>
          <p:nvPr/>
        </p:nvSpPr>
        <p:spPr>
          <a:xfrm>
            <a:off x="95465" y="4302211"/>
            <a:ext cx="446319" cy="324000"/>
          </a:xfrm>
          <a:prstGeom prst="rect">
            <a:avLst/>
          </a:prstGeom>
          <a:noFill/>
          <a:ln>
            <a:solidFill>
              <a:schemeClr val="accent1"/>
            </a:solidFill>
          </a:ln>
        </p:spPr>
        <p:txBody>
          <a:bodyPr wrap="square" rtlCol="0">
            <a:spAutoFit/>
          </a:bodyPr>
          <a:lstStyle/>
          <a:p>
            <a:r>
              <a:rPr lang="en-GB" b="1" dirty="0"/>
              <a:t>PL</a:t>
            </a:r>
            <a:endParaRPr lang="en-BE" b="1" dirty="0"/>
          </a:p>
        </p:txBody>
      </p:sp>
      <p:sp>
        <p:nvSpPr>
          <p:cNvPr id="17" name="Rectangle 16">
            <a:extLst>
              <a:ext uri="{FF2B5EF4-FFF2-40B4-BE49-F238E27FC236}">
                <a16:creationId xmlns:a16="http://schemas.microsoft.com/office/drawing/2014/main" id="{CBD7D0E8-930C-5BA1-66F7-92F097961EB9}"/>
              </a:ext>
            </a:extLst>
          </p:cNvPr>
          <p:cNvSpPr/>
          <p:nvPr/>
        </p:nvSpPr>
        <p:spPr>
          <a:xfrm>
            <a:off x="9125657" y="4352062"/>
            <a:ext cx="3000262"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Project Monitoring PLs</a:t>
            </a:r>
            <a:endParaRPr lang="en-BE" sz="1400" dirty="0">
              <a:solidFill>
                <a:schemeClr val="tx1"/>
              </a:solidFill>
            </a:endParaRPr>
          </a:p>
        </p:txBody>
      </p:sp>
      <p:sp>
        <p:nvSpPr>
          <p:cNvPr id="18" name="Rectangle 17">
            <a:extLst>
              <a:ext uri="{FF2B5EF4-FFF2-40B4-BE49-F238E27FC236}">
                <a16:creationId xmlns:a16="http://schemas.microsoft.com/office/drawing/2014/main" id="{4ECC807B-E60D-67E4-9BB4-B29FE56680D0}"/>
              </a:ext>
            </a:extLst>
          </p:cNvPr>
          <p:cNvSpPr/>
          <p:nvPr/>
        </p:nvSpPr>
        <p:spPr>
          <a:xfrm>
            <a:off x="4063016" y="4340180"/>
            <a:ext cx="63949" cy="27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7A65B4C7-7538-8210-5450-33B75423BC16}"/>
              </a:ext>
            </a:extLst>
          </p:cNvPr>
          <p:cNvSpPr/>
          <p:nvPr/>
        </p:nvSpPr>
        <p:spPr>
          <a:xfrm>
            <a:off x="4214971" y="4340180"/>
            <a:ext cx="63949"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0" name="Rectangle 19">
            <a:extLst>
              <a:ext uri="{FF2B5EF4-FFF2-40B4-BE49-F238E27FC236}">
                <a16:creationId xmlns:a16="http://schemas.microsoft.com/office/drawing/2014/main" id="{CBE78D02-BC99-7966-D892-4846F0C59F97}"/>
              </a:ext>
            </a:extLst>
          </p:cNvPr>
          <p:cNvSpPr/>
          <p:nvPr/>
        </p:nvSpPr>
        <p:spPr>
          <a:xfrm>
            <a:off x="4335254" y="4340180"/>
            <a:ext cx="63949"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BE" sz="700" dirty="0">
              <a:solidFill>
                <a:schemeClr val="tx1"/>
              </a:solidFill>
            </a:endParaRPr>
          </a:p>
        </p:txBody>
      </p:sp>
      <p:sp>
        <p:nvSpPr>
          <p:cNvPr id="34" name="Rectangle 33">
            <a:extLst>
              <a:ext uri="{FF2B5EF4-FFF2-40B4-BE49-F238E27FC236}">
                <a16:creationId xmlns:a16="http://schemas.microsoft.com/office/drawing/2014/main" id="{7055466F-1613-54B0-92C4-423FB6AACC4E}"/>
              </a:ext>
            </a:extLst>
          </p:cNvPr>
          <p:cNvSpPr/>
          <p:nvPr/>
        </p:nvSpPr>
        <p:spPr>
          <a:xfrm>
            <a:off x="9020636" y="4334814"/>
            <a:ext cx="64800" cy="2815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7708C676-A5E9-F0E7-1FA1-8088E6246B07}"/>
              </a:ext>
            </a:extLst>
          </p:cNvPr>
          <p:cNvSpPr/>
          <p:nvPr/>
        </p:nvSpPr>
        <p:spPr>
          <a:xfrm>
            <a:off x="4438718" y="4340180"/>
            <a:ext cx="443292"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JPA</a:t>
            </a:r>
            <a:endParaRPr lang="en-BE" sz="1400" dirty="0">
              <a:solidFill>
                <a:schemeClr val="tx1"/>
              </a:solidFill>
            </a:endParaRPr>
          </a:p>
        </p:txBody>
      </p:sp>
      <p:sp>
        <p:nvSpPr>
          <p:cNvPr id="36" name="Rectangle 35">
            <a:extLst>
              <a:ext uri="{FF2B5EF4-FFF2-40B4-BE49-F238E27FC236}">
                <a16:creationId xmlns:a16="http://schemas.microsoft.com/office/drawing/2014/main" id="{6F0D701C-FA30-FC2A-6052-A18BFE6BFC6F}"/>
              </a:ext>
            </a:extLst>
          </p:cNvPr>
          <p:cNvSpPr/>
          <p:nvPr/>
        </p:nvSpPr>
        <p:spPr>
          <a:xfrm rot="16200000">
            <a:off x="9357915" y="4629354"/>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38" name="Rectangle 37">
            <a:extLst>
              <a:ext uri="{FF2B5EF4-FFF2-40B4-BE49-F238E27FC236}">
                <a16:creationId xmlns:a16="http://schemas.microsoft.com/office/drawing/2014/main" id="{78AFFD8C-7540-8550-4A76-D677DDB13CEF}"/>
              </a:ext>
            </a:extLst>
          </p:cNvPr>
          <p:cNvSpPr/>
          <p:nvPr/>
        </p:nvSpPr>
        <p:spPr>
          <a:xfrm>
            <a:off x="1239796" y="4644424"/>
            <a:ext cx="4975474" cy="2770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NFA procedure for CC</a:t>
            </a:r>
            <a:endParaRPr lang="en-BE" sz="1400" dirty="0">
              <a:solidFill>
                <a:schemeClr val="tx1"/>
              </a:solidFill>
            </a:endParaRPr>
          </a:p>
        </p:txBody>
      </p:sp>
      <p:sp>
        <p:nvSpPr>
          <p:cNvPr id="40" name="TextBox 39">
            <a:extLst>
              <a:ext uri="{FF2B5EF4-FFF2-40B4-BE49-F238E27FC236}">
                <a16:creationId xmlns:a16="http://schemas.microsoft.com/office/drawing/2014/main" id="{67BC6BD9-4C4A-FAE8-B730-973225242572}"/>
              </a:ext>
            </a:extLst>
          </p:cNvPr>
          <p:cNvSpPr txBox="1"/>
          <p:nvPr/>
        </p:nvSpPr>
        <p:spPr>
          <a:xfrm>
            <a:off x="101615" y="4644471"/>
            <a:ext cx="446319" cy="324000"/>
          </a:xfrm>
          <a:prstGeom prst="rect">
            <a:avLst/>
          </a:prstGeom>
          <a:noFill/>
          <a:ln>
            <a:solidFill>
              <a:schemeClr val="accent1"/>
            </a:solidFill>
          </a:ln>
        </p:spPr>
        <p:txBody>
          <a:bodyPr wrap="square" rtlCol="0">
            <a:spAutoFit/>
          </a:bodyPr>
          <a:lstStyle/>
          <a:p>
            <a:pPr algn="ctr"/>
            <a:r>
              <a:rPr lang="en-GB" b="1" dirty="0"/>
              <a:t>CC</a:t>
            </a:r>
            <a:endParaRPr lang="en-BE" b="1" dirty="0"/>
          </a:p>
        </p:txBody>
      </p:sp>
      <p:sp>
        <p:nvSpPr>
          <p:cNvPr id="53" name="Rectangle 52">
            <a:extLst>
              <a:ext uri="{FF2B5EF4-FFF2-40B4-BE49-F238E27FC236}">
                <a16:creationId xmlns:a16="http://schemas.microsoft.com/office/drawing/2014/main" id="{F38AEBFB-9D8C-BDEF-3D07-F101DAC2A699}"/>
              </a:ext>
            </a:extLst>
          </p:cNvPr>
          <p:cNvSpPr/>
          <p:nvPr/>
        </p:nvSpPr>
        <p:spPr>
          <a:xfrm>
            <a:off x="6672085" y="4655553"/>
            <a:ext cx="2130373"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Call R&amp;D (DEP)</a:t>
            </a:r>
            <a:endParaRPr lang="en-BE" sz="1200" dirty="0">
              <a:solidFill>
                <a:schemeClr val="tx1"/>
              </a:solidFill>
            </a:endParaRPr>
          </a:p>
        </p:txBody>
      </p:sp>
      <p:sp>
        <p:nvSpPr>
          <p:cNvPr id="54" name="Rectangle 53">
            <a:extLst>
              <a:ext uri="{FF2B5EF4-FFF2-40B4-BE49-F238E27FC236}">
                <a16:creationId xmlns:a16="http://schemas.microsoft.com/office/drawing/2014/main" id="{219EE05A-218F-77EC-8984-0372C428912B}"/>
              </a:ext>
            </a:extLst>
          </p:cNvPr>
          <p:cNvSpPr/>
          <p:nvPr/>
        </p:nvSpPr>
        <p:spPr>
          <a:xfrm>
            <a:off x="10048667" y="4654830"/>
            <a:ext cx="2077250"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GAP R&amp;D (DEP)</a:t>
            </a:r>
            <a:endParaRPr lang="en-BE" sz="1200" dirty="0">
              <a:solidFill>
                <a:schemeClr val="tx1"/>
              </a:solidFill>
            </a:endParaRPr>
          </a:p>
        </p:txBody>
      </p:sp>
      <p:sp>
        <p:nvSpPr>
          <p:cNvPr id="55" name="Rectangle 54">
            <a:extLst>
              <a:ext uri="{FF2B5EF4-FFF2-40B4-BE49-F238E27FC236}">
                <a16:creationId xmlns:a16="http://schemas.microsoft.com/office/drawing/2014/main" id="{15937086-1108-78B7-7479-EAC9009C09D5}"/>
              </a:ext>
            </a:extLst>
          </p:cNvPr>
          <p:cNvSpPr/>
          <p:nvPr/>
        </p:nvSpPr>
        <p:spPr>
          <a:xfrm>
            <a:off x="9938741" y="4661677"/>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8" name="Rectangle 57">
            <a:extLst>
              <a:ext uri="{FF2B5EF4-FFF2-40B4-BE49-F238E27FC236}">
                <a16:creationId xmlns:a16="http://schemas.microsoft.com/office/drawing/2014/main" id="{515E2A1A-ACB0-016F-DD7F-CE2834EF89B8}"/>
              </a:ext>
            </a:extLst>
          </p:cNvPr>
          <p:cNvSpPr/>
          <p:nvPr/>
        </p:nvSpPr>
        <p:spPr>
          <a:xfrm rot="16200000">
            <a:off x="8883776" y="2041863"/>
            <a:ext cx="1224000" cy="3231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Evaluation</a:t>
            </a:r>
            <a:endParaRPr lang="en-BE" dirty="0">
              <a:solidFill>
                <a:schemeClr val="tx1"/>
              </a:solidFill>
            </a:endParaRPr>
          </a:p>
        </p:txBody>
      </p:sp>
      <p:sp>
        <p:nvSpPr>
          <p:cNvPr id="4" name="Rectangle 3">
            <a:extLst>
              <a:ext uri="{FF2B5EF4-FFF2-40B4-BE49-F238E27FC236}">
                <a16:creationId xmlns:a16="http://schemas.microsoft.com/office/drawing/2014/main" id="{FAAE4A5D-B3CF-93C7-291E-CFDD67DB99B3}"/>
              </a:ext>
            </a:extLst>
          </p:cNvPr>
          <p:cNvSpPr/>
          <p:nvPr/>
        </p:nvSpPr>
        <p:spPr>
          <a:xfrm rot="16200000">
            <a:off x="9357915" y="4936084"/>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21" name="TextBox 20">
            <a:extLst>
              <a:ext uri="{FF2B5EF4-FFF2-40B4-BE49-F238E27FC236}">
                <a16:creationId xmlns:a16="http://schemas.microsoft.com/office/drawing/2014/main" id="{5B9CD1DB-DDF2-AAB4-71CF-2436C235DA3C}"/>
              </a:ext>
            </a:extLst>
          </p:cNvPr>
          <p:cNvSpPr txBox="1"/>
          <p:nvPr/>
        </p:nvSpPr>
        <p:spPr>
          <a:xfrm>
            <a:off x="106156" y="4963084"/>
            <a:ext cx="479323" cy="369332"/>
          </a:xfrm>
          <a:prstGeom prst="rect">
            <a:avLst/>
          </a:prstGeom>
          <a:noFill/>
          <a:ln>
            <a:solidFill>
              <a:schemeClr val="accent1"/>
            </a:solidFill>
          </a:ln>
        </p:spPr>
        <p:txBody>
          <a:bodyPr wrap="square" rtlCol="0">
            <a:spAutoFit/>
          </a:bodyPr>
          <a:lstStyle/>
          <a:p>
            <a:pPr algn="ctr"/>
            <a:r>
              <a:rPr lang="en-GB" b="1" dirty="0"/>
              <a:t>DP</a:t>
            </a:r>
            <a:endParaRPr lang="en-BE" b="1" dirty="0"/>
          </a:p>
        </p:txBody>
      </p:sp>
      <p:sp>
        <p:nvSpPr>
          <p:cNvPr id="32" name="Rectangle 31">
            <a:extLst>
              <a:ext uri="{FF2B5EF4-FFF2-40B4-BE49-F238E27FC236}">
                <a16:creationId xmlns:a16="http://schemas.microsoft.com/office/drawing/2014/main" id="{F5401460-0FAF-6A58-5DA0-BACD38DFC62D}"/>
              </a:ext>
            </a:extLst>
          </p:cNvPr>
          <p:cNvSpPr/>
          <p:nvPr/>
        </p:nvSpPr>
        <p:spPr>
          <a:xfrm>
            <a:off x="6672084" y="4963084"/>
            <a:ext cx="2136169"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Call (DEP)</a:t>
            </a:r>
            <a:endParaRPr lang="en-BE" sz="1400" dirty="0">
              <a:solidFill>
                <a:schemeClr val="tx1"/>
              </a:solidFill>
            </a:endParaRPr>
          </a:p>
        </p:txBody>
      </p:sp>
      <p:sp>
        <p:nvSpPr>
          <p:cNvPr id="33" name="Rectangle 32">
            <a:extLst>
              <a:ext uri="{FF2B5EF4-FFF2-40B4-BE49-F238E27FC236}">
                <a16:creationId xmlns:a16="http://schemas.microsoft.com/office/drawing/2014/main" id="{20C56A4B-71F7-3E11-1D9C-D2BB22694A7F}"/>
              </a:ext>
            </a:extLst>
          </p:cNvPr>
          <p:cNvSpPr/>
          <p:nvPr/>
        </p:nvSpPr>
        <p:spPr>
          <a:xfrm>
            <a:off x="10610786" y="4963084"/>
            <a:ext cx="1515131"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 DP</a:t>
            </a:r>
            <a:endParaRPr lang="en-BE" sz="1400" dirty="0">
              <a:solidFill>
                <a:schemeClr val="tx1"/>
              </a:solidFill>
            </a:endParaRPr>
          </a:p>
        </p:txBody>
      </p:sp>
      <p:sp>
        <p:nvSpPr>
          <p:cNvPr id="37" name="Rectangle 36">
            <a:extLst>
              <a:ext uri="{FF2B5EF4-FFF2-40B4-BE49-F238E27FC236}">
                <a16:creationId xmlns:a16="http://schemas.microsoft.com/office/drawing/2014/main" id="{69E045F1-4232-D5E0-035C-BF20E5F5420B}"/>
              </a:ext>
            </a:extLst>
          </p:cNvPr>
          <p:cNvSpPr/>
          <p:nvPr/>
        </p:nvSpPr>
        <p:spPr>
          <a:xfrm>
            <a:off x="10155689" y="4968570"/>
            <a:ext cx="443292"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JPA</a:t>
            </a:r>
            <a:endParaRPr lang="en-BE" sz="1400" dirty="0">
              <a:solidFill>
                <a:schemeClr val="tx1"/>
              </a:solidFill>
            </a:endParaRPr>
          </a:p>
        </p:txBody>
      </p:sp>
      <p:sp>
        <p:nvSpPr>
          <p:cNvPr id="39" name="Rectangle 38">
            <a:extLst>
              <a:ext uri="{FF2B5EF4-FFF2-40B4-BE49-F238E27FC236}">
                <a16:creationId xmlns:a16="http://schemas.microsoft.com/office/drawing/2014/main" id="{A8439C36-5374-1C40-277C-FCB454F2D3C8}"/>
              </a:ext>
            </a:extLst>
          </p:cNvPr>
          <p:cNvSpPr/>
          <p:nvPr/>
        </p:nvSpPr>
        <p:spPr>
          <a:xfrm>
            <a:off x="10052225" y="4968570"/>
            <a:ext cx="63949"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BE" sz="700" dirty="0">
              <a:solidFill>
                <a:schemeClr val="tx1"/>
              </a:solidFill>
            </a:endParaRPr>
          </a:p>
        </p:txBody>
      </p:sp>
      <p:sp>
        <p:nvSpPr>
          <p:cNvPr id="44" name="Rectangle 43">
            <a:extLst>
              <a:ext uri="{FF2B5EF4-FFF2-40B4-BE49-F238E27FC236}">
                <a16:creationId xmlns:a16="http://schemas.microsoft.com/office/drawing/2014/main" id="{4ABFFE43-A7C9-9391-37A1-27CBE035957F}"/>
              </a:ext>
            </a:extLst>
          </p:cNvPr>
          <p:cNvSpPr/>
          <p:nvPr/>
        </p:nvSpPr>
        <p:spPr>
          <a:xfrm>
            <a:off x="9933975" y="4971242"/>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9" name="TextBox 58">
            <a:extLst>
              <a:ext uri="{FF2B5EF4-FFF2-40B4-BE49-F238E27FC236}">
                <a16:creationId xmlns:a16="http://schemas.microsoft.com/office/drawing/2014/main" id="{7251C039-BBBD-E3B6-91B4-063C2105A25E}"/>
              </a:ext>
            </a:extLst>
          </p:cNvPr>
          <p:cNvSpPr txBox="1"/>
          <p:nvPr/>
        </p:nvSpPr>
        <p:spPr>
          <a:xfrm>
            <a:off x="105484" y="5324604"/>
            <a:ext cx="479323" cy="324000"/>
          </a:xfrm>
          <a:prstGeom prst="rect">
            <a:avLst/>
          </a:prstGeom>
          <a:noFill/>
          <a:ln>
            <a:solidFill>
              <a:schemeClr val="accent1"/>
            </a:solidFill>
          </a:ln>
        </p:spPr>
        <p:txBody>
          <a:bodyPr wrap="square" rtlCol="0">
            <a:spAutoFit/>
          </a:bodyPr>
          <a:lstStyle/>
          <a:p>
            <a:pPr algn="ctr"/>
            <a:r>
              <a:rPr lang="en-GB" b="1" dirty="0"/>
              <a:t>Q</a:t>
            </a:r>
            <a:endParaRPr lang="en-BE" b="1" dirty="0"/>
          </a:p>
        </p:txBody>
      </p:sp>
      <p:sp>
        <p:nvSpPr>
          <p:cNvPr id="60" name="Rectangle 59">
            <a:extLst>
              <a:ext uri="{FF2B5EF4-FFF2-40B4-BE49-F238E27FC236}">
                <a16:creationId xmlns:a16="http://schemas.microsoft.com/office/drawing/2014/main" id="{A341C4CC-0F38-C8B9-BC8A-EACCB05FAF3B}"/>
              </a:ext>
            </a:extLst>
          </p:cNvPr>
          <p:cNvSpPr/>
          <p:nvPr/>
        </p:nvSpPr>
        <p:spPr>
          <a:xfrm>
            <a:off x="6672085" y="5289227"/>
            <a:ext cx="2129132" cy="2699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Calls Quantum</a:t>
            </a:r>
            <a:endParaRPr lang="en-BE" sz="1400" dirty="0">
              <a:solidFill>
                <a:schemeClr val="tx1"/>
              </a:solidFill>
            </a:endParaRPr>
          </a:p>
        </p:txBody>
      </p:sp>
      <p:sp>
        <p:nvSpPr>
          <p:cNvPr id="61" name="Rectangle 60">
            <a:extLst>
              <a:ext uri="{FF2B5EF4-FFF2-40B4-BE49-F238E27FC236}">
                <a16:creationId xmlns:a16="http://schemas.microsoft.com/office/drawing/2014/main" id="{FE7EB5E6-3628-2F9E-1092-EC541DF0227B}"/>
              </a:ext>
            </a:extLst>
          </p:cNvPr>
          <p:cNvSpPr/>
          <p:nvPr/>
        </p:nvSpPr>
        <p:spPr>
          <a:xfrm>
            <a:off x="6672085" y="5596285"/>
            <a:ext cx="2129132" cy="2699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Calls PL5</a:t>
            </a:r>
            <a:endParaRPr lang="en-BE" sz="1400" dirty="0">
              <a:solidFill>
                <a:schemeClr val="tx1"/>
              </a:solidFill>
            </a:endParaRPr>
          </a:p>
        </p:txBody>
      </p:sp>
      <p:sp>
        <p:nvSpPr>
          <p:cNvPr id="62" name="Rectangle 61">
            <a:extLst>
              <a:ext uri="{FF2B5EF4-FFF2-40B4-BE49-F238E27FC236}">
                <a16:creationId xmlns:a16="http://schemas.microsoft.com/office/drawing/2014/main" id="{C27744C1-4903-D699-48EE-6767C4309BAE}"/>
              </a:ext>
            </a:extLst>
          </p:cNvPr>
          <p:cNvSpPr/>
          <p:nvPr/>
        </p:nvSpPr>
        <p:spPr>
          <a:xfrm rot="16200000">
            <a:off x="9357913" y="5556709"/>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63" name="Rectangle 62">
            <a:extLst>
              <a:ext uri="{FF2B5EF4-FFF2-40B4-BE49-F238E27FC236}">
                <a16:creationId xmlns:a16="http://schemas.microsoft.com/office/drawing/2014/main" id="{5E647008-ADC0-BFB1-298B-ABA15FE45918}"/>
              </a:ext>
            </a:extLst>
          </p:cNvPr>
          <p:cNvSpPr/>
          <p:nvPr/>
        </p:nvSpPr>
        <p:spPr>
          <a:xfrm>
            <a:off x="10155689" y="5582336"/>
            <a:ext cx="443292"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JPA</a:t>
            </a:r>
            <a:endParaRPr lang="en-BE" sz="1400" dirty="0">
              <a:solidFill>
                <a:schemeClr val="tx1"/>
              </a:solidFill>
            </a:endParaRPr>
          </a:p>
        </p:txBody>
      </p:sp>
      <p:sp>
        <p:nvSpPr>
          <p:cNvPr id="65" name="Rectangle 64">
            <a:extLst>
              <a:ext uri="{FF2B5EF4-FFF2-40B4-BE49-F238E27FC236}">
                <a16:creationId xmlns:a16="http://schemas.microsoft.com/office/drawing/2014/main" id="{45C955BB-0670-93B8-0A67-CF31094A01E2}"/>
              </a:ext>
            </a:extLst>
          </p:cNvPr>
          <p:cNvSpPr/>
          <p:nvPr/>
        </p:nvSpPr>
        <p:spPr>
          <a:xfrm>
            <a:off x="10610786" y="5579498"/>
            <a:ext cx="1515131"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 PL5</a:t>
            </a:r>
            <a:endParaRPr lang="en-BE" sz="1400" dirty="0">
              <a:solidFill>
                <a:schemeClr val="tx1"/>
              </a:solidFill>
            </a:endParaRPr>
          </a:p>
        </p:txBody>
      </p:sp>
      <p:sp>
        <p:nvSpPr>
          <p:cNvPr id="66" name="Rectangle 65">
            <a:extLst>
              <a:ext uri="{FF2B5EF4-FFF2-40B4-BE49-F238E27FC236}">
                <a16:creationId xmlns:a16="http://schemas.microsoft.com/office/drawing/2014/main" id="{A6DF31FA-5F14-1B09-1C3E-A918C1F58836}"/>
              </a:ext>
            </a:extLst>
          </p:cNvPr>
          <p:cNvSpPr/>
          <p:nvPr/>
        </p:nvSpPr>
        <p:spPr>
          <a:xfrm>
            <a:off x="10056618" y="5577540"/>
            <a:ext cx="63949"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BE" sz="700" dirty="0">
              <a:solidFill>
                <a:schemeClr val="tx1"/>
              </a:solidFill>
            </a:endParaRPr>
          </a:p>
        </p:txBody>
      </p:sp>
      <p:sp>
        <p:nvSpPr>
          <p:cNvPr id="67" name="Rectangle 66">
            <a:extLst>
              <a:ext uri="{FF2B5EF4-FFF2-40B4-BE49-F238E27FC236}">
                <a16:creationId xmlns:a16="http://schemas.microsoft.com/office/drawing/2014/main" id="{72C29DC8-5D1D-0862-44B2-2C7EDF18381F}"/>
              </a:ext>
            </a:extLst>
          </p:cNvPr>
          <p:cNvSpPr/>
          <p:nvPr/>
        </p:nvSpPr>
        <p:spPr>
          <a:xfrm>
            <a:off x="9946166" y="5573736"/>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8" name="Rectangle 67">
            <a:extLst>
              <a:ext uri="{FF2B5EF4-FFF2-40B4-BE49-F238E27FC236}">
                <a16:creationId xmlns:a16="http://schemas.microsoft.com/office/drawing/2014/main" id="{5A944557-B500-46BB-5A72-7E8146D92E6E}"/>
              </a:ext>
            </a:extLst>
          </p:cNvPr>
          <p:cNvSpPr/>
          <p:nvPr/>
        </p:nvSpPr>
        <p:spPr>
          <a:xfrm>
            <a:off x="10155689" y="5253852"/>
            <a:ext cx="443292"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JPA</a:t>
            </a:r>
            <a:endParaRPr lang="en-BE" sz="1400" dirty="0">
              <a:solidFill>
                <a:schemeClr val="tx1"/>
              </a:solidFill>
            </a:endParaRPr>
          </a:p>
        </p:txBody>
      </p:sp>
      <p:sp>
        <p:nvSpPr>
          <p:cNvPr id="69" name="Rectangle 68">
            <a:extLst>
              <a:ext uri="{FF2B5EF4-FFF2-40B4-BE49-F238E27FC236}">
                <a16:creationId xmlns:a16="http://schemas.microsoft.com/office/drawing/2014/main" id="{308084A9-49E2-FD83-C1FD-85F4D10D49E2}"/>
              </a:ext>
            </a:extLst>
          </p:cNvPr>
          <p:cNvSpPr/>
          <p:nvPr/>
        </p:nvSpPr>
        <p:spPr>
          <a:xfrm>
            <a:off x="10610786" y="5251014"/>
            <a:ext cx="1515131"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 Q</a:t>
            </a:r>
            <a:endParaRPr lang="en-BE" sz="1400" dirty="0">
              <a:solidFill>
                <a:schemeClr val="tx1"/>
              </a:solidFill>
            </a:endParaRPr>
          </a:p>
        </p:txBody>
      </p:sp>
      <p:sp>
        <p:nvSpPr>
          <p:cNvPr id="72" name="Rectangle 71">
            <a:extLst>
              <a:ext uri="{FF2B5EF4-FFF2-40B4-BE49-F238E27FC236}">
                <a16:creationId xmlns:a16="http://schemas.microsoft.com/office/drawing/2014/main" id="{7A690F3C-329F-66AD-2C4C-ED0FB7712DC3}"/>
              </a:ext>
            </a:extLst>
          </p:cNvPr>
          <p:cNvSpPr/>
          <p:nvPr/>
        </p:nvSpPr>
        <p:spPr>
          <a:xfrm>
            <a:off x="10056618" y="5249056"/>
            <a:ext cx="63949" cy="27000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BE" sz="700" dirty="0">
              <a:solidFill>
                <a:schemeClr val="tx1"/>
              </a:solidFill>
            </a:endParaRPr>
          </a:p>
        </p:txBody>
      </p:sp>
      <p:sp>
        <p:nvSpPr>
          <p:cNvPr id="73" name="Rectangle 72">
            <a:extLst>
              <a:ext uri="{FF2B5EF4-FFF2-40B4-BE49-F238E27FC236}">
                <a16:creationId xmlns:a16="http://schemas.microsoft.com/office/drawing/2014/main" id="{6023E5F2-3D6C-609C-E195-68D92F2D5E94}"/>
              </a:ext>
            </a:extLst>
          </p:cNvPr>
          <p:cNvSpPr/>
          <p:nvPr/>
        </p:nvSpPr>
        <p:spPr>
          <a:xfrm>
            <a:off x="9946166" y="5245252"/>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4" name="Rectangle 73">
            <a:extLst>
              <a:ext uri="{FF2B5EF4-FFF2-40B4-BE49-F238E27FC236}">
                <a16:creationId xmlns:a16="http://schemas.microsoft.com/office/drawing/2014/main" id="{91DFFB11-FEDA-159E-BAAB-5BDAD547C3C8}"/>
              </a:ext>
            </a:extLst>
          </p:cNvPr>
          <p:cNvSpPr/>
          <p:nvPr/>
        </p:nvSpPr>
        <p:spPr>
          <a:xfrm rot="16200000">
            <a:off x="9360343" y="5250791"/>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77" name="TextBox 76">
            <a:extLst>
              <a:ext uri="{FF2B5EF4-FFF2-40B4-BE49-F238E27FC236}">
                <a16:creationId xmlns:a16="http://schemas.microsoft.com/office/drawing/2014/main" id="{B907F8CB-D380-3DD5-87D9-6062C6BC023A}"/>
              </a:ext>
            </a:extLst>
          </p:cNvPr>
          <p:cNvSpPr txBox="1"/>
          <p:nvPr/>
        </p:nvSpPr>
        <p:spPr>
          <a:xfrm>
            <a:off x="105484" y="5643217"/>
            <a:ext cx="479323" cy="369332"/>
          </a:xfrm>
          <a:prstGeom prst="rect">
            <a:avLst/>
          </a:prstGeom>
          <a:noFill/>
          <a:ln>
            <a:solidFill>
              <a:schemeClr val="accent1"/>
            </a:solidFill>
          </a:ln>
        </p:spPr>
        <p:txBody>
          <a:bodyPr wrap="square" rtlCol="0">
            <a:spAutoFit/>
          </a:bodyPr>
          <a:lstStyle/>
          <a:p>
            <a:pPr algn="ctr"/>
            <a:r>
              <a:rPr lang="en-GB" b="1" dirty="0"/>
              <a:t>PL</a:t>
            </a:r>
            <a:endParaRPr lang="en-BE" b="1" dirty="0"/>
          </a:p>
        </p:txBody>
      </p:sp>
      <p:sp>
        <p:nvSpPr>
          <p:cNvPr id="80" name="TextBox 79">
            <a:extLst>
              <a:ext uri="{FF2B5EF4-FFF2-40B4-BE49-F238E27FC236}">
                <a16:creationId xmlns:a16="http://schemas.microsoft.com/office/drawing/2014/main" id="{2649FC31-DEDE-54BF-A8D8-3421AEEFB592}"/>
              </a:ext>
            </a:extLst>
          </p:cNvPr>
          <p:cNvSpPr txBox="1"/>
          <p:nvPr/>
        </p:nvSpPr>
        <p:spPr>
          <a:xfrm>
            <a:off x="10522230" y="1573394"/>
            <a:ext cx="1306285" cy="923330"/>
          </a:xfrm>
          <a:prstGeom prst="rect">
            <a:avLst/>
          </a:prstGeom>
          <a:solidFill>
            <a:schemeClr val="bg1"/>
          </a:solidFill>
          <a:ln>
            <a:solidFill>
              <a:schemeClr val="accent1"/>
            </a:solidFill>
          </a:ln>
        </p:spPr>
        <p:txBody>
          <a:bodyPr wrap="square" rtlCol="0">
            <a:spAutoFit/>
          </a:bodyPr>
          <a:lstStyle/>
          <a:p>
            <a:pPr algn="ctr"/>
            <a:r>
              <a:rPr lang="en-GB" dirty="0"/>
              <a:t>Funding decision </a:t>
            </a:r>
          </a:p>
          <a:p>
            <a:pPr algn="ctr"/>
            <a:r>
              <a:rPr lang="en-GB" dirty="0"/>
              <a:t>24</a:t>
            </a:r>
            <a:endParaRPr lang="en-BE" dirty="0"/>
          </a:p>
        </p:txBody>
      </p:sp>
      <p:sp>
        <p:nvSpPr>
          <p:cNvPr id="81" name="TextBox 80">
            <a:extLst>
              <a:ext uri="{FF2B5EF4-FFF2-40B4-BE49-F238E27FC236}">
                <a16:creationId xmlns:a16="http://schemas.microsoft.com/office/drawing/2014/main" id="{7D29F2ED-FC87-163B-A868-8C703214E968}"/>
              </a:ext>
            </a:extLst>
          </p:cNvPr>
          <p:cNvSpPr txBox="1"/>
          <p:nvPr/>
        </p:nvSpPr>
        <p:spPr>
          <a:xfrm rot="16200000">
            <a:off x="2375068" y="2030429"/>
            <a:ext cx="122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Open PO</a:t>
            </a:r>
            <a:endParaRPr lang="en-BE" dirty="0">
              <a:solidFill>
                <a:schemeClr val="tx1"/>
              </a:solidFill>
            </a:endParaRPr>
          </a:p>
        </p:txBody>
      </p:sp>
      <p:sp>
        <p:nvSpPr>
          <p:cNvPr id="82" name="TextBox 81">
            <a:extLst>
              <a:ext uri="{FF2B5EF4-FFF2-40B4-BE49-F238E27FC236}">
                <a16:creationId xmlns:a16="http://schemas.microsoft.com/office/drawing/2014/main" id="{08E8B24D-9BFC-2993-CFB4-604D19791C4D}"/>
              </a:ext>
            </a:extLst>
          </p:cNvPr>
          <p:cNvSpPr txBox="1"/>
          <p:nvPr/>
        </p:nvSpPr>
        <p:spPr>
          <a:xfrm rot="16200000">
            <a:off x="4847810" y="2037462"/>
            <a:ext cx="122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Close PO</a:t>
            </a:r>
            <a:endParaRPr lang="en-BE" dirty="0">
              <a:solidFill>
                <a:schemeClr val="tx1"/>
              </a:solidFill>
            </a:endParaRPr>
          </a:p>
        </p:txBody>
      </p:sp>
      <p:sp>
        <p:nvSpPr>
          <p:cNvPr id="83" name="Rectangle 82">
            <a:extLst>
              <a:ext uri="{FF2B5EF4-FFF2-40B4-BE49-F238E27FC236}">
                <a16:creationId xmlns:a16="http://schemas.microsoft.com/office/drawing/2014/main" id="{0BFD3108-340F-79C2-833A-296473E64F03}"/>
              </a:ext>
            </a:extLst>
          </p:cNvPr>
          <p:cNvSpPr/>
          <p:nvPr/>
        </p:nvSpPr>
        <p:spPr>
          <a:xfrm rot="16200000">
            <a:off x="5626128" y="2030862"/>
            <a:ext cx="1224000" cy="3231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Evaluation</a:t>
            </a:r>
            <a:endParaRPr lang="en-BE" dirty="0">
              <a:solidFill>
                <a:schemeClr val="tx1"/>
              </a:solidFill>
            </a:endParaRPr>
          </a:p>
        </p:txBody>
      </p:sp>
      <p:sp>
        <p:nvSpPr>
          <p:cNvPr id="85" name="TextBox 84">
            <a:extLst>
              <a:ext uri="{FF2B5EF4-FFF2-40B4-BE49-F238E27FC236}">
                <a16:creationId xmlns:a16="http://schemas.microsoft.com/office/drawing/2014/main" id="{45F4274F-D042-E688-35FB-FD4758EC23DA}"/>
              </a:ext>
            </a:extLst>
          </p:cNvPr>
          <p:cNvSpPr txBox="1"/>
          <p:nvPr/>
        </p:nvSpPr>
        <p:spPr>
          <a:xfrm rot="16200000">
            <a:off x="6149877" y="2050779"/>
            <a:ext cx="122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Open FPP</a:t>
            </a:r>
            <a:endParaRPr lang="en-BE" dirty="0">
              <a:solidFill>
                <a:schemeClr val="tx1"/>
              </a:solidFill>
            </a:endParaRPr>
          </a:p>
        </p:txBody>
      </p:sp>
      <p:sp>
        <p:nvSpPr>
          <p:cNvPr id="86" name="TextBox 85">
            <a:extLst>
              <a:ext uri="{FF2B5EF4-FFF2-40B4-BE49-F238E27FC236}">
                <a16:creationId xmlns:a16="http://schemas.microsoft.com/office/drawing/2014/main" id="{387EF1E0-208F-8A64-5361-FB7BC7A6C61B}"/>
              </a:ext>
            </a:extLst>
          </p:cNvPr>
          <p:cNvSpPr txBox="1"/>
          <p:nvPr/>
        </p:nvSpPr>
        <p:spPr>
          <a:xfrm rot="16200000">
            <a:off x="8164220" y="2030428"/>
            <a:ext cx="122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Close FPP</a:t>
            </a:r>
            <a:endParaRPr lang="en-BE" dirty="0">
              <a:solidFill>
                <a:schemeClr val="tx1"/>
              </a:solidFill>
            </a:endParaRPr>
          </a:p>
        </p:txBody>
      </p:sp>
      <p:sp>
        <p:nvSpPr>
          <p:cNvPr id="88" name="Rectangle 87">
            <a:extLst>
              <a:ext uri="{FF2B5EF4-FFF2-40B4-BE49-F238E27FC236}">
                <a16:creationId xmlns:a16="http://schemas.microsoft.com/office/drawing/2014/main" id="{EBFA002D-C96C-307A-C7A8-6B7A5DBB93CC}"/>
              </a:ext>
            </a:extLst>
          </p:cNvPr>
          <p:cNvSpPr/>
          <p:nvPr/>
        </p:nvSpPr>
        <p:spPr>
          <a:xfrm>
            <a:off x="6654008" y="3307678"/>
            <a:ext cx="2106407"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Calls FPP</a:t>
            </a:r>
            <a:endParaRPr lang="en-BE" sz="1400" dirty="0">
              <a:solidFill>
                <a:schemeClr val="tx1"/>
              </a:solidFill>
            </a:endParaRPr>
          </a:p>
        </p:txBody>
      </p:sp>
      <p:sp>
        <p:nvSpPr>
          <p:cNvPr id="90" name="Rectangle 89">
            <a:extLst>
              <a:ext uri="{FF2B5EF4-FFF2-40B4-BE49-F238E27FC236}">
                <a16:creationId xmlns:a16="http://schemas.microsoft.com/office/drawing/2014/main" id="{0EB873E2-1D23-46D1-4711-A9D0A287EC75}"/>
              </a:ext>
            </a:extLst>
          </p:cNvPr>
          <p:cNvSpPr/>
          <p:nvPr/>
        </p:nvSpPr>
        <p:spPr>
          <a:xfrm rot="16200000">
            <a:off x="6102695" y="3280678"/>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91" name="Rectangle 90">
            <a:extLst>
              <a:ext uri="{FF2B5EF4-FFF2-40B4-BE49-F238E27FC236}">
                <a16:creationId xmlns:a16="http://schemas.microsoft.com/office/drawing/2014/main" id="{84EB0FDC-D744-CEF6-2247-7690E70C5F3E}"/>
              </a:ext>
            </a:extLst>
          </p:cNvPr>
          <p:cNvSpPr/>
          <p:nvPr/>
        </p:nvSpPr>
        <p:spPr>
          <a:xfrm rot="16200000">
            <a:off x="9357913" y="3280678"/>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92" name="Rectangle 91">
            <a:extLst>
              <a:ext uri="{FF2B5EF4-FFF2-40B4-BE49-F238E27FC236}">
                <a16:creationId xmlns:a16="http://schemas.microsoft.com/office/drawing/2014/main" id="{01D15E2A-FFA2-C555-A834-70CAA637E97F}"/>
              </a:ext>
            </a:extLst>
          </p:cNvPr>
          <p:cNvSpPr/>
          <p:nvPr/>
        </p:nvSpPr>
        <p:spPr>
          <a:xfrm>
            <a:off x="6525110" y="1596523"/>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3" name="Rectangle 92">
            <a:extLst>
              <a:ext uri="{FF2B5EF4-FFF2-40B4-BE49-F238E27FC236}">
                <a16:creationId xmlns:a16="http://schemas.microsoft.com/office/drawing/2014/main" id="{4C231CC6-0C57-2E86-1AB8-94F611FC474A}"/>
              </a:ext>
            </a:extLst>
          </p:cNvPr>
          <p:cNvSpPr/>
          <p:nvPr/>
        </p:nvSpPr>
        <p:spPr>
          <a:xfrm>
            <a:off x="9909689" y="1580428"/>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5" name="Rectangle 94">
            <a:extLst>
              <a:ext uri="{FF2B5EF4-FFF2-40B4-BE49-F238E27FC236}">
                <a16:creationId xmlns:a16="http://schemas.microsoft.com/office/drawing/2014/main" id="{D6670ADF-9986-E5D5-975F-DF9A60F0AAC2}"/>
              </a:ext>
            </a:extLst>
          </p:cNvPr>
          <p:cNvSpPr/>
          <p:nvPr/>
        </p:nvSpPr>
        <p:spPr>
          <a:xfrm>
            <a:off x="10512619" y="1580428"/>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7" name="Rectangle 96">
            <a:extLst>
              <a:ext uri="{FF2B5EF4-FFF2-40B4-BE49-F238E27FC236}">
                <a16:creationId xmlns:a16="http://schemas.microsoft.com/office/drawing/2014/main" id="{E37F1264-6EEB-6108-A735-5655DCA622D0}"/>
              </a:ext>
            </a:extLst>
          </p:cNvPr>
          <p:cNvSpPr/>
          <p:nvPr/>
        </p:nvSpPr>
        <p:spPr>
          <a:xfrm>
            <a:off x="10508227" y="3307678"/>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8" name="Rectangle 97">
            <a:extLst>
              <a:ext uri="{FF2B5EF4-FFF2-40B4-BE49-F238E27FC236}">
                <a16:creationId xmlns:a16="http://schemas.microsoft.com/office/drawing/2014/main" id="{DC7C42BB-4CA7-B342-B6C3-A2148A2AF23A}"/>
              </a:ext>
            </a:extLst>
          </p:cNvPr>
          <p:cNvSpPr/>
          <p:nvPr/>
        </p:nvSpPr>
        <p:spPr>
          <a:xfrm>
            <a:off x="5765205" y="1580428"/>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9" name="Rectangle 98">
            <a:extLst>
              <a:ext uri="{FF2B5EF4-FFF2-40B4-BE49-F238E27FC236}">
                <a16:creationId xmlns:a16="http://schemas.microsoft.com/office/drawing/2014/main" id="{5A5D710E-BDF2-EFDF-AB19-56DE8D603C19}"/>
              </a:ext>
            </a:extLst>
          </p:cNvPr>
          <p:cNvSpPr/>
          <p:nvPr/>
        </p:nvSpPr>
        <p:spPr>
          <a:xfrm>
            <a:off x="3144744" y="3307678"/>
            <a:ext cx="2275949"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Calls PO</a:t>
            </a:r>
            <a:endParaRPr lang="en-BE" sz="1400" dirty="0">
              <a:solidFill>
                <a:schemeClr val="tx1"/>
              </a:solidFill>
            </a:endParaRPr>
          </a:p>
        </p:txBody>
      </p:sp>
      <p:sp>
        <p:nvSpPr>
          <p:cNvPr id="100" name="Rectangle 99">
            <a:extLst>
              <a:ext uri="{FF2B5EF4-FFF2-40B4-BE49-F238E27FC236}">
                <a16:creationId xmlns:a16="http://schemas.microsoft.com/office/drawing/2014/main" id="{E0C0EA51-3D75-B783-F965-8D6BB4C903EA}"/>
              </a:ext>
            </a:extLst>
          </p:cNvPr>
          <p:cNvSpPr/>
          <p:nvPr/>
        </p:nvSpPr>
        <p:spPr>
          <a:xfrm>
            <a:off x="3144744" y="2918479"/>
            <a:ext cx="2275949"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Call collaboration Korea</a:t>
            </a:r>
            <a:endParaRPr lang="en-BE" sz="1400" dirty="0">
              <a:solidFill>
                <a:schemeClr val="tx1"/>
              </a:solidFill>
            </a:endParaRPr>
          </a:p>
        </p:txBody>
      </p:sp>
      <p:sp>
        <p:nvSpPr>
          <p:cNvPr id="101" name="Rectangle 100">
            <a:extLst>
              <a:ext uri="{FF2B5EF4-FFF2-40B4-BE49-F238E27FC236}">
                <a16:creationId xmlns:a16="http://schemas.microsoft.com/office/drawing/2014/main" id="{635C3FD0-364F-3360-E490-D568DC077D64}"/>
              </a:ext>
            </a:extLst>
          </p:cNvPr>
          <p:cNvSpPr/>
          <p:nvPr/>
        </p:nvSpPr>
        <p:spPr>
          <a:xfrm rot="16200000">
            <a:off x="6102695" y="2891479"/>
            <a:ext cx="270000" cy="324000"/>
          </a:xfrm>
          <a:prstGeom prst="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endParaRPr>
          </a:p>
        </p:txBody>
      </p:sp>
      <p:sp>
        <p:nvSpPr>
          <p:cNvPr id="102" name="Rectangle 101">
            <a:extLst>
              <a:ext uri="{FF2B5EF4-FFF2-40B4-BE49-F238E27FC236}">
                <a16:creationId xmlns:a16="http://schemas.microsoft.com/office/drawing/2014/main" id="{DB65C7D0-B29A-F704-9958-9BC5BFE5429C}"/>
              </a:ext>
            </a:extLst>
          </p:cNvPr>
          <p:cNvSpPr/>
          <p:nvPr/>
        </p:nvSpPr>
        <p:spPr>
          <a:xfrm>
            <a:off x="6524684" y="2918479"/>
            <a:ext cx="64800" cy="27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3" name="Rectangle 102">
            <a:extLst>
              <a:ext uri="{FF2B5EF4-FFF2-40B4-BE49-F238E27FC236}">
                <a16:creationId xmlns:a16="http://schemas.microsoft.com/office/drawing/2014/main" id="{90138AA7-30D5-5EAF-FF85-68A4622005B9}"/>
              </a:ext>
            </a:extLst>
          </p:cNvPr>
          <p:cNvSpPr/>
          <p:nvPr/>
        </p:nvSpPr>
        <p:spPr>
          <a:xfrm>
            <a:off x="6672085" y="2918479"/>
            <a:ext cx="2343266"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a:t>
            </a:r>
            <a:endParaRPr lang="en-BE" sz="2400" dirty="0">
              <a:solidFill>
                <a:schemeClr val="tx1"/>
              </a:solidFill>
            </a:endParaRPr>
          </a:p>
        </p:txBody>
      </p:sp>
      <p:sp>
        <p:nvSpPr>
          <p:cNvPr id="104" name="Rectangle 103">
            <a:extLst>
              <a:ext uri="{FF2B5EF4-FFF2-40B4-BE49-F238E27FC236}">
                <a16:creationId xmlns:a16="http://schemas.microsoft.com/office/drawing/2014/main" id="{BE634554-A7AA-BAF7-458E-041DEB2B1B01}"/>
              </a:ext>
            </a:extLst>
          </p:cNvPr>
          <p:cNvSpPr/>
          <p:nvPr/>
        </p:nvSpPr>
        <p:spPr>
          <a:xfrm>
            <a:off x="9048128" y="2918479"/>
            <a:ext cx="63949" cy="27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5" name="Rectangle 104">
            <a:extLst>
              <a:ext uri="{FF2B5EF4-FFF2-40B4-BE49-F238E27FC236}">
                <a16:creationId xmlns:a16="http://schemas.microsoft.com/office/drawing/2014/main" id="{1D97114C-D134-B0A6-6FC5-A943A8F84EF0}"/>
              </a:ext>
            </a:extLst>
          </p:cNvPr>
          <p:cNvSpPr/>
          <p:nvPr/>
        </p:nvSpPr>
        <p:spPr>
          <a:xfrm>
            <a:off x="10639633" y="3307678"/>
            <a:ext cx="1486284"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GAP R&amp;D (HE)</a:t>
            </a:r>
            <a:endParaRPr lang="en-BE" sz="1400" dirty="0">
              <a:solidFill>
                <a:schemeClr val="tx1"/>
              </a:solidFill>
            </a:endParaRPr>
          </a:p>
        </p:txBody>
      </p:sp>
      <p:sp>
        <p:nvSpPr>
          <p:cNvPr id="106" name="Rectangle 105">
            <a:extLst>
              <a:ext uri="{FF2B5EF4-FFF2-40B4-BE49-F238E27FC236}">
                <a16:creationId xmlns:a16="http://schemas.microsoft.com/office/drawing/2014/main" id="{B8C5EFE0-7AB4-8E84-4987-EF0FD4894A39}"/>
              </a:ext>
            </a:extLst>
          </p:cNvPr>
          <p:cNvSpPr/>
          <p:nvPr/>
        </p:nvSpPr>
        <p:spPr>
          <a:xfrm>
            <a:off x="9150171" y="2919929"/>
            <a:ext cx="3006779" cy="270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Project Monitoring</a:t>
            </a:r>
            <a:endParaRPr lang="en-BE" sz="1400" dirty="0">
              <a:solidFill>
                <a:schemeClr val="tx1"/>
              </a:solidFill>
            </a:endParaRPr>
          </a:p>
        </p:txBody>
      </p:sp>
      <p:sp>
        <p:nvSpPr>
          <p:cNvPr id="107" name="TextBox 106">
            <a:extLst>
              <a:ext uri="{FF2B5EF4-FFF2-40B4-BE49-F238E27FC236}">
                <a16:creationId xmlns:a16="http://schemas.microsoft.com/office/drawing/2014/main" id="{7FA18F26-90B2-37A4-1978-180287756CFF}"/>
              </a:ext>
            </a:extLst>
          </p:cNvPr>
          <p:cNvSpPr txBox="1"/>
          <p:nvPr/>
        </p:nvSpPr>
        <p:spPr>
          <a:xfrm>
            <a:off x="10125206" y="2811462"/>
            <a:ext cx="838773" cy="369332"/>
          </a:xfrm>
          <a:prstGeom prst="rect">
            <a:avLst/>
          </a:prstGeom>
          <a:solidFill>
            <a:schemeClr val="bg1"/>
          </a:solidFill>
          <a:ln>
            <a:solidFill>
              <a:schemeClr val="accent1"/>
            </a:solidFill>
          </a:ln>
        </p:spPr>
        <p:txBody>
          <a:bodyPr wrap="square" rtlCol="0">
            <a:spAutoFit/>
          </a:bodyPr>
          <a:lstStyle/>
          <a:p>
            <a:pPr algn="ctr"/>
            <a:r>
              <a:rPr lang="en-GB" dirty="0"/>
              <a:t>WP25</a:t>
            </a:r>
            <a:endParaRPr lang="en-BE" dirty="0"/>
          </a:p>
        </p:txBody>
      </p:sp>
      <p:sp>
        <p:nvSpPr>
          <p:cNvPr id="108" name="Rectangle 107">
            <a:extLst>
              <a:ext uri="{FF2B5EF4-FFF2-40B4-BE49-F238E27FC236}">
                <a16:creationId xmlns:a16="http://schemas.microsoft.com/office/drawing/2014/main" id="{E750A56B-4D43-B745-F72D-DE74006B2B70}"/>
              </a:ext>
            </a:extLst>
          </p:cNvPr>
          <p:cNvSpPr/>
          <p:nvPr/>
        </p:nvSpPr>
        <p:spPr>
          <a:xfrm>
            <a:off x="4214971" y="1581767"/>
            <a:ext cx="63949" cy="12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0" name="TextBox 109">
            <a:extLst>
              <a:ext uri="{FF2B5EF4-FFF2-40B4-BE49-F238E27FC236}">
                <a16:creationId xmlns:a16="http://schemas.microsoft.com/office/drawing/2014/main" id="{7D3B5113-4149-9135-D53C-C68F937860BF}"/>
              </a:ext>
            </a:extLst>
          </p:cNvPr>
          <p:cNvSpPr txBox="1"/>
          <p:nvPr/>
        </p:nvSpPr>
        <p:spPr>
          <a:xfrm rot="16200000">
            <a:off x="9204093" y="1940647"/>
            <a:ext cx="1207571" cy="369332"/>
          </a:xfrm>
          <a:prstGeom prst="rect">
            <a:avLst/>
          </a:prstGeom>
          <a:noFill/>
        </p:spPr>
        <p:txBody>
          <a:bodyPr wrap="square">
            <a:spAutoFit/>
          </a:bodyPr>
          <a:lstStyle/>
          <a:p>
            <a:r>
              <a:rPr lang="en-US" b="1" dirty="0">
                <a:solidFill>
                  <a:srgbClr val="FF0000"/>
                </a:solidFill>
                <a:latin typeface="Calibri" panose="020F0502020204030204" pitchFamily="34" charset="0"/>
                <a:ea typeface="Calibri" panose="020F0502020204030204" pitchFamily="34" charset="0"/>
              </a:rPr>
              <a:t>2 Nov</a:t>
            </a:r>
            <a:r>
              <a:rPr lang="en-US" sz="1800" b="1" dirty="0">
                <a:solidFill>
                  <a:srgbClr val="FF0000"/>
                </a:solidFill>
                <a:effectLst/>
                <a:latin typeface="Calibri" panose="020F0502020204030204" pitchFamily="34" charset="0"/>
                <a:ea typeface="Calibri" panose="020F0502020204030204" pitchFamily="34" charset="0"/>
              </a:rPr>
              <a:t> </a:t>
            </a:r>
            <a:endParaRPr lang="en-BE" b="1" dirty="0">
              <a:solidFill>
                <a:srgbClr val="FF0000"/>
              </a:solidFill>
            </a:endParaRPr>
          </a:p>
        </p:txBody>
      </p:sp>
      <p:sp>
        <p:nvSpPr>
          <p:cNvPr id="111" name="TextBox 110">
            <a:extLst>
              <a:ext uri="{FF2B5EF4-FFF2-40B4-BE49-F238E27FC236}">
                <a16:creationId xmlns:a16="http://schemas.microsoft.com/office/drawing/2014/main" id="{C0D20E51-AC8C-36A2-9CE4-BC914561D43F}"/>
              </a:ext>
            </a:extLst>
          </p:cNvPr>
          <p:cNvSpPr txBox="1"/>
          <p:nvPr/>
        </p:nvSpPr>
        <p:spPr>
          <a:xfrm rot="16200000">
            <a:off x="9749767" y="1931124"/>
            <a:ext cx="1207571" cy="369332"/>
          </a:xfrm>
          <a:prstGeom prst="rect">
            <a:avLst/>
          </a:prstGeom>
          <a:noFill/>
        </p:spPr>
        <p:txBody>
          <a:bodyPr wrap="square">
            <a:spAutoFit/>
          </a:bodyPr>
          <a:lstStyle/>
          <a:p>
            <a:r>
              <a:rPr lang="en-US" b="1" dirty="0">
                <a:solidFill>
                  <a:srgbClr val="FF0000"/>
                </a:solidFill>
                <a:latin typeface="Calibri" panose="020F0502020204030204" pitchFamily="34" charset="0"/>
                <a:ea typeface="Calibri" panose="020F0502020204030204" pitchFamily="34" charset="0"/>
              </a:rPr>
              <a:t>5 Dec</a:t>
            </a:r>
            <a:r>
              <a:rPr lang="en-US" sz="1800" b="1" dirty="0">
                <a:solidFill>
                  <a:srgbClr val="FF0000"/>
                </a:solidFill>
                <a:effectLst/>
                <a:latin typeface="Calibri" panose="020F0502020204030204" pitchFamily="34" charset="0"/>
                <a:ea typeface="Calibri" panose="020F0502020204030204" pitchFamily="34" charset="0"/>
              </a:rPr>
              <a:t> </a:t>
            </a:r>
            <a:endParaRPr lang="en-BE" b="1" dirty="0">
              <a:solidFill>
                <a:srgbClr val="FF0000"/>
              </a:solidFill>
            </a:endParaRPr>
          </a:p>
        </p:txBody>
      </p:sp>
      <p:sp>
        <p:nvSpPr>
          <p:cNvPr id="112" name="TextBox 111">
            <a:extLst>
              <a:ext uri="{FF2B5EF4-FFF2-40B4-BE49-F238E27FC236}">
                <a16:creationId xmlns:a16="http://schemas.microsoft.com/office/drawing/2014/main" id="{82812AAF-5660-96FE-4B30-0EFAEB7A62AA}"/>
              </a:ext>
            </a:extLst>
          </p:cNvPr>
          <p:cNvSpPr txBox="1"/>
          <p:nvPr/>
        </p:nvSpPr>
        <p:spPr>
          <a:xfrm rot="16200000">
            <a:off x="2558439" y="3644158"/>
            <a:ext cx="934039" cy="369332"/>
          </a:xfrm>
          <a:prstGeom prst="rect">
            <a:avLst/>
          </a:prstGeom>
          <a:noFill/>
        </p:spPr>
        <p:txBody>
          <a:bodyPr wrap="square">
            <a:spAutoFit/>
          </a:bodyPr>
          <a:lstStyle/>
          <a:p>
            <a:r>
              <a:rPr lang="en-US" sz="1800" b="1" dirty="0">
                <a:solidFill>
                  <a:srgbClr val="FF0000"/>
                </a:solidFill>
                <a:effectLst/>
                <a:latin typeface="Calibri" panose="020F0502020204030204" pitchFamily="34" charset="0"/>
                <a:ea typeface="Calibri" panose="020F0502020204030204" pitchFamily="34" charset="0"/>
              </a:rPr>
              <a:t>6 Feb </a:t>
            </a:r>
            <a:endParaRPr lang="en-BE" b="1" dirty="0">
              <a:solidFill>
                <a:srgbClr val="FF0000"/>
              </a:solidFill>
            </a:endParaRPr>
          </a:p>
        </p:txBody>
      </p:sp>
      <p:cxnSp>
        <p:nvCxnSpPr>
          <p:cNvPr id="113" name="Straight Connector 112">
            <a:extLst>
              <a:ext uri="{FF2B5EF4-FFF2-40B4-BE49-F238E27FC236}">
                <a16:creationId xmlns:a16="http://schemas.microsoft.com/office/drawing/2014/main" id="{0014DFC8-0833-C3E0-6107-3A10DD603B2E}"/>
              </a:ext>
            </a:extLst>
          </p:cNvPr>
          <p:cNvCxnSpPr>
            <a:cxnSpLocks/>
          </p:cNvCxnSpPr>
          <p:nvPr/>
        </p:nvCxnSpPr>
        <p:spPr>
          <a:xfrm flipH="1">
            <a:off x="3115088" y="2950234"/>
            <a:ext cx="6139" cy="1418127"/>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394C472-DF62-3045-87A0-40EF10603759}"/>
              </a:ext>
            </a:extLst>
          </p:cNvPr>
          <p:cNvSpPr txBox="1"/>
          <p:nvPr/>
        </p:nvSpPr>
        <p:spPr>
          <a:xfrm rot="16200000">
            <a:off x="4886309" y="3748556"/>
            <a:ext cx="934039" cy="369332"/>
          </a:xfrm>
          <a:prstGeom prst="rect">
            <a:avLst/>
          </a:prstGeom>
          <a:noFill/>
        </p:spPr>
        <p:txBody>
          <a:bodyPr wrap="square">
            <a:spAutoFit/>
          </a:bodyPr>
          <a:lstStyle/>
          <a:p>
            <a:r>
              <a:rPr lang="en-US" sz="1800" b="1" dirty="0">
                <a:solidFill>
                  <a:srgbClr val="FF0000"/>
                </a:solidFill>
                <a:effectLst/>
                <a:latin typeface="Calibri" panose="020F0502020204030204" pitchFamily="34" charset="0"/>
                <a:ea typeface="Calibri" panose="020F0502020204030204" pitchFamily="34" charset="0"/>
              </a:rPr>
              <a:t>14 May </a:t>
            </a:r>
            <a:endParaRPr lang="en-BE" b="1" dirty="0">
              <a:solidFill>
                <a:srgbClr val="FF0000"/>
              </a:solidFill>
            </a:endParaRPr>
          </a:p>
        </p:txBody>
      </p:sp>
      <p:cxnSp>
        <p:nvCxnSpPr>
          <p:cNvPr id="115" name="Straight Connector 114">
            <a:extLst>
              <a:ext uri="{FF2B5EF4-FFF2-40B4-BE49-F238E27FC236}">
                <a16:creationId xmlns:a16="http://schemas.microsoft.com/office/drawing/2014/main" id="{413ED91C-F569-1D4B-3390-40DA8E4BE831}"/>
              </a:ext>
            </a:extLst>
          </p:cNvPr>
          <p:cNvCxnSpPr>
            <a:cxnSpLocks/>
          </p:cNvCxnSpPr>
          <p:nvPr/>
        </p:nvCxnSpPr>
        <p:spPr>
          <a:xfrm>
            <a:off x="5447965" y="2962003"/>
            <a:ext cx="0" cy="1207570"/>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489C14D-9135-99E6-E6FA-660BA28D0129}"/>
              </a:ext>
            </a:extLst>
          </p:cNvPr>
          <p:cNvSpPr txBox="1"/>
          <p:nvPr/>
        </p:nvSpPr>
        <p:spPr>
          <a:xfrm rot="16200000">
            <a:off x="8199978" y="3716675"/>
            <a:ext cx="934039" cy="369332"/>
          </a:xfrm>
          <a:prstGeom prst="rect">
            <a:avLst/>
          </a:prstGeom>
          <a:noFill/>
        </p:spPr>
        <p:txBody>
          <a:bodyPr wrap="square">
            <a:spAutoFit/>
          </a:bodyPr>
          <a:lstStyle/>
          <a:p>
            <a:r>
              <a:rPr lang="en-US" sz="1800" b="1" dirty="0">
                <a:solidFill>
                  <a:srgbClr val="FF0000"/>
                </a:solidFill>
                <a:effectLst/>
                <a:latin typeface="Calibri" panose="020F0502020204030204" pitchFamily="34" charset="0"/>
                <a:ea typeface="Calibri" panose="020F0502020204030204" pitchFamily="34" charset="0"/>
              </a:rPr>
              <a:t>17 Sep </a:t>
            </a:r>
            <a:endParaRPr lang="en-BE" b="1" dirty="0">
              <a:solidFill>
                <a:srgbClr val="FF0000"/>
              </a:solidFill>
            </a:endParaRPr>
          </a:p>
        </p:txBody>
      </p:sp>
      <p:cxnSp>
        <p:nvCxnSpPr>
          <p:cNvPr id="117" name="Straight Connector 116">
            <a:extLst>
              <a:ext uri="{FF2B5EF4-FFF2-40B4-BE49-F238E27FC236}">
                <a16:creationId xmlns:a16="http://schemas.microsoft.com/office/drawing/2014/main" id="{FD418384-9F5E-BD64-D5C3-C8C4BF3FDFF0}"/>
              </a:ext>
            </a:extLst>
          </p:cNvPr>
          <p:cNvCxnSpPr>
            <a:cxnSpLocks/>
          </p:cNvCxnSpPr>
          <p:nvPr/>
        </p:nvCxnSpPr>
        <p:spPr>
          <a:xfrm>
            <a:off x="8802458" y="2962003"/>
            <a:ext cx="0" cy="1527165"/>
          </a:xfrm>
          <a:prstGeom prst="line">
            <a:avLst/>
          </a:prstGeom>
          <a:ln w="28575">
            <a:prstDash val="lgDashDot"/>
          </a:ln>
        </p:spPr>
        <p:style>
          <a:lnRef idx="1">
            <a:schemeClr val="accent1"/>
          </a:lnRef>
          <a:fillRef idx="0">
            <a:schemeClr val="accent1"/>
          </a:fillRef>
          <a:effectRef idx="0">
            <a:schemeClr val="accent1"/>
          </a:effectRef>
          <a:fontRef idx="minor">
            <a:schemeClr val="tx1"/>
          </a:fontRef>
        </p:style>
      </p:cxnSp>
      <p:sp>
        <p:nvSpPr>
          <p:cNvPr id="78" name="Footer Placeholder 77">
            <a:extLst>
              <a:ext uri="{FF2B5EF4-FFF2-40B4-BE49-F238E27FC236}">
                <a16:creationId xmlns:a16="http://schemas.microsoft.com/office/drawing/2014/main" id="{3D2D3BC2-BBBC-3A9B-3E23-F58FCB0D2077}"/>
              </a:ext>
            </a:extLst>
          </p:cNvPr>
          <p:cNvSpPr>
            <a:spLocks noGrp="1"/>
          </p:cNvSpPr>
          <p:nvPr>
            <p:ph type="ftr" sz="quarter" idx="10"/>
          </p:nvPr>
        </p:nvSpPr>
        <p:spPr/>
        <p:txBody>
          <a:bodyPr/>
          <a:lstStyle/>
          <a:p>
            <a:r>
              <a:rPr lang="sv-SE"/>
              <a:t>Jari Kinaret – 20 March 2024</a:t>
            </a:r>
            <a:endParaRPr lang="en-GB" dirty="0"/>
          </a:p>
        </p:txBody>
      </p:sp>
    </p:spTree>
    <p:extLst>
      <p:ext uri="{BB962C8B-B14F-4D97-AF65-F5344CB8AC3E}">
        <p14:creationId xmlns:p14="http://schemas.microsoft.com/office/powerpoint/2010/main" val="268340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EB3F16B-4673-C944-9F31-F220F9E26555}"/>
              </a:ext>
            </a:extLst>
          </p:cNvPr>
          <p:cNvSpPr txBox="1">
            <a:spLocks/>
          </p:cNvSpPr>
          <p:nvPr/>
        </p:nvSpPr>
        <p:spPr>
          <a:xfrm>
            <a:off x="2032000" y="1487715"/>
            <a:ext cx="8229600" cy="3506402"/>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rgbClr val="4B7FC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ct val="0"/>
              </a:spcBef>
              <a:buNone/>
            </a:pPr>
            <a:r>
              <a:rPr lang="nl-BE" sz="5400" b="1" cap="small">
                <a:solidFill>
                  <a:srgbClr val="5C64B7"/>
                </a:solidFill>
                <a:ea typeface="+mj-ea"/>
                <a:cs typeface="+mj-cs"/>
              </a:rPr>
              <a:t>Thank you! </a:t>
            </a:r>
            <a:endParaRPr lang="en-GB" sz="5400" b="1" cap="small" dirty="0">
              <a:solidFill>
                <a:srgbClr val="5C64B7"/>
              </a:solidFill>
              <a:ea typeface="+mj-ea"/>
              <a:cs typeface="+mj-cs"/>
            </a:endParaRPr>
          </a:p>
        </p:txBody>
      </p:sp>
      <p:sp>
        <p:nvSpPr>
          <p:cNvPr id="2" name="Footer Placeholder 1">
            <a:extLst>
              <a:ext uri="{FF2B5EF4-FFF2-40B4-BE49-F238E27FC236}">
                <a16:creationId xmlns:a16="http://schemas.microsoft.com/office/drawing/2014/main" id="{9E0E4E5B-D06A-3E23-29BE-BD0F6699836E}"/>
              </a:ext>
            </a:extLst>
          </p:cNvPr>
          <p:cNvSpPr>
            <a:spLocks noGrp="1"/>
          </p:cNvSpPr>
          <p:nvPr>
            <p:ph type="ftr" sz="quarter" idx="10"/>
          </p:nvPr>
        </p:nvSpPr>
        <p:spPr/>
        <p:txBody>
          <a:bodyPr/>
          <a:lstStyle/>
          <a:p>
            <a:r>
              <a:rPr lang="sv-SE"/>
              <a:t>Jari Kinaret – 20 March 2024</a:t>
            </a:r>
            <a:endParaRPr lang="en-GB"/>
          </a:p>
        </p:txBody>
      </p:sp>
    </p:spTree>
    <p:extLst>
      <p:ext uri="{BB962C8B-B14F-4D97-AF65-F5344CB8AC3E}">
        <p14:creationId xmlns:p14="http://schemas.microsoft.com/office/powerpoint/2010/main" val="4551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65122-B1BA-4F29-8B61-7D2200CB6564}"/>
              </a:ext>
            </a:extLst>
          </p:cNvPr>
          <p:cNvSpPr>
            <a:spLocks noGrp="1"/>
          </p:cNvSpPr>
          <p:nvPr>
            <p:ph type="title"/>
          </p:nvPr>
        </p:nvSpPr>
        <p:spPr/>
        <p:txBody>
          <a:bodyPr>
            <a:normAutofit/>
          </a:bodyPr>
          <a:lstStyle/>
          <a:p>
            <a:r>
              <a:rPr lang="en-GB" sz="4000" dirty="0">
                <a:solidFill>
                  <a:srgbClr val="5C64B7"/>
                </a:solidFill>
                <a:latin typeface="+mn-lt"/>
                <a:cs typeface="+mj-cs"/>
              </a:rPr>
              <a:t>What is Chips Joint Undertaking?</a:t>
            </a:r>
          </a:p>
        </p:txBody>
      </p:sp>
      <p:sp>
        <p:nvSpPr>
          <p:cNvPr id="14" name="Footer Placeholder 2">
            <a:extLst>
              <a:ext uri="{FF2B5EF4-FFF2-40B4-BE49-F238E27FC236}">
                <a16:creationId xmlns:a16="http://schemas.microsoft.com/office/drawing/2014/main" id="{4940C107-64BB-8E7F-2A87-1FDD1B507103}"/>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
        <p:nvSpPr>
          <p:cNvPr id="3" name="TextBox 2">
            <a:extLst>
              <a:ext uri="{FF2B5EF4-FFF2-40B4-BE49-F238E27FC236}">
                <a16:creationId xmlns:a16="http://schemas.microsoft.com/office/drawing/2014/main" id="{1BF4A64C-6872-BB13-728E-CD842E08BE3B}"/>
              </a:ext>
            </a:extLst>
          </p:cNvPr>
          <p:cNvSpPr txBox="1"/>
          <p:nvPr/>
        </p:nvSpPr>
        <p:spPr>
          <a:xfrm>
            <a:off x="407368" y="1340768"/>
            <a:ext cx="11377264" cy="4616648"/>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Public-private partnership (PPP)</a:t>
            </a:r>
          </a:p>
          <a:p>
            <a:r>
              <a:rPr lang="en-US" b="0" i="0" dirty="0">
                <a:solidFill>
                  <a:srgbClr val="404040"/>
                </a:solidFill>
                <a:effectLst/>
                <a:latin typeface="arial" panose="020B0604020202020204" pitchFamily="34" charset="0"/>
              </a:rPr>
              <a:t>Partnerships between public authorities and industry intend to bring project results closer to the market and improve the link between research and societal growth. The PPPs are based on long term contracts that can take many different legal forms, from contractual partnerships </a:t>
            </a:r>
            <a:r>
              <a:rPr lang="en-US" b="0" i="0">
                <a:solidFill>
                  <a:srgbClr val="404040"/>
                </a:solidFill>
                <a:effectLst/>
                <a:latin typeface="arial" panose="020B0604020202020204" pitchFamily="34" charset="0"/>
              </a:rPr>
              <a:t>to specific </a:t>
            </a:r>
            <a:r>
              <a:rPr lang="en-US" b="0" i="0" dirty="0">
                <a:solidFill>
                  <a:srgbClr val="404040"/>
                </a:solidFill>
                <a:effectLst/>
                <a:latin typeface="arial" panose="020B0604020202020204" pitchFamily="34" charset="0"/>
              </a:rPr>
              <a:t>legal entities.</a:t>
            </a:r>
            <a:endParaRPr lang="en-US" dirty="0"/>
          </a:p>
          <a:p>
            <a:endParaRPr lang="en-US" dirty="0"/>
          </a:p>
          <a:p>
            <a:r>
              <a:rPr lang="en-US" sz="2000" b="1" u="sng" dirty="0">
                <a:latin typeface="Arial" panose="020B0604020202020204" pitchFamily="34" charset="0"/>
                <a:cs typeface="Arial" panose="020B0604020202020204" pitchFamily="34" charset="0"/>
              </a:rPr>
              <a:t>Joint undertaking (JU)</a:t>
            </a:r>
          </a:p>
          <a:p>
            <a:r>
              <a:rPr lang="en-US" dirty="0">
                <a:solidFill>
                  <a:srgbClr val="404040"/>
                </a:solidFill>
                <a:latin typeface="arial" panose="020B0604020202020204" pitchFamily="34" charset="0"/>
              </a:rPr>
              <a:t>A Joint Undertaking is an institutionalized PPP with its own legal identity, with its own governance, budget etc.. In most cases, like for the Chips JU, the JUs are established by an EU regulation called the Single Basic Act which defines what the JU has to do and how it must do it. Most of the rules governing the JUs are very similar to those of the European Commission.</a:t>
            </a:r>
          </a:p>
          <a:p>
            <a:endParaRPr lang="en-US" dirty="0"/>
          </a:p>
          <a:p>
            <a:r>
              <a:rPr lang="en-US" sz="2000" b="1" u="sng" dirty="0">
                <a:latin typeface="Arial" panose="020B0604020202020204" pitchFamily="34" charset="0"/>
                <a:cs typeface="Arial" panose="020B0604020202020204" pitchFamily="34" charset="0"/>
              </a:rPr>
              <a:t>Chips JU</a:t>
            </a:r>
          </a:p>
          <a:p>
            <a:r>
              <a:rPr lang="en-US" dirty="0">
                <a:solidFill>
                  <a:srgbClr val="404040"/>
                </a:solidFill>
                <a:latin typeface="arial" panose="020B0604020202020204" pitchFamily="34" charset="0"/>
              </a:rPr>
              <a:t>Chips JU was established in September, 2023, in an amendment to the Single Basic Act to implement the first pillar of the Chips Act and to continue the activities of its predecessors in the field of electronic components and systems (ECS). The Chips JU is a tri-partite partnership between the EC, the participating states and European industries; most of our actions are funded jointly and equally by these actors. </a:t>
            </a:r>
            <a:endParaRPr lang="en-BE" dirty="0">
              <a:solidFill>
                <a:srgbClr val="404040"/>
              </a:solidFill>
              <a:latin typeface="arial" panose="020B0604020202020204" pitchFamily="34" charset="0"/>
            </a:endParaRPr>
          </a:p>
        </p:txBody>
      </p:sp>
    </p:spTree>
    <p:extLst>
      <p:ext uri="{BB962C8B-B14F-4D97-AF65-F5344CB8AC3E}">
        <p14:creationId xmlns:p14="http://schemas.microsoft.com/office/powerpoint/2010/main" val="10836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FA8FD1-A550-1482-E409-EBFD1D6703A3}"/>
              </a:ext>
            </a:extLst>
          </p:cNvPr>
          <p:cNvSpPr>
            <a:spLocks noGrp="1"/>
          </p:cNvSpPr>
          <p:nvPr>
            <p:ph type="title"/>
          </p:nvPr>
        </p:nvSpPr>
        <p:spPr/>
        <p:txBody>
          <a:bodyPr>
            <a:normAutofit fontScale="90000"/>
          </a:bodyPr>
          <a:lstStyle/>
          <a:p>
            <a:r>
              <a:rPr lang="en-US" dirty="0">
                <a:solidFill>
                  <a:srgbClr val="5C64B7"/>
                </a:solidFill>
                <a:latin typeface="+mn-lt"/>
                <a:cs typeface="+mj-cs"/>
              </a:rPr>
              <a:t>Chips Act: Entry into force, 21 September 2023</a:t>
            </a:r>
            <a:br>
              <a:rPr lang="en-US" dirty="0"/>
            </a:br>
            <a:r>
              <a:rPr lang="en-US" sz="3100" dirty="0">
                <a:solidFill>
                  <a:srgbClr val="5C64B7"/>
                </a:solidFill>
                <a:latin typeface="+mn-lt"/>
                <a:cs typeface="+mj-cs"/>
              </a:rPr>
              <a:t>Signatures 13 September, Publication 18 September 2023</a:t>
            </a:r>
            <a:endParaRPr lang="en-IE" sz="3100" dirty="0">
              <a:solidFill>
                <a:srgbClr val="5C64B7"/>
              </a:solidFill>
              <a:latin typeface="+mn-lt"/>
              <a:cs typeface="+mj-cs"/>
            </a:endParaRPr>
          </a:p>
        </p:txBody>
      </p:sp>
      <p:pic>
        <p:nvPicPr>
          <p:cNvPr id="1026" name="Picture 2" descr="LEX signing ceremony: signature of 5 COD LEX texts by Roberta METSOLA, EP President and by José Manuel ALBARES BUENO, Minister for Foreign Affairs, European Union and Cooperation, on behalf of the Spanish Presidency of the Council">
            <a:extLst>
              <a:ext uri="{FF2B5EF4-FFF2-40B4-BE49-F238E27FC236}">
                <a16:creationId xmlns:a16="http://schemas.microsoft.com/office/drawing/2014/main" id="{A1B688EA-D811-26A4-1200-021FC6A5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83" y="1146562"/>
            <a:ext cx="7071593" cy="4714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636382-5F1D-5658-D628-47E39067F4ED}"/>
              </a:ext>
            </a:extLst>
          </p:cNvPr>
          <p:cNvSpPr txBox="1"/>
          <p:nvPr/>
        </p:nvSpPr>
        <p:spPr>
          <a:xfrm>
            <a:off x="609600" y="5829372"/>
            <a:ext cx="6623152" cy="584775"/>
          </a:xfrm>
          <a:prstGeom prst="rect">
            <a:avLst/>
          </a:prstGeom>
          <a:noFill/>
        </p:spPr>
        <p:txBody>
          <a:bodyPr wrap="square" rtlCol="0">
            <a:spAutoFit/>
          </a:bodyPr>
          <a:lstStyle/>
          <a:p>
            <a:pPr algn="r"/>
            <a:r>
              <a:rPr lang="en-IE" sz="1600" dirty="0"/>
              <a:t>Roberta </a:t>
            </a:r>
            <a:r>
              <a:rPr lang="en-IE" sz="1600" dirty="0" err="1"/>
              <a:t>Metsola</a:t>
            </a:r>
            <a:r>
              <a:rPr lang="en-IE" sz="1600" dirty="0"/>
              <a:t> (European Parliament President)</a:t>
            </a:r>
          </a:p>
          <a:p>
            <a:r>
              <a:rPr lang="en-IE" sz="1600" dirty="0"/>
              <a:t>José Manuel </a:t>
            </a:r>
            <a:r>
              <a:rPr lang="en-IE" sz="1600" dirty="0" err="1"/>
              <a:t>Albares</a:t>
            </a:r>
            <a:r>
              <a:rPr lang="en-IE" sz="1600" dirty="0"/>
              <a:t> Bueno (Council Presidency)</a:t>
            </a:r>
          </a:p>
        </p:txBody>
      </p:sp>
      <p:sp>
        <p:nvSpPr>
          <p:cNvPr id="4" name="TextBox 3">
            <a:extLst>
              <a:ext uri="{FF2B5EF4-FFF2-40B4-BE49-F238E27FC236}">
                <a16:creationId xmlns:a16="http://schemas.microsoft.com/office/drawing/2014/main" id="{EDA0F06B-077E-8F75-36CA-AB544FC2E12D}"/>
              </a:ext>
            </a:extLst>
          </p:cNvPr>
          <p:cNvSpPr txBox="1"/>
          <p:nvPr/>
        </p:nvSpPr>
        <p:spPr>
          <a:xfrm>
            <a:off x="7680176" y="3861048"/>
            <a:ext cx="4336870" cy="338554"/>
          </a:xfrm>
          <a:prstGeom prst="rect">
            <a:avLst/>
          </a:prstGeom>
          <a:noFill/>
        </p:spPr>
        <p:txBody>
          <a:bodyPr wrap="square">
            <a:spAutoFit/>
          </a:bodyPr>
          <a:lstStyle/>
          <a:p>
            <a:r>
              <a:rPr lang="en-IE" sz="1600" dirty="0">
                <a:hlinkClick r:id="rId3"/>
              </a:rPr>
              <a:t>https://eur-lex.europa.eu/eli/reg/2023/1782/oj</a:t>
            </a:r>
            <a:r>
              <a:rPr lang="en-IE" sz="1600" dirty="0"/>
              <a:t> </a:t>
            </a:r>
          </a:p>
        </p:txBody>
      </p:sp>
      <p:sp>
        <p:nvSpPr>
          <p:cNvPr id="6" name="TextBox 5">
            <a:extLst>
              <a:ext uri="{FF2B5EF4-FFF2-40B4-BE49-F238E27FC236}">
                <a16:creationId xmlns:a16="http://schemas.microsoft.com/office/drawing/2014/main" id="{DBCAC7C8-8395-CEBC-777D-BD1B0860121F}"/>
              </a:ext>
            </a:extLst>
          </p:cNvPr>
          <p:cNvSpPr txBox="1"/>
          <p:nvPr/>
        </p:nvSpPr>
        <p:spPr>
          <a:xfrm>
            <a:off x="7680173" y="3497072"/>
            <a:ext cx="2947730" cy="369332"/>
          </a:xfrm>
          <a:prstGeom prst="rect">
            <a:avLst/>
          </a:prstGeom>
          <a:noFill/>
        </p:spPr>
        <p:txBody>
          <a:bodyPr wrap="none" rtlCol="0">
            <a:spAutoFit/>
          </a:bodyPr>
          <a:lstStyle/>
          <a:p>
            <a:r>
              <a:rPr lang="en-US" b="1" dirty="0">
                <a:solidFill>
                  <a:srgbClr val="115497"/>
                </a:solidFill>
              </a:rPr>
              <a:t>Single Basic </a:t>
            </a:r>
            <a:r>
              <a:rPr lang="en-US" b="1">
                <a:solidFill>
                  <a:srgbClr val="115497"/>
                </a:solidFill>
              </a:rPr>
              <a:t>Act amendment:</a:t>
            </a:r>
            <a:endParaRPr lang="en-IE" b="1" dirty="0">
              <a:solidFill>
                <a:srgbClr val="115497"/>
              </a:solidFill>
            </a:endParaRPr>
          </a:p>
        </p:txBody>
      </p:sp>
      <p:sp>
        <p:nvSpPr>
          <p:cNvPr id="7" name="TextBox 6">
            <a:extLst>
              <a:ext uri="{FF2B5EF4-FFF2-40B4-BE49-F238E27FC236}">
                <a16:creationId xmlns:a16="http://schemas.microsoft.com/office/drawing/2014/main" id="{D2FDAFFB-C4EE-6FD7-6569-FD6FE461B3B7}"/>
              </a:ext>
            </a:extLst>
          </p:cNvPr>
          <p:cNvSpPr txBox="1"/>
          <p:nvPr/>
        </p:nvSpPr>
        <p:spPr>
          <a:xfrm>
            <a:off x="7680176" y="2664012"/>
            <a:ext cx="4336870" cy="338554"/>
          </a:xfrm>
          <a:prstGeom prst="rect">
            <a:avLst/>
          </a:prstGeom>
          <a:noFill/>
        </p:spPr>
        <p:txBody>
          <a:bodyPr wrap="square">
            <a:spAutoFit/>
          </a:bodyPr>
          <a:lstStyle/>
          <a:p>
            <a:r>
              <a:rPr lang="en-IE" sz="1600" dirty="0">
                <a:hlinkClick r:id="rId3"/>
              </a:rPr>
              <a:t>https://eur-lex.europa.eu/eli/reg/2023/1781/oj</a:t>
            </a:r>
            <a:r>
              <a:rPr lang="en-IE" sz="1600" dirty="0"/>
              <a:t> </a:t>
            </a:r>
          </a:p>
        </p:txBody>
      </p:sp>
      <p:sp>
        <p:nvSpPr>
          <p:cNvPr id="8" name="TextBox 7">
            <a:extLst>
              <a:ext uri="{FF2B5EF4-FFF2-40B4-BE49-F238E27FC236}">
                <a16:creationId xmlns:a16="http://schemas.microsoft.com/office/drawing/2014/main" id="{D8FE8CAD-3DAC-344A-883A-137878C36DD4}"/>
              </a:ext>
            </a:extLst>
          </p:cNvPr>
          <p:cNvSpPr txBox="1"/>
          <p:nvPr/>
        </p:nvSpPr>
        <p:spPr>
          <a:xfrm>
            <a:off x="7680173" y="2300036"/>
            <a:ext cx="1132490" cy="369332"/>
          </a:xfrm>
          <a:prstGeom prst="rect">
            <a:avLst/>
          </a:prstGeom>
          <a:noFill/>
        </p:spPr>
        <p:txBody>
          <a:bodyPr wrap="none" rtlCol="0">
            <a:spAutoFit/>
          </a:bodyPr>
          <a:lstStyle/>
          <a:p>
            <a:r>
              <a:rPr lang="en-US" b="1" dirty="0">
                <a:solidFill>
                  <a:srgbClr val="115497"/>
                </a:solidFill>
              </a:rPr>
              <a:t>Chips Act:</a:t>
            </a:r>
            <a:endParaRPr lang="en-IE" b="1" dirty="0">
              <a:solidFill>
                <a:srgbClr val="115497"/>
              </a:solidFill>
            </a:endParaRPr>
          </a:p>
        </p:txBody>
      </p:sp>
      <p:sp>
        <p:nvSpPr>
          <p:cNvPr id="9" name="Footer Placeholder 2">
            <a:extLst>
              <a:ext uri="{FF2B5EF4-FFF2-40B4-BE49-F238E27FC236}">
                <a16:creationId xmlns:a16="http://schemas.microsoft.com/office/drawing/2014/main" id="{F39E459A-DC86-0F11-10D2-3C5E4E37FAE0}"/>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Tree>
    <p:extLst>
      <p:ext uri="{BB962C8B-B14F-4D97-AF65-F5344CB8AC3E}">
        <p14:creationId xmlns:p14="http://schemas.microsoft.com/office/powerpoint/2010/main" val="46048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65122-B1BA-4F29-8B61-7D2200CB6564}"/>
              </a:ext>
            </a:extLst>
          </p:cNvPr>
          <p:cNvSpPr>
            <a:spLocks noGrp="1"/>
          </p:cNvSpPr>
          <p:nvPr>
            <p:ph type="title"/>
          </p:nvPr>
        </p:nvSpPr>
        <p:spPr/>
        <p:txBody>
          <a:bodyPr>
            <a:normAutofit/>
          </a:bodyPr>
          <a:lstStyle/>
          <a:p>
            <a:r>
              <a:rPr lang="en-GB" sz="4000" dirty="0">
                <a:solidFill>
                  <a:srgbClr val="5C64B7"/>
                </a:solidFill>
                <a:latin typeface="+mn-lt"/>
                <a:cs typeface="+mj-cs"/>
              </a:rPr>
              <a:t>The 3 pillars of the Chips Act</a:t>
            </a:r>
          </a:p>
        </p:txBody>
      </p:sp>
      <p:sp>
        <p:nvSpPr>
          <p:cNvPr id="6" name="Rectangle 5">
            <a:extLst>
              <a:ext uri="{FF2B5EF4-FFF2-40B4-BE49-F238E27FC236}">
                <a16:creationId xmlns:a16="http://schemas.microsoft.com/office/drawing/2014/main" id="{0EF43EE0-B80B-43D5-96AB-6859925FF88D}"/>
              </a:ext>
            </a:extLst>
          </p:cNvPr>
          <p:cNvSpPr/>
          <p:nvPr/>
        </p:nvSpPr>
        <p:spPr>
          <a:xfrm>
            <a:off x="7621469" y="3332313"/>
            <a:ext cx="2380889" cy="2522072"/>
          </a:xfrm>
          <a:prstGeom prst="rect">
            <a:avLst/>
          </a:prstGeom>
          <a:solidFill>
            <a:srgbClr val="34B888"/>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dirty="0">
                <a:ln>
                  <a:noFill/>
                </a:ln>
                <a:solidFill>
                  <a:srgbClr val="FFFFFF"/>
                </a:solidFill>
                <a:effectLst/>
                <a:uLnTx/>
                <a:uFillTx/>
                <a:latin typeface="Arial"/>
                <a:ea typeface="+mn-ea"/>
                <a:cs typeface="+mn-cs"/>
              </a:rPr>
              <a:t>Pillar 3</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dirty="0">
                <a:ln>
                  <a:noFill/>
                </a:ln>
                <a:solidFill>
                  <a:srgbClr val="FFFFFF"/>
                </a:solidFill>
                <a:effectLst/>
                <a:uLnTx/>
                <a:uFillTx/>
                <a:latin typeface="Arial"/>
                <a:ea typeface="+mn-ea"/>
                <a:cs typeface="+mn-cs"/>
              </a:rPr>
              <a:t>Monitoring and Crisis Response</a:t>
            </a:r>
          </a:p>
          <a:p>
            <a:pPr marL="266700" marR="0" lvl="0" indent="-18097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Monitoring and alerting</a:t>
            </a:r>
          </a:p>
          <a:p>
            <a:pPr marL="266700" marR="0" lvl="0" indent="-18097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Crisis coordination mechanism with MS</a:t>
            </a:r>
          </a:p>
          <a:p>
            <a:pPr marL="266700" marR="0" lvl="0" indent="-18097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Strong Commission powers in times of crisis</a:t>
            </a:r>
          </a:p>
        </p:txBody>
      </p:sp>
      <p:sp>
        <p:nvSpPr>
          <p:cNvPr id="7" name="Rectangle 6">
            <a:extLst>
              <a:ext uri="{FF2B5EF4-FFF2-40B4-BE49-F238E27FC236}">
                <a16:creationId xmlns:a16="http://schemas.microsoft.com/office/drawing/2014/main" id="{68A023A7-0F15-4E0E-AC1D-2533503544B0}"/>
              </a:ext>
            </a:extLst>
          </p:cNvPr>
          <p:cNvSpPr/>
          <p:nvPr/>
        </p:nvSpPr>
        <p:spPr>
          <a:xfrm>
            <a:off x="4905554" y="3316138"/>
            <a:ext cx="2380889" cy="2522072"/>
          </a:xfrm>
          <a:prstGeom prst="rect">
            <a:avLst/>
          </a:prstGeom>
          <a:solidFill>
            <a:srgbClr val="FEC010"/>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dirty="0">
                <a:ln>
                  <a:noFill/>
                </a:ln>
                <a:solidFill>
                  <a:srgbClr val="FFFFFF"/>
                </a:solidFill>
                <a:effectLst/>
                <a:uLnTx/>
                <a:uFillTx/>
                <a:latin typeface="Arial"/>
                <a:ea typeface="+mn-ea"/>
                <a:cs typeface="+mn-cs"/>
              </a:rPr>
              <a:t>Pillar 2</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dirty="0">
                <a:ln>
                  <a:noFill/>
                </a:ln>
                <a:solidFill>
                  <a:srgbClr val="FFFFFF"/>
                </a:solidFill>
                <a:effectLst/>
                <a:uLnTx/>
                <a:uFillTx/>
                <a:latin typeface="Arial"/>
                <a:ea typeface="+mn-ea"/>
                <a:cs typeface="+mn-cs"/>
              </a:rPr>
              <a:t>Security of Supply</a:t>
            </a:r>
          </a:p>
          <a:p>
            <a:pPr marL="285750" marR="0" lvl="0" indent="-20002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First-of-a-kind semiconductor production facilities</a:t>
            </a:r>
          </a:p>
          <a:p>
            <a:pPr marL="285750" marR="0" lvl="0" indent="-20002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dirty="0">
              <a:ln>
                <a:noFill/>
              </a:ln>
              <a:solidFill>
                <a:srgbClr val="FFFFFF"/>
              </a:solidFill>
              <a:effectLst/>
              <a:uLnTx/>
              <a:uFillTx/>
              <a:latin typeface="Arial"/>
              <a:ea typeface="+mn-ea"/>
              <a:cs typeface="+mn-cs"/>
            </a:endParaRPr>
          </a:p>
          <a:p>
            <a:pPr marL="285750" marR="0" lvl="0" indent="-2000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dirty="0">
              <a:ln>
                <a:noFill/>
              </a:ln>
              <a:solidFill>
                <a:srgbClr val="FFFFFF"/>
              </a:solidFill>
              <a:effectLst/>
              <a:uLnTx/>
              <a:uFillTx/>
              <a:latin typeface="Arial"/>
              <a:ea typeface="+mn-ea"/>
              <a:cs typeface="+mn-cs"/>
            </a:endParaRPr>
          </a:p>
          <a:p>
            <a:pPr marL="285750" marR="0" lvl="0" indent="-2000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71B9FEA2-E201-42A5-99FD-0DDF80FF58C0}"/>
              </a:ext>
            </a:extLst>
          </p:cNvPr>
          <p:cNvSpPr/>
          <p:nvPr/>
        </p:nvSpPr>
        <p:spPr>
          <a:xfrm>
            <a:off x="2228967" y="3309981"/>
            <a:ext cx="2380889" cy="2522072"/>
          </a:xfrm>
          <a:prstGeom prst="rect">
            <a:avLst/>
          </a:prstGeom>
          <a:solidFill>
            <a:srgbClr val="4BC5DE"/>
          </a:solidFill>
          <a:ln w="38100" cap="flat" cmpd="sng" algn="ctr">
            <a:solidFill>
              <a:srgbClr val="C00000"/>
            </a:solidFill>
            <a:prstDash val="solid"/>
            <a:miter lim="800000"/>
          </a:ln>
          <a:effectLst/>
        </p:spPr>
        <p:txBody>
          <a:bodyPr rtlCol="0" anchor="t"/>
          <a:lstStyle/>
          <a:p>
            <a:pPr marL="0" marR="0" lvl="0" indent="0" algn="ctr" defTabSz="914400" eaLnBrk="1" fontAlgn="auto" latinLnBrk="0" hangingPunct="1">
              <a:lnSpc>
                <a:spcPct val="100000"/>
              </a:lnSpc>
              <a:spcBef>
                <a:spcPts val="1800"/>
              </a:spcBef>
              <a:spcAft>
                <a:spcPts val="600"/>
              </a:spcAft>
              <a:buClrTx/>
              <a:buSzTx/>
              <a:buFontTx/>
              <a:buNone/>
              <a:tabLst/>
              <a:defRPr/>
            </a:pPr>
            <a:r>
              <a:rPr kumimoji="0" lang="en-GB" sz="1600" b="0" i="0" u="none" strike="noStrike" kern="0" cap="none" spc="0" normalizeH="0" baseline="0" dirty="0">
                <a:ln>
                  <a:noFill/>
                </a:ln>
                <a:solidFill>
                  <a:srgbClr val="FFFFFF"/>
                </a:solidFill>
                <a:effectLst/>
                <a:uLnTx/>
                <a:uFillTx/>
                <a:latin typeface="Arial"/>
                <a:ea typeface="+mn-ea"/>
                <a:cs typeface="+mn-cs"/>
              </a:rPr>
              <a:t>Pillar 1</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dirty="0">
                <a:ln>
                  <a:noFill/>
                </a:ln>
                <a:solidFill>
                  <a:srgbClr val="FFFFFF"/>
                </a:solidFill>
                <a:effectLst/>
                <a:uLnTx/>
                <a:uFillTx/>
                <a:latin typeface="Arial"/>
                <a:ea typeface="+mn-ea"/>
                <a:cs typeface="+mn-cs"/>
              </a:rPr>
              <a:t>Chips for Europe Initiative</a:t>
            </a:r>
            <a:endParaRPr kumimoji="0" lang="en-GB" sz="1400" b="0" i="0" u="none" strike="noStrike" kern="0" cap="none" spc="0" normalizeH="0" baseline="0" dirty="0">
              <a:ln>
                <a:noFill/>
              </a:ln>
              <a:solidFill>
                <a:srgbClr val="FFFFFF"/>
              </a:solidFill>
              <a:effectLst/>
              <a:uLnTx/>
              <a:uFillTx/>
              <a:latin typeface="Arial"/>
              <a:ea typeface="+mn-ea"/>
              <a:cs typeface="+mn-cs"/>
            </a:endParaRPr>
          </a:p>
          <a:p>
            <a:pPr marL="285750" marR="0" lvl="0" indent="-20002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Initiative on infrastructure building in synergy with the EU’s research programmes</a:t>
            </a:r>
          </a:p>
          <a:p>
            <a:pPr marL="285750" marR="0" lvl="0" indent="-200025"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a:ea typeface="+mn-ea"/>
                <a:cs typeface="+mn-cs"/>
              </a:rPr>
              <a:t>Support to start-ups and SMEs</a:t>
            </a:r>
            <a:endParaRPr kumimoji="0" lang="en-GB" sz="1200" b="0" i="0" u="none" strike="noStrike" kern="0" cap="none" spc="0" normalizeH="0" baseline="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50933B91-5F8A-4344-95B2-DA43271839C5}"/>
              </a:ext>
            </a:extLst>
          </p:cNvPr>
          <p:cNvSpPr/>
          <p:nvPr/>
        </p:nvSpPr>
        <p:spPr>
          <a:xfrm>
            <a:off x="2004309" y="2346973"/>
            <a:ext cx="8183381" cy="112143"/>
          </a:xfrm>
          <a:prstGeom prst="rect">
            <a:avLst/>
          </a:prstGeom>
          <a:solidFill>
            <a:srgbClr val="4D4D4D">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54492BF-C635-48B9-9C23-57B168243B45}"/>
              </a:ext>
            </a:extLst>
          </p:cNvPr>
          <p:cNvSpPr/>
          <p:nvPr/>
        </p:nvSpPr>
        <p:spPr>
          <a:xfrm>
            <a:off x="2004308" y="5964331"/>
            <a:ext cx="8183381" cy="112143"/>
          </a:xfrm>
          <a:prstGeom prst="rect">
            <a:avLst/>
          </a:prstGeom>
          <a:solidFill>
            <a:srgbClr val="4D4D4D">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a:ea typeface="+mn-ea"/>
              <a:cs typeface="+mn-cs"/>
            </a:endParaRPr>
          </a:p>
        </p:txBody>
      </p:sp>
      <p:sp>
        <p:nvSpPr>
          <p:cNvPr id="11" name="Isosceles Triangle 10">
            <a:extLst>
              <a:ext uri="{FF2B5EF4-FFF2-40B4-BE49-F238E27FC236}">
                <a16:creationId xmlns:a16="http://schemas.microsoft.com/office/drawing/2014/main" id="{9A29C9F6-8E47-406B-B59E-531DBB63336D}"/>
              </a:ext>
            </a:extLst>
          </p:cNvPr>
          <p:cNvSpPr/>
          <p:nvPr/>
        </p:nvSpPr>
        <p:spPr>
          <a:xfrm>
            <a:off x="2004309" y="1377808"/>
            <a:ext cx="8183381" cy="969165"/>
          </a:xfrm>
          <a:prstGeom prst="triangle">
            <a:avLst/>
          </a:prstGeom>
          <a:solidFill>
            <a:srgbClr val="4D4D4D">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112978A-9D3D-4538-B056-302982859504}"/>
              </a:ext>
            </a:extLst>
          </p:cNvPr>
          <p:cNvSpPr/>
          <p:nvPr/>
        </p:nvSpPr>
        <p:spPr>
          <a:xfrm>
            <a:off x="2004309" y="2594908"/>
            <a:ext cx="8183381" cy="588952"/>
          </a:xfrm>
          <a:prstGeom prst="rect">
            <a:avLst/>
          </a:prstGeom>
          <a:solidFill>
            <a:srgbClr val="034E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a:ln>
                  <a:noFill/>
                </a:ln>
                <a:solidFill>
                  <a:srgbClr val="FFFFFF"/>
                </a:solidFill>
                <a:effectLst/>
                <a:uLnTx/>
                <a:uFillTx/>
                <a:latin typeface="Arial"/>
                <a:ea typeface="+mn-ea"/>
                <a:cs typeface="+mn-cs"/>
              </a:rPr>
              <a:t>European Semiconductor Board (Governance)</a:t>
            </a:r>
          </a:p>
        </p:txBody>
      </p:sp>
      <p:sp>
        <p:nvSpPr>
          <p:cNvPr id="2" name="Rectangle: Rounded Corners 1">
            <a:extLst>
              <a:ext uri="{FF2B5EF4-FFF2-40B4-BE49-F238E27FC236}">
                <a16:creationId xmlns:a16="http://schemas.microsoft.com/office/drawing/2014/main" id="{11AF72B9-40E3-595D-B4AA-9D9384C50C1A}"/>
              </a:ext>
            </a:extLst>
          </p:cNvPr>
          <p:cNvSpPr/>
          <p:nvPr/>
        </p:nvSpPr>
        <p:spPr>
          <a:xfrm>
            <a:off x="2495600" y="4149080"/>
            <a:ext cx="2074928" cy="936104"/>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2">
            <a:extLst>
              <a:ext uri="{FF2B5EF4-FFF2-40B4-BE49-F238E27FC236}">
                <a16:creationId xmlns:a16="http://schemas.microsoft.com/office/drawing/2014/main" id="{4940C107-64BB-8E7F-2A87-1FDD1B507103}"/>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Tree>
    <p:extLst>
      <p:ext uri="{BB962C8B-B14F-4D97-AF65-F5344CB8AC3E}">
        <p14:creationId xmlns:p14="http://schemas.microsoft.com/office/powerpoint/2010/main" val="29819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006" y="1390966"/>
            <a:ext cx="5614994" cy="4980985"/>
          </a:xfrm>
        </p:spPr>
        <p:txBody>
          <a:bodyPr>
            <a:noAutofit/>
          </a:bodyPr>
          <a:lstStyle/>
          <a:p>
            <a:pPr>
              <a:lnSpc>
                <a:spcPct val="110000"/>
              </a:lnSpc>
              <a:spcBef>
                <a:spcPts val="0"/>
              </a:spcBef>
            </a:pPr>
            <a:r>
              <a:rPr lang="en-US" sz="1600" b="1" dirty="0"/>
              <a:t>KDT General Objectives</a:t>
            </a:r>
          </a:p>
          <a:p>
            <a:pPr marL="800100" lvl="1" indent="-342900">
              <a:lnSpc>
                <a:spcPct val="110000"/>
              </a:lnSpc>
              <a:spcBef>
                <a:spcPts val="0"/>
              </a:spcBef>
              <a:buFont typeface="+mj-lt"/>
              <a:buAutoNum type="alphaLcParenR"/>
            </a:pPr>
            <a:r>
              <a:rPr lang="en-US" sz="1600" dirty="0"/>
              <a:t>Reinforce EU strategic autonomy in electronic components and systems</a:t>
            </a:r>
          </a:p>
          <a:p>
            <a:pPr marL="800100" lvl="1" indent="-342900">
              <a:lnSpc>
                <a:spcPct val="110000"/>
              </a:lnSpc>
              <a:spcBef>
                <a:spcPts val="0"/>
              </a:spcBef>
              <a:buFont typeface="+mj-lt"/>
              <a:buAutoNum type="alphaLcParenR"/>
            </a:pPr>
            <a:r>
              <a:rPr lang="en-US" sz="1600" dirty="0"/>
              <a:t>Establish EU scientific excellence and innovation leadership</a:t>
            </a:r>
          </a:p>
          <a:p>
            <a:pPr marL="800100" lvl="1" indent="-342900">
              <a:lnSpc>
                <a:spcPct val="110000"/>
              </a:lnSpc>
              <a:spcBef>
                <a:spcPts val="0"/>
              </a:spcBef>
              <a:buFont typeface="+mj-lt"/>
              <a:buAutoNum type="alphaLcParenR"/>
            </a:pPr>
            <a:r>
              <a:rPr lang="en-US" sz="1600" dirty="0"/>
              <a:t>Ensure that components and systems technologies address Europe’s societal and environmental challenges</a:t>
            </a:r>
          </a:p>
          <a:p>
            <a:pPr>
              <a:lnSpc>
                <a:spcPct val="110000"/>
              </a:lnSpc>
              <a:spcBef>
                <a:spcPts val="0"/>
              </a:spcBef>
            </a:pPr>
            <a:r>
              <a:rPr lang="en-US" sz="1600" b="1" dirty="0"/>
              <a:t>From KDT to Chips JU</a:t>
            </a:r>
          </a:p>
          <a:p>
            <a:pPr marL="800100" lvl="1" indent="-342900">
              <a:lnSpc>
                <a:spcPct val="110000"/>
              </a:lnSpc>
              <a:spcBef>
                <a:spcPts val="0"/>
              </a:spcBef>
              <a:buFont typeface="+mj-lt"/>
              <a:buAutoNum type="alphaLcParenR" startAt="4"/>
            </a:pPr>
            <a:r>
              <a:rPr lang="en-US" sz="1600" dirty="0"/>
              <a:t>Pilot lines</a:t>
            </a:r>
          </a:p>
          <a:p>
            <a:pPr marL="800100" lvl="1" indent="-342900">
              <a:lnSpc>
                <a:spcPct val="110000"/>
              </a:lnSpc>
              <a:spcBef>
                <a:spcPts val="0"/>
              </a:spcBef>
              <a:buFont typeface="+mj-lt"/>
              <a:buAutoNum type="alphaLcParenR" startAt="4"/>
            </a:pPr>
            <a:r>
              <a:rPr lang="en-US" sz="1600" dirty="0"/>
              <a:t>Design platform</a:t>
            </a:r>
          </a:p>
          <a:p>
            <a:pPr marL="800100" lvl="1" indent="-342900">
              <a:lnSpc>
                <a:spcPct val="110000"/>
              </a:lnSpc>
              <a:spcBef>
                <a:spcPts val="0"/>
              </a:spcBef>
              <a:buFont typeface="+mj-lt"/>
              <a:buAutoNum type="alphaLcParenR" startAt="4"/>
            </a:pPr>
            <a:r>
              <a:rPr lang="en-US" sz="1600" dirty="0"/>
              <a:t>Competence centers</a:t>
            </a:r>
          </a:p>
          <a:p>
            <a:pPr marL="800100" lvl="1" indent="-342900">
              <a:lnSpc>
                <a:spcPct val="110000"/>
              </a:lnSpc>
              <a:spcBef>
                <a:spcPts val="0"/>
              </a:spcBef>
              <a:buFont typeface="+mj-lt"/>
              <a:buAutoNum type="alphaLcParenR" startAt="4"/>
            </a:pPr>
            <a:r>
              <a:rPr lang="en-US" sz="1600" dirty="0"/>
              <a:t>Quantum chips technology</a:t>
            </a:r>
          </a:p>
          <a:p>
            <a:pPr marL="457200" lvl="1" indent="0">
              <a:lnSpc>
                <a:spcPct val="110000"/>
              </a:lnSpc>
              <a:spcBef>
                <a:spcPts val="0"/>
              </a:spcBef>
              <a:buNone/>
            </a:pPr>
            <a:r>
              <a:rPr lang="en-US" sz="1600" dirty="0"/>
              <a:t>Digital Europe </a:t>
            </a:r>
            <a:r>
              <a:rPr lang="en-US" sz="1600" dirty="0" err="1"/>
              <a:t>Programme</a:t>
            </a:r>
            <a:r>
              <a:rPr lang="en-US" sz="1600" dirty="0"/>
              <a:t> in addition to Horizon Europe</a:t>
            </a:r>
          </a:p>
          <a:p>
            <a:pPr marL="228600" lvl="1">
              <a:lnSpc>
                <a:spcPct val="110000"/>
              </a:lnSpc>
              <a:spcBef>
                <a:spcPts val="0"/>
              </a:spcBef>
            </a:pPr>
            <a:r>
              <a:rPr lang="en-US" sz="1600" b="1" dirty="0">
                <a:solidFill>
                  <a:srgbClr val="4B7FC3"/>
                </a:solidFill>
              </a:rPr>
              <a:t>Disclaimed: </a:t>
            </a:r>
            <a:r>
              <a:rPr lang="en-US" sz="1600" b="1" i="1" dirty="0">
                <a:solidFill>
                  <a:srgbClr val="4B7FC3"/>
                </a:solidFill>
              </a:rPr>
              <a:t>we know that the WP2023-2027 will need to be updated/amended in the spring and some details on the following pages may change</a:t>
            </a:r>
          </a:p>
          <a:p>
            <a:pPr marL="228600" lvl="1">
              <a:lnSpc>
                <a:spcPct val="110000"/>
              </a:lnSpc>
              <a:spcBef>
                <a:spcPts val="0"/>
              </a:spcBef>
            </a:pPr>
            <a:r>
              <a:rPr lang="en-US" sz="1600" dirty="0"/>
              <a:t>Link to work </a:t>
            </a:r>
            <a:r>
              <a:rPr lang="en-US" sz="1600" dirty="0" err="1"/>
              <a:t>programme</a:t>
            </a:r>
            <a:r>
              <a:rPr lang="en-US" sz="1600" dirty="0"/>
              <a:t> 2023-2027: </a:t>
            </a:r>
            <a:br>
              <a:rPr lang="en-US" sz="1600" dirty="0"/>
            </a:br>
            <a:r>
              <a:rPr lang="en-US" sz="1600" dirty="0">
                <a:hlinkClick r:id="rId3"/>
              </a:rPr>
              <a:t>https://www.chips-ju.europa.eu/Library-1</a:t>
            </a:r>
            <a:r>
              <a:rPr lang="en-US" sz="1600" dirty="0"/>
              <a:t> (may be updated!)</a:t>
            </a:r>
          </a:p>
          <a:p>
            <a:pPr marL="228600" lvl="1">
              <a:lnSpc>
                <a:spcPct val="110000"/>
              </a:lnSpc>
              <a:spcBef>
                <a:spcPts val="0"/>
              </a:spcBef>
            </a:pPr>
            <a:endParaRPr lang="en-US" sz="1600" b="1" i="1" dirty="0">
              <a:solidFill>
                <a:srgbClr val="4B7FC3"/>
              </a:solidFill>
            </a:endParaRPr>
          </a:p>
        </p:txBody>
      </p:sp>
      <p:sp>
        <p:nvSpPr>
          <p:cNvPr id="4" name="Title 3"/>
          <p:cNvSpPr>
            <a:spLocks noGrp="1"/>
          </p:cNvSpPr>
          <p:nvPr>
            <p:ph type="title"/>
          </p:nvPr>
        </p:nvSpPr>
        <p:spPr/>
        <p:txBody>
          <a:bodyPr>
            <a:normAutofit fontScale="90000"/>
          </a:bodyPr>
          <a:lstStyle/>
          <a:p>
            <a:r>
              <a:rPr lang="en-US" dirty="0">
                <a:solidFill>
                  <a:srgbClr val="5C64B7"/>
                </a:solidFill>
                <a:latin typeface="+mn-lt"/>
                <a:cs typeface="+mj-cs"/>
              </a:rPr>
              <a:t>Chips JU and its predecessor</a:t>
            </a:r>
            <a:br>
              <a:rPr lang="en-US" dirty="0">
                <a:solidFill>
                  <a:srgbClr val="5C64B7"/>
                </a:solidFill>
                <a:latin typeface="+mn-lt"/>
                <a:cs typeface="+mj-cs"/>
              </a:rPr>
            </a:br>
            <a:r>
              <a:rPr lang="en-US" dirty="0">
                <a:solidFill>
                  <a:srgbClr val="5C64B7"/>
                </a:solidFill>
                <a:latin typeface="+mn-lt"/>
                <a:cs typeface="+mj-cs"/>
              </a:rPr>
              <a:t>Key Digital Technologies JU (KDT JU)</a:t>
            </a:r>
            <a:endParaRPr lang="en-GB" dirty="0">
              <a:solidFill>
                <a:srgbClr val="5C64B7"/>
              </a:solidFill>
              <a:latin typeface="+mn-lt"/>
              <a:cs typeface="+mj-cs"/>
            </a:endParaRPr>
          </a:p>
        </p:txBody>
      </p:sp>
      <p:sp>
        <p:nvSpPr>
          <p:cNvPr id="5" name="Footer Placeholder 2">
            <a:extLst>
              <a:ext uri="{FF2B5EF4-FFF2-40B4-BE49-F238E27FC236}">
                <a16:creationId xmlns:a16="http://schemas.microsoft.com/office/drawing/2014/main" id="{7C10BBF2-9FE6-4A29-0290-7FC367EBBEBE}"/>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
        <p:nvSpPr>
          <p:cNvPr id="6" name="TextBox 5">
            <a:extLst>
              <a:ext uri="{FF2B5EF4-FFF2-40B4-BE49-F238E27FC236}">
                <a16:creationId xmlns:a16="http://schemas.microsoft.com/office/drawing/2014/main" id="{869183A3-543E-FC3E-CF0D-FE81738D0541}"/>
              </a:ext>
            </a:extLst>
          </p:cNvPr>
          <p:cNvSpPr txBox="1"/>
          <p:nvPr/>
        </p:nvSpPr>
        <p:spPr>
          <a:xfrm>
            <a:off x="111674" y="1484784"/>
            <a:ext cx="461665" cy="1584176"/>
          </a:xfrm>
          <a:prstGeom prst="rect">
            <a:avLst/>
          </a:prstGeom>
          <a:noFill/>
        </p:spPr>
        <p:txBody>
          <a:bodyPr vert="vert270" wrap="square" rtlCol="0">
            <a:spAutoFit/>
          </a:bodyPr>
          <a:lstStyle/>
          <a:p>
            <a:pPr algn="ctr"/>
            <a:r>
              <a:rPr lang="en-US" b="1" dirty="0">
                <a:solidFill>
                  <a:srgbClr val="4A7EBB"/>
                </a:solidFill>
              </a:rPr>
              <a:t>Non-initiative</a:t>
            </a:r>
            <a:endParaRPr lang="en-BE" b="1" dirty="0">
              <a:solidFill>
                <a:srgbClr val="4A7EBB"/>
              </a:solidFill>
            </a:endParaRPr>
          </a:p>
        </p:txBody>
      </p:sp>
      <p:sp>
        <p:nvSpPr>
          <p:cNvPr id="8" name="TextBox 7">
            <a:extLst>
              <a:ext uri="{FF2B5EF4-FFF2-40B4-BE49-F238E27FC236}">
                <a16:creationId xmlns:a16="http://schemas.microsoft.com/office/drawing/2014/main" id="{B2F7917F-6ABE-AFA0-5E32-2A4611872636}"/>
              </a:ext>
            </a:extLst>
          </p:cNvPr>
          <p:cNvSpPr txBox="1"/>
          <p:nvPr/>
        </p:nvSpPr>
        <p:spPr>
          <a:xfrm>
            <a:off x="111674" y="3573016"/>
            <a:ext cx="461665" cy="1229958"/>
          </a:xfrm>
          <a:prstGeom prst="rect">
            <a:avLst/>
          </a:prstGeom>
          <a:noFill/>
        </p:spPr>
        <p:txBody>
          <a:bodyPr vert="vert270" wrap="square" rtlCol="0">
            <a:spAutoFit/>
          </a:bodyPr>
          <a:lstStyle/>
          <a:p>
            <a:pPr algn="ctr"/>
            <a:r>
              <a:rPr lang="en-US" b="1" dirty="0">
                <a:solidFill>
                  <a:srgbClr val="4A7EBB"/>
                </a:solidFill>
              </a:rPr>
              <a:t>Initiative</a:t>
            </a:r>
            <a:endParaRPr lang="en-BE" b="1" dirty="0">
              <a:solidFill>
                <a:srgbClr val="4A7EBB"/>
              </a:solidFill>
            </a:endParaRPr>
          </a:p>
        </p:txBody>
      </p:sp>
      <p:pic>
        <p:nvPicPr>
          <p:cNvPr id="11" name="Picture 10">
            <a:extLst>
              <a:ext uri="{FF2B5EF4-FFF2-40B4-BE49-F238E27FC236}">
                <a16:creationId xmlns:a16="http://schemas.microsoft.com/office/drawing/2014/main" id="{EE0C8340-6861-E4DE-3256-383FFEFE4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452" y="1138313"/>
            <a:ext cx="5316379" cy="5303187"/>
          </a:xfrm>
          <a:prstGeom prst="rect">
            <a:avLst/>
          </a:prstGeom>
        </p:spPr>
      </p:pic>
    </p:spTree>
    <p:extLst>
      <p:ext uri="{BB962C8B-B14F-4D97-AF65-F5344CB8AC3E}">
        <p14:creationId xmlns:p14="http://schemas.microsoft.com/office/powerpoint/2010/main" val="213803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6AA17D-FB0D-1D9C-84C7-3D6713E96AEC}"/>
              </a:ext>
            </a:extLst>
          </p:cNvPr>
          <p:cNvSpPr>
            <a:spLocks noGrp="1"/>
          </p:cNvSpPr>
          <p:nvPr>
            <p:ph type="title"/>
          </p:nvPr>
        </p:nvSpPr>
        <p:spPr/>
        <p:txBody>
          <a:bodyPr/>
          <a:lstStyle/>
          <a:p>
            <a:r>
              <a:rPr lang="fr-BE" sz="4000" dirty="0">
                <a:solidFill>
                  <a:srgbClr val="5C64B7"/>
                </a:solidFill>
                <a:latin typeface="+mn-lt"/>
                <a:cs typeface="+mj-cs"/>
              </a:rPr>
              <a:t>Chips JU</a:t>
            </a:r>
            <a:endParaRPr lang="en-GB" sz="4000" dirty="0">
              <a:solidFill>
                <a:srgbClr val="5C64B7"/>
              </a:solidFill>
              <a:latin typeface="+mn-lt"/>
              <a:cs typeface="+mj-cs"/>
            </a:endParaRPr>
          </a:p>
        </p:txBody>
      </p:sp>
      <p:pic>
        <p:nvPicPr>
          <p:cNvPr id="8" name="Picture 7">
            <a:extLst>
              <a:ext uri="{FF2B5EF4-FFF2-40B4-BE49-F238E27FC236}">
                <a16:creationId xmlns:a16="http://schemas.microsoft.com/office/drawing/2014/main" id="{9A9DDF60-4635-09E1-A78E-C92F4A7437D3}"/>
              </a:ext>
            </a:extLst>
          </p:cNvPr>
          <p:cNvPicPr>
            <a:picLocks noChangeAspect="1"/>
          </p:cNvPicPr>
          <p:nvPr/>
        </p:nvPicPr>
        <p:blipFill>
          <a:blip r:embed="rId2"/>
          <a:stretch>
            <a:fillRect/>
          </a:stretch>
        </p:blipFill>
        <p:spPr>
          <a:xfrm>
            <a:off x="407368" y="2563442"/>
            <a:ext cx="5212801" cy="3292860"/>
          </a:xfrm>
          <a:prstGeom prst="rect">
            <a:avLst/>
          </a:prstGeom>
        </p:spPr>
      </p:pic>
      <p:graphicFrame>
        <p:nvGraphicFramePr>
          <p:cNvPr id="6" name="Content Placeholder 4">
            <a:extLst>
              <a:ext uri="{FF2B5EF4-FFF2-40B4-BE49-F238E27FC236}">
                <a16:creationId xmlns:a16="http://schemas.microsoft.com/office/drawing/2014/main" id="{32EEC3FE-37F5-5D67-570C-3798BC8CE631}"/>
              </a:ext>
            </a:extLst>
          </p:cNvPr>
          <p:cNvGraphicFramePr>
            <a:graphicFrameLocks/>
          </p:cNvGraphicFramePr>
          <p:nvPr/>
        </p:nvGraphicFramePr>
        <p:xfrm>
          <a:off x="6025384" y="3691993"/>
          <a:ext cx="6048671" cy="2305209"/>
        </p:xfrm>
        <a:graphic>
          <a:graphicData uri="http://schemas.openxmlformats.org/drawingml/2006/table">
            <a:tbl>
              <a:tblPr firstRow="1" bandRow="1">
                <a:tableStyleId>{5C22544A-7EE6-4342-B048-85BDC9FD1C3A}</a:tableStyleId>
              </a:tblPr>
              <a:tblGrid>
                <a:gridCol w="1783753">
                  <a:extLst>
                    <a:ext uri="{9D8B030D-6E8A-4147-A177-3AD203B41FA5}">
                      <a16:colId xmlns:a16="http://schemas.microsoft.com/office/drawing/2014/main" val="1715969286"/>
                    </a:ext>
                  </a:extLst>
                </a:gridCol>
                <a:gridCol w="1650589">
                  <a:extLst>
                    <a:ext uri="{9D8B030D-6E8A-4147-A177-3AD203B41FA5}">
                      <a16:colId xmlns:a16="http://schemas.microsoft.com/office/drawing/2014/main" val="97585972"/>
                    </a:ext>
                  </a:extLst>
                </a:gridCol>
                <a:gridCol w="1578824">
                  <a:extLst>
                    <a:ext uri="{9D8B030D-6E8A-4147-A177-3AD203B41FA5}">
                      <a16:colId xmlns:a16="http://schemas.microsoft.com/office/drawing/2014/main" val="2432241472"/>
                    </a:ext>
                  </a:extLst>
                </a:gridCol>
                <a:gridCol w="1035505">
                  <a:extLst>
                    <a:ext uri="{9D8B030D-6E8A-4147-A177-3AD203B41FA5}">
                      <a16:colId xmlns:a16="http://schemas.microsoft.com/office/drawing/2014/main" val="426131328"/>
                    </a:ext>
                  </a:extLst>
                </a:gridCol>
              </a:tblGrid>
              <a:tr h="707299">
                <a:tc>
                  <a:txBody>
                    <a:bodyPr/>
                    <a:lstStyle/>
                    <a:p>
                      <a:r>
                        <a:rPr lang="en-US" sz="1400"/>
                        <a:t>EU Contribution to Chips JU (excl</a:t>
                      </a:r>
                      <a:endParaRPr lang="en-US" sz="1400" dirty="0"/>
                    </a:p>
                  </a:txBody>
                  <a:tcPr anchor="ctr"/>
                </a:tc>
                <a:tc>
                  <a:txBody>
                    <a:bodyPr/>
                    <a:lstStyle/>
                    <a:p>
                      <a:pPr algn="ctr"/>
                      <a:r>
                        <a:rPr lang="en-US" sz="1400" dirty="0"/>
                        <a:t>Chips for Europe Initiative</a:t>
                      </a:r>
                    </a:p>
                  </a:txBody>
                  <a:tcPr anchor="ctr"/>
                </a:tc>
                <a:tc>
                  <a:txBody>
                    <a:bodyPr/>
                    <a:lstStyle/>
                    <a:p>
                      <a:pPr algn="ctr"/>
                      <a:r>
                        <a:rPr lang="en-US" sz="1400" dirty="0"/>
                        <a:t>Non-Initiative</a:t>
                      </a:r>
                    </a:p>
                  </a:txBody>
                  <a:tcPr anchor="ctr"/>
                </a:tc>
                <a:tc>
                  <a:txBody>
                    <a:bodyPr/>
                    <a:lstStyle/>
                    <a:p>
                      <a:pPr algn="ctr"/>
                      <a:r>
                        <a:rPr lang="en-US" sz="1400" dirty="0"/>
                        <a:t>Total</a:t>
                      </a:r>
                    </a:p>
                  </a:txBody>
                  <a:tcPr anchor="ctr"/>
                </a:tc>
                <a:extLst>
                  <a:ext uri="{0D108BD9-81ED-4DB2-BD59-A6C34878D82A}">
                    <a16:rowId xmlns:a16="http://schemas.microsoft.com/office/drawing/2014/main" val="3660831749"/>
                  </a:ext>
                </a:extLst>
              </a:tr>
              <a:tr h="568939">
                <a:tc>
                  <a:txBody>
                    <a:bodyPr/>
                    <a:lstStyle/>
                    <a:p>
                      <a:r>
                        <a:rPr lang="en-US" sz="1400"/>
                        <a:t>R</a:t>
                      </a:r>
                      <a:r>
                        <a:rPr lang="en-US" sz="1400" dirty="0"/>
                        <a:t>&amp;I (Horizon </a:t>
                      </a:r>
                      <a:r>
                        <a:rPr lang="en-US" sz="1400"/>
                        <a:t>Europe)</a:t>
                      </a: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1.425</a:t>
                      </a:r>
                      <a:endParaRPr lang="en-US" sz="1400" dirty="0"/>
                    </a:p>
                  </a:txBody>
                  <a:tcPr anchor="ctr"/>
                </a:tc>
                <a:tc>
                  <a:txBody>
                    <a:bodyPr/>
                    <a:lstStyle/>
                    <a:p>
                      <a:pPr algn="ctr"/>
                      <a:r>
                        <a:rPr lang="en-US" sz="1400"/>
                        <a:t>1.300</a:t>
                      </a:r>
                      <a:endParaRPr lang="en-US" sz="1400" dirty="0"/>
                    </a:p>
                  </a:txBody>
                  <a:tcPr anchor="ctr"/>
                </a:tc>
                <a:tc>
                  <a:txBody>
                    <a:bodyPr/>
                    <a:lstStyle/>
                    <a:p>
                      <a:pPr algn="ctr"/>
                      <a:r>
                        <a:rPr lang="en-US" sz="1400" b="0"/>
                        <a:t>2.725</a:t>
                      </a:r>
                      <a:endParaRPr lang="en-US" sz="1400" b="0" dirty="0"/>
                    </a:p>
                  </a:txBody>
                  <a:tcPr anchor="ctr"/>
                </a:tc>
                <a:extLst>
                  <a:ext uri="{0D108BD9-81ED-4DB2-BD59-A6C34878D82A}">
                    <a16:rowId xmlns:a16="http://schemas.microsoft.com/office/drawing/2014/main" val="1005180749"/>
                  </a:ext>
                </a:extLst>
              </a:tr>
              <a:tr h="539827">
                <a:tc>
                  <a:txBody>
                    <a:bodyPr/>
                    <a:lstStyle/>
                    <a:p>
                      <a:r>
                        <a:rPr lang="en-US" sz="1400"/>
                        <a:t>Cap</a:t>
                      </a:r>
                      <a:r>
                        <a:rPr lang="en-US" sz="1400" baseline="0"/>
                        <a:t> </a:t>
                      </a:r>
                      <a:r>
                        <a:rPr lang="en-US" sz="1400" baseline="0" dirty="0"/>
                        <a:t>building (</a:t>
                      </a:r>
                      <a:r>
                        <a:rPr lang="en-US" sz="1400" baseline="0"/>
                        <a:t>DEP)</a:t>
                      </a:r>
                      <a:endParaRPr lang="en-US" sz="1400" dirty="0"/>
                    </a:p>
                  </a:txBody>
                  <a:tcPr anchor="ctr"/>
                </a:tc>
                <a:tc>
                  <a:txBody>
                    <a:bodyPr/>
                    <a:lstStyle/>
                    <a:p>
                      <a:pPr algn="ctr"/>
                      <a:r>
                        <a:rPr lang="en-US" sz="1400"/>
                        <a:t>1.450</a:t>
                      </a:r>
                      <a:endParaRPr lang="en-US" sz="1400" dirty="0"/>
                    </a:p>
                  </a:txBody>
                  <a:tcPr anchor="ctr"/>
                </a:tc>
                <a:tc>
                  <a:txBody>
                    <a:bodyPr/>
                    <a:lstStyle/>
                    <a:p>
                      <a:pPr algn="ctr"/>
                      <a:r>
                        <a:rPr lang="en-US" sz="1400"/>
                        <a:t>n</a:t>
                      </a:r>
                      <a:r>
                        <a:rPr lang="en-US" sz="1400" dirty="0" err="1"/>
                        <a:t>.a</a:t>
                      </a:r>
                      <a:r>
                        <a:rPr lang="en-US" sz="1400" dirty="0"/>
                        <a:t>.</a:t>
                      </a:r>
                      <a:r>
                        <a:rPr lang="en-US" sz="1400" baseline="0" dirty="0"/>
                        <a:t> </a:t>
                      </a:r>
                      <a:endParaRPr lang="en-US" sz="1400" dirty="0"/>
                    </a:p>
                  </a:txBody>
                  <a:tcPr anchor="ctr"/>
                </a:tc>
                <a:tc>
                  <a:txBody>
                    <a:bodyPr/>
                    <a:lstStyle/>
                    <a:p>
                      <a:pPr algn="ctr"/>
                      <a:r>
                        <a:rPr lang="en-US" sz="1400"/>
                        <a:t>1.450</a:t>
                      </a:r>
                      <a:endParaRPr lang="en-US" sz="1400" dirty="0"/>
                    </a:p>
                  </a:txBody>
                  <a:tcPr anchor="ctr"/>
                </a:tc>
                <a:extLst>
                  <a:ext uri="{0D108BD9-81ED-4DB2-BD59-A6C34878D82A}">
                    <a16:rowId xmlns:a16="http://schemas.microsoft.com/office/drawing/2014/main" val="2782373078"/>
                  </a:ext>
                </a:extLst>
              </a:tr>
              <a:tr h="489144">
                <a:tc>
                  <a:txBody>
                    <a:bodyPr/>
                    <a:lstStyle/>
                    <a:p>
                      <a:r>
                        <a:rPr lang="en-US" sz="1400" b="1"/>
                        <a:t>Total</a:t>
                      </a:r>
                      <a:endParaRPr lang="en-US" sz="1400" b="1" dirty="0"/>
                    </a:p>
                  </a:txBody>
                  <a:tcPr anchor="ctr"/>
                </a:tc>
                <a:tc>
                  <a:txBody>
                    <a:bodyPr/>
                    <a:lstStyle/>
                    <a:p>
                      <a:pPr algn="ctr"/>
                      <a:r>
                        <a:rPr lang="en-US" sz="1400" b="1"/>
                        <a:t>2.875</a:t>
                      </a:r>
                      <a:endParaRPr lang="en-US" sz="1400" b="1" dirty="0"/>
                    </a:p>
                  </a:txBody>
                  <a:tcPr anchor="ctr"/>
                </a:tc>
                <a:tc>
                  <a:txBody>
                    <a:bodyPr/>
                    <a:lstStyle/>
                    <a:p>
                      <a:pPr algn="ctr"/>
                      <a:r>
                        <a:rPr lang="en-US" sz="1400" b="1"/>
                        <a:t>1.300</a:t>
                      </a:r>
                      <a:endParaRPr lang="en-US" sz="1400" b="1" dirty="0"/>
                    </a:p>
                  </a:txBody>
                  <a:tcPr anchor="ctr"/>
                </a:tc>
                <a:tc>
                  <a:txBody>
                    <a:bodyPr/>
                    <a:lstStyle/>
                    <a:p>
                      <a:pPr algn="ctr"/>
                      <a:r>
                        <a:rPr lang="en-US" sz="1400" b="1"/>
                        <a:t>4.175</a:t>
                      </a:r>
                      <a:endParaRPr lang="en-US" sz="1400" b="1" dirty="0"/>
                    </a:p>
                  </a:txBody>
                  <a:tcPr anchor="ctr"/>
                </a:tc>
                <a:extLst>
                  <a:ext uri="{0D108BD9-81ED-4DB2-BD59-A6C34878D82A}">
                    <a16:rowId xmlns:a16="http://schemas.microsoft.com/office/drawing/2014/main" val="296196854"/>
                  </a:ext>
                </a:extLst>
              </a:tr>
            </a:tbl>
          </a:graphicData>
        </a:graphic>
      </p:graphicFrame>
      <p:pic>
        <p:nvPicPr>
          <p:cNvPr id="1026" name="Picture 2" descr="lines">
            <a:extLst>
              <a:ext uri="{FF2B5EF4-FFF2-40B4-BE49-F238E27FC236}">
                <a16:creationId xmlns:a16="http://schemas.microsoft.com/office/drawing/2014/main" id="{1EF3021A-4009-55B0-B68B-07CA8631C0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856" y="1190659"/>
            <a:ext cx="7274199" cy="209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BBFA7468-0E5A-994D-33F2-164240602F25}"/>
              </a:ext>
            </a:extLst>
          </p:cNvPr>
          <p:cNvSpPr/>
          <p:nvPr/>
        </p:nvSpPr>
        <p:spPr>
          <a:xfrm>
            <a:off x="4655840" y="1268760"/>
            <a:ext cx="2520280" cy="17281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2" name="Straight Arrow Connector 11">
            <a:extLst>
              <a:ext uri="{FF2B5EF4-FFF2-40B4-BE49-F238E27FC236}">
                <a16:creationId xmlns:a16="http://schemas.microsoft.com/office/drawing/2014/main" id="{90417A53-FE2F-B2DF-7852-602C61CF1B35}"/>
              </a:ext>
            </a:extLst>
          </p:cNvPr>
          <p:cNvCxnSpPr>
            <a:cxnSpLocks/>
            <a:stCxn id="10" idx="2"/>
          </p:cNvCxnSpPr>
          <p:nvPr/>
        </p:nvCxnSpPr>
        <p:spPr>
          <a:xfrm>
            <a:off x="5915980" y="2996952"/>
            <a:ext cx="252028" cy="695041"/>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15" name="Rectangle: Rounded Corners 14">
            <a:extLst>
              <a:ext uri="{FF2B5EF4-FFF2-40B4-BE49-F238E27FC236}">
                <a16:creationId xmlns:a16="http://schemas.microsoft.com/office/drawing/2014/main" id="{A6B948DC-BF73-DBEA-A2EE-0337B65C7AA5}"/>
              </a:ext>
            </a:extLst>
          </p:cNvPr>
          <p:cNvSpPr/>
          <p:nvPr/>
        </p:nvSpPr>
        <p:spPr>
          <a:xfrm>
            <a:off x="10632504" y="1628800"/>
            <a:ext cx="1441551" cy="50405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Rounded Corners 15">
            <a:extLst>
              <a:ext uri="{FF2B5EF4-FFF2-40B4-BE49-F238E27FC236}">
                <a16:creationId xmlns:a16="http://schemas.microsoft.com/office/drawing/2014/main" id="{2617247D-1222-F9C4-B598-BD1B909EE6A8}"/>
              </a:ext>
            </a:extLst>
          </p:cNvPr>
          <p:cNvSpPr/>
          <p:nvPr/>
        </p:nvSpPr>
        <p:spPr>
          <a:xfrm>
            <a:off x="10632504" y="2593183"/>
            <a:ext cx="1441551"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C00000"/>
              </a:solidFill>
            </a:endParaRPr>
          </a:p>
        </p:txBody>
      </p:sp>
      <p:sp>
        <p:nvSpPr>
          <p:cNvPr id="2" name="Footer Placeholder 2">
            <a:extLst>
              <a:ext uri="{FF2B5EF4-FFF2-40B4-BE49-F238E27FC236}">
                <a16:creationId xmlns:a16="http://schemas.microsoft.com/office/drawing/2014/main" id="{00059344-42E2-380F-C476-FC115417EC83}"/>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spTree>
    <p:extLst>
      <p:ext uri="{BB962C8B-B14F-4D97-AF65-F5344CB8AC3E}">
        <p14:creationId xmlns:p14="http://schemas.microsoft.com/office/powerpoint/2010/main" val="257760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6AA17D-FB0D-1D9C-84C7-3D6713E96AEC}"/>
              </a:ext>
            </a:extLst>
          </p:cNvPr>
          <p:cNvSpPr>
            <a:spLocks noGrp="1"/>
          </p:cNvSpPr>
          <p:nvPr>
            <p:ph type="title"/>
          </p:nvPr>
        </p:nvSpPr>
        <p:spPr/>
        <p:txBody>
          <a:bodyPr/>
          <a:lstStyle/>
          <a:p>
            <a:r>
              <a:rPr lang="en-US" sz="4000" dirty="0">
                <a:solidFill>
                  <a:srgbClr val="5C64B7"/>
                </a:solidFill>
                <a:latin typeface="+mn-lt"/>
                <a:cs typeface="+mj-cs"/>
              </a:rPr>
              <a:t>Chips and computing</a:t>
            </a:r>
            <a:endParaRPr lang="en-GB" sz="4000" dirty="0">
              <a:solidFill>
                <a:srgbClr val="5C64B7"/>
              </a:solidFill>
              <a:latin typeface="+mn-lt"/>
              <a:cs typeface="+mj-cs"/>
            </a:endParaRPr>
          </a:p>
        </p:txBody>
      </p:sp>
      <p:sp>
        <p:nvSpPr>
          <p:cNvPr id="2" name="Footer Placeholder 2">
            <a:extLst>
              <a:ext uri="{FF2B5EF4-FFF2-40B4-BE49-F238E27FC236}">
                <a16:creationId xmlns:a16="http://schemas.microsoft.com/office/drawing/2014/main" id="{00059344-42E2-380F-C476-FC115417EC83}"/>
              </a:ext>
            </a:extLst>
          </p:cNvPr>
          <p:cNvSpPr>
            <a:spLocks noGrp="1"/>
          </p:cNvSpPr>
          <p:nvPr>
            <p:ph type="ftr" sz="quarter" idx="10"/>
          </p:nvPr>
        </p:nvSpPr>
        <p:spPr>
          <a:xfrm>
            <a:off x="3791744" y="6457529"/>
            <a:ext cx="4320482" cy="263947"/>
          </a:xfrm>
        </p:spPr>
        <p:txBody>
          <a:bodyPr/>
          <a:lstStyle/>
          <a:p>
            <a:r>
              <a:rPr lang="sv-SE"/>
              <a:t>Jari Kinaret – 20 March 2024</a:t>
            </a:r>
            <a:endParaRPr lang="en-GB" dirty="0"/>
          </a:p>
        </p:txBody>
      </p:sp>
      <p:grpSp>
        <p:nvGrpSpPr>
          <p:cNvPr id="3" name="Group 2">
            <a:extLst>
              <a:ext uri="{FF2B5EF4-FFF2-40B4-BE49-F238E27FC236}">
                <a16:creationId xmlns:a16="http://schemas.microsoft.com/office/drawing/2014/main" id="{58850771-4881-66AF-375E-E803C0607430}"/>
              </a:ext>
            </a:extLst>
          </p:cNvPr>
          <p:cNvGrpSpPr/>
          <p:nvPr/>
        </p:nvGrpSpPr>
        <p:grpSpPr>
          <a:xfrm>
            <a:off x="107171" y="3694653"/>
            <a:ext cx="12010978" cy="2357946"/>
            <a:chOff x="181022" y="1918585"/>
            <a:chExt cx="12010978" cy="2357946"/>
          </a:xfrm>
        </p:grpSpPr>
        <p:pic>
          <p:nvPicPr>
            <p:cNvPr id="4" name="Picture 2">
              <a:extLst>
                <a:ext uri="{FF2B5EF4-FFF2-40B4-BE49-F238E27FC236}">
                  <a16:creationId xmlns:a16="http://schemas.microsoft.com/office/drawing/2014/main" id="{A3BF71CA-1BE5-AA8C-C896-9EA8270013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 t="30443" r="1119" b="57342"/>
            <a:stretch/>
          </p:blipFill>
          <p:spPr bwMode="auto">
            <a:xfrm>
              <a:off x="2547188" y="1918585"/>
              <a:ext cx="9644812" cy="23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1F02E1C-9536-4BC7-6A30-C30F2EC21BE6}"/>
                </a:ext>
              </a:extLst>
            </p:cNvPr>
            <p:cNvSpPr txBox="1"/>
            <p:nvPr/>
          </p:nvSpPr>
          <p:spPr>
            <a:xfrm>
              <a:off x="181022" y="2663383"/>
              <a:ext cx="2590027" cy="923330"/>
            </a:xfrm>
            <a:prstGeom prst="rect">
              <a:avLst/>
            </a:prstGeom>
            <a:noFill/>
          </p:spPr>
          <p:txBody>
            <a:bodyPr wrap="square" rtlCol="0">
              <a:spAutoFit/>
            </a:bodyPr>
            <a:lstStyle/>
            <a:p>
              <a:r>
                <a:rPr lang="en-US" sz="5400" dirty="0">
                  <a:latin typeface="+mj-lt"/>
                </a:rPr>
                <a:t>No chips</a:t>
              </a:r>
              <a:endParaRPr lang="en-BE" sz="5400" dirty="0">
                <a:latin typeface="+mj-lt"/>
              </a:endParaRPr>
            </a:p>
          </p:txBody>
        </p:sp>
      </p:grpSp>
      <p:grpSp>
        <p:nvGrpSpPr>
          <p:cNvPr id="9" name="Group 8">
            <a:extLst>
              <a:ext uri="{FF2B5EF4-FFF2-40B4-BE49-F238E27FC236}">
                <a16:creationId xmlns:a16="http://schemas.microsoft.com/office/drawing/2014/main" id="{76729A1B-D1DD-EAEA-24EF-8F1D50FFE7F3}"/>
              </a:ext>
            </a:extLst>
          </p:cNvPr>
          <p:cNvGrpSpPr/>
          <p:nvPr/>
        </p:nvGrpSpPr>
        <p:grpSpPr>
          <a:xfrm>
            <a:off x="3170087" y="1690688"/>
            <a:ext cx="5153341" cy="1857375"/>
            <a:chOff x="3619692" y="4711347"/>
            <a:chExt cx="5153341" cy="1857375"/>
          </a:xfrm>
        </p:grpSpPr>
        <p:pic>
          <p:nvPicPr>
            <p:cNvPr id="11" name="Picture 6" descr="A microchip timeline from 1959 to the supply chain shortage | Manufacturing  Digital">
              <a:extLst>
                <a:ext uri="{FF2B5EF4-FFF2-40B4-BE49-F238E27FC236}">
                  <a16:creationId xmlns:a16="http://schemas.microsoft.com/office/drawing/2014/main" id="{F204469D-0750-D67C-F3A6-3FE0384F0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058" y="4711347"/>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0AF98B-7D80-E632-1BB0-FC4E142810F3}"/>
                </a:ext>
              </a:extLst>
            </p:cNvPr>
            <p:cNvSpPr txBox="1"/>
            <p:nvPr/>
          </p:nvSpPr>
          <p:spPr>
            <a:xfrm>
              <a:off x="3619692" y="5178370"/>
              <a:ext cx="2590027" cy="923330"/>
            </a:xfrm>
            <a:prstGeom prst="rect">
              <a:avLst/>
            </a:prstGeom>
            <a:noFill/>
          </p:spPr>
          <p:txBody>
            <a:bodyPr wrap="square" rtlCol="0">
              <a:spAutoFit/>
            </a:bodyPr>
            <a:lstStyle/>
            <a:p>
              <a:r>
                <a:rPr lang="en-US" sz="5400" dirty="0">
                  <a:latin typeface="+mj-lt"/>
                </a:rPr>
                <a:t>Chips</a:t>
              </a:r>
              <a:endParaRPr lang="en-BE" sz="5400" dirty="0">
                <a:latin typeface="+mj-lt"/>
              </a:endParaRPr>
            </a:p>
          </p:txBody>
        </p:sp>
      </p:grpSp>
    </p:spTree>
    <p:extLst>
      <p:ext uri="{BB962C8B-B14F-4D97-AF65-F5344CB8AC3E}">
        <p14:creationId xmlns:p14="http://schemas.microsoft.com/office/powerpoint/2010/main" val="1921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06077-9DD9-EB66-D427-EEFF20D7B5C2}"/>
              </a:ext>
            </a:extLst>
          </p:cNvPr>
          <p:cNvSpPr>
            <a:spLocks noGrp="1"/>
          </p:cNvSpPr>
          <p:nvPr>
            <p:ph idx="1"/>
          </p:nvPr>
        </p:nvSpPr>
        <p:spPr>
          <a:xfrm>
            <a:off x="547255" y="1026534"/>
            <a:ext cx="10972800" cy="4641379"/>
          </a:xfrm>
        </p:spPr>
        <p:txBody>
          <a:bodyPr>
            <a:noAutofit/>
          </a:bodyPr>
          <a:lstStyle/>
          <a:p>
            <a:pPr marL="285750" indent="-285750">
              <a:spcBef>
                <a:spcPts val="600"/>
              </a:spcBef>
              <a:buFont typeface="Arial" panose="020B0604020202020204" pitchFamily="34" charset="0"/>
              <a:buChar char="•"/>
            </a:pPr>
            <a:r>
              <a:rPr lang="en-US" sz="1400" b="1" dirty="0">
                <a:solidFill>
                  <a:srgbClr val="C00000"/>
                </a:solidFill>
              </a:rPr>
              <a:t>ECSEL heritage </a:t>
            </a:r>
            <a:r>
              <a:rPr lang="en-US" sz="1400" dirty="0"/>
              <a:t>- The ECSEL portfolio covers a variety of RISC-V aspects at a </a:t>
            </a:r>
            <a:r>
              <a:rPr lang="en-US" sz="1400" b="1" dirty="0">
                <a:solidFill>
                  <a:srgbClr val="C00000"/>
                </a:solidFill>
              </a:rPr>
              <a:t>project task level</a:t>
            </a:r>
            <a:r>
              <a:rPr lang="en-US" sz="1400" dirty="0"/>
              <a:t> </a:t>
            </a:r>
          </a:p>
          <a:p>
            <a:pPr marL="742950" lvl="1" indent="-285750">
              <a:spcBef>
                <a:spcPts val="600"/>
              </a:spcBef>
            </a:pPr>
            <a:r>
              <a:rPr lang="en-US" sz="1400" b="1" dirty="0">
                <a:solidFill>
                  <a:srgbClr val="C00000"/>
                </a:solidFill>
              </a:rPr>
              <a:t>Scope</a:t>
            </a:r>
            <a:r>
              <a:rPr lang="en-US" sz="1400" b="1" dirty="0"/>
              <a:t>: architecture</a:t>
            </a:r>
            <a:r>
              <a:rPr lang="en-US" sz="1400" dirty="0"/>
              <a:t> extensions (e.g., accelerators, co-processors); (Low Power/High Performance) </a:t>
            </a:r>
            <a:r>
              <a:rPr lang="en-US" sz="1400" b="1" dirty="0"/>
              <a:t>microarchitectures</a:t>
            </a:r>
            <a:r>
              <a:rPr lang="en-US" sz="1400" dirty="0"/>
              <a:t> (e.g., implementations of the architectures);(Low Power) HW </a:t>
            </a:r>
            <a:r>
              <a:rPr lang="en-US" sz="1400" b="1" dirty="0"/>
              <a:t>realizations</a:t>
            </a:r>
            <a:r>
              <a:rPr lang="en-US" sz="1400" dirty="0"/>
              <a:t> (e.g., FD-SOI – By MEANS of?); </a:t>
            </a:r>
            <a:r>
              <a:rPr lang="en-US" sz="1400" b="1" dirty="0"/>
              <a:t>SW support </a:t>
            </a:r>
            <a:r>
              <a:rPr lang="en-US" sz="1400" dirty="0"/>
              <a:t>for RISC-V: System SW and tools for design, verification, testing, etc.</a:t>
            </a:r>
          </a:p>
          <a:p>
            <a:pPr marL="742950" lvl="1" indent="-285750">
              <a:spcBef>
                <a:spcPts val="600"/>
              </a:spcBef>
            </a:pPr>
            <a:r>
              <a:rPr lang="en-US" sz="1400" b="1" dirty="0">
                <a:solidFill>
                  <a:srgbClr val="C00000"/>
                </a:solidFill>
              </a:rPr>
              <a:t>ECSEL projects with RISC-V </a:t>
            </a:r>
            <a:r>
              <a:rPr lang="en-US" sz="1400" dirty="0"/>
              <a:t>tasks - </a:t>
            </a:r>
            <a:r>
              <a:rPr lang="en-US" sz="1400" b="1" dirty="0"/>
              <a:t>OCEAN 12 (2017-1-IA), CPS4EU (2018-1-IA), VALU3S (2019-2-RIA), FRACTAL (2019-2-SP2), Energy ECS (2020-1-IA), </a:t>
            </a:r>
            <a:r>
              <a:rPr lang="en-US" sz="1400" b="1" dirty="0" err="1"/>
              <a:t>StorAIge</a:t>
            </a:r>
            <a:r>
              <a:rPr lang="en-US" sz="1400" b="1" dirty="0"/>
              <a:t> (2020-1-IA), DAIS (2020-2-RIA) – most of these have </a:t>
            </a:r>
            <a:r>
              <a:rPr lang="en-US" sz="1400" b="1" dirty="0">
                <a:solidFill>
                  <a:srgbClr val="C00000"/>
                </a:solidFill>
              </a:rPr>
              <a:t>also addressed AI</a:t>
            </a:r>
            <a:r>
              <a:rPr lang="en-US" sz="1400" b="1" dirty="0"/>
              <a:t>. </a:t>
            </a:r>
            <a:endParaRPr lang="en-US" sz="1400" dirty="0"/>
          </a:p>
          <a:p>
            <a:r>
              <a:rPr lang="en-US" sz="1400" b="1" dirty="0">
                <a:solidFill>
                  <a:srgbClr val="C00000"/>
                </a:solidFill>
              </a:rPr>
              <a:t>KDT JU/Chips JU RISC-V strategy – focused and linked actions</a:t>
            </a:r>
          </a:p>
          <a:p>
            <a:pPr lvl="1"/>
            <a:r>
              <a:rPr lang="en-US" sz="1400" dirty="0">
                <a:latin typeface="Space Grotesk"/>
              </a:rPr>
              <a:t>Recommendations and </a:t>
            </a:r>
            <a:r>
              <a:rPr lang="en-US" sz="1400" b="1" dirty="0">
                <a:latin typeface="Space Grotesk"/>
              </a:rPr>
              <a:t>Roadmap </a:t>
            </a:r>
            <a:r>
              <a:rPr lang="en-US" sz="1400" b="1" dirty="0">
                <a:effectLst/>
                <a:latin typeface="Space Grotesk"/>
                <a:ea typeface="DengXian" panose="02010600030101010101" pitchFamily="2" charset="-122"/>
                <a:cs typeface="Arial" panose="020B0604020202020204" pitchFamily="34" charset="0"/>
              </a:rPr>
              <a:t>for European Sovereignty</a:t>
            </a:r>
            <a:r>
              <a:rPr lang="en-BE" sz="1400" b="1" dirty="0">
                <a:latin typeface="Space Grotesk"/>
                <a:ea typeface="DengXian" panose="02010600030101010101" pitchFamily="2" charset="-122"/>
                <a:cs typeface="Arial" panose="020B0604020202020204" pitchFamily="34" charset="0"/>
              </a:rPr>
              <a:t> </a:t>
            </a:r>
            <a:r>
              <a:rPr lang="en-BE" sz="1400" dirty="0">
                <a:latin typeface="Space Grotesk"/>
                <a:ea typeface="DengXian" panose="02010600030101010101" pitchFamily="2" charset="-122"/>
                <a:cs typeface="Arial" panose="020B0604020202020204" pitchFamily="34" charset="0"/>
              </a:rPr>
              <a:t>i</a:t>
            </a:r>
            <a:r>
              <a:rPr lang="en-US" sz="1400" dirty="0">
                <a:effectLst/>
                <a:latin typeface="Space Grotesk"/>
                <a:ea typeface="DengXian" panose="02010600030101010101" pitchFamily="2" charset="-122"/>
                <a:cs typeface="Arial" panose="020B0604020202020204" pitchFamily="34" charset="0"/>
              </a:rPr>
              <a:t>n Open Source</a:t>
            </a:r>
            <a:r>
              <a:rPr lang="en-BE" sz="1400" dirty="0">
                <a:latin typeface="Space Grotesk"/>
                <a:ea typeface="DengXian" panose="02010600030101010101" pitchFamily="2" charset="-122"/>
                <a:cs typeface="Arial" panose="020B0604020202020204" pitchFamily="34" charset="0"/>
              </a:rPr>
              <a:t> </a:t>
            </a:r>
            <a:r>
              <a:rPr lang="en-US" sz="1400" dirty="0">
                <a:effectLst/>
                <a:latin typeface="Space Grotesk"/>
                <a:ea typeface="DengXian" panose="02010600030101010101" pitchFamily="2" charset="-122"/>
                <a:cs typeface="Arial" panose="020B0604020202020204" pitchFamily="34" charset="0"/>
              </a:rPr>
              <a:t>Hardware, Software, </a:t>
            </a:r>
            <a:r>
              <a:rPr lang="en-US" sz="1400" dirty="0">
                <a:effectLst/>
                <a:latin typeface="Space Grotesk"/>
                <a:ea typeface="DengXian" panose="02010600030101010101" pitchFamily="2" charset="-122"/>
              </a:rPr>
              <a:t>and RISC-V Technologies</a:t>
            </a:r>
            <a:r>
              <a:rPr lang="en-BE" sz="1400" dirty="0">
                <a:effectLst/>
                <a:latin typeface="Space Grotesk"/>
              </a:rPr>
              <a:t> </a:t>
            </a:r>
            <a:r>
              <a:rPr lang="en-US" sz="1400" dirty="0">
                <a:latin typeface="Space Grotesk"/>
              </a:rPr>
              <a:t>, 2022</a:t>
            </a:r>
          </a:p>
          <a:p>
            <a:pPr lvl="1"/>
            <a:r>
              <a:rPr lang="en-US" sz="1400" b="1" dirty="0"/>
              <a:t>SRIA update on RISC-V, 2022</a:t>
            </a:r>
          </a:p>
          <a:p>
            <a:pPr lvl="1"/>
            <a:r>
              <a:rPr lang="en-US" sz="1400" b="1" dirty="0"/>
              <a:t>Automotive RISC-V </a:t>
            </a:r>
            <a:r>
              <a:rPr lang="en-US" sz="1400" b="1" dirty="0">
                <a:latin typeface="Space Grotesk"/>
              </a:rPr>
              <a:t>roadmap  - </a:t>
            </a:r>
            <a:r>
              <a:rPr lang="de-DE" sz="1400" dirty="0">
                <a:effectLst/>
                <a:latin typeface="Space Grotesk"/>
                <a:ea typeface="Calibri" panose="020F0502020204030204" pitchFamily="34" charset="0"/>
                <a:cs typeface="Times New Roman" panose="02020603050405020304" pitchFamily="18" charset="0"/>
              </a:rPr>
              <a:t>The Road </a:t>
            </a:r>
            <a:r>
              <a:rPr lang="de-DE" sz="1400" dirty="0" err="1">
                <a:effectLst/>
                <a:latin typeface="Space Grotesk"/>
                <a:ea typeface="Calibri" panose="020F0502020204030204" pitchFamily="34" charset="0"/>
                <a:cs typeface="Times New Roman" panose="02020603050405020304" pitchFamily="18" charset="0"/>
              </a:rPr>
              <a:t>towards</a:t>
            </a:r>
            <a:r>
              <a:rPr lang="de-DE" sz="1400" dirty="0">
                <a:effectLst/>
                <a:latin typeface="Space Grotesk"/>
                <a:ea typeface="Calibri" panose="020F0502020204030204" pitchFamily="34" charset="0"/>
                <a:cs typeface="Times New Roman" panose="02020603050405020304" pitchFamily="18" charset="0"/>
              </a:rPr>
              <a:t> a High-Performance Automotive RISC-V Reference </a:t>
            </a:r>
            <a:r>
              <a:rPr lang="de-DE" sz="1400" dirty="0" err="1">
                <a:effectLst/>
                <a:latin typeface="Space Grotesk"/>
                <a:ea typeface="Calibri" panose="020F0502020204030204" pitchFamily="34" charset="0"/>
                <a:cs typeface="Times New Roman" panose="02020603050405020304" pitchFamily="18" charset="0"/>
              </a:rPr>
              <a:t>Platform</a:t>
            </a:r>
            <a:r>
              <a:rPr lang="en-BE" sz="1400" dirty="0">
                <a:effectLst/>
                <a:latin typeface="Space Grotesk"/>
              </a:rPr>
              <a:t> </a:t>
            </a:r>
            <a:r>
              <a:rPr lang="en-US" sz="1400" dirty="0">
                <a:latin typeface="Space Grotesk"/>
              </a:rPr>
              <a:t>, 2023, updated 2024</a:t>
            </a:r>
          </a:p>
          <a:p>
            <a:r>
              <a:rPr lang="en-US" sz="1400" b="1" dirty="0">
                <a:solidFill>
                  <a:srgbClr val="C00000"/>
                </a:solidFill>
              </a:rPr>
              <a:t>KDT JU/Chips JU RISC-V calls</a:t>
            </a:r>
            <a:endParaRPr lang="en-US" sz="1400" b="1" dirty="0"/>
          </a:p>
          <a:p>
            <a:r>
              <a:rPr lang="en-US" sz="1400" b="1" dirty="0">
                <a:latin typeface="Space Grotesk"/>
              </a:rPr>
              <a:t>Call 2021-</a:t>
            </a:r>
            <a:r>
              <a:rPr lang="en-GB" sz="1400" b="1" dirty="0">
                <a:latin typeface="Space Grotesk"/>
              </a:rPr>
              <a:t>1-IA-Focus-Topic-1-Development of </a:t>
            </a:r>
            <a:r>
              <a:rPr lang="en-GB" sz="1400" b="1" dirty="0">
                <a:solidFill>
                  <a:srgbClr val="C00000"/>
                </a:solidFill>
                <a:latin typeface="Space Grotesk"/>
              </a:rPr>
              <a:t>open sources RISC-V building blocks </a:t>
            </a:r>
          </a:p>
          <a:p>
            <a:pPr lvl="1"/>
            <a:r>
              <a:rPr lang="en-GB" sz="1400" b="1" dirty="0">
                <a:latin typeface="Space Grotesk"/>
              </a:rPr>
              <a:t>Project </a:t>
            </a:r>
            <a:r>
              <a:rPr lang="en-GB" sz="1400" b="1" dirty="0">
                <a:solidFill>
                  <a:srgbClr val="C00000"/>
                </a:solidFill>
                <a:latin typeface="Space Grotesk"/>
              </a:rPr>
              <a:t>TRISTAN, 47 Partners, </a:t>
            </a:r>
            <a:r>
              <a:rPr lang="en-GB" sz="1400" i="1" dirty="0">
                <a:effectLst/>
                <a:latin typeface="Space Grotesk"/>
              </a:rPr>
              <a:t>Total cost: € 54,371,711.93; Max HE Funding €15,597,798.00; National Funding: €13,603,678.17</a:t>
            </a:r>
            <a:endParaRPr lang="en-GB" sz="1400" dirty="0">
              <a:effectLst/>
              <a:latin typeface="Space Grotesk"/>
            </a:endParaRPr>
          </a:p>
          <a:p>
            <a:r>
              <a:rPr lang="en-US" sz="1400" b="1" dirty="0">
                <a:latin typeface="Space Grotesk"/>
              </a:rPr>
              <a:t>Call 2022-</a:t>
            </a:r>
            <a:r>
              <a:rPr lang="en-GB" sz="1400" b="1" dirty="0">
                <a:effectLst/>
                <a:latin typeface="Space Grotesk"/>
                <a:ea typeface="MS Gothic" panose="020B0609070205080204" pitchFamily="49" charset="-128"/>
                <a:cs typeface="Times New Roman" panose="02020603050405020304" pitchFamily="18" charset="0"/>
              </a:rPr>
              <a:t>1-IA Topic 3:  </a:t>
            </a:r>
            <a:r>
              <a:rPr lang="en-US" sz="1400" b="1" dirty="0">
                <a:effectLst/>
                <a:latin typeface="Space Grotesk"/>
                <a:ea typeface="MS Gothic" panose="020B0609070205080204" pitchFamily="49" charset="-128"/>
                <a:cs typeface="Times New Roman" panose="02020603050405020304" pitchFamily="18" charset="0"/>
              </a:rPr>
              <a:t>Focus topic on </a:t>
            </a:r>
            <a:r>
              <a:rPr lang="en-GB" sz="1400" b="1" dirty="0">
                <a:effectLst/>
                <a:latin typeface="Space Grotesk"/>
                <a:ea typeface="MS Gothic" panose="020B0609070205080204" pitchFamily="49" charset="-128"/>
                <a:cs typeface="Times New Roman" panose="02020603050405020304" pitchFamily="18" charset="0"/>
              </a:rPr>
              <a:t>Design of </a:t>
            </a:r>
            <a:r>
              <a:rPr lang="en-GB" sz="1400" b="1" dirty="0">
                <a:solidFill>
                  <a:srgbClr val="C00000"/>
                </a:solidFill>
                <a:effectLst/>
                <a:latin typeface="Space Grotesk"/>
                <a:ea typeface="MS Gothic" panose="020B0609070205080204" pitchFamily="49" charset="-128"/>
                <a:cs typeface="Times New Roman" panose="02020603050405020304" pitchFamily="18" charset="0"/>
              </a:rPr>
              <a:t>Customisable and Domain Specific Open-source RISC-V </a:t>
            </a:r>
            <a:r>
              <a:rPr lang="en-GB" sz="1400" b="1" dirty="0">
                <a:effectLst/>
                <a:latin typeface="Space Grotesk"/>
                <a:ea typeface="MS Gothic" panose="020B0609070205080204" pitchFamily="49" charset="-128"/>
                <a:cs typeface="Times New Roman" panose="02020603050405020304" pitchFamily="18" charset="0"/>
              </a:rPr>
              <a:t>Processors </a:t>
            </a:r>
            <a:r>
              <a:rPr lang="en-US" sz="1400" b="1" dirty="0">
                <a:effectLst/>
                <a:latin typeface="Space Grotesk"/>
                <a:ea typeface="MS Gothic" panose="020B0609070205080204" pitchFamily="49" charset="-128"/>
                <a:cs typeface="Times New Roman" panose="02020603050405020304" pitchFamily="18" charset="0"/>
              </a:rPr>
              <a:t>(IA)</a:t>
            </a:r>
            <a:r>
              <a:rPr lang="en-US" sz="1400" b="1" dirty="0">
                <a:effectLst/>
                <a:highlight>
                  <a:srgbClr val="FFFF00"/>
                </a:highlight>
                <a:latin typeface="Space Grotesk"/>
                <a:ea typeface="MS Gothic" panose="020B0609070205080204" pitchFamily="49" charset="-128"/>
                <a:cs typeface="Times New Roman" panose="02020603050405020304" pitchFamily="18" charset="0"/>
              </a:rPr>
              <a:t> </a:t>
            </a:r>
          </a:p>
          <a:p>
            <a:pPr lvl="1"/>
            <a:r>
              <a:rPr lang="en-GB" sz="1400" b="1" dirty="0">
                <a:latin typeface="Space Grotesk"/>
              </a:rPr>
              <a:t>Project </a:t>
            </a:r>
            <a:r>
              <a:rPr lang="en-GB" sz="1400" b="1" dirty="0">
                <a:solidFill>
                  <a:srgbClr val="C00000"/>
                </a:solidFill>
                <a:latin typeface="Space Grotesk"/>
              </a:rPr>
              <a:t>ISOLDE, 39 Partners, </a:t>
            </a:r>
            <a:r>
              <a:rPr lang="en-GB" sz="1400" i="1" dirty="0">
                <a:effectLst/>
                <a:latin typeface="Space Grotesk"/>
              </a:rPr>
              <a:t>Total cost: € </a:t>
            </a:r>
            <a:r>
              <a:rPr lang="en-BE" sz="1400" dirty="0">
                <a:latin typeface="Space Grotesk"/>
              </a:rPr>
              <a:t>39,410,109.71</a:t>
            </a:r>
            <a:r>
              <a:rPr lang="en-GB" sz="1400" i="1" dirty="0">
                <a:effectLst/>
                <a:latin typeface="Space Grotesk"/>
              </a:rPr>
              <a:t>; Max HE Funding €</a:t>
            </a:r>
            <a:r>
              <a:rPr lang="en-BE" sz="1400" dirty="0">
                <a:latin typeface="Space Grotesk"/>
              </a:rPr>
              <a:t>11,582,733.37</a:t>
            </a:r>
            <a:r>
              <a:rPr lang="en-GB" sz="1400" i="1" dirty="0">
                <a:effectLst/>
                <a:latin typeface="Space Grotesk"/>
              </a:rPr>
              <a:t>; National Funding: € </a:t>
            </a:r>
            <a:r>
              <a:rPr lang="en-BE" sz="1400" u="none" strike="noStrike" dirty="0">
                <a:effectLst/>
                <a:latin typeface="Space Grotesk"/>
              </a:rPr>
              <a:t>11.451.467,64</a:t>
            </a:r>
            <a:endParaRPr lang="en-US" sz="1400" b="1" dirty="0">
              <a:latin typeface="Space Grotesk"/>
            </a:endParaRPr>
          </a:p>
          <a:p>
            <a:endParaRPr lang="en-US" sz="1400" b="1" dirty="0">
              <a:latin typeface="Space Grotesk"/>
              <a:cs typeface="Times New Roman" panose="02020603050405020304" pitchFamily="18" charset="0"/>
            </a:endParaRPr>
          </a:p>
          <a:p>
            <a:pPr marL="0" indent="0">
              <a:buNone/>
            </a:pPr>
            <a:endParaRPr lang="en-US" sz="1400" b="1" dirty="0">
              <a:latin typeface="Space Grotesk"/>
              <a:cs typeface="Times New Roman" panose="02020603050405020304" pitchFamily="18" charset="0"/>
            </a:endParaRPr>
          </a:p>
          <a:p>
            <a:r>
              <a:rPr lang="en-GB" sz="1400" b="1" dirty="0">
                <a:solidFill>
                  <a:srgbClr val="C00000"/>
                </a:solidFill>
                <a:effectLst/>
                <a:latin typeface="Space Grotesk"/>
                <a:cs typeface="Times New Roman" panose="02020603050405020304" pitchFamily="18" charset="0"/>
              </a:rPr>
              <a:t>Now Open! </a:t>
            </a:r>
            <a:r>
              <a:rPr lang="en-US" sz="1400" b="1" dirty="0">
                <a:latin typeface="Space Grotesk"/>
                <a:cs typeface="Times New Roman" panose="02020603050405020304" pitchFamily="18" charset="0"/>
              </a:rPr>
              <a:t>Call 2024-</a:t>
            </a:r>
            <a:r>
              <a:rPr lang="en-GB" sz="1400" b="1" dirty="0">
                <a:effectLst/>
                <a:latin typeface="Space Grotesk"/>
                <a:cs typeface="Times New Roman" panose="02020603050405020304" pitchFamily="18" charset="0"/>
              </a:rPr>
              <a:t>1-IA Topic 2: Focus topic on </a:t>
            </a:r>
            <a:r>
              <a:rPr lang="en-GB" sz="1400" b="1" dirty="0">
                <a:solidFill>
                  <a:srgbClr val="C00000"/>
                </a:solidFill>
                <a:effectLst/>
                <a:latin typeface="Space Grotesk"/>
                <a:cs typeface="Times New Roman" panose="02020603050405020304" pitchFamily="18" charset="0"/>
              </a:rPr>
              <a:t>High Performance RISC-V Automotive Processors </a:t>
            </a:r>
            <a:r>
              <a:rPr lang="en-GB" sz="1400" b="1" dirty="0">
                <a:effectLst/>
                <a:latin typeface="Space Grotesk"/>
                <a:cs typeface="Times New Roman" panose="02020603050405020304" pitchFamily="18" charset="0"/>
              </a:rPr>
              <a:t>supporting the vehicle of the future - </a:t>
            </a:r>
          </a:p>
          <a:p>
            <a:pPr lvl="1"/>
            <a:r>
              <a:rPr lang="en-GB" sz="1400" b="1" dirty="0">
                <a:solidFill>
                  <a:srgbClr val="C00000"/>
                </a:solidFill>
                <a:latin typeface="Space Grotesk"/>
                <a:cs typeface="Times New Roman" panose="02020603050405020304" pitchFamily="18" charset="0"/>
              </a:rPr>
              <a:t>Expected: </a:t>
            </a:r>
            <a:r>
              <a:rPr lang="en-GB" sz="1400" i="1" dirty="0">
                <a:latin typeface="Space Grotesk"/>
                <a:cs typeface="Times New Roman" panose="02020603050405020304" pitchFamily="18" charset="0"/>
              </a:rPr>
              <a:t>Max 70 partners, </a:t>
            </a:r>
            <a:r>
              <a:rPr lang="en-GB" sz="1400" i="1" dirty="0">
                <a:effectLst/>
                <a:latin typeface="Space Grotesk"/>
              </a:rPr>
              <a:t>Approx. cost: </a:t>
            </a:r>
            <a:r>
              <a:rPr lang="en-GB" sz="1400" b="1" i="1" dirty="0">
                <a:effectLst/>
                <a:latin typeface="Space Grotesk"/>
              </a:rPr>
              <a:t>€ 60-</a:t>
            </a:r>
            <a:r>
              <a:rPr lang="en-BE" sz="1400" b="1" i="1" dirty="0">
                <a:effectLst/>
                <a:latin typeface="Space Grotesk"/>
              </a:rPr>
              <a:t>8</a:t>
            </a:r>
            <a:r>
              <a:rPr lang="en-BE" sz="1400" b="1" i="1" dirty="0">
                <a:latin typeface="Space Grotesk"/>
              </a:rPr>
              <a:t>0M</a:t>
            </a:r>
            <a:r>
              <a:rPr lang="en-GB" sz="1400" i="1" dirty="0">
                <a:effectLst/>
                <a:latin typeface="Space Grotesk"/>
              </a:rPr>
              <a:t>; Max HE Funding </a:t>
            </a:r>
            <a:r>
              <a:rPr lang="en-GB" sz="1400" b="1" i="1" dirty="0">
                <a:effectLst/>
                <a:latin typeface="Space Grotesk"/>
              </a:rPr>
              <a:t>€ </a:t>
            </a:r>
            <a:r>
              <a:rPr lang="en-BE" sz="1400" b="1" i="1" dirty="0">
                <a:latin typeface="Space Grotesk"/>
              </a:rPr>
              <a:t>20M</a:t>
            </a:r>
            <a:r>
              <a:rPr lang="en-GB" sz="1400" i="1" dirty="0">
                <a:effectLst/>
                <a:latin typeface="Space Grotesk"/>
              </a:rPr>
              <a:t>; Max National Funding: </a:t>
            </a:r>
            <a:r>
              <a:rPr lang="en-GB" sz="1400" b="1" i="1" dirty="0">
                <a:effectLst/>
                <a:latin typeface="Space Grotesk"/>
              </a:rPr>
              <a:t>€ </a:t>
            </a:r>
            <a:r>
              <a:rPr lang="en-BE" sz="1400" b="1" i="1" u="none" strike="noStrike" dirty="0">
                <a:effectLst/>
                <a:latin typeface="Space Grotesk"/>
              </a:rPr>
              <a:t>20M</a:t>
            </a:r>
            <a:endParaRPr lang="en-GB" sz="1400" b="1" i="1" dirty="0">
              <a:solidFill>
                <a:srgbClr val="C00000"/>
              </a:solidFill>
              <a:effectLst/>
              <a:latin typeface="Space Grotesk"/>
              <a:cs typeface="Times New Roman" panose="02020603050405020304" pitchFamily="18" charset="0"/>
            </a:endParaRPr>
          </a:p>
        </p:txBody>
      </p:sp>
      <p:sp>
        <p:nvSpPr>
          <p:cNvPr id="3" name="Title 2">
            <a:extLst>
              <a:ext uri="{FF2B5EF4-FFF2-40B4-BE49-F238E27FC236}">
                <a16:creationId xmlns:a16="http://schemas.microsoft.com/office/drawing/2014/main" id="{EA7FE4D1-CC10-9636-8C82-29AC8B5A2DE1}"/>
              </a:ext>
            </a:extLst>
          </p:cNvPr>
          <p:cNvSpPr>
            <a:spLocks noGrp="1"/>
          </p:cNvSpPr>
          <p:nvPr>
            <p:ph type="title"/>
          </p:nvPr>
        </p:nvSpPr>
        <p:spPr/>
        <p:txBody>
          <a:bodyPr/>
          <a:lstStyle/>
          <a:p>
            <a:r>
              <a:rPr lang="en-US" sz="4400" dirty="0">
                <a:solidFill>
                  <a:srgbClr val="5C64B7"/>
                </a:solidFill>
                <a:latin typeface="+mn-lt"/>
                <a:cs typeface="+mj-cs"/>
              </a:rPr>
              <a:t>Chips and computing: RISC-V</a:t>
            </a:r>
            <a:endParaRPr lang="en-US" dirty="0"/>
          </a:p>
        </p:txBody>
      </p:sp>
      <p:sp>
        <p:nvSpPr>
          <p:cNvPr id="14" name="TextBox 13">
            <a:extLst>
              <a:ext uri="{FF2B5EF4-FFF2-40B4-BE49-F238E27FC236}">
                <a16:creationId xmlns:a16="http://schemas.microsoft.com/office/drawing/2014/main" id="{E0F7D973-B652-4E17-C2C6-ACFCC8FCC4AA}"/>
              </a:ext>
            </a:extLst>
          </p:cNvPr>
          <p:cNvSpPr txBox="1"/>
          <p:nvPr/>
        </p:nvSpPr>
        <p:spPr>
          <a:xfrm>
            <a:off x="1758322" y="4938666"/>
            <a:ext cx="8279296" cy="646331"/>
          </a:xfrm>
          <a:prstGeom prst="rect">
            <a:avLst/>
          </a:prstGeom>
          <a:noFill/>
          <a:ln w="28575">
            <a:solidFill>
              <a:srgbClr val="C00000"/>
            </a:solidFill>
          </a:ln>
        </p:spPr>
        <p:txBody>
          <a:bodyPr wrap="square" rtlCol="0">
            <a:spAutoFit/>
          </a:bodyPr>
          <a:lstStyle/>
          <a:p>
            <a:pPr algn="ctr"/>
            <a:r>
              <a:rPr lang="en-US" b="1" dirty="0">
                <a:solidFill>
                  <a:srgbClr val="C00000"/>
                </a:solidFill>
              </a:rPr>
              <a:t>Chips JU investment </a:t>
            </a:r>
            <a:r>
              <a:rPr lang="en-US" b="1">
                <a:solidFill>
                  <a:srgbClr val="C00000"/>
                </a:solidFill>
              </a:rPr>
              <a:t>in RISC-V </a:t>
            </a:r>
            <a:r>
              <a:rPr lang="en-US" dirty="0"/>
              <a:t>so far (2 projects contracted): </a:t>
            </a:r>
          </a:p>
          <a:p>
            <a:pPr algn="ctr"/>
            <a:r>
              <a:rPr lang="en-US" dirty="0"/>
              <a:t>Total Cost: </a:t>
            </a:r>
            <a:r>
              <a:rPr lang="en-GB" sz="1800" b="1" i="1" dirty="0">
                <a:effectLst/>
                <a:latin typeface="Space Grotesk"/>
              </a:rPr>
              <a:t>€ </a:t>
            </a:r>
            <a:r>
              <a:rPr lang="en-BE" sz="1800" b="1" i="1" dirty="0">
                <a:effectLst/>
                <a:latin typeface="Space Grotesk"/>
              </a:rPr>
              <a:t>95</a:t>
            </a:r>
            <a:r>
              <a:rPr lang="en-BE" sz="1800" b="1" dirty="0">
                <a:latin typeface="Space Grotesk"/>
              </a:rPr>
              <a:t>M</a:t>
            </a:r>
            <a:r>
              <a:rPr lang="en-BE" sz="1800" dirty="0">
                <a:latin typeface="Space Grotesk"/>
              </a:rPr>
              <a:t>, HE Funding: </a:t>
            </a:r>
            <a:r>
              <a:rPr lang="en-GB" sz="1800" b="1" i="1" dirty="0">
                <a:effectLst/>
                <a:latin typeface="Space Grotesk"/>
              </a:rPr>
              <a:t>€ </a:t>
            </a:r>
            <a:r>
              <a:rPr lang="en-BE" b="1" i="1" dirty="0">
                <a:latin typeface="Space Grotesk"/>
              </a:rPr>
              <a:t>27</a:t>
            </a:r>
            <a:r>
              <a:rPr lang="en-BE" sz="1800" b="1" dirty="0">
                <a:latin typeface="Space Grotesk"/>
              </a:rPr>
              <a:t>M</a:t>
            </a:r>
            <a:r>
              <a:rPr lang="en-BE" sz="1800" dirty="0">
                <a:latin typeface="Space Grotesk"/>
              </a:rPr>
              <a:t>, National Funding</a:t>
            </a:r>
            <a:r>
              <a:rPr lang="en-US" sz="1800" dirty="0">
                <a:latin typeface="Space Grotesk"/>
              </a:rPr>
              <a:t>:</a:t>
            </a:r>
            <a:r>
              <a:rPr lang="en-GB" sz="1800" i="1" dirty="0">
                <a:effectLst/>
                <a:latin typeface="Space Grotesk"/>
              </a:rPr>
              <a:t> </a:t>
            </a:r>
            <a:r>
              <a:rPr lang="en-GB" sz="1800" b="1" i="1" dirty="0">
                <a:effectLst/>
                <a:latin typeface="Space Grotesk"/>
              </a:rPr>
              <a:t>€ </a:t>
            </a:r>
            <a:r>
              <a:rPr lang="en-BE" sz="1800" b="1" i="1" dirty="0">
                <a:effectLst/>
                <a:latin typeface="Space Grotesk"/>
              </a:rPr>
              <a:t>25</a:t>
            </a:r>
            <a:r>
              <a:rPr lang="en-BE" sz="1800" b="1" dirty="0">
                <a:latin typeface="Space Grotesk"/>
              </a:rPr>
              <a:t>M</a:t>
            </a:r>
            <a:r>
              <a:rPr lang="en-BE" sz="1800" dirty="0">
                <a:latin typeface="Space Grotesk"/>
              </a:rPr>
              <a:t>, Private in-kind</a:t>
            </a:r>
            <a:r>
              <a:rPr lang="en-US" sz="1800" dirty="0">
                <a:latin typeface="Space Grotesk"/>
              </a:rPr>
              <a:t>:</a:t>
            </a:r>
            <a:r>
              <a:rPr lang="en-GB" sz="1800" i="1" dirty="0">
                <a:effectLst/>
                <a:latin typeface="Space Grotesk"/>
              </a:rPr>
              <a:t> </a:t>
            </a:r>
            <a:r>
              <a:rPr lang="en-GB" sz="1800" b="1" i="1" dirty="0">
                <a:effectLst/>
                <a:latin typeface="Space Grotesk"/>
              </a:rPr>
              <a:t>€ </a:t>
            </a:r>
            <a:r>
              <a:rPr lang="en-BE" sz="1800" b="1" i="1" dirty="0">
                <a:effectLst/>
                <a:latin typeface="Space Grotesk"/>
              </a:rPr>
              <a:t>43</a:t>
            </a:r>
            <a:r>
              <a:rPr lang="en-BE" sz="1800" b="1" dirty="0">
                <a:latin typeface="Space Grotesk"/>
              </a:rPr>
              <a:t>M</a:t>
            </a:r>
            <a:r>
              <a:rPr lang="en-US" b="1" dirty="0"/>
              <a:t> </a:t>
            </a:r>
          </a:p>
        </p:txBody>
      </p:sp>
      <p:sp>
        <p:nvSpPr>
          <p:cNvPr id="4" name="Curved Right Arrow 3">
            <a:extLst>
              <a:ext uri="{FF2B5EF4-FFF2-40B4-BE49-F238E27FC236}">
                <a16:creationId xmlns:a16="http://schemas.microsoft.com/office/drawing/2014/main" id="{20C76FF3-EC1B-8FA0-B0BD-F28BE79FD43F}"/>
              </a:ext>
            </a:extLst>
          </p:cNvPr>
          <p:cNvSpPr/>
          <p:nvPr/>
        </p:nvSpPr>
        <p:spPr>
          <a:xfrm>
            <a:off x="246045" y="2509612"/>
            <a:ext cx="509028" cy="125882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a:extLst>
              <a:ext uri="{FF2B5EF4-FFF2-40B4-BE49-F238E27FC236}">
                <a16:creationId xmlns:a16="http://schemas.microsoft.com/office/drawing/2014/main" id="{32627DBF-D0BB-ADD8-2060-326024040F8A}"/>
              </a:ext>
            </a:extLst>
          </p:cNvPr>
          <p:cNvSpPr/>
          <p:nvPr/>
        </p:nvSpPr>
        <p:spPr>
          <a:xfrm>
            <a:off x="246045" y="1190087"/>
            <a:ext cx="509028" cy="141456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00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88D8C633-E5B3-0BDB-C32D-69B0DDEFB59D}"/>
              </a:ext>
            </a:extLst>
          </p:cNvPr>
          <p:cNvPicPr>
            <a:picLocks noChangeAspect="1"/>
          </p:cNvPicPr>
          <p:nvPr/>
        </p:nvPicPr>
        <p:blipFill>
          <a:blip r:embed="rId3"/>
          <a:stretch>
            <a:fillRect/>
          </a:stretch>
        </p:blipFill>
        <p:spPr>
          <a:xfrm>
            <a:off x="9083836" y="4261065"/>
            <a:ext cx="2587430" cy="2006510"/>
          </a:xfrm>
          <a:prstGeom prst="rect">
            <a:avLst/>
          </a:prstGeom>
        </p:spPr>
      </p:pic>
      <p:sp>
        <p:nvSpPr>
          <p:cNvPr id="5" name="Title 4">
            <a:extLst>
              <a:ext uri="{FF2B5EF4-FFF2-40B4-BE49-F238E27FC236}">
                <a16:creationId xmlns:a16="http://schemas.microsoft.com/office/drawing/2014/main" id="{6EB67CF9-ACC3-4E05-92A9-1B8C829337CA}"/>
              </a:ext>
            </a:extLst>
          </p:cNvPr>
          <p:cNvSpPr>
            <a:spLocks noGrp="1"/>
          </p:cNvSpPr>
          <p:nvPr>
            <p:ph type="title"/>
          </p:nvPr>
        </p:nvSpPr>
        <p:spPr/>
        <p:txBody>
          <a:bodyPr/>
          <a:lstStyle/>
          <a:p>
            <a:r>
              <a:rPr lang="en-US" sz="3600" dirty="0">
                <a:solidFill>
                  <a:srgbClr val="5C64B7"/>
                </a:solidFill>
                <a:latin typeface="+mn-lt"/>
                <a:cs typeface="+mj-cs"/>
              </a:rPr>
              <a:t>Chips and computing: AI</a:t>
            </a:r>
            <a:endParaRPr lang="nl-BE" sz="3600" b="1" dirty="0"/>
          </a:p>
        </p:txBody>
      </p:sp>
      <p:sp>
        <p:nvSpPr>
          <p:cNvPr id="6" name="Content Placeholder 11">
            <a:extLst>
              <a:ext uri="{FF2B5EF4-FFF2-40B4-BE49-F238E27FC236}">
                <a16:creationId xmlns:a16="http://schemas.microsoft.com/office/drawing/2014/main" id="{BF819C7B-E5D1-D9E6-48D5-D65C70EA06A3}"/>
              </a:ext>
            </a:extLst>
          </p:cNvPr>
          <p:cNvSpPr txBox="1">
            <a:spLocks/>
          </p:cNvSpPr>
          <p:nvPr/>
        </p:nvSpPr>
        <p:spPr>
          <a:xfrm>
            <a:off x="757231" y="1189443"/>
            <a:ext cx="7930718" cy="2239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pace Grotesk" pitchFamily="2" charset="0"/>
                <a:ea typeface="+mn-ea"/>
                <a:cs typeface="Space Grotes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pace Grotesk" pitchFamily="2" charset="0"/>
                <a:ea typeface="+mn-ea"/>
                <a:cs typeface="Space Grotes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pace Grotesk Light" pitchFamily="2" charset="0"/>
                <a:ea typeface="+mn-ea"/>
                <a:cs typeface="Space Grotesk L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u="sng" dirty="0">
                <a:solidFill>
                  <a:srgbClr val="7030A0"/>
                </a:solidFill>
              </a:rPr>
              <a:t>2014-2020. Three key technological areas: AI, IoT and Edge Computing</a:t>
            </a:r>
          </a:p>
          <a:p>
            <a:pPr marL="360363" indent="-180975">
              <a:spcBef>
                <a:spcPts val="600"/>
              </a:spcBef>
              <a:spcAft>
                <a:spcPts val="600"/>
              </a:spcAft>
            </a:pPr>
            <a:r>
              <a:rPr lang="en-US" sz="1800" dirty="0"/>
              <a:t>47 out of 92 of our projects (51%) produced results in these areas (2014-2020).</a:t>
            </a:r>
          </a:p>
          <a:p>
            <a:pPr marL="360363" indent="-180975">
              <a:spcBef>
                <a:spcPts val="600"/>
              </a:spcBef>
              <a:spcAft>
                <a:spcPts val="600"/>
              </a:spcAft>
            </a:pPr>
            <a:r>
              <a:rPr lang="en-US" sz="1800" dirty="0"/>
              <a:t>Results included: algorithms, HW components (e.g., devices, connectivity techs), architectures/platforms, cloud-to-edge techs, contributions to standards and open-source initiatives.</a:t>
            </a:r>
          </a:p>
          <a:p>
            <a:pPr marL="360363" indent="-180975">
              <a:spcBef>
                <a:spcPts val="600"/>
              </a:spcBef>
              <a:spcAft>
                <a:spcPts val="600"/>
              </a:spcAft>
            </a:pPr>
            <a:r>
              <a:rPr lang="en-US" sz="1800" dirty="0"/>
              <a:t>Mostly for industrial, mobility and energy applications.</a:t>
            </a:r>
          </a:p>
        </p:txBody>
      </p:sp>
      <p:pic>
        <p:nvPicPr>
          <p:cNvPr id="18" name="Picture 17">
            <a:extLst>
              <a:ext uri="{FF2B5EF4-FFF2-40B4-BE49-F238E27FC236}">
                <a16:creationId xmlns:a16="http://schemas.microsoft.com/office/drawing/2014/main" id="{BD3A58C4-E3A9-4C7B-4CF8-28445854A8E5}"/>
              </a:ext>
            </a:extLst>
          </p:cNvPr>
          <p:cNvPicPr>
            <a:picLocks noChangeAspect="1"/>
          </p:cNvPicPr>
          <p:nvPr/>
        </p:nvPicPr>
        <p:blipFill>
          <a:blip r:embed="rId4"/>
          <a:stretch>
            <a:fillRect/>
          </a:stretch>
        </p:blipFill>
        <p:spPr>
          <a:xfrm>
            <a:off x="9053945" y="1189443"/>
            <a:ext cx="2415638" cy="2165879"/>
          </a:xfrm>
          <a:prstGeom prst="rect">
            <a:avLst/>
          </a:prstGeom>
        </p:spPr>
      </p:pic>
      <p:sp>
        <p:nvSpPr>
          <p:cNvPr id="19" name="Content Placeholder 11">
            <a:extLst>
              <a:ext uri="{FF2B5EF4-FFF2-40B4-BE49-F238E27FC236}">
                <a16:creationId xmlns:a16="http://schemas.microsoft.com/office/drawing/2014/main" id="{F8FE4499-B625-848E-07EC-B8A466C144E2}"/>
              </a:ext>
            </a:extLst>
          </p:cNvPr>
          <p:cNvSpPr txBox="1">
            <a:spLocks/>
          </p:cNvSpPr>
          <p:nvPr/>
        </p:nvSpPr>
        <p:spPr>
          <a:xfrm>
            <a:off x="757231" y="3355322"/>
            <a:ext cx="10295076" cy="992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pace Grotesk" pitchFamily="2" charset="0"/>
                <a:ea typeface="+mn-ea"/>
                <a:cs typeface="Space Grotes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pace Grotesk" pitchFamily="2" charset="0"/>
                <a:ea typeface="+mn-ea"/>
                <a:cs typeface="Space Grotes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pace Grotesk Light" pitchFamily="2" charset="0"/>
                <a:ea typeface="+mn-ea"/>
                <a:cs typeface="Space Grotesk L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ace Grotesk Light" pitchFamily="2" charset="0"/>
                <a:ea typeface="+mn-ea"/>
                <a:cs typeface="Space Grotesk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u="sng" dirty="0">
                <a:solidFill>
                  <a:srgbClr val="7030A0"/>
                </a:solidFill>
              </a:rPr>
              <a:t>2021-2027. Towards a Strong European Edge AI Ecosystem</a:t>
            </a:r>
          </a:p>
          <a:p>
            <a:pPr>
              <a:spcBef>
                <a:spcPts val="600"/>
              </a:spcBef>
              <a:spcAft>
                <a:spcPts val="600"/>
              </a:spcAft>
              <a:buFont typeface="Wingdings" panose="05000000000000000000" pitchFamily="2" charset="2"/>
              <a:buChar char="Ø"/>
            </a:pPr>
            <a:r>
              <a:rPr lang="en-US" sz="1800" dirty="0"/>
              <a:t>Projects are expected to incrementally co-create a strong European edge AI ecosystem to strengthen established platforms/technologies &amp; enable interconnections between them.</a:t>
            </a:r>
          </a:p>
        </p:txBody>
      </p:sp>
      <p:sp>
        <p:nvSpPr>
          <p:cNvPr id="21" name="Rectangle: Rounded Corners 20">
            <a:extLst>
              <a:ext uri="{FF2B5EF4-FFF2-40B4-BE49-F238E27FC236}">
                <a16:creationId xmlns:a16="http://schemas.microsoft.com/office/drawing/2014/main" id="{79BC8446-BEEF-3FE5-C829-EF5A97FB2281}"/>
              </a:ext>
            </a:extLst>
          </p:cNvPr>
          <p:cNvSpPr/>
          <p:nvPr/>
        </p:nvSpPr>
        <p:spPr>
          <a:xfrm>
            <a:off x="1684379" y="5542024"/>
            <a:ext cx="2522819" cy="6136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accent6">
                    <a:lumMod val="50000"/>
                  </a:schemeClr>
                </a:solidFill>
              </a:rPr>
              <a:t>Topic on </a:t>
            </a:r>
            <a:r>
              <a:rPr lang="en-GB" b="1" dirty="0">
                <a:solidFill>
                  <a:schemeClr val="accent6">
                    <a:lumMod val="50000"/>
                  </a:schemeClr>
                </a:solidFill>
              </a:rPr>
              <a:t>Edge AI 2021</a:t>
            </a:r>
          </a:p>
          <a:p>
            <a:pPr algn="ctr"/>
            <a:r>
              <a:rPr lang="en-GB" sz="1400" dirty="0">
                <a:solidFill>
                  <a:schemeClr val="accent6">
                    <a:lumMod val="50000"/>
                  </a:schemeClr>
                </a:solidFill>
              </a:rPr>
              <a:t>(Processing solutions)</a:t>
            </a:r>
            <a:endParaRPr lang="en-GB" dirty="0">
              <a:solidFill>
                <a:schemeClr val="accent6">
                  <a:lumMod val="50000"/>
                </a:schemeClr>
              </a:solidFill>
            </a:endParaRPr>
          </a:p>
        </p:txBody>
      </p:sp>
      <p:sp>
        <p:nvSpPr>
          <p:cNvPr id="22" name="Rectangle: Rounded Corners 21">
            <a:extLst>
              <a:ext uri="{FF2B5EF4-FFF2-40B4-BE49-F238E27FC236}">
                <a16:creationId xmlns:a16="http://schemas.microsoft.com/office/drawing/2014/main" id="{D501B17E-0866-CD9A-8905-E994BEF62B7D}"/>
              </a:ext>
            </a:extLst>
          </p:cNvPr>
          <p:cNvSpPr/>
          <p:nvPr/>
        </p:nvSpPr>
        <p:spPr>
          <a:xfrm>
            <a:off x="6118197" y="5353252"/>
            <a:ext cx="2486125" cy="6136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accent6">
                    <a:lumMod val="50000"/>
                  </a:schemeClr>
                </a:solidFill>
              </a:rPr>
              <a:t>Topic on </a:t>
            </a:r>
            <a:r>
              <a:rPr lang="en-GB" b="1" dirty="0">
                <a:solidFill>
                  <a:schemeClr val="accent6">
                    <a:lumMod val="50000"/>
                  </a:schemeClr>
                </a:solidFill>
              </a:rPr>
              <a:t>Edge AI 2023</a:t>
            </a:r>
          </a:p>
          <a:p>
            <a:pPr algn="ctr"/>
            <a:r>
              <a:rPr lang="en-GB" sz="1400" dirty="0">
                <a:solidFill>
                  <a:schemeClr val="accent6">
                    <a:lumMod val="50000"/>
                  </a:schemeClr>
                </a:solidFill>
              </a:rPr>
              <a:t>(Integration solutions)</a:t>
            </a:r>
          </a:p>
        </p:txBody>
      </p:sp>
      <p:sp>
        <p:nvSpPr>
          <p:cNvPr id="26" name="Arrow: Right 25">
            <a:extLst>
              <a:ext uri="{FF2B5EF4-FFF2-40B4-BE49-F238E27FC236}">
                <a16:creationId xmlns:a16="http://schemas.microsoft.com/office/drawing/2014/main" id="{6B4ACE93-8CD5-3DB2-2F02-8AC844D10B77}"/>
              </a:ext>
            </a:extLst>
          </p:cNvPr>
          <p:cNvSpPr/>
          <p:nvPr/>
        </p:nvSpPr>
        <p:spPr>
          <a:xfrm rot="21211844">
            <a:off x="4224885" y="5594295"/>
            <a:ext cx="1890493" cy="284674"/>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1121F00D-B545-3840-260C-3C6146F4524B}"/>
              </a:ext>
            </a:extLst>
          </p:cNvPr>
          <p:cNvSpPr/>
          <p:nvPr/>
        </p:nvSpPr>
        <p:spPr>
          <a:xfrm>
            <a:off x="520734" y="4671908"/>
            <a:ext cx="2265782" cy="61369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b="1" dirty="0"/>
              <a:t>Projects 2014-2020</a:t>
            </a:r>
          </a:p>
          <a:p>
            <a:pPr algn="ctr"/>
            <a:r>
              <a:rPr lang="en-GB" sz="1400" dirty="0"/>
              <a:t>(IoT, AI, Edge Computing)</a:t>
            </a:r>
            <a:endParaRPr lang="en-GB" dirty="0"/>
          </a:p>
        </p:txBody>
      </p:sp>
      <p:sp>
        <p:nvSpPr>
          <p:cNvPr id="34" name="Arrow: Left-Up 33">
            <a:extLst>
              <a:ext uri="{FF2B5EF4-FFF2-40B4-BE49-F238E27FC236}">
                <a16:creationId xmlns:a16="http://schemas.microsoft.com/office/drawing/2014/main" id="{EE541AE3-155D-19E6-9537-471944374AD7}"/>
              </a:ext>
            </a:extLst>
          </p:cNvPr>
          <p:cNvSpPr/>
          <p:nvPr/>
        </p:nvSpPr>
        <p:spPr>
          <a:xfrm flipV="1">
            <a:off x="2764131" y="4872101"/>
            <a:ext cx="4433305" cy="514291"/>
          </a:xfrm>
          <a:prstGeom prst="lef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b="1"/>
          </a:p>
        </p:txBody>
      </p:sp>
      <p:pic>
        <p:nvPicPr>
          <p:cNvPr id="36" name="Picture 2">
            <a:extLst>
              <a:ext uri="{FF2B5EF4-FFF2-40B4-BE49-F238E27FC236}">
                <a16:creationId xmlns:a16="http://schemas.microsoft.com/office/drawing/2014/main" id="{85BDF56C-B274-3291-1653-E4BDDA8B63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97" b="23449"/>
          <a:stretch/>
        </p:blipFill>
        <p:spPr bwMode="auto">
          <a:xfrm>
            <a:off x="4380912" y="6002178"/>
            <a:ext cx="613692" cy="37038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149E8BAB-6D49-B153-C01C-45C9CCA38E39}"/>
              </a:ext>
            </a:extLst>
          </p:cNvPr>
          <p:cNvGrpSpPr/>
          <p:nvPr/>
        </p:nvGrpSpPr>
        <p:grpSpPr>
          <a:xfrm>
            <a:off x="4923416" y="5922700"/>
            <a:ext cx="522036" cy="557242"/>
            <a:chOff x="5619287" y="4974141"/>
            <a:chExt cx="669680" cy="678814"/>
          </a:xfrm>
        </p:grpSpPr>
        <p:pic>
          <p:nvPicPr>
            <p:cNvPr id="38" name="Picture 16">
              <a:extLst>
                <a:ext uri="{FF2B5EF4-FFF2-40B4-BE49-F238E27FC236}">
                  <a16:creationId xmlns:a16="http://schemas.microsoft.com/office/drawing/2014/main" id="{57C6BAA1-6CF5-561E-7531-8A0B9414C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282" y="4974141"/>
              <a:ext cx="467685" cy="46768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B5D9DE5-D0CB-8188-FC77-A399AD5CC346}"/>
                </a:ext>
              </a:extLst>
            </p:cNvPr>
            <p:cNvSpPr txBox="1"/>
            <p:nvPr/>
          </p:nvSpPr>
          <p:spPr>
            <a:xfrm>
              <a:off x="5619287" y="5391345"/>
              <a:ext cx="659155" cy="261610"/>
            </a:xfrm>
            <a:prstGeom prst="rect">
              <a:avLst/>
            </a:prstGeom>
            <a:noFill/>
          </p:spPr>
          <p:txBody>
            <a:bodyPr wrap="none" rtlCol="0">
              <a:spAutoFit/>
            </a:bodyPr>
            <a:lstStyle/>
            <a:p>
              <a:r>
                <a:rPr lang="en-GB" sz="1100" b="1" dirty="0">
                  <a:solidFill>
                    <a:schemeClr val="tx1">
                      <a:lumMod val="50000"/>
                      <a:lumOff val="50000"/>
                    </a:schemeClr>
                  </a:solidFill>
                  <a:latin typeface="Aharoni" panose="02010803020104030203" pitchFamily="2" charset="-79"/>
                  <a:cs typeface="Aharoni" panose="02010803020104030203" pitchFamily="2" charset="-79"/>
                </a:rPr>
                <a:t>CLEVER</a:t>
              </a:r>
              <a:endParaRPr lang="en-GB" b="1" dirty="0">
                <a:solidFill>
                  <a:schemeClr val="tx1">
                    <a:lumMod val="50000"/>
                    <a:lumOff val="50000"/>
                  </a:schemeClr>
                </a:solidFill>
                <a:latin typeface="Aharoni" panose="02010803020104030203" pitchFamily="2" charset="-79"/>
                <a:cs typeface="Aharoni" panose="02010803020104030203" pitchFamily="2" charset="-79"/>
              </a:endParaRPr>
            </a:p>
          </p:txBody>
        </p:sp>
      </p:grpSp>
      <p:pic>
        <p:nvPicPr>
          <p:cNvPr id="40" name="Picture 18">
            <a:extLst>
              <a:ext uri="{FF2B5EF4-FFF2-40B4-BE49-F238E27FC236}">
                <a16:creationId xmlns:a16="http://schemas.microsoft.com/office/drawing/2014/main" id="{D898E4FF-30B2-D46D-1A95-B2DB9BF06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9034" y="5890651"/>
            <a:ext cx="818058" cy="4958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E0ECA03B-17FA-DCBB-1B1B-5FC93DB3B3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585" y="4469917"/>
            <a:ext cx="1095539" cy="3763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a:extLst>
              <a:ext uri="{FF2B5EF4-FFF2-40B4-BE49-F238E27FC236}">
                <a16:creationId xmlns:a16="http://schemas.microsoft.com/office/drawing/2014/main" id="{F52BC476-2052-E599-6740-5AB041E485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494" y="4443830"/>
            <a:ext cx="312564" cy="4273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a:extLst>
              <a:ext uri="{FF2B5EF4-FFF2-40B4-BE49-F238E27FC236}">
                <a16:creationId xmlns:a16="http://schemas.microsoft.com/office/drawing/2014/main" id="{33525E47-75B6-4FE5-0EAC-DE762D3C12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5263" y="4478168"/>
            <a:ext cx="1142452" cy="3924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B86016E2-E882-B4BA-379B-88C06A1762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6351" y="4387042"/>
            <a:ext cx="492876" cy="5589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a:extLst>
              <a:ext uri="{FF2B5EF4-FFF2-40B4-BE49-F238E27FC236}">
                <a16:creationId xmlns:a16="http://schemas.microsoft.com/office/drawing/2014/main" id="{0C14E238-6C9C-90BE-B5D2-95997EB581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8791" y="4434125"/>
            <a:ext cx="480505" cy="48050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a:extLst>
              <a:ext uri="{FF2B5EF4-FFF2-40B4-BE49-F238E27FC236}">
                <a16:creationId xmlns:a16="http://schemas.microsoft.com/office/drawing/2014/main" id="{02C0647B-4CA9-A073-039D-035C636530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4967" y="4602938"/>
            <a:ext cx="694378" cy="17081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6">
            <a:extLst>
              <a:ext uri="{FF2B5EF4-FFF2-40B4-BE49-F238E27FC236}">
                <a16:creationId xmlns:a16="http://schemas.microsoft.com/office/drawing/2014/main" id="{4C2C8F66-995C-8CA3-5B04-81308CBD06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2066" y="4657836"/>
            <a:ext cx="621056" cy="18838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BC5F4D55-6920-D422-E587-4E75FEC7E0D5}"/>
              </a:ext>
            </a:extLst>
          </p:cNvPr>
          <p:cNvSpPr txBox="1"/>
          <p:nvPr/>
        </p:nvSpPr>
        <p:spPr>
          <a:xfrm>
            <a:off x="6746929" y="5962017"/>
            <a:ext cx="2014713" cy="276999"/>
          </a:xfrm>
          <a:prstGeom prst="rect">
            <a:avLst/>
          </a:prstGeom>
          <a:noFill/>
        </p:spPr>
        <p:txBody>
          <a:bodyPr wrap="square" rtlCol="0">
            <a:spAutoFit/>
          </a:bodyPr>
          <a:lstStyle/>
          <a:p>
            <a:r>
              <a:rPr lang="en-GB" sz="1200" b="1" dirty="0">
                <a:solidFill>
                  <a:schemeClr val="bg1">
                    <a:lumMod val="50000"/>
                  </a:schemeClr>
                </a:solidFill>
              </a:rPr>
              <a:t>*Contracts in preparation</a:t>
            </a:r>
          </a:p>
        </p:txBody>
      </p:sp>
      <p:sp>
        <p:nvSpPr>
          <p:cNvPr id="20" name="Arrow: Right 19">
            <a:extLst>
              <a:ext uri="{FF2B5EF4-FFF2-40B4-BE49-F238E27FC236}">
                <a16:creationId xmlns:a16="http://schemas.microsoft.com/office/drawing/2014/main" id="{867E1610-32A6-76D4-AE72-96BBA0706554}"/>
              </a:ext>
            </a:extLst>
          </p:cNvPr>
          <p:cNvSpPr/>
          <p:nvPr/>
        </p:nvSpPr>
        <p:spPr>
          <a:xfrm rot="21255134">
            <a:off x="8670999" y="5330919"/>
            <a:ext cx="747510" cy="300963"/>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0" name="Arrow: Left-Up 49">
            <a:extLst>
              <a:ext uri="{FF2B5EF4-FFF2-40B4-BE49-F238E27FC236}">
                <a16:creationId xmlns:a16="http://schemas.microsoft.com/office/drawing/2014/main" id="{89803D65-9754-5ADE-C633-D6F028A9C567}"/>
              </a:ext>
            </a:extLst>
          </p:cNvPr>
          <p:cNvSpPr/>
          <p:nvPr/>
        </p:nvSpPr>
        <p:spPr>
          <a:xfrm flipV="1">
            <a:off x="2745039" y="5078899"/>
            <a:ext cx="874248" cy="518336"/>
          </a:xfrm>
          <a:prstGeom prst="lef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b="1"/>
          </a:p>
        </p:txBody>
      </p:sp>
      <p:sp>
        <p:nvSpPr>
          <p:cNvPr id="51" name="TextBox 50">
            <a:extLst>
              <a:ext uri="{FF2B5EF4-FFF2-40B4-BE49-F238E27FC236}">
                <a16:creationId xmlns:a16="http://schemas.microsoft.com/office/drawing/2014/main" id="{900C79F5-BF20-FD6E-E1C1-35A6B7192EAE}"/>
              </a:ext>
            </a:extLst>
          </p:cNvPr>
          <p:cNvSpPr txBox="1"/>
          <p:nvPr/>
        </p:nvSpPr>
        <p:spPr>
          <a:xfrm>
            <a:off x="7074026" y="4569738"/>
            <a:ext cx="636227" cy="400110"/>
          </a:xfrm>
          <a:prstGeom prst="rect">
            <a:avLst/>
          </a:prstGeom>
          <a:noFill/>
        </p:spPr>
        <p:txBody>
          <a:bodyPr wrap="square" rtlCol="0">
            <a:spAutoFit/>
          </a:bodyPr>
          <a:lstStyle/>
          <a:p>
            <a:r>
              <a:rPr lang="en-GB" sz="2000" b="1" dirty="0"/>
              <a:t>…..</a:t>
            </a:r>
          </a:p>
        </p:txBody>
      </p:sp>
    </p:spTree>
    <p:extLst>
      <p:ext uri="{BB962C8B-B14F-4D97-AF65-F5344CB8AC3E}">
        <p14:creationId xmlns:p14="http://schemas.microsoft.com/office/powerpoint/2010/main" val="20910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7615853-7f91-438f-9534-afd54aeb325b">
      <Terms xmlns="http://schemas.microsoft.com/office/infopath/2007/PartnerControls"/>
    </lcf76f155ced4ddcb4097134ff3c332f>
    <TaxCatchAll xmlns="4f61047b-3b18-41b7-9c13-88e2fbe1b5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BD45769B505C47B741277D5A7E1AA2" ma:contentTypeVersion="20" ma:contentTypeDescription="Create a new document." ma:contentTypeScope="" ma:versionID="39c26b109e2fbf0cd9a726ce05a6b7a9">
  <xsd:schema xmlns:xsd="http://www.w3.org/2001/XMLSchema" xmlns:xs="http://www.w3.org/2001/XMLSchema" xmlns:p="http://schemas.microsoft.com/office/2006/metadata/properties" xmlns:ns1="http://schemas.microsoft.com/sharepoint/v3" xmlns:ns2="17615853-7f91-438f-9534-afd54aeb325b" xmlns:ns3="4f61047b-3b18-41b7-9c13-88e2fbe1b5d2" targetNamespace="http://schemas.microsoft.com/office/2006/metadata/properties" ma:root="true" ma:fieldsID="fce0d8aadbc4c9ccec12cbb3b8695efd" ns1:_="" ns2:_="" ns3:_="">
    <xsd:import namespace="http://schemas.microsoft.com/sharepoint/v3"/>
    <xsd:import namespace="17615853-7f91-438f-9534-afd54aeb325b"/>
    <xsd:import namespace="4f61047b-3b18-41b7-9c13-88e2fbe1b5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615853-7f91-438f-9534-afd54aeb3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b6b536-68da-4869-80cf-67b04ace3c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61047b-3b18-41b7-9c13-88e2fbe1b5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4d8597-6f18-48fb-88c2-3eefa884dd06}" ma:internalName="TaxCatchAll" ma:showField="CatchAllData" ma:web="4f61047b-3b18-41b7-9c13-88e2fbe1b5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04E2B-600F-4A66-86D6-B3EE35032073}">
  <ds:schemaRefs>
    <ds:schemaRef ds:uri="49cb2493-3c7f-4614-9dd3-100014931d75"/>
    <ds:schemaRef ds:uri="955dde73-bb49-4a1f-b7d4-7bd2cd5afe9b"/>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0F5A198-E5DF-494C-9B58-7F39DF199A2F}"/>
</file>

<file path=customXml/itemProps3.xml><?xml version="1.0" encoding="utf-8"?>
<ds:datastoreItem xmlns:ds="http://schemas.openxmlformats.org/officeDocument/2006/customXml" ds:itemID="{F04755E3-1008-4841-B93D-F27410776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934</TotalTime>
  <Words>2103</Words>
  <Application>Microsoft Office PowerPoint</Application>
  <PresentationFormat>Widescreen</PresentationFormat>
  <Paragraphs>275</Paragraphs>
  <Slides>14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Aharoni</vt:lpstr>
      <vt:lpstr>Arial</vt:lpstr>
      <vt:lpstr>Arial</vt:lpstr>
      <vt:lpstr>Calibri</vt:lpstr>
      <vt:lpstr>Calibri Light</vt:lpstr>
      <vt:lpstr>EUAlbertina</vt:lpstr>
      <vt:lpstr>Space Grotesk</vt:lpstr>
      <vt:lpstr>Space Grotesk Light</vt:lpstr>
      <vt:lpstr>Space Grotesk Medium</vt:lpstr>
      <vt:lpstr>Symbol</vt:lpstr>
      <vt:lpstr>Wingdings</vt:lpstr>
      <vt:lpstr>Custom Design</vt:lpstr>
      <vt:lpstr>Chips Joint Undertaking </vt:lpstr>
      <vt:lpstr>What is Chips Joint Undertaking?</vt:lpstr>
      <vt:lpstr>Chips Act: Entry into force, 21 September 2023 Signatures 13 September, Publication 18 September 2023</vt:lpstr>
      <vt:lpstr>The 3 pillars of the Chips Act</vt:lpstr>
      <vt:lpstr>Chips JU and its predecessor Key Digital Technologies JU (KDT JU)</vt:lpstr>
      <vt:lpstr>Chips JU</vt:lpstr>
      <vt:lpstr>Chips and computing</vt:lpstr>
      <vt:lpstr>Chips and computing: RISC-V</vt:lpstr>
      <vt:lpstr>Chips and computing: AI</vt:lpstr>
      <vt:lpstr>Chips JU: First calls opened in Dec. 2023</vt:lpstr>
      <vt:lpstr>Chips JU: Upcoming calls (non-initiative)</vt:lpstr>
      <vt:lpstr>Chips JU: Upcoming calls (initiative)</vt:lpstr>
      <vt:lpstr>Summary of calls 2024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fdgzdfgzdfg</dc:title>
  <dc:creator>MARTINS Andreia (KDT)</dc:creator>
  <cp:lastModifiedBy>KINARET Jari (Chips JU)</cp:lastModifiedBy>
  <cp:revision>15</cp:revision>
  <dcterms:created xsi:type="dcterms:W3CDTF">2023-10-02T13:32:11Z</dcterms:created>
  <dcterms:modified xsi:type="dcterms:W3CDTF">2024-03-15T09:40:58Z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0x01010011BD45769B505C47B741277D5A7E1AA2</vt:lpwstr>
  </property>
</Properties>
</file>