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  <p:sldMasterId id="2147483665" r:id="rId4"/>
  </p:sldMasterIdLst>
  <p:notesMasterIdLst>
    <p:notesMasterId r:id="rId19"/>
  </p:notesMasterIdLst>
  <p:sldIdLst>
    <p:sldId id="256" r:id="rId5"/>
    <p:sldId id="259" r:id="rId6"/>
    <p:sldId id="392" r:id="rId7"/>
    <p:sldId id="258" r:id="rId8"/>
    <p:sldId id="394" r:id="rId9"/>
    <p:sldId id="263" r:id="rId10"/>
    <p:sldId id="264" r:id="rId11"/>
    <p:sldId id="2147375099" r:id="rId12"/>
    <p:sldId id="2147471826" r:id="rId13"/>
    <p:sldId id="273" r:id="rId14"/>
    <p:sldId id="269" r:id="rId15"/>
    <p:sldId id="396" r:id="rId16"/>
    <p:sldId id="2147471827" r:id="rId17"/>
    <p:sldId id="393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9CE2D-C41C-40D0-B80C-3FC3CFC7EDD5}" v="5" dt="2024-03-19T16:29:40.71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4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FAF0B-67FF-4E8D-B352-67CB1DB4EB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82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FAF0B-67FF-4E8D-B352-67CB1DB4EB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47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279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16094" y="6948680"/>
            <a:ext cx="15136800" cy="1905003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6400"/>
            </a:lvl1pPr>
          </a:lstStyle>
          <a:p>
            <a:r>
              <a:t>Presentation Subtitle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823157" y="98820"/>
            <a:ext cx="13970003" cy="367083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80000"/>
              </a:lnSpc>
              <a:defRPr sz="9000" spc="-200"/>
            </a:lvl1pPr>
          </a:lstStyle>
          <a:p>
            <a:r>
              <a:t>Presentation</a:t>
            </a:r>
          </a:p>
        </p:txBody>
      </p:sp>
      <p:sp>
        <p:nvSpPr>
          <p:cNvPr id="13" name="ANNOTATION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816094" y="11994612"/>
            <a:ext cx="15136800" cy="461060"/>
          </a:xfrm>
          <a:prstGeom prst="rect">
            <a:avLst/>
          </a:prstGeom>
        </p:spPr>
        <p:txBody>
          <a:bodyPr lIns="50800" tIns="50800" rIns="50800" bIns="50800">
            <a:spAutoFit/>
          </a:bodyPr>
          <a:lstStyle>
            <a:lvl1pPr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annotation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76365" y="11548732"/>
            <a:ext cx="13970003" cy="636982"/>
          </a:xfrm>
          <a:prstGeom prst="rect">
            <a:avLst/>
          </a:prstGeom>
        </p:spPr>
        <p:txBody>
          <a:bodyPr/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38299" y="3998377"/>
            <a:ext cx="13970002" cy="2361017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6400">
                <a:solidFill>
                  <a:srgbClr val="1C28CB"/>
                </a:solidFill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38297" y="1490285"/>
            <a:ext cx="13970006" cy="2361016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1C28CB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499" y="4313041"/>
            <a:ext cx="19373684" cy="6121526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1C28CB"/>
                </a:solidFill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Presentation 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8589" y="1354565"/>
            <a:ext cx="19253504" cy="2663159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80000"/>
              </a:lnSpc>
              <a:defRPr sz="9000" spc="-200">
                <a:solidFill>
                  <a:srgbClr val="1C28CB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Presenta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838227" y="-15182"/>
            <a:ext cx="19247186" cy="19289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1C28CB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838227" y="2700141"/>
            <a:ext cx="19247186" cy="6121526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1C28CB"/>
                </a:solidFill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5pPr>
          </a:lstStyle>
          <a:p>
            <a:r>
              <a:t>Body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A6C9AF6-8B6D-427F-817E-B64B2F23E9C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FBE126C-185D-4D87-95CD-76C71DC4B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2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27172" y="1720974"/>
            <a:ext cx="19507201" cy="367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4219" y="12528208"/>
            <a:ext cx="15240003" cy="63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2"/>
            <a:ext cx="21031200" cy="133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098801"/>
            <a:ext cx="21031200" cy="925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52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400" b="1" kern="1200">
          <a:solidFill>
            <a:srgbClr val="0A56A4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SzPct val="75000"/>
        <a:buFontTx/>
        <a:buBlip>
          <a:blip r:embed="rId3"/>
        </a:buBlip>
        <a:defRPr sz="4800" kern="1200">
          <a:solidFill>
            <a:srgbClr val="0A56A4"/>
          </a:solidFill>
          <a:latin typeface="Montserrat" panose="00000500000000000000" pitchFamily="2" charset="0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SzPct val="75000"/>
        <a:buFontTx/>
        <a:buBlip>
          <a:blip r:embed="rId4"/>
        </a:buBlip>
        <a:defRPr sz="4000" kern="1200">
          <a:solidFill>
            <a:srgbClr val="0A56A4"/>
          </a:solidFill>
          <a:latin typeface="Montserrat" panose="00000500000000000000" pitchFamily="2" charset="0"/>
          <a:ea typeface="+mn-ea"/>
          <a:cs typeface="+mn-cs"/>
        </a:defRPr>
      </a:lvl2pPr>
      <a:lvl3pPr marL="2514600" indent="-685800" algn="l" defTabSz="18288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5"/>
        </a:buBlip>
        <a:defRPr sz="3600" kern="1200">
          <a:solidFill>
            <a:srgbClr val="0A56A4"/>
          </a:solidFill>
          <a:latin typeface="Montserrat" panose="00000500000000000000" pitchFamily="2" charset="0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SzPct val="25000"/>
        <a:buFontTx/>
        <a:buBlip>
          <a:blip r:embed="rId6"/>
        </a:buBlip>
        <a:defRPr sz="3200" kern="1200">
          <a:solidFill>
            <a:srgbClr val="0A56A4"/>
          </a:solidFill>
          <a:latin typeface="Montserrat" panose="00000500000000000000" pitchFamily="2" charset="0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SzPct val="25000"/>
        <a:buFontTx/>
        <a:buBlip>
          <a:blip r:embed="rId6"/>
        </a:buBlip>
        <a:defRPr sz="3200" kern="1200">
          <a:solidFill>
            <a:srgbClr val="0A56A4"/>
          </a:solidFill>
          <a:latin typeface="Montserrat" panose="00000500000000000000" pitchFamily="2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sv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48.jpe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pn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tiff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tiff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tiff"/><Relationship Id="rId9" Type="http://schemas.openxmlformats.org/officeDocument/2006/relationships/image" Target="../media/image17.tiff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idx="21"/>
          </p:nvPr>
        </p:nvSpPr>
        <p:spPr>
          <a:xfrm>
            <a:off x="4816094" y="6948679"/>
            <a:ext cx="16448188" cy="19050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sv-SE" dirty="0"/>
              <a:t>Jeanette Nilsson, AI </a:t>
            </a:r>
            <a:r>
              <a:rPr lang="sv-SE" dirty="0" err="1"/>
              <a:t>Ecosystem</a:t>
            </a:r>
            <a:r>
              <a:rPr lang="sv-SE" dirty="0"/>
              <a:t> expert  RISE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RIAG</a:t>
            </a:r>
            <a:endParaRPr dirty="0"/>
          </a:p>
        </p:txBody>
      </p:sp>
      <p:sp>
        <p:nvSpPr>
          <p:cNvPr id="71" name="Presentation Title"/>
          <p:cNvSpPr txBox="1">
            <a:spLocks noGrp="1"/>
          </p:cNvSpPr>
          <p:nvPr>
            <p:ph type="body" idx="22"/>
          </p:nvPr>
        </p:nvSpPr>
        <p:spPr>
          <a:xfrm>
            <a:off x="4823157" y="98820"/>
            <a:ext cx="13970003" cy="501106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 err="1"/>
              <a:t>Enabling</a:t>
            </a:r>
            <a:r>
              <a:rPr lang="sv-SE" dirty="0"/>
              <a:t> SME and AI </a:t>
            </a:r>
            <a:r>
              <a:rPr lang="sv-SE" dirty="0" err="1"/>
              <a:t>Communites</a:t>
            </a:r>
            <a:r>
              <a:rPr lang="sv-SE" dirty="0"/>
              <a:t> to </a:t>
            </a:r>
            <a:r>
              <a:rPr lang="sv-SE" dirty="0" err="1"/>
              <a:t>grow</a:t>
            </a:r>
            <a:r>
              <a:rPr lang="sv-SE" dirty="0"/>
              <a:t> and </a:t>
            </a:r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HPC</a:t>
            </a:r>
            <a:endParaRPr dirty="0"/>
          </a:p>
        </p:txBody>
      </p:sp>
      <p:sp>
        <p:nvSpPr>
          <p:cNvPr id="72" name="ANNOTATION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ANNOTATION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ome | Leonardo Pre-exascale Supercomputer">
            <a:extLst>
              <a:ext uri="{FF2B5EF4-FFF2-40B4-BE49-F238E27FC236}">
                <a16:creationId xmlns:a16="http://schemas.microsoft.com/office/drawing/2014/main" id="{F7E27643-5BCE-FC96-B28B-8B155C9F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51" y="6598376"/>
            <a:ext cx="12646749" cy="71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UMI again among the fastest and greenest supercomputers in the world - LUMI">
            <a:extLst>
              <a:ext uri="{FF2B5EF4-FFF2-40B4-BE49-F238E27FC236}">
                <a16:creationId xmlns:a16="http://schemas.microsoft.com/office/drawing/2014/main" id="{70ADABB6-038F-6EEC-305F-728979824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5449"/>
          <a:stretch/>
        </p:blipFill>
        <p:spPr bwMode="auto">
          <a:xfrm>
            <a:off x="0" y="6594548"/>
            <a:ext cx="12137301" cy="711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CF0D85-7002-16F1-4EF2-E5859DF95500}"/>
              </a:ext>
            </a:extLst>
          </p:cNvPr>
          <p:cNvSpPr/>
          <p:nvPr/>
        </p:nvSpPr>
        <p:spPr>
          <a:xfrm>
            <a:off x="8641788" y="8149045"/>
            <a:ext cx="6991026" cy="47852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47C3228D-2D6D-AF3C-DAAC-E9C1D31FE9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571" y="1329023"/>
            <a:ext cx="5687977" cy="25838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FEB05-6D18-3F33-D00B-3B71482E5AC5}"/>
              </a:ext>
            </a:extLst>
          </p:cNvPr>
          <p:cNvSpPr txBox="1"/>
          <p:nvPr/>
        </p:nvSpPr>
        <p:spPr>
          <a:xfrm>
            <a:off x="744020" y="1764944"/>
            <a:ext cx="10476430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Large AI Grand Challenge </a:t>
            </a:r>
          </a:p>
        </p:txBody>
      </p:sp>
      <p:pic>
        <p:nvPicPr>
          <p:cNvPr id="1026" name="Picture 2" descr="Visuals - European Commission">
            <a:extLst>
              <a:ext uri="{FF2B5EF4-FFF2-40B4-BE49-F238E27FC236}">
                <a16:creationId xmlns:a16="http://schemas.microsoft.com/office/drawing/2014/main" id="{BFA4B5C1-33BD-B531-9486-F9B9F92E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049" y="4290031"/>
            <a:ext cx="5372100" cy="14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3B56C6-CD05-DE4B-529F-BDE9F01B48B8}"/>
              </a:ext>
            </a:extLst>
          </p:cNvPr>
          <p:cNvSpPr txBox="1"/>
          <p:nvPr/>
        </p:nvSpPr>
        <p:spPr>
          <a:xfrm>
            <a:off x="1042284" y="3861709"/>
            <a:ext cx="14306477" cy="856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Reward Innovative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A2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startups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A2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SMEs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34EF05-DDA0-841D-A297-6925AB656C64}"/>
              </a:ext>
            </a:extLst>
          </p:cNvPr>
          <p:cNvSpPr txBox="1"/>
          <p:nvPr/>
        </p:nvSpPr>
        <p:spPr>
          <a:xfrm>
            <a:off x="10138430" y="8575365"/>
            <a:ext cx="446162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A2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 winners</a:t>
            </a:r>
          </a:p>
        </p:txBody>
      </p:sp>
      <p:pic>
        <p:nvPicPr>
          <p:cNvPr id="37" name="Graphic 36" descr="Treasure chest with solid fill">
            <a:extLst>
              <a:ext uri="{FF2B5EF4-FFF2-40B4-BE49-F238E27FC236}">
                <a16:creationId xmlns:a16="http://schemas.microsoft.com/office/drawing/2014/main" id="{AC1B18A6-F06F-88A4-7C53-A46163C33A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1231" y="9880244"/>
            <a:ext cx="1174023" cy="1174023"/>
          </a:xfrm>
          <a:prstGeom prst="rect">
            <a:avLst/>
          </a:prstGeom>
        </p:spPr>
      </p:pic>
      <p:pic>
        <p:nvPicPr>
          <p:cNvPr id="39" name="Graphic 38" descr="Trophy with solid fill">
            <a:extLst>
              <a:ext uri="{FF2B5EF4-FFF2-40B4-BE49-F238E27FC236}">
                <a16:creationId xmlns:a16="http://schemas.microsoft.com/office/drawing/2014/main" id="{490317AF-3490-F463-7169-B66746A4B6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89279" y="8490923"/>
            <a:ext cx="999883" cy="99988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B827AC4-5332-17BA-BC20-34CA58B84A06}"/>
              </a:ext>
            </a:extLst>
          </p:cNvPr>
          <p:cNvSpPr txBox="1"/>
          <p:nvPr/>
        </p:nvSpPr>
        <p:spPr>
          <a:xfrm>
            <a:off x="10138430" y="10156940"/>
            <a:ext cx="1339150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A2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1M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A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€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A2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60781D-980B-BD5A-7438-4BC4A170C50A}"/>
              </a:ext>
            </a:extLst>
          </p:cNvPr>
          <p:cNvSpPr txBox="1"/>
          <p:nvPr/>
        </p:nvSpPr>
        <p:spPr>
          <a:xfrm>
            <a:off x="10200340" y="11539120"/>
            <a:ext cx="5527724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spcAft>
                <a:spcPts val="1200"/>
              </a:spcAft>
              <a:defRPr sz="4000">
                <a:solidFill>
                  <a:srgbClr val="00326E"/>
                </a:solidFill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00A2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 million GPU 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92912-F470-E4AC-5E88-3F61A511E4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9575" y="11440022"/>
            <a:ext cx="999883" cy="9998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54EA49-732A-0F41-8D2F-3BB280F90BAC}"/>
              </a:ext>
            </a:extLst>
          </p:cNvPr>
          <p:cNvSpPr txBox="1"/>
          <p:nvPr/>
        </p:nvSpPr>
        <p:spPr>
          <a:xfrm>
            <a:off x="3123517" y="5074529"/>
            <a:ext cx="13531290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Development of innovative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A2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Large Language Models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A2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0001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300121C-20D2-5A33-6C8F-BEDBC3FAE669}"/>
              </a:ext>
            </a:extLst>
          </p:cNvPr>
          <p:cNvSpPr/>
          <p:nvPr/>
        </p:nvSpPr>
        <p:spPr>
          <a:xfrm>
            <a:off x="4952999" y="10752955"/>
            <a:ext cx="14420851" cy="19362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BAB982-71A0-1C19-3D30-9EA0D1C02A70}"/>
              </a:ext>
            </a:extLst>
          </p:cNvPr>
          <p:cNvSpPr/>
          <p:nvPr/>
        </p:nvSpPr>
        <p:spPr>
          <a:xfrm>
            <a:off x="4952999" y="8673775"/>
            <a:ext cx="14420851" cy="19362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12634-8CCC-D37D-61AB-DEC1007AF11B}"/>
              </a:ext>
            </a:extLst>
          </p:cNvPr>
          <p:cNvSpPr/>
          <p:nvPr/>
        </p:nvSpPr>
        <p:spPr>
          <a:xfrm>
            <a:off x="4953000" y="6615995"/>
            <a:ext cx="14420851" cy="19362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727DE5-395D-0F05-5E5B-20630486A018}"/>
              </a:ext>
            </a:extLst>
          </p:cNvPr>
          <p:cNvSpPr/>
          <p:nvPr/>
        </p:nvSpPr>
        <p:spPr>
          <a:xfrm>
            <a:off x="4953000" y="4556741"/>
            <a:ext cx="14420851" cy="19362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47C3228D-2D6D-AF3C-DAAC-E9C1D31FE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846" y="1173757"/>
            <a:ext cx="5889553" cy="2675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FEB05-6D18-3F33-D00B-3B71482E5AC5}"/>
              </a:ext>
            </a:extLst>
          </p:cNvPr>
          <p:cNvSpPr txBox="1"/>
          <p:nvPr/>
        </p:nvSpPr>
        <p:spPr>
          <a:xfrm>
            <a:off x="744020" y="1764944"/>
            <a:ext cx="17086780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Open Challenge Prize Program </a:t>
            </a:r>
          </a:p>
        </p:txBody>
      </p:sp>
      <p:pic>
        <p:nvPicPr>
          <p:cNvPr id="5" name="Picture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46BF152-4366-38A6-09DE-043E50896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892" y="3849129"/>
            <a:ext cx="2816816" cy="1143863"/>
          </a:xfrm>
          <a:prstGeom prst="rect">
            <a:avLst/>
          </a:prstGeom>
        </p:spPr>
      </p:pic>
      <p:pic>
        <p:nvPicPr>
          <p:cNvPr id="6" name="Picture 5" descr="Logotipo&#10;&#10;Descripción generada automáticamente">
            <a:extLst>
              <a:ext uri="{FF2B5EF4-FFF2-40B4-BE49-F238E27FC236}">
                <a16:creationId xmlns:a16="http://schemas.microsoft.com/office/drawing/2014/main" id="{9208027D-C182-49C6-973A-1365DC648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378" y="5501565"/>
            <a:ext cx="2111844" cy="1143863"/>
          </a:xfrm>
          <a:prstGeom prst="rect">
            <a:avLst/>
          </a:prstGeom>
        </p:spPr>
      </p:pic>
      <p:pic>
        <p:nvPicPr>
          <p:cNvPr id="8" name="Picture 7" descr="Logotipo, Icono&#10;&#10;Descripción generada automáticamente">
            <a:extLst>
              <a:ext uri="{FF2B5EF4-FFF2-40B4-BE49-F238E27FC236}">
                <a16:creationId xmlns:a16="http://schemas.microsoft.com/office/drawing/2014/main" id="{E5409B56-C92F-C41B-94BB-231F186ABC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787" y="7111280"/>
            <a:ext cx="1913026" cy="524647"/>
          </a:xfrm>
          <a:prstGeom prst="rect">
            <a:avLst/>
          </a:prstGeom>
        </p:spPr>
      </p:pic>
      <p:pic>
        <p:nvPicPr>
          <p:cNvPr id="9" name="Picture 8" descr="Texto&#10;&#10;Descripción generada automáticamente">
            <a:extLst>
              <a:ext uri="{FF2B5EF4-FFF2-40B4-BE49-F238E27FC236}">
                <a16:creationId xmlns:a16="http://schemas.microsoft.com/office/drawing/2014/main" id="{3EB33DDA-8DAC-3EB2-A4D9-2B640F9062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707" y="8072845"/>
            <a:ext cx="2881114" cy="1075956"/>
          </a:xfrm>
          <a:prstGeom prst="rect">
            <a:avLst/>
          </a:prstGeom>
        </p:spPr>
      </p:pic>
      <p:pic>
        <p:nvPicPr>
          <p:cNvPr id="10" name="Picture 9" descr="Logotipo&#10;&#10;Descripción generada automáticamente">
            <a:extLst>
              <a:ext uri="{FF2B5EF4-FFF2-40B4-BE49-F238E27FC236}">
                <a16:creationId xmlns:a16="http://schemas.microsoft.com/office/drawing/2014/main" id="{A518E158-011D-BE4D-8B84-284CF1D8AB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150" y="9753998"/>
            <a:ext cx="2480131" cy="505537"/>
          </a:xfrm>
          <a:prstGeom prst="rect">
            <a:avLst/>
          </a:prstGeom>
        </p:spPr>
      </p:pic>
      <p:pic>
        <p:nvPicPr>
          <p:cNvPr id="11" name="Picture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AA3DE932-CBB4-7552-9B19-762F7C6BB4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772" y="10864732"/>
            <a:ext cx="2690886" cy="834254"/>
          </a:xfrm>
          <a:prstGeom prst="rect">
            <a:avLst/>
          </a:prstGeom>
        </p:spPr>
      </p:pic>
      <p:pic>
        <p:nvPicPr>
          <p:cNvPr id="12" name="Picture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DF924D-841B-8E47-C9B1-FF6D963B60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79" y="12279513"/>
            <a:ext cx="2217169" cy="982262"/>
          </a:xfrm>
          <a:prstGeom prst="rect">
            <a:avLst/>
          </a:prstGeom>
        </p:spPr>
      </p:pic>
      <p:pic>
        <p:nvPicPr>
          <p:cNvPr id="13" name="Graphic 12" descr="Head with gears with solid fill">
            <a:extLst>
              <a:ext uri="{FF2B5EF4-FFF2-40B4-BE49-F238E27FC236}">
                <a16:creationId xmlns:a16="http://schemas.microsoft.com/office/drawing/2014/main" id="{6DF8A2BE-687B-9E1C-E897-1218FC64CE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78858" y="4789987"/>
            <a:ext cx="1444490" cy="1444490"/>
          </a:xfrm>
          <a:prstGeom prst="rect">
            <a:avLst/>
          </a:prstGeom>
        </p:spPr>
      </p:pic>
      <p:pic>
        <p:nvPicPr>
          <p:cNvPr id="14" name="Graphic 13" descr="Handshake with solid fill">
            <a:extLst>
              <a:ext uri="{FF2B5EF4-FFF2-40B4-BE49-F238E27FC236}">
                <a16:creationId xmlns:a16="http://schemas.microsoft.com/office/drawing/2014/main" id="{B7D3CB82-BF2F-9789-9842-1C0629E760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78857" y="8965260"/>
            <a:ext cx="1444490" cy="1444490"/>
          </a:xfrm>
          <a:prstGeom prst="rect">
            <a:avLst/>
          </a:prstGeom>
        </p:spPr>
      </p:pic>
      <p:pic>
        <p:nvPicPr>
          <p:cNvPr id="15" name="Graphic 14" descr="Group with solid fill">
            <a:extLst>
              <a:ext uri="{FF2B5EF4-FFF2-40B4-BE49-F238E27FC236}">
                <a16:creationId xmlns:a16="http://schemas.microsoft.com/office/drawing/2014/main" id="{3220B302-F57D-F49A-E5C2-B25F3F502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78858" y="6967785"/>
            <a:ext cx="1444489" cy="1444489"/>
          </a:xfrm>
          <a:prstGeom prst="rect">
            <a:avLst/>
          </a:prstGeom>
        </p:spPr>
      </p:pic>
      <p:pic>
        <p:nvPicPr>
          <p:cNvPr id="16" name="Graphic 15" descr="Marketing with solid fill">
            <a:extLst>
              <a:ext uri="{FF2B5EF4-FFF2-40B4-BE49-F238E27FC236}">
                <a16:creationId xmlns:a16="http://schemas.microsoft.com/office/drawing/2014/main" id="{95018C42-062E-F4B6-8190-1666630A65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12239" y="11174698"/>
            <a:ext cx="1138035" cy="1138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30456-3C04-7F13-144B-72F5C8A224A8}"/>
              </a:ext>
            </a:extLst>
          </p:cNvPr>
          <p:cNvSpPr txBox="1"/>
          <p:nvPr/>
        </p:nvSpPr>
        <p:spPr>
          <a:xfrm>
            <a:off x="5277468" y="4764196"/>
            <a:ext cx="81915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 </a:t>
            </a: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Grand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Challenges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F3E453-170B-103E-B332-76927B60A102}"/>
              </a:ext>
            </a:extLst>
          </p:cNvPr>
          <p:cNvSpPr txBox="1"/>
          <p:nvPr/>
        </p:nvSpPr>
        <p:spPr>
          <a:xfrm>
            <a:off x="5261937" y="5391888"/>
            <a:ext cx="1384459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efine the next AI open innovation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C28CB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competitions/challenges, provide datasets, share problems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C28CB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exchanges knowledge and experiences, etc.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1C28CB">
                  <a:lumMod val="50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8C09DA-61CF-B577-8635-61B1C22B9F5D}"/>
              </a:ext>
            </a:extLst>
          </p:cNvPr>
          <p:cNvSpPr/>
          <p:nvPr/>
        </p:nvSpPr>
        <p:spPr>
          <a:xfrm>
            <a:off x="1001204" y="4534660"/>
            <a:ext cx="1985377" cy="8370370"/>
          </a:xfrm>
          <a:prstGeom prst="rect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243833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814F39-9123-4B16-78D7-08E8D8342FD0}"/>
              </a:ext>
            </a:extLst>
          </p:cNvPr>
          <p:cNvSpPr txBox="1"/>
          <p:nvPr/>
        </p:nvSpPr>
        <p:spPr>
          <a:xfrm>
            <a:off x="1430737" y="4569558"/>
            <a:ext cx="1118255" cy="8335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>
                <a:ln>
                  <a:noFill/>
                </a:ln>
                <a:solidFill>
                  <a:srgbClr val="CBCAAF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Opp</a:t>
            </a:r>
            <a:r>
              <a:rPr kumimoji="0" lang="en-GB" sz="6600" b="1" i="0" u="none" strike="noStrike" kern="0" cap="none" spc="0" normalizeH="0" baseline="0" noProof="0" dirty="0">
                <a:ln>
                  <a:noFill/>
                </a:ln>
                <a:solidFill>
                  <a:srgbClr val="CBCAAF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ortunities</a:t>
            </a:r>
            <a:endParaRPr kumimoji="0" lang="en-GB" sz="6600" b="1" i="0" u="none" strike="noStrike" kern="0" cap="none" spc="0" normalizeH="0" baseline="0" noProof="0" dirty="0">
              <a:ln>
                <a:noFill/>
              </a:ln>
              <a:solidFill>
                <a:srgbClr val="CBCAAF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F16B0D-AAD7-6BA2-B420-36022EAEBA4D}"/>
              </a:ext>
            </a:extLst>
          </p:cNvPr>
          <p:cNvSpPr txBox="1"/>
          <p:nvPr/>
        </p:nvSpPr>
        <p:spPr>
          <a:xfrm>
            <a:off x="5277468" y="6822011"/>
            <a:ext cx="990538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cademia and industry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00326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7229D0-FCED-A3E0-3F7C-BFFD6CFA69DF}"/>
              </a:ext>
            </a:extLst>
          </p:cNvPr>
          <p:cNvSpPr txBox="1"/>
          <p:nvPr/>
        </p:nvSpPr>
        <p:spPr>
          <a:xfrm>
            <a:off x="5292999" y="7446628"/>
            <a:ext cx="1381353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Solving real-world problems, winning rewards, gaining visibility among industry leaders, showcasing skills, accessing networking opportunities, etc.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326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669099-272A-280A-872A-EE90093B9891}"/>
              </a:ext>
            </a:extLst>
          </p:cNvPr>
          <p:cNvSpPr txBox="1"/>
          <p:nvPr/>
        </p:nvSpPr>
        <p:spPr>
          <a:xfrm>
            <a:off x="5261937" y="8878222"/>
            <a:ext cx="990538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Business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40D74B-6993-3BE0-80A4-75800B8034D6}"/>
              </a:ext>
            </a:extLst>
          </p:cNvPr>
          <p:cNvSpPr txBox="1"/>
          <p:nvPr/>
        </p:nvSpPr>
        <p:spPr>
          <a:xfrm>
            <a:off x="5277468" y="9502839"/>
            <a:ext cx="1384459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>
                <a:solidFill>
                  <a:srgbClr val="00326E"/>
                </a:solidFill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Breakthrough solutions, uptake of developed algorithms/solutions, meeting the needs of user industry, economic growth, talent development, etc.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326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B1AA09-6C7F-C523-C61F-129C9033CC02}"/>
              </a:ext>
            </a:extLst>
          </p:cNvPr>
          <p:cNvSpPr txBox="1"/>
          <p:nvPr/>
        </p:nvSpPr>
        <p:spPr>
          <a:xfrm>
            <a:off x="5277468" y="10934433"/>
            <a:ext cx="1074358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Invest and collaborate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E9EBB7-6ADC-1C57-EEBE-87D40C79487C}"/>
              </a:ext>
            </a:extLst>
          </p:cNvPr>
          <p:cNvSpPr txBox="1"/>
          <p:nvPr/>
        </p:nvSpPr>
        <p:spPr>
          <a:xfrm>
            <a:off x="5292999" y="11559050"/>
            <a:ext cx="1381353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Access to innovation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26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outstanding talent and the best research teams, recruitment opportunities, exposure and brand visibility, networking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326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C14104-606D-9764-0591-A06C1FE3A1CD}"/>
              </a:ext>
            </a:extLst>
          </p:cNvPr>
          <p:cNvSpPr txBox="1"/>
          <p:nvPr/>
        </p:nvSpPr>
        <p:spPr>
          <a:xfrm>
            <a:off x="744020" y="3014012"/>
            <a:ext cx="1745380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1C28CB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Benchmark for the EU AI community </a:t>
            </a:r>
          </a:p>
        </p:txBody>
      </p:sp>
    </p:spTree>
    <p:extLst>
      <p:ext uri="{BB962C8B-B14F-4D97-AF65-F5344CB8AC3E}">
        <p14:creationId xmlns:p14="http://schemas.microsoft.com/office/powerpoint/2010/main" val="39157711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ECDFBCD-5A70-0261-672E-B5C94838A09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498A1D-7222-F2EA-25AD-97BE10AC8C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v-SE" dirty="0" err="1"/>
              <a:t>Please</a:t>
            </a:r>
            <a:r>
              <a:rPr lang="sv-SE" dirty="0"/>
              <a:t>, </a:t>
            </a:r>
            <a:r>
              <a:rPr lang="sv-SE" dirty="0" err="1"/>
              <a:t>exhange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for Dianas </a:t>
            </a:r>
            <a:r>
              <a:rPr lang="sv-SE" dirty="0" err="1"/>
              <a:t>slides</a:t>
            </a: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3C9701D-25C5-1070-45B0-66195080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Diana </a:t>
            </a:r>
            <a:r>
              <a:rPr lang="sv-SE" dirty="0" err="1"/>
              <a:t>slides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75150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CDF38-F6FE-7633-8EFE-435D27CB2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>
            <a:extLst>
              <a:ext uri="{FF2B5EF4-FFF2-40B4-BE49-F238E27FC236}">
                <a16:creationId xmlns:a16="http://schemas.microsoft.com/office/drawing/2014/main" id="{3A3BE88E-62FC-A475-C541-7C6056086227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428498" y="4313041"/>
            <a:ext cx="23112819" cy="759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dirty="0" err="1"/>
              <a:t>Lilt</a:t>
            </a:r>
            <a:r>
              <a:rPr lang="sv-SE" dirty="0"/>
              <a:t> Axner, </a:t>
            </a:r>
            <a:r>
              <a:rPr lang="sv-SE" dirty="0" err="1"/>
              <a:t>Programme</a:t>
            </a:r>
            <a:r>
              <a:rPr lang="sv-SE" dirty="0"/>
              <a:t> Manager </a:t>
            </a:r>
            <a:r>
              <a:rPr lang="sv-SE" dirty="0" err="1"/>
              <a:t>Infrastructure</a:t>
            </a:r>
            <a:r>
              <a:rPr lang="sv-SE" dirty="0"/>
              <a:t>, Euro HPC JU</a:t>
            </a:r>
            <a:endParaRPr dirty="0"/>
          </a:p>
          <a:p>
            <a:pPr lvl="1"/>
            <a:r>
              <a:rPr lang="sv-SE" dirty="0"/>
              <a:t>Natalie </a:t>
            </a:r>
            <a:r>
              <a:rPr lang="sv-SE" dirty="0" err="1"/>
              <a:t>Lewandowski</a:t>
            </a:r>
            <a:r>
              <a:rPr lang="sv-SE" dirty="0"/>
              <a:t>, </a:t>
            </a:r>
            <a:r>
              <a:rPr lang="sv-SE" dirty="0" err="1"/>
              <a:t>Head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Business and </a:t>
            </a:r>
            <a:r>
              <a:rPr lang="sv-SE" dirty="0" err="1"/>
              <a:t>and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management, HLRS</a:t>
            </a:r>
            <a:endParaRPr dirty="0"/>
          </a:p>
          <a:p>
            <a:pPr lvl="2"/>
            <a:r>
              <a:rPr lang="sv-SE" dirty="0"/>
              <a:t>Ana Garcia </a:t>
            </a:r>
            <a:r>
              <a:rPr lang="sv-SE" dirty="0" err="1"/>
              <a:t>Robles</a:t>
            </a:r>
            <a:r>
              <a:rPr lang="sv-SE" dirty="0"/>
              <a:t>, </a:t>
            </a:r>
            <a:r>
              <a:rPr lang="sv-SE" dirty="0" err="1"/>
              <a:t>Secretary</a:t>
            </a:r>
            <a:r>
              <a:rPr lang="sv-SE" dirty="0"/>
              <a:t> General,  BDVA</a:t>
            </a:r>
            <a:endParaRPr dirty="0"/>
          </a:p>
          <a:p>
            <a:pPr lvl="3"/>
            <a:r>
              <a:rPr lang="sv-SE" dirty="0" err="1"/>
              <a:t>Jaume</a:t>
            </a:r>
            <a:r>
              <a:rPr lang="sv-SE" dirty="0"/>
              <a:t> </a:t>
            </a:r>
            <a:r>
              <a:rPr lang="sv-SE" dirty="0" err="1"/>
              <a:t>Cot</a:t>
            </a:r>
            <a:r>
              <a:rPr lang="sv-SE" dirty="0"/>
              <a:t>, EU </a:t>
            </a:r>
            <a:r>
              <a:rPr lang="sv-SE" dirty="0" err="1"/>
              <a:t>project</a:t>
            </a:r>
            <a:r>
              <a:rPr lang="sv-SE" dirty="0"/>
              <a:t> team </a:t>
            </a:r>
            <a:r>
              <a:rPr lang="sv-SE" dirty="0" err="1"/>
              <a:t>leader</a:t>
            </a:r>
            <a:r>
              <a:rPr lang="sv-SE" dirty="0"/>
              <a:t> , </a:t>
            </a:r>
            <a:r>
              <a:rPr lang="sv-SE" dirty="0" err="1"/>
              <a:t>Zabala</a:t>
            </a:r>
            <a:r>
              <a:rPr lang="sv-SE" dirty="0"/>
              <a:t> Innovation </a:t>
            </a:r>
            <a:endParaRPr dirty="0"/>
          </a:p>
          <a:p>
            <a:pPr lvl="4"/>
            <a:r>
              <a:rPr lang="sv-SE" dirty="0"/>
              <a:t>Diana Almeida, </a:t>
            </a:r>
            <a:r>
              <a:rPr lang="sv-SE" dirty="0" err="1"/>
              <a:t>Enviroment</a:t>
            </a:r>
            <a:r>
              <a:rPr lang="sv-SE" dirty="0"/>
              <a:t> &amp; </a:t>
            </a:r>
            <a:r>
              <a:rPr lang="sv-SE" dirty="0" err="1"/>
              <a:t>Acoustics</a:t>
            </a:r>
            <a:r>
              <a:rPr lang="sv-SE" dirty="0"/>
              <a:t> researcher , </a:t>
            </a:r>
            <a:r>
              <a:rPr lang="sv-SE" dirty="0" err="1"/>
              <a:t>Blue</a:t>
            </a:r>
            <a:r>
              <a:rPr lang="sv-SE" dirty="0"/>
              <a:t> Oasis</a:t>
            </a:r>
            <a:endParaRPr dirty="0"/>
          </a:p>
        </p:txBody>
      </p:sp>
      <p:sp>
        <p:nvSpPr>
          <p:cNvPr id="79" name="Presentation Title">
            <a:extLst>
              <a:ext uri="{FF2B5EF4-FFF2-40B4-BE49-F238E27FC236}">
                <a16:creationId xmlns:a16="http://schemas.microsoft.com/office/drawing/2014/main" id="{0345949B-C1E8-684E-117E-245C8C37662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P</a:t>
            </a:r>
            <a:r>
              <a:rPr lang="sv-SE" dirty="0" err="1"/>
              <a:t>anel</a:t>
            </a:r>
            <a:r>
              <a:rPr lang="sv-SE" dirty="0"/>
              <a:t>, </a:t>
            </a:r>
            <a:r>
              <a:rPr lang="sv-SE" dirty="0" err="1"/>
              <a:t>Enablers</a:t>
            </a:r>
            <a:r>
              <a:rPr lang="sv-SE" dirty="0"/>
              <a:t> and </a:t>
            </a:r>
            <a:r>
              <a:rPr lang="sv-SE" dirty="0" err="1"/>
              <a:t>Initatives</a:t>
            </a:r>
            <a:r>
              <a:rPr lang="sv-SE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97116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E9B05-1A95-35D5-D758-3F47DA596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>
            <a:extLst>
              <a:ext uri="{FF2B5EF4-FFF2-40B4-BE49-F238E27FC236}">
                <a16:creationId xmlns:a16="http://schemas.microsoft.com/office/drawing/2014/main" id="{BD764E32-8F45-CD91-1656-5C4FC818D40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4816094" y="6948679"/>
            <a:ext cx="16448188" cy="19050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endParaRPr dirty="0"/>
          </a:p>
        </p:txBody>
      </p:sp>
      <p:sp>
        <p:nvSpPr>
          <p:cNvPr id="71" name="Presentation Title">
            <a:extLst>
              <a:ext uri="{FF2B5EF4-FFF2-40B4-BE49-F238E27FC236}">
                <a16:creationId xmlns:a16="http://schemas.microsoft.com/office/drawing/2014/main" id="{9E1DC804-286A-E668-5FE7-C781831A3935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4823157" y="98820"/>
            <a:ext cx="13970003" cy="501106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 err="1"/>
              <a:t>Enabling</a:t>
            </a:r>
            <a:r>
              <a:rPr lang="sv-SE" dirty="0"/>
              <a:t> SME and AI </a:t>
            </a:r>
            <a:r>
              <a:rPr lang="sv-SE" dirty="0" err="1"/>
              <a:t>Communites</a:t>
            </a:r>
            <a:r>
              <a:rPr lang="sv-SE" dirty="0"/>
              <a:t> to </a:t>
            </a:r>
            <a:r>
              <a:rPr lang="sv-SE" dirty="0" err="1"/>
              <a:t>grow</a:t>
            </a:r>
            <a:r>
              <a:rPr lang="sv-SE" dirty="0"/>
              <a:t> and </a:t>
            </a:r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HPC</a:t>
            </a:r>
            <a:endParaRPr dirty="0"/>
          </a:p>
        </p:txBody>
      </p:sp>
      <p:sp>
        <p:nvSpPr>
          <p:cNvPr id="72" name="ANNOTATION">
            <a:extLst>
              <a:ext uri="{FF2B5EF4-FFF2-40B4-BE49-F238E27FC236}">
                <a16:creationId xmlns:a16="http://schemas.microsoft.com/office/drawing/2014/main" id="{B593D3D8-41C6-AC8B-D4AE-6544FC414E1E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ANNOTATION</a:t>
            </a:r>
          </a:p>
        </p:txBody>
      </p:sp>
    </p:spTree>
    <p:extLst>
      <p:ext uri="{BB962C8B-B14F-4D97-AF65-F5344CB8AC3E}">
        <p14:creationId xmlns:p14="http://schemas.microsoft.com/office/powerpoint/2010/main" val="6490304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err="1"/>
              <a:t>Structure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session </a:t>
            </a:r>
            <a:endParaRPr dirty="0"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838227" y="2700140"/>
            <a:ext cx="19247186" cy="86850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sz="6000" dirty="0" err="1"/>
              <a:t>Introduction</a:t>
            </a:r>
            <a:r>
              <a:rPr lang="sv-SE" sz="6000" dirty="0"/>
              <a:t> </a:t>
            </a:r>
            <a:r>
              <a:rPr lang="sv-SE" sz="6000" dirty="0" err="1"/>
              <a:t>of</a:t>
            </a:r>
            <a:r>
              <a:rPr lang="sv-SE" sz="6000" dirty="0"/>
              <a:t> the </a:t>
            </a:r>
            <a:r>
              <a:rPr lang="sv-SE" sz="6000" dirty="0" err="1"/>
              <a:t>theme</a:t>
            </a:r>
            <a:r>
              <a:rPr lang="sv-SE" sz="6000" dirty="0"/>
              <a:t> </a:t>
            </a:r>
            <a:endParaRPr sz="6000" dirty="0"/>
          </a:p>
          <a:p>
            <a:pPr lvl="1"/>
            <a:r>
              <a:rPr lang="sv-SE" sz="6000" dirty="0"/>
              <a:t>Presentation </a:t>
            </a:r>
            <a:r>
              <a:rPr lang="sv-SE" sz="6000" dirty="0" err="1"/>
              <a:t>of</a:t>
            </a:r>
            <a:r>
              <a:rPr lang="sv-SE" sz="6000" dirty="0"/>
              <a:t> the </a:t>
            </a:r>
            <a:r>
              <a:rPr lang="sv-SE" sz="6000" dirty="0" err="1"/>
              <a:t>first</a:t>
            </a:r>
            <a:r>
              <a:rPr lang="sv-SE" sz="6000" dirty="0"/>
              <a:t> panel on the </a:t>
            </a:r>
            <a:r>
              <a:rPr lang="sv-SE" sz="6000" dirty="0" err="1"/>
              <a:t>user</a:t>
            </a:r>
            <a:r>
              <a:rPr lang="sv-SE" sz="6000" dirty="0"/>
              <a:t> </a:t>
            </a:r>
            <a:r>
              <a:rPr lang="en-US" sz="6000" dirty="0"/>
              <a:t>perspective</a:t>
            </a:r>
          </a:p>
          <a:p>
            <a:pPr lvl="2"/>
            <a:r>
              <a:rPr lang="sv-SE" sz="6000" dirty="0"/>
              <a:t>Presentation  </a:t>
            </a:r>
            <a:r>
              <a:rPr lang="sv-SE" sz="6000" dirty="0" err="1"/>
              <a:t>of</a:t>
            </a:r>
            <a:r>
              <a:rPr lang="sv-SE" sz="6000" dirty="0"/>
              <a:t> the second panel </a:t>
            </a:r>
            <a:r>
              <a:rPr lang="sv-SE" sz="6000" dirty="0" err="1"/>
              <a:t>with</a:t>
            </a:r>
            <a:r>
              <a:rPr lang="sv-SE" sz="6000" dirty="0"/>
              <a:t> </a:t>
            </a:r>
            <a:r>
              <a:rPr lang="sv-SE" sz="6000" dirty="0" err="1"/>
              <a:t>enablers</a:t>
            </a:r>
            <a:r>
              <a:rPr lang="sv-SE" sz="6000" dirty="0"/>
              <a:t> and </a:t>
            </a:r>
            <a:r>
              <a:rPr lang="sv-SE" sz="6000" dirty="0" err="1"/>
              <a:t>initatives</a:t>
            </a:r>
            <a:endParaRPr sz="6000" dirty="0"/>
          </a:p>
          <a:p>
            <a:pPr lvl="3"/>
            <a:r>
              <a:rPr lang="sv-SE" sz="6000" dirty="0" err="1"/>
              <a:t>Summary</a:t>
            </a:r>
            <a:r>
              <a:rPr lang="sv-SE" sz="6000" dirty="0"/>
              <a:t> and </a:t>
            </a:r>
            <a:r>
              <a:rPr lang="sv-SE" sz="6000" dirty="0" err="1"/>
              <a:t>next</a:t>
            </a:r>
            <a:r>
              <a:rPr lang="sv-SE" sz="6000" dirty="0"/>
              <a:t> steps </a:t>
            </a:r>
            <a:endParaRPr sz="60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980DB-14BA-82AA-5F96-A8F00E103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>
            <a:extLst>
              <a:ext uri="{FF2B5EF4-FFF2-40B4-BE49-F238E27FC236}">
                <a16:creationId xmlns:a16="http://schemas.microsoft.com/office/drawing/2014/main" id="{9CEB509A-3D2F-6571-8464-EFC643024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Panel </a:t>
            </a: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dirty="0"/>
          </a:p>
        </p:txBody>
      </p:sp>
      <p:sp>
        <p:nvSpPr>
          <p:cNvPr id="82" name="Body Level One…">
            <a:extLst>
              <a:ext uri="{FF2B5EF4-FFF2-40B4-BE49-F238E27FC236}">
                <a16:creationId xmlns:a16="http://schemas.microsoft.com/office/drawing/2014/main" id="{1E4A324F-DFCE-A137-F228-C0E589EDB78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694792" y="3399387"/>
            <a:ext cx="19247186" cy="9330495"/>
          </a:xfrm>
          <a:prstGeom prst="rect">
            <a:avLst/>
          </a:prstGeom>
        </p:spPr>
        <p:txBody>
          <a:bodyPr/>
          <a:lstStyle/>
          <a:p>
            <a:r>
              <a:rPr lang="sv-SE" dirty="0" err="1"/>
              <a:t>Kirill</a:t>
            </a:r>
            <a:r>
              <a:rPr lang="sv-SE" dirty="0"/>
              <a:t> </a:t>
            </a:r>
            <a:r>
              <a:rPr lang="sv-SE" dirty="0" err="1"/>
              <a:t>Blazhko</a:t>
            </a:r>
            <a:r>
              <a:rPr lang="sv-SE" dirty="0"/>
              <a:t>, </a:t>
            </a:r>
            <a:r>
              <a:rPr lang="sv-SE" dirty="0" err="1"/>
              <a:t>Founder</a:t>
            </a:r>
            <a:r>
              <a:rPr lang="sv-SE" dirty="0"/>
              <a:t> and CEO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Tunell</a:t>
            </a:r>
            <a:endParaRPr dirty="0"/>
          </a:p>
          <a:p>
            <a:pPr lvl="1"/>
            <a:r>
              <a:rPr lang="sv-SE" dirty="0" err="1"/>
              <a:t>Endri</a:t>
            </a:r>
            <a:r>
              <a:rPr lang="sv-SE" dirty="0"/>
              <a:t> </a:t>
            </a:r>
            <a:r>
              <a:rPr lang="sv-SE" dirty="0" err="1"/>
              <a:t>Deliu</a:t>
            </a:r>
            <a:r>
              <a:rPr lang="sv-SE" dirty="0"/>
              <a:t>, AI </a:t>
            </a:r>
            <a:r>
              <a:rPr lang="sv-SE" dirty="0" err="1"/>
              <a:t>Fellow</a:t>
            </a:r>
            <a:r>
              <a:rPr lang="sv-SE" dirty="0"/>
              <a:t> </a:t>
            </a:r>
            <a:r>
              <a:rPr lang="sv-SE" dirty="0" err="1"/>
              <a:t>EuroNCC</a:t>
            </a:r>
            <a:r>
              <a:rPr lang="sv-SE" dirty="0"/>
              <a:t> </a:t>
            </a:r>
            <a:r>
              <a:rPr lang="sv-SE" dirty="0" err="1"/>
              <a:t>Austria</a:t>
            </a:r>
            <a:endParaRPr dirty="0"/>
          </a:p>
          <a:p>
            <a:pPr lvl="2"/>
            <a:r>
              <a:rPr dirty="0"/>
              <a:t>B</a:t>
            </a:r>
            <a:r>
              <a:rPr lang="sv-SE" dirty="0" err="1"/>
              <a:t>arbara</a:t>
            </a:r>
            <a:r>
              <a:rPr lang="sv-SE" dirty="0"/>
              <a:t> </a:t>
            </a:r>
            <a:r>
              <a:rPr lang="sv-SE" dirty="0" err="1"/>
              <a:t>Krasovec</a:t>
            </a:r>
            <a:r>
              <a:rPr lang="sv-SE" dirty="0"/>
              <a:t>, System </a:t>
            </a:r>
            <a:r>
              <a:rPr lang="sv-SE" dirty="0" err="1"/>
              <a:t>mananger</a:t>
            </a:r>
            <a:r>
              <a:rPr lang="sv-SE" dirty="0"/>
              <a:t> VEGA, JSI</a:t>
            </a:r>
            <a:endParaRPr dirty="0"/>
          </a:p>
          <a:p>
            <a:pPr lvl="3"/>
            <a:r>
              <a:rPr lang="sv-SE" dirty="0" err="1"/>
              <a:t>Mateusz</a:t>
            </a:r>
            <a:r>
              <a:rPr lang="sv-SE" dirty="0"/>
              <a:t> </a:t>
            </a:r>
            <a:r>
              <a:rPr lang="sv-SE" dirty="0" err="1"/>
              <a:t>Tykierko</a:t>
            </a:r>
            <a:r>
              <a:rPr lang="sv-SE" dirty="0"/>
              <a:t>, </a:t>
            </a:r>
            <a:r>
              <a:rPr lang="sv-SE" dirty="0" err="1"/>
              <a:t>Deputy</a:t>
            </a:r>
            <a:r>
              <a:rPr lang="sv-SE" dirty="0"/>
              <a:t> Director , WCNS</a:t>
            </a:r>
            <a:endParaRPr dirty="0"/>
          </a:p>
          <a:p>
            <a:pPr lvl="4"/>
            <a:r>
              <a:rPr lang="sv-SE" dirty="0"/>
              <a:t>Johan Kristiansson, Senior Researcher RISE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69023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498" y="4313041"/>
            <a:ext cx="23112819" cy="75920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dirty="0" err="1"/>
              <a:t>Lilt</a:t>
            </a:r>
            <a:r>
              <a:rPr lang="sv-SE" dirty="0"/>
              <a:t> Axner, </a:t>
            </a:r>
            <a:r>
              <a:rPr lang="sv-SE" dirty="0" err="1"/>
              <a:t>Programme</a:t>
            </a:r>
            <a:r>
              <a:rPr lang="sv-SE" dirty="0"/>
              <a:t> Manager </a:t>
            </a:r>
            <a:r>
              <a:rPr lang="sv-SE" dirty="0" err="1"/>
              <a:t>Infrastructure</a:t>
            </a:r>
            <a:r>
              <a:rPr lang="sv-SE" dirty="0"/>
              <a:t>, Euro HPC JU</a:t>
            </a:r>
            <a:endParaRPr dirty="0"/>
          </a:p>
          <a:p>
            <a:pPr lvl="1"/>
            <a:r>
              <a:rPr lang="sv-SE" dirty="0"/>
              <a:t>Natalie </a:t>
            </a:r>
            <a:r>
              <a:rPr lang="sv-SE" dirty="0" err="1"/>
              <a:t>Lewandowski</a:t>
            </a:r>
            <a:r>
              <a:rPr lang="sv-SE" dirty="0"/>
              <a:t>, </a:t>
            </a:r>
            <a:r>
              <a:rPr lang="sv-SE" dirty="0" err="1"/>
              <a:t>Head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Business and </a:t>
            </a:r>
            <a:r>
              <a:rPr lang="sv-SE" dirty="0" err="1"/>
              <a:t>and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management, HLRS</a:t>
            </a:r>
            <a:endParaRPr dirty="0"/>
          </a:p>
          <a:p>
            <a:pPr lvl="2"/>
            <a:r>
              <a:rPr lang="sv-SE" dirty="0"/>
              <a:t>Ana Garcia </a:t>
            </a:r>
            <a:r>
              <a:rPr lang="sv-SE" dirty="0" err="1"/>
              <a:t>Robles</a:t>
            </a:r>
            <a:r>
              <a:rPr lang="sv-SE" dirty="0"/>
              <a:t>, </a:t>
            </a:r>
            <a:r>
              <a:rPr lang="sv-SE" dirty="0" err="1"/>
              <a:t>Secretary</a:t>
            </a:r>
            <a:r>
              <a:rPr lang="sv-SE" dirty="0"/>
              <a:t> General,  BDVA</a:t>
            </a:r>
            <a:endParaRPr dirty="0"/>
          </a:p>
          <a:p>
            <a:pPr lvl="3"/>
            <a:r>
              <a:rPr lang="sv-SE" dirty="0" err="1"/>
              <a:t>Jaume</a:t>
            </a:r>
            <a:r>
              <a:rPr lang="sv-SE" dirty="0"/>
              <a:t> </a:t>
            </a:r>
            <a:r>
              <a:rPr lang="sv-SE" dirty="0" err="1"/>
              <a:t>Cot</a:t>
            </a:r>
            <a:r>
              <a:rPr lang="sv-SE" dirty="0"/>
              <a:t>, EU </a:t>
            </a:r>
            <a:r>
              <a:rPr lang="sv-SE" dirty="0" err="1"/>
              <a:t>project</a:t>
            </a:r>
            <a:r>
              <a:rPr lang="sv-SE" dirty="0"/>
              <a:t> team </a:t>
            </a:r>
            <a:r>
              <a:rPr lang="sv-SE" dirty="0" err="1"/>
              <a:t>leader</a:t>
            </a:r>
            <a:r>
              <a:rPr lang="sv-SE" dirty="0"/>
              <a:t> , </a:t>
            </a:r>
            <a:r>
              <a:rPr lang="sv-SE" dirty="0" err="1"/>
              <a:t>Zabala</a:t>
            </a:r>
            <a:r>
              <a:rPr lang="sv-SE" dirty="0"/>
              <a:t> Innovation </a:t>
            </a:r>
            <a:endParaRPr dirty="0"/>
          </a:p>
          <a:p>
            <a:pPr lvl="4"/>
            <a:r>
              <a:rPr lang="sv-SE" dirty="0"/>
              <a:t>Diana Almeida, </a:t>
            </a:r>
            <a:r>
              <a:rPr lang="sv-SE" dirty="0" err="1"/>
              <a:t>Enviroment</a:t>
            </a:r>
            <a:r>
              <a:rPr lang="sv-SE" dirty="0"/>
              <a:t> &amp; </a:t>
            </a:r>
            <a:r>
              <a:rPr lang="sv-SE" dirty="0" err="1"/>
              <a:t>Acoustics</a:t>
            </a:r>
            <a:r>
              <a:rPr lang="sv-SE" dirty="0"/>
              <a:t> researcher , </a:t>
            </a:r>
            <a:r>
              <a:rPr lang="sv-SE" dirty="0" err="1"/>
              <a:t>Blue</a:t>
            </a:r>
            <a:r>
              <a:rPr lang="sv-SE" dirty="0"/>
              <a:t> Oasis</a:t>
            </a:r>
            <a:endParaRPr dirty="0"/>
          </a:p>
        </p:txBody>
      </p:sp>
      <p:sp>
        <p:nvSpPr>
          <p:cNvPr id="79" name="Presentation 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sv-SE" dirty="0"/>
              <a:t> </a:t>
            </a:r>
            <a:r>
              <a:rPr lang="sv-SE" dirty="0" err="1"/>
              <a:t>Enablers</a:t>
            </a:r>
            <a:r>
              <a:rPr lang="sv-SE" dirty="0"/>
              <a:t> and </a:t>
            </a:r>
            <a:r>
              <a:rPr lang="sv-SE" dirty="0" err="1"/>
              <a:t>Initatives</a:t>
            </a:r>
            <a:r>
              <a:rPr lang="sv-SE" dirty="0"/>
              <a:t> 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076AD0-F3B5-DFC4-1CB7-8EC0EE43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Lilits</a:t>
            </a:r>
            <a:r>
              <a:rPr lang="sv-SE" dirty="0"/>
              <a:t> </a:t>
            </a:r>
            <a:r>
              <a:rPr lang="sv-SE" dirty="0" err="1"/>
              <a:t>slides</a:t>
            </a:r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5F4C3B-B585-7C62-2D74-4A65B5D1CEC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v-SE" dirty="0" err="1"/>
              <a:t>Please</a:t>
            </a:r>
            <a:r>
              <a:rPr lang="sv-SE" dirty="0"/>
              <a:t>, </a:t>
            </a:r>
            <a:r>
              <a:rPr lang="sv-SE" dirty="0" err="1"/>
              <a:t>exhange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for Lilit 2 </a:t>
            </a:r>
            <a:r>
              <a:rPr lang="sv-SE" dirty="0" err="1"/>
              <a:t>slides</a:t>
            </a:r>
            <a:r>
              <a:rPr lang="sv-SE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551634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resentation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6" name="Author and Date"/>
          <p:cNvSpPr txBox="1">
            <a:spLocks noGrp="1"/>
          </p:cNvSpPr>
          <p:nvPr>
            <p:ph type="body" sz="quarter" idx="1"/>
          </p:nvPr>
        </p:nvSpPr>
        <p:spPr>
          <a:xfrm>
            <a:off x="5476365" y="12564732"/>
            <a:ext cx="13970003" cy="6369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Author and Date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6B3245-3F0F-9B93-2410-B81F0C01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3"/>
            <a:ext cx="24617082" cy="138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112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resentation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6" name="Author and Date"/>
          <p:cNvSpPr txBox="1">
            <a:spLocks noGrp="1"/>
          </p:cNvSpPr>
          <p:nvPr>
            <p:ph type="body" sz="quarter" idx="1"/>
          </p:nvPr>
        </p:nvSpPr>
        <p:spPr>
          <a:xfrm>
            <a:off x="5476365" y="12564732"/>
            <a:ext cx="13970003" cy="6369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Author and Date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354093-3E6D-A784-1E4D-07CC2C0A4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891"/>
            <a:ext cx="24383999" cy="136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532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19B2AA1-3C01-4370-A0DF-9D73AA557453}"/>
              </a:ext>
            </a:extLst>
          </p:cNvPr>
          <p:cNvSpPr/>
          <p:nvPr/>
        </p:nvSpPr>
        <p:spPr>
          <a:xfrm>
            <a:off x="0" y="7322088"/>
            <a:ext cx="24384000" cy="6393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>
              <a:defRPr/>
            </a:pPr>
            <a:endParaRPr lang="en-GB" sz="36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CF52FD-D5D4-4435-9195-6A9FFCDEFD2F}"/>
              </a:ext>
            </a:extLst>
          </p:cNvPr>
          <p:cNvSpPr/>
          <p:nvPr/>
        </p:nvSpPr>
        <p:spPr>
          <a:xfrm>
            <a:off x="19692942" y="7388785"/>
            <a:ext cx="4598504" cy="6301594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en-GB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BC5B81-3811-4D9C-9F6A-8435F7E29647}"/>
              </a:ext>
            </a:extLst>
          </p:cNvPr>
          <p:cNvSpPr/>
          <p:nvPr/>
        </p:nvSpPr>
        <p:spPr>
          <a:xfrm>
            <a:off x="4775" y="7331193"/>
            <a:ext cx="4549994" cy="6380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>
              <a:defRPr/>
            </a:pPr>
            <a:endParaRPr lang="en-GB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41E522-E85A-4DB1-BD1C-1394A0DD5520}"/>
              </a:ext>
            </a:extLst>
          </p:cNvPr>
          <p:cNvSpPr/>
          <p:nvPr/>
        </p:nvSpPr>
        <p:spPr>
          <a:xfrm>
            <a:off x="9964327" y="7400768"/>
            <a:ext cx="4717710" cy="628961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>
              <a:defRPr/>
            </a:pPr>
            <a:endParaRPr lang="en-GB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4DE43C-AF6E-4CE6-8563-0E209F50EC75}"/>
              </a:ext>
            </a:extLst>
          </p:cNvPr>
          <p:cNvSpPr/>
          <p:nvPr/>
        </p:nvSpPr>
        <p:spPr>
          <a:xfrm>
            <a:off x="45414" y="-574169"/>
            <a:ext cx="24384000" cy="4869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>
              <a:defRPr/>
            </a:pPr>
            <a:endParaRPr lang="en-GB" sz="400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B0E56C-BE5B-7540-BC1A-F78C5B8DB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305" y="8685851"/>
            <a:ext cx="3056410" cy="967394"/>
          </a:xfrm>
          <a:prstGeom prst="rect">
            <a:avLst/>
          </a:prstGeom>
        </p:spPr>
      </p:pic>
      <p:pic>
        <p:nvPicPr>
          <p:cNvPr id="21" name="Picture 20" descr="Image result for euRobotics">
            <a:extLst>
              <a:ext uri="{FF2B5EF4-FFF2-40B4-BE49-F238E27FC236}">
                <a16:creationId xmlns:a16="http://schemas.microsoft.com/office/drawing/2014/main" id="{290B9BBA-F1A9-244C-B50A-8726C69A1C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986" y="11605255"/>
            <a:ext cx="2391644" cy="60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F99CAB-A7BF-6949-B00D-E2914B1C3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3642" y="8361372"/>
            <a:ext cx="3056412" cy="17942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E3900E-39BA-574E-9DA5-27845EE84A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810" y="10554210"/>
            <a:ext cx="1082288" cy="10822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D7D097-3BC6-7E4F-8268-967DF8E402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604" y="12603364"/>
            <a:ext cx="1585364" cy="10040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3A5990-4AFE-A64C-800D-4D9FE9A343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360" y="9702868"/>
            <a:ext cx="3004308" cy="713524"/>
          </a:xfrm>
          <a:prstGeom prst="rect">
            <a:avLst/>
          </a:prstGeom>
        </p:spPr>
      </p:pic>
      <p:pic>
        <p:nvPicPr>
          <p:cNvPr id="32" name="Picture 2" descr="BDV PPP programme – MOSAICrOWN">
            <a:extLst>
              <a:ext uri="{FF2B5EF4-FFF2-40B4-BE49-F238E27FC236}">
                <a16:creationId xmlns:a16="http://schemas.microsoft.com/office/drawing/2014/main" id="{EA791C66-B060-481A-958D-CE863B584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4" y="8389913"/>
            <a:ext cx="3184956" cy="7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67B523-1347-4458-9252-E709716824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94" y="9818351"/>
            <a:ext cx="2310848" cy="3270142"/>
          </a:xfrm>
          <a:prstGeom prst="rect">
            <a:avLst/>
          </a:prstGeom>
        </p:spPr>
      </p:pic>
      <p:pic>
        <p:nvPicPr>
          <p:cNvPr id="34" name="Picture 33" descr="Text&#10;&#10;Description automatically generated with low confidence">
            <a:extLst>
              <a:ext uri="{FF2B5EF4-FFF2-40B4-BE49-F238E27FC236}">
                <a16:creationId xmlns:a16="http://schemas.microsoft.com/office/drawing/2014/main" id="{EA120AA0-A6B6-426E-8FA1-DF10B896FD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200" y="9685302"/>
            <a:ext cx="1358016" cy="191995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D3E90E-34E4-4692-A0EB-14C5C94D132D}"/>
              </a:ext>
            </a:extLst>
          </p:cNvPr>
          <p:cNvSpPr txBox="1"/>
          <p:nvPr/>
        </p:nvSpPr>
        <p:spPr>
          <a:xfrm>
            <a:off x="-650398" y="7473469"/>
            <a:ext cx="581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>
              <a:defRPr/>
            </a:pPr>
            <a:r>
              <a:rPr lang="es-ES" sz="3600" b="1" kern="120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BDV </a:t>
            </a:r>
            <a:r>
              <a:rPr lang="es-ES" sz="3600" b="1" kern="1200" err="1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cPPP</a:t>
            </a:r>
            <a:endParaRPr lang="en-GB" sz="3600" b="1" kern="1200">
              <a:solidFill>
                <a:srgbClr val="0A56A4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32F8D7-004B-47B3-B314-21FC595A2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2151" y="11334205"/>
            <a:ext cx="3056410" cy="967394"/>
          </a:xfrm>
          <a:prstGeom prst="rect">
            <a:avLst/>
          </a:prstGeom>
        </p:spPr>
      </p:pic>
      <p:pic>
        <p:nvPicPr>
          <p:cNvPr id="3074" name="Picture 2" descr="Home | etp4hpc">
            <a:extLst>
              <a:ext uri="{FF2B5EF4-FFF2-40B4-BE49-F238E27FC236}">
                <a16:creationId xmlns:a16="http://schemas.microsoft.com/office/drawing/2014/main" id="{30750266-111C-4CC8-87DF-9920E055F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950" y="10321459"/>
            <a:ext cx="3004308" cy="7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1521614-8B05-4F6D-B513-FB8B136921B9}"/>
              </a:ext>
            </a:extLst>
          </p:cNvPr>
          <p:cNvSpPr txBox="1"/>
          <p:nvPr/>
        </p:nvSpPr>
        <p:spPr>
          <a:xfrm>
            <a:off x="4077306" y="7516998"/>
            <a:ext cx="637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>
              <a:defRPr/>
            </a:pPr>
            <a:r>
              <a:rPr lang="es-ES" sz="3600" b="1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AI, Data and </a:t>
            </a:r>
            <a:r>
              <a:rPr lang="es-ES" sz="3600" b="1" kern="1200" dirty="0" err="1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Robotics</a:t>
            </a:r>
            <a:r>
              <a:rPr lang="es-ES" sz="3600" b="1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lang="es-ES" sz="3600" b="1" kern="1200" dirty="0" err="1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Partnership</a:t>
            </a:r>
            <a:endParaRPr lang="en-GB" sz="3600" b="1" kern="1200" dirty="0">
              <a:solidFill>
                <a:srgbClr val="0A56A4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50C066-BA7C-4660-9C58-35EDCDB7145C}"/>
              </a:ext>
            </a:extLst>
          </p:cNvPr>
          <p:cNvSpPr txBox="1"/>
          <p:nvPr/>
        </p:nvSpPr>
        <p:spPr>
          <a:xfrm>
            <a:off x="254541" y="122734"/>
            <a:ext cx="7032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>
              <a:defRPr/>
            </a:pPr>
            <a:r>
              <a:rPr lang="en-GB" sz="4000" b="1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Industry-driven </a:t>
            </a:r>
          </a:p>
          <a:p>
            <a:pPr algn="ctr" defTabSz="1828800" hangingPunct="1">
              <a:defRPr/>
            </a:pPr>
            <a:r>
              <a:rPr lang="en-GB" sz="4000" b="1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research and innovation Data and AI community</a:t>
            </a:r>
            <a:r>
              <a:rPr lang="en-GB" sz="4000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 with  </a:t>
            </a:r>
            <a:r>
              <a:rPr lang="en-GB" sz="4000" b="1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250 members </a:t>
            </a:r>
            <a:r>
              <a:rPr lang="en-GB" sz="4000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all over Europe. </a:t>
            </a:r>
          </a:p>
          <a:p>
            <a:pPr algn="ctr" defTabSz="1828800" hangingPunct="1">
              <a:defRPr/>
            </a:pPr>
            <a:r>
              <a:rPr lang="en-GB" sz="4000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And growing!!</a:t>
            </a:r>
          </a:p>
        </p:txBody>
      </p:sp>
      <p:pic>
        <p:nvPicPr>
          <p:cNvPr id="50" name="Picture 49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DAF9C3F-FD89-49EB-B6F7-7628253A58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841" y="1376634"/>
            <a:ext cx="3844858" cy="2643340"/>
          </a:xfrm>
          <a:prstGeom prst="rect">
            <a:avLst/>
          </a:prstGeom>
        </p:spPr>
      </p:pic>
      <p:pic>
        <p:nvPicPr>
          <p:cNvPr id="51" name="Picture 5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10A9DB4-3EC1-4223-8614-9187243A27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622" y="1376628"/>
            <a:ext cx="5044712" cy="2643340"/>
          </a:xfrm>
          <a:prstGeom prst="rect">
            <a:avLst/>
          </a:prstGeom>
        </p:spPr>
      </p:pic>
      <p:pic>
        <p:nvPicPr>
          <p:cNvPr id="55" name="Picture 54" descr="Shape, rectangle&#10;&#10;Description automatically generated">
            <a:extLst>
              <a:ext uri="{FF2B5EF4-FFF2-40B4-BE49-F238E27FC236}">
                <a16:creationId xmlns:a16="http://schemas.microsoft.com/office/drawing/2014/main" id="{83F72598-52EA-4C0D-BC67-8CF1886BD1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4368" y="4846331"/>
            <a:ext cx="8364792" cy="217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28356F-6E43-8D44-96BF-9B2CFC3C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888" y="5013059"/>
            <a:ext cx="5703752" cy="1805314"/>
          </a:xfrm>
          <a:prstGeom prst="rect">
            <a:avLst/>
          </a:prstGeom>
        </p:spPr>
      </p:pic>
      <p:pic>
        <p:nvPicPr>
          <p:cNvPr id="47" name="Picture 4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5F22F39-4B60-4B6F-95DF-97D567672E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7265" y="1068247"/>
            <a:ext cx="4735286" cy="27554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D7762DD-05A8-4CB5-93A0-D9A4DCF36476}"/>
              </a:ext>
            </a:extLst>
          </p:cNvPr>
          <p:cNvSpPr txBox="1"/>
          <p:nvPr/>
        </p:nvSpPr>
        <p:spPr>
          <a:xfrm>
            <a:off x="7968519" y="247762"/>
            <a:ext cx="473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>
              <a:defRPr/>
            </a:pPr>
            <a:r>
              <a:rPr lang="en-GB" sz="4000" b="1" kern="120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Data Strategy</a:t>
            </a:r>
            <a:endParaRPr lang="en-GB" sz="4000" kern="1200">
              <a:solidFill>
                <a:srgbClr val="0A56A4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5DDE31-5131-4756-A134-21E0689EF5EC}"/>
              </a:ext>
            </a:extLst>
          </p:cNvPr>
          <p:cNvSpPr txBox="1"/>
          <p:nvPr/>
        </p:nvSpPr>
        <p:spPr>
          <a:xfrm>
            <a:off x="13870285" y="239224"/>
            <a:ext cx="393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>
              <a:defRPr/>
            </a:pPr>
            <a:r>
              <a:rPr lang="en-GB" sz="4000" b="1" kern="120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AI Strategy</a:t>
            </a:r>
            <a:endParaRPr lang="en-GB" sz="4000" kern="1200">
              <a:solidFill>
                <a:srgbClr val="0A56A4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482894-E104-4DB6-B059-0CDE327FD68B}"/>
              </a:ext>
            </a:extLst>
          </p:cNvPr>
          <p:cNvSpPr txBox="1"/>
          <p:nvPr/>
        </p:nvSpPr>
        <p:spPr>
          <a:xfrm>
            <a:off x="18345874" y="-47799"/>
            <a:ext cx="5569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>
              <a:defRPr/>
            </a:pPr>
            <a:r>
              <a:rPr lang="es-ES" sz="3200" b="1" kern="120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D</a:t>
            </a:r>
            <a:r>
              <a:rPr lang="en-GB" sz="3200" b="1" kern="1200" err="1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igital</a:t>
            </a:r>
            <a:r>
              <a:rPr lang="en-GB" sz="3200" b="1" kern="120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 Transformation and Digital Decade</a:t>
            </a:r>
            <a:endParaRPr lang="en-GB" sz="3200" kern="1200">
              <a:solidFill>
                <a:srgbClr val="0A56A4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A8F75E-8C70-4363-9DA3-6138633A2B9C}"/>
              </a:ext>
            </a:extLst>
          </p:cNvPr>
          <p:cNvSpPr txBox="1"/>
          <p:nvPr/>
        </p:nvSpPr>
        <p:spPr>
          <a:xfrm>
            <a:off x="14520719" y="7418662"/>
            <a:ext cx="5083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>
              <a:defRPr/>
            </a:pPr>
            <a:r>
              <a:rPr lang="es-ES" sz="3600" b="1" kern="120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Data Spaces</a:t>
            </a:r>
          </a:p>
          <a:p>
            <a:pPr algn="ctr" defTabSz="1828800" hangingPunct="1">
              <a:defRPr/>
            </a:pPr>
            <a:r>
              <a:rPr lang="es-ES" sz="3600" b="1" kern="120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 Business Alliance (DSBA)</a:t>
            </a:r>
            <a:endParaRPr lang="en-GB" sz="3600" b="1" kern="1200">
              <a:solidFill>
                <a:srgbClr val="0A56A4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026" name="Picture 2" descr="Brand Guide - FIWARE">
            <a:extLst>
              <a:ext uri="{FF2B5EF4-FFF2-40B4-BE49-F238E27FC236}">
                <a16:creationId xmlns:a16="http://schemas.microsoft.com/office/drawing/2014/main" id="{EBC804AA-6B1C-47A5-A6D9-A50646C1C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62" y="9821830"/>
            <a:ext cx="2211088" cy="17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571A36-AB62-4B5E-8266-BB64AA4CE38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440532" y="11163593"/>
            <a:ext cx="3649720" cy="2582694"/>
          </a:xfrm>
          <a:prstGeom prst="rect">
            <a:avLst/>
          </a:prstGeom>
        </p:spPr>
      </p:pic>
      <p:pic>
        <p:nvPicPr>
          <p:cNvPr id="1028" name="Picture 4" descr="International Data Spaces (IDSA) | FlexiGroBots">
            <a:extLst>
              <a:ext uri="{FF2B5EF4-FFF2-40B4-BE49-F238E27FC236}">
                <a16:creationId xmlns:a16="http://schemas.microsoft.com/office/drawing/2014/main" id="{547E97D2-61D0-400C-8AD1-0CEAAA807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211" y="11083768"/>
            <a:ext cx="2940030" cy="9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C28602D-95FF-402B-94C5-81FB020F0E78}"/>
              </a:ext>
            </a:extLst>
          </p:cNvPr>
          <p:cNvSpPr txBox="1"/>
          <p:nvPr/>
        </p:nvSpPr>
        <p:spPr>
          <a:xfrm>
            <a:off x="10172147" y="7560069"/>
            <a:ext cx="434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>
              <a:defRPr/>
            </a:pPr>
            <a:r>
              <a:rPr lang="es-ES" sz="3600" b="1" kern="120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EuroHPC JU</a:t>
            </a:r>
            <a:endParaRPr lang="en-GB" sz="3600" b="1" kern="1200">
              <a:solidFill>
                <a:srgbClr val="0A56A4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7DEBC4B-FBCE-404A-B1A2-6F9E39476FE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698" y="12476711"/>
            <a:ext cx="1834524" cy="1058658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3F6E12F-8718-1ED1-8A61-6C76196100E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49" y="12343469"/>
            <a:ext cx="1325138" cy="1325138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AC7DD177-D345-C1A5-4A95-D4D27BF1B65D}"/>
              </a:ext>
            </a:extLst>
          </p:cNvPr>
          <p:cNvSpPr txBox="1">
            <a:spLocks/>
          </p:cNvSpPr>
          <p:nvPr/>
        </p:nvSpPr>
        <p:spPr>
          <a:xfrm>
            <a:off x="1488692" y="4195191"/>
            <a:ext cx="6627912" cy="2987546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A56A4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 defTabSz="1828800">
              <a:spcBef>
                <a:spcPts val="2000"/>
              </a:spcBef>
              <a:buSzPct val="75000"/>
              <a:defRPr/>
            </a:pPr>
            <a:endParaRPr lang="en-GB" sz="4800" dirty="0">
              <a:solidFill>
                <a:srgbClr val="FFFFFF"/>
              </a:solidFill>
            </a:endParaRPr>
          </a:p>
          <a:p>
            <a:pPr algn="ctr" defTabSz="1828800">
              <a:spcBef>
                <a:spcPts val="2000"/>
              </a:spcBef>
              <a:buSzPct val="75000"/>
              <a:defRPr/>
            </a:pPr>
            <a:r>
              <a:rPr lang="en-GB" sz="7400" dirty="0">
                <a:solidFill>
                  <a:srgbClr val="FFFFFF"/>
                </a:solidFill>
              </a:rPr>
              <a:t>European Ecosystem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8DD044E-7F09-DA21-0D79-CDBFEF218791}"/>
              </a:ext>
            </a:extLst>
          </p:cNvPr>
          <p:cNvSpPr txBox="1"/>
          <p:nvPr/>
        </p:nvSpPr>
        <p:spPr>
          <a:xfrm>
            <a:off x="174732" y="11895810"/>
            <a:ext cx="12417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 hangingPunct="1">
              <a:defRPr/>
            </a:pPr>
            <a:r>
              <a:rPr lang="en-GB" sz="3200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430 M€ public and </a:t>
            </a:r>
            <a:br>
              <a:rPr lang="en-GB" sz="3200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n-GB" sz="3200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2,26 B€ private </a:t>
            </a:r>
            <a:br>
              <a:rPr lang="en-GB" sz="3200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n-GB" sz="3200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investment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78E28-C673-E42B-71ED-9E7FFCCE2EFC}"/>
              </a:ext>
            </a:extLst>
          </p:cNvPr>
          <p:cNvSpPr txBox="1"/>
          <p:nvPr/>
        </p:nvSpPr>
        <p:spPr>
          <a:xfrm>
            <a:off x="19752145" y="7469318"/>
            <a:ext cx="459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>
              <a:defRPr/>
            </a:pPr>
            <a:r>
              <a:rPr lang="es-ES" sz="3600" b="1" kern="1200" err="1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Other</a:t>
            </a:r>
            <a:r>
              <a:rPr lang="es-ES" sz="3600" b="1" kern="120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lang="es-ES" sz="3600" b="1" kern="1200" err="1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collaborations</a:t>
            </a:r>
            <a:endParaRPr lang="en-GB" sz="3600" b="1" kern="1200">
              <a:solidFill>
                <a:srgbClr val="0A56A4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54ED534-5D93-C598-7AD8-7FE285A2228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288" y="9057989"/>
            <a:ext cx="2137328" cy="89767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FEC4555-4724-F5E5-53F2-141A39F3B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398" y="10004547"/>
            <a:ext cx="2015360" cy="9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CB8498-3BCC-157B-2E6C-DDDD4B5AEDEF}"/>
              </a:ext>
            </a:extLst>
          </p:cNvPr>
          <p:cNvSpPr txBox="1"/>
          <p:nvPr/>
        </p:nvSpPr>
        <p:spPr>
          <a:xfrm>
            <a:off x="19480784" y="11029359"/>
            <a:ext cx="3367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>
              <a:defRPr/>
            </a:pPr>
            <a:r>
              <a:rPr lang="es-ES" sz="3200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Standard. </a:t>
            </a:r>
            <a:r>
              <a:rPr lang="es-ES" sz="3200" kern="1200" dirty="0" err="1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Bodies</a:t>
            </a:r>
            <a:r>
              <a:rPr lang="es-ES" sz="3200" kern="1200" dirty="0">
                <a:solidFill>
                  <a:srgbClr val="0A56A4"/>
                </a:solidFill>
                <a:latin typeface="Montserrat" panose="00000500000000000000" pitchFamily="2" charset="0"/>
                <a:ea typeface="+mn-ea"/>
                <a:cs typeface="+mn-cs"/>
              </a:rPr>
              <a:t>…</a:t>
            </a:r>
            <a:endParaRPr lang="en-GB" sz="3200" kern="1200" dirty="0">
              <a:solidFill>
                <a:srgbClr val="0A56A4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BC53F-28C1-593A-C396-9B94860A80CF}"/>
              </a:ext>
            </a:extLst>
          </p:cNvPr>
          <p:cNvSpPr/>
          <p:nvPr/>
        </p:nvSpPr>
        <p:spPr>
          <a:xfrm>
            <a:off x="14682037" y="7389092"/>
            <a:ext cx="4977550" cy="6301288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en-GB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8FFD2ED-F03C-4460-9EED-CB3B7A5E3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1955" y="9231062"/>
            <a:ext cx="3360034" cy="10634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B224BB-8E51-516C-0D5A-468A3D29F961}"/>
              </a:ext>
            </a:extLst>
          </p:cNvPr>
          <p:cNvSpPr/>
          <p:nvPr/>
        </p:nvSpPr>
        <p:spPr>
          <a:xfrm>
            <a:off x="4600311" y="7388682"/>
            <a:ext cx="5405238" cy="6301288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en-GB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2" descr="EUHubs4Data - EGI">
            <a:extLst>
              <a:ext uri="{FF2B5EF4-FFF2-40B4-BE49-F238E27FC236}">
                <a16:creationId xmlns:a16="http://schemas.microsoft.com/office/drawing/2014/main" id="{B31CBAA9-38DB-C055-25BE-BF7BB59F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071" y="4817144"/>
            <a:ext cx="3022698" cy="20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0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map of the world with many logos&#10;&#10;Description automatically generated">
            <a:extLst>
              <a:ext uri="{FF2B5EF4-FFF2-40B4-BE49-F238E27FC236}">
                <a16:creationId xmlns:a16="http://schemas.microsoft.com/office/drawing/2014/main" id="{7CE2BF3A-D351-F170-DC57-2A87839EB0A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r="2155"/>
          <a:stretch>
            <a:fillRect/>
          </a:stretch>
        </p:blipFill>
        <p:spPr>
          <a:xfrm>
            <a:off x="12261851" y="523875"/>
            <a:ext cx="12122150" cy="12668250"/>
          </a:xfr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E5CB2821-927C-EBF8-E9B6-1B78EB774D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124" y="536575"/>
            <a:ext cx="11674476" cy="1368426"/>
          </a:xfrm>
        </p:spPr>
        <p:txBody>
          <a:bodyPr anchor="ctr">
            <a:normAutofit/>
          </a:bodyPr>
          <a:lstStyle/>
          <a:p>
            <a:r>
              <a:rPr lang="en-US" sz="5600" dirty="0"/>
              <a:t>BDVA labelled i-Spaces</a:t>
            </a:r>
          </a:p>
        </p:txBody>
      </p:sp>
      <p:pic>
        <p:nvPicPr>
          <p:cNvPr id="1026" name="Picture 2" descr="EUHubs4Data - EGI">
            <a:extLst>
              <a:ext uri="{FF2B5EF4-FFF2-40B4-BE49-F238E27FC236}">
                <a16:creationId xmlns:a16="http://schemas.microsoft.com/office/drawing/2014/main" id="{1A44A3B1-4C12-DB94-704D-ED482BA1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47" y="3732691"/>
            <a:ext cx="3011950" cy="20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F77434-1EC1-0166-7E2E-94CDD56A1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554" y="7409250"/>
            <a:ext cx="5958344" cy="4247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DA40FC-62FE-3F4B-4C47-3C38B0888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76" y="7816787"/>
            <a:ext cx="6851524" cy="3853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DCC184-0031-A7DE-E757-B3F0D99EA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1420" y="11733468"/>
            <a:ext cx="5134612" cy="613088"/>
          </a:xfrm>
          <a:prstGeom prst="rect">
            <a:avLst/>
          </a:prstGeom>
        </p:spPr>
      </p:pic>
      <p:grpSp>
        <p:nvGrpSpPr>
          <p:cNvPr id="1029" name="Grupo 2">
            <a:extLst>
              <a:ext uri="{FF2B5EF4-FFF2-40B4-BE49-F238E27FC236}">
                <a16:creationId xmlns:a16="http://schemas.microsoft.com/office/drawing/2014/main" id="{1947C3A9-43A5-A817-D381-2D621CEE7836}"/>
              </a:ext>
            </a:extLst>
          </p:cNvPr>
          <p:cNvGrpSpPr/>
          <p:nvPr/>
        </p:nvGrpSpPr>
        <p:grpSpPr>
          <a:xfrm>
            <a:off x="333053" y="2163168"/>
            <a:ext cx="9009142" cy="4880054"/>
            <a:chOff x="-152400" y="1271732"/>
            <a:chExt cx="8360226" cy="4589320"/>
          </a:xfrm>
        </p:grpSpPr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id="{A532E093-A051-C953-432E-47B1B6A1A316}"/>
                </a:ext>
              </a:extLst>
            </p:cNvPr>
            <p:cNvGrpSpPr/>
            <p:nvPr/>
          </p:nvGrpSpPr>
          <p:grpSpPr>
            <a:xfrm>
              <a:off x="-152400" y="1271732"/>
              <a:ext cx="8360226" cy="4589320"/>
              <a:chOff x="3275750" y="1275350"/>
              <a:chExt cx="8916250" cy="4881513"/>
            </a:xfrm>
          </p:grpSpPr>
          <p:sp>
            <p:nvSpPr>
              <p:cNvPr id="1032" name="Rounded Rectangle 32">
                <a:extLst>
                  <a:ext uri="{FF2B5EF4-FFF2-40B4-BE49-F238E27FC236}">
                    <a16:creationId xmlns:a16="http://schemas.microsoft.com/office/drawing/2014/main" id="{F4C48FE1-20F2-1026-9700-5D80907A6B13}"/>
                  </a:ext>
                </a:extLst>
              </p:cNvPr>
              <p:cNvSpPr/>
              <p:nvPr/>
            </p:nvSpPr>
            <p:spPr>
              <a:xfrm>
                <a:off x="8499343" y="2195554"/>
                <a:ext cx="719071" cy="2076904"/>
              </a:xfrm>
              <a:custGeom>
                <a:avLst/>
                <a:gdLst>
                  <a:gd name="connsiteX0" fmla="*/ 0 w 2011716"/>
                  <a:gd name="connsiteY0" fmla="*/ 260698 h 4826000"/>
                  <a:gd name="connsiteX1" fmla="*/ 260698 w 2011716"/>
                  <a:gd name="connsiteY1" fmla="*/ 0 h 4826000"/>
                  <a:gd name="connsiteX2" fmla="*/ 1751018 w 2011716"/>
                  <a:gd name="connsiteY2" fmla="*/ 0 h 4826000"/>
                  <a:gd name="connsiteX3" fmla="*/ 2011716 w 2011716"/>
                  <a:gd name="connsiteY3" fmla="*/ 260698 h 4826000"/>
                  <a:gd name="connsiteX4" fmla="*/ 2011716 w 2011716"/>
                  <a:gd name="connsiteY4" fmla="*/ 4565302 h 4826000"/>
                  <a:gd name="connsiteX5" fmla="*/ 1751018 w 2011716"/>
                  <a:gd name="connsiteY5" fmla="*/ 4826000 h 4826000"/>
                  <a:gd name="connsiteX6" fmla="*/ 260698 w 2011716"/>
                  <a:gd name="connsiteY6" fmla="*/ 4826000 h 4826000"/>
                  <a:gd name="connsiteX7" fmla="*/ 0 w 2011716"/>
                  <a:gd name="connsiteY7" fmla="*/ 4565302 h 4826000"/>
                  <a:gd name="connsiteX8" fmla="*/ 0 w 2011716"/>
                  <a:gd name="connsiteY8" fmla="*/ 260698 h 4826000"/>
                  <a:gd name="connsiteX0" fmla="*/ 2011716 w 2103156"/>
                  <a:gd name="connsiteY0" fmla="*/ 4565302 h 4826000"/>
                  <a:gd name="connsiteX1" fmla="*/ 1751018 w 2103156"/>
                  <a:gd name="connsiteY1" fmla="*/ 4826000 h 4826000"/>
                  <a:gd name="connsiteX2" fmla="*/ 260698 w 2103156"/>
                  <a:gd name="connsiteY2" fmla="*/ 4826000 h 4826000"/>
                  <a:gd name="connsiteX3" fmla="*/ 0 w 2103156"/>
                  <a:gd name="connsiteY3" fmla="*/ 4565302 h 4826000"/>
                  <a:gd name="connsiteX4" fmla="*/ 0 w 2103156"/>
                  <a:gd name="connsiteY4" fmla="*/ 260698 h 4826000"/>
                  <a:gd name="connsiteX5" fmla="*/ 260698 w 2103156"/>
                  <a:gd name="connsiteY5" fmla="*/ 0 h 4826000"/>
                  <a:gd name="connsiteX6" fmla="*/ 1751018 w 2103156"/>
                  <a:gd name="connsiteY6" fmla="*/ 0 h 4826000"/>
                  <a:gd name="connsiteX7" fmla="*/ 2011716 w 2103156"/>
                  <a:gd name="connsiteY7" fmla="*/ 260698 h 4826000"/>
                  <a:gd name="connsiteX8" fmla="*/ 2103156 w 2103156"/>
                  <a:gd name="connsiteY8" fmla="*/ 4656742 h 4826000"/>
                  <a:gd name="connsiteX0" fmla="*/ 2011716 w 2011716"/>
                  <a:gd name="connsiteY0" fmla="*/ 4565302 h 4826000"/>
                  <a:gd name="connsiteX1" fmla="*/ 1751018 w 2011716"/>
                  <a:gd name="connsiteY1" fmla="*/ 4826000 h 4826000"/>
                  <a:gd name="connsiteX2" fmla="*/ 260698 w 2011716"/>
                  <a:gd name="connsiteY2" fmla="*/ 4826000 h 4826000"/>
                  <a:gd name="connsiteX3" fmla="*/ 0 w 2011716"/>
                  <a:gd name="connsiteY3" fmla="*/ 4565302 h 4826000"/>
                  <a:gd name="connsiteX4" fmla="*/ 0 w 2011716"/>
                  <a:gd name="connsiteY4" fmla="*/ 260698 h 4826000"/>
                  <a:gd name="connsiteX5" fmla="*/ 260698 w 2011716"/>
                  <a:gd name="connsiteY5" fmla="*/ 0 h 4826000"/>
                  <a:gd name="connsiteX6" fmla="*/ 1751018 w 2011716"/>
                  <a:gd name="connsiteY6" fmla="*/ 0 h 4826000"/>
                  <a:gd name="connsiteX7" fmla="*/ 2011716 w 2011716"/>
                  <a:gd name="connsiteY7" fmla="*/ 260698 h 4826000"/>
                  <a:gd name="connsiteX0" fmla="*/ 1751018 w 2011716"/>
                  <a:gd name="connsiteY0" fmla="*/ 4826000 h 4826000"/>
                  <a:gd name="connsiteX1" fmla="*/ 260698 w 2011716"/>
                  <a:gd name="connsiteY1" fmla="*/ 4826000 h 4826000"/>
                  <a:gd name="connsiteX2" fmla="*/ 0 w 2011716"/>
                  <a:gd name="connsiteY2" fmla="*/ 4565302 h 4826000"/>
                  <a:gd name="connsiteX3" fmla="*/ 0 w 2011716"/>
                  <a:gd name="connsiteY3" fmla="*/ 260698 h 4826000"/>
                  <a:gd name="connsiteX4" fmla="*/ 260698 w 2011716"/>
                  <a:gd name="connsiteY4" fmla="*/ 0 h 4826000"/>
                  <a:gd name="connsiteX5" fmla="*/ 1751018 w 2011716"/>
                  <a:gd name="connsiteY5" fmla="*/ 0 h 4826000"/>
                  <a:gd name="connsiteX6" fmla="*/ 2011716 w 2011716"/>
                  <a:gd name="connsiteY6" fmla="*/ 260698 h 4826000"/>
                  <a:gd name="connsiteX0" fmla="*/ 260698 w 2011716"/>
                  <a:gd name="connsiteY0" fmla="*/ 4826000 h 4826000"/>
                  <a:gd name="connsiteX1" fmla="*/ 0 w 2011716"/>
                  <a:gd name="connsiteY1" fmla="*/ 4565302 h 4826000"/>
                  <a:gd name="connsiteX2" fmla="*/ 0 w 2011716"/>
                  <a:gd name="connsiteY2" fmla="*/ 260698 h 4826000"/>
                  <a:gd name="connsiteX3" fmla="*/ 260698 w 2011716"/>
                  <a:gd name="connsiteY3" fmla="*/ 0 h 4826000"/>
                  <a:gd name="connsiteX4" fmla="*/ 1751018 w 2011716"/>
                  <a:gd name="connsiteY4" fmla="*/ 0 h 4826000"/>
                  <a:gd name="connsiteX5" fmla="*/ 2011716 w 2011716"/>
                  <a:gd name="connsiteY5" fmla="*/ 260698 h 4826000"/>
                  <a:gd name="connsiteX0" fmla="*/ 0 w 2011716"/>
                  <a:gd name="connsiteY0" fmla="*/ 4565302 h 4565302"/>
                  <a:gd name="connsiteX1" fmla="*/ 0 w 2011716"/>
                  <a:gd name="connsiteY1" fmla="*/ 260698 h 4565302"/>
                  <a:gd name="connsiteX2" fmla="*/ 260698 w 2011716"/>
                  <a:gd name="connsiteY2" fmla="*/ 0 h 4565302"/>
                  <a:gd name="connsiteX3" fmla="*/ 1751018 w 2011716"/>
                  <a:gd name="connsiteY3" fmla="*/ 0 h 4565302"/>
                  <a:gd name="connsiteX4" fmla="*/ 2011716 w 2011716"/>
                  <a:gd name="connsiteY4" fmla="*/ 260698 h 4565302"/>
                  <a:gd name="connsiteX0" fmla="*/ 0 w 1751018"/>
                  <a:gd name="connsiteY0" fmla="*/ 4565302 h 4565302"/>
                  <a:gd name="connsiteX1" fmla="*/ 0 w 1751018"/>
                  <a:gd name="connsiteY1" fmla="*/ 260698 h 4565302"/>
                  <a:gd name="connsiteX2" fmla="*/ 260698 w 1751018"/>
                  <a:gd name="connsiteY2" fmla="*/ 0 h 4565302"/>
                  <a:gd name="connsiteX3" fmla="*/ 1751018 w 1751018"/>
                  <a:gd name="connsiteY3" fmla="*/ 0 h 456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1018" h="4565302">
                    <a:moveTo>
                      <a:pt x="0" y="4565302"/>
                    </a:moveTo>
                    <a:lnTo>
                      <a:pt x="0" y="260698"/>
                    </a:lnTo>
                    <a:cubicBezTo>
                      <a:pt x="0" y="116718"/>
                      <a:pt x="116718" y="0"/>
                      <a:pt x="260698" y="0"/>
                    </a:cubicBezTo>
                    <a:lnTo>
                      <a:pt x="1751018" y="0"/>
                    </a:lnTo>
                  </a:path>
                </a:pathLst>
              </a:custGeom>
              <a:noFill/>
              <a:ln w="355600" cap="flat" cmpd="sng" algn="ctr">
                <a:solidFill>
                  <a:srgbClr val="D2326B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33" name="Rounded Rectangle 32">
                <a:extLst>
                  <a:ext uri="{FF2B5EF4-FFF2-40B4-BE49-F238E27FC236}">
                    <a16:creationId xmlns:a16="http://schemas.microsoft.com/office/drawing/2014/main" id="{A862E5F9-FFF6-88C3-110C-0206ED130194}"/>
                  </a:ext>
                </a:extLst>
              </p:cNvPr>
              <p:cNvSpPr/>
              <p:nvPr/>
            </p:nvSpPr>
            <p:spPr>
              <a:xfrm>
                <a:off x="8748756" y="3362437"/>
                <a:ext cx="469658" cy="915548"/>
              </a:xfrm>
              <a:custGeom>
                <a:avLst/>
                <a:gdLst>
                  <a:gd name="connsiteX0" fmla="*/ 0 w 2011716"/>
                  <a:gd name="connsiteY0" fmla="*/ 260698 h 4826000"/>
                  <a:gd name="connsiteX1" fmla="*/ 260698 w 2011716"/>
                  <a:gd name="connsiteY1" fmla="*/ 0 h 4826000"/>
                  <a:gd name="connsiteX2" fmla="*/ 1751018 w 2011716"/>
                  <a:gd name="connsiteY2" fmla="*/ 0 h 4826000"/>
                  <a:gd name="connsiteX3" fmla="*/ 2011716 w 2011716"/>
                  <a:gd name="connsiteY3" fmla="*/ 260698 h 4826000"/>
                  <a:gd name="connsiteX4" fmla="*/ 2011716 w 2011716"/>
                  <a:gd name="connsiteY4" fmla="*/ 4565302 h 4826000"/>
                  <a:gd name="connsiteX5" fmla="*/ 1751018 w 2011716"/>
                  <a:gd name="connsiteY5" fmla="*/ 4826000 h 4826000"/>
                  <a:gd name="connsiteX6" fmla="*/ 260698 w 2011716"/>
                  <a:gd name="connsiteY6" fmla="*/ 4826000 h 4826000"/>
                  <a:gd name="connsiteX7" fmla="*/ 0 w 2011716"/>
                  <a:gd name="connsiteY7" fmla="*/ 4565302 h 4826000"/>
                  <a:gd name="connsiteX8" fmla="*/ 0 w 2011716"/>
                  <a:gd name="connsiteY8" fmla="*/ 260698 h 4826000"/>
                  <a:gd name="connsiteX0" fmla="*/ 2011716 w 2103156"/>
                  <a:gd name="connsiteY0" fmla="*/ 4565302 h 4826000"/>
                  <a:gd name="connsiteX1" fmla="*/ 1751018 w 2103156"/>
                  <a:gd name="connsiteY1" fmla="*/ 4826000 h 4826000"/>
                  <a:gd name="connsiteX2" fmla="*/ 260698 w 2103156"/>
                  <a:gd name="connsiteY2" fmla="*/ 4826000 h 4826000"/>
                  <a:gd name="connsiteX3" fmla="*/ 0 w 2103156"/>
                  <a:gd name="connsiteY3" fmla="*/ 4565302 h 4826000"/>
                  <a:gd name="connsiteX4" fmla="*/ 0 w 2103156"/>
                  <a:gd name="connsiteY4" fmla="*/ 260698 h 4826000"/>
                  <a:gd name="connsiteX5" fmla="*/ 260698 w 2103156"/>
                  <a:gd name="connsiteY5" fmla="*/ 0 h 4826000"/>
                  <a:gd name="connsiteX6" fmla="*/ 1751018 w 2103156"/>
                  <a:gd name="connsiteY6" fmla="*/ 0 h 4826000"/>
                  <a:gd name="connsiteX7" fmla="*/ 2011716 w 2103156"/>
                  <a:gd name="connsiteY7" fmla="*/ 260698 h 4826000"/>
                  <a:gd name="connsiteX8" fmla="*/ 2103156 w 2103156"/>
                  <a:gd name="connsiteY8" fmla="*/ 4656742 h 4826000"/>
                  <a:gd name="connsiteX0" fmla="*/ 2011716 w 2011716"/>
                  <a:gd name="connsiteY0" fmla="*/ 4565302 h 4826000"/>
                  <a:gd name="connsiteX1" fmla="*/ 1751018 w 2011716"/>
                  <a:gd name="connsiteY1" fmla="*/ 4826000 h 4826000"/>
                  <a:gd name="connsiteX2" fmla="*/ 260698 w 2011716"/>
                  <a:gd name="connsiteY2" fmla="*/ 4826000 h 4826000"/>
                  <a:gd name="connsiteX3" fmla="*/ 0 w 2011716"/>
                  <a:gd name="connsiteY3" fmla="*/ 4565302 h 4826000"/>
                  <a:gd name="connsiteX4" fmla="*/ 0 w 2011716"/>
                  <a:gd name="connsiteY4" fmla="*/ 260698 h 4826000"/>
                  <a:gd name="connsiteX5" fmla="*/ 260698 w 2011716"/>
                  <a:gd name="connsiteY5" fmla="*/ 0 h 4826000"/>
                  <a:gd name="connsiteX6" fmla="*/ 1751018 w 2011716"/>
                  <a:gd name="connsiteY6" fmla="*/ 0 h 4826000"/>
                  <a:gd name="connsiteX7" fmla="*/ 2011716 w 2011716"/>
                  <a:gd name="connsiteY7" fmla="*/ 260698 h 4826000"/>
                  <a:gd name="connsiteX0" fmla="*/ 1751018 w 2011716"/>
                  <a:gd name="connsiteY0" fmla="*/ 4826000 h 4826000"/>
                  <a:gd name="connsiteX1" fmla="*/ 260698 w 2011716"/>
                  <a:gd name="connsiteY1" fmla="*/ 4826000 h 4826000"/>
                  <a:gd name="connsiteX2" fmla="*/ 0 w 2011716"/>
                  <a:gd name="connsiteY2" fmla="*/ 4565302 h 4826000"/>
                  <a:gd name="connsiteX3" fmla="*/ 0 w 2011716"/>
                  <a:gd name="connsiteY3" fmla="*/ 260698 h 4826000"/>
                  <a:gd name="connsiteX4" fmla="*/ 260698 w 2011716"/>
                  <a:gd name="connsiteY4" fmla="*/ 0 h 4826000"/>
                  <a:gd name="connsiteX5" fmla="*/ 1751018 w 2011716"/>
                  <a:gd name="connsiteY5" fmla="*/ 0 h 4826000"/>
                  <a:gd name="connsiteX6" fmla="*/ 2011716 w 2011716"/>
                  <a:gd name="connsiteY6" fmla="*/ 260698 h 4826000"/>
                  <a:gd name="connsiteX0" fmla="*/ 260698 w 2011716"/>
                  <a:gd name="connsiteY0" fmla="*/ 4826000 h 4826000"/>
                  <a:gd name="connsiteX1" fmla="*/ 0 w 2011716"/>
                  <a:gd name="connsiteY1" fmla="*/ 4565302 h 4826000"/>
                  <a:gd name="connsiteX2" fmla="*/ 0 w 2011716"/>
                  <a:gd name="connsiteY2" fmla="*/ 260698 h 4826000"/>
                  <a:gd name="connsiteX3" fmla="*/ 260698 w 2011716"/>
                  <a:gd name="connsiteY3" fmla="*/ 0 h 4826000"/>
                  <a:gd name="connsiteX4" fmla="*/ 1751018 w 2011716"/>
                  <a:gd name="connsiteY4" fmla="*/ 0 h 4826000"/>
                  <a:gd name="connsiteX5" fmla="*/ 2011716 w 2011716"/>
                  <a:gd name="connsiteY5" fmla="*/ 260698 h 4826000"/>
                  <a:gd name="connsiteX0" fmla="*/ 0 w 2011716"/>
                  <a:gd name="connsiteY0" fmla="*/ 4565302 h 4565302"/>
                  <a:gd name="connsiteX1" fmla="*/ 0 w 2011716"/>
                  <a:gd name="connsiteY1" fmla="*/ 260698 h 4565302"/>
                  <a:gd name="connsiteX2" fmla="*/ 260698 w 2011716"/>
                  <a:gd name="connsiteY2" fmla="*/ 0 h 4565302"/>
                  <a:gd name="connsiteX3" fmla="*/ 1751018 w 2011716"/>
                  <a:gd name="connsiteY3" fmla="*/ 0 h 4565302"/>
                  <a:gd name="connsiteX4" fmla="*/ 2011716 w 2011716"/>
                  <a:gd name="connsiteY4" fmla="*/ 260698 h 4565302"/>
                  <a:gd name="connsiteX0" fmla="*/ 0 w 1751018"/>
                  <a:gd name="connsiteY0" fmla="*/ 4565302 h 4565302"/>
                  <a:gd name="connsiteX1" fmla="*/ 0 w 1751018"/>
                  <a:gd name="connsiteY1" fmla="*/ 260698 h 4565302"/>
                  <a:gd name="connsiteX2" fmla="*/ 260698 w 1751018"/>
                  <a:gd name="connsiteY2" fmla="*/ 0 h 4565302"/>
                  <a:gd name="connsiteX3" fmla="*/ 1751018 w 1751018"/>
                  <a:gd name="connsiteY3" fmla="*/ 0 h 456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1018" h="4565302">
                    <a:moveTo>
                      <a:pt x="0" y="4565302"/>
                    </a:moveTo>
                    <a:lnTo>
                      <a:pt x="0" y="260698"/>
                    </a:lnTo>
                    <a:cubicBezTo>
                      <a:pt x="0" y="116718"/>
                      <a:pt x="116718" y="0"/>
                      <a:pt x="260698" y="0"/>
                    </a:cubicBezTo>
                    <a:lnTo>
                      <a:pt x="1751018" y="0"/>
                    </a:lnTo>
                  </a:path>
                </a:pathLst>
              </a:custGeom>
              <a:noFill/>
              <a:ln w="355600" cap="flat" cmpd="sng" algn="ctr">
                <a:solidFill>
                  <a:srgbClr val="1D6E9B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34" name="Rounded Rectangle 32">
                <a:extLst>
                  <a:ext uri="{FF2B5EF4-FFF2-40B4-BE49-F238E27FC236}">
                    <a16:creationId xmlns:a16="http://schemas.microsoft.com/office/drawing/2014/main" id="{26D14CA3-9CDA-5749-C7A7-5F1497F4E41D}"/>
                  </a:ext>
                </a:extLst>
              </p:cNvPr>
              <p:cNvSpPr/>
              <p:nvPr/>
            </p:nvSpPr>
            <p:spPr>
              <a:xfrm flipH="1">
                <a:off x="7318633" y="1590229"/>
                <a:ext cx="927536" cy="2682228"/>
              </a:xfrm>
              <a:custGeom>
                <a:avLst/>
                <a:gdLst>
                  <a:gd name="connsiteX0" fmla="*/ 0 w 2011716"/>
                  <a:gd name="connsiteY0" fmla="*/ 260698 h 4826000"/>
                  <a:gd name="connsiteX1" fmla="*/ 260698 w 2011716"/>
                  <a:gd name="connsiteY1" fmla="*/ 0 h 4826000"/>
                  <a:gd name="connsiteX2" fmla="*/ 1751018 w 2011716"/>
                  <a:gd name="connsiteY2" fmla="*/ 0 h 4826000"/>
                  <a:gd name="connsiteX3" fmla="*/ 2011716 w 2011716"/>
                  <a:gd name="connsiteY3" fmla="*/ 260698 h 4826000"/>
                  <a:gd name="connsiteX4" fmla="*/ 2011716 w 2011716"/>
                  <a:gd name="connsiteY4" fmla="*/ 4565302 h 4826000"/>
                  <a:gd name="connsiteX5" fmla="*/ 1751018 w 2011716"/>
                  <a:gd name="connsiteY5" fmla="*/ 4826000 h 4826000"/>
                  <a:gd name="connsiteX6" fmla="*/ 260698 w 2011716"/>
                  <a:gd name="connsiteY6" fmla="*/ 4826000 h 4826000"/>
                  <a:gd name="connsiteX7" fmla="*/ 0 w 2011716"/>
                  <a:gd name="connsiteY7" fmla="*/ 4565302 h 4826000"/>
                  <a:gd name="connsiteX8" fmla="*/ 0 w 2011716"/>
                  <a:gd name="connsiteY8" fmla="*/ 260698 h 4826000"/>
                  <a:gd name="connsiteX0" fmla="*/ 2011716 w 2103156"/>
                  <a:gd name="connsiteY0" fmla="*/ 4565302 h 4826000"/>
                  <a:gd name="connsiteX1" fmla="*/ 1751018 w 2103156"/>
                  <a:gd name="connsiteY1" fmla="*/ 4826000 h 4826000"/>
                  <a:gd name="connsiteX2" fmla="*/ 260698 w 2103156"/>
                  <a:gd name="connsiteY2" fmla="*/ 4826000 h 4826000"/>
                  <a:gd name="connsiteX3" fmla="*/ 0 w 2103156"/>
                  <a:gd name="connsiteY3" fmla="*/ 4565302 h 4826000"/>
                  <a:gd name="connsiteX4" fmla="*/ 0 w 2103156"/>
                  <a:gd name="connsiteY4" fmla="*/ 260698 h 4826000"/>
                  <a:gd name="connsiteX5" fmla="*/ 260698 w 2103156"/>
                  <a:gd name="connsiteY5" fmla="*/ 0 h 4826000"/>
                  <a:gd name="connsiteX6" fmla="*/ 1751018 w 2103156"/>
                  <a:gd name="connsiteY6" fmla="*/ 0 h 4826000"/>
                  <a:gd name="connsiteX7" fmla="*/ 2011716 w 2103156"/>
                  <a:gd name="connsiteY7" fmla="*/ 260698 h 4826000"/>
                  <a:gd name="connsiteX8" fmla="*/ 2103156 w 2103156"/>
                  <a:gd name="connsiteY8" fmla="*/ 4656742 h 4826000"/>
                  <a:gd name="connsiteX0" fmla="*/ 2011716 w 2011716"/>
                  <a:gd name="connsiteY0" fmla="*/ 4565302 h 4826000"/>
                  <a:gd name="connsiteX1" fmla="*/ 1751018 w 2011716"/>
                  <a:gd name="connsiteY1" fmla="*/ 4826000 h 4826000"/>
                  <a:gd name="connsiteX2" fmla="*/ 260698 w 2011716"/>
                  <a:gd name="connsiteY2" fmla="*/ 4826000 h 4826000"/>
                  <a:gd name="connsiteX3" fmla="*/ 0 w 2011716"/>
                  <a:gd name="connsiteY3" fmla="*/ 4565302 h 4826000"/>
                  <a:gd name="connsiteX4" fmla="*/ 0 w 2011716"/>
                  <a:gd name="connsiteY4" fmla="*/ 260698 h 4826000"/>
                  <a:gd name="connsiteX5" fmla="*/ 260698 w 2011716"/>
                  <a:gd name="connsiteY5" fmla="*/ 0 h 4826000"/>
                  <a:gd name="connsiteX6" fmla="*/ 1751018 w 2011716"/>
                  <a:gd name="connsiteY6" fmla="*/ 0 h 4826000"/>
                  <a:gd name="connsiteX7" fmla="*/ 2011716 w 2011716"/>
                  <a:gd name="connsiteY7" fmla="*/ 260698 h 4826000"/>
                  <a:gd name="connsiteX0" fmla="*/ 1751018 w 2011716"/>
                  <a:gd name="connsiteY0" fmla="*/ 4826000 h 4826000"/>
                  <a:gd name="connsiteX1" fmla="*/ 260698 w 2011716"/>
                  <a:gd name="connsiteY1" fmla="*/ 4826000 h 4826000"/>
                  <a:gd name="connsiteX2" fmla="*/ 0 w 2011716"/>
                  <a:gd name="connsiteY2" fmla="*/ 4565302 h 4826000"/>
                  <a:gd name="connsiteX3" fmla="*/ 0 w 2011716"/>
                  <a:gd name="connsiteY3" fmla="*/ 260698 h 4826000"/>
                  <a:gd name="connsiteX4" fmla="*/ 260698 w 2011716"/>
                  <a:gd name="connsiteY4" fmla="*/ 0 h 4826000"/>
                  <a:gd name="connsiteX5" fmla="*/ 1751018 w 2011716"/>
                  <a:gd name="connsiteY5" fmla="*/ 0 h 4826000"/>
                  <a:gd name="connsiteX6" fmla="*/ 2011716 w 2011716"/>
                  <a:gd name="connsiteY6" fmla="*/ 260698 h 4826000"/>
                  <a:gd name="connsiteX0" fmla="*/ 260698 w 2011716"/>
                  <a:gd name="connsiteY0" fmla="*/ 4826000 h 4826000"/>
                  <a:gd name="connsiteX1" fmla="*/ 0 w 2011716"/>
                  <a:gd name="connsiteY1" fmla="*/ 4565302 h 4826000"/>
                  <a:gd name="connsiteX2" fmla="*/ 0 w 2011716"/>
                  <a:gd name="connsiteY2" fmla="*/ 260698 h 4826000"/>
                  <a:gd name="connsiteX3" fmla="*/ 260698 w 2011716"/>
                  <a:gd name="connsiteY3" fmla="*/ 0 h 4826000"/>
                  <a:gd name="connsiteX4" fmla="*/ 1751018 w 2011716"/>
                  <a:gd name="connsiteY4" fmla="*/ 0 h 4826000"/>
                  <a:gd name="connsiteX5" fmla="*/ 2011716 w 2011716"/>
                  <a:gd name="connsiteY5" fmla="*/ 260698 h 4826000"/>
                  <a:gd name="connsiteX0" fmla="*/ 0 w 2011716"/>
                  <a:gd name="connsiteY0" fmla="*/ 4565302 h 4565302"/>
                  <a:gd name="connsiteX1" fmla="*/ 0 w 2011716"/>
                  <a:gd name="connsiteY1" fmla="*/ 260698 h 4565302"/>
                  <a:gd name="connsiteX2" fmla="*/ 260698 w 2011716"/>
                  <a:gd name="connsiteY2" fmla="*/ 0 h 4565302"/>
                  <a:gd name="connsiteX3" fmla="*/ 1751018 w 2011716"/>
                  <a:gd name="connsiteY3" fmla="*/ 0 h 4565302"/>
                  <a:gd name="connsiteX4" fmla="*/ 2011716 w 2011716"/>
                  <a:gd name="connsiteY4" fmla="*/ 260698 h 4565302"/>
                  <a:gd name="connsiteX0" fmla="*/ 0 w 1751018"/>
                  <a:gd name="connsiteY0" fmla="*/ 4565302 h 4565302"/>
                  <a:gd name="connsiteX1" fmla="*/ 0 w 1751018"/>
                  <a:gd name="connsiteY1" fmla="*/ 260698 h 4565302"/>
                  <a:gd name="connsiteX2" fmla="*/ 260698 w 1751018"/>
                  <a:gd name="connsiteY2" fmla="*/ 0 h 4565302"/>
                  <a:gd name="connsiteX3" fmla="*/ 1751018 w 1751018"/>
                  <a:gd name="connsiteY3" fmla="*/ 0 h 456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1018" h="4565302">
                    <a:moveTo>
                      <a:pt x="0" y="4565302"/>
                    </a:moveTo>
                    <a:lnTo>
                      <a:pt x="0" y="260698"/>
                    </a:lnTo>
                    <a:cubicBezTo>
                      <a:pt x="0" y="116718"/>
                      <a:pt x="116718" y="0"/>
                      <a:pt x="260698" y="0"/>
                    </a:cubicBezTo>
                    <a:lnTo>
                      <a:pt x="1751018" y="0"/>
                    </a:lnTo>
                  </a:path>
                </a:pathLst>
              </a:custGeom>
              <a:noFill/>
              <a:ln w="355600" cap="flat" cmpd="sng" algn="ctr">
                <a:solidFill>
                  <a:srgbClr val="F49D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35" name="Rounded Rectangle 32">
                <a:extLst>
                  <a:ext uri="{FF2B5EF4-FFF2-40B4-BE49-F238E27FC236}">
                    <a16:creationId xmlns:a16="http://schemas.microsoft.com/office/drawing/2014/main" id="{81D16888-7D11-D316-C156-5E6B72275FA0}"/>
                  </a:ext>
                </a:extLst>
              </p:cNvPr>
              <p:cNvSpPr/>
              <p:nvPr/>
            </p:nvSpPr>
            <p:spPr>
              <a:xfrm flipH="1">
                <a:off x="7299143" y="2648566"/>
                <a:ext cx="694939" cy="1623893"/>
              </a:xfrm>
              <a:custGeom>
                <a:avLst/>
                <a:gdLst>
                  <a:gd name="connsiteX0" fmla="*/ 0 w 2011716"/>
                  <a:gd name="connsiteY0" fmla="*/ 260698 h 4826000"/>
                  <a:gd name="connsiteX1" fmla="*/ 260698 w 2011716"/>
                  <a:gd name="connsiteY1" fmla="*/ 0 h 4826000"/>
                  <a:gd name="connsiteX2" fmla="*/ 1751018 w 2011716"/>
                  <a:gd name="connsiteY2" fmla="*/ 0 h 4826000"/>
                  <a:gd name="connsiteX3" fmla="*/ 2011716 w 2011716"/>
                  <a:gd name="connsiteY3" fmla="*/ 260698 h 4826000"/>
                  <a:gd name="connsiteX4" fmla="*/ 2011716 w 2011716"/>
                  <a:gd name="connsiteY4" fmla="*/ 4565302 h 4826000"/>
                  <a:gd name="connsiteX5" fmla="*/ 1751018 w 2011716"/>
                  <a:gd name="connsiteY5" fmla="*/ 4826000 h 4826000"/>
                  <a:gd name="connsiteX6" fmla="*/ 260698 w 2011716"/>
                  <a:gd name="connsiteY6" fmla="*/ 4826000 h 4826000"/>
                  <a:gd name="connsiteX7" fmla="*/ 0 w 2011716"/>
                  <a:gd name="connsiteY7" fmla="*/ 4565302 h 4826000"/>
                  <a:gd name="connsiteX8" fmla="*/ 0 w 2011716"/>
                  <a:gd name="connsiteY8" fmla="*/ 260698 h 4826000"/>
                  <a:gd name="connsiteX0" fmla="*/ 2011716 w 2103156"/>
                  <a:gd name="connsiteY0" fmla="*/ 4565302 h 4826000"/>
                  <a:gd name="connsiteX1" fmla="*/ 1751018 w 2103156"/>
                  <a:gd name="connsiteY1" fmla="*/ 4826000 h 4826000"/>
                  <a:gd name="connsiteX2" fmla="*/ 260698 w 2103156"/>
                  <a:gd name="connsiteY2" fmla="*/ 4826000 h 4826000"/>
                  <a:gd name="connsiteX3" fmla="*/ 0 w 2103156"/>
                  <a:gd name="connsiteY3" fmla="*/ 4565302 h 4826000"/>
                  <a:gd name="connsiteX4" fmla="*/ 0 w 2103156"/>
                  <a:gd name="connsiteY4" fmla="*/ 260698 h 4826000"/>
                  <a:gd name="connsiteX5" fmla="*/ 260698 w 2103156"/>
                  <a:gd name="connsiteY5" fmla="*/ 0 h 4826000"/>
                  <a:gd name="connsiteX6" fmla="*/ 1751018 w 2103156"/>
                  <a:gd name="connsiteY6" fmla="*/ 0 h 4826000"/>
                  <a:gd name="connsiteX7" fmla="*/ 2011716 w 2103156"/>
                  <a:gd name="connsiteY7" fmla="*/ 260698 h 4826000"/>
                  <a:gd name="connsiteX8" fmla="*/ 2103156 w 2103156"/>
                  <a:gd name="connsiteY8" fmla="*/ 4656742 h 4826000"/>
                  <a:gd name="connsiteX0" fmla="*/ 2011716 w 2011716"/>
                  <a:gd name="connsiteY0" fmla="*/ 4565302 h 4826000"/>
                  <a:gd name="connsiteX1" fmla="*/ 1751018 w 2011716"/>
                  <a:gd name="connsiteY1" fmla="*/ 4826000 h 4826000"/>
                  <a:gd name="connsiteX2" fmla="*/ 260698 w 2011716"/>
                  <a:gd name="connsiteY2" fmla="*/ 4826000 h 4826000"/>
                  <a:gd name="connsiteX3" fmla="*/ 0 w 2011716"/>
                  <a:gd name="connsiteY3" fmla="*/ 4565302 h 4826000"/>
                  <a:gd name="connsiteX4" fmla="*/ 0 w 2011716"/>
                  <a:gd name="connsiteY4" fmla="*/ 260698 h 4826000"/>
                  <a:gd name="connsiteX5" fmla="*/ 260698 w 2011716"/>
                  <a:gd name="connsiteY5" fmla="*/ 0 h 4826000"/>
                  <a:gd name="connsiteX6" fmla="*/ 1751018 w 2011716"/>
                  <a:gd name="connsiteY6" fmla="*/ 0 h 4826000"/>
                  <a:gd name="connsiteX7" fmla="*/ 2011716 w 2011716"/>
                  <a:gd name="connsiteY7" fmla="*/ 260698 h 4826000"/>
                  <a:gd name="connsiteX0" fmla="*/ 1751018 w 2011716"/>
                  <a:gd name="connsiteY0" fmla="*/ 4826000 h 4826000"/>
                  <a:gd name="connsiteX1" fmla="*/ 260698 w 2011716"/>
                  <a:gd name="connsiteY1" fmla="*/ 4826000 h 4826000"/>
                  <a:gd name="connsiteX2" fmla="*/ 0 w 2011716"/>
                  <a:gd name="connsiteY2" fmla="*/ 4565302 h 4826000"/>
                  <a:gd name="connsiteX3" fmla="*/ 0 w 2011716"/>
                  <a:gd name="connsiteY3" fmla="*/ 260698 h 4826000"/>
                  <a:gd name="connsiteX4" fmla="*/ 260698 w 2011716"/>
                  <a:gd name="connsiteY4" fmla="*/ 0 h 4826000"/>
                  <a:gd name="connsiteX5" fmla="*/ 1751018 w 2011716"/>
                  <a:gd name="connsiteY5" fmla="*/ 0 h 4826000"/>
                  <a:gd name="connsiteX6" fmla="*/ 2011716 w 2011716"/>
                  <a:gd name="connsiteY6" fmla="*/ 260698 h 4826000"/>
                  <a:gd name="connsiteX0" fmla="*/ 260698 w 2011716"/>
                  <a:gd name="connsiteY0" fmla="*/ 4826000 h 4826000"/>
                  <a:gd name="connsiteX1" fmla="*/ 0 w 2011716"/>
                  <a:gd name="connsiteY1" fmla="*/ 4565302 h 4826000"/>
                  <a:gd name="connsiteX2" fmla="*/ 0 w 2011716"/>
                  <a:gd name="connsiteY2" fmla="*/ 260698 h 4826000"/>
                  <a:gd name="connsiteX3" fmla="*/ 260698 w 2011716"/>
                  <a:gd name="connsiteY3" fmla="*/ 0 h 4826000"/>
                  <a:gd name="connsiteX4" fmla="*/ 1751018 w 2011716"/>
                  <a:gd name="connsiteY4" fmla="*/ 0 h 4826000"/>
                  <a:gd name="connsiteX5" fmla="*/ 2011716 w 2011716"/>
                  <a:gd name="connsiteY5" fmla="*/ 260698 h 4826000"/>
                  <a:gd name="connsiteX0" fmla="*/ 0 w 2011716"/>
                  <a:gd name="connsiteY0" fmla="*/ 4565302 h 4565302"/>
                  <a:gd name="connsiteX1" fmla="*/ 0 w 2011716"/>
                  <a:gd name="connsiteY1" fmla="*/ 260698 h 4565302"/>
                  <a:gd name="connsiteX2" fmla="*/ 260698 w 2011716"/>
                  <a:gd name="connsiteY2" fmla="*/ 0 h 4565302"/>
                  <a:gd name="connsiteX3" fmla="*/ 1751018 w 2011716"/>
                  <a:gd name="connsiteY3" fmla="*/ 0 h 4565302"/>
                  <a:gd name="connsiteX4" fmla="*/ 2011716 w 2011716"/>
                  <a:gd name="connsiteY4" fmla="*/ 260698 h 4565302"/>
                  <a:gd name="connsiteX0" fmla="*/ 0 w 1751018"/>
                  <a:gd name="connsiteY0" fmla="*/ 4565302 h 4565302"/>
                  <a:gd name="connsiteX1" fmla="*/ 0 w 1751018"/>
                  <a:gd name="connsiteY1" fmla="*/ 260698 h 4565302"/>
                  <a:gd name="connsiteX2" fmla="*/ 260698 w 1751018"/>
                  <a:gd name="connsiteY2" fmla="*/ 0 h 4565302"/>
                  <a:gd name="connsiteX3" fmla="*/ 1751018 w 1751018"/>
                  <a:gd name="connsiteY3" fmla="*/ 0 h 456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1018" h="4565302">
                    <a:moveTo>
                      <a:pt x="0" y="4565302"/>
                    </a:moveTo>
                    <a:lnTo>
                      <a:pt x="0" y="260698"/>
                    </a:lnTo>
                    <a:cubicBezTo>
                      <a:pt x="0" y="116718"/>
                      <a:pt x="116718" y="0"/>
                      <a:pt x="260698" y="0"/>
                    </a:cubicBezTo>
                    <a:lnTo>
                      <a:pt x="1751018" y="0"/>
                    </a:lnTo>
                  </a:path>
                </a:pathLst>
              </a:custGeom>
              <a:noFill/>
              <a:ln w="355600" cap="flat" cmpd="sng" algn="ctr">
                <a:solidFill>
                  <a:srgbClr val="85CA46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36" name="Rounded Rectangle 32">
                <a:extLst>
                  <a:ext uri="{FF2B5EF4-FFF2-40B4-BE49-F238E27FC236}">
                    <a16:creationId xmlns:a16="http://schemas.microsoft.com/office/drawing/2014/main" id="{B8D3A8B4-4C40-9049-39B9-5E75C0DBFEFB}"/>
                  </a:ext>
                </a:extLst>
              </p:cNvPr>
              <p:cNvSpPr/>
              <p:nvPr/>
            </p:nvSpPr>
            <p:spPr>
              <a:xfrm flipH="1">
                <a:off x="7292545" y="3764626"/>
                <a:ext cx="449651" cy="507832"/>
              </a:xfrm>
              <a:custGeom>
                <a:avLst/>
                <a:gdLst>
                  <a:gd name="connsiteX0" fmla="*/ 0 w 2011716"/>
                  <a:gd name="connsiteY0" fmla="*/ 260698 h 4826000"/>
                  <a:gd name="connsiteX1" fmla="*/ 260698 w 2011716"/>
                  <a:gd name="connsiteY1" fmla="*/ 0 h 4826000"/>
                  <a:gd name="connsiteX2" fmla="*/ 1751018 w 2011716"/>
                  <a:gd name="connsiteY2" fmla="*/ 0 h 4826000"/>
                  <a:gd name="connsiteX3" fmla="*/ 2011716 w 2011716"/>
                  <a:gd name="connsiteY3" fmla="*/ 260698 h 4826000"/>
                  <a:gd name="connsiteX4" fmla="*/ 2011716 w 2011716"/>
                  <a:gd name="connsiteY4" fmla="*/ 4565302 h 4826000"/>
                  <a:gd name="connsiteX5" fmla="*/ 1751018 w 2011716"/>
                  <a:gd name="connsiteY5" fmla="*/ 4826000 h 4826000"/>
                  <a:gd name="connsiteX6" fmla="*/ 260698 w 2011716"/>
                  <a:gd name="connsiteY6" fmla="*/ 4826000 h 4826000"/>
                  <a:gd name="connsiteX7" fmla="*/ 0 w 2011716"/>
                  <a:gd name="connsiteY7" fmla="*/ 4565302 h 4826000"/>
                  <a:gd name="connsiteX8" fmla="*/ 0 w 2011716"/>
                  <a:gd name="connsiteY8" fmla="*/ 260698 h 4826000"/>
                  <a:gd name="connsiteX0" fmla="*/ 2011716 w 2103156"/>
                  <a:gd name="connsiteY0" fmla="*/ 4565302 h 4826000"/>
                  <a:gd name="connsiteX1" fmla="*/ 1751018 w 2103156"/>
                  <a:gd name="connsiteY1" fmla="*/ 4826000 h 4826000"/>
                  <a:gd name="connsiteX2" fmla="*/ 260698 w 2103156"/>
                  <a:gd name="connsiteY2" fmla="*/ 4826000 h 4826000"/>
                  <a:gd name="connsiteX3" fmla="*/ 0 w 2103156"/>
                  <a:gd name="connsiteY3" fmla="*/ 4565302 h 4826000"/>
                  <a:gd name="connsiteX4" fmla="*/ 0 w 2103156"/>
                  <a:gd name="connsiteY4" fmla="*/ 260698 h 4826000"/>
                  <a:gd name="connsiteX5" fmla="*/ 260698 w 2103156"/>
                  <a:gd name="connsiteY5" fmla="*/ 0 h 4826000"/>
                  <a:gd name="connsiteX6" fmla="*/ 1751018 w 2103156"/>
                  <a:gd name="connsiteY6" fmla="*/ 0 h 4826000"/>
                  <a:gd name="connsiteX7" fmla="*/ 2011716 w 2103156"/>
                  <a:gd name="connsiteY7" fmla="*/ 260698 h 4826000"/>
                  <a:gd name="connsiteX8" fmla="*/ 2103156 w 2103156"/>
                  <a:gd name="connsiteY8" fmla="*/ 4656742 h 4826000"/>
                  <a:gd name="connsiteX0" fmla="*/ 2011716 w 2011716"/>
                  <a:gd name="connsiteY0" fmla="*/ 4565302 h 4826000"/>
                  <a:gd name="connsiteX1" fmla="*/ 1751018 w 2011716"/>
                  <a:gd name="connsiteY1" fmla="*/ 4826000 h 4826000"/>
                  <a:gd name="connsiteX2" fmla="*/ 260698 w 2011716"/>
                  <a:gd name="connsiteY2" fmla="*/ 4826000 h 4826000"/>
                  <a:gd name="connsiteX3" fmla="*/ 0 w 2011716"/>
                  <a:gd name="connsiteY3" fmla="*/ 4565302 h 4826000"/>
                  <a:gd name="connsiteX4" fmla="*/ 0 w 2011716"/>
                  <a:gd name="connsiteY4" fmla="*/ 260698 h 4826000"/>
                  <a:gd name="connsiteX5" fmla="*/ 260698 w 2011716"/>
                  <a:gd name="connsiteY5" fmla="*/ 0 h 4826000"/>
                  <a:gd name="connsiteX6" fmla="*/ 1751018 w 2011716"/>
                  <a:gd name="connsiteY6" fmla="*/ 0 h 4826000"/>
                  <a:gd name="connsiteX7" fmla="*/ 2011716 w 2011716"/>
                  <a:gd name="connsiteY7" fmla="*/ 260698 h 4826000"/>
                  <a:gd name="connsiteX0" fmla="*/ 1751018 w 2011716"/>
                  <a:gd name="connsiteY0" fmla="*/ 4826000 h 4826000"/>
                  <a:gd name="connsiteX1" fmla="*/ 260698 w 2011716"/>
                  <a:gd name="connsiteY1" fmla="*/ 4826000 h 4826000"/>
                  <a:gd name="connsiteX2" fmla="*/ 0 w 2011716"/>
                  <a:gd name="connsiteY2" fmla="*/ 4565302 h 4826000"/>
                  <a:gd name="connsiteX3" fmla="*/ 0 w 2011716"/>
                  <a:gd name="connsiteY3" fmla="*/ 260698 h 4826000"/>
                  <a:gd name="connsiteX4" fmla="*/ 260698 w 2011716"/>
                  <a:gd name="connsiteY4" fmla="*/ 0 h 4826000"/>
                  <a:gd name="connsiteX5" fmla="*/ 1751018 w 2011716"/>
                  <a:gd name="connsiteY5" fmla="*/ 0 h 4826000"/>
                  <a:gd name="connsiteX6" fmla="*/ 2011716 w 2011716"/>
                  <a:gd name="connsiteY6" fmla="*/ 260698 h 4826000"/>
                  <a:gd name="connsiteX0" fmla="*/ 260698 w 2011716"/>
                  <a:gd name="connsiteY0" fmla="*/ 4826000 h 4826000"/>
                  <a:gd name="connsiteX1" fmla="*/ 0 w 2011716"/>
                  <a:gd name="connsiteY1" fmla="*/ 4565302 h 4826000"/>
                  <a:gd name="connsiteX2" fmla="*/ 0 w 2011716"/>
                  <a:gd name="connsiteY2" fmla="*/ 260698 h 4826000"/>
                  <a:gd name="connsiteX3" fmla="*/ 260698 w 2011716"/>
                  <a:gd name="connsiteY3" fmla="*/ 0 h 4826000"/>
                  <a:gd name="connsiteX4" fmla="*/ 1751018 w 2011716"/>
                  <a:gd name="connsiteY4" fmla="*/ 0 h 4826000"/>
                  <a:gd name="connsiteX5" fmla="*/ 2011716 w 2011716"/>
                  <a:gd name="connsiteY5" fmla="*/ 260698 h 4826000"/>
                  <a:gd name="connsiteX0" fmla="*/ 0 w 2011716"/>
                  <a:gd name="connsiteY0" fmla="*/ 4565302 h 4565302"/>
                  <a:gd name="connsiteX1" fmla="*/ 0 w 2011716"/>
                  <a:gd name="connsiteY1" fmla="*/ 260698 h 4565302"/>
                  <a:gd name="connsiteX2" fmla="*/ 260698 w 2011716"/>
                  <a:gd name="connsiteY2" fmla="*/ 0 h 4565302"/>
                  <a:gd name="connsiteX3" fmla="*/ 1751018 w 2011716"/>
                  <a:gd name="connsiteY3" fmla="*/ 0 h 4565302"/>
                  <a:gd name="connsiteX4" fmla="*/ 2011716 w 2011716"/>
                  <a:gd name="connsiteY4" fmla="*/ 260698 h 4565302"/>
                  <a:gd name="connsiteX0" fmla="*/ 0 w 1751018"/>
                  <a:gd name="connsiteY0" fmla="*/ 4565302 h 4565302"/>
                  <a:gd name="connsiteX1" fmla="*/ 0 w 1751018"/>
                  <a:gd name="connsiteY1" fmla="*/ 260698 h 4565302"/>
                  <a:gd name="connsiteX2" fmla="*/ 260698 w 1751018"/>
                  <a:gd name="connsiteY2" fmla="*/ 0 h 4565302"/>
                  <a:gd name="connsiteX3" fmla="*/ 1751018 w 1751018"/>
                  <a:gd name="connsiteY3" fmla="*/ 0 h 456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1018" h="4565302">
                    <a:moveTo>
                      <a:pt x="0" y="4565302"/>
                    </a:moveTo>
                    <a:lnTo>
                      <a:pt x="0" y="260698"/>
                    </a:lnTo>
                    <a:cubicBezTo>
                      <a:pt x="0" y="116718"/>
                      <a:pt x="116718" y="0"/>
                      <a:pt x="260698" y="0"/>
                    </a:cubicBezTo>
                    <a:lnTo>
                      <a:pt x="1751018" y="0"/>
                    </a:lnTo>
                  </a:path>
                </a:pathLst>
              </a:custGeom>
              <a:noFill/>
              <a:ln w="355600" cap="flat" cmpd="sng" algn="ctr">
                <a:solidFill>
                  <a:srgbClr val="4DB3C7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37" name="Rectangle 1036">
                <a:extLst>
                  <a:ext uri="{FF2B5EF4-FFF2-40B4-BE49-F238E27FC236}">
                    <a16:creationId xmlns:a16="http://schemas.microsoft.com/office/drawing/2014/main" id="{85B7D6DD-6D88-CF57-BE01-64DFD383F704}"/>
                  </a:ext>
                </a:extLst>
              </p:cNvPr>
              <p:cNvSpPr/>
              <p:nvPr/>
            </p:nvSpPr>
            <p:spPr>
              <a:xfrm>
                <a:off x="7256918" y="4570814"/>
                <a:ext cx="633463" cy="1586049"/>
              </a:xfrm>
              <a:prstGeom prst="rect">
                <a:avLst/>
              </a:prstGeom>
              <a:solidFill>
                <a:srgbClr val="85CA4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48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83E00123-05B3-0866-02A7-65FFAE606A65}"/>
                  </a:ext>
                </a:extLst>
              </p:cNvPr>
              <p:cNvSpPr/>
              <p:nvPr/>
            </p:nvSpPr>
            <p:spPr>
              <a:xfrm>
                <a:off x="7887300" y="4570814"/>
                <a:ext cx="698243" cy="1586049"/>
              </a:xfrm>
              <a:prstGeom prst="rect">
                <a:avLst/>
              </a:prstGeom>
              <a:solidFill>
                <a:srgbClr val="F49D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48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D02E879F-6A15-7DF2-18CA-B4AA59BB162E}"/>
                  </a:ext>
                </a:extLst>
              </p:cNvPr>
              <p:cNvSpPr/>
              <p:nvPr/>
            </p:nvSpPr>
            <p:spPr>
              <a:xfrm>
                <a:off x="8582447" y="4566125"/>
                <a:ext cx="633463" cy="1586049"/>
              </a:xfrm>
              <a:prstGeom prst="rect">
                <a:avLst/>
              </a:prstGeom>
              <a:solidFill>
                <a:srgbClr val="D2326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48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4E855472-2503-2186-8FA4-D52512E0A086}"/>
                  </a:ext>
                </a:extLst>
              </p:cNvPr>
              <p:cNvSpPr/>
              <p:nvPr/>
            </p:nvSpPr>
            <p:spPr>
              <a:xfrm>
                <a:off x="6624245" y="4570814"/>
                <a:ext cx="633463" cy="1586049"/>
              </a:xfrm>
              <a:prstGeom prst="rect">
                <a:avLst/>
              </a:prstGeom>
              <a:solidFill>
                <a:srgbClr val="4DB3C7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48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41" name="Rectangle 1040">
                <a:extLst>
                  <a:ext uri="{FF2B5EF4-FFF2-40B4-BE49-F238E27FC236}">
                    <a16:creationId xmlns:a16="http://schemas.microsoft.com/office/drawing/2014/main" id="{909E270A-6600-018B-CF51-8988E970DA3A}"/>
                  </a:ext>
                </a:extLst>
              </p:cNvPr>
              <p:cNvSpPr/>
              <p:nvPr/>
            </p:nvSpPr>
            <p:spPr>
              <a:xfrm>
                <a:off x="9213710" y="4566125"/>
                <a:ext cx="633463" cy="1586049"/>
              </a:xfrm>
              <a:prstGeom prst="rect">
                <a:avLst/>
              </a:prstGeom>
              <a:solidFill>
                <a:srgbClr val="1D6E9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48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42" name="Freeform 99">
                <a:extLst>
                  <a:ext uri="{FF2B5EF4-FFF2-40B4-BE49-F238E27FC236}">
                    <a16:creationId xmlns:a16="http://schemas.microsoft.com/office/drawing/2014/main" id="{BECF3070-1918-55A6-3139-327EE56CEAA9}"/>
                  </a:ext>
                </a:extLst>
              </p:cNvPr>
              <p:cNvSpPr/>
              <p:nvPr/>
            </p:nvSpPr>
            <p:spPr>
              <a:xfrm>
                <a:off x="6625835" y="4250290"/>
                <a:ext cx="1254369" cy="323084"/>
              </a:xfrm>
              <a:custGeom>
                <a:avLst/>
                <a:gdLst>
                  <a:gd name="connsiteX0" fmla="*/ 983443 w 1254369"/>
                  <a:gd name="connsiteY0" fmla="*/ 0 h 323084"/>
                  <a:gd name="connsiteX1" fmla="*/ 986644 w 1254369"/>
                  <a:gd name="connsiteY1" fmla="*/ 0 h 323084"/>
                  <a:gd name="connsiteX2" fmla="*/ 1058224 w 1254369"/>
                  <a:gd name="connsiteY2" fmla="*/ 0 h 323084"/>
                  <a:gd name="connsiteX3" fmla="*/ 1063213 w 1254369"/>
                  <a:gd name="connsiteY3" fmla="*/ 0 h 323084"/>
                  <a:gd name="connsiteX4" fmla="*/ 1174598 w 1254369"/>
                  <a:gd name="connsiteY4" fmla="*/ 0 h 323084"/>
                  <a:gd name="connsiteX5" fmla="*/ 1226451 w 1254369"/>
                  <a:gd name="connsiteY5" fmla="*/ 0 h 323084"/>
                  <a:gd name="connsiteX6" fmla="*/ 1254368 w 1254369"/>
                  <a:gd name="connsiteY6" fmla="*/ 0 h 323084"/>
                  <a:gd name="connsiteX7" fmla="*/ 1254369 w 1254369"/>
                  <a:gd name="connsiteY7" fmla="*/ 0 h 323084"/>
                  <a:gd name="connsiteX8" fmla="*/ 632881 w 1254369"/>
                  <a:gd name="connsiteY8" fmla="*/ 323084 h 323084"/>
                  <a:gd name="connsiteX9" fmla="*/ 488294 w 1254369"/>
                  <a:gd name="connsiteY9" fmla="*/ 323084 h 323084"/>
                  <a:gd name="connsiteX10" fmla="*/ 436736 w 1254369"/>
                  <a:gd name="connsiteY10" fmla="*/ 323084 h 323084"/>
                  <a:gd name="connsiteX11" fmla="*/ 408524 w 1254369"/>
                  <a:gd name="connsiteY11" fmla="*/ 323084 h 323084"/>
                  <a:gd name="connsiteX12" fmla="*/ 297139 w 1254369"/>
                  <a:gd name="connsiteY12" fmla="*/ 323084 h 323084"/>
                  <a:gd name="connsiteX13" fmla="*/ 239807 w 1254369"/>
                  <a:gd name="connsiteY13" fmla="*/ 323084 h 323084"/>
                  <a:gd name="connsiteX14" fmla="*/ 217369 w 1254369"/>
                  <a:gd name="connsiteY14" fmla="*/ 323084 h 323084"/>
                  <a:gd name="connsiteX15" fmla="*/ 0 w 1254369"/>
                  <a:gd name="connsiteY15" fmla="*/ 323084 h 323084"/>
                  <a:gd name="connsiteX16" fmla="*/ 972326 w 1254369"/>
                  <a:gd name="connsiteY16" fmla="*/ 4689 h 3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54369" h="323084">
                    <a:moveTo>
                      <a:pt x="983443" y="0"/>
                    </a:moveTo>
                    <a:lnTo>
                      <a:pt x="986644" y="0"/>
                    </a:lnTo>
                    <a:lnTo>
                      <a:pt x="1058224" y="0"/>
                    </a:lnTo>
                    <a:lnTo>
                      <a:pt x="1063213" y="0"/>
                    </a:lnTo>
                    <a:lnTo>
                      <a:pt x="1174598" y="0"/>
                    </a:lnTo>
                    <a:lnTo>
                      <a:pt x="1226451" y="0"/>
                    </a:lnTo>
                    <a:lnTo>
                      <a:pt x="1254368" y="0"/>
                    </a:lnTo>
                    <a:lnTo>
                      <a:pt x="1254369" y="0"/>
                    </a:lnTo>
                    <a:lnTo>
                      <a:pt x="632881" y="323084"/>
                    </a:lnTo>
                    <a:lnTo>
                      <a:pt x="488294" y="323084"/>
                    </a:lnTo>
                    <a:lnTo>
                      <a:pt x="436736" y="323084"/>
                    </a:lnTo>
                    <a:lnTo>
                      <a:pt x="408524" y="323084"/>
                    </a:lnTo>
                    <a:lnTo>
                      <a:pt x="297139" y="323084"/>
                    </a:lnTo>
                    <a:lnTo>
                      <a:pt x="239807" y="323084"/>
                    </a:lnTo>
                    <a:lnTo>
                      <a:pt x="217369" y="323084"/>
                    </a:lnTo>
                    <a:lnTo>
                      <a:pt x="0" y="323084"/>
                    </a:lnTo>
                    <a:lnTo>
                      <a:pt x="972326" y="4689"/>
                    </a:lnTo>
                    <a:close/>
                  </a:path>
                </a:pathLst>
              </a:custGeom>
              <a:solidFill>
                <a:srgbClr val="4DB3C7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43" name="Freeform 70">
                <a:extLst>
                  <a:ext uri="{FF2B5EF4-FFF2-40B4-BE49-F238E27FC236}">
                    <a16:creationId xmlns:a16="http://schemas.microsoft.com/office/drawing/2014/main" id="{43CD5FD8-E341-80C3-44A8-A7805B2F3BC3}"/>
                  </a:ext>
                </a:extLst>
              </p:cNvPr>
              <p:cNvSpPr/>
              <p:nvPr/>
            </p:nvSpPr>
            <p:spPr>
              <a:xfrm>
                <a:off x="7239342" y="4250290"/>
                <a:ext cx="885826" cy="323084"/>
              </a:xfrm>
              <a:custGeom>
                <a:avLst/>
                <a:gdLst>
                  <a:gd name="connsiteX0" fmla="*/ 629306 w 885826"/>
                  <a:gd name="connsiteY0" fmla="*/ 0 h 323084"/>
                  <a:gd name="connsiteX1" fmla="*/ 629925 w 885826"/>
                  <a:gd name="connsiteY1" fmla="*/ 0 h 323084"/>
                  <a:gd name="connsiteX2" fmla="*/ 652708 w 885826"/>
                  <a:gd name="connsiteY2" fmla="*/ 0 h 323084"/>
                  <a:gd name="connsiteX3" fmla="*/ 668782 w 885826"/>
                  <a:gd name="connsiteY3" fmla="*/ 0 h 323084"/>
                  <a:gd name="connsiteX4" fmla="*/ 827277 w 885826"/>
                  <a:gd name="connsiteY4" fmla="*/ 0 h 323084"/>
                  <a:gd name="connsiteX5" fmla="*/ 859249 w 885826"/>
                  <a:gd name="connsiteY5" fmla="*/ 0 h 323084"/>
                  <a:gd name="connsiteX6" fmla="*/ 879231 w 885826"/>
                  <a:gd name="connsiteY6" fmla="*/ 0 h 323084"/>
                  <a:gd name="connsiteX7" fmla="*/ 885826 w 885826"/>
                  <a:gd name="connsiteY7" fmla="*/ 0 h 323084"/>
                  <a:gd name="connsiteX8" fmla="*/ 662921 w 885826"/>
                  <a:gd name="connsiteY8" fmla="*/ 323084 h 323084"/>
                  <a:gd name="connsiteX9" fmla="*/ 472220 w 885826"/>
                  <a:gd name="connsiteY9" fmla="*/ 323084 h 323084"/>
                  <a:gd name="connsiteX10" fmla="*/ 429803 w 885826"/>
                  <a:gd name="connsiteY10" fmla="*/ 323084 h 323084"/>
                  <a:gd name="connsiteX11" fmla="*/ 401174 w 885826"/>
                  <a:gd name="connsiteY11" fmla="*/ 323084 h 323084"/>
                  <a:gd name="connsiteX12" fmla="*/ 281753 w 885826"/>
                  <a:gd name="connsiteY12" fmla="*/ 323084 h 323084"/>
                  <a:gd name="connsiteX13" fmla="*/ 249925 w 885826"/>
                  <a:gd name="connsiteY13" fmla="*/ 323084 h 323084"/>
                  <a:gd name="connsiteX14" fmla="*/ 203822 w 885826"/>
                  <a:gd name="connsiteY14" fmla="*/ 323084 h 323084"/>
                  <a:gd name="connsiteX15" fmla="*/ 0 w 885826"/>
                  <a:gd name="connsiteY15" fmla="*/ 323084 h 3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85826" h="323084">
                    <a:moveTo>
                      <a:pt x="629306" y="0"/>
                    </a:moveTo>
                    <a:lnTo>
                      <a:pt x="629925" y="0"/>
                    </a:lnTo>
                    <a:lnTo>
                      <a:pt x="652708" y="0"/>
                    </a:lnTo>
                    <a:lnTo>
                      <a:pt x="668782" y="0"/>
                    </a:lnTo>
                    <a:lnTo>
                      <a:pt x="827277" y="0"/>
                    </a:lnTo>
                    <a:lnTo>
                      <a:pt x="859249" y="0"/>
                    </a:lnTo>
                    <a:lnTo>
                      <a:pt x="879231" y="0"/>
                    </a:lnTo>
                    <a:lnTo>
                      <a:pt x="885826" y="0"/>
                    </a:lnTo>
                    <a:lnTo>
                      <a:pt x="662921" y="323084"/>
                    </a:lnTo>
                    <a:lnTo>
                      <a:pt x="472220" y="323084"/>
                    </a:lnTo>
                    <a:lnTo>
                      <a:pt x="429803" y="323084"/>
                    </a:lnTo>
                    <a:lnTo>
                      <a:pt x="401174" y="323084"/>
                    </a:lnTo>
                    <a:lnTo>
                      <a:pt x="281753" y="323084"/>
                    </a:lnTo>
                    <a:lnTo>
                      <a:pt x="249925" y="323084"/>
                    </a:lnTo>
                    <a:lnTo>
                      <a:pt x="203822" y="323084"/>
                    </a:lnTo>
                    <a:lnTo>
                      <a:pt x="0" y="323084"/>
                    </a:lnTo>
                    <a:close/>
                  </a:path>
                </a:pathLst>
              </a:custGeom>
              <a:solidFill>
                <a:srgbClr val="85CA46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44" name="Freeform 66">
                <a:extLst>
                  <a:ext uri="{FF2B5EF4-FFF2-40B4-BE49-F238E27FC236}">
                    <a16:creationId xmlns:a16="http://schemas.microsoft.com/office/drawing/2014/main" id="{1CCE5A60-108D-E867-F525-D3C46EC4349D}"/>
                  </a:ext>
                </a:extLst>
              </p:cNvPr>
              <p:cNvSpPr/>
              <p:nvPr/>
            </p:nvSpPr>
            <p:spPr>
              <a:xfrm flipH="1">
                <a:off x="8604348" y="4250290"/>
                <a:ext cx="1254369" cy="323084"/>
              </a:xfrm>
              <a:custGeom>
                <a:avLst/>
                <a:gdLst>
                  <a:gd name="connsiteX0" fmla="*/ 1254369 w 1254369"/>
                  <a:gd name="connsiteY0" fmla="*/ 0 h 323084"/>
                  <a:gd name="connsiteX1" fmla="*/ 1254368 w 1254369"/>
                  <a:gd name="connsiteY1" fmla="*/ 0 h 323084"/>
                  <a:gd name="connsiteX2" fmla="*/ 1226451 w 1254369"/>
                  <a:gd name="connsiteY2" fmla="*/ 0 h 323084"/>
                  <a:gd name="connsiteX3" fmla="*/ 1174598 w 1254369"/>
                  <a:gd name="connsiteY3" fmla="*/ 0 h 323084"/>
                  <a:gd name="connsiteX4" fmla="*/ 1063213 w 1254369"/>
                  <a:gd name="connsiteY4" fmla="*/ 0 h 323084"/>
                  <a:gd name="connsiteX5" fmla="*/ 1058224 w 1254369"/>
                  <a:gd name="connsiteY5" fmla="*/ 0 h 323084"/>
                  <a:gd name="connsiteX6" fmla="*/ 986644 w 1254369"/>
                  <a:gd name="connsiteY6" fmla="*/ 0 h 323084"/>
                  <a:gd name="connsiteX7" fmla="*/ 983443 w 1254369"/>
                  <a:gd name="connsiteY7" fmla="*/ 0 h 323084"/>
                  <a:gd name="connsiteX8" fmla="*/ 972326 w 1254369"/>
                  <a:gd name="connsiteY8" fmla="*/ 4689 h 323084"/>
                  <a:gd name="connsiteX9" fmla="*/ 0 w 1254369"/>
                  <a:gd name="connsiteY9" fmla="*/ 323084 h 323084"/>
                  <a:gd name="connsiteX10" fmla="*/ 217369 w 1254369"/>
                  <a:gd name="connsiteY10" fmla="*/ 323084 h 323084"/>
                  <a:gd name="connsiteX11" fmla="*/ 239807 w 1254369"/>
                  <a:gd name="connsiteY11" fmla="*/ 323084 h 323084"/>
                  <a:gd name="connsiteX12" fmla="*/ 297139 w 1254369"/>
                  <a:gd name="connsiteY12" fmla="*/ 323084 h 323084"/>
                  <a:gd name="connsiteX13" fmla="*/ 408524 w 1254369"/>
                  <a:gd name="connsiteY13" fmla="*/ 323084 h 323084"/>
                  <a:gd name="connsiteX14" fmla="*/ 436736 w 1254369"/>
                  <a:gd name="connsiteY14" fmla="*/ 323084 h 323084"/>
                  <a:gd name="connsiteX15" fmla="*/ 488294 w 1254369"/>
                  <a:gd name="connsiteY15" fmla="*/ 323084 h 323084"/>
                  <a:gd name="connsiteX16" fmla="*/ 632881 w 1254369"/>
                  <a:gd name="connsiteY16" fmla="*/ 323084 h 3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54369" h="323084">
                    <a:moveTo>
                      <a:pt x="1254369" y="0"/>
                    </a:moveTo>
                    <a:lnTo>
                      <a:pt x="1254368" y="0"/>
                    </a:lnTo>
                    <a:lnTo>
                      <a:pt x="1226451" y="0"/>
                    </a:lnTo>
                    <a:lnTo>
                      <a:pt x="1174598" y="0"/>
                    </a:lnTo>
                    <a:lnTo>
                      <a:pt x="1063213" y="0"/>
                    </a:lnTo>
                    <a:lnTo>
                      <a:pt x="1058224" y="0"/>
                    </a:lnTo>
                    <a:lnTo>
                      <a:pt x="986644" y="0"/>
                    </a:lnTo>
                    <a:lnTo>
                      <a:pt x="983443" y="0"/>
                    </a:lnTo>
                    <a:lnTo>
                      <a:pt x="972326" y="4689"/>
                    </a:lnTo>
                    <a:lnTo>
                      <a:pt x="0" y="323084"/>
                    </a:lnTo>
                    <a:lnTo>
                      <a:pt x="217369" y="323084"/>
                    </a:lnTo>
                    <a:lnTo>
                      <a:pt x="239807" y="323084"/>
                    </a:lnTo>
                    <a:lnTo>
                      <a:pt x="297139" y="323084"/>
                    </a:lnTo>
                    <a:lnTo>
                      <a:pt x="408524" y="323084"/>
                    </a:lnTo>
                    <a:lnTo>
                      <a:pt x="436736" y="323084"/>
                    </a:lnTo>
                    <a:lnTo>
                      <a:pt x="488294" y="323084"/>
                    </a:lnTo>
                    <a:lnTo>
                      <a:pt x="632881" y="323084"/>
                    </a:lnTo>
                    <a:close/>
                  </a:path>
                </a:pathLst>
              </a:custGeom>
              <a:solidFill>
                <a:srgbClr val="1D6E9B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45" name="Freeform 67">
                <a:extLst>
                  <a:ext uri="{FF2B5EF4-FFF2-40B4-BE49-F238E27FC236}">
                    <a16:creationId xmlns:a16="http://schemas.microsoft.com/office/drawing/2014/main" id="{8A164FB4-FCD4-5D33-7336-59D8F90CCD77}"/>
                  </a:ext>
                </a:extLst>
              </p:cNvPr>
              <p:cNvSpPr/>
              <p:nvPr/>
            </p:nvSpPr>
            <p:spPr>
              <a:xfrm flipH="1">
                <a:off x="8365253" y="4250290"/>
                <a:ext cx="879231" cy="323084"/>
              </a:xfrm>
              <a:custGeom>
                <a:avLst/>
                <a:gdLst>
                  <a:gd name="connsiteX0" fmla="*/ 879231 w 879231"/>
                  <a:gd name="connsiteY0" fmla="*/ 0 h 323084"/>
                  <a:gd name="connsiteX1" fmla="*/ 871415 w 879231"/>
                  <a:gd name="connsiteY1" fmla="*/ 0 h 323084"/>
                  <a:gd name="connsiteX2" fmla="*/ 859249 w 879231"/>
                  <a:gd name="connsiteY2" fmla="*/ 0 h 323084"/>
                  <a:gd name="connsiteX3" fmla="*/ 827276 w 879231"/>
                  <a:gd name="connsiteY3" fmla="*/ 0 h 323084"/>
                  <a:gd name="connsiteX4" fmla="*/ 668782 w 879231"/>
                  <a:gd name="connsiteY4" fmla="*/ 0 h 323084"/>
                  <a:gd name="connsiteX5" fmla="*/ 652708 w 879231"/>
                  <a:gd name="connsiteY5" fmla="*/ 0 h 323084"/>
                  <a:gd name="connsiteX6" fmla="*/ 629924 w 879231"/>
                  <a:gd name="connsiteY6" fmla="*/ 0 h 323084"/>
                  <a:gd name="connsiteX7" fmla="*/ 629306 w 879231"/>
                  <a:gd name="connsiteY7" fmla="*/ 0 h 323084"/>
                  <a:gd name="connsiteX8" fmla="*/ 0 w 879231"/>
                  <a:gd name="connsiteY8" fmla="*/ 323084 h 323084"/>
                  <a:gd name="connsiteX9" fmla="*/ 203821 w 879231"/>
                  <a:gd name="connsiteY9" fmla="*/ 323084 h 323084"/>
                  <a:gd name="connsiteX10" fmla="*/ 249925 w 879231"/>
                  <a:gd name="connsiteY10" fmla="*/ 323084 h 323084"/>
                  <a:gd name="connsiteX11" fmla="*/ 281753 w 879231"/>
                  <a:gd name="connsiteY11" fmla="*/ 323084 h 323084"/>
                  <a:gd name="connsiteX12" fmla="*/ 401173 w 879231"/>
                  <a:gd name="connsiteY12" fmla="*/ 323084 h 323084"/>
                  <a:gd name="connsiteX13" fmla="*/ 429803 w 879231"/>
                  <a:gd name="connsiteY13" fmla="*/ 323084 h 323084"/>
                  <a:gd name="connsiteX14" fmla="*/ 472220 w 879231"/>
                  <a:gd name="connsiteY14" fmla="*/ 323084 h 323084"/>
                  <a:gd name="connsiteX15" fmla="*/ 648510 w 879231"/>
                  <a:gd name="connsiteY15" fmla="*/ 323084 h 323084"/>
                  <a:gd name="connsiteX16" fmla="*/ 867128 w 879231"/>
                  <a:gd name="connsiteY16" fmla="*/ 6214 h 3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231" h="323084">
                    <a:moveTo>
                      <a:pt x="879231" y="0"/>
                    </a:moveTo>
                    <a:lnTo>
                      <a:pt x="871415" y="0"/>
                    </a:lnTo>
                    <a:lnTo>
                      <a:pt x="859249" y="0"/>
                    </a:lnTo>
                    <a:lnTo>
                      <a:pt x="827276" y="0"/>
                    </a:lnTo>
                    <a:lnTo>
                      <a:pt x="668782" y="0"/>
                    </a:lnTo>
                    <a:lnTo>
                      <a:pt x="652708" y="0"/>
                    </a:lnTo>
                    <a:lnTo>
                      <a:pt x="629924" y="0"/>
                    </a:lnTo>
                    <a:lnTo>
                      <a:pt x="629306" y="0"/>
                    </a:lnTo>
                    <a:lnTo>
                      <a:pt x="0" y="323084"/>
                    </a:lnTo>
                    <a:lnTo>
                      <a:pt x="203821" y="323084"/>
                    </a:lnTo>
                    <a:lnTo>
                      <a:pt x="249925" y="323084"/>
                    </a:lnTo>
                    <a:lnTo>
                      <a:pt x="281753" y="323084"/>
                    </a:lnTo>
                    <a:lnTo>
                      <a:pt x="401173" y="323084"/>
                    </a:lnTo>
                    <a:lnTo>
                      <a:pt x="429803" y="323084"/>
                    </a:lnTo>
                    <a:lnTo>
                      <a:pt x="472220" y="323084"/>
                    </a:lnTo>
                    <a:lnTo>
                      <a:pt x="648510" y="323084"/>
                    </a:lnTo>
                    <a:lnTo>
                      <a:pt x="867128" y="6214"/>
                    </a:lnTo>
                    <a:close/>
                  </a:path>
                </a:pathLst>
              </a:custGeom>
              <a:solidFill>
                <a:srgbClr val="D2326B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46" name="Freeform 68">
                <a:extLst>
                  <a:ext uri="{FF2B5EF4-FFF2-40B4-BE49-F238E27FC236}">
                    <a16:creationId xmlns:a16="http://schemas.microsoft.com/office/drawing/2014/main" id="{999C347C-C192-CB87-239B-ECBB1E108176}"/>
                  </a:ext>
                </a:extLst>
              </p:cNvPr>
              <p:cNvSpPr/>
              <p:nvPr/>
            </p:nvSpPr>
            <p:spPr>
              <a:xfrm>
                <a:off x="7874891" y="4250290"/>
                <a:ext cx="726522" cy="323084"/>
              </a:xfrm>
              <a:custGeom>
                <a:avLst/>
                <a:gdLst>
                  <a:gd name="connsiteX0" fmla="*/ 225425 w 726522"/>
                  <a:gd name="connsiteY0" fmla="*/ 0 h 323084"/>
                  <a:gd name="connsiteX1" fmla="*/ 247330 w 726522"/>
                  <a:gd name="connsiteY1" fmla="*/ 0 h 323084"/>
                  <a:gd name="connsiteX2" fmla="*/ 304861 w 726522"/>
                  <a:gd name="connsiteY2" fmla="*/ 0 h 323084"/>
                  <a:gd name="connsiteX3" fmla="*/ 448435 w 726522"/>
                  <a:gd name="connsiteY3" fmla="*/ 0 h 323084"/>
                  <a:gd name="connsiteX4" fmla="*/ 501097 w 726522"/>
                  <a:gd name="connsiteY4" fmla="*/ 0 h 323084"/>
                  <a:gd name="connsiteX5" fmla="*/ 504592 w 726522"/>
                  <a:gd name="connsiteY5" fmla="*/ 0 h 323084"/>
                  <a:gd name="connsiteX6" fmla="*/ 726522 w 726522"/>
                  <a:gd name="connsiteY6" fmla="*/ 323084 h 323084"/>
                  <a:gd name="connsiteX7" fmla="*/ 548998 w 726522"/>
                  <a:gd name="connsiteY7" fmla="*/ 323084 h 323084"/>
                  <a:gd name="connsiteX8" fmla="*/ 447355 w 726522"/>
                  <a:gd name="connsiteY8" fmla="*/ 323084 h 323084"/>
                  <a:gd name="connsiteX9" fmla="*/ 253767 w 726522"/>
                  <a:gd name="connsiteY9" fmla="*/ 323084 h 323084"/>
                  <a:gd name="connsiteX10" fmla="*/ 204298 w 726522"/>
                  <a:gd name="connsiteY10" fmla="*/ 323084 h 323084"/>
                  <a:gd name="connsiteX11" fmla="*/ 0 w 726522"/>
                  <a:gd name="connsiteY11" fmla="*/ 323084 h 323084"/>
                  <a:gd name="connsiteX12" fmla="*/ 235785 w 726522"/>
                  <a:gd name="connsiteY12" fmla="*/ 15082 h 3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6522" h="323084">
                    <a:moveTo>
                      <a:pt x="225425" y="0"/>
                    </a:moveTo>
                    <a:lnTo>
                      <a:pt x="247330" y="0"/>
                    </a:lnTo>
                    <a:lnTo>
                      <a:pt x="304861" y="0"/>
                    </a:lnTo>
                    <a:lnTo>
                      <a:pt x="448435" y="0"/>
                    </a:lnTo>
                    <a:lnTo>
                      <a:pt x="501097" y="0"/>
                    </a:lnTo>
                    <a:lnTo>
                      <a:pt x="504592" y="0"/>
                    </a:lnTo>
                    <a:lnTo>
                      <a:pt x="726522" y="323084"/>
                    </a:lnTo>
                    <a:lnTo>
                      <a:pt x="548998" y="323084"/>
                    </a:lnTo>
                    <a:lnTo>
                      <a:pt x="447355" y="323084"/>
                    </a:lnTo>
                    <a:lnTo>
                      <a:pt x="253767" y="323084"/>
                    </a:lnTo>
                    <a:lnTo>
                      <a:pt x="204298" y="323084"/>
                    </a:lnTo>
                    <a:lnTo>
                      <a:pt x="0" y="323084"/>
                    </a:lnTo>
                    <a:lnTo>
                      <a:pt x="235785" y="15082"/>
                    </a:lnTo>
                    <a:close/>
                  </a:path>
                </a:pathLst>
              </a:custGeom>
              <a:solidFill>
                <a:srgbClr val="F49D00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prstClr val="white"/>
                  </a:solidFill>
                  <a:latin typeface="Open Sans Light"/>
                </a:endParaRPr>
              </a:p>
            </p:txBody>
          </p:sp>
          <p:sp>
            <p:nvSpPr>
              <p:cNvPr id="1047" name="Oval 1046">
                <a:extLst>
                  <a:ext uri="{FF2B5EF4-FFF2-40B4-BE49-F238E27FC236}">
                    <a16:creationId xmlns:a16="http://schemas.microsoft.com/office/drawing/2014/main" id="{ED77033D-586C-6061-501A-043C9009CB89}"/>
                  </a:ext>
                </a:extLst>
              </p:cNvPr>
              <p:cNvSpPr/>
              <p:nvPr/>
            </p:nvSpPr>
            <p:spPr>
              <a:xfrm>
                <a:off x="6734766" y="1275350"/>
                <a:ext cx="635000" cy="635000"/>
              </a:xfrm>
              <a:prstGeom prst="ellipse">
                <a:avLst/>
              </a:prstGeom>
              <a:solidFill>
                <a:srgbClr val="F49D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048" name="Oval 1047">
                <a:extLst>
                  <a:ext uri="{FF2B5EF4-FFF2-40B4-BE49-F238E27FC236}">
                    <a16:creationId xmlns:a16="http://schemas.microsoft.com/office/drawing/2014/main" id="{8AD2DF8F-EFF3-0E70-A4F8-5D0C1A777776}"/>
                  </a:ext>
                </a:extLst>
              </p:cNvPr>
              <p:cNvSpPr/>
              <p:nvPr/>
            </p:nvSpPr>
            <p:spPr>
              <a:xfrm>
                <a:off x="6734766" y="2307224"/>
                <a:ext cx="635000" cy="635000"/>
              </a:xfrm>
              <a:prstGeom prst="ellipse">
                <a:avLst/>
              </a:prstGeom>
              <a:solidFill>
                <a:srgbClr val="85CA46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srgbClr val="434343"/>
                  </a:solidFill>
                  <a:latin typeface="Open Sans Light"/>
                </a:endParaRPr>
              </a:p>
            </p:txBody>
          </p:sp>
          <p:sp>
            <p:nvSpPr>
              <p:cNvPr id="1049" name="Oval 1048">
                <a:extLst>
                  <a:ext uri="{FF2B5EF4-FFF2-40B4-BE49-F238E27FC236}">
                    <a16:creationId xmlns:a16="http://schemas.microsoft.com/office/drawing/2014/main" id="{BBA7E2E5-D22A-2C1D-C030-25D44939EBC0}"/>
                  </a:ext>
                </a:extLst>
              </p:cNvPr>
              <p:cNvSpPr/>
              <p:nvPr/>
            </p:nvSpPr>
            <p:spPr>
              <a:xfrm>
                <a:off x="6734766" y="3434350"/>
                <a:ext cx="635000" cy="635000"/>
              </a:xfrm>
              <a:prstGeom prst="ellipse">
                <a:avLst/>
              </a:prstGeom>
              <a:solidFill>
                <a:srgbClr val="4DB3C7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srgbClr val="434343"/>
                  </a:solidFill>
                  <a:latin typeface="Open Sans Light"/>
                </a:endParaRPr>
              </a:p>
            </p:txBody>
          </p:sp>
          <p:sp>
            <p:nvSpPr>
              <p:cNvPr id="1050" name="Oval 1049">
                <a:extLst>
                  <a:ext uri="{FF2B5EF4-FFF2-40B4-BE49-F238E27FC236}">
                    <a16:creationId xmlns:a16="http://schemas.microsoft.com/office/drawing/2014/main" id="{D0970184-5670-FF5B-84F4-A696BB2314BB}"/>
                  </a:ext>
                </a:extLst>
              </p:cNvPr>
              <p:cNvSpPr/>
              <p:nvPr/>
            </p:nvSpPr>
            <p:spPr>
              <a:xfrm>
                <a:off x="9172414" y="1894475"/>
                <a:ext cx="635000" cy="635000"/>
              </a:xfrm>
              <a:prstGeom prst="ellipse">
                <a:avLst/>
              </a:prstGeom>
              <a:solidFill>
                <a:srgbClr val="D2326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srgbClr val="434343"/>
                  </a:solidFill>
                  <a:latin typeface="Open Sans Light"/>
                </a:endParaRPr>
              </a:p>
            </p:txBody>
          </p:sp>
          <p:sp>
            <p:nvSpPr>
              <p:cNvPr id="1051" name="Oval 1050">
                <a:extLst>
                  <a:ext uri="{FF2B5EF4-FFF2-40B4-BE49-F238E27FC236}">
                    <a16:creationId xmlns:a16="http://schemas.microsoft.com/office/drawing/2014/main" id="{709E6E3F-4131-D54E-E634-D0FA21A0E160}"/>
                  </a:ext>
                </a:extLst>
              </p:cNvPr>
              <p:cNvSpPr/>
              <p:nvPr/>
            </p:nvSpPr>
            <p:spPr>
              <a:xfrm>
                <a:off x="9172414" y="3047690"/>
                <a:ext cx="635000" cy="635000"/>
              </a:xfrm>
              <a:prstGeom prst="ellipse">
                <a:avLst/>
              </a:prstGeom>
              <a:solidFill>
                <a:srgbClr val="1D6E9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rtlCol="0" anchor="ctr"/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438340">
                  <a:defRPr/>
                </a:pPr>
                <a:endParaRPr lang="es-ES" sz="3600">
                  <a:solidFill>
                    <a:srgbClr val="434343"/>
                  </a:solidFill>
                  <a:latin typeface="Open Sans Light"/>
                </a:endParaRPr>
              </a:p>
            </p:txBody>
          </p:sp>
          <p:sp>
            <p:nvSpPr>
              <p:cNvPr id="1052" name="CuadroTexto 25">
                <a:extLst>
                  <a:ext uri="{FF2B5EF4-FFF2-40B4-BE49-F238E27FC236}">
                    <a16:creationId xmlns:a16="http://schemas.microsoft.com/office/drawing/2014/main" id="{F50C797D-ED28-DABC-F520-B143187DB060}"/>
                  </a:ext>
                </a:extLst>
              </p:cNvPr>
              <p:cNvSpPr txBox="1"/>
              <p:nvPr/>
            </p:nvSpPr>
            <p:spPr>
              <a:xfrm>
                <a:off x="3298121" y="1296550"/>
                <a:ext cx="3383090" cy="578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828800">
                  <a:lnSpc>
                    <a:spcPct val="150000"/>
                  </a:lnSpc>
                  <a:spcBef>
                    <a:spcPts val="2000"/>
                  </a:spcBef>
                  <a:buClr>
                    <a:srgbClr val="F39200"/>
                  </a:buClr>
                  <a:buSzPct val="125000"/>
                  <a:defRPr/>
                </a:pPr>
                <a:r>
                  <a:rPr lang="en-US" sz="2400" b="1">
                    <a:solidFill>
                      <a:srgbClr val="23282D"/>
                    </a:solidFill>
                    <a:latin typeface="Arial" panose="020B0604020202020204"/>
                  </a:rPr>
                  <a:t>Data Spaces</a:t>
                </a:r>
              </a:p>
            </p:txBody>
          </p:sp>
          <p:sp>
            <p:nvSpPr>
              <p:cNvPr id="1053" name="CuadroTexto 26">
                <a:extLst>
                  <a:ext uri="{FF2B5EF4-FFF2-40B4-BE49-F238E27FC236}">
                    <a16:creationId xmlns:a16="http://schemas.microsoft.com/office/drawing/2014/main" id="{83AFA7BF-D673-C429-45FE-6EC86B68293B}"/>
                  </a:ext>
                </a:extLst>
              </p:cNvPr>
              <p:cNvSpPr txBox="1"/>
              <p:nvPr/>
            </p:nvSpPr>
            <p:spPr>
              <a:xfrm>
                <a:off x="3275750" y="2360046"/>
                <a:ext cx="3383090" cy="1200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828800">
                  <a:spcBef>
                    <a:spcPts val="2000"/>
                  </a:spcBef>
                  <a:buClr>
                    <a:srgbClr val="F39200"/>
                  </a:buClr>
                  <a:buSzPct val="125000"/>
                  <a:defRPr/>
                </a:pPr>
                <a:r>
                  <a:rPr lang="en-US" sz="2400" b="1">
                    <a:solidFill>
                      <a:srgbClr val="23282D"/>
                    </a:solidFill>
                    <a:latin typeface="Arial" panose="020B0604020202020204"/>
                  </a:rPr>
                  <a:t>Testing and Experimentation Facilities (TEF)</a:t>
                </a:r>
              </a:p>
            </p:txBody>
          </p:sp>
          <p:sp>
            <p:nvSpPr>
              <p:cNvPr id="1054" name="CuadroTexto 27">
                <a:extLst>
                  <a:ext uri="{FF2B5EF4-FFF2-40B4-BE49-F238E27FC236}">
                    <a16:creationId xmlns:a16="http://schemas.microsoft.com/office/drawing/2014/main" id="{FF0BB689-BA40-B796-F6D3-B38F35B16494}"/>
                  </a:ext>
                </a:extLst>
              </p:cNvPr>
              <p:cNvSpPr txBox="1"/>
              <p:nvPr/>
            </p:nvSpPr>
            <p:spPr>
              <a:xfrm>
                <a:off x="3884250" y="3499349"/>
                <a:ext cx="2880712" cy="831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1828800">
                  <a:buClr>
                    <a:srgbClr val="F39200"/>
                  </a:buClr>
                  <a:buSzPct val="125000"/>
                  <a:defRPr/>
                </a:pPr>
                <a:r>
                  <a:rPr lang="es-ES" sz="2400" b="1" err="1">
                    <a:solidFill>
                      <a:srgbClr val="23282D"/>
                    </a:solidFill>
                    <a:latin typeface="Arial" panose="020B0604020202020204"/>
                  </a:rPr>
                  <a:t>eDIH</a:t>
                </a:r>
                <a:r>
                  <a:rPr lang="es-ES" sz="2400" b="1">
                    <a:solidFill>
                      <a:srgbClr val="23282D"/>
                    </a:solidFill>
                    <a:latin typeface="Arial" panose="020B0604020202020204"/>
                  </a:rPr>
                  <a:t> (in BD and AI)</a:t>
                </a:r>
              </a:p>
            </p:txBody>
          </p:sp>
          <p:sp>
            <p:nvSpPr>
              <p:cNvPr id="1055" name="CuadroTexto 29">
                <a:extLst>
                  <a:ext uri="{FF2B5EF4-FFF2-40B4-BE49-F238E27FC236}">
                    <a16:creationId xmlns:a16="http://schemas.microsoft.com/office/drawing/2014/main" id="{2CFB3643-8679-94C8-8963-D561586C0E19}"/>
                  </a:ext>
                </a:extLst>
              </p:cNvPr>
              <p:cNvSpPr txBox="1"/>
              <p:nvPr/>
            </p:nvSpPr>
            <p:spPr>
              <a:xfrm>
                <a:off x="9858733" y="3117146"/>
                <a:ext cx="2333267" cy="578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800">
                  <a:lnSpc>
                    <a:spcPct val="150000"/>
                  </a:lnSpc>
                  <a:spcBef>
                    <a:spcPts val="2000"/>
                  </a:spcBef>
                  <a:buClr>
                    <a:srgbClr val="F39200"/>
                  </a:buClr>
                  <a:buSzPct val="125000"/>
                  <a:defRPr/>
                </a:pPr>
                <a:r>
                  <a:rPr lang="en-US" sz="2400" b="1">
                    <a:solidFill>
                      <a:srgbClr val="23282D"/>
                    </a:solidFill>
                    <a:latin typeface="Arial" panose="020B0604020202020204"/>
                  </a:rPr>
                  <a:t>HPC</a:t>
                </a:r>
              </a:p>
            </p:txBody>
          </p:sp>
          <p:pic>
            <p:nvPicPr>
              <p:cNvPr id="1056" name="Picture 1055">
                <a:extLst>
                  <a:ext uri="{FF2B5EF4-FFF2-40B4-BE49-F238E27FC236}">
                    <a16:creationId xmlns:a16="http://schemas.microsoft.com/office/drawing/2014/main" id="{571D5DB5-7C08-7C05-DBDC-895C74A2DAC9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76800" y="4834644"/>
                <a:ext cx="2588587" cy="1184512"/>
              </a:xfrm>
              <a:prstGeom prst="rect">
                <a:avLst/>
              </a:prstGeom>
            </p:spPr>
          </p:pic>
        </p:grpSp>
        <p:sp>
          <p:nvSpPr>
            <p:cNvPr id="1031" name="CuadroTexto 29">
              <a:extLst>
                <a:ext uri="{FF2B5EF4-FFF2-40B4-BE49-F238E27FC236}">
                  <a16:creationId xmlns:a16="http://schemas.microsoft.com/office/drawing/2014/main" id="{6A67AE51-1865-5C40-7DA1-A3C440ACEAD8}"/>
                </a:ext>
              </a:extLst>
            </p:cNvPr>
            <p:cNvSpPr txBox="1"/>
            <p:nvPr/>
          </p:nvSpPr>
          <p:spPr>
            <a:xfrm>
              <a:off x="6009226" y="1926045"/>
              <a:ext cx="2187761" cy="543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800">
                <a:lnSpc>
                  <a:spcPct val="150000"/>
                </a:lnSpc>
                <a:spcBef>
                  <a:spcPts val="2000"/>
                </a:spcBef>
                <a:buClr>
                  <a:srgbClr val="F39200"/>
                </a:buClr>
                <a:buSzPct val="125000"/>
                <a:defRPr/>
              </a:pPr>
              <a:r>
                <a:rPr lang="en-US" sz="2400" b="1">
                  <a:solidFill>
                    <a:srgbClr val="23282D"/>
                  </a:solidFill>
                  <a:latin typeface="Arial" panose="020B0604020202020204"/>
                </a:rPr>
                <a:t>AI Networks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6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CBCAAF"/>
      </a:dk1>
      <a:lt1>
        <a:srgbClr val="1C28CB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0" ma:contentTypeDescription="Crée un document." ma:contentTypeScope="" ma:versionID="d7fee18a20e36d433be4fb853bce750f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c2497c3b3d9c9a44c89ac37424d04871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388E62-9A5D-472D-B31B-34880414D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615853-7f91-438f-9534-afd54aeb325b"/>
    <ds:schemaRef ds:uri="4f61047b-3b18-41b7-9c13-88e2fbe1b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4493C6-201D-4E26-953E-153BD4C7AB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6559</TotalTime>
  <Words>472</Words>
  <Application>Microsoft Office PowerPoint</Application>
  <PresentationFormat>Anpassad</PresentationFormat>
  <Paragraphs>78</Paragraphs>
  <Slides>14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 Neue</vt:lpstr>
      <vt:lpstr>Helvetica Neue Medium</vt:lpstr>
      <vt:lpstr>Montserrat</vt:lpstr>
      <vt:lpstr>Open Sans Light</vt:lpstr>
      <vt:lpstr>21_BasicWhite</vt:lpstr>
      <vt:lpstr>1_Office Theme</vt:lpstr>
      <vt:lpstr>PowerPoint-presentation</vt:lpstr>
      <vt:lpstr>Structure of the session </vt:lpstr>
      <vt:lpstr> Panel user perspective</vt:lpstr>
      <vt:lpstr>PowerPoint-presentation</vt:lpstr>
      <vt:lpstr>Lilits slides </vt:lpstr>
      <vt:lpstr>PowerPoint-presentation</vt:lpstr>
      <vt:lpstr>PowerPoint-presentation</vt:lpstr>
      <vt:lpstr>PowerPoint-presentation</vt:lpstr>
      <vt:lpstr>BDVA labelled i-Spaces</vt:lpstr>
      <vt:lpstr>PowerPoint-presentation</vt:lpstr>
      <vt:lpstr>PowerPoint-presentation</vt:lpstr>
      <vt:lpstr>Diana slides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Jeanette Nilsson</dc:creator>
  <cp:lastModifiedBy>Jeanette Nilsson</cp:lastModifiedBy>
  <cp:revision>4</cp:revision>
  <dcterms:modified xsi:type="dcterms:W3CDTF">2024-03-19T16:33:46Z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0afd86-dcf7-4483-b9eb-5af1dcd104e1_Enabled">
    <vt:lpwstr>true</vt:lpwstr>
  </property>
  <property fmtid="{D5CDD505-2E9C-101B-9397-08002B2CF9AE}" pid="3" name="MSIP_Label_680afd86-dcf7-4483-b9eb-5af1dcd104e1_SetDate">
    <vt:lpwstr>2024-03-05T08:26:05Z</vt:lpwstr>
  </property>
  <property fmtid="{D5CDD505-2E9C-101B-9397-08002B2CF9AE}" pid="4" name="MSIP_Label_680afd86-dcf7-4483-b9eb-5af1dcd104e1_Method">
    <vt:lpwstr>Standard</vt:lpwstr>
  </property>
  <property fmtid="{D5CDD505-2E9C-101B-9397-08002B2CF9AE}" pid="5" name="MSIP_Label_680afd86-dcf7-4483-b9eb-5af1dcd104e1_Name">
    <vt:lpwstr>K2 Intern</vt:lpwstr>
  </property>
  <property fmtid="{D5CDD505-2E9C-101B-9397-08002B2CF9AE}" pid="6" name="MSIP_Label_680afd86-dcf7-4483-b9eb-5af1dcd104e1_SiteId">
    <vt:lpwstr>5a9809cf-0bcb-413a-838a-09ecc40cc9e8</vt:lpwstr>
  </property>
  <property fmtid="{D5CDD505-2E9C-101B-9397-08002B2CF9AE}" pid="7" name="MSIP_Label_680afd86-dcf7-4483-b9eb-5af1dcd104e1_ActionId">
    <vt:lpwstr>424f35fb-2143-417a-b253-9d770b16d4bd</vt:lpwstr>
  </property>
  <property fmtid="{D5CDD505-2E9C-101B-9397-08002B2CF9AE}" pid="8" name="MSIP_Label_680afd86-dcf7-4483-b9eb-5af1dcd104e1_ContentBits">
    <vt:lpwstr>0</vt:lpwstr>
  </property>
</Properties>
</file>