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57" r:id="rId3"/>
    <p:sldId id="275" r:id="rId4"/>
    <p:sldId id="277" r:id="rId5"/>
    <p:sldId id="276" r:id="rId6"/>
    <p:sldId id="281" r:id="rId7"/>
    <p:sldId id="270" r:id="rId8"/>
    <p:sldId id="269" r:id="rId9"/>
    <p:sldId id="278" r:id="rId10"/>
    <p:sldId id="279" r:id="rId11"/>
    <p:sldId id="282" r:id="rId12"/>
    <p:sldId id="259" r:id="rId13"/>
    <p:sldId id="280" r:id="rId14"/>
    <p:sldId id="274" r:id="rId15"/>
    <p:sldId id="273" r:id="rId16"/>
    <p:sldId id="260" r:id="rId17"/>
    <p:sldId id="265" r:id="rId18"/>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Parr" initials="DP" lastIdx="8"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94660"/>
  </p:normalViewPr>
  <p:slideViewPr>
    <p:cSldViewPr>
      <p:cViewPr varScale="1">
        <p:scale>
          <a:sx n="106" d="100"/>
          <a:sy n="106" d="100"/>
        </p:scale>
        <p:origin x="57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AF74CA80-CF4D-4694-A21B-48CA0C891CBB}" type="datetimeFigureOut">
              <a:rPr lang="en-NZ" smtClean="0"/>
              <a:t>13/11/2025</a:t>
            </a:fld>
            <a:endParaRPr lang="en-NZ"/>
          </a:p>
        </p:txBody>
      </p:sp>
      <p:sp>
        <p:nvSpPr>
          <p:cNvPr id="4" name="Footer Placeholder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9AA512C0-9DBE-44B1-AC35-FFAED3C5FD2D}" type="slidenum">
              <a:rPr lang="en-NZ" smtClean="0"/>
              <a:t>‹#›</a:t>
            </a:fld>
            <a:endParaRPr lang="en-NZ"/>
          </a:p>
        </p:txBody>
      </p:sp>
    </p:spTree>
    <p:extLst>
      <p:ext uri="{BB962C8B-B14F-4D97-AF65-F5344CB8AC3E}">
        <p14:creationId xmlns:p14="http://schemas.microsoft.com/office/powerpoint/2010/main" val="3952065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787" cy="496967"/>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55838" y="1"/>
            <a:ext cx="2949787" cy="496967"/>
          </a:xfrm>
          <a:prstGeom prst="rect">
            <a:avLst/>
          </a:prstGeom>
        </p:spPr>
        <p:txBody>
          <a:bodyPr vert="horz" lIns="91440" tIns="45720" rIns="91440" bIns="45720" rtlCol="0"/>
          <a:lstStyle>
            <a:lvl1pPr algn="r">
              <a:defRPr sz="1200"/>
            </a:lvl1pPr>
          </a:lstStyle>
          <a:p>
            <a:fld id="{CE552218-BC7C-43C3-B1BC-1DC5FABD1196}" type="datetimeFigureOut">
              <a:rPr lang="en-NZ" smtClean="0"/>
              <a:pPr/>
              <a:t>13/11/2025</a:t>
            </a:fld>
            <a:endParaRPr lang="en-NZ" dirty="0"/>
          </a:p>
        </p:txBody>
      </p:sp>
      <p:sp>
        <p:nvSpPr>
          <p:cNvPr id="4" name="Slide Image Placeholder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80721" y="4721186"/>
            <a:ext cx="5445760" cy="44727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40647"/>
            <a:ext cx="2949787" cy="496967"/>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55838" y="9440647"/>
            <a:ext cx="2949787" cy="496967"/>
          </a:xfrm>
          <a:prstGeom prst="rect">
            <a:avLst/>
          </a:prstGeom>
        </p:spPr>
        <p:txBody>
          <a:bodyPr vert="horz" lIns="91440" tIns="45720" rIns="91440" bIns="45720" rtlCol="0" anchor="b"/>
          <a:lstStyle>
            <a:lvl1pPr algn="r">
              <a:defRPr sz="1200"/>
            </a:lvl1pPr>
          </a:lstStyle>
          <a:p>
            <a:fld id="{5A60186E-A960-4A38-A5D3-DEB59C7F5659}" type="slidenum">
              <a:rPr lang="en-NZ" smtClean="0"/>
              <a:pPr/>
              <a:t>‹#›</a:t>
            </a:fld>
            <a:endParaRPr lang="en-NZ" dirty="0"/>
          </a:p>
        </p:txBody>
      </p:sp>
    </p:spTree>
    <p:extLst>
      <p:ext uri="{BB962C8B-B14F-4D97-AF65-F5344CB8AC3E}">
        <p14:creationId xmlns:p14="http://schemas.microsoft.com/office/powerpoint/2010/main" val="4205779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5A60186E-A960-4A38-A5D3-DEB59C7F5659}" type="slidenum">
              <a:rPr lang="en-NZ" smtClean="0"/>
              <a:pPr/>
              <a:t>1</a:t>
            </a:fld>
            <a:endParaRPr lang="en-NZ" dirty="0"/>
          </a:p>
        </p:txBody>
      </p:sp>
    </p:spTree>
    <p:extLst>
      <p:ext uri="{BB962C8B-B14F-4D97-AF65-F5344CB8AC3E}">
        <p14:creationId xmlns:p14="http://schemas.microsoft.com/office/powerpoint/2010/main" val="2925063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10</a:t>
            </a:fld>
            <a:endParaRPr lang="en-NZ" dirty="0"/>
          </a:p>
        </p:txBody>
      </p:sp>
    </p:spTree>
    <p:extLst>
      <p:ext uri="{BB962C8B-B14F-4D97-AF65-F5344CB8AC3E}">
        <p14:creationId xmlns:p14="http://schemas.microsoft.com/office/powerpoint/2010/main" val="1773074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11</a:t>
            </a:fld>
            <a:endParaRPr lang="en-NZ" dirty="0"/>
          </a:p>
        </p:txBody>
      </p:sp>
    </p:spTree>
    <p:extLst>
      <p:ext uri="{BB962C8B-B14F-4D97-AF65-F5344CB8AC3E}">
        <p14:creationId xmlns:p14="http://schemas.microsoft.com/office/powerpoint/2010/main" val="1297672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12</a:t>
            </a:fld>
            <a:endParaRPr lang="en-NZ" dirty="0"/>
          </a:p>
        </p:txBody>
      </p:sp>
    </p:spTree>
    <p:extLst>
      <p:ext uri="{BB962C8B-B14F-4D97-AF65-F5344CB8AC3E}">
        <p14:creationId xmlns:p14="http://schemas.microsoft.com/office/powerpoint/2010/main" val="2961217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13</a:t>
            </a:fld>
            <a:endParaRPr lang="en-NZ" dirty="0"/>
          </a:p>
        </p:txBody>
      </p:sp>
    </p:spTree>
    <p:extLst>
      <p:ext uri="{BB962C8B-B14F-4D97-AF65-F5344CB8AC3E}">
        <p14:creationId xmlns:p14="http://schemas.microsoft.com/office/powerpoint/2010/main" val="3866389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14</a:t>
            </a:fld>
            <a:endParaRPr lang="en-NZ" dirty="0"/>
          </a:p>
        </p:txBody>
      </p:sp>
    </p:spTree>
    <p:extLst>
      <p:ext uri="{BB962C8B-B14F-4D97-AF65-F5344CB8AC3E}">
        <p14:creationId xmlns:p14="http://schemas.microsoft.com/office/powerpoint/2010/main" val="3618478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15</a:t>
            </a:fld>
            <a:endParaRPr lang="en-NZ" dirty="0"/>
          </a:p>
        </p:txBody>
      </p:sp>
    </p:spTree>
    <p:extLst>
      <p:ext uri="{BB962C8B-B14F-4D97-AF65-F5344CB8AC3E}">
        <p14:creationId xmlns:p14="http://schemas.microsoft.com/office/powerpoint/2010/main" val="1395225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16</a:t>
            </a:fld>
            <a:endParaRPr lang="en-NZ" dirty="0"/>
          </a:p>
        </p:txBody>
      </p:sp>
    </p:spTree>
    <p:extLst>
      <p:ext uri="{BB962C8B-B14F-4D97-AF65-F5344CB8AC3E}">
        <p14:creationId xmlns:p14="http://schemas.microsoft.com/office/powerpoint/2010/main" val="2066828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17</a:t>
            </a:fld>
            <a:endParaRPr lang="en-NZ" dirty="0"/>
          </a:p>
        </p:txBody>
      </p:sp>
    </p:spTree>
    <p:extLst>
      <p:ext uri="{BB962C8B-B14F-4D97-AF65-F5344CB8AC3E}">
        <p14:creationId xmlns:p14="http://schemas.microsoft.com/office/powerpoint/2010/main" val="248019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2</a:t>
            </a:fld>
            <a:endParaRPr lang="en-NZ" dirty="0"/>
          </a:p>
        </p:txBody>
      </p:sp>
    </p:spTree>
    <p:extLst>
      <p:ext uri="{BB962C8B-B14F-4D97-AF65-F5344CB8AC3E}">
        <p14:creationId xmlns:p14="http://schemas.microsoft.com/office/powerpoint/2010/main" val="2210745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3</a:t>
            </a:fld>
            <a:endParaRPr lang="en-NZ" dirty="0"/>
          </a:p>
        </p:txBody>
      </p:sp>
    </p:spTree>
    <p:extLst>
      <p:ext uri="{BB962C8B-B14F-4D97-AF65-F5344CB8AC3E}">
        <p14:creationId xmlns:p14="http://schemas.microsoft.com/office/powerpoint/2010/main" val="2651954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4</a:t>
            </a:fld>
            <a:endParaRPr lang="en-NZ" dirty="0"/>
          </a:p>
        </p:txBody>
      </p:sp>
    </p:spTree>
    <p:extLst>
      <p:ext uri="{BB962C8B-B14F-4D97-AF65-F5344CB8AC3E}">
        <p14:creationId xmlns:p14="http://schemas.microsoft.com/office/powerpoint/2010/main" val="4061106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5</a:t>
            </a:fld>
            <a:endParaRPr lang="en-NZ" dirty="0"/>
          </a:p>
        </p:txBody>
      </p:sp>
    </p:spTree>
    <p:extLst>
      <p:ext uri="{BB962C8B-B14F-4D97-AF65-F5344CB8AC3E}">
        <p14:creationId xmlns:p14="http://schemas.microsoft.com/office/powerpoint/2010/main" val="1979966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6</a:t>
            </a:fld>
            <a:endParaRPr lang="en-NZ" dirty="0"/>
          </a:p>
        </p:txBody>
      </p:sp>
    </p:spTree>
    <p:extLst>
      <p:ext uri="{BB962C8B-B14F-4D97-AF65-F5344CB8AC3E}">
        <p14:creationId xmlns:p14="http://schemas.microsoft.com/office/powerpoint/2010/main" val="2992371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7</a:t>
            </a:fld>
            <a:endParaRPr lang="en-NZ" dirty="0"/>
          </a:p>
        </p:txBody>
      </p:sp>
    </p:spTree>
    <p:extLst>
      <p:ext uri="{BB962C8B-B14F-4D97-AF65-F5344CB8AC3E}">
        <p14:creationId xmlns:p14="http://schemas.microsoft.com/office/powerpoint/2010/main" val="4070465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60186E-A960-4A38-A5D3-DEB59C7F5659}" type="slidenum">
              <a:rPr lang="en-NZ" smtClean="0"/>
              <a:pPr/>
              <a:t>8</a:t>
            </a:fld>
            <a:endParaRPr lang="en-NZ" dirty="0"/>
          </a:p>
        </p:txBody>
      </p:sp>
    </p:spTree>
    <p:extLst>
      <p:ext uri="{BB962C8B-B14F-4D97-AF65-F5344CB8AC3E}">
        <p14:creationId xmlns:p14="http://schemas.microsoft.com/office/powerpoint/2010/main" val="3245461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5A60186E-A960-4A38-A5D3-DEB59C7F5659}" type="slidenum">
              <a:rPr lang="en-NZ" smtClean="0"/>
              <a:pPr/>
              <a:t>9</a:t>
            </a:fld>
            <a:endParaRPr lang="en-NZ" dirty="0"/>
          </a:p>
        </p:txBody>
      </p:sp>
    </p:spTree>
    <p:extLst>
      <p:ext uri="{BB962C8B-B14F-4D97-AF65-F5344CB8AC3E}">
        <p14:creationId xmlns:p14="http://schemas.microsoft.com/office/powerpoint/2010/main" val="1776210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992928AC-D53E-4F15-A442-9B4C7F6BCA39}" type="datetime1">
              <a:rPr lang="en-NZ" smtClean="0"/>
              <a:pPr/>
              <a:t>13/11/2025</a:t>
            </a:fld>
            <a:endParaRPr lang="en-NZ" dirty="0"/>
          </a:p>
        </p:txBody>
      </p:sp>
      <p:sp>
        <p:nvSpPr>
          <p:cNvPr id="5" name="Footer Placeholder 4"/>
          <p:cNvSpPr>
            <a:spLocks noGrp="1"/>
          </p:cNvSpPr>
          <p:nvPr>
            <p:ph type="ftr" sz="quarter" idx="11"/>
          </p:nvPr>
        </p:nvSpPr>
        <p:spPr/>
        <p:txBody>
          <a:bodyPr/>
          <a:lstStyle/>
          <a:p>
            <a:r>
              <a:rPr lang="en-NZ" dirty="0"/>
              <a:t>Document: HS-506</a:t>
            </a:r>
          </a:p>
        </p:txBody>
      </p:sp>
      <p:sp>
        <p:nvSpPr>
          <p:cNvPr id="6" name="Slide Number Placeholder 5"/>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C0C62EB3-793E-4CD3-B6AA-1F89A43FC314}" type="datetime1">
              <a:rPr lang="en-NZ" smtClean="0"/>
              <a:pPr/>
              <a:t>13/11/2025</a:t>
            </a:fld>
            <a:endParaRPr lang="en-NZ" dirty="0"/>
          </a:p>
        </p:txBody>
      </p:sp>
      <p:sp>
        <p:nvSpPr>
          <p:cNvPr id="5" name="Footer Placeholder 4"/>
          <p:cNvSpPr>
            <a:spLocks noGrp="1"/>
          </p:cNvSpPr>
          <p:nvPr>
            <p:ph type="ftr" sz="quarter" idx="11"/>
          </p:nvPr>
        </p:nvSpPr>
        <p:spPr/>
        <p:txBody>
          <a:bodyPr/>
          <a:lstStyle/>
          <a:p>
            <a:r>
              <a:rPr lang="en-NZ" dirty="0"/>
              <a:t>Document: HS-506</a:t>
            </a:r>
          </a:p>
        </p:txBody>
      </p:sp>
      <p:sp>
        <p:nvSpPr>
          <p:cNvPr id="6" name="Slide Number Placeholder 5"/>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EFD6D19B-9254-467B-A646-BE16ACDB5640}" type="datetime1">
              <a:rPr lang="en-NZ" smtClean="0"/>
              <a:pPr/>
              <a:t>13/11/2025</a:t>
            </a:fld>
            <a:endParaRPr lang="en-NZ" dirty="0"/>
          </a:p>
        </p:txBody>
      </p:sp>
      <p:sp>
        <p:nvSpPr>
          <p:cNvPr id="5" name="Footer Placeholder 4"/>
          <p:cNvSpPr>
            <a:spLocks noGrp="1"/>
          </p:cNvSpPr>
          <p:nvPr>
            <p:ph type="ftr" sz="quarter" idx="11"/>
          </p:nvPr>
        </p:nvSpPr>
        <p:spPr/>
        <p:txBody>
          <a:bodyPr/>
          <a:lstStyle/>
          <a:p>
            <a:r>
              <a:rPr lang="en-NZ" dirty="0"/>
              <a:t>Document: HS-506</a:t>
            </a:r>
          </a:p>
        </p:txBody>
      </p:sp>
      <p:sp>
        <p:nvSpPr>
          <p:cNvPr id="6" name="Slide Number Placeholder 5"/>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D7553B35-B088-40C5-9A77-B4F9E8FFCD51}" type="datetime1">
              <a:rPr lang="en-NZ" smtClean="0"/>
              <a:pPr/>
              <a:t>13/11/2025</a:t>
            </a:fld>
            <a:endParaRPr lang="en-NZ" dirty="0"/>
          </a:p>
        </p:txBody>
      </p:sp>
      <p:sp>
        <p:nvSpPr>
          <p:cNvPr id="5" name="Footer Placeholder 4"/>
          <p:cNvSpPr>
            <a:spLocks noGrp="1"/>
          </p:cNvSpPr>
          <p:nvPr>
            <p:ph type="ftr" sz="quarter" idx="11"/>
          </p:nvPr>
        </p:nvSpPr>
        <p:spPr/>
        <p:txBody>
          <a:bodyPr/>
          <a:lstStyle/>
          <a:p>
            <a:r>
              <a:rPr lang="en-NZ" dirty="0"/>
              <a:t>Document: HS-506</a:t>
            </a:r>
          </a:p>
        </p:txBody>
      </p:sp>
      <p:sp>
        <p:nvSpPr>
          <p:cNvPr id="6" name="Slide Number Placeholder 5"/>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3F9263-D3BF-447C-A224-69A54646473E}" type="datetime1">
              <a:rPr lang="en-NZ" smtClean="0"/>
              <a:pPr/>
              <a:t>13/11/2025</a:t>
            </a:fld>
            <a:endParaRPr lang="en-NZ" dirty="0"/>
          </a:p>
        </p:txBody>
      </p:sp>
      <p:sp>
        <p:nvSpPr>
          <p:cNvPr id="5" name="Footer Placeholder 4"/>
          <p:cNvSpPr>
            <a:spLocks noGrp="1"/>
          </p:cNvSpPr>
          <p:nvPr>
            <p:ph type="ftr" sz="quarter" idx="11"/>
          </p:nvPr>
        </p:nvSpPr>
        <p:spPr/>
        <p:txBody>
          <a:bodyPr/>
          <a:lstStyle/>
          <a:p>
            <a:r>
              <a:rPr lang="en-NZ" dirty="0"/>
              <a:t>Document: HS-506</a:t>
            </a:r>
          </a:p>
        </p:txBody>
      </p:sp>
      <p:sp>
        <p:nvSpPr>
          <p:cNvPr id="6" name="Slide Number Placeholder 5"/>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5842988D-ACB3-464B-B6B8-6C9282A64683}" type="datetime1">
              <a:rPr lang="en-NZ" smtClean="0"/>
              <a:pPr/>
              <a:t>13/11/2025</a:t>
            </a:fld>
            <a:endParaRPr lang="en-NZ" dirty="0"/>
          </a:p>
        </p:txBody>
      </p:sp>
      <p:sp>
        <p:nvSpPr>
          <p:cNvPr id="6" name="Footer Placeholder 5"/>
          <p:cNvSpPr>
            <a:spLocks noGrp="1"/>
          </p:cNvSpPr>
          <p:nvPr>
            <p:ph type="ftr" sz="quarter" idx="11"/>
          </p:nvPr>
        </p:nvSpPr>
        <p:spPr/>
        <p:txBody>
          <a:bodyPr/>
          <a:lstStyle/>
          <a:p>
            <a:r>
              <a:rPr lang="en-NZ" dirty="0"/>
              <a:t>Document: HS-506</a:t>
            </a:r>
          </a:p>
        </p:txBody>
      </p:sp>
      <p:sp>
        <p:nvSpPr>
          <p:cNvPr id="7" name="Slide Number Placeholder 6"/>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331C707D-66E9-446A-AA75-8EA19BECDD30}" type="datetime1">
              <a:rPr lang="en-NZ" smtClean="0"/>
              <a:pPr/>
              <a:t>13/11/2025</a:t>
            </a:fld>
            <a:endParaRPr lang="en-NZ" dirty="0"/>
          </a:p>
        </p:txBody>
      </p:sp>
      <p:sp>
        <p:nvSpPr>
          <p:cNvPr id="8" name="Footer Placeholder 7"/>
          <p:cNvSpPr>
            <a:spLocks noGrp="1"/>
          </p:cNvSpPr>
          <p:nvPr>
            <p:ph type="ftr" sz="quarter" idx="11"/>
          </p:nvPr>
        </p:nvSpPr>
        <p:spPr/>
        <p:txBody>
          <a:bodyPr/>
          <a:lstStyle/>
          <a:p>
            <a:r>
              <a:rPr lang="en-NZ" dirty="0"/>
              <a:t>Document: HS-506</a:t>
            </a:r>
          </a:p>
        </p:txBody>
      </p:sp>
      <p:sp>
        <p:nvSpPr>
          <p:cNvPr id="9" name="Slide Number Placeholder 8"/>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66E68516-A02D-4874-A1E0-C9303637CA23}" type="datetime1">
              <a:rPr lang="en-NZ" smtClean="0"/>
              <a:pPr/>
              <a:t>13/11/2025</a:t>
            </a:fld>
            <a:endParaRPr lang="en-NZ" dirty="0"/>
          </a:p>
        </p:txBody>
      </p:sp>
      <p:sp>
        <p:nvSpPr>
          <p:cNvPr id="4" name="Footer Placeholder 3"/>
          <p:cNvSpPr>
            <a:spLocks noGrp="1"/>
          </p:cNvSpPr>
          <p:nvPr>
            <p:ph type="ftr" sz="quarter" idx="11"/>
          </p:nvPr>
        </p:nvSpPr>
        <p:spPr/>
        <p:txBody>
          <a:bodyPr/>
          <a:lstStyle/>
          <a:p>
            <a:r>
              <a:rPr lang="en-NZ" dirty="0"/>
              <a:t>Document: HS-506</a:t>
            </a:r>
          </a:p>
        </p:txBody>
      </p:sp>
      <p:sp>
        <p:nvSpPr>
          <p:cNvPr id="5" name="Slide Number Placeholder 4"/>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C3D135-29CD-4538-AF75-0E07692CE792}" type="datetime1">
              <a:rPr lang="en-NZ" smtClean="0"/>
              <a:pPr/>
              <a:t>13/11/2025</a:t>
            </a:fld>
            <a:endParaRPr lang="en-NZ" dirty="0"/>
          </a:p>
        </p:txBody>
      </p:sp>
      <p:sp>
        <p:nvSpPr>
          <p:cNvPr id="3" name="Footer Placeholder 2"/>
          <p:cNvSpPr>
            <a:spLocks noGrp="1"/>
          </p:cNvSpPr>
          <p:nvPr>
            <p:ph type="ftr" sz="quarter" idx="11"/>
          </p:nvPr>
        </p:nvSpPr>
        <p:spPr/>
        <p:txBody>
          <a:bodyPr/>
          <a:lstStyle/>
          <a:p>
            <a:r>
              <a:rPr lang="en-NZ" dirty="0"/>
              <a:t>Document: HS-506</a:t>
            </a:r>
          </a:p>
        </p:txBody>
      </p:sp>
      <p:sp>
        <p:nvSpPr>
          <p:cNvPr id="4" name="Slide Number Placeholder 3"/>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D44606-A098-4072-BDDB-1F687DF379EE}" type="datetime1">
              <a:rPr lang="en-NZ" smtClean="0"/>
              <a:pPr/>
              <a:t>13/11/2025</a:t>
            </a:fld>
            <a:endParaRPr lang="en-NZ" dirty="0"/>
          </a:p>
        </p:txBody>
      </p:sp>
      <p:sp>
        <p:nvSpPr>
          <p:cNvPr id="6" name="Footer Placeholder 5"/>
          <p:cNvSpPr>
            <a:spLocks noGrp="1"/>
          </p:cNvSpPr>
          <p:nvPr>
            <p:ph type="ftr" sz="quarter" idx="11"/>
          </p:nvPr>
        </p:nvSpPr>
        <p:spPr/>
        <p:txBody>
          <a:bodyPr/>
          <a:lstStyle/>
          <a:p>
            <a:r>
              <a:rPr lang="en-NZ" dirty="0"/>
              <a:t>Document: HS-506</a:t>
            </a:r>
          </a:p>
        </p:txBody>
      </p:sp>
      <p:sp>
        <p:nvSpPr>
          <p:cNvPr id="7" name="Slide Number Placeholder 6"/>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4CE720-06E3-4FF2-B62B-9376B341E28D}" type="datetime1">
              <a:rPr lang="en-NZ" smtClean="0"/>
              <a:pPr/>
              <a:t>13/11/2025</a:t>
            </a:fld>
            <a:endParaRPr lang="en-NZ" dirty="0"/>
          </a:p>
        </p:txBody>
      </p:sp>
      <p:sp>
        <p:nvSpPr>
          <p:cNvPr id="6" name="Footer Placeholder 5"/>
          <p:cNvSpPr>
            <a:spLocks noGrp="1"/>
          </p:cNvSpPr>
          <p:nvPr>
            <p:ph type="ftr" sz="quarter" idx="11"/>
          </p:nvPr>
        </p:nvSpPr>
        <p:spPr/>
        <p:txBody>
          <a:bodyPr/>
          <a:lstStyle/>
          <a:p>
            <a:r>
              <a:rPr lang="en-NZ" dirty="0"/>
              <a:t>Document: HS-506</a:t>
            </a:r>
          </a:p>
        </p:txBody>
      </p:sp>
      <p:sp>
        <p:nvSpPr>
          <p:cNvPr id="7" name="Slide Number Placeholder 6"/>
          <p:cNvSpPr>
            <a:spLocks noGrp="1"/>
          </p:cNvSpPr>
          <p:nvPr>
            <p:ph type="sldNum" sz="quarter" idx="12"/>
          </p:nvPr>
        </p:nvSpPr>
        <p:spPr/>
        <p:txBody>
          <a:bodyPr/>
          <a:lstStyle/>
          <a:p>
            <a:fld id="{68B92058-F052-4A71-8086-CCBA2BDAA4F8}" type="slidenum">
              <a:rPr lang="en-NZ" smtClean="0"/>
              <a:pPr/>
              <a:t>‹#›</a:t>
            </a:fld>
            <a:endParaRPr lang="en-N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C0EA22-F2E2-4B6C-90D3-C62BF45A8F0C}" type="datetime1">
              <a:rPr lang="en-NZ" smtClean="0"/>
              <a:pPr/>
              <a:t>13/11/2025</a:t>
            </a:fld>
            <a:endParaRPr lang="en-NZ"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NZ" dirty="0"/>
              <a:t>Document: HS-506</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92058-F052-4A71-8086-CCBA2BDAA4F8}" type="slidenum">
              <a:rPr lang="en-NZ" smtClean="0"/>
              <a:pPr/>
              <a:t>‹#›</a:t>
            </a:fld>
            <a:endParaRPr lang="en-N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wmf"/><Relationship Id="rId7"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2786058"/>
            <a:ext cx="8572560" cy="2371134"/>
          </a:xfrm>
        </p:spPr>
        <p:txBody>
          <a:bodyPr>
            <a:noAutofit/>
          </a:bodyPr>
          <a:lstStyle/>
          <a:p>
            <a:r>
              <a:rPr lang="en-NZ" sz="4800" b="1" dirty="0">
                <a:solidFill>
                  <a:srgbClr val="0066CC"/>
                </a:solidFill>
                <a:latin typeface="+mj-lt"/>
              </a:rPr>
              <a:t>Health &amp; Safety </a:t>
            </a:r>
            <a:r>
              <a:rPr lang="en-NZ" sz="4800" b="1" dirty="0">
                <a:solidFill>
                  <a:srgbClr val="0066CC"/>
                </a:solidFill>
              </a:rPr>
              <a:t>Transport</a:t>
            </a:r>
            <a:r>
              <a:rPr lang="en-NZ" sz="4800" b="1" dirty="0">
                <a:solidFill>
                  <a:srgbClr val="0066CC"/>
                </a:solidFill>
                <a:latin typeface="+mj-lt"/>
              </a:rPr>
              <a:t> Induction Package</a:t>
            </a:r>
          </a:p>
        </p:txBody>
      </p:sp>
      <p:sp>
        <p:nvSpPr>
          <p:cNvPr id="5" name="Footer Placeholder 4"/>
          <p:cNvSpPr>
            <a:spLocks noGrp="1"/>
          </p:cNvSpPr>
          <p:nvPr>
            <p:ph type="ftr" sz="quarter" idx="11"/>
          </p:nvPr>
        </p:nvSpPr>
        <p:spPr>
          <a:xfrm>
            <a:off x="107504" y="6165304"/>
            <a:ext cx="2895600" cy="576064"/>
          </a:xfrm>
        </p:spPr>
        <p:txBody>
          <a:bodyPr/>
          <a:lstStyle/>
          <a:p>
            <a:pPr algn="l"/>
            <a:r>
              <a:rPr lang="en-NZ" sz="900" dirty="0">
                <a:solidFill>
                  <a:schemeClr val="tx1"/>
                </a:solidFill>
              </a:rPr>
              <a:t>Document Code:  MHF-HSMS-6930</a:t>
            </a:r>
          </a:p>
          <a:p>
            <a:pPr algn="l"/>
            <a:r>
              <a:rPr lang="en-US" sz="900" dirty="0">
                <a:solidFill>
                  <a:schemeClr val="tx1"/>
                </a:solidFill>
              </a:rPr>
              <a:t>Issue Date:  13.11.2025</a:t>
            </a:r>
            <a:endParaRPr lang="en-NZ" sz="900" dirty="0">
              <a:solidFill>
                <a:schemeClr val="tx1"/>
              </a:solidFill>
            </a:endParaRPr>
          </a:p>
          <a:p>
            <a:pPr algn="l"/>
            <a:r>
              <a:rPr lang="en-US" sz="900" dirty="0">
                <a:solidFill>
                  <a:schemeClr val="tx1"/>
                </a:solidFill>
              </a:rPr>
              <a:t>Version: 8.0</a:t>
            </a:r>
          </a:p>
          <a:p>
            <a:pPr algn="l"/>
            <a:r>
              <a:rPr lang="en-NZ" sz="900" dirty="0">
                <a:solidFill>
                  <a:schemeClr val="tx1"/>
                </a:solidFill>
              </a:rPr>
              <a:t>Approved by: S Rimene</a:t>
            </a:r>
          </a:p>
        </p:txBody>
      </p:sp>
      <p:sp>
        <p:nvSpPr>
          <p:cNvPr id="6" name="Slide Number Placeholder 5"/>
          <p:cNvSpPr>
            <a:spLocks noGrp="1"/>
          </p:cNvSpPr>
          <p:nvPr>
            <p:ph type="sldNum" sz="quarter" idx="12"/>
          </p:nvPr>
        </p:nvSpPr>
        <p:spPr/>
        <p:txBody>
          <a:bodyPr/>
          <a:lstStyle/>
          <a:p>
            <a:fld id="{68B92058-F052-4A71-8086-CCBA2BDAA4F8}" type="slidenum">
              <a:rPr lang="en-NZ" sz="1000" smtClean="0"/>
              <a:pPr/>
              <a:t>1</a:t>
            </a:fld>
            <a:endParaRPr lang="en-NZ" sz="1000" dirty="0"/>
          </a:p>
        </p:txBody>
      </p:sp>
      <p:pic>
        <p:nvPicPr>
          <p:cNvPr id="7" name="Picture 6"/>
          <p:cNvPicPr/>
          <p:nvPr/>
        </p:nvPicPr>
        <p:blipFill>
          <a:blip r:embed="rId3">
            <a:extLst>
              <a:ext uri="{28A0092B-C50C-407E-A947-70E740481C1C}">
                <a14:useLocalDpi xmlns:a14="http://schemas.microsoft.com/office/drawing/2010/main" val="0"/>
              </a:ext>
            </a:extLst>
          </a:blip>
          <a:srcRect/>
          <a:stretch/>
        </p:blipFill>
        <p:spPr bwMode="auto">
          <a:xfrm>
            <a:off x="2627784" y="548680"/>
            <a:ext cx="4063656" cy="187220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B92058-F052-4A71-8086-CCBA2BDAA4F8}" type="slidenum">
              <a:rPr lang="en-NZ" smtClean="0"/>
              <a:pPr/>
              <a:t>10</a:t>
            </a:fld>
            <a:endParaRPr lang="en-NZ" dirty="0"/>
          </a:p>
        </p:txBody>
      </p:sp>
      <p:sp>
        <p:nvSpPr>
          <p:cNvPr id="6" name="Title 1"/>
          <p:cNvSpPr txBox="1">
            <a:spLocks/>
          </p:cNvSpPr>
          <p:nvPr/>
        </p:nvSpPr>
        <p:spPr>
          <a:xfrm>
            <a:off x="457200" y="274638"/>
            <a:ext cx="8229600"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a:solidFill>
                  <a:srgbClr val="0066CC"/>
                </a:solidFill>
              </a:rPr>
              <a:t>Transport Induction</a:t>
            </a:r>
            <a:endParaRPr lang="en-NZ" sz="3600" b="1" dirty="0">
              <a:solidFill>
                <a:srgbClr val="0066CC"/>
              </a:solidFill>
            </a:endParaRPr>
          </a:p>
        </p:txBody>
      </p:sp>
      <p:sp>
        <p:nvSpPr>
          <p:cNvPr id="8" name="Content Placeholder 2"/>
          <p:cNvSpPr txBox="1">
            <a:spLocks/>
          </p:cNvSpPr>
          <p:nvPr/>
        </p:nvSpPr>
        <p:spPr>
          <a:xfrm>
            <a:off x="395496" y="1052736"/>
            <a:ext cx="3745134" cy="4248471"/>
          </a:xfrm>
          <a:prstGeom prst="rect">
            <a:avLst/>
          </a:prstGeom>
        </p:spPr>
        <p:txBody>
          <a:bodyPr>
            <a:normAutofit/>
          </a:bodyPr>
          <a:lstStyle/>
          <a:p>
            <a:pPr marL="342900" lvl="0" indent="-342900">
              <a:spcBef>
                <a:spcPct val="20000"/>
              </a:spcBef>
              <a:defRPr/>
            </a:pPr>
            <a:r>
              <a:rPr lang="en-NZ" b="1" dirty="0"/>
              <a:t>13. Loading/Unloading</a:t>
            </a:r>
          </a:p>
          <a:p>
            <a:pPr marL="342900" lvl="0" indent="-342900">
              <a:spcBef>
                <a:spcPct val="20000"/>
              </a:spcBef>
              <a:buFont typeface="Arial" pitchFamily="34" charset="0"/>
              <a:buChar char="•"/>
              <a:defRPr/>
            </a:pPr>
            <a:r>
              <a:rPr lang="en-NZ" sz="1400" dirty="0"/>
              <a:t>Report to the Warehouse Office and proceed to the safe zone area directed by Damar staff.</a:t>
            </a:r>
          </a:p>
          <a:p>
            <a:pPr marL="342900" indent="-342900">
              <a:spcBef>
                <a:spcPct val="20000"/>
              </a:spcBef>
              <a:buFont typeface="Arial" pitchFamily="34" charset="0"/>
              <a:buChar char="•"/>
              <a:defRPr/>
            </a:pPr>
            <a:r>
              <a:rPr lang="en-NZ" sz="1400" dirty="0"/>
              <a:t>The forklift operator and transport company driver must </a:t>
            </a:r>
            <a:r>
              <a:rPr lang="en-NZ" sz="1400" u="sng" dirty="0"/>
              <a:t>discuss</a:t>
            </a:r>
            <a:r>
              <a:rPr lang="en-NZ" sz="1400" dirty="0"/>
              <a:t> what needs to be loaded or unloaded and plan the order and placement of pallets before loading or unloading begins.</a:t>
            </a:r>
          </a:p>
          <a:p>
            <a:pPr marL="342900" indent="-342900">
              <a:spcBef>
                <a:spcPct val="20000"/>
              </a:spcBef>
              <a:buFont typeface="Arial" pitchFamily="34" charset="0"/>
              <a:buChar char="•"/>
              <a:defRPr/>
            </a:pPr>
            <a:r>
              <a:rPr lang="en-NZ" sz="1400" dirty="0"/>
              <a:t>The transport company driver must ensure the forklift operator is informed prior to loading or unloading commencing, of any   need the driver may have to enter the exclusion zone during the loading/unloading process e.g. to move curtains.  </a:t>
            </a:r>
          </a:p>
          <a:p>
            <a:pPr marL="342900" indent="-342900">
              <a:spcBef>
                <a:spcPct val="20000"/>
              </a:spcBef>
              <a:buFont typeface="Arial" pitchFamily="34" charset="0"/>
              <a:buChar char="•"/>
              <a:defRPr/>
            </a:pPr>
            <a:r>
              <a:rPr lang="en-NZ" sz="1400" dirty="0"/>
              <a:t>The forklift operator will set out the exclusion zone by placing traffic cones 2m out from each corner of the vehicle.</a:t>
            </a:r>
          </a:p>
          <a:p>
            <a:pPr lvl="0">
              <a:spcBef>
                <a:spcPct val="20000"/>
              </a:spcBef>
              <a:defRPr/>
            </a:pPr>
            <a:endParaRPr lang="en-NZ" sz="1200" dirty="0"/>
          </a:p>
        </p:txBody>
      </p:sp>
      <p:sp>
        <p:nvSpPr>
          <p:cNvPr id="10" name="Content Placeholder 2"/>
          <p:cNvSpPr txBox="1">
            <a:spLocks/>
          </p:cNvSpPr>
          <p:nvPr/>
        </p:nvSpPr>
        <p:spPr>
          <a:xfrm>
            <a:off x="395496" y="5229200"/>
            <a:ext cx="8424976" cy="1200195"/>
          </a:xfrm>
          <a:prstGeom prst="rect">
            <a:avLst/>
          </a:prstGeom>
        </p:spPr>
        <p:txBody>
          <a:bodyPr>
            <a:normAutofit lnSpcReduction="10000"/>
          </a:bodyPr>
          <a:lstStyle/>
          <a:p>
            <a:pPr marL="342900" indent="-342900">
              <a:spcBef>
                <a:spcPct val="20000"/>
              </a:spcBef>
              <a:buFont typeface="Arial" pitchFamily="34" charset="0"/>
              <a:buChar char="•"/>
              <a:defRPr/>
            </a:pPr>
            <a:r>
              <a:rPr lang="en-NZ" sz="1400" dirty="0"/>
              <a:t>No forklift or other vehicle is permitted to </a:t>
            </a:r>
          </a:p>
          <a:p>
            <a:pPr>
              <a:spcBef>
                <a:spcPct val="20000"/>
              </a:spcBef>
              <a:defRPr/>
            </a:pPr>
            <a:r>
              <a:rPr lang="en-NZ" sz="1400" dirty="0"/>
              <a:t>         enter the exclusion zone while the driver is preparing his vehicle for loading/unloading or leaving site.</a:t>
            </a:r>
          </a:p>
          <a:p>
            <a:pPr marL="342900" indent="-342900">
              <a:spcBef>
                <a:spcPct val="20000"/>
              </a:spcBef>
              <a:buFont typeface="Arial" pitchFamily="34" charset="0"/>
              <a:buChar char="•"/>
              <a:defRPr/>
            </a:pPr>
            <a:r>
              <a:rPr lang="en-NZ" sz="1400" dirty="0"/>
              <a:t>The forklift operator will not commence loading/unloading until the driver is in the safe zone.  Once the driver is there, the exclusion zone becomes available to the forklift operator and no pedestrians or other traffic may enter.</a:t>
            </a:r>
            <a:endParaRPr lang="en-NZ" sz="1400" b="1" i="1" dirty="0"/>
          </a:p>
          <a:p>
            <a:pPr lvl="0">
              <a:spcBef>
                <a:spcPct val="20000"/>
              </a:spcBef>
              <a:defRPr/>
            </a:pPr>
            <a:endParaRPr lang="en-NZ" sz="1200" dirty="0"/>
          </a:p>
        </p:txBody>
      </p:sp>
      <p:pic>
        <p:nvPicPr>
          <p:cNvPr id="11" name="Picture 10"/>
          <p:cNvPicPr/>
          <p:nvPr/>
        </p:nvPicPr>
        <p:blipFill rotWithShape="1">
          <a:blip r:embed="rId3">
            <a:extLst>
              <a:ext uri="{28A0092B-C50C-407E-A947-70E740481C1C}">
                <a14:useLocalDpi xmlns:a14="http://schemas.microsoft.com/office/drawing/2010/main" val="0"/>
              </a:ext>
            </a:extLst>
          </a:blip>
          <a:srcRect t="2567" r="10842" b="51356"/>
          <a:stretch/>
        </p:blipFill>
        <p:spPr bwMode="auto">
          <a:xfrm>
            <a:off x="4101016" y="840695"/>
            <a:ext cx="5029145" cy="1983740"/>
          </a:xfrm>
          <a:prstGeom prst="rect">
            <a:avLst/>
          </a:prstGeom>
          <a:ln>
            <a:noFill/>
          </a:ln>
          <a:extLst>
            <a:ext uri="{53640926-AAD7-44D8-BBD7-CCE9431645EC}">
              <a14:shadowObscured xmlns:a14="http://schemas.microsoft.com/office/drawing/2010/main"/>
            </a:ext>
          </a:extLst>
        </p:spPr>
      </p:pic>
      <p:grpSp>
        <p:nvGrpSpPr>
          <p:cNvPr id="12" name="Group 11"/>
          <p:cNvGrpSpPr/>
          <p:nvPr/>
        </p:nvGrpSpPr>
        <p:grpSpPr>
          <a:xfrm>
            <a:off x="4294406" y="2420888"/>
            <a:ext cx="4526066" cy="2617136"/>
            <a:chOff x="0" y="-2"/>
            <a:chExt cx="5172955" cy="2338081"/>
          </a:xfrm>
        </p:grpSpPr>
        <p:sp>
          <p:nvSpPr>
            <p:cNvPr id="13" name="Text Box 2"/>
            <p:cNvSpPr txBox="1">
              <a:spLocks noChangeArrowheads="1"/>
            </p:cNvSpPr>
            <p:nvPr/>
          </p:nvSpPr>
          <p:spPr bwMode="auto">
            <a:xfrm>
              <a:off x="0" y="745350"/>
              <a:ext cx="2189480" cy="825088"/>
            </a:xfrm>
            <a:prstGeom prst="rect">
              <a:avLst/>
            </a:prstGeom>
            <a:solidFill>
              <a:srgbClr val="FFFFFF"/>
            </a:solidFill>
            <a:ln w="28575">
              <a:solidFill>
                <a:schemeClr val="accent1">
                  <a:lumMod val="50000"/>
                </a:schemeClr>
              </a:solidFill>
              <a:miter lim="800000"/>
              <a:headEnd/>
              <a:tailEnd/>
            </a:ln>
          </p:spPr>
          <p:txBody>
            <a:bodyPr rot="0" vert="horz" wrap="square" lIns="91440" tIns="45720" rIns="91440" bIns="45720" anchor="t" anchorCtr="0">
              <a:noAutofit/>
            </a:bodyPr>
            <a:lstStyle/>
            <a:p>
              <a:pPr>
                <a:spcAft>
                  <a:spcPts val="0"/>
                </a:spcAft>
              </a:pPr>
              <a:r>
                <a:rPr lang="en-AU" sz="900">
                  <a:effectLst/>
                  <a:latin typeface="Calibri" panose="020F0502020204030204" pitchFamily="34" charset="0"/>
                  <a:ea typeface="Times New Roman" panose="02020603050405020304" pitchFamily="18" charset="0"/>
                  <a:cs typeface="Arial" panose="020B0604020202020204" pitchFamily="34" charset="0"/>
                </a:rPr>
                <a:t>The forklift operator and transport company driver must </a:t>
              </a:r>
              <a:r>
                <a:rPr lang="en-AU" sz="900" u="sng">
                  <a:effectLst/>
                  <a:latin typeface="Calibri" panose="020F0502020204030204" pitchFamily="34" charset="0"/>
                  <a:ea typeface="Times New Roman" panose="02020603050405020304" pitchFamily="18" charset="0"/>
                  <a:cs typeface="Arial" panose="020B0604020202020204" pitchFamily="34" charset="0"/>
                </a:rPr>
                <a:t>discuss</a:t>
              </a:r>
              <a:r>
                <a:rPr lang="en-AU" sz="900">
                  <a:effectLst/>
                  <a:latin typeface="Calibri" panose="020F0502020204030204" pitchFamily="34" charset="0"/>
                  <a:ea typeface="Times New Roman" panose="02020603050405020304" pitchFamily="18" charset="0"/>
                  <a:cs typeface="Arial" panose="020B0604020202020204" pitchFamily="34" charset="0"/>
                </a:rPr>
                <a:t> what needs to be loaded or unloaded and plan the order and placement of pallets before loading or unloading begins.</a:t>
              </a:r>
              <a:endParaRPr lang="en-NZ" sz="1000">
                <a:effectLst/>
                <a:latin typeface="MetaCHH Normal"/>
                <a:ea typeface="Times New Roman" panose="02020603050405020304" pitchFamily="18" charset="0"/>
                <a:cs typeface="Times New Roman" panose="02020603050405020304" pitchFamily="18" charset="0"/>
              </a:endParaRPr>
            </a:p>
            <a:p>
              <a:pPr>
                <a:spcAft>
                  <a:spcPts val="0"/>
                </a:spcAft>
              </a:pPr>
              <a:r>
                <a:rPr lang="en-AU" sz="1000">
                  <a:effectLst/>
                  <a:latin typeface="MetaCHH Normal"/>
                  <a:ea typeface="Times New Roman" panose="02020603050405020304" pitchFamily="18" charset="0"/>
                  <a:cs typeface="Times New Roman" panose="02020603050405020304" pitchFamily="18" charset="0"/>
                </a:rPr>
                <a:t> </a:t>
              </a:r>
              <a:endParaRPr lang="en-NZ" sz="1000">
                <a:effectLst/>
                <a:latin typeface="MetaCHH Normal"/>
                <a:ea typeface="Times New Roman" panose="02020603050405020304" pitchFamily="18" charset="0"/>
                <a:cs typeface="Times New Roman" panose="02020603050405020304" pitchFamily="18" charset="0"/>
              </a:endParaRPr>
            </a:p>
          </p:txBody>
        </p:sp>
        <p:sp>
          <p:nvSpPr>
            <p:cNvPr id="14" name="Text Box 2"/>
            <p:cNvSpPr txBox="1">
              <a:spLocks noChangeArrowheads="1"/>
            </p:cNvSpPr>
            <p:nvPr/>
          </p:nvSpPr>
          <p:spPr bwMode="auto">
            <a:xfrm>
              <a:off x="245877" y="1651757"/>
              <a:ext cx="1817370" cy="686322"/>
            </a:xfrm>
            <a:prstGeom prst="rect">
              <a:avLst/>
            </a:prstGeom>
            <a:solidFill>
              <a:srgbClr val="FFFFFF"/>
            </a:solidFill>
            <a:ln w="28575">
              <a:solidFill>
                <a:srgbClr val="FF0000"/>
              </a:solidFill>
              <a:miter lim="800000"/>
              <a:headEnd/>
              <a:tailEnd/>
            </a:ln>
          </p:spPr>
          <p:txBody>
            <a:bodyPr rot="0" vert="horz" wrap="square" lIns="91440" tIns="45720" rIns="91440" bIns="45720" anchor="t" anchorCtr="0">
              <a:noAutofit/>
            </a:bodyPr>
            <a:lstStyle/>
            <a:p>
              <a:pPr>
                <a:spcAft>
                  <a:spcPts val="0"/>
                </a:spcAft>
              </a:pPr>
              <a:r>
                <a:rPr lang="en-AU" sz="900">
                  <a:effectLst/>
                  <a:latin typeface="Calibri" panose="020F0502020204030204" pitchFamily="34" charset="0"/>
                  <a:ea typeface="Times New Roman" panose="02020603050405020304" pitchFamily="18" charset="0"/>
                  <a:cs typeface="Arial" panose="020B0604020202020204" pitchFamily="34" charset="0"/>
                </a:rPr>
                <a:t>If the transport company driver is self-loading or unloading – the exclusion zone applies to all personnel in the area.</a:t>
              </a:r>
              <a:endParaRPr lang="en-NZ" sz="1000">
                <a:effectLst/>
                <a:latin typeface="MetaCHH Normal"/>
                <a:ea typeface="Times New Roman" panose="02020603050405020304" pitchFamily="18" charset="0"/>
                <a:cs typeface="Times New Roman" panose="02020603050405020304" pitchFamily="18" charset="0"/>
              </a:endParaRPr>
            </a:p>
          </p:txBody>
        </p:sp>
        <p:sp>
          <p:nvSpPr>
            <p:cNvPr id="15" name="Text Box 2"/>
            <p:cNvSpPr txBox="1">
              <a:spLocks noChangeArrowheads="1"/>
            </p:cNvSpPr>
            <p:nvPr/>
          </p:nvSpPr>
          <p:spPr bwMode="auto">
            <a:xfrm>
              <a:off x="69156" y="0"/>
              <a:ext cx="2059940" cy="583565"/>
            </a:xfrm>
            <a:prstGeom prst="rect">
              <a:avLst/>
            </a:prstGeom>
            <a:solidFill>
              <a:srgbClr val="FFFFFF"/>
            </a:solidFill>
            <a:ln w="28575">
              <a:solidFill>
                <a:srgbClr val="FFFF00"/>
              </a:solidFill>
              <a:miter lim="800000"/>
              <a:headEnd/>
              <a:tailEnd/>
            </a:ln>
          </p:spPr>
          <p:txBody>
            <a:bodyPr rot="0" vert="horz" wrap="square" lIns="91440" tIns="45720" rIns="91440" bIns="45720" anchor="t" anchorCtr="0">
              <a:noAutofit/>
            </a:bodyPr>
            <a:lstStyle/>
            <a:p>
              <a:pPr>
                <a:spcAft>
                  <a:spcPts val="0"/>
                </a:spcAft>
              </a:pPr>
              <a:r>
                <a:rPr lang="en-AU" sz="900" dirty="0">
                  <a:effectLst/>
                  <a:latin typeface="Calibri" panose="020F0502020204030204" pitchFamily="34" charset="0"/>
                  <a:ea typeface="Times New Roman" panose="02020603050405020304" pitchFamily="18" charset="0"/>
                  <a:cs typeface="Times New Roman" panose="02020603050405020304" pitchFamily="18" charset="0"/>
                </a:rPr>
                <a:t>An exclusion zone has been established at a distance of 2 metres around all areas of the truck and cab.</a:t>
              </a:r>
              <a:endParaRPr lang="en-NZ" sz="1000" dirty="0">
                <a:effectLst/>
                <a:latin typeface="MetaCHH Normal"/>
                <a:ea typeface="Times New Roman" panose="02020603050405020304" pitchFamily="18" charset="0"/>
                <a:cs typeface="Times New Roman" panose="02020603050405020304" pitchFamily="18" charset="0"/>
              </a:endParaRPr>
            </a:p>
          </p:txBody>
        </p:sp>
        <p:sp>
          <p:nvSpPr>
            <p:cNvPr id="16" name="Text Box 2"/>
            <p:cNvSpPr txBox="1">
              <a:spLocks noChangeArrowheads="1"/>
            </p:cNvSpPr>
            <p:nvPr/>
          </p:nvSpPr>
          <p:spPr bwMode="auto">
            <a:xfrm>
              <a:off x="2620256" y="-2"/>
              <a:ext cx="2552699" cy="2251553"/>
            </a:xfrm>
            <a:prstGeom prst="rect">
              <a:avLst/>
            </a:prstGeom>
            <a:solidFill>
              <a:srgbClr val="FFFFFF"/>
            </a:solidFill>
            <a:ln w="28575">
              <a:solidFill>
                <a:srgbClr val="92D050"/>
              </a:solidFill>
              <a:miter lim="800000"/>
              <a:headEnd/>
              <a:tailEnd/>
            </a:ln>
          </p:spPr>
          <p:txBody>
            <a:bodyPr rot="0" vert="horz" wrap="square" lIns="91440" tIns="45720" rIns="91440" bIns="45720" anchor="t" anchorCtr="0">
              <a:noAutofit/>
            </a:bodyPr>
            <a:lstStyle/>
            <a:p>
              <a:pPr marL="180340" indent="-180340">
                <a:spcAft>
                  <a:spcPts val="0"/>
                </a:spcAft>
                <a:buFont typeface="Arial" panose="020B0604020202020204" pitchFamily="34" charset="0"/>
                <a:buChar char="•"/>
              </a:pPr>
              <a:r>
                <a:rPr lang="en-AU" sz="900" dirty="0">
                  <a:effectLst/>
                  <a:latin typeface="Calibri" panose="020F0502020204030204" pitchFamily="34" charset="0"/>
                  <a:ea typeface="Times New Roman" panose="02020603050405020304" pitchFamily="18" charset="0"/>
                  <a:cs typeface="Arial" panose="020B0604020202020204" pitchFamily="34" charset="0"/>
                </a:rPr>
                <a:t>The transport company driver must remain in the designated safe zones while the forklift operator is loading or unloading.</a:t>
              </a:r>
              <a:endParaRPr lang="en-NZ" sz="1000" dirty="0">
                <a:effectLst/>
                <a:latin typeface="MetaCHH Normal"/>
                <a:ea typeface="Times New Roman" panose="02020603050405020304" pitchFamily="18" charset="0"/>
                <a:cs typeface="Times New Roman" panose="02020603050405020304" pitchFamily="18" charset="0"/>
              </a:endParaRPr>
            </a:p>
            <a:p>
              <a:pPr marL="457200" indent="-228600">
                <a:spcAft>
                  <a:spcPts val="0"/>
                </a:spcAft>
                <a:buFont typeface="Arial" panose="020B0604020202020204" pitchFamily="34" charset="0"/>
                <a:buChar char="•"/>
              </a:pPr>
              <a:r>
                <a:rPr lang="en-AU" sz="900" dirty="0">
                  <a:effectLst/>
                  <a:latin typeface="Calibri" panose="020F0502020204030204" pitchFamily="34" charset="0"/>
                  <a:ea typeface="Times New Roman" panose="02020603050405020304" pitchFamily="18" charset="0"/>
                  <a:cs typeface="Calibri" panose="020F0502020204030204" pitchFamily="34" charset="0"/>
                </a:rPr>
                <a:t>Inwards sign in desk (outside exclusion zone)</a:t>
              </a:r>
              <a:endParaRPr lang="en-NZ" sz="1000" dirty="0">
                <a:effectLst/>
                <a:latin typeface="MetaCHH Normal"/>
                <a:ea typeface="Times New Roman" panose="02020603050405020304" pitchFamily="18" charset="0"/>
                <a:cs typeface="Times New Roman" panose="02020603050405020304" pitchFamily="18" charset="0"/>
              </a:endParaRPr>
            </a:p>
            <a:p>
              <a:pPr marL="180340" indent="-180340">
                <a:spcAft>
                  <a:spcPts val="0"/>
                </a:spcAft>
                <a:buFont typeface="Arial" panose="020B0604020202020204" pitchFamily="34" charset="0"/>
                <a:buChar char="•"/>
              </a:pPr>
              <a:endParaRPr lang="en-AU" sz="900" dirty="0">
                <a:effectLst/>
                <a:latin typeface="Calibri" panose="020F0502020204030204" pitchFamily="34" charset="0"/>
                <a:ea typeface="Times New Roman" panose="02020603050405020304" pitchFamily="18" charset="0"/>
                <a:cs typeface="Arial" panose="020B0604020202020204" pitchFamily="34" charset="0"/>
              </a:endParaRPr>
            </a:p>
            <a:p>
              <a:pPr marL="180340" indent="-180340">
                <a:spcAft>
                  <a:spcPts val="0"/>
                </a:spcAft>
                <a:buFont typeface="Arial" panose="020B0604020202020204" pitchFamily="34" charset="0"/>
                <a:buChar char="•"/>
              </a:pPr>
              <a:r>
                <a:rPr lang="en-AU" sz="900" dirty="0">
                  <a:effectLst/>
                  <a:latin typeface="Calibri" panose="020F0502020204030204" pitchFamily="34" charset="0"/>
                  <a:ea typeface="Times New Roman" panose="02020603050405020304" pitchFamily="18" charset="0"/>
                  <a:cs typeface="Arial" panose="020B0604020202020204" pitchFamily="34" charset="0"/>
                </a:rPr>
                <a:t>The transport company driver must not approach either side of the trailer, until the forklift operator has given the all clear &amp; the forklift is in the stationary position.</a:t>
              </a:r>
              <a:endParaRPr lang="en-NZ" sz="1000" dirty="0">
                <a:effectLst/>
                <a:latin typeface="MetaCHH Normal"/>
                <a:ea typeface="Times New Roman" panose="02020603050405020304" pitchFamily="18" charset="0"/>
                <a:cs typeface="Times New Roman" panose="02020603050405020304" pitchFamily="18" charset="0"/>
              </a:endParaRPr>
            </a:p>
            <a:p>
              <a:pPr>
                <a:spcAft>
                  <a:spcPts val="0"/>
                </a:spcAft>
              </a:pPr>
              <a:endParaRPr lang="en-NZ" sz="1000" dirty="0">
                <a:effectLst/>
                <a:latin typeface="MetaCHH Normal"/>
                <a:ea typeface="Times New Roman" panose="02020603050405020304" pitchFamily="18" charset="0"/>
                <a:cs typeface="Times New Roman" panose="02020603050405020304" pitchFamily="18" charset="0"/>
              </a:endParaRPr>
            </a:p>
            <a:p>
              <a:pPr marL="180340" indent="-180340">
                <a:spcAft>
                  <a:spcPts val="0"/>
                </a:spcAft>
                <a:buFont typeface="Arial" panose="020B0604020202020204" pitchFamily="34" charset="0"/>
                <a:buChar char="•"/>
              </a:pPr>
              <a:r>
                <a:rPr lang="en-AU" sz="900" dirty="0">
                  <a:effectLst/>
                  <a:latin typeface="Calibri" panose="020F0502020204030204" pitchFamily="34" charset="0"/>
                  <a:ea typeface="Times New Roman" panose="02020603050405020304" pitchFamily="18" charset="0"/>
                  <a:cs typeface="Arial" panose="020B0604020202020204" pitchFamily="34" charset="0"/>
                </a:rPr>
                <a:t>All unloading must stop if the driver or pedestrian needs to enter the exclusion zone.</a:t>
              </a:r>
              <a:endParaRPr lang="en-NZ" sz="1000" dirty="0">
                <a:effectLst/>
                <a:latin typeface="MetaCHH Normal"/>
                <a:ea typeface="Times New Roman" panose="02020603050405020304" pitchFamily="18" charset="0"/>
                <a:cs typeface="Times New Roman" panose="02020603050405020304" pitchFamily="18" charset="0"/>
              </a:endParaRPr>
            </a:p>
          </p:txBody>
        </p:sp>
      </p:grpSp>
      <p:pic>
        <p:nvPicPr>
          <p:cNvPr id="2" name="Picture 1">
            <a:extLst>
              <a:ext uri="{FF2B5EF4-FFF2-40B4-BE49-F238E27FC236}">
                <a16:creationId xmlns:a16="http://schemas.microsoft.com/office/drawing/2014/main" id="{1E587E89-7129-CE7F-5774-B8BAAA480199}"/>
              </a:ext>
            </a:extLst>
          </p:cNvPr>
          <p:cNvPicPr/>
          <p:nvPr/>
        </p:nvPicPr>
        <p:blipFill>
          <a:blip r:embed="rId4"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extLst>
      <p:ext uri="{BB962C8B-B14F-4D97-AF65-F5344CB8AC3E}">
        <p14:creationId xmlns:p14="http://schemas.microsoft.com/office/powerpoint/2010/main" val="1324707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B92058-F052-4A71-8086-CCBA2BDAA4F8}" type="slidenum">
              <a:rPr lang="en-NZ" smtClean="0"/>
              <a:pPr/>
              <a:t>11</a:t>
            </a:fld>
            <a:endParaRPr lang="en-NZ" dirty="0"/>
          </a:p>
        </p:txBody>
      </p:sp>
      <p:sp>
        <p:nvSpPr>
          <p:cNvPr id="6" name="Title 1"/>
          <p:cNvSpPr txBox="1">
            <a:spLocks/>
          </p:cNvSpPr>
          <p:nvPr/>
        </p:nvSpPr>
        <p:spPr>
          <a:xfrm>
            <a:off x="457200" y="274638"/>
            <a:ext cx="8229600"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a:solidFill>
                  <a:srgbClr val="0066CC"/>
                </a:solidFill>
              </a:rPr>
              <a:t>Transport Induction</a:t>
            </a:r>
            <a:endParaRPr lang="en-NZ" sz="3600" b="1" dirty="0">
              <a:solidFill>
                <a:srgbClr val="0066CC"/>
              </a:solidFill>
            </a:endParaRPr>
          </a:p>
        </p:txBody>
      </p:sp>
      <p:sp>
        <p:nvSpPr>
          <p:cNvPr id="8" name="Content Placeholder 2"/>
          <p:cNvSpPr txBox="1">
            <a:spLocks/>
          </p:cNvSpPr>
          <p:nvPr/>
        </p:nvSpPr>
        <p:spPr>
          <a:xfrm>
            <a:off x="395496" y="919240"/>
            <a:ext cx="8291304" cy="4165945"/>
          </a:xfrm>
          <a:prstGeom prst="rect">
            <a:avLst/>
          </a:prstGeom>
        </p:spPr>
        <p:txBody>
          <a:bodyPr>
            <a:normAutofit/>
          </a:bodyPr>
          <a:lstStyle/>
          <a:p>
            <a:pPr lvl="0">
              <a:spcBef>
                <a:spcPct val="20000"/>
              </a:spcBef>
              <a:defRPr/>
            </a:pPr>
            <a:r>
              <a:rPr lang="en-NZ" b="1" dirty="0"/>
              <a:t>14. Designated Safe Zone</a:t>
            </a:r>
          </a:p>
          <a:p>
            <a:pPr marL="342900" lvl="0" indent="-342900">
              <a:spcBef>
                <a:spcPct val="20000"/>
              </a:spcBef>
              <a:buFont typeface="Arial" pitchFamily="34" charset="0"/>
              <a:buChar char="•"/>
              <a:defRPr/>
            </a:pPr>
            <a:r>
              <a:rPr lang="en-NZ" sz="1400" dirty="0"/>
              <a:t>The safe zone area on site –</a:t>
            </a:r>
          </a:p>
          <a:p>
            <a:pPr marL="800100" lvl="1" indent="-342900">
              <a:spcBef>
                <a:spcPct val="20000"/>
              </a:spcBef>
              <a:buFont typeface="Arial" pitchFamily="34" charset="0"/>
              <a:buChar char="•"/>
              <a:defRPr/>
            </a:pPr>
            <a:r>
              <a:rPr lang="en-NZ" sz="1400" dirty="0"/>
              <a:t>Inwards sign in desk (outside exclusion zone) under canopy next to WH3 doorway</a:t>
            </a:r>
          </a:p>
          <a:p>
            <a:pPr marL="342900" lvl="0" indent="-342900">
              <a:spcBef>
                <a:spcPct val="20000"/>
              </a:spcBef>
              <a:buFont typeface="Arial" pitchFamily="34" charset="0"/>
              <a:buChar char="•"/>
              <a:defRPr/>
            </a:pPr>
            <a:r>
              <a:rPr lang="en-NZ" sz="1400" dirty="0"/>
              <a:t>The Driver must not move from this area unless:</a:t>
            </a:r>
          </a:p>
          <a:p>
            <a:pPr marL="800100" lvl="1" indent="-342900">
              <a:spcBef>
                <a:spcPct val="20000"/>
              </a:spcBef>
              <a:buFont typeface="Wingdings" panose="05000000000000000000" pitchFamily="2" charset="2"/>
              <a:buChar char="Ø"/>
              <a:defRPr/>
            </a:pPr>
            <a:r>
              <a:rPr lang="en-NZ" sz="1400" dirty="0"/>
              <a:t>a prior arrangement has been made for them to enter into the exclusion zone during the loading/unloading process by the loader/unloader, and </a:t>
            </a:r>
          </a:p>
          <a:p>
            <a:pPr marL="800100" lvl="1" indent="-342900">
              <a:spcBef>
                <a:spcPct val="20000"/>
              </a:spcBef>
              <a:buFont typeface="Wingdings" panose="05000000000000000000" pitchFamily="2" charset="2"/>
              <a:buChar char="Ø"/>
              <a:defRPr/>
            </a:pPr>
            <a:r>
              <a:rPr lang="en-NZ" sz="1400" dirty="0"/>
              <a:t>they have received positive acknowledgement from the Loader/Unloader who has exited the zone and has the forklift in a stationary position.</a:t>
            </a:r>
          </a:p>
          <a:p>
            <a:pPr>
              <a:spcBef>
                <a:spcPct val="20000"/>
              </a:spcBef>
              <a:defRPr/>
            </a:pPr>
            <a:endParaRPr lang="en-NZ" sz="1400" dirty="0"/>
          </a:p>
          <a:p>
            <a:pPr>
              <a:spcBef>
                <a:spcPct val="20000"/>
              </a:spcBef>
              <a:defRPr/>
            </a:pPr>
            <a:r>
              <a:rPr lang="en-NZ" b="1" dirty="0"/>
              <a:t>15. Tanker Deliveries</a:t>
            </a:r>
          </a:p>
          <a:p>
            <a:pPr lvl="0">
              <a:spcBef>
                <a:spcPct val="20000"/>
              </a:spcBef>
              <a:defRPr/>
            </a:pPr>
            <a:r>
              <a:rPr lang="en-NZ" sz="1400" dirty="0"/>
              <a:t>At times, you may encounter an LPG tanker unloading gas in the LPG tank farm at the far end of the canopy.</a:t>
            </a:r>
          </a:p>
          <a:p>
            <a:pPr lvl="0">
              <a:spcBef>
                <a:spcPct val="20000"/>
              </a:spcBef>
              <a:defRPr/>
            </a:pPr>
            <a:endParaRPr lang="en-NZ" sz="1400" dirty="0"/>
          </a:p>
          <a:p>
            <a:pPr marL="342900" lvl="0" indent="-342900">
              <a:spcBef>
                <a:spcPct val="20000"/>
              </a:spcBef>
              <a:buFont typeface="Arial" pitchFamily="34" charset="0"/>
              <a:buChar char="•"/>
              <a:defRPr/>
            </a:pPr>
            <a:r>
              <a:rPr lang="en-NZ" sz="1400" dirty="0"/>
              <a:t>It is permissible to drive past unloading road tankers in order to exit the site, you do not have to wait for them to finish the filling process (unless ‘no entry’ signs are out).</a:t>
            </a:r>
          </a:p>
          <a:p>
            <a:pPr lvl="0">
              <a:spcBef>
                <a:spcPct val="20000"/>
              </a:spcBef>
              <a:defRPr/>
            </a:pPr>
            <a:endParaRPr lang="en-NZ" sz="1200" dirty="0"/>
          </a:p>
        </p:txBody>
      </p:sp>
      <p:pic>
        <p:nvPicPr>
          <p:cNvPr id="2" name="Picture 1"/>
          <p:cNvPicPr>
            <a:picLocks noChangeAspect="1"/>
          </p:cNvPicPr>
          <p:nvPr/>
        </p:nvPicPr>
        <p:blipFill>
          <a:blip r:embed="rId3"/>
          <a:stretch>
            <a:fillRect/>
          </a:stretch>
        </p:blipFill>
        <p:spPr>
          <a:xfrm>
            <a:off x="5076056" y="4840936"/>
            <a:ext cx="3237384" cy="1880539"/>
          </a:xfrm>
          <a:prstGeom prst="rect">
            <a:avLst/>
          </a:prstGeom>
        </p:spPr>
      </p:pic>
      <p:pic>
        <p:nvPicPr>
          <p:cNvPr id="4" name="Picture 3">
            <a:extLst>
              <a:ext uri="{FF2B5EF4-FFF2-40B4-BE49-F238E27FC236}">
                <a16:creationId xmlns:a16="http://schemas.microsoft.com/office/drawing/2014/main" id="{AB8489EA-47CC-125D-D093-4B52D15042FE}"/>
              </a:ext>
            </a:extLst>
          </p:cNvPr>
          <p:cNvPicPr/>
          <p:nvPr/>
        </p:nvPicPr>
        <p:blipFill>
          <a:blip r:embed="rId4"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extLst>
      <p:ext uri="{BB962C8B-B14F-4D97-AF65-F5344CB8AC3E}">
        <p14:creationId xmlns:p14="http://schemas.microsoft.com/office/powerpoint/2010/main" val="3094755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20235387"/>
              </p:ext>
            </p:extLst>
          </p:nvPr>
        </p:nvGraphicFramePr>
        <p:xfrm>
          <a:off x="360000" y="1459112"/>
          <a:ext cx="8326800" cy="2376000"/>
        </p:xfrm>
        <a:graphic>
          <a:graphicData uri="http://schemas.openxmlformats.org/drawingml/2006/table">
            <a:tbl>
              <a:tblPr>
                <a:tableStyleId>{616DA210-FB5B-4158-B5E0-FEB733F419BA}</a:tableStyleId>
              </a:tblPr>
              <a:tblGrid>
                <a:gridCol w="4049786">
                  <a:extLst>
                    <a:ext uri="{9D8B030D-6E8A-4147-A177-3AD203B41FA5}">
                      <a16:colId xmlns:a16="http://schemas.microsoft.com/office/drawing/2014/main" val="20000"/>
                    </a:ext>
                  </a:extLst>
                </a:gridCol>
                <a:gridCol w="4277014">
                  <a:extLst>
                    <a:ext uri="{9D8B030D-6E8A-4147-A177-3AD203B41FA5}">
                      <a16:colId xmlns:a16="http://schemas.microsoft.com/office/drawing/2014/main" val="20001"/>
                    </a:ext>
                  </a:extLst>
                </a:gridCol>
              </a:tblGrid>
              <a:tr h="792000">
                <a:tc>
                  <a:txBody>
                    <a:bodyPr/>
                    <a:lstStyle/>
                    <a:p>
                      <a:pPr algn="r"/>
                      <a:r>
                        <a:rPr lang="en-US" sz="1400" b="1" dirty="0"/>
                        <a:t>Pedestrians</a:t>
                      </a:r>
                      <a:endParaRPr lang="en-NZ"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1" dirty="0"/>
                        <a:t>Chemicals</a:t>
                      </a:r>
                      <a:endParaRPr lang="en-NZ"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92000">
                <a:tc>
                  <a:txBody>
                    <a:bodyPr/>
                    <a:lstStyle/>
                    <a:p>
                      <a:pPr algn="r"/>
                      <a:r>
                        <a:rPr lang="en-US" sz="1400" b="1" dirty="0"/>
                        <a:t>Static Electricity</a:t>
                      </a:r>
                      <a:endParaRPr lang="en-NZ"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1" dirty="0"/>
                        <a:t>Mobile Plant</a:t>
                      </a:r>
                      <a:endParaRPr lang="en-NZ"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92000">
                <a:tc>
                  <a:txBody>
                    <a:bodyPr/>
                    <a:lstStyle/>
                    <a:p>
                      <a:pPr algn="r"/>
                      <a:r>
                        <a:rPr lang="en-US" sz="1400" b="1" dirty="0"/>
                        <a:t>Liquid Petroleum Gas</a:t>
                      </a:r>
                      <a:endParaRPr lang="en-NZ"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b="1" dirty="0"/>
                        <a:t>Fire</a:t>
                      </a:r>
                      <a:endParaRPr lang="en-NZ"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Title 1"/>
          <p:cNvSpPr>
            <a:spLocks noGrp="1"/>
          </p:cNvSpPr>
          <p:nvPr>
            <p:ph type="title"/>
          </p:nvPr>
        </p:nvSpPr>
        <p:spPr>
          <a:xfrm>
            <a:off x="457200" y="274638"/>
            <a:ext cx="8229600" cy="562074"/>
          </a:xfrm>
        </p:spPr>
        <p:txBody>
          <a:bodyPr>
            <a:normAutofit fontScale="90000"/>
          </a:bodyPr>
          <a:lstStyle/>
          <a:p>
            <a:pPr algn="r"/>
            <a:r>
              <a:rPr lang="en-NZ" sz="3600" b="1" dirty="0">
                <a:solidFill>
                  <a:srgbClr val="0066CC"/>
                </a:solidFill>
              </a:rPr>
              <a:t>Transport Induction</a:t>
            </a:r>
          </a:p>
        </p:txBody>
      </p:sp>
      <p:sp>
        <p:nvSpPr>
          <p:cNvPr id="9" name="Slide Number Placeholder 8"/>
          <p:cNvSpPr>
            <a:spLocks noGrp="1"/>
          </p:cNvSpPr>
          <p:nvPr>
            <p:ph type="sldNum" sz="quarter" idx="12"/>
          </p:nvPr>
        </p:nvSpPr>
        <p:spPr/>
        <p:txBody>
          <a:bodyPr/>
          <a:lstStyle/>
          <a:p>
            <a:fld id="{68B92058-F052-4A71-8086-CCBA2BDAA4F8}" type="slidenum">
              <a:rPr lang="en-NZ" smtClean="0"/>
              <a:pPr/>
              <a:t>12</a:t>
            </a:fld>
            <a:endParaRPr lang="en-NZ" dirty="0"/>
          </a:p>
        </p:txBody>
      </p:sp>
      <p:sp>
        <p:nvSpPr>
          <p:cNvPr id="18" name="Title 1"/>
          <p:cNvSpPr txBox="1">
            <a:spLocks/>
          </p:cNvSpPr>
          <p:nvPr/>
        </p:nvSpPr>
        <p:spPr>
          <a:xfrm>
            <a:off x="360000" y="1052736"/>
            <a:ext cx="2540800" cy="3890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NZ" sz="1800" b="1" dirty="0"/>
              <a:t>16.  Site Hazards</a:t>
            </a:r>
          </a:p>
        </p:txBody>
      </p:sp>
      <p:pic>
        <p:nvPicPr>
          <p:cNvPr id="19" name="Picture 2" descr="MC900411288[1]"/>
          <p:cNvPicPr>
            <a:picLocks noChangeAspect="1" noChangeArrowheads="1"/>
          </p:cNvPicPr>
          <p:nvPr/>
        </p:nvPicPr>
        <p:blipFill>
          <a:blip r:embed="rId3" cstate="print"/>
          <a:srcRect/>
          <a:stretch>
            <a:fillRect/>
          </a:stretch>
        </p:blipFill>
        <p:spPr bwMode="auto">
          <a:xfrm>
            <a:off x="523691" y="1499594"/>
            <a:ext cx="719380" cy="684000"/>
          </a:xfrm>
          <a:prstGeom prst="rect">
            <a:avLst/>
          </a:prstGeom>
          <a:noFill/>
          <a:ln w="9525">
            <a:noFill/>
            <a:miter lim="800000"/>
            <a:headEnd/>
            <a:tailEnd/>
          </a:ln>
        </p:spPr>
      </p:pic>
      <p:pic>
        <p:nvPicPr>
          <p:cNvPr id="20" name="Picture 3"/>
          <p:cNvPicPr>
            <a:picLocks noChangeAspect="1" noChangeArrowheads="1"/>
          </p:cNvPicPr>
          <p:nvPr/>
        </p:nvPicPr>
        <p:blipFill>
          <a:blip r:embed="rId4" cstate="print"/>
          <a:srcRect/>
          <a:stretch>
            <a:fillRect/>
          </a:stretch>
        </p:blipFill>
        <p:spPr bwMode="auto">
          <a:xfrm>
            <a:off x="4604776" y="2291219"/>
            <a:ext cx="878916" cy="688366"/>
          </a:xfrm>
          <a:prstGeom prst="rect">
            <a:avLst/>
          </a:prstGeom>
          <a:noFill/>
          <a:ln w="9525">
            <a:noFill/>
            <a:miter lim="800000"/>
            <a:headEnd/>
            <a:tailEnd/>
          </a:ln>
          <a:effectLst/>
        </p:spPr>
      </p:pic>
      <p:pic>
        <p:nvPicPr>
          <p:cNvPr id="21" name="Picture 5" descr="http://0.tqn.com/d/chemistry/1/0/U/1/1/fire-extinguisher.jpg"/>
          <p:cNvPicPr>
            <a:picLocks noChangeAspect="1" noChangeArrowheads="1"/>
          </p:cNvPicPr>
          <p:nvPr/>
        </p:nvPicPr>
        <p:blipFill>
          <a:blip r:embed="rId5" cstate="print"/>
          <a:srcRect/>
          <a:stretch>
            <a:fillRect/>
          </a:stretch>
        </p:blipFill>
        <p:spPr bwMode="auto">
          <a:xfrm>
            <a:off x="4604776" y="3091842"/>
            <a:ext cx="732116" cy="667221"/>
          </a:xfrm>
          <a:prstGeom prst="rect">
            <a:avLst/>
          </a:prstGeom>
          <a:noFill/>
        </p:spPr>
      </p:pic>
      <p:pic>
        <p:nvPicPr>
          <p:cNvPr id="22" name="Picture 7" descr="http://t1.gstatic.com/images?q=tbn:ANd9GcRRZtvnR9kJ-7vCJu2KzRg1qTDFfqtAMS0VEyXK14GbY1kUm2Qf"/>
          <p:cNvPicPr>
            <a:picLocks noChangeAspect="1" noChangeArrowheads="1"/>
          </p:cNvPicPr>
          <p:nvPr/>
        </p:nvPicPr>
        <p:blipFill>
          <a:blip r:embed="rId6" cstate="print"/>
          <a:srcRect/>
          <a:stretch>
            <a:fillRect/>
          </a:stretch>
        </p:blipFill>
        <p:spPr bwMode="auto">
          <a:xfrm>
            <a:off x="4604776" y="1626272"/>
            <a:ext cx="1531067" cy="497786"/>
          </a:xfrm>
          <a:prstGeom prst="rect">
            <a:avLst/>
          </a:prstGeom>
          <a:noFill/>
        </p:spPr>
      </p:pic>
      <p:pic>
        <p:nvPicPr>
          <p:cNvPr id="23" name="Picture 9" descr="http://t3.gstatic.com/images?q=tbn:ANd9GcTIfREJviju-PZ6_kv_lDMugLUk8B2VnmaDPGLvY7Fq8PH1AJDsRNptvGus"/>
          <p:cNvPicPr>
            <a:picLocks noChangeAspect="1" noChangeArrowheads="1"/>
          </p:cNvPicPr>
          <p:nvPr/>
        </p:nvPicPr>
        <p:blipFill>
          <a:blip r:embed="rId7" cstate="print"/>
          <a:srcRect/>
          <a:stretch>
            <a:fillRect/>
          </a:stretch>
        </p:blipFill>
        <p:spPr bwMode="auto">
          <a:xfrm>
            <a:off x="523691" y="2334215"/>
            <a:ext cx="894775" cy="616401"/>
          </a:xfrm>
          <a:prstGeom prst="rect">
            <a:avLst/>
          </a:prstGeom>
          <a:noFill/>
        </p:spPr>
      </p:pic>
      <p:pic>
        <p:nvPicPr>
          <p:cNvPr id="25" name="Picture 2"/>
          <p:cNvPicPr>
            <a:picLocks noChangeAspect="1" noChangeArrowheads="1"/>
          </p:cNvPicPr>
          <p:nvPr/>
        </p:nvPicPr>
        <p:blipFill>
          <a:blip r:embed="rId8" cstate="print"/>
          <a:srcRect/>
          <a:stretch>
            <a:fillRect/>
          </a:stretch>
        </p:blipFill>
        <p:spPr bwMode="auto">
          <a:xfrm>
            <a:off x="523691" y="3138433"/>
            <a:ext cx="861417" cy="635918"/>
          </a:xfrm>
          <a:prstGeom prst="rect">
            <a:avLst/>
          </a:prstGeom>
          <a:noFill/>
          <a:ln w="9525">
            <a:noFill/>
            <a:miter lim="800000"/>
            <a:headEnd/>
            <a:tailEnd/>
          </a:ln>
        </p:spPr>
      </p:pic>
      <p:sp>
        <p:nvSpPr>
          <p:cNvPr id="2" name="Rectangle 1"/>
          <p:cNvSpPr/>
          <p:nvPr/>
        </p:nvSpPr>
        <p:spPr>
          <a:xfrm>
            <a:off x="360000" y="4055559"/>
            <a:ext cx="8311796" cy="2323713"/>
          </a:xfrm>
          <a:prstGeom prst="rect">
            <a:avLst/>
          </a:prstGeom>
        </p:spPr>
        <p:txBody>
          <a:bodyPr wrap="square">
            <a:spAutoFit/>
          </a:bodyPr>
          <a:lstStyle/>
          <a:p>
            <a:pPr>
              <a:buFont typeface="Arial" pitchFamily="34" charset="0"/>
              <a:buNone/>
            </a:pPr>
            <a:r>
              <a:rPr lang="en-NZ" b="1" dirty="0"/>
              <a:t>17.  Facilities</a:t>
            </a:r>
          </a:p>
          <a:p>
            <a:pPr>
              <a:spcBef>
                <a:spcPts val="336"/>
              </a:spcBef>
            </a:pPr>
            <a:r>
              <a:rPr lang="en-US" sz="1400" dirty="0"/>
              <a:t>We are a Major Hazard Facility and as such, we require all transport drivers remain in the Driver Safe Zone</a:t>
            </a:r>
            <a:endParaRPr lang="en-NZ" sz="1400" dirty="0"/>
          </a:p>
          <a:p>
            <a:pPr marL="285750" indent="-285750">
              <a:spcBef>
                <a:spcPts val="336"/>
              </a:spcBef>
              <a:buFont typeface="Arial" panose="020B0604020202020204" pitchFamily="34" charset="0"/>
              <a:buChar char="•"/>
            </a:pPr>
            <a:r>
              <a:rPr lang="en-NZ" sz="1400" dirty="0"/>
              <a:t>If a driver needs to use the washroom/toilet facilities on site they must:</a:t>
            </a:r>
          </a:p>
          <a:p>
            <a:pPr marL="742950" lvl="1" indent="-285750">
              <a:spcBef>
                <a:spcPts val="336"/>
              </a:spcBef>
              <a:buFont typeface="Wingdings" panose="05000000000000000000" pitchFamily="2" charset="2"/>
              <a:buChar char="Ø"/>
            </a:pPr>
            <a:r>
              <a:rPr lang="en-US" sz="1400" dirty="0"/>
              <a:t>Report to the Warehouse Office and request an escort to the facilities </a:t>
            </a:r>
          </a:p>
          <a:p>
            <a:pPr marL="742950" lvl="1" indent="-285750">
              <a:spcBef>
                <a:spcPts val="336"/>
              </a:spcBef>
              <a:buFont typeface="Wingdings" panose="05000000000000000000" pitchFamily="2" charset="2"/>
              <a:buChar char="Ø"/>
            </a:pPr>
            <a:r>
              <a:rPr lang="en-US" sz="1400" dirty="0"/>
              <a:t>Wait for an escort to be arranged and accompany the escort to the facilities and back to the office where the request was made</a:t>
            </a:r>
          </a:p>
          <a:p>
            <a:pPr marL="742950" lvl="1" indent="-285750">
              <a:spcBef>
                <a:spcPts val="336"/>
              </a:spcBef>
              <a:buFont typeface="Wingdings" panose="05000000000000000000" pitchFamily="2" charset="2"/>
              <a:buChar char="Ø"/>
            </a:pPr>
            <a:r>
              <a:rPr lang="en-US" sz="1400" dirty="0"/>
              <a:t>Inform the Office that they are back in the Driver Safe Zone</a:t>
            </a:r>
          </a:p>
          <a:p>
            <a:pPr marL="285750" indent="-285750">
              <a:spcBef>
                <a:spcPts val="336"/>
              </a:spcBef>
              <a:buFont typeface="Arial" panose="020B0604020202020204" pitchFamily="34" charset="0"/>
              <a:buChar char="•"/>
            </a:pPr>
            <a:r>
              <a:rPr lang="en-US" sz="1400" dirty="0"/>
              <a:t>Under NO circumstances can a driver leave the restricted area unaccompanied </a:t>
            </a:r>
            <a:endParaRPr lang="en-NZ" sz="1400" dirty="0"/>
          </a:p>
          <a:p>
            <a:pPr marL="285750" indent="-285750">
              <a:buFont typeface="Arial" panose="020B0604020202020204" pitchFamily="34" charset="0"/>
              <a:buChar char="•"/>
            </a:pPr>
            <a:endParaRPr lang="en-NZ" sz="1400" u="sng" dirty="0"/>
          </a:p>
        </p:txBody>
      </p:sp>
      <p:pic>
        <p:nvPicPr>
          <p:cNvPr id="4" name="Picture 3">
            <a:extLst>
              <a:ext uri="{FF2B5EF4-FFF2-40B4-BE49-F238E27FC236}">
                <a16:creationId xmlns:a16="http://schemas.microsoft.com/office/drawing/2014/main" id="{A16A8ACA-5B0D-E0DC-4E82-3D02CF16AC29}"/>
              </a:ext>
            </a:extLst>
          </p:cNvPr>
          <p:cNvPicPr/>
          <p:nvPr/>
        </p:nvPicPr>
        <p:blipFill>
          <a:blip r:embed="rId9"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B92058-F052-4A71-8086-CCBA2BDAA4F8}" type="slidenum">
              <a:rPr lang="en-NZ" smtClean="0"/>
              <a:pPr/>
              <a:t>13</a:t>
            </a:fld>
            <a:endParaRPr lang="en-NZ" dirty="0"/>
          </a:p>
        </p:txBody>
      </p:sp>
      <p:sp>
        <p:nvSpPr>
          <p:cNvPr id="4" name="Content Placeholder 2"/>
          <p:cNvSpPr txBox="1">
            <a:spLocks/>
          </p:cNvSpPr>
          <p:nvPr/>
        </p:nvSpPr>
        <p:spPr>
          <a:xfrm>
            <a:off x="360000" y="1077714"/>
            <a:ext cx="8424000" cy="357542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NZ" sz="1800" b="1" dirty="0"/>
              <a:t>18.  Evacuation</a:t>
            </a:r>
          </a:p>
          <a:p>
            <a:r>
              <a:rPr lang="en-NZ" sz="1400" dirty="0"/>
              <a:t>If alarm sounds, move steadily to the nearest exit and assemble at the Site Evacuation Point.</a:t>
            </a:r>
          </a:p>
          <a:p>
            <a:r>
              <a:rPr lang="en-NZ" sz="1400" dirty="0"/>
              <a:t>The Evacuation Point is located </a:t>
            </a:r>
            <a:r>
              <a:rPr lang="en-NZ" sz="1400" u="sng" dirty="0"/>
              <a:t>in the staff carpark across the road</a:t>
            </a:r>
          </a:p>
          <a:p>
            <a:r>
              <a:rPr lang="en-NZ" sz="1400" dirty="0"/>
              <a:t>Do not drive your vehicle offsite.  Vehicles may only be moved when directed by the Head/Deputy Warden, to allow access to emergency response services. </a:t>
            </a:r>
          </a:p>
          <a:p>
            <a:r>
              <a:rPr lang="en-NZ" sz="1400" dirty="0"/>
              <a:t>Once at the evacuation point, report to the Warehouse Fire Warden and ensure your name is checked off</a:t>
            </a:r>
          </a:p>
          <a:p>
            <a:r>
              <a:rPr lang="en-NZ" sz="1400" dirty="0"/>
              <a:t>Do not leave the evacuation point</a:t>
            </a:r>
          </a:p>
          <a:p>
            <a:r>
              <a:rPr lang="en-US" sz="1400" dirty="0"/>
              <a:t>Do not smoke at the evacuation point</a:t>
            </a:r>
            <a:endParaRPr lang="en-NZ" sz="1400" dirty="0"/>
          </a:p>
          <a:p>
            <a:r>
              <a:rPr lang="en-NZ" sz="1400" dirty="0"/>
              <a:t>Do not re-enter the site or building until cleared to do so by the Head Warden</a:t>
            </a:r>
          </a:p>
          <a:p>
            <a:r>
              <a:rPr lang="en-NZ" sz="1400" dirty="0"/>
              <a:t>Mobile phones is not permitted during an evacuation (unless directed by the Head/Deputy Warden). </a:t>
            </a:r>
          </a:p>
          <a:p>
            <a:r>
              <a:rPr lang="en-NZ" sz="1400" dirty="0"/>
              <a:t>Vaping or smoking is not permitted during an evacuation</a:t>
            </a:r>
          </a:p>
          <a:p>
            <a:endParaRPr lang="en-US" sz="1400" dirty="0"/>
          </a:p>
          <a:p>
            <a:pPr marL="0" indent="0">
              <a:buNone/>
            </a:pPr>
            <a:r>
              <a:rPr lang="en-US" sz="1400" i="1" dirty="0"/>
              <a:t>NB:  All security gates will automatically open</a:t>
            </a:r>
            <a:endParaRPr lang="en-NZ" sz="1400" i="1" dirty="0"/>
          </a:p>
          <a:p>
            <a:pPr>
              <a:buFont typeface="Arial" pitchFamily="34" charset="0"/>
              <a:buNone/>
            </a:pPr>
            <a:endParaRPr lang="en-NZ" sz="1600" dirty="0"/>
          </a:p>
          <a:p>
            <a:pPr lvl="1">
              <a:buFontTx/>
              <a:buChar char="-"/>
            </a:pPr>
            <a:endParaRPr lang="en-NZ" sz="1000" dirty="0"/>
          </a:p>
          <a:p>
            <a:pPr>
              <a:buFontTx/>
              <a:buChar char="-"/>
            </a:pPr>
            <a:endParaRPr lang="en-NZ" sz="1400" dirty="0"/>
          </a:p>
          <a:p>
            <a:pPr>
              <a:buFont typeface="Arial" pitchFamily="34" charset="0"/>
              <a:buNone/>
            </a:pPr>
            <a:endParaRPr lang="en-NZ" sz="1400" dirty="0"/>
          </a:p>
          <a:p>
            <a:pPr>
              <a:buFont typeface="Arial" pitchFamily="34" charset="0"/>
              <a:buNone/>
            </a:pPr>
            <a:endParaRPr lang="en-NZ" sz="1400" dirty="0"/>
          </a:p>
        </p:txBody>
      </p:sp>
      <p:sp>
        <p:nvSpPr>
          <p:cNvPr id="5" name="Title 1"/>
          <p:cNvSpPr txBox="1">
            <a:spLocks/>
          </p:cNvSpPr>
          <p:nvPr/>
        </p:nvSpPr>
        <p:spPr>
          <a:xfrm>
            <a:off x="457200" y="274638"/>
            <a:ext cx="8229600"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a:solidFill>
                  <a:srgbClr val="0066CC"/>
                </a:solidFill>
              </a:rPr>
              <a:t>Transport Induction</a:t>
            </a:r>
            <a:endParaRPr lang="en-NZ" sz="3600" b="1" dirty="0">
              <a:solidFill>
                <a:srgbClr val="0066CC"/>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0860" y="4098070"/>
            <a:ext cx="2258280" cy="2258280"/>
          </a:xfrm>
          <a:prstGeom prst="rect">
            <a:avLst/>
          </a:prstGeom>
          <a:ln w="12700">
            <a:solidFill>
              <a:schemeClr val="tx1"/>
            </a:solidFill>
          </a:ln>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19364"/>
          <a:stretch/>
        </p:blipFill>
        <p:spPr>
          <a:xfrm>
            <a:off x="509388" y="4830433"/>
            <a:ext cx="5129896" cy="1525917"/>
          </a:xfrm>
          <a:prstGeom prst="rect">
            <a:avLst/>
          </a:prstGeom>
        </p:spPr>
      </p:pic>
      <p:pic>
        <p:nvPicPr>
          <p:cNvPr id="2" name="Picture 1">
            <a:extLst>
              <a:ext uri="{FF2B5EF4-FFF2-40B4-BE49-F238E27FC236}">
                <a16:creationId xmlns:a16="http://schemas.microsoft.com/office/drawing/2014/main" id="{F550079E-7709-50E9-723C-0FC5196CAA5D}"/>
              </a:ext>
            </a:extLst>
          </p:cNvPr>
          <p:cNvPicPr/>
          <p:nvPr/>
        </p:nvPicPr>
        <p:blipFill>
          <a:blip r:embed="rId5"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extLst>
      <p:ext uri="{BB962C8B-B14F-4D97-AF65-F5344CB8AC3E}">
        <p14:creationId xmlns:p14="http://schemas.microsoft.com/office/powerpoint/2010/main" val="2152280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60000" y="1052736"/>
            <a:ext cx="8322988" cy="5027552"/>
          </a:xfrm>
        </p:spPr>
        <p:txBody>
          <a:bodyPr>
            <a:normAutofit/>
          </a:bodyPr>
          <a:lstStyle/>
          <a:p>
            <a:pPr>
              <a:buNone/>
            </a:pPr>
            <a:r>
              <a:rPr lang="en-NZ" sz="1800" b="1" dirty="0"/>
              <a:t>Site Evacuation Map</a:t>
            </a:r>
          </a:p>
          <a:p>
            <a:pPr>
              <a:buNone/>
            </a:pPr>
            <a:endParaRPr lang="en-NZ" sz="1600" dirty="0"/>
          </a:p>
          <a:p>
            <a:pPr lvl="1">
              <a:buFontTx/>
              <a:buChar char="-"/>
            </a:pPr>
            <a:endParaRPr lang="en-NZ" sz="1000" dirty="0"/>
          </a:p>
          <a:p>
            <a:pPr>
              <a:buFontTx/>
              <a:buChar char="-"/>
            </a:pPr>
            <a:endParaRPr lang="en-NZ" sz="1400" dirty="0"/>
          </a:p>
          <a:p>
            <a:pPr>
              <a:buNone/>
            </a:pPr>
            <a:endParaRPr lang="en-NZ" sz="1400" dirty="0"/>
          </a:p>
          <a:p>
            <a:pPr>
              <a:buNone/>
            </a:pPr>
            <a:endParaRPr lang="en-NZ" sz="1400" dirty="0"/>
          </a:p>
        </p:txBody>
      </p:sp>
      <p:sp>
        <p:nvSpPr>
          <p:cNvPr id="7" name="Title 1"/>
          <p:cNvSpPr>
            <a:spLocks noGrp="1"/>
          </p:cNvSpPr>
          <p:nvPr>
            <p:ph type="title"/>
          </p:nvPr>
        </p:nvSpPr>
        <p:spPr>
          <a:xfrm>
            <a:off x="457200" y="274638"/>
            <a:ext cx="8229600" cy="562074"/>
          </a:xfrm>
        </p:spPr>
        <p:txBody>
          <a:bodyPr>
            <a:normAutofit fontScale="90000"/>
          </a:bodyPr>
          <a:lstStyle/>
          <a:p>
            <a:pPr algn="r"/>
            <a:r>
              <a:rPr lang="en-NZ" sz="3600" b="1" dirty="0">
                <a:solidFill>
                  <a:srgbClr val="0066CC"/>
                </a:solidFill>
              </a:rPr>
              <a:t>Transport Induction</a:t>
            </a:r>
          </a:p>
        </p:txBody>
      </p:sp>
      <p:sp>
        <p:nvSpPr>
          <p:cNvPr id="9" name="Slide Number Placeholder 8"/>
          <p:cNvSpPr>
            <a:spLocks noGrp="1"/>
          </p:cNvSpPr>
          <p:nvPr>
            <p:ph type="sldNum" sz="quarter" idx="12"/>
          </p:nvPr>
        </p:nvSpPr>
        <p:spPr/>
        <p:txBody>
          <a:bodyPr/>
          <a:lstStyle/>
          <a:p>
            <a:fld id="{68B92058-F052-4A71-8086-CCBA2BDAA4F8}" type="slidenum">
              <a:rPr lang="en-NZ" smtClean="0"/>
              <a:pPr/>
              <a:t>14</a:t>
            </a:fld>
            <a:endParaRPr lang="en-NZ" dirty="0"/>
          </a:p>
        </p:txBody>
      </p:sp>
      <p:pic>
        <p:nvPicPr>
          <p:cNvPr id="2" name="Picture 1"/>
          <p:cNvPicPr>
            <a:picLocks noChangeAspect="1"/>
          </p:cNvPicPr>
          <p:nvPr/>
        </p:nvPicPr>
        <p:blipFill>
          <a:blip r:embed="rId3"/>
          <a:stretch>
            <a:fillRect/>
          </a:stretch>
        </p:blipFill>
        <p:spPr>
          <a:xfrm>
            <a:off x="646360" y="1509129"/>
            <a:ext cx="7670056" cy="5088223"/>
          </a:xfrm>
          <a:prstGeom prst="rect">
            <a:avLst/>
          </a:prstGeom>
        </p:spPr>
      </p:pic>
      <p:sp>
        <p:nvSpPr>
          <p:cNvPr id="14" name="Rectangular Callout 13"/>
          <p:cNvSpPr/>
          <p:nvPr/>
        </p:nvSpPr>
        <p:spPr>
          <a:xfrm>
            <a:off x="7236296" y="4801712"/>
            <a:ext cx="1571636" cy="571504"/>
          </a:xfrm>
          <a:prstGeom prst="wedgeRectCallout">
            <a:avLst>
              <a:gd name="adj1" fmla="val -66402"/>
              <a:gd name="adj2" fmla="val 138263"/>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Follow the direction of the red arrows to reach the evacuation assembly area</a:t>
            </a:r>
          </a:p>
        </p:txBody>
      </p:sp>
      <p:pic>
        <p:nvPicPr>
          <p:cNvPr id="3" name="Picture 2">
            <a:extLst>
              <a:ext uri="{FF2B5EF4-FFF2-40B4-BE49-F238E27FC236}">
                <a16:creationId xmlns:a16="http://schemas.microsoft.com/office/drawing/2014/main" id="{54DCD716-ADC2-8FBF-D671-BA288C36CA55}"/>
              </a:ext>
            </a:extLst>
          </p:cNvPr>
          <p:cNvPicPr/>
          <p:nvPr/>
        </p:nvPicPr>
        <p:blipFill>
          <a:blip r:embed="rId4"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extLst>
      <p:ext uri="{BB962C8B-B14F-4D97-AF65-F5344CB8AC3E}">
        <p14:creationId xmlns:p14="http://schemas.microsoft.com/office/powerpoint/2010/main" val="3737305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74638"/>
            <a:ext cx="8229600" cy="562074"/>
          </a:xfrm>
          <a:prstGeom prst="rect">
            <a:avLst/>
          </a:prstGeom>
        </p:spPr>
        <p:txBody>
          <a:bodyPr>
            <a:normAutofit fontScale="90000" lnSpcReduction="1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NZ" sz="3600" b="1" i="0" u="none" strike="noStrike" kern="1200" cap="none" spc="0" normalizeH="0" baseline="0" noProof="0" dirty="0">
                <a:ln>
                  <a:noFill/>
                </a:ln>
                <a:solidFill>
                  <a:srgbClr val="0066CC"/>
                </a:solidFill>
                <a:effectLst/>
                <a:uLnTx/>
                <a:uFillTx/>
                <a:latin typeface="+mj-lt"/>
                <a:ea typeface="+mj-ea"/>
                <a:cs typeface="+mj-cs"/>
              </a:rPr>
              <a:t>Transport Induction</a:t>
            </a:r>
          </a:p>
        </p:txBody>
      </p:sp>
      <p:sp>
        <p:nvSpPr>
          <p:cNvPr id="9" name="Slide Number Placeholder 8"/>
          <p:cNvSpPr>
            <a:spLocks noGrp="1"/>
          </p:cNvSpPr>
          <p:nvPr>
            <p:ph type="sldNum" sz="quarter" idx="12"/>
          </p:nvPr>
        </p:nvSpPr>
        <p:spPr/>
        <p:txBody>
          <a:bodyPr/>
          <a:lstStyle/>
          <a:p>
            <a:fld id="{68B92058-F052-4A71-8086-CCBA2BDAA4F8}" type="slidenum">
              <a:rPr lang="en-NZ" smtClean="0"/>
              <a:pPr/>
              <a:t>15</a:t>
            </a:fld>
            <a:endParaRPr lang="en-NZ" dirty="0"/>
          </a:p>
        </p:txBody>
      </p:sp>
      <p:sp>
        <p:nvSpPr>
          <p:cNvPr id="21" name="Content Placeholder 2"/>
          <p:cNvSpPr txBox="1">
            <a:spLocks/>
          </p:cNvSpPr>
          <p:nvPr/>
        </p:nvSpPr>
        <p:spPr>
          <a:xfrm>
            <a:off x="527647" y="1196752"/>
            <a:ext cx="3827977" cy="4608512"/>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NZ" b="1" dirty="0"/>
              <a:t>19. Hazardous Substances</a:t>
            </a:r>
            <a:endParaRPr kumimoji="0" lang="en-NZ" b="1"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NZ" sz="150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n-NZ" sz="1400" i="0" u="none" strike="noStrike" kern="1200" cap="none" spc="0" normalizeH="0" baseline="0" noProof="0" dirty="0">
                <a:ln>
                  <a:noFill/>
                </a:ln>
                <a:solidFill>
                  <a:schemeClr val="tx1"/>
                </a:solidFill>
                <a:effectLst/>
                <a:uLnTx/>
                <a:uFillTx/>
              </a:rPr>
              <a:t>Chemical classes held on site include: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NZ" sz="1400" dirty="0"/>
              <a:t>Class 2	 Flammable Gas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NZ" sz="1400" dirty="0"/>
              <a:t>Class </a:t>
            </a:r>
            <a:r>
              <a:rPr kumimoji="0" lang="en-NZ" sz="1400" i="0" u="none" strike="noStrike" kern="1200" cap="none" spc="0" normalizeH="0" noProof="0" dirty="0">
                <a:ln>
                  <a:noFill/>
                </a:ln>
                <a:solidFill>
                  <a:schemeClr val="tx1"/>
                </a:solidFill>
                <a:effectLst/>
                <a:uLnTx/>
                <a:uFillTx/>
              </a:rPr>
              <a:t>3	 Flammable Liquid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NZ" sz="1400" dirty="0"/>
              <a:t>Class 4	 Flammable Solids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NZ" sz="1400" i="0" u="none" strike="noStrike" kern="1200" cap="none" spc="0" normalizeH="0" noProof="0" dirty="0">
                <a:ln>
                  <a:noFill/>
                </a:ln>
                <a:solidFill>
                  <a:schemeClr val="tx1"/>
                </a:solidFill>
                <a:effectLst/>
                <a:uLnTx/>
                <a:uFillTx/>
              </a:rPr>
              <a:t>Class 5	 Oxidisers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NZ" sz="1400" dirty="0"/>
              <a:t>Class 6	 Toxic</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NZ" sz="1400" i="0" u="none" strike="noStrike" kern="1200" cap="none" spc="0" normalizeH="0" noProof="0" dirty="0">
                <a:ln>
                  <a:noFill/>
                </a:ln>
                <a:solidFill>
                  <a:schemeClr val="tx1"/>
                </a:solidFill>
                <a:effectLst/>
                <a:uLnTx/>
                <a:uFillTx/>
              </a:rPr>
              <a:t>Class 8	 Corrosives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NZ" sz="1400" dirty="0"/>
              <a:t>Class 9	 Ecotoxic</a:t>
            </a:r>
            <a:endParaRPr lang="en-NZ" sz="1400" b="1" noProof="0" dirty="0"/>
          </a:p>
          <a:p>
            <a:pPr marL="342900" lvl="0" indent="-342900">
              <a:spcBef>
                <a:spcPct val="20000"/>
              </a:spcBef>
              <a:defRPr/>
            </a:pPr>
            <a:endParaRPr lang="en-NZ" sz="1600" dirty="0"/>
          </a:p>
          <a:p>
            <a:pPr marL="342900" lvl="0" indent="-342900">
              <a:spcBef>
                <a:spcPct val="20000"/>
              </a:spcBef>
              <a:defRPr/>
            </a:pPr>
            <a:r>
              <a:rPr lang="en-NZ" sz="1600" b="1" dirty="0"/>
              <a:t>Chemical Classes not held on site:</a:t>
            </a:r>
          </a:p>
          <a:p>
            <a:pPr marL="342900" indent="-342900">
              <a:spcBef>
                <a:spcPct val="20000"/>
              </a:spcBef>
              <a:buFont typeface="Arial" panose="020B0604020202020204" pitchFamily="34" charset="0"/>
              <a:buChar char="•"/>
              <a:defRPr/>
            </a:pPr>
            <a:r>
              <a:rPr lang="en-NZ" sz="1400" dirty="0"/>
              <a:t>Class 1 Explosives</a:t>
            </a:r>
          </a:p>
          <a:p>
            <a:pPr marL="342900" indent="-342900">
              <a:spcBef>
                <a:spcPct val="20000"/>
              </a:spcBef>
              <a:buFont typeface="Arial" panose="020B0604020202020204" pitchFamily="34" charset="0"/>
              <a:buChar char="•"/>
              <a:defRPr/>
            </a:pPr>
            <a:r>
              <a:rPr lang="en-NZ" sz="1400" dirty="0"/>
              <a:t>Class 7 Radioactives</a:t>
            </a:r>
          </a:p>
          <a:p>
            <a:pPr marL="342900" lvl="0" indent="-342900">
              <a:spcBef>
                <a:spcPct val="20000"/>
              </a:spcBef>
              <a:defRPr/>
            </a:pPr>
            <a:endParaRPr lang="en-NZ" sz="1600" dirty="0"/>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NZ" sz="16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NZ"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2" name="Picture 1"/>
          <p:cNvPicPr>
            <a:picLocks noChangeAspect="1"/>
          </p:cNvPicPr>
          <p:nvPr/>
        </p:nvPicPr>
        <p:blipFill>
          <a:blip r:embed="rId3"/>
          <a:stretch>
            <a:fillRect/>
          </a:stretch>
        </p:blipFill>
        <p:spPr>
          <a:xfrm>
            <a:off x="5148064" y="1049029"/>
            <a:ext cx="3335162" cy="4581128"/>
          </a:xfrm>
          <a:prstGeom prst="rect">
            <a:avLst/>
          </a:prstGeom>
        </p:spPr>
      </p:pic>
      <p:pic>
        <p:nvPicPr>
          <p:cNvPr id="3" name="Picture 2">
            <a:extLst>
              <a:ext uri="{FF2B5EF4-FFF2-40B4-BE49-F238E27FC236}">
                <a16:creationId xmlns:a16="http://schemas.microsoft.com/office/drawing/2014/main" id="{AB60D270-B1A4-E0CB-AAD1-BDDEAE91D888}"/>
              </a:ext>
            </a:extLst>
          </p:cNvPr>
          <p:cNvPicPr/>
          <p:nvPr/>
        </p:nvPicPr>
        <p:blipFill>
          <a:blip r:embed="rId4"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extLst>
      <p:ext uri="{BB962C8B-B14F-4D97-AF65-F5344CB8AC3E}">
        <p14:creationId xmlns:p14="http://schemas.microsoft.com/office/powerpoint/2010/main" val="4261951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60000" y="1072054"/>
            <a:ext cx="8424000" cy="4517186"/>
          </a:xfrm>
        </p:spPr>
        <p:txBody>
          <a:bodyPr>
            <a:normAutofit/>
          </a:bodyPr>
          <a:lstStyle/>
          <a:p>
            <a:pPr>
              <a:buAutoNum type="arabicPeriod" startAt="20"/>
            </a:pPr>
            <a:r>
              <a:rPr lang="en-NZ" sz="1800" b="1" dirty="0"/>
              <a:t>Incidents, Hazards and Near Miss Reporting</a:t>
            </a:r>
          </a:p>
          <a:p>
            <a:pPr marL="0" indent="0">
              <a:buNone/>
            </a:pPr>
            <a:endParaRPr lang="en-NZ" sz="1800" b="1" dirty="0"/>
          </a:p>
          <a:p>
            <a:r>
              <a:rPr lang="en-NZ" sz="1400" dirty="0"/>
              <a:t>All  hazards, accidents, incidents and near misses must be documented and reported to any one of the Warehouse Administrators – this includes plant or property damage.</a:t>
            </a:r>
          </a:p>
          <a:p>
            <a:endParaRPr lang="en-NZ" sz="1400" dirty="0"/>
          </a:p>
          <a:p>
            <a:r>
              <a:rPr lang="en-NZ" sz="1400" dirty="0"/>
              <a:t>An Accident / Near miss Form must be completed </a:t>
            </a:r>
            <a:r>
              <a:rPr lang="en-NZ" sz="1400" b="1" dirty="0"/>
              <a:t>BEFORE</a:t>
            </a:r>
            <a:r>
              <a:rPr lang="en-NZ" sz="1400" dirty="0"/>
              <a:t> leaving the site, the Warehouse Administrators will provide the form and assist in it’s completion.</a:t>
            </a:r>
          </a:p>
          <a:p>
            <a:endParaRPr lang="en-NZ" sz="1400" dirty="0"/>
          </a:p>
          <a:p>
            <a:r>
              <a:rPr lang="en-NZ" sz="1400" dirty="0"/>
              <a:t>Where requested, you may be required to assist in an investigation.</a:t>
            </a:r>
          </a:p>
          <a:p>
            <a:endParaRPr lang="en-NZ" sz="1400" dirty="0"/>
          </a:p>
          <a:p>
            <a:r>
              <a:rPr lang="en-NZ" sz="1400" dirty="0"/>
              <a:t>The accident/incident scene must remain undisturbed unless the movement of vehicles, objects, etc. is necessary to administer first aid, save life, prevent further injury, allow access for emergency services or prevent serious property damage.</a:t>
            </a:r>
          </a:p>
          <a:p>
            <a:endParaRPr lang="en-NZ" sz="1400" dirty="0"/>
          </a:p>
          <a:p>
            <a:r>
              <a:rPr lang="en-NZ" sz="1400" dirty="0"/>
              <a:t>Advise your Dispatch personnel.</a:t>
            </a:r>
          </a:p>
          <a:p>
            <a:pPr marL="0" indent="0">
              <a:buNone/>
            </a:pPr>
            <a:endParaRPr lang="en-NZ" sz="1400" dirty="0"/>
          </a:p>
          <a:p>
            <a:pPr>
              <a:buNone/>
            </a:pPr>
            <a:endParaRPr lang="en-NZ" sz="1400" dirty="0"/>
          </a:p>
          <a:p>
            <a:pPr>
              <a:buNone/>
            </a:pPr>
            <a:endParaRPr lang="en-NZ" sz="1600" dirty="0"/>
          </a:p>
          <a:p>
            <a:pPr>
              <a:buNone/>
            </a:pPr>
            <a:endParaRPr lang="en-NZ" sz="1400" dirty="0"/>
          </a:p>
        </p:txBody>
      </p:sp>
      <p:sp>
        <p:nvSpPr>
          <p:cNvPr id="7" name="Title 1"/>
          <p:cNvSpPr>
            <a:spLocks noGrp="1"/>
          </p:cNvSpPr>
          <p:nvPr>
            <p:ph type="title"/>
          </p:nvPr>
        </p:nvSpPr>
        <p:spPr>
          <a:xfrm>
            <a:off x="457200" y="274638"/>
            <a:ext cx="8229600" cy="562074"/>
          </a:xfrm>
        </p:spPr>
        <p:txBody>
          <a:bodyPr>
            <a:normAutofit fontScale="90000"/>
          </a:bodyPr>
          <a:lstStyle/>
          <a:p>
            <a:pPr algn="r"/>
            <a:r>
              <a:rPr lang="en-NZ" sz="3600" b="1" dirty="0">
                <a:solidFill>
                  <a:srgbClr val="0066CC"/>
                </a:solidFill>
              </a:rPr>
              <a:t>Transport Induction</a:t>
            </a:r>
          </a:p>
        </p:txBody>
      </p:sp>
      <p:sp>
        <p:nvSpPr>
          <p:cNvPr id="9" name="Slide Number Placeholder 8"/>
          <p:cNvSpPr>
            <a:spLocks noGrp="1"/>
          </p:cNvSpPr>
          <p:nvPr>
            <p:ph type="sldNum" sz="quarter" idx="12"/>
          </p:nvPr>
        </p:nvSpPr>
        <p:spPr/>
        <p:txBody>
          <a:bodyPr/>
          <a:lstStyle/>
          <a:p>
            <a:fld id="{68B92058-F052-4A71-8086-CCBA2BDAA4F8}" type="slidenum">
              <a:rPr lang="en-NZ" smtClean="0"/>
              <a:pPr/>
              <a:t>16</a:t>
            </a:fld>
            <a:endParaRPr lang="en-NZ" dirty="0"/>
          </a:p>
        </p:txBody>
      </p:sp>
      <p:pic>
        <p:nvPicPr>
          <p:cNvPr id="2" name="Picture 1"/>
          <p:cNvPicPr>
            <a:picLocks noChangeAspect="1"/>
          </p:cNvPicPr>
          <p:nvPr/>
        </p:nvPicPr>
        <p:blipFill rotWithShape="1">
          <a:blip r:embed="rId3"/>
          <a:srcRect l="1112"/>
          <a:stretch/>
        </p:blipFill>
        <p:spPr>
          <a:xfrm>
            <a:off x="6181568" y="4224540"/>
            <a:ext cx="2155328" cy="2176107"/>
          </a:xfrm>
          <a:prstGeom prst="rect">
            <a:avLst/>
          </a:prstGeom>
        </p:spPr>
      </p:pic>
      <p:pic>
        <p:nvPicPr>
          <p:cNvPr id="3" name="Picture 2">
            <a:extLst>
              <a:ext uri="{FF2B5EF4-FFF2-40B4-BE49-F238E27FC236}">
                <a16:creationId xmlns:a16="http://schemas.microsoft.com/office/drawing/2014/main" id="{FF1A0639-B465-7609-BA1E-18A8425CADFB}"/>
              </a:ext>
            </a:extLst>
          </p:cNvPr>
          <p:cNvPicPr/>
          <p:nvPr/>
        </p:nvPicPr>
        <p:blipFill>
          <a:blip r:embed="rId4"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801504" y="4077072"/>
            <a:ext cx="2018967" cy="2256070"/>
          </a:xfrm>
          <a:prstGeom prst="rect">
            <a:avLst/>
          </a:prstGeom>
        </p:spPr>
      </p:pic>
      <p:sp>
        <p:nvSpPr>
          <p:cNvPr id="3" name="Title 1"/>
          <p:cNvSpPr txBox="1">
            <a:spLocks/>
          </p:cNvSpPr>
          <p:nvPr/>
        </p:nvSpPr>
        <p:spPr>
          <a:xfrm>
            <a:off x="457200" y="274638"/>
            <a:ext cx="8229600" cy="562074"/>
          </a:xfrm>
          <a:prstGeom prst="rect">
            <a:avLst/>
          </a:prstGeom>
        </p:spPr>
        <p:txBody>
          <a:bodyPr>
            <a:normAutofit fontScale="90000" lnSpcReduction="1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NZ" sz="3600" b="1" i="0" u="none" strike="noStrike" kern="1200" cap="none" spc="0" normalizeH="0" baseline="0" noProof="0" dirty="0">
                <a:ln>
                  <a:noFill/>
                </a:ln>
                <a:solidFill>
                  <a:srgbClr val="0066CC"/>
                </a:solidFill>
                <a:effectLst/>
                <a:uLnTx/>
                <a:uFillTx/>
                <a:latin typeface="+mj-lt"/>
                <a:ea typeface="+mj-ea"/>
                <a:cs typeface="+mj-cs"/>
              </a:rPr>
              <a:t>Transport Induction</a:t>
            </a:r>
          </a:p>
        </p:txBody>
      </p:sp>
      <p:sp>
        <p:nvSpPr>
          <p:cNvPr id="5" name="Content Placeholder 2"/>
          <p:cNvSpPr txBox="1">
            <a:spLocks/>
          </p:cNvSpPr>
          <p:nvPr/>
        </p:nvSpPr>
        <p:spPr>
          <a:xfrm>
            <a:off x="360000" y="1052736"/>
            <a:ext cx="6660272" cy="5112568"/>
          </a:xfrm>
          <a:prstGeom prst="rect">
            <a:avLst/>
          </a:prstGeom>
        </p:spPr>
        <p:txBody>
          <a:bodyPr>
            <a:normAutofit/>
          </a:bodyPr>
          <a:lstStyle/>
          <a:p>
            <a:pPr marL="342900" lvl="0" indent="-342900">
              <a:spcBef>
                <a:spcPct val="20000"/>
              </a:spcBef>
              <a:defRPr/>
            </a:pPr>
            <a:r>
              <a:rPr lang="en-NZ" b="1" dirty="0"/>
              <a:t>21. Failure to Follow Damar Rules</a:t>
            </a:r>
          </a:p>
          <a:p>
            <a:pPr marL="342900" lvl="0" indent="-342900">
              <a:spcBef>
                <a:spcPct val="20000"/>
              </a:spcBef>
              <a:buFont typeface="Arial" pitchFamily="34" charset="0"/>
              <a:buChar char="•"/>
              <a:defRPr/>
            </a:pPr>
            <a:r>
              <a:rPr lang="en-NZ" sz="1400" dirty="0"/>
              <a:t>Subject to investigation, a driver may be removed from site, or may be stood down for a period.</a:t>
            </a:r>
          </a:p>
          <a:p>
            <a:pPr marL="342900" lvl="0" indent="-342900">
              <a:spcBef>
                <a:spcPct val="20000"/>
              </a:spcBef>
              <a:buFont typeface="Arial" pitchFamily="34" charset="0"/>
              <a:buChar char="•"/>
              <a:defRPr/>
            </a:pPr>
            <a:r>
              <a:rPr lang="en-NZ" sz="1400" dirty="0"/>
              <a:t>Cancellation of the driver’s site induction and/or refusal to allow the driver back on site may be an additional consequence of not abiding by site rules.</a:t>
            </a:r>
          </a:p>
          <a:p>
            <a:pPr marL="342900" lvl="0" indent="-342900">
              <a:spcBef>
                <a:spcPct val="20000"/>
              </a:spcBef>
              <a:buFont typeface="Arial" pitchFamily="34" charset="0"/>
              <a:buChar char="•"/>
              <a:defRPr/>
            </a:pPr>
            <a:r>
              <a:rPr lang="en-US" sz="1400" dirty="0"/>
              <a:t>Any incidents of failing to adhere to Damar rules will be formally communicated to the Damar business partner the driver represents.</a:t>
            </a:r>
          </a:p>
          <a:p>
            <a:pPr lvl="0">
              <a:spcBef>
                <a:spcPct val="20000"/>
              </a:spcBef>
              <a:defRPr/>
            </a:pPr>
            <a:endParaRPr lang="en-NZ" sz="1400" dirty="0"/>
          </a:p>
          <a:p>
            <a:pPr marL="342900" lvl="0" indent="-342900">
              <a:spcBef>
                <a:spcPct val="20000"/>
              </a:spcBef>
              <a:defRPr/>
            </a:pPr>
            <a:r>
              <a:rPr lang="en-NZ" b="1" dirty="0"/>
              <a:t>22. Induction</a:t>
            </a:r>
          </a:p>
          <a:p>
            <a:pPr marL="342900" lvl="0" indent="-342900">
              <a:spcBef>
                <a:spcPct val="20000"/>
              </a:spcBef>
              <a:buFont typeface="Arial" pitchFamily="34" charset="0"/>
              <a:buChar char="•"/>
              <a:defRPr/>
            </a:pPr>
            <a:r>
              <a:rPr lang="en-NZ" sz="1400" dirty="0"/>
              <a:t>On completion of your Induction, your name will be placed on our Damar Inducted Contractor list, which will remain valid for a period of 12 months from the initial date of Induction.  </a:t>
            </a:r>
          </a:p>
          <a:p>
            <a:pPr marL="342900" lvl="0" indent="-342900">
              <a:spcBef>
                <a:spcPct val="20000"/>
              </a:spcBef>
              <a:buFont typeface="Arial" pitchFamily="34" charset="0"/>
              <a:buChar char="•"/>
              <a:defRPr/>
            </a:pPr>
            <a:r>
              <a:rPr lang="en-NZ" sz="1400" dirty="0"/>
              <a:t>You will be required to follow the sign in process when entering the Damar site each visit. </a:t>
            </a:r>
          </a:p>
          <a:p>
            <a:pPr marL="342900" lvl="0" indent="-342900">
              <a:spcBef>
                <a:spcPct val="20000"/>
              </a:spcBef>
              <a:buFont typeface="Arial" pitchFamily="34" charset="0"/>
              <a:buChar char="•"/>
              <a:defRPr/>
            </a:pPr>
            <a:r>
              <a:rPr lang="en-NZ" sz="1400" dirty="0"/>
              <a:t>All drivers are at ALL times required to complete the Induction paperwork prior</a:t>
            </a:r>
          </a:p>
          <a:p>
            <a:pPr lvl="0">
              <a:spcBef>
                <a:spcPct val="20000"/>
              </a:spcBef>
              <a:defRPr/>
            </a:pPr>
            <a:r>
              <a:rPr lang="en-NZ" sz="1400" dirty="0"/>
              <a:t>         to gain access onto the Damar Rotorua site</a:t>
            </a:r>
            <a:r>
              <a:rPr lang="en-NZ" sz="1400" b="1" dirty="0"/>
              <a:t>. Completion of the induction process  </a:t>
            </a:r>
          </a:p>
          <a:p>
            <a:pPr lvl="0">
              <a:spcBef>
                <a:spcPct val="20000"/>
              </a:spcBef>
              <a:defRPr/>
            </a:pPr>
            <a:r>
              <a:rPr lang="en-NZ" sz="1400" b="1" dirty="0"/>
              <a:t>        does not guarantee access. We reserve the right to deny site access at our </a:t>
            </a:r>
          </a:p>
          <a:p>
            <a:pPr lvl="0">
              <a:spcBef>
                <a:spcPct val="20000"/>
              </a:spcBef>
              <a:defRPr/>
            </a:pPr>
            <a:r>
              <a:rPr lang="en-NZ" sz="1400" b="1" dirty="0"/>
              <a:t>        discretion, regardless of induction status.</a:t>
            </a:r>
          </a:p>
          <a:p>
            <a:pPr marL="342900" lvl="0" indent="-342900">
              <a:spcBef>
                <a:spcPct val="20000"/>
              </a:spcBef>
              <a:buFont typeface="Arial" pitchFamily="34" charset="0"/>
              <a:buChar char="•"/>
              <a:defRPr/>
            </a:pPr>
            <a:endParaRPr lang="en-NZ" sz="1400" dirty="0"/>
          </a:p>
          <a:p>
            <a:pPr lvl="0">
              <a:spcBef>
                <a:spcPct val="20000"/>
              </a:spcBef>
              <a:defRPr/>
            </a:pPr>
            <a:endParaRPr kumimoji="0" lang="en-NZ"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Slide Number Placeholder 9"/>
          <p:cNvSpPr>
            <a:spLocks noGrp="1"/>
          </p:cNvSpPr>
          <p:nvPr>
            <p:ph type="sldNum" sz="quarter" idx="12"/>
          </p:nvPr>
        </p:nvSpPr>
        <p:spPr/>
        <p:txBody>
          <a:bodyPr/>
          <a:lstStyle/>
          <a:p>
            <a:fld id="{68B92058-F052-4A71-8086-CCBA2BDAA4F8}" type="slidenum">
              <a:rPr lang="en-NZ" smtClean="0"/>
              <a:pPr/>
              <a:t>17</a:t>
            </a:fld>
            <a:endParaRPr lang="en-NZ" dirty="0"/>
          </a:p>
        </p:txBody>
      </p:sp>
      <p:pic>
        <p:nvPicPr>
          <p:cNvPr id="4" name="Picture 3">
            <a:extLst>
              <a:ext uri="{FF2B5EF4-FFF2-40B4-BE49-F238E27FC236}">
                <a16:creationId xmlns:a16="http://schemas.microsoft.com/office/drawing/2014/main" id="{DF45D94D-8F69-1F5A-12BE-9F815F36661A}"/>
              </a:ext>
            </a:extLst>
          </p:cNvPr>
          <p:cNvPicPr/>
          <p:nvPr/>
        </p:nvPicPr>
        <p:blipFill>
          <a:blip r:embed="rId4"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pPr algn="r"/>
            <a:r>
              <a:rPr lang="en-NZ" sz="3600" b="1" dirty="0">
                <a:solidFill>
                  <a:srgbClr val="0066CC"/>
                </a:solidFill>
              </a:rPr>
              <a:t>Transport Induction</a:t>
            </a:r>
          </a:p>
        </p:txBody>
      </p:sp>
      <p:sp>
        <p:nvSpPr>
          <p:cNvPr id="3" name="Content Placeholder 2"/>
          <p:cNvSpPr>
            <a:spLocks noGrp="1"/>
          </p:cNvSpPr>
          <p:nvPr>
            <p:ph idx="1"/>
          </p:nvPr>
        </p:nvSpPr>
        <p:spPr>
          <a:xfrm>
            <a:off x="395536" y="1101944"/>
            <a:ext cx="3888432" cy="3983240"/>
          </a:xfrm>
        </p:spPr>
        <p:txBody>
          <a:bodyPr>
            <a:normAutofit/>
          </a:bodyPr>
          <a:lstStyle/>
          <a:p>
            <a:pPr marL="514350" indent="-514350">
              <a:spcAft>
                <a:spcPts val="600"/>
              </a:spcAft>
              <a:buNone/>
            </a:pPr>
            <a:r>
              <a:rPr lang="en-NZ" sz="1800" b="1" dirty="0"/>
              <a:t>Contents Covered</a:t>
            </a:r>
          </a:p>
          <a:p>
            <a:pPr marL="514350" indent="-514350">
              <a:buFont typeface="+mj-lt"/>
              <a:buAutoNum type="arabicPeriod"/>
            </a:pPr>
            <a:r>
              <a:rPr lang="en-NZ" sz="1600" dirty="0"/>
              <a:t>Bookings – Delivery/Pick Ups</a:t>
            </a:r>
          </a:p>
          <a:p>
            <a:pPr marL="514350" indent="-514350">
              <a:buFont typeface="+mj-lt"/>
              <a:buAutoNum type="arabicPeriod"/>
            </a:pPr>
            <a:r>
              <a:rPr lang="en-NZ" sz="1600" dirty="0"/>
              <a:t>Driver Qualifications</a:t>
            </a:r>
          </a:p>
          <a:p>
            <a:pPr marL="514350" indent="-514350">
              <a:buFont typeface="+mj-lt"/>
              <a:buAutoNum type="arabicPeriod"/>
            </a:pPr>
            <a:r>
              <a:rPr lang="en-NZ" sz="1600" dirty="0"/>
              <a:t>Mandatory Personal Protective Equipment (PPE)</a:t>
            </a:r>
          </a:p>
          <a:p>
            <a:pPr marL="514350" indent="-514350">
              <a:buFont typeface="+mj-lt"/>
              <a:buAutoNum type="arabicPeriod"/>
            </a:pPr>
            <a:r>
              <a:rPr lang="en-US" sz="1600" dirty="0"/>
              <a:t>Drugs &amp; Alcohol</a:t>
            </a:r>
            <a:endParaRPr lang="en-NZ" sz="1600" dirty="0"/>
          </a:p>
          <a:p>
            <a:pPr marL="514350" indent="-514350">
              <a:buFont typeface="+mj-lt"/>
              <a:buAutoNum type="arabicPeriod"/>
            </a:pPr>
            <a:r>
              <a:rPr lang="en-NZ" sz="1600" dirty="0"/>
              <a:t>Passengers, Animals and Children</a:t>
            </a:r>
          </a:p>
          <a:p>
            <a:pPr marL="514350" indent="-514350">
              <a:buFont typeface="+mj-lt"/>
              <a:buAutoNum type="arabicPeriod"/>
            </a:pPr>
            <a:r>
              <a:rPr lang="en-US" sz="1600" dirty="0"/>
              <a:t>Arriving on site</a:t>
            </a:r>
            <a:endParaRPr lang="en-NZ" sz="1600" dirty="0"/>
          </a:p>
          <a:p>
            <a:pPr marL="514350" indent="-514350">
              <a:buFont typeface="+mj-lt"/>
              <a:buAutoNum type="arabicPeriod"/>
            </a:pPr>
            <a:r>
              <a:rPr lang="en-NZ" sz="1600" dirty="0"/>
              <a:t>Signage</a:t>
            </a:r>
          </a:p>
          <a:p>
            <a:pPr marL="514350" indent="-514350">
              <a:buFont typeface="+mj-lt"/>
              <a:buAutoNum type="arabicPeriod"/>
            </a:pPr>
            <a:r>
              <a:rPr lang="en-NZ" sz="1600" dirty="0"/>
              <a:t>Area Restrictions</a:t>
            </a:r>
          </a:p>
          <a:p>
            <a:pPr marL="514350" indent="-514350">
              <a:buFont typeface="+mj-lt"/>
              <a:buAutoNum type="arabicPeriod"/>
            </a:pPr>
            <a:r>
              <a:rPr lang="en-US" sz="1600" dirty="0"/>
              <a:t>Signing In and Out</a:t>
            </a:r>
            <a:endParaRPr lang="en-NZ" sz="1600" dirty="0"/>
          </a:p>
          <a:p>
            <a:pPr marL="514350" indent="-514350">
              <a:buFont typeface="+mj-lt"/>
              <a:buAutoNum type="arabicPeriod"/>
            </a:pPr>
            <a:r>
              <a:rPr lang="en-NZ" sz="1600" dirty="0"/>
              <a:t>No stopping areas/Map</a:t>
            </a:r>
          </a:p>
          <a:p>
            <a:pPr marL="514350" indent="-514350">
              <a:buFont typeface="+mj-lt"/>
              <a:buAutoNum type="arabicPeriod"/>
            </a:pPr>
            <a:r>
              <a:rPr lang="en-NZ" sz="1600" dirty="0"/>
              <a:t>Operating Damar Plant or Equipment</a:t>
            </a:r>
          </a:p>
          <a:p>
            <a:pPr marL="514350" indent="-514350">
              <a:buFont typeface="+mj-lt"/>
              <a:buAutoNum type="arabicPeriod"/>
            </a:pPr>
            <a:endParaRPr lang="en-NZ" sz="1600" dirty="0"/>
          </a:p>
        </p:txBody>
      </p:sp>
      <p:sp>
        <p:nvSpPr>
          <p:cNvPr id="7" name="Slide Number Placeholder 6"/>
          <p:cNvSpPr>
            <a:spLocks noGrp="1"/>
          </p:cNvSpPr>
          <p:nvPr>
            <p:ph type="sldNum" sz="quarter" idx="12"/>
          </p:nvPr>
        </p:nvSpPr>
        <p:spPr/>
        <p:txBody>
          <a:bodyPr/>
          <a:lstStyle/>
          <a:p>
            <a:fld id="{68B92058-F052-4A71-8086-CCBA2BDAA4F8}" type="slidenum">
              <a:rPr lang="en-NZ" smtClean="0"/>
              <a:pPr/>
              <a:t>2</a:t>
            </a:fld>
            <a:endParaRPr lang="en-NZ" dirty="0"/>
          </a:p>
        </p:txBody>
      </p:sp>
      <p:pic>
        <p:nvPicPr>
          <p:cNvPr id="9" name="Picture 8"/>
          <p:cNvPicPr/>
          <p:nvPr/>
        </p:nvPicPr>
        <p:blipFill>
          <a:blip r:embed="rId3"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
        <p:nvSpPr>
          <p:cNvPr id="10" name="Content Placeholder 2"/>
          <p:cNvSpPr txBox="1">
            <a:spLocks/>
          </p:cNvSpPr>
          <p:nvPr/>
        </p:nvSpPr>
        <p:spPr>
          <a:xfrm>
            <a:off x="4572000" y="1484784"/>
            <a:ext cx="3888432" cy="3960440"/>
          </a:xfrm>
          <a:prstGeom prst="rect">
            <a:avLst/>
          </a:prstGeom>
        </p:spPr>
        <p:txBody>
          <a:bodyPr vert="horz" lIns="91440" tIns="45720" rIns="91440" bIns="45720" rtlCol="0">
            <a:normAutofit/>
          </a:bodyPr>
          <a:lstStyle/>
          <a:p>
            <a:pPr marL="514800" marR="0" lvl="0" indent="-514800" algn="l" defTabSz="914400" rtl="0" eaLnBrk="1" fontAlgn="auto" latinLnBrk="0" hangingPunct="1">
              <a:lnSpc>
                <a:spcPct val="100000"/>
              </a:lnSpc>
              <a:spcBef>
                <a:spcPct val="20000"/>
              </a:spcBef>
              <a:spcAft>
                <a:spcPts val="0"/>
              </a:spcAft>
              <a:buClrTx/>
              <a:buSzTx/>
              <a:buFont typeface="+mj-lt"/>
              <a:buAutoNum type="arabicPeriod" startAt="12"/>
              <a:tabLst/>
              <a:defRPr/>
            </a:pPr>
            <a:r>
              <a:rPr kumimoji="0" lang="en-NZ" sz="1600" b="0" i="0" u="none" strike="noStrike" kern="1200" cap="none" spc="0" normalizeH="0" baseline="0" noProof="0" dirty="0">
                <a:ln>
                  <a:noFill/>
                </a:ln>
                <a:solidFill>
                  <a:schemeClr val="tx1"/>
                </a:solidFill>
                <a:effectLst/>
                <a:uLnTx/>
                <a:uFillTx/>
              </a:rPr>
              <a:t>Load Restraint</a:t>
            </a:r>
          </a:p>
          <a:p>
            <a:pPr marL="514800" indent="-514800">
              <a:spcBef>
                <a:spcPct val="20000"/>
              </a:spcBef>
              <a:buFont typeface="+mj-lt"/>
              <a:buAutoNum type="arabicPeriod" startAt="12"/>
              <a:defRPr/>
            </a:pPr>
            <a:r>
              <a:rPr lang="en-NZ" sz="1600" dirty="0"/>
              <a:t>Loading/Unloading</a:t>
            </a:r>
          </a:p>
          <a:p>
            <a:pPr marL="514800" marR="0" lvl="0" indent="-514800" algn="l" defTabSz="914400" rtl="0" eaLnBrk="1" fontAlgn="auto" latinLnBrk="0" hangingPunct="1">
              <a:lnSpc>
                <a:spcPct val="100000"/>
              </a:lnSpc>
              <a:spcBef>
                <a:spcPct val="20000"/>
              </a:spcBef>
              <a:spcAft>
                <a:spcPts val="0"/>
              </a:spcAft>
              <a:buClrTx/>
              <a:buSzTx/>
              <a:buFont typeface="+mj-lt"/>
              <a:buAutoNum type="arabicPeriod" startAt="12"/>
              <a:tabLst/>
              <a:defRPr/>
            </a:pPr>
            <a:r>
              <a:rPr lang="en-NZ" sz="1600" dirty="0"/>
              <a:t>Designated Safe zone</a:t>
            </a:r>
            <a:endParaRPr kumimoji="0" lang="en-NZ" sz="1600" b="0" i="0" u="none" strike="noStrike" kern="1200" cap="none" spc="0" normalizeH="0" baseline="0" noProof="0" dirty="0">
              <a:ln>
                <a:noFill/>
              </a:ln>
              <a:solidFill>
                <a:schemeClr val="tx1"/>
              </a:solidFill>
              <a:effectLst/>
              <a:uLnTx/>
              <a:uFillTx/>
            </a:endParaRPr>
          </a:p>
          <a:p>
            <a:pPr marL="514800" indent="-514800">
              <a:spcBef>
                <a:spcPct val="20000"/>
              </a:spcBef>
              <a:buFont typeface="+mj-lt"/>
              <a:buAutoNum type="arabicPeriod" startAt="12"/>
              <a:defRPr/>
            </a:pPr>
            <a:r>
              <a:rPr lang="en-NZ" sz="1600" dirty="0"/>
              <a:t>Tanker Deliveries</a:t>
            </a:r>
          </a:p>
          <a:p>
            <a:pPr marL="514800" indent="-514800">
              <a:spcBef>
                <a:spcPct val="20000"/>
              </a:spcBef>
              <a:buFont typeface="+mj-lt"/>
              <a:buAutoNum type="arabicPeriod" startAt="12"/>
              <a:defRPr/>
            </a:pPr>
            <a:r>
              <a:rPr lang="en-NZ" sz="1600" dirty="0"/>
              <a:t>Site Hazards</a:t>
            </a:r>
          </a:p>
          <a:p>
            <a:pPr marL="514800" indent="-514800">
              <a:spcBef>
                <a:spcPct val="20000"/>
              </a:spcBef>
              <a:buFont typeface="+mj-lt"/>
              <a:buAutoNum type="arabicPeriod" startAt="12"/>
              <a:defRPr/>
            </a:pPr>
            <a:r>
              <a:rPr lang="en-NZ" sz="1600" dirty="0"/>
              <a:t>Facilities</a:t>
            </a:r>
            <a:endParaRPr kumimoji="0" lang="en-NZ" sz="1600" b="0" i="0" u="none" strike="noStrike" kern="1200" cap="none" spc="0" normalizeH="0" baseline="0" noProof="0" dirty="0">
              <a:ln>
                <a:noFill/>
              </a:ln>
              <a:solidFill>
                <a:schemeClr val="tx1"/>
              </a:solidFill>
              <a:effectLst/>
              <a:uLnTx/>
              <a:uFillTx/>
            </a:endParaRPr>
          </a:p>
          <a:p>
            <a:pPr marL="514800" marR="0" lvl="0" indent="-514800" algn="l" defTabSz="914400" rtl="0" eaLnBrk="1" fontAlgn="auto" latinLnBrk="0" hangingPunct="1">
              <a:lnSpc>
                <a:spcPct val="100000"/>
              </a:lnSpc>
              <a:spcBef>
                <a:spcPct val="20000"/>
              </a:spcBef>
              <a:spcAft>
                <a:spcPts val="0"/>
              </a:spcAft>
              <a:buClrTx/>
              <a:buSzTx/>
              <a:buFont typeface="+mj-lt"/>
              <a:buAutoNum type="arabicPeriod" startAt="12"/>
              <a:tabLst/>
              <a:defRPr/>
            </a:pPr>
            <a:r>
              <a:rPr kumimoji="0" lang="en-NZ" sz="1600" b="0" i="0" u="none" strike="noStrike" kern="1200" cap="none" spc="0" normalizeH="0" baseline="0" noProof="0" dirty="0">
                <a:ln>
                  <a:noFill/>
                </a:ln>
                <a:solidFill>
                  <a:schemeClr val="tx1"/>
                </a:solidFill>
                <a:effectLst/>
                <a:uLnTx/>
                <a:uFillTx/>
              </a:rPr>
              <a:t>Evacuation/Site Evacuation Map</a:t>
            </a:r>
            <a:endParaRPr lang="en-NZ" sz="1600" dirty="0"/>
          </a:p>
          <a:p>
            <a:pPr marL="514800" marR="0" lvl="0" indent="-514800" algn="l" defTabSz="914400" rtl="0" eaLnBrk="1" fontAlgn="auto" latinLnBrk="0" hangingPunct="1">
              <a:lnSpc>
                <a:spcPct val="100000"/>
              </a:lnSpc>
              <a:spcBef>
                <a:spcPct val="20000"/>
              </a:spcBef>
              <a:spcAft>
                <a:spcPts val="0"/>
              </a:spcAft>
              <a:buClrTx/>
              <a:buSzTx/>
              <a:buFont typeface="+mj-lt"/>
              <a:buAutoNum type="arabicPeriod" startAt="12"/>
              <a:tabLst/>
              <a:defRPr/>
            </a:pPr>
            <a:r>
              <a:rPr lang="en-NZ" sz="1600" dirty="0"/>
              <a:t>Hazardous Substances</a:t>
            </a:r>
          </a:p>
          <a:p>
            <a:pPr marL="514800" marR="0" lvl="0" indent="-514800" algn="l" defTabSz="914400" rtl="0" eaLnBrk="1" fontAlgn="auto" latinLnBrk="0" hangingPunct="1">
              <a:lnSpc>
                <a:spcPct val="100000"/>
              </a:lnSpc>
              <a:spcBef>
                <a:spcPct val="20000"/>
              </a:spcBef>
              <a:spcAft>
                <a:spcPts val="0"/>
              </a:spcAft>
              <a:buClrTx/>
              <a:buSzTx/>
              <a:buFont typeface="+mj-lt"/>
              <a:buAutoNum type="arabicPeriod" startAt="12"/>
              <a:tabLst/>
              <a:defRPr/>
            </a:pPr>
            <a:r>
              <a:rPr lang="en-NZ" sz="1600" dirty="0"/>
              <a:t>Incidents, Hazards and Near Miss Reporting</a:t>
            </a:r>
          </a:p>
          <a:p>
            <a:pPr marL="514800" marR="0" lvl="0" indent="-514800" algn="l" defTabSz="914400" rtl="0" eaLnBrk="1" fontAlgn="auto" latinLnBrk="0" hangingPunct="1">
              <a:lnSpc>
                <a:spcPct val="100000"/>
              </a:lnSpc>
              <a:spcBef>
                <a:spcPct val="20000"/>
              </a:spcBef>
              <a:spcAft>
                <a:spcPts val="0"/>
              </a:spcAft>
              <a:buClrTx/>
              <a:buSzTx/>
              <a:buFont typeface="+mj-lt"/>
              <a:buAutoNum type="arabicPeriod" startAt="12"/>
              <a:tabLst/>
              <a:defRPr/>
            </a:pPr>
            <a:r>
              <a:rPr lang="en-US" sz="1600" dirty="0"/>
              <a:t>Failure to Follow Damar Rules</a:t>
            </a:r>
          </a:p>
          <a:p>
            <a:pPr marL="514800" marR="0" lvl="0" indent="-514800" algn="l" defTabSz="914400" rtl="0" eaLnBrk="1" fontAlgn="auto" latinLnBrk="0" hangingPunct="1">
              <a:lnSpc>
                <a:spcPct val="100000"/>
              </a:lnSpc>
              <a:spcBef>
                <a:spcPct val="20000"/>
              </a:spcBef>
              <a:spcAft>
                <a:spcPts val="0"/>
              </a:spcAft>
              <a:buClrTx/>
              <a:buSzTx/>
              <a:buFont typeface="+mj-lt"/>
              <a:buAutoNum type="arabicPeriod" startAt="12"/>
              <a:tabLst/>
              <a:defRPr/>
            </a:pPr>
            <a:r>
              <a:rPr lang="en-US" sz="1600" dirty="0"/>
              <a:t>Induction</a:t>
            </a:r>
            <a:endParaRPr lang="en-NZ" sz="1600" dirty="0"/>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startAt="12"/>
              <a:tabLst/>
              <a:defRPr/>
            </a:pPr>
            <a:endParaRPr kumimoji="0" lang="en-NZ" sz="1600" b="0" i="0" u="none" strike="noStrike" kern="1200" cap="none" spc="0" normalizeH="0" baseline="0" noProof="0" dirty="0">
              <a:ln>
                <a:noFill/>
              </a:ln>
              <a:solidFill>
                <a:schemeClr val="tx1"/>
              </a:solidFill>
              <a:effectLst/>
              <a:uLnTx/>
              <a:uFillTx/>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startAt="12"/>
              <a:tabLst/>
              <a:defRPr/>
            </a:pPr>
            <a:endParaRPr kumimoji="0" lang="en-NZ"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B92058-F052-4A71-8086-CCBA2BDAA4F8}" type="slidenum">
              <a:rPr lang="en-NZ" smtClean="0"/>
              <a:pPr/>
              <a:t>3</a:t>
            </a:fld>
            <a:endParaRPr lang="en-NZ" dirty="0"/>
          </a:p>
        </p:txBody>
      </p:sp>
      <p:sp>
        <p:nvSpPr>
          <p:cNvPr id="7" name="Title 1"/>
          <p:cNvSpPr txBox="1">
            <a:spLocks/>
          </p:cNvSpPr>
          <p:nvPr/>
        </p:nvSpPr>
        <p:spPr>
          <a:xfrm>
            <a:off x="5076056" y="274638"/>
            <a:ext cx="3610744"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Transport Induction</a:t>
            </a:r>
          </a:p>
        </p:txBody>
      </p:sp>
      <p:sp>
        <p:nvSpPr>
          <p:cNvPr id="8" name="Rectangle 7"/>
          <p:cNvSpPr/>
          <p:nvPr/>
        </p:nvSpPr>
        <p:spPr>
          <a:xfrm>
            <a:off x="360000" y="1071830"/>
            <a:ext cx="8424000" cy="6038576"/>
          </a:xfrm>
          <a:prstGeom prst="rect">
            <a:avLst/>
          </a:prstGeom>
        </p:spPr>
        <p:txBody>
          <a:bodyPr wrap="square">
            <a:spAutoFit/>
          </a:bodyPr>
          <a:lstStyle/>
          <a:p>
            <a:pPr marL="342900" lvl="0" indent="-342900">
              <a:spcBef>
                <a:spcPct val="20000"/>
              </a:spcBef>
              <a:defRPr/>
            </a:pPr>
            <a:r>
              <a:rPr lang="en-NZ" b="1" dirty="0"/>
              <a:t>1.  Bookings – Delivery/Pick Ups</a:t>
            </a:r>
          </a:p>
          <a:p>
            <a:pPr marL="342900" lvl="0" indent="-342900">
              <a:spcBef>
                <a:spcPct val="20000"/>
              </a:spcBef>
              <a:buFont typeface="Arial" pitchFamily="34" charset="0"/>
              <a:buChar char="•"/>
              <a:defRPr/>
            </a:pPr>
            <a:r>
              <a:rPr lang="en-NZ" sz="1400" dirty="0"/>
              <a:t>All transport drivers coming into the transit depot area are restricted to the Canopy and Warehouse Office areas only.</a:t>
            </a:r>
          </a:p>
          <a:p>
            <a:pPr marL="342900" lvl="0" indent="-342900">
              <a:spcBef>
                <a:spcPct val="20000"/>
              </a:spcBef>
              <a:buFont typeface="Arial" pitchFamily="34" charset="0"/>
              <a:buChar char="•"/>
              <a:defRPr/>
            </a:pPr>
            <a:r>
              <a:rPr lang="en-NZ" sz="1400" dirty="0"/>
              <a:t>Booking in for deliveries/pickups is a requirement.  In the event of a delay, where you will exceed your time frame by 15 minutes you are required to contact Raw Materials/Logistics and advise when you will be on site.  Failure to meet this requirement may result in delays for the driver or the driver being turned away.</a:t>
            </a:r>
          </a:p>
          <a:p>
            <a:pPr marL="342900" lvl="0" indent="-342900">
              <a:spcBef>
                <a:spcPct val="20000"/>
              </a:spcBef>
              <a:buFont typeface="Arial" pitchFamily="34" charset="0"/>
              <a:buChar char="•"/>
              <a:defRPr/>
            </a:pPr>
            <a:r>
              <a:rPr lang="en-NZ" sz="1400" b="1" dirty="0"/>
              <a:t>Any</a:t>
            </a:r>
            <a:r>
              <a:rPr lang="en-NZ" sz="1400" dirty="0"/>
              <a:t> damage sustained to product, packaging or pallets must be reported to the Warehouse Administrator or Warehouse Manager prior to departing the site.</a:t>
            </a:r>
          </a:p>
          <a:p>
            <a:pPr marL="342900" lvl="0" indent="-342900">
              <a:spcBef>
                <a:spcPct val="20000"/>
              </a:spcBef>
              <a:buFont typeface="Arial" pitchFamily="34" charset="0"/>
              <a:buChar char="•"/>
              <a:defRPr/>
            </a:pPr>
            <a:r>
              <a:rPr lang="en-NZ" sz="1400" dirty="0"/>
              <a:t>All drivers must be inducted prior to arriving on site. </a:t>
            </a:r>
            <a:r>
              <a:rPr lang="en-US" sz="1400" dirty="0"/>
              <a:t>Persons not inducted </a:t>
            </a:r>
            <a:r>
              <a:rPr lang="en-US" sz="1400" b="1" dirty="0"/>
              <a:t>prior</a:t>
            </a:r>
            <a:r>
              <a:rPr lang="en-US" sz="1400" dirty="0"/>
              <a:t> will be allowed entry to</a:t>
            </a:r>
          </a:p>
          <a:p>
            <a:r>
              <a:rPr lang="en-US" sz="1400" dirty="0"/>
              <a:t>         the site however they must report to the Warehouse office and complete the induction</a:t>
            </a:r>
          </a:p>
          <a:p>
            <a:pPr lvl="0">
              <a:spcBef>
                <a:spcPct val="20000"/>
              </a:spcBef>
              <a:defRPr/>
            </a:pPr>
            <a:endParaRPr lang="en-NZ" sz="1400" dirty="0"/>
          </a:p>
          <a:p>
            <a:pPr marL="342900" lvl="0" indent="-342900">
              <a:spcBef>
                <a:spcPct val="20000"/>
              </a:spcBef>
              <a:defRPr/>
            </a:pPr>
            <a:r>
              <a:rPr lang="en-NZ" b="1" dirty="0"/>
              <a:t>2.  Driver Qualifications</a:t>
            </a:r>
          </a:p>
          <a:p>
            <a:pPr marL="342900" indent="-342900">
              <a:spcBef>
                <a:spcPct val="20000"/>
              </a:spcBef>
              <a:buFont typeface="Arial" pitchFamily="34" charset="0"/>
              <a:buChar char="•"/>
              <a:defRPr/>
            </a:pPr>
            <a:r>
              <a:rPr lang="en-US" sz="1400" dirty="0"/>
              <a:t>Transport drivers must hold, carry with them and provide at the time of induction to place on our files:</a:t>
            </a:r>
          </a:p>
          <a:p>
            <a:pPr marL="800100" lvl="1" indent="-342900">
              <a:spcBef>
                <a:spcPct val="20000"/>
              </a:spcBef>
              <a:buFont typeface="Wingdings" panose="05000000000000000000" pitchFamily="2" charset="2"/>
              <a:buChar char="Ø"/>
              <a:defRPr/>
            </a:pPr>
            <a:r>
              <a:rPr lang="en-US" sz="1400" dirty="0"/>
              <a:t>Their current New Zealand Driver’s License for the class of vehicle they are driving, and</a:t>
            </a:r>
          </a:p>
          <a:p>
            <a:pPr marL="800100" lvl="1" indent="-342900">
              <a:spcBef>
                <a:spcPct val="20000"/>
              </a:spcBef>
              <a:buFont typeface="Wingdings" panose="05000000000000000000" pitchFamily="2" charset="2"/>
              <a:buChar char="Ø"/>
              <a:defRPr/>
            </a:pPr>
            <a:r>
              <a:rPr lang="en-NZ" sz="1400" dirty="0"/>
              <a:t>A current Dangerous Goods “D” Endorsement on their Driver’s Licence </a:t>
            </a:r>
          </a:p>
          <a:p>
            <a:pPr marL="342900" lvl="0" indent="-342900">
              <a:spcBef>
                <a:spcPct val="20000"/>
              </a:spcBef>
              <a:buFont typeface="Arial" pitchFamily="34" charset="0"/>
              <a:buChar char="•"/>
              <a:defRPr/>
            </a:pPr>
            <a:r>
              <a:rPr lang="en-NZ" sz="1400" dirty="0"/>
              <a:t>Transport drivers </a:t>
            </a:r>
            <a:r>
              <a:rPr lang="en-NZ" sz="1400" b="1" u="sng" dirty="0"/>
              <a:t>must</a:t>
            </a:r>
            <a:r>
              <a:rPr lang="en-NZ" sz="1400" dirty="0"/>
              <a:t> confirm on the sign in sheet that they have Emergency Response Information in their vehicle and ensure this information is relevant for the load being carried *</a:t>
            </a:r>
          </a:p>
          <a:p>
            <a:pPr lvl="0">
              <a:spcBef>
                <a:spcPct val="20000"/>
              </a:spcBef>
              <a:defRPr/>
            </a:pPr>
            <a:endParaRPr lang="en-NZ" sz="1400" dirty="0"/>
          </a:p>
          <a:p>
            <a:pPr lvl="1">
              <a:spcBef>
                <a:spcPct val="20000"/>
              </a:spcBef>
              <a:defRPr/>
            </a:pPr>
            <a:r>
              <a:rPr lang="en-US" sz="1200" b="1" i="1" dirty="0"/>
              <a:t>*  As Damar are the Consignor, we have to ensure that:</a:t>
            </a:r>
          </a:p>
          <a:p>
            <a:pPr marL="742950" lvl="1" indent="-285750">
              <a:spcBef>
                <a:spcPct val="20000"/>
              </a:spcBef>
              <a:buFont typeface="Arial" panose="020B0604020202020204" pitchFamily="34" charset="0"/>
              <a:buChar char="•"/>
              <a:defRPr/>
            </a:pPr>
            <a:r>
              <a:rPr lang="en-US" sz="1200" b="1" i="1" dirty="0"/>
              <a:t>The driver has this information in their vehicle, and</a:t>
            </a:r>
          </a:p>
          <a:p>
            <a:pPr marL="742950" lvl="1" indent="-285750">
              <a:spcBef>
                <a:spcPct val="20000"/>
              </a:spcBef>
              <a:buFont typeface="Arial" panose="020B0604020202020204" pitchFamily="34" charset="0"/>
              <a:buChar char="•"/>
              <a:defRPr/>
            </a:pPr>
            <a:r>
              <a:rPr lang="en-US" sz="1200" b="1" i="1" dirty="0"/>
              <a:t>We can prove that we have asked the driver if he has ERI in their vehicle </a:t>
            </a:r>
          </a:p>
          <a:p>
            <a:pPr lvl="1">
              <a:spcBef>
                <a:spcPct val="20000"/>
              </a:spcBef>
              <a:defRPr/>
            </a:pPr>
            <a:r>
              <a:rPr lang="en-US" sz="1200" b="1" i="1" dirty="0"/>
              <a:t>(Should the driver be stopped for a compliance check, the company could be liable for significant fines if this check has not been carried out)</a:t>
            </a:r>
            <a:endParaRPr lang="en-NZ" sz="1200" b="1" i="1" dirty="0"/>
          </a:p>
          <a:p>
            <a:pPr>
              <a:buNone/>
            </a:pPr>
            <a:endParaRPr lang="en-NZ" sz="1400" dirty="0"/>
          </a:p>
        </p:txBody>
      </p:sp>
      <p:pic>
        <p:nvPicPr>
          <p:cNvPr id="2" name="Picture 1">
            <a:extLst>
              <a:ext uri="{FF2B5EF4-FFF2-40B4-BE49-F238E27FC236}">
                <a16:creationId xmlns:a16="http://schemas.microsoft.com/office/drawing/2014/main" id="{23C3C7E8-40D0-6613-D486-CE33EB753CAF}"/>
              </a:ext>
            </a:extLst>
          </p:cNvPr>
          <p:cNvPicPr/>
          <p:nvPr/>
        </p:nvPicPr>
        <p:blipFill>
          <a:blip r:embed="rId3"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extLst>
      <p:ext uri="{BB962C8B-B14F-4D97-AF65-F5344CB8AC3E}">
        <p14:creationId xmlns:p14="http://schemas.microsoft.com/office/powerpoint/2010/main" val="4283781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7997034" y="2188424"/>
            <a:ext cx="857397" cy="851443"/>
          </a:xfrm>
          <a:prstGeom prst="rect">
            <a:avLst/>
          </a:prstGeom>
        </p:spPr>
      </p:pic>
      <p:sp>
        <p:nvSpPr>
          <p:cNvPr id="3" name="Slide Number Placeholder 2"/>
          <p:cNvSpPr>
            <a:spLocks noGrp="1"/>
          </p:cNvSpPr>
          <p:nvPr>
            <p:ph type="sldNum" sz="quarter" idx="12"/>
          </p:nvPr>
        </p:nvSpPr>
        <p:spPr/>
        <p:txBody>
          <a:bodyPr/>
          <a:lstStyle/>
          <a:p>
            <a:fld id="{68B92058-F052-4A71-8086-CCBA2BDAA4F8}" type="slidenum">
              <a:rPr lang="en-NZ" smtClean="0"/>
              <a:pPr/>
              <a:t>4</a:t>
            </a:fld>
            <a:endParaRPr lang="en-NZ" dirty="0"/>
          </a:p>
        </p:txBody>
      </p:sp>
      <p:sp>
        <p:nvSpPr>
          <p:cNvPr id="9" name="Rectangle 8"/>
          <p:cNvSpPr/>
          <p:nvPr/>
        </p:nvSpPr>
        <p:spPr>
          <a:xfrm>
            <a:off x="500036" y="1064948"/>
            <a:ext cx="7816380" cy="5652830"/>
          </a:xfrm>
          <a:prstGeom prst="rect">
            <a:avLst/>
          </a:prstGeom>
        </p:spPr>
        <p:txBody>
          <a:bodyPr wrap="square">
            <a:spAutoFit/>
          </a:bodyPr>
          <a:lstStyle/>
          <a:p>
            <a:pPr>
              <a:buNone/>
            </a:pPr>
            <a:r>
              <a:rPr lang="en-NZ" b="1" dirty="0"/>
              <a:t>3.  Mandatory Personal Protective Equipment (PPE)</a:t>
            </a:r>
          </a:p>
          <a:p>
            <a:pPr marL="285750" indent="-285750">
              <a:buFont typeface="Arial" panose="020B0604020202020204" pitchFamily="34" charset="0"/>
              <a:buChar char="•"/>
            </a:pPr>
            <a:r>
              <a:rPr lang="en-NZ" sz="1400" dirty="0"/>
              <a:t>High Visibility </a:t>
            </a:r>
            <a:r>
              <a:rPr lang="en-NZ" sz="1400" b="1" dirty="0"/>
              <a:t>Cotton </a:t>
            </a:r>
            <a:r>
              <a:rPr lang="en-NZ" sz="1400" dirty="0"/>
              <a:t>Clothing to be worn at all times.  Must be in good condition – vests zipped up</a:t>
            </a:r>
          </a:p>
          <a:p>
            <a:pPr marL="285750" indent="-285750">
              <a:buFont typeface="Arial" panose="020B0604020202020204" pitchFamily="34" charset="0"/>
              <a:buChar char="•"/>
            </a:pPr>
            <a:r>
              <a:rPr lang="en-NZ" sz="1400" dirty="0"/>
              <a:t>Wear Safety Footwear</a:t>
            </a:r>
          </a:p>
          <a:p>
            <a:pPr marL="285750" indent="-285750">
              <a:buFont typeface="Arial" panose="020B0604020202020204" pitchFamily="34" charset="0"/>
              <a:buChar char="•"/>
            </a:pPr>
            <a:r>
              <a:rPr lang="en-NZ" sz="1400" dirty="0"/>
              <a:t>Safety Glasses.  Must be worn whenever you are outside of your vehicle</a:t>
            </a:r>
          </a:p>
          <a:p>
            <a:pPr>
              <a:buNone/>
            </a:pPr>
            <a:endParaRPr lang="en-NZ" sz="1400" dirty="0"/>
          </a:p>
          <a:p>
            <a:pPr>
              <a:buNone/>
            </a:pPr>
            <a:r>
              <a:rPr lang="en-NZ" b="1" dirty="0"/>
              <a:t>4.  Drugs &amp; Alcohol</a:t>
            </a:r>
          </a:p>
          <a:p>
            <a:pPr marL="285750" indent="-285750">
              <a:buFont typeface="Arial" panose="020B0604020202020204" pitchFamily="34" charset="0"/>
              <a:buChar char="•"/>
            </a:pPr>
            <a:r>
              <a:rPr lang="en-NZ" sz="1400" dirty="0"/>
              <a:t>Damar does not tolerate Drugs or Alcohol in the work place</a:t>
            </a:r>
          </a:p>
          <a:p>
            <a:pPr marL="285750" indent="-285750">
              <a:buFont typeface="Arial" panose="020B0604020202020204" pitchFamily="34" charset="0"/>
              <a:buChar char="•"/>
            </a:pPr>
            <a:r>
              <a:rPr lang="en-NZ" sz="1400" dirty="0"/>
              <a:t>You are prohibited from being on site if you are under the influence of drugs or alcohol  </a:t>
            </a:r>
          </a:p>
          <a:p>
            <a:pPr marL="285750" indent="-285750">
              <a:buFont typeface="Arial" panose="020B0604020202020204" pitchFamily="34" charset="0"/>
              <a:buChar char="•"/>
            </a:pPr>
            <a:r>
              <a:rPr lang="en-NZ" sz="1400" dirty="0"/>
              <a:t>In the event of an Accident/Incident you may be required to provide a post incident drug and alcohol test if requested</a:t>
            </a:r>
          </a:p>
          <a:p>
            <a:pPr marL="285750" indent="-285750">
              <a:buFont typeface="Arial" panose="020B0604020202020204" pitchFamily="34" charset="0"/>
              <a:buChar char="•"/>
            </a:pPr>
            <a:r>
              <a:rPr lang="en-NZ" sz="1400" dirty="0"/>
              <a:t>In the event you are suspected of being under the influence of Drugs or Alcohol, your employer will be advised and you will be removed from the site</a:t>
            </a:r>
          </a:p>
          <a:p>
            <a:endParaRPr lang="en-NZ" sz="1400" dirty="0"/>
          </a:p>
          <a:p>
            <a:pPr>
              <a:spcAft>
                <a:spcPts val="200"/>
              </a:spcAft>
              <a:buNone/>
            </a:pPr>
            <a:r>
              <a:rPr lang="en-NZ" b="1" dirty="0"/>
              <a:t>5.  Passengers, animals and children</a:t>
            </a:r>
          </a:p>
          <a:p>
            <a:pPr marL="285750" indent="-285750">
              <a:spcAft>
                <a:spcPts val="200"/>
              </a:spcAft>
              <a:buFont typeface="Arial" panose="020B0604020202020204" pitchFamily="34" charset="0"/>
              <a:buChar char="•"/>
            </a:pPr>
            <a:r>
              <a:rPr lang="en-NZ" sz="1400" dirty="0"/>
              <a:t>No animals are permitted on site – This is a MPI requirement for transitional facilities</a:t>
            </a:r>
          </a:p>
          <a:p>
            <a:pPr marL="285750" indent="-285750">
              <a:spcAft>
                <a:spcPts val="200"/>
              </a:spcAft>
              <a:buFont typeface="Arial" panose="020B0604020202020204" pitchFamily="34" charset="0"/>
              <a:buChar char="•"/>
            </a:pPr>
            <a:r>
              <a:rPr lang="en-NZ" sz="1400" dirty="0"/>
              <a:t>No children are permitted in any operational area on site</a:t>
            </a:r>
          </a:p>
          <a:p>
            <a:pPr marL="285750" indent="-285750">
              <a:spcAft>
                <a:spcPts val="200"/>
              </a:spcAft>
              <a:buFont typeface="Arial" panose="020B0604020202020204" pitchFamily="34" charset="0"/>
              <a:buChar char="•"/>
            </a:pPr>
            <a:r>
              <a:rPr lang="en-NZ" sz="1400" dirty="0"/>
              <a:t>Passengers are only permitted, provided they have completed the induction and if they have met the following criteria:</a:t>
            </a:r>
          </a:p>
          <a:p>
            <a:pPr marL="742950" lvl="1" indent="-285750">
              <a:spcAft>
                <a:spcPts val="200"/>
              </a:spcAft>
              <a:buFont typeface="Wingdings" panose="05000000000000000000" pitchFamily="2" charset="2"/>
              <a:buChar char="Ø"/>
            </a:pPr>
            <a:r>
              <a:rPr lang="en-NZ" sz="1400" dirty="0"/>
              <a:t>Are trainer or trainee drivers</a:t>
            </a:r>
          </a:p>
          <a:p>
            <a:pPr marL="742950" lvl="1" indent="-285750">
              <a:spcAft>
                <a:spcPts val="200"/>
              </a:spcAft>
              <a:buFont typeface="Wingdings" panose="05000000000000000000" pitchFamily="2" charset="2"/>
              <a:buChar char="Ø"/>
            </a:pPr>
            <a:r>
              <a:rPr lang="en-NZ" sz="1400" dirty="0"/>
              <a:t>Are authorised personnel such as a Safety Officer</a:t>
            </a:r>
          </a:p>
          <a:p>
            <a:pPr marL="742950" lvl="1" indent="-285750">
              <a:spcAft>
                <a:spcPts val="200"/>
              </a:spcAft>
              <a:buFont typeface="Wingdings" panose="05000000000000000000" pitchFamily="2" charset="2"/>
              <a:buChar char="Ø"/>
            </a:pPr>
            <a:r>
              <a:rPr lang="en-NZ" sz="1400" dirty="0"/>
              <a:t>Mobile plant operators have been advised of the presence of a trainee or other authorised personnel</a:t>
            </a:r>
          </a:p>
          <a:p>
            <a:pPr marL="742950" lvl="1" indent="-285750">
              <a:spcAft>
                <a:spcPts val="200"/>
              </a:spcAft>
              <a:buFont typeface="Wingdings" panose="05000000000000000000" pitchFamily="2" charset="2"/>
              <a:buChar char="Ø"/>
            </a:pPr>
            <a:r>
              <a:rPr lang="en-NZ" sz="1400" dirty="0"/>
              <a:t>The passenger remains with the driver at all times</a:t>
            </a:r>
          </a:p>
          <a:p>
            <a:pPr marL="742950" lvl="1" indent="-285750">
              <a:spcAft>
                <a:spcPts val="200"/>
              </a:spcAft>
              <a:buFont typeface="Wingdings" panose="05000000000000000000" pitchFamily="2" charset="2"/>
              <a:buChar char="Ø"/>
            </a:pPr>
            <a:r>
              <a:rPr lang="en-NZ" sz="1400" dirty="0"/>
              <a:t>Both driver and passenger must remain in a ‘Safe Zone’ while loading/unloading is taking place</a:t>
            </a:r>
          </a:p>
        </p:txBody>
      </p:sp>
      <p:sp>
        <p:nvSpPr>
          <p:cNvPr id="11" name="Title 1"/>
          <p:cNvSpPr txBox="1">
            <a:spLocks/>
          </p:cNvSpPr>
          <p:nvPr/>
        </p:nvSpPr>
        <p:spPr>
          <a:xfrm>
            <a:off x="5076056" y="274638"/>
            <a:ext cx="3610744"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Transport Induction</a:t>
            </a:r>
          </a:p>
        </p:txBody>
      </p:sp>
      <p:grpSp>
        <p:nvGrpSpPr>
          <p:cNvPr id="15" name="Group 14"/>
          <p:cNvGrpSpPr/>
          <p:nvPr/>
        </p:nvGrpSpPr>
        <p:grpSpPr>
          <a:xfrm>
            <a:off x="7524328" y="859002"/>
            <a:ext cx="1034958" cy="1345862"/>
            <a:chOff x="384211" y="1052736"/>
            <a:chExt cx="1019437" cy="1304896"/>
          </a:xfrm>
        </p:grpSpPr>
        <p:pic>
          <p:nvPicPr>
            <p:cNvPr id="2" name="Picture 1"/>
            <p:cNvPicPr>
              <a:picLocks noChangeAspect="1"/>
            </p:cNvPicPr>
            <p:nvPr/>
          </p:nvPicPr>
          <p:blipFill rotWithShape="1">
            <a:blip r:embed="rId4"/>
            <a:srcRect l="4303" t="1278" r="4987" b="6361"/>
            <a:stretch/>
          </p:blipFill>
          <p:spPr>
            <a:xfrm>
              <a:off x="863648" y="1403922"/>
              <a:ext cx="540000" cy="540000"/>
            </a:xfrm>
            <a:prstGeom prst="ellipse">
              <a:avLst/>
            </a:prstGeom>
          </p:spPr>
        </p:pic>
        <p:pic>
          <p:nvPicPr>
            <p:cNvPr id="4" name="Picture 3"/>
            <p:cNvPicPr>
              <a:picLocks noChangeAspect="1"/>
            </p:cNvPicPr>
            <p:nvPr/>
          </p:nvPicPr>
          <p:blipFill rotWithShape="1">
            <a:blip r:embed="rId5"/>
            <a:srcRect l="8696" t="8198" r="8696" b="10585"/>
            <a:stretch/>
          </p:blipFill>
          <p:spPr>
            <a:xfrm>
              <a:off x="384211" y="1817631"/>
              <a:ext cx="540000" cy="540001"/>
            </a:xfrm>
            <a:prstGeom prst="ellipse">
              <a:avLst/>
            </a:prstGeom>
          </p:spPr>
        </p:pic>
        <p:pic>
          <p:nvPicPr>
            <p:cNvPr id="5" name="Picture 4"/>
            <p:cNvPicPr>
              <a:picLocks noChangeAspect="1"/>
            </p:cNvPicPr>
            <p:nvPr/>
          </p:nvPicPr>
          <p:blipFill rotWithShape="1">
            <a:blip r:embed="rId6"/>
            <a:srcRect l="5000" t="5521" r="5000" b="2362"/>
            <a:stretch/>
          </p:blipFill>
          <p:spPr>
            <a:xfrm>
              <a:off x="384211" y="1052736"/>
              <a:ext cx="540000" cy="540000"/>
            </a:xfrm>
            <a:prstGeom prst="ellipse">
              <a:avLst/>
            </a:prstGeom>
          </p:spPr>
        </p:pic>
      </p:grpSp>
      <p:pic>
        <p:nvPicPr>
          <p:cNvPr id="12" name="Picture 11"/>
          <p:cNvPicPr>
            <a:picLocks noChangeAspect="1"/>
          </p:cNvPicPr>
          <p:nvPr/>
        </p:nvPicPr>
        <p:blipFill>
          <a:blip r:embed="rId7"/>
          <a:stretch>
            <a:fillRect/>
          </a:stretch>
        </p:blipFill>
        <p:spPr>
          <a:xfrm>
            <a:off x="7961400" y="3891363"/>
            <a:ext cx="916264" cy="900000"/>
          </a:xfrm>
          <a:prstGeom prst="rect">
            <a:avLst/>
          </a:prstGeom>
        </p:spPr>
      </p:pic>
      <p:pic>
        <p:nvPicPr>
          <p:cNvPr id="13" name="Picture 12"/>
          <p:cNvPicPr>
            <a:picLocks noChangeAspect="1"/>
          </p:cNvPicPr>
          <p:nvPr/>
        </p:nvPicPr>
        <p:blipFill>
          <a:blip r:embed="rId8"/>
          <a:stretch>
            <a:fillRect/>
          </a:stretch>
        </p:blipFill>
        <p:spPr>
          <a:xfrm>
            <a:off x="7961400" y="4988198"/>
            <a:ext cx="928663" cy="900000"/>
          </a:xfrm>
          <a:prstGeom prst="rect">
            <a:avLst/>
          </a:prstGeom>
        </p:spPr>
      </p:pic>
      <p:pic>
        <p:nvPicPr>
          <p:cNvPr id="6" name="Picture 5">
            <a:extLst>
              <a:ext uri="{FF2B5EF4-FFF2-40B4-BE49-F238E27FC236}">
                <a16:creationId xmlns:a16="http://schemas.microsoft.com/office/drawing/2014/main" id="{7840DD6F-CF1B-1715-F065-2189F5CDBC92}"/>
              </a:ext>
            </a:extLst>
          </p:cNvPr>
          <p:cNvPicPr/>
          <p:nvPr/>
        </p:nvPicPr>
        <p:blipFill>
          <a:blip r:embed="rId9"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extLst>
      <p:ext uri="{BB962C8B-B14F-4D97-AF65-F5344CB8AC3E}">
        <p14:creationId xmlns:p14="http://schemas.microsoft.com/office/powerpoint/2010/main" val="3040003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B92058-F052-4A71-8086-CCBA2BDAA4F8}" type="slidenum">
              <a:rPr lang="en-NZ" smtClean="0"/>
              <a:pPr/>
              <a:t>5</a:t>
            </a:fld>
            <a:endParaRPr lang="en-NZ" dirty="0"/>
          </a:p>
        </p:txBody>
      </p:sp>
      <p:sp>
        <p:nvSpPr>
          <p:cNvPr id="5" name="Title 1"/>
          <p:cNvSpPr txBox="1">
            <a:spLocks/>
          </p:cNvSpPr>
          <p:nvPr/>
        </p:nvSpPr>
        <p:spPr>
          <a:xfrm>
            <a:off x="5076056" y="274638"/>
            <a:ext cx="3610744"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dirty="0">
                <a:solidFill>
                  <a:srgbClr val="0066CC"/>
                </a:solidFill>
              </a:rPr>
              <a:t>Transport Induction</a:t>
            </a:r>
          </a:p>
        </p:txBody>
      </p:sp>
      <p:sp>
        <p:nvSpPr>
          <p:cNvPr id="9" name="Content Placeholder 2"/>
          <p:cNvSpPr txBox="1">
            <a:spLocks/>
          </p:cNvSpPr>
          <p:nvPr/>
        </p:nvSpPr>
        <p:spPr>
          <a:xfrm>
            <a:off x="361062" y="980728"/>
            <a:ext cx="8435370" cy="198156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NZ" sz="1800" b="1" dirty="0"/>
              <a:t>6.  Arriving on site</a:t>
            </a:r>
          </a:p>
          <a:p>
            <a:r>
              <a:rPr lang="en-NZ" sz="1400" dirty="0"/>
              <a:t>All vehicles/drivers will need to gain access to site by pushing the car or truck intercom at the entrance gate</a:t>
            </a:r>
          </a:p>
          <a:p>
            <a:r>
              <a:rPr lang="en-NZ" sz="1400" dirty="0"/>
              <a:t>A Damar operator will ask for your name and company, then check the system to see that you have completed this induction and that it is current. </a:t>
            </a:r>
            <a:r>
              <a:rPr lang="en-US" sz="1400" dirty="0"/>
              <a:t>They will also ask if there are any passengers in the vehicle</a:t>
            </a:r>
            <a:endParaRPr lang="en-NZ" sz="1400" dirty="0"/>
          </a:p>
          <a:p>
            <a:r>
              <a:rPr lang="en-US" sz="1400" dirty="0"/>
              <a:t>If loading/unloading is underway in the transit depot, the Damar operator will advise you at this time</a:t>
            </a:r>
          </a:p>
          <a:p>
            <a:r>
              <a:rPr lang="en-US" sz="1400" dirty="0"/>
              <a:t>If behind another vehicle at the gate, </a:t>
            </a:r>
            <a:r>
              <a:rPr lang="en-US" sz="1400" b="1" dirty="0"/>
              <a:t>DO NOT </a:t>
            </a:r>
            <a:r>
              <a:rPr lang="en-US" sz="1400" dirty="0"/>
              <a:t>pass through when the gate opens for them to enter – Wait until the gate has closed and you have spoken to a staff member on the intercom </a:t>
            </a:r>
          </a:p>
          <a:p>
            <a:endParaRPr lang="en-NZ" sz="1400" dirty="0"/>
          </a:p>
        </p:txBody>
      </p:sp>
      <p:grpSp>
        <p:nvGrpSpPr>
          <p:cNvPr id="10" name="Group 9"/>
          <p:cNvGrpSpPr/>
          <p:nvPr/>
        </p:nvGrpSpPr>
        <p:grpSpPr>
          <a:xfrm>
            <a:off x="419509" y="4177538"/>
            <a:ext cx="8308146" cy="2552903"/>
            <a:chOff x="378654" y="1594443"/>
            <a:chExt cx="8417778" cy="3083314"/>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5725" y="1594443"/>
              <a:ext cx="2150707" cy="2855711"/>
            </a:xfrm>
            <a:prstGeom prst="rect">
              <a:avLst/>
            </a:prstGeom>
          </p:spPr>
        </p:pic>
        <p:grpSp>
          <p:nvGrpSpPr>
            <p:cNvPr id="14" name="Group 13"/>
            <p:cNvGrpSpPr/>
            <p:nvPr/>
          </p:nvGrpSpPr>
          <p:grpSpPr>
            <a:xfrm>
              <a:off x="4264202" y="3501008"/>
              <a:ext cx="4268238" cy="1176749"/>
              <a:chOff x="4264202" y="3501008"/>
              <a:chExt cx="4268238" cy="1176749"/>
            </a:xfrm>
          </p:grpSpPr>
          <p:sp>
            <p:nvSpPr>
              <p:cNvPr id="16" name="Oval 15"/>
              <p:cNvSpPr/>
              <p:nvPr/>
            </p:nvSpPr>
            <p:spPr>
              <a:xfrm>
                <a:off x="7465640" y="3501008"/>
                <a:ext cx="1066800" cy="6480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7" name="Straight Connector 16"/>
              <p:cNvCxnSpPr>
                <a:endCxn id="18" idx="3"/>
              </p:cNvCxnSpPr>
              <p:nvPr/>
            </p:nvCxnSpPr>
            <p:spPr>
              <a:xfrm flipH="1">
                <a:off x="6523599" y="3669338"/>
                <a:ext cx="1018008" cy="5623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264202" y="3785623"/>
                <a:ext cx="2259397" cy="892134"/>
              </a:xfrm>
              <a:prstGeom prst="rect">
                <a:avLst/>
              </a:prstGeom>
              <a:noFill/>
              <a:ln w="38100">
                <a:solidFill>
                  <a:srgbClr val="FF0000"/>
                </a:solidFill>
              </a:ln>
            </p:spPr>
            <p:txBody>
              <a:bodyPr wrap="square" rtlCol="0">
                <a:spAutoFit/>
              </a:bodyPr>
              <a:lstStyle/>
              <a:p>
                <a:pPr algn="ctr"/>
                <a:r>
                  <a:rPr lang="en-NZ" sz="1400" b="1" dirty="0"/>
                  <a:t>Push intercom and wait for Damar operator to answer</a:t>
                </a:r>
              </a:p>
              <a:p>
                <a:pPr algn="ctr"/>
                <a:endParaRPr lang="en-NZ" sz="1400" b="1" dirty="0"/>
              </a:p>
            </p:txBody>
          </p:sp>
        </p:gr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t="32284"/>
            <a:stretch/>
          </p:blipFill>
          <p:spPr>
            <a:xfrm>
              <a:off x="378654" y="2721302"/>
              <a:ext cx="3689290" cy="1764377"/>
            </a:xfrm>
            <a:prstGeom prst="rect">
              <a:avLst/>
            </a:prstGeom>
          </p:spPr>
        </p:pic>
      </p:grpSp>
      <p:sp>
        <p:nvSpPr>
          <p:cNvPr id="20" name="Content Placeholder 2"/>
          <p:cNvSpPr txBox="1">
            <a:spLocks/>
          </p:cNvSpPr>
          <p:nvPr/>
        </p:nvSpPr>
        <p:spPr>
          <a:xfrm>
            <a:off x="350734" y="2708920"/>
            <a:ext cx="8445697" cy="261383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t>Vehicles must remain in line when in the Transit depot and behind the cones that are placed to indicate an exclusion zone is in effect</a:t>
            </a:r>
          </a:p>
          <a:p>
            <a:r>
              <a:rPr lang="en-US" sz="1400" dirty="0"/>
              <a:t>Vehicles that require access through the area (Tanker Deliveries, Courier Vans) must wait until the forklift </a:t>
            </a:r>
          </a:p>
          <a:p>
            <a:pPr marL="0" indent="0">
              <a:buNone/>
            </a:pPr>
            <a:r>
              <a:rPr lang="en-US" sz="1400" dirty="0"/>
              <a:t>         operator responsible or administrator has stopped all forklift and pedestrian traffic in the exclusion zones in </a:t>
            </a:r>
          </a:p>
          <a:p>
            <a:pPr marL="0" indent="0">
              <a:buNone/>
            </a:pPr>
            <a:r>
              <a:rPr lang="en-US" sz="1400" dirty="0"/>
              <a:t>         place, and signaled the driver that they may now </a:t>
            </a:r>
          </a:p>
          <a:p>
            <a:pPr marL="0" indent="0">
              <a:buNone/>
            </a:pPr>
            <a:r>
              <a:rPr lang="en-US" sz="1400" dirty="0"/>
              <a:t>         proceed</a:t>
            </a:r>
          </a:p>
          <a:p>
            <a:r>
              <a:rPr lang="en-US" sz="1400" dirty="0"/>
              <a:t>Persons not inducted </a:t>
            </a:r>
            <a:r>
              <a:rPr lang="en-US" sz="1400" b="1" dirty="0"/>
              <a:t>prior</a:t>
            </a:r>
            <a:r>
              <a:rPr lang="en-US" sz="1400" dirty="0"/>
              <a:t> will be allowed entry to</a:t>
            </a:r>
          </a:p>
          <a:p>
            <a:pPr marL="0" indent="0">
              <a:buNone/>
            </a:pPr>
            <a:r>
              <a:rPr lang="en-US" sz="1400" dirty="0"/>
              <a:t>         the site however they must report to the Warehouse</a:t>
            </a:r>
          </a:p>
          <a:p>
            <a:pPr marL="0" indent="0">
              <a:buNone/>
            </a:pPr>
            <a:r>
              <a:rPr lang="en-US" sz="1400" dirty="0"/>
              <a:t>         office and complete the induction</a:t>
            </a:r>
          </a:p>
          <a:p>
            <a:endParaRPr lang="en-US" sz="1400" dirty="0"/>
          </a:p>
          <a:p>
            <a:endParaRPr lang="en-NZ" sz="1400" dirty="0"/>
          </a:p>
        </p:txBody>
      </p:sp>
      <p:pic>
        <p:nvPicPr>
          <p:cNvPr id="19" name="Picture 18"/>
          <p:cNvPicPr/>
          <p:nvPr/>
        </p:nvPicPr>
        <p:blipFill>
          <a:blip r:embed="rId5"/>
          <a:stretch>
            <a:fillRect/>
          </a:stretch>
        </p:blipFill>
        <p:spPr>
          <a:xfrm>
            <a:off x="4851325" y="3776829"/>
            <a:ext cx="1439396" cy="2118668"/>
          </a:xfrm>
          <a:prstGeom prst="rect">
            <a:avLst/>
          </a:prstGeom>
        </p:spPr>
      </p:pic>
      <p:pic>
        <p:nvPicPr>
          <p:cNvPr id="2" name="Picture 1">
            <a:extLst>
              <a:ext uri="{FF2B5EF4-FFF2-40B4-BE49-F238E27FC236}">
                <a16:creationId xmlns:a16="http://schemas.microsoft.com/office/drawing/2014/main" id="{8F67DD7A-8F80-FEE9-DB5B-415AB01D6280}"/>
              </a:ext>
            </a:extLst>
          </p:cNvPr>
          <p:cNvPicPr/>
          <p:nvPr/>
        </p:nvPicPr>
        <p:blipFill>
          <a:blip r:embed="rId6"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extLst>
      <p:ext uri="{BB962C8B-B14F-4D97-AF65-F5344CB8AC3E}">
        <p14:creationId xmlns:p14="http://schemas.microsoft.com/office/powerpoint/2010/main" val="3482967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B92058-F052-4A71-8086-CCBA2BDAA4F8}" type="slidenum">
              <a:rPr lang="en-NZ" smtClean="0"/>
              <a:pPr/>
              <a:t>6</a:t>
            </a:fld>
            <a:endParaRPr lang="en-NZ" dirty="0"/>
          </a:p>
        </p:txBody>
      </p:sp>
      <p:sp>
        <p:nvSpPr>
          <p:cNvPr id="4" name="Content Placeholder 2"/>
          <p:cNvSpPr txBox="1">
            <a:spLocks/>
          </p:cNvSpPr>
          <p:nvPr/>
        </p:nvSpPr>
        <p:spPr>
          <a:xfrm>
            <a:off x="1619672" y="2348880"/>
            <a:ext cx="7067128" cy="3810585"/>
          </a:xfrm>
          <a:prstGeom prst="rect">
            <a:avLst/>
          </a:prstGeom>
        </p:spPr>
        <p:txBody>
          <a:bodyPr>
            <a:normAutofit lnSpcReduction="10000"/>
          </a:bodyPr>
          <a:lstStyle/>
          <a:p>
            <a:pPr>
              <a:buNone/>
            </a:pPr>
            <a:r>
              <a:rPr lang="en-NZ" sz="1400" b="1" dirty="0"/>
              <a:t>Using a Mobile Phone</a:t>
            </a:r>
          </a:p>
          <a:p>
            <a:pPr marL="285750" indent="-285750">
              <a:buFont typeface="Arial" panose="020B0604020202020204" pitchFamily="34" charset="0"/>
              <a:buChar char="•"/>
            </a:pPr>
            <a:r>
              <a:rPr lang="en-NZ" sz="1400" dirty="0"/>
              <a:t>You may only use your mobile phone when you are in your cab AND the vehicle is stationary</a:t>
            </a:r>
          </a:p>
          <a:p>
            <a:pPr marL="285750" indent="-285750">
              <a:buFont typeface="Arial" panose="020B0604020202020204" pitchFamily="34" charset="0"/>
              <a:buChar char="•"/>
            </a:pPr>
            <a:r>
              <a:rPr lang="en-NZ" sz="1400" dirty="0"/>
              <a:t>Your mobile phone must remain in your cab at all times</a:t>
            </a:r>
          </a:p>
          <a:p>
            <a:pPr marL="285750" indent="-285750">
              <a:buFont typeface="Arial" panose="020B0604020202020204" pitchFamily="34" charset="0"/>
              <a:buChar char="•"/>
            </a:pPr>
            <a:r>
              <a:rPr lang="en-NZ" sz="1400" dirty="0"/>
              <a:t>Mobile Phone use is not permitted when your vehicle is moving</a:t>
            </a:r>
          </a:p>
          <a:p>
            <a:pPr marL="285750" indent="-285750">
              <a:buFont typeface="Arial" panose="020B0604020202020204" pitchFamily="34" charset="0"/>
              <a:buChar char="•"/>
            </a:pPr>
            <a:r>
              <a:rPr lang="en-NZ" sz="1400" dirty="0"/>
              <a:t>These rules also apply to hands free operations while on site and no use of mobile phones when driving up to the gates (sensors are affected at exit gate)</a:t>
            </a:r>
          </a:p>
          <a:p>
            <a:pPr marL="285750" indent="-285750">
              <a:buFont typeface="Arial" panose="020B0604020202020204" pitchFamily="34" charset="0"/>
              <a:buChar char="•"/>
            </a:pPr>
            <a:r>
              <a:rPr lang="en-NZ" sz="1400" dirty="0"/>
              <a:t>RT or CB use is permitted only when the vehicle is stationary</a:t>
            </a:r>
          </a:p>
          <a:p>
            <a:pPr lvl="0">
              <a:spcBef>
                <a:spcPct val="20000"/>
              </a:spcBef>
              <a:defRPr/>
            </a:pPr>
            <a:endParaRPr kumimoji="0" lang="en-US" sz="1400" b="1" i="0" u="none" strike="noStrike" kern="1200" cap="none" spc="0" normalizeH="0" baseline="0" noProof="0" dirty="0">
              <a:ln>
                <a:noFill/>
              </a:ln>
              <a:solidFill>
                <a:schemeClr val="tx1"/>
              </a:solidFill>
              <a:effectLst/>
              <a:uLnTx/>
              <a:uFillTx/>
            </a:endParaRPr>
          </a:p>
          <a:p>
            <a:pPr>
              <a:buNone/>
            </a:pPr>
            <a:r>
              <a:rPr lang="en-NZ" sz="1400" b="1" dirty="0"/>
              <a:t>Smoking/Vaping</a:t>
            </a:r>
          </a:p>
          <a:p>
            <a:pPr marL="285750" indent="-285750">
              <a:buFont typeface="Arial" panose="020B0604020202020204" pitchFamily="34" charset="0"/>
              <a:buChar char="•"/>
            </a:pPr>
            <a:r>
              <a:rPr lang="en-NZ" sz="1400" dirty="0"/>
              <a:t>Smoking/vaping  is not permitted in the Canopy,  Warehouse Office areas </a:t>
            </a:r>
          </a:p>
          <a:p>
            <a:pPr marL="285750" indent="-285750">
              <a:buFont typeface="Arial" panose="020B0604020202020204" pitchFamily="34" charset="0"/>
              <a:buChar char="•"/>
            </a:pPr>
            <a:r>
              <a:rPr lang="en-NZ" sz="1400" dirty="0"/>
              <a:t>Smoking/vaping is not permitted in your vehicle anywhere on Damar site</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r>
              <a:rPr lang="en-US" sz="1400" b="1" dirty="0"/>
              <a:t>No Ignition Sources</a:t>
            </a:r>
          </a:p>
          <a:p>
            <a:pPr marL="285750" indent="-285750">
              <a:buFont typeface="Arial" panose="020B0604020202020204" pitchFamily="34" charset="0"/>
              <a:buChar char="•"/>
            </a:pPr>
            <a:r>
              <a:rPr lang="en-US" sz="1400" dirty="0"/>
              <a:t>Mobile phones and other electronic devices including ear-pieces (hearing aids are exempt) must remain in your cab</a:t>
            </a:r>
          </a:p>
          <a:p>
            <a:pPr marL="285750" indent="-285750">
              <a:buFont typeface="Arial" panose="020B0604020202020204" pitchFamily="34" charset="0"/>
              <a:buChar char="•"/>
            </a:pPr>
            <a:r>
              <a:rPr lang="en-US" sz="1400" dirty="0"/>
              <a:t>Cigarette lighters and matches must remain in your cab</a:t>
            </a:r>
            <a:endParaRPr lang="en-NZ" sz="1400" dirty="0"/>
          </a:p>
          <a:p>
            <a:pPr marL="342900" lvl="0" indent="-342900">
              <a:spcBef>
                <a:spcPct val="20000"/>
              </a:spcBef>
              <a:buAutoNum type="arabicPeriod" startAt="14"/>
              <a:defRPr/>
            </a:pPr>
            <a:endParaRPr kumimoji="0" lang="en-NZ" sz="1400" b="1"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17" descr="prohibition_no_fire"/>
          <p:cNvPicPr>
            <a:picLocks noChangeAspect="1" noChangeArrowheads="1"/>
          </p:cNvPicPr>
          <p:nvPr/>
        </p:nvPicPr>
        <p:blipFill>
          <a:blip r:embed="rId3" cstate="print"/>
          <a:srcRect/>
          <a:stretch>
            <a:fillRect/>
          </a:stretch>
        </p:blipFill>
        <p:spPr bwMode="auto">
          <a:xfrm>
            <a:off x="378058" y="5157192"/>
            <a:ext cx="1031283" cy="1002273"/>
          </a:xfrm>
          <a:prstGeom prst="rect">
            <a:avLst/>
          </a:prstGeom>
          <a:noFill/>
          <a:ln w="9525">
            <a:noFill/>
            <a:miter lim="800000"/>
            <a:headEnd/>
            <a:tailEnd/>
          </a:ln>
        </p:spPr>
      </p:pic>
      <p:pic>
        <p:nvPicPr>
          <p:cNvPr id="6" name="Picture 19" descr="prohibition_no_mobiles"/>
          <p:cNvPicPr>
            <a:picLocks noChangeAspect="1" noChangeArrowheads="1"/>
          </p:cNvPicPr>
          <p:nvPr/>
        </p:nvPicPr>
        <p:blipFill>
          <a:blip r:embed="rId4" cstate="print"/>
          <a:srcRect/>
          <a:stretch>
            <a:fillRect/>
          </a:stretch>
        </p:blipFill>
        <p:spPr bwMode="auto">
          <a:xfrm>
            <a:off x="381809" y="2412177"/>
            <a:ext cx="1023781" cy="994983"/>
          </a:xfrm>
          <a:prstGeom prst="rect">
            <a:avLst/>
          </a:prstGeom>
          <a:noFill/>
          <a:ln w="9525">
            <a:noFill/>
            <a:miter lim="800000"/>
            <a:headEnd/>
            <a:tailEnd/>
          </a:ln>
        </p:spPr>
      </p:pic>
      <p:pic>
        <p:nvPicPr>
          <p:cNvPr id="7" name="Picture 21" descr="prohibition_no_smoking"/>
          <p:cNvPicPr>
            <a:picLocks noChangeAspect="1" noChangeArrowheads="1"/>
          </p:cNvPicPr>
          <p:nvPr/>
        </p:nvPicPr>
        <p:blipFill>
          <a:blip r:embed="rId5" cstate="print"/>
          <a:srcRect/>
          <a:stretch>
            <a:fillRect/>
          </a:stretch>
        </p:blipFill>
        <p:spPr bwMode="auto">
          <a:xfrm>
            <a:off x="373327" y="4005064"/>
            <a:ext cx="1040745" cy="969286"/>
          </a:xfrm>
          <a:prstGeom prst="rect">
            <a:avLst/>
          </a:prstGeom>
          <a:noFill/>
          <a:ln w="9525">
            <a:noFill/>
            <a:miter lim="800000"/>
            <a:headEnd/>
            <a:tailEnd/>
          </a:ln>
        </p:spPr>
      </p:pic>
      <p:sp>
        <p:nvSpPr>
          <p:cNvPr id="9" name="Title 1"/>
          <p:cNvSpPr txBox="1">
            <a:spLocks/>
          </p:cNvSpPr>
          <p:nvPr/>
        </p:nvSpPr>
        <p:spPr>
          <a:xfrm>
            <a:off x="457200" y="274638"/>
            <a:ext cx="8229600"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a:solidFill>
                  <a:srgbClr val="0066CC"/>
                </a:solidFill>
              </a:rPr>
              <a:t>Transport Induction</a:t>
            </a:r>
            <a:endParaRPr lang="en-NZ" sz="3600" b="1" dirty="0">
              <a:solidFill>
                <a:srgbClr val="0066CC"/>
              </a:solidFill>
            </a:endParaRPr>
          </a:p>
        </p:txBody>
      </p:sp>
      <p:sp>
        <p:nvSpPr>
          <p:cNvPr id="13" name="Content Placeholder 2"/>
          <p:cNvSpPr txBox="1">
            <a:spLocks/>
          </p:cNvSpPr>
          <p:nvPr/>
        </p:nvSpPr>
        <p:spPr>
          <a:xfrm>
            <a:off x="372365" y="1945373"/>
            <a:ext cx="3312368" cy="331499"/>
          </a:xfrm>
          <a:prstGeom prst="rect">
            <a:avLst/>
          </a:prstGeom>
        </p:spPr>
        <p:txBody>
          <a:bodyPr>
            <a:noAutofit/>
          </a:bodyPr>
          <a:lstStyle/>
          <a:p>
            <a:pPr lvl="0">
              <a:spcBef>
                <a:spcPct val="20000"/>
              </a:spcBef>
              <a:defRPr/>
            </a:pPr>
            <a:r>
              <a:rPr lang="en-NZ" b="1" noProof="0" dirty="0"/>
              <a:t>8</a:t>
            </a:r>
            <a:r>
              <a:rPr kumimoji="0" lang="en-NZ" b="1" i="0" u="none" strike="noStrike" kern="1200" cap="none" spc="0" normalizeH="0" baseline="0" noProof="0" dirty="0">
                <a:ln>
                  <a:noFill/>
                </a:ln>
                <a:solidFill>
                  <a:schemeClr val="tx1"/>
                </a:solidFill>
                <a:effectLst/>
                <a:uLnTx/>
                <a:uFillTx/>
              </a:rPr>
              <a:t>.  Area Restrictions</a:t>
            </a:r>
          </a:p>
        </p:txBody>
      </p:sp>
      <p:sp>
        <p:nvSpPr>
          <p:cNvPr id="11" name="Content Placeholder 2"/>
          <p:cNvSpPr txBox="1">
            <a:spLocks/>
          </p:cNvSpPr>
          <p:nvPr/>
        </p:nvSpPr>
        <p:spPr>
          <a:xfrm>
            <a:off x="361062" y="980728"/>
            <a:ext cx="8435370" cy="96304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NZ" sz="1800" b="1" dirty="0"/>
              <a:t>7.  Signage</a:t>
            </a:r>
          </a:p>
          <a:p>
            <a:r>
              <a:rPr lang="en-NZ" sz="1400" dirty="0"/>
              <a:t>You must abide by all site signage</a:t>
            </a:r>
          </a:p>
          <a:p>
            <a:r>
              <a:rPr lang="en-NZ" sz="1400" dirty="0"/>
              <a:t>You must drive within the site’s 5 km speed limit and to the conditions. This applies to the </a:t>
            </a:r>
          </a:p>
          <a:p>
            <a:pPr marL="0" indent="0">
              <a:buNone/>
            </a:pPr>
            <a:r>
              <a:rPr lang="en-NZ" sz="1400" b="1" dirty="0"/>
              <a:t>         </a:t>
            </a:r>
            <a:r>
              <a:rPr lang="en-NZ" sz="1400" dirty="0"/>
              <a:t>entire site</a:t>
            </a:r>
          </a:p>
          <a:p>
            <a:pPr>
              <a:buFont typeface="Arial" pitchFamily="34" charset="0"/>
              <a:buNone/>
            </a:pPr>
            <a:endParaRPr lang="en-NZ" sz="1400" dirty="0"/>
          </a:p>
        </p:txBody>
      </p:sp>
      <p:pic>
        <p:nvPicPr>
          <p:cNvPr id="12" name="Picture 3"/>
          <p:cNvPicPr>
            <a:picLocks noChangeAspect="1" noChangeArrowheads="1"/>
          </p:cNvPicPr>
          <p:nvPr/>
        </p:nvPicPr>
        <p:blipFill>
          <a:blip r:embed="rId6" cstate="print"/>
          <a:srcRect/>
          <a:stretch>
            <a:fillRect/>
          </a:stretch>
        </p:blipFill>
        <p:spPr bwMode="auto">
          <a:xfrm>
            <a:off x="7452320" y="1052736"/>
            <a:ext cx="1152128" cy="1152128"/>
          </a:xfrm>
          <a:prstGeom prst="rect">
            <a:avLst/>
          </a:prstGeom>
          <a:noFill/>
          <a:ln w="9525">
            <a:noFill/>
            <a:miter lim="800000"/>
            <a:headEnd/>
            <a:tailEnd/>
          </a:ln>
        </p:spPr>
      </p:pic>
      <p:pic>
        <p:nvPicPr>
          <p:cNvPr id="2" name="Picture 1">
            <a:extLst>
              <a:ext uri="{FF2B5EF4-FFF2-40B4-BE49-F238E27FC236}">
                <a16:creationId xmlns:a16="http://schemas.microsoft.com/office/drawing/2014/main" id="{D435F1F4-AAD5-D5F9-2766-916735208CFC}"/>
              </a:ext>
            </a:extLst>
          </p:cNvPr>
          <p:cNvPicPr/>
          <p:nvPr/>
        </p:nvPicPr>
        <p:blipFill>
          <a:blip r:embed="rId7"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extLst>
      <p:ext uri="{BB962C8B-B14F-4D97-AF65-F5344CB8AC3E}">
        <p14:creationId xmlns:p14="http://schemas.microsoft.com/office/powerpoint/2010/main" val="3422956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061854"/>
            <a:ext cx="8424000" cy="1835888"/>
          </a:xfrm>
        </p:spPr>
        <p:txBody>
          <a:bodyPr>
            <a:normAutofit lnSpcReduction="10000"/>
          </a:bodyPr>
          <a:lstStyle/>
          <a:p>
            <a:pPr marL="0" indent="0">
              <a:buNone/>
            </a:pPr>
            <a:r>
              <a:rPr lang="en-NZ" sz="1800" b="1" dirty="0"/>
              <a:t>9.  Signing In and Out</a:t>
            </a:r>
          </a:p>
          <a:p>
            <a:pPr marL="0" indent="0">
              <a:spcAft>
                <a:spcPts val="200"/>
              </a:spcAft>
              <a:buNone/>
            </a:pPr>
            <a:r>
              <a:rPr lang="en-US" sz="1400" dirty="0">
                <a:solidFill>
                  <a:srgbClr val="FF0000"/>
                </a:solidFill>
              </a:rPr>
              <a:t>Transport drivers </a:t>
            </a:r>
            <a:r>
              <a:rPr lang="en-US" sz="1400" b="1" u="sng" dirty="0">
                <a:solidFill>
                  <a:srgbClr val="FF0000"/>
                </a:solidFill>
              </a:rPr>
              <a:t>must:</a:t>
            </a:r>
          </a:p>
          <a:p>
            <a:pPr>
              <a:spcAft>
                <a:spcPts val="200"/>
              </a:spcAft>
            </a:pPr>
            <a:r>
              <a:rPr lang="en-US" sz="1400" dirty="0">
                <a:solidFill>
                  <a:srgbClr val="FF0000"/>
                </a:solidFill>
              </a:rPr>
              <a:t>Read the Ministry of Primary Industries (MPI) Transitional Facility notice posted in the sign in register areas and acknowledge acceptance by ticking the indicated column of the Sign In Sheet (red circle)</a:t>
            </a:r>
          </a:p>
          <a:p>
            <a:pPr>
              <a:spcAft>
                <a:spcPts val="200"/>
              </a:spcAft>
            </a:pPr>
            <a:r>
              <a:rPr lang="en-US" sz="1400" dirty="0">
                <a:solidFill>
                  <a:srgbClr val="FF0000"/>
                </a:solidFill>
              </a:rPr>
              <a:t>Acknowledge they have Emergency Response Information (ERI) by ticking the ‘Yes’ box</a:t>
            </a:r>
          </a:p>
          <a:p>
            <a:pPr>
              <a:spcAft>
                <a:spcPts val="200"/>
              </a:spcAft>
            </a:pPr>
            <a:r>
              <a:rPr lang="en-US" sz="1400" dirty="0">
                <a:solidFill>
                  <a:srgbClr val="FF0000"/>
                </a:solidFill>
              </a:rPr>
              <a:t>If they tick the ‘No’ box,  they must be given a copy before leaving site and the sign in sheet is to be initialed by the person who provided it (purple circle)</a:t>
            </a:r>
            <a:endParaRPr lang="en-NZ" sz="1400" dirty="0">
              <a:solidFill>
                <a:srgbClr val="FF0000"/>
              </a:solidFill>
            </a:endParaRPr>
          </a:p>
          <a:p>
            <a:pPr>
              <a:buNone/>
            </a:pPr>
            <a:endParaRPr lang="en-NZ" sz="1600" dirty="0"/>
          </a:p>
          <a:p>
            <a:pPr>
              <a:buNone/>
            </a:pPr>
            <a:endParaRPr lang="en-NZ" sz="1400" dirty="0"/>
          </a:p>
        </p:txBody>
      </p:sp>
      <p:sp>
        <p:nvSpPr>
          <p:cNvPr id="5" name="Title 1"/>
          <p:cNvSpPr>
            <a:spLocks noGrp="1"/>
          </p:cNvSpPr>
          <p:nvPr>
            <p:ph type="title"/>
          </p:nvPr>
        </p:nvSpPr>
        <p:spPr>
          <a:xfrm>
            <a:off x="457200" y="274638"/>
            <a:ext cx="8229600" cy="562074"/>
          </a:xfrm>
        </p:spPr>
        <p:txBody>
          <a:bodyPr>
            <a:normAutofit fontScale="90000"/>
          </a:bodyPr>
          <a:lstStyle/>
          <a:p>
            <a:pPr algn="r"/>
            <a:r>
              <a:rPr lang="en-NZ" sz="3600" b="1" dirty="0">
                <a:solidFill>
                  <a:srgbClr val="0066CC"/>
                </a:solidFill>
              </a:rPr>
              <a:t>Transport Induction</a:t>
            </a:r>
          </a:p>
        </p:txBody>
      </p:sp>
      <p:sp>
        <p:nvSpPr>
          <p:cNvPr id="7" name="Slide Number Placeholder 6"/>
          <p:cNvSpPr>
            <a:spLocks noGrp="1"/>
          </p:cNvSpPr>
          <p:nvPr>
            <p:ph type="sldNum" sz="quarter" idx="12"/>
          </p:nvPr>
        </p:nvSpPr>
        <p:spPr/>
        <p:txBody>
          <a:bodyPr/>
          <a:lstStyle/>
          <a:p>
            <a:fld id="{68B92058-F052-4A71-8086-CCBA2BDAA4F8}" type="slidenum">
              <a:rPr lang="en-NZ" smtClean="0"/>
              <a:pPr/>
              <a:t>7</a:t>
            </a:fld>
            <a:endParaRPr lang="en-NZ" dirty="0"/>
          </a:p>
        </p:txBody>
      </p:sp>
      <p:sp>
        <p:nvSpPr>
          <p:cNvPr id="13" name="Content Placeholder 2"/>
          <p:cNvSpPr txBox="1">
            <a:spLocks/>
          </p:cNvSpPr>
          <p:nvPr/>
        </p:nvSpPr>
        <p:spPr>
          <a:xfrm>
            <a:off x="378372" y="3050805"/>
            <a:ext cx="4203972" cy="1584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a:t>Once you have reached the transit depot and switched your vehicle off:</a:t>
            </a:r>
            <a:endParaRPr lang="en-NZ" sz="1400" dirty="0"/>
          </a:p>
          <a:p>
            <a:r>
              <a:rPr lang="en-NZ" sz="1400" dirty="0"/>
              <a:t>All drivers picking up or delivering goods </a:t>
            </a:r>
            <a:r>
              <a:rPr lang="en-NZ" sz="1400" u="sng" dirty="0"/>
              <a:t>must</a:t>
            </a:r>
            <a:r>
              <a:rPr lang="en-NZ" sz="1400" dirty="0"/>
              <a:t> sign in and then sign out before leaving the site at the Inwards desk situated in canopy next to WH3 roller door</a:t>
            </a:r>
          </a:p>
          <a:p>
            <a:pPr>
              <a:buFont typeface="Arial" pitchFamily="34" charset="0"/>
              <a:buNone/>
            </a:pPr>
            <a:endParaRPr lang="en-NZ" sz="1400" dirty="0"/>
          </a:p>
        </p:txBody>
      </p:sp>
      <p:sp>
        <p:nvSpPr>
          <p:cNvPr id="2" name="Rectangle 1"/>
          <p:cNvSpPr/>
          <p:nvPr/>
        </p:nvSpPr>
        <p:spPr>
          <a:xfrm>
            <a:off x="378372" y="4725144"/>
            <a:ext cx="8226075" cy="1840504"/>
          </a:xfrm>
          <a:prstGeom prst="rect">
            <a:avLst/>
          </a:prstGeom>
        </p:spPr>
        <p:txBody>
          <a:bodyPr wrap="square">
            <a:spAutoFit/>
          </a:bodyPr>
          <a:lstStyle/>
          <a:p>
            <a:pPr marL="342900" lvl="0" indent="-342900">
              <a:spcBef>
                <a:spcPct val="20000"/>
              </a:spcBef>
              <a:defRPr/>
            </a:pPr>
            <a:r>
              <a:rPr lang="en-NZ" b="1" dirty="0"/>
              <a:t>10.  No stopping areas:</a:t>
            </a:r>
          </a:p>
          <a:p>
            <a:pPr marL="342900" lvl="0" indent="-342900">
              <a:spcBef>
                <a:spcPct val="20000"/>
              </a:spcBef>
              <a:buFont typeface="Arial" panose="020B0604020202020204" pitchFamily="34" charset="0"/>
              <a:buChar char="•"/>
              <a:defRPr/>
            </a:pPr>
            <a:r>
              <a:rPr lang="en-NZ" sz="1400" dirty="0"/>
              <a:t>No stopping on the Ring Road unless in a designated loading area and have prior permission to stop</a:t>
            </a:r>
          </a:p>
          <a:p>
            <a:pPr marL="342900" lvl="0" indent="-342900">
              <a:spcBef>
                <a:spcPct val="20000"/>
              </a:spcBef>
              <a:buFont typeface="Arial" panose="020B0604020202020204" pitchFamily="34" charset="0"/>
              <a:buChar char="•"/>
              <a:defRPr/>
            </a:pPr>
            <a:r>
              <a:rPr lang="en-NZ" sz="1400" dirty="0"/>
              <a:t>Vehicles are </a:t>
            </a:r>
            <a:r>
              <a:rPr lang="en-NZ" sz="1400" b="1" dirty="0"/>
              <a:t>not</a:t>
            </a:r>
            <a:r>
              <a:rPr lang="en-NZ" sz="1400" dirty="0"/>
              <a:t> to park around the LPG tank farm fence line *</a:t>
            </a:r>
          </a:p>
          <a:p>
            <a:pPr marL="342900" lvl="0" indent="-342900">
              <a:spcBef>
                <a:spcPct val="20000"/>
              </a:spcBef>
              <a:buFont typeface="Arial" panose="020B0604020202020204" pitchFamily="34" charset="0"/>
              <a:buChar char="•"/>
              <a:defRPr/>
            </a:pPr>
            <a:r>
              <a:rPr lang="en-NZ" sz="1400" dirty="0"/>
              <a:t>No vehicle should park beyond the canopy roof</a:t>
            </a:r>
            <a:endParaRPr lang="en-NZ" sz="1400" b="1" dirty="0"/>
          </a:p>
          <a:p>
            <a:pPr marL="342900" indent="-342900">
              <a:spcBef>
                <a:spcPct val="20000"/>
              </a:spcBef>
              <a:defRPr/>
            </a:pPr>
            <a:r>
              <a:rPr lang="en-NZ" sz="1200" b="1" i="1" dirty="0"/>
              <a:t>         * The LPG and Bulk Solvent tanker trucks have an exemption during delivery process</a:t>
            </a:r>
          </a:p>
          <a:p>
            <a:pPr marL="342900" indent="-342900">
              <a:spcBef>
                <a:spcPct val="20000"/>
              </a:spcBef>
              <a:buFont typeface="Arial" panose="020B0604020202020204" pitchFamily="34" charset="0"/>
              <a:buChar char="•"/>
              <a:defRPr/>
            </a:pPr>
            <a:r>
              <a:rPr lang="en-NZ" sz="1400" dirty="0"/>
              <a:t>If the area under the canopy is full, the Damar operator will inform the driver on arrival and the vehicle will be held at the gate until space becomes available</a:t>
            </a:r>
            <a:endParaRPr lang="en-NZ" sz="1400" b="1" i="1" dirty="0"/>
          </a:p>
        </p:txBody>
      </p:sp>
      <p:pic>
        <p:nvPicPr>
          <p:cNvPr id="4" name="Picture 3"/>
          <p:cNvPicPr>
            <a:picLocks noChangeAspect="1"/>
          </p:cNvPicPr>
          <p:nvPr/>
        </p:nvPicPr>
        <p:blipFill>
          <a:blip r:embed="rId3"/>
          <a:stretch>
            <a:fillRect/>
          </a:stretch>
        </p:blipFill>
        <p:spPr>
          <a:xfrm>
            <a:off x="4716015" y="2636912"/>
            <a:ext cx="4044351" cy="1111496"/>
          </a:xfrm>
          <a:prstGeom prst="rect">
            <a:avLst/>
          </a:prstGeom>
        </p:spPr>
      </p:pic>
      <p:pic>
        <p:nvPicPr>
          <p:cNvPr id="9" name="Picture 8"/>
          <p:cNvPicPr>
            <a:picLocks noChangeAspect="1"/>
          </p:cNvPicPr>
          <p:nvPr/>
        </p:nvPicPr>
        <p:blipFill>
          <a:blip r:embed="rId4"/>
          <a:stretch>
            <a:fillRect/>
          </a:stretch>
        </p:blipFill>
        <p:spPr>
          <a:xfrm>
            <a:off x="4716015" y="3861048"/>
            <a:ext cx="4044351" cy="1111258"/>
          </a:xfrm>
          <a:prstGeom prst="rect">
            <a:avLst/>
          </a:prstGeom>
        </p:spPr>
      </p:pic>
      <p:sp>
        <p:nvSpPr>
          <p:cNvPr id="10" name="Oval 9"/>
          <p:cNvSpPr/>
          <p:nvPr/>
        </p:nvSpPr>
        <p:spPr>
          <a:xfrm>
            <a:off x="6055094" y="3111798"/>
            <a:ext cx="49810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Oval 13"/>
          <p:cNvSpPr/>
          <p:nvPr/>
        </p:nvSpPr>
        <p:spPr>
          <a:xfrm>
            <a:off x="7524328" y="3192660"/>
            <a:ext cx="498106" cy="50405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 name="Picture 5">
            <a:extLst>
              <a:ext uri="{FF2B5EF4-FFF2-40B4-BE49-F238E27FC236}">
                <a16:creationId xmlns:a16="http://schemas.microsoft.com/office/drawing/2014/main" id="{ABD4348F-2077-DC6B-BD52-4973F3CF3557}"/>
              </a:ext>
            </a:extLst>
          </p:cNvPr>
          <p:cNvPicPr/>
          <p:nvPr/>
        </p:nvPicPr>
        <p:blipFill>
          <a:blip r:embed="rId5"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extLst>
      <p:ext uri="{BB962C8B-B14F-4D97-AF65-F5344CB8AC3E}">
        <p14:creationId xmlns:p14="http://schemas.microsoft.com/office/powerpoint/2010/main" val="651980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562074"/>
          </a:xfrm>
        </p:spPr>
        <p:txBody>
          <a:bodyPr>
            <a:normAutofit fontScale="90000"/>
          </a:bodyPr>
          <a:lstStyle/>
          <a:p>
            <a:pPr algn="r"/>
            <a:r>
              <a:rPr lang="en-NZ" sz="3600" b="1" dirty="0">
                <a:solidFill>
                  <a:srgbClr val="0066CC"/>
                </a:solidFill>
              </a:rPr>
              <a:t>Transport Induction</a:t>
            </a:r>
          </a:p>
        </p:txBody>
      </p:sp>
      <p:sp>
        <p:nvSpPr>
          <p:cNvPr id="7" name="Slide Number Placeholder 6"/>
          <p:cNvSpPr>
            <a:spLocks noGrp="1"/>
          </p:cNvSpPr>
          <p:nvPr>
            <p:ph type="sldNum" sz="quarter" idx="12"/>
          </p:nvPr>
        </p:nvSpPr>
        <p:spPr/>
        <p:txBody>
          <a:bodyPr/>
          <a:lstStyle/>
          <a:p>
            <a:fld id="{68B92058-F052-4A71-8086-CCBA2BDAA4F8}" type="slidenum">
              <a:rPr lang="en-NZ" smtClean="0"/>
              <a:pPr/>
              <a:t>8</a:t>
            </a:fld>
            <a:endParaRPr lang="en-NZ" dirty="0"/>
          </a:p>
        </p:txBody>
      </p:sp>
      <p:grpSp>
        <p:nvGrpSpPr>
          <p:cNvPr id="4" name="Group 3"/>
          <p:cNvGrpSpPr/>
          <p:nvPr/>
        </p:nvGrpSpPr>
        <p:grpSpPr>
          <a:xfrm rot="10800000">
            <a:off x="360000" y="1308779"/>
            <a:ext cx="8352460" cy="5031991"/>
            <a:chOff x="978911" y="1823271"/>
            <a:chExt cx="6598556" cy="4957780"/>
          </a:xfrm>
        </p:grpSpPr>
        <p:pic>
          <p:nvPicPr>
            <p:cNvPr id="13" name="Picture 12"/>
            <p:cNvPicPr>
              <a:picLocks noChangeAspect="1"/>
            </p:cNvPicPr>
            <p:nvPr/>
          </p:nvPicPr>
          <p:blipFill>
            <a:blip r:embed="rId3"/>
            <a:stretch>
              <a:fillRect/>
            </a:stretch>
          </p:blipFill>
          <p:spPr>
            <a:xfrm>
              <a:off x="978911" y="1823271"/>
              <a:ext cx="6542038" cy="4540547"/>
            </a:xfrm>
            <a:prstGeom prst="rect">
              <a:avLst/>
            </a:prstGeom>
          </p:spPr>
        </p:pic>
        <p:sp>
          <p:nvSpPr>
            <p:cNvPr id="14" name="Rectangle 13"/>
            <p:cNvSpPr/>
            <p:nvPr/>
          </p:nvSpPr>
          <p:spPr>
            <a:xfrm>
              <a:off x="1310929" y="3610223"/>
              <a:ext cx="204043" cy="4189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Freeform 14"/>
            <p:cNvSpPr/>
            <p:nvPr/>
          </p:nvSpPr>
          <p:spPr>
            <a:xfrm flipH="1">
              <a:off x="5864498" y="2833800"/>
              <a:ext cx="1196002" cy="3119021"/>
            </a:xfrm>
            <a:custGeom>
              <a:avLst/>
              <a:gdLst>
                <a:gd name="connsiteX0" fmla="*/ 0 w 1189311"/>
                <a:gd name="connsiteY0" fmla="*/ 0 h 2435682"/>
                <a:gd name="connsiteX1" fmla="*/ 57150 w 1189311"/>
                <a:gd name="connsiteY1" fmla="*/ 351064 h 2435682"/>
                <a:gd name="connsiteX2" fmla="*/ 81643 w 1189311"/>
                <a:gd name="connsiteY2" fmla="*/ 1836964 h 2435682"/>
                <a:gd name="connsiteX3" fmla="*/ 236764 w 1189311"/>
                <a:gd name="connsiteY3" fmla="*/ 2163536 h 2435682"/>
                <a:gd name="connsiteX4" fmla="*/ 628650 w 1189311"/>
                <a:gd name="connsiteY4" fmla="*/ 2416629 h 2435682"/>
                <a:gd name="connsiteX5" fmla="*/ 1159328 w 1189311"/>
                <a:gd name="connsiteY5" fmla="*/ 2416629 h 2435682"/>
                <a:gd name="connsiteX6" fmla="*/ 1126671 w 1189311"/>
                <a:gd name="connsiteY6" fmla="*/ 2408464 h 2435682"/>
                <a:gd name="connsiteX0" fmla="*/ 0 w 1189311"/>
                <a:gd name="connsiteY0" fmla="*/ 0 h 2435682"/>
                <a:gd name="connsiteX1" fmla="*/ 57150 w 1189311"/>
                <a:gd name="connsiteY1" fmla="*/ 351064 h 2435682"/>
                <a:gd name="connsiteX2" fmla="*/ 81643 w 1189311"/>
                <a:gd name="connsiteY2" fmla="*/ 1836964 h 2435682"/>
                <a:gd name="connsiteX3" fmla="*/ 236764 w 1189311"/>
                <a:gd name="connsiteY3" fmla="*/ 2163536 h 2435682"/>
                <a:gd name="connsiteX4" fmla="*/ 628650 w 1189311"/>
                <a:gd name="connsiteY4" fmla="*/ 2416629 h 2435682"/>
                <a:gd name="connsiteX5" fmla="*/ 1159328 w 1189311"/>
                <a:gd name="connsiteY5" fmla="*/ 2416629 h 2435682"/>
                <a:gd name="connsiteX6" fmla="*/ 1126671 w 1189311"/>
                <a:gd name="connsiteY6" fmla="*/ 2408464 h 2435682"/>
                <a:gd name="connsiteX0" fmla="*/ 0 w 1189311"/>
                <a:gd name="connsiteY0" fmla="*/ 0 h 2435682"/>
                <a:gd name="connsiteX1" fmla="*/ 57150 w 1189311"/>
                <a:gd name="connsiteY1" fmla="*/ 351064 h 2435682"/>
                <a:gd name="connsiteX2" fmla="*/ 81643 w 1189311"/>
                <a:gd name="connsiteY2" fmla="*/ 1836964 h 2435682"/>
                <a:gd name="connsiteX3" fmla="*/ 236764 w 1189311"/>
                <a:gd name="connsiteY3" fmla="*/ 2163536 h 2435682"/>
                <a:gd name="connsiteX4" fmla="*/ 628650 w 1189311"/>
                <a:gd name="connsiteY4" fmla="*/ 2416629 h 2435682"/>
                <a:gd name="connsiteX5" fmla="*/ 1159328 w 1189311"/>
                <a:gd name="connsiteY5" fmla="*/ 2416629 h 2435682"/>
                <a:gd name="connsiteX6" fmla="*/ 1126671 w 1189311"/>
                <a:gd name="connsiteY6" fmla="*/ 2408464 h 2435682"/>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3506"/>
                <a:gd name="connsiteY0" fmla="*/ 0 h 2449084"/>
                <a:gd name="connsiteX1" fmla="*/ 57150 w 1183506"/>
                <a:gd name="connsiteY1" fmla="*/ 351064 h 2449084"/>
                <a:gd name="connsiteX2" fmla="*/ 81643 w 1183506"/>
                <a:gd name="connsiteY2" fmla="*/ 1836964 h 2449084"/>
                <a:gd name="connsiteX3" fmla="*/ 253092 w 1183506"/>
                <a:gd name="connsiteY3" fmla="*/ 2261508 h 2449084"/>
                <a:gd name="connsiteX4" fmla="*/ 710292 w 1183506"/>
                <a:gd name="connsiteY4" fmla="*/ 2441121 h 2449084"/>
                <a:gd name="connsiteX5" fmla="*/ 1159328 w 1183506"/>
                <a:gd name="connsiteY5" fmla="*/ 2416629 h 2449084"/>
                <a:gd name="connsiteX6" fmla="*/ 1126671 w 1183506"/>
                <a:gd name="connsiteY6" fmla="*/ 2408464 h 2449084"/>
                <a:gd name="connsiteX0" fmla="*/ 0 w 1175790"/>
                <a:gd name="connsiteY0" fmla="*/ 0 h 2449084"/>
                <a:gd name="connsiteX1" fmla="*/ 57150 w 1175790"/>
                <a:gd name="connsiteY1" fmla="*/ 351064 h 2449084"/>
                <a:gd name="connsiteX2" fmla="*/ 81643 w 1175790"/>
                <a:gd name="connsiteY2" fmla="*/ 1836964 h 2449084"/>
                <a:gd name="connsiteX3" fmla="*/ 253092 w 1175790"/>
                <a:gd name="connsiteY3" fmla="*/ 2261508 h 2449084"/>
                <a:gd name="connsiteX4" fmla="*/ 710292 w 1175790"/>
                <a:gd name="connsiteY4" fmla="*/ 2441121 h 2449084"/>
                <a:gd name="connsiteX5" fmla="*/ 1159328 w 1175790"/>
                <a:gd name="connsiteY5" fmla="*/ 2416629 h 2449084"/>
                <a:gd name="connsiteX6" fmla="*/ 1085849 w 1175790"/>
                <a:gd name="connsiteY6" fmla="*/ 2408464 h 2449084"/>
                <a:gd name="connsiteX0" fmla="*/ 0 w 1166330"/>
                <a:gd name="connsiteY0" fmla="*/ 0 h 2449286"/>
                <a:gd name="connsiteX1" fmla="*/ 57150 w 1166330"/>
                <a:gd name="connsiteY1" fmla="*/ 351064 h 2449286"/>
                <a:gd name="connsiteX2" fmla="*/ 81643 w 1166330"/>
                <a:gd name="connsiteY2" fmla="*/ 1836964 h 2449286"/>
                <a:gd name="connsiteX3" fmla="*/ 253092 w 1166330"/>
                <a:gd name="connsiteY3" fmla="*/ 2261508 h 2449286"/>
                <a:gd name="connsiteX4" fmla="*/ 710292 w 1166330"/>
                <a:gd name="connsiteY4" fmla="*/ 2441121 h 2449286"/>
                <a:gd name="connsiteX5" fmla="*/ 1159328 w 1166330"/>
                <a:gd name="connsiteY5" fmla="*/ 2416629 h 2449286"/>
                <a:gd name="connsiteX6" fmla="*/ 996041 w 1166330"/>
                <a:gd name="connsiteY6" fmla="*/ 2449286 h 2449286"/>
                <a:gd name="connsiteX0" fmla="*/ 0 w 1150505"/>
                <a:gd name="connsiteY0" fmla="*/ 0 h 2457125"/>
                <a:gd name="connsiteX1" fmla="*/ 57150 w 1150505"/>
                <a:gd name="connsiteY1" fmla="*/ 351064 h 2457125"/>
                <a:gd name="connsiteX2" fmla="*/ 81643 w 1150505"/>
                <a:gd name="connsiteY2" fmla="*/ 1836964 h 2457125"/>
                <a:gd name="connsiteX3" fmla="*/ 253092 w 1150505"/>
                <a:gd name="connsiteY3" fmla="*/ 2261508 h 2457125"/>
                <a:gd name="connsiteX4" fmla="*/ 710292 w 1150505"/>
                <a:gd name="connsiteY4" fmla="*/ 2441121 h 2457125"/>
                <a:gd name="connsiteX5" fmla="*/ 1142999 w 1150505"/>
                <a:gd name="connsiteY5" fmla="*/ 2449286 h 2457125"/>
                <a:gd name="connsiteX6" fmla="*/ 996041 w 1150505"/>
                <a:gd name="connsiteY6" fmla="*/ 2449286 h 2457125"/>
                <a:gd name="connsiteX0" fmla="*/ 0 w 1298119"/>
                <a:gd name="connsiteY0" fmla="*/ 0 h 2457451"/>
                <a:gd name="connsiteX1" fmla="*/ 57150 w 1298119"/>
                <a:gd name="connsiteY1" fmla="*/ 351064 h 2457451"/>
                <a:gd name="connsiteX2" fmla="*/ 81643 w 1298119"/>
                <a:gd name="connsiteY2" fmla="*/ 1836964 h 2457451"/>
                <a:gd name="connsiteX3" fmla="*/ 253092 w 1298119"/>
                <a:gd name="connsiteY3" fmla="*/ 2261508 h 2457451"/>
                <a:gd name="connsiteX4" fmla="*/ 710292 w 1298119"/>
                <a:gd name="connsiteY4" fmla="*/ 2441121 h 2457451"/>
                <a:gd name="connsiteX5" fmla="*/ 1142999 w 1298119"/>
                <a:gd name="connsiteY5" fmla="*/ 2449286 h 2457451"/>
                <a:gd name="connsiteX6" fmla="*/ 1298119 w 1298119"/>
                <a:gd name="connsiteY6" fmla="*/ 2457451 h 2457451"/>
                <a:gd name="connsiteX0" fmla="*/ 0 w 1298119"/>
                <a:gd name="connsiteY0" fmla="*/ 0 h 2457451"/>
                <a:gd name="connsiteX1" fmla="*/ 57150 w 1298119"/>
                <a:gd name="connsiteY1" fmla="*/ 351064 h 2457451"/>
                <a:gd name="connsiteX2" fmla="*/ 81643 w 1298119"/>
                <a:gd name="connsiteY2" fmla="*/ 1836964 h 2457451"/>
                <a:gd name="connsiteX3" fmla="*/ 253092 w 1298119"/>
                <a:gd name="connsiteY3" fmla="*/ 2261508 h 2457451"/>
                <a:gd name="connsiteX4" fmla="*/ 710292 w 1298119"/>
                <a:gd name="connsiteY4" fmla="*/ 2441121 h 2457451"/>
                <a:gd name="connsiteX5" fmla="*/ 971549 w 1298119"/>
                <a:gd name="connsiteY5" fmla="*/ 2449286 h 2457451"/>
                <a:gd name="connsiteX6" fmla="*/ 1298119 w 1298119"/>
                <a:gd name="connsiteY6" fmla="*/ 2457451 h 2457451"/>
                <a:gd name="connsiteX0" fmla="*/ 0 w 1298119"/>
                <a:gd name="connsiteY0" fmla="*/ 0 h 2457451"/>
                <a:gd name="connsiteX1" fmla="*/ 57150 w 1298119"/>
                <a:gd name="connsiteY1" fmla="*/ 351064 h 2457451"/>
                <a:gd name="connsiteX2" fmla="*/ 81643 w 1298119"/>
                <a:gd name="connsiteY2" fmla="*/ 1836964 h 2457451"/>
                <a:gd name="connsiteX3" fmla="*/ 253092 w 1298119"/>
                <a:gd name="connsiteY3" fmla="*/ 2261508 h 2457451"/>
                <a:gd name="connsiteX4" fmla="*/ 636813 w 1298119"/>
                <a:gd name="connsiteY4" fmla="*/ 2441121 h 2457451"/>
                <a:gd name="connsiteX5" fmla="*/ 971549 w 1298119"/>
                <a:gd name="connsiteY5" fmla="*/ 2449286 h 2457451"/>
                <a:gd name="connsiteX6" fmla="*/ 1298119 w 1298119"/>
                <a:gd name="connsiteY6" fmla="*/ 2457451 h 2457451"/>
                <a:gd name="connsiteX0" fmla="*/ 0 w 1298119"/>
                <a:gd name="connsiteY0" fmla="*/ 0 h 2457451"/>
                <a:gd name="connsiteX1" fmla="*/ 57150 w 1298119"/>
                <a:gd name="connsiteY1" fmla="*/ 351064 h 2457451"/>
                <a:gd name="connsiteX2" fmla="*/ 8164 w 1298119"/>
                <a:gd name="connsiteY2" fmla="*/ 1771650 h 2457451"/>
                <a:gd name="connsiteX3" fmla="*/ 253092 w 1298119"/>
                <a:gd name="connsiteY3" fmla="*/ 2261508 h 2457451"/>
                <a:gd name="connsiteX4" fmla="*/ 636813 w 1298119"/>
                <a:gd name="connsiteY4" fmla="*/ 2441121 h 2457451"/>
                <a:gd name="connsiteX5" fmla="*/ 971549 w 1298119"/>
                <a:gd name="connsiteY5" fmla="*/ 2449286 h 2457451"/>
                <a:gd name="connsiteX6" fmla="*/ 1298119 w 1298119"/>
                <a:gd name="connsiteY6" fmla="*/ 2457451 h 2457451"/>
                <a:gd name="connsiteX0" fmla="*/ 0 w 1298119"/>
                <a:gd name="connsiteY0" fmla="*/ 0 h 2457451"/>
                <a:gd name="connsiteX1" fmla="*/ 57150 w 1298119"/>
                <a:gd name="connsiteY1" fmla="*/ 351064 h 2457451"/>
                <a:gd name="connsiteX2" fmla="*/ 40821 w 1298119"/>
                <a:gd name="connsiteY2" fmla="*/ 1779814 h 2457451"/>
                <a:gd name="connsiteX3" fmla="*/ 253092 w 1298119"/>
                <a:gd name="connsiteY3" fmla="*/ 2261508 h 2457451"/>
                <a:gd name="connsiteX4" fmla="*/ 636813 w 1298119"/>
                <a:gd name="connsiteY4" fmla="*/ 2441121 h 2457451"/>
                <a:gd name="connsiteX5" fmla="*/ 971549 w 1298119"/>
                <a:gd name="connsiteY5" fmla="*/ 2449286 h 2457451"/>
                <a:gd name="connsiteX6" fmla="*/ 1298119 w 1298119"/>
                <a:gd name="connsiteY6" fmla="*/ 2457451 h 2457451"/>
                <a:gd name="connsiteX0" fmla="*/ 16329 w 1257298"/>
                <a:gd name="connsiteY0" fmla="*/ 0 h 3233058"/>
                <a:gd name="connsiteX1" fmla="*/ 16329 w 1257298"/>
                <a:gd name="connsiteY1" fmla="*/ 1126671 h 3233058"/>
                <a:gd name="connsiteX2" fmla="*/ 0 w 1257298"/>
                <a:gd name="connsiteY2" fmla="*/ 2555421 h 3233058"/>
                <a:gd name="connsiteX3" fmla="*/ 212271 w 1257298"/>
                <a:gd name="connsiteY3" fmla="*/ 3037115 h 3233058"/>
                <a:gd name="connsiteX4" fmla="*/ 595992 w 1257298"/>
                <a:gd name="connsiteY4" fmla="*/ 3216728 h 3233058"/>
                <a:gd name="connsiteX5" fmla="*/ 930728 w 1257298"/>
                <a:gd name="connsiteY5" fmla="*/ 3224893 h 3233058"/>
                <a:gd name="connsiteX6" fmla="*/ 1257298 w 1257298"/>
                <a:gd name="connsiteY6" fmla="*/ 3233058 h 3233058"/>
                <a:gd name="connsiteX0" fmla="*/ 24494 w 1257298"/>
                <a:gd name="connsiteY0" fmla="*/ 0 h 3380016"/>
                <a:gd name="connsiteX1" fmla="*/ 16329 w 1257298"/>
                <a:gd name="connsiteY1" fmla="*/ 1273629 h 3380016"/>
                <a:gd name="connsiteX2" fmla="*/ 0 w 1257298"/>
                <a:gd name="connsiteY2" fmla="*/ 2702379 h 3380016"/>
                <a:gd name="connsiteX3" fmla="*/ 212271 w 1257298"/>
                <a:gd name="connsiteY3" fmla="*/ 3184073 h 3380016"/>
                <a:gd name="connsiteX4" fmla="*/ 595992 w 1257298"/>
                <a:gd name="connsiteY4" fmla="*/ 3363686 h 3380016"/>
                <a:gd name="connsiteX5" fmla="*/ 930728 w 1257298"/>
                <a:gd name="connsiteY5" fmla="*/ 3371851 h 3380016"/>
                <a:gd name="connsiteX6" fmla="*/ 1257298 w 1257298"/>
                <a:gd name="connsiteY6" fmla="*/ 3380016 h 3380016"/>
                <a:gd name="connsiteX0" fmla="*/ 24494 w 1257298"/>
                <a:gd name="connsiteY0" fmla="*/ 0 h 3396344"/>
                <a:gd name="connsiteX1" fmla="*/ 16329 w 1257298"/>
                <a:gd name="connsiteY1" fmla="*/ 1273629 h 3396344"/>
                <a:gd name="connsiteX2" fmla="*/ 0 w 1257298"/>
                <a:gd name="connsiteY2" fmla="*/ 2702379 h 3396344"/>
                <a:gd name="connsiteX3" fmla="*/ 212271 w 1257298"/>
                <a:gd name="connsiteY3" fmla="*/ 3184073 h 3396344"/>
                <a:gd name="connsiteX4" fmla="*/ 595992 w 1257298"/>
                <a:gd name="connsiteY4" fmla="*/ 3363686 h 3396344"/>
                <a:gd name="connsiteX5" fmla="*/ 930728 w 1257298"/>
                <a:gd name="connsiteY5" fmla="*/ 3396344 h 3396344"/>
                <a:gd name="connsiteX6" fmla="*/ 1257298 w 1257298"/>
                <a:gd name="connsiteY6" fmla="*/ 3380016 h 3396344"/>
                <a:gd name="connsiteX0" fmla="*/ 24494 w 1257298"/>
                <a:gd name="connsiteY0" fmla="*/ 0 h 3396344"/>
                <a:gd name="connsiteX1" fmla="*/ 16329 w 1257298"/>
                <a:gd name="connsiteY1" fmla="*/ 1273629 h 3396344"/>
                <a:gd name="connsiteX2" fmla="*/ 0 w 1257298"/>
                <a:gd name="connsiteY2" fmla="*/ 2702379 h 3396344"/>
                <a:gd name="connsiteX3" fmla="*/ 212271 w 1257298"/>
                <a:gd name="connsiteY3" fmla="*/ 3184073 h 3396344"/>
                <a:gd name="connsiteX4" fmla="*/ 595992 w 1257298"/>
                <a:gd name="connsiteY4" fmla="*/ 3363686 h 3396344"/>
                <a:gd name="connsiteX5" fmla="*/ 930728 w 1257298"/>
                <a:gd name="connsiteY5" fmla="*/ 3396344 h 3396344"/>
                <a:gd name="connsiteX6" fmla="*/ 1257298 w 1257298"/>
                <a:gd name="connsiteY6" fmla="*/ 3380016 h 3396344"/>
                <a:gd name="connsiteX0" fmla="*/ 24494 w 1257298"/>
                <a:gd name="connsiteY0" fmla="*/ 0 h 3401465"/>
                <a:gd name="connsiteX1" fmla="*/ 16329 w 1257298"/>
                <a:gd name="connsiteY1" fmla="*/ 1273629 h 3401465"/>
                <a:gd name="connsiteX2" fmla="*/ 0 w 1257298"/>
                <a:gd name="connsiteY2" fmla="*/ 2702379 h 3401465"/>
                <a:gd name="connsiteX3" fmla="*/ 212271 w 1257298"/>
                <a:gd name="connsiteY3" fmla="*/ 3184073 h 3401465"/>
                <a:gd name="connsiteX4" fmla="*/ 473527 w 1257298"/>
                <a:gd name="connsiteY4" fmla="*/ 3380014 h 3401465"/>
                <a:gd name="connsiteX5" fmla="*/ 930728 w 1257298"/>
                <a:gd name="connsiteY5" fmla="*/ 3396344 h 3401465"/>
                <a:gd name="connsiteX6" fmla="*/ 1257298 w 1257298"/>
                <a:gd name="connsiteY6" fmla="*/ 3380016 h 3401465"/>
                <a:gd name="connsiteX0" fmla="*/ 24494 w 1257298"/>
                <a:gd name="connsiteY0" fmla="*/ 0 h 3401465"/>
                <a:gd name="connsiteX1" fmla="*/ 16329 w 1257298"/>
                <a:gd name="connsiteY1" fmla="*/ 1273629 h 3401465"/>
                <a:gd name="connsiteX2" fmla="*/ 0 w 1257298"/>
                <a:gd name="connsiteY2" fmla="*/ 2702379 h 3401465"/>
                <a:gd name="connsiteX3" fmla="*/ 212271 w 1257298"/>
                <a:gd name="connsiteY3" fmla="*/ 3184073 h 3401465"/>
                <a:gd name="connsiteX4" fmla="*/ 498020 w 1257298"/>
                <a:gd name="connsiteY4" fmla="*/ 3380014 h 3401465"/>
                <a:gd name="connsiteX5" fmla="*/ 930728 w 1257298"/>
                <a:gd name="connsiteY5" fmla="*/ 3396344 h 3401465"/>
                <a:gd name="connsiteX6" fmla="*/ 1257298 w 1257298"/>
                <a:gd name="connsiteY6" fmla="*/ 3380016 h 3401465"/>
                <a:gd name="connsiteX0" fmla="*/ 33423 w 1266227"/>
                <a:gd name="connsiteY0" fmla="*/ 0 h 3403630"/>
                <a:gd name="connsiteX1" fmla="*/ 25258 w 1266227"/>
                <a:gd name="connsiteY1" fmla="*/ 1273629 h 3403630"/>
                <a:gd name="connsiteX2" fmla="*/ 8929 w 1266227"/>
                <a:gd name="connsiteY2" fmla="*/ 2702379 h 3403630"/>
                <a:gd name="connsiteX3" fmla="*/ 180379 w 1266227"/>
                <a:gd name="connsiteY3" fmla="*/ 3151416 h 3403630"/>
                <a:gd name="connsiteX4" fmla="*/ 506949 w 1266227"/>
                <a:gd name="connsiteY4" fmla="*/ 3380014 h 3403630"/>
                <a:gd name="connsiteX5" fmla="*/ 939657 w 1266227"/>
                <a:gd name="connsiteY5" fmla="*/ 3396344 h 3403630"/>
                <a:gd name="connsiteX6" fmla="*/ 1266227 w 1266227"/>
                <a:gd name="connsiteY6" fmla="*/ 3380016 h 340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6227" h="3403630">
                  <a:moveTo>
                    <a:pt x="33423" y="0"/>
                  </a:moveTo>
                  <a:cubicBezTo>
                    <a:pt x="55194" y="22451"/>
                    <a:pt x="29340" y="823233"/>
                    <a:pt x="25258" y="1273629"/>
                  </a:cubicBezTo>
                  <a:cubicBezTo>
                    <a:pt x="21176" y="1724025"/>
                    <a:pt x="-16924" y="2389415"/>
                    <a:pt x="8929" y="2702379"/>
                  </a:cubicBezTo>
                  <a:cubicBezTo>
                    <a:pt x="34782" y="3015343"/>
                    <a:pt x="97376" y="3038477"/>
                    <a:pt x="180379" y="3151416"/>
                  </a:cubicBezTo>
                  <a:cubicBezTo>
                    <a:pt x="263382" y="3264355"/>
                    <a:pt x="380403" y="3339193"/>
                    <a:pt x="506949" y="3380014"/>
                  </a:cubicBezTo>
                  <a:cubicBezTo>
                    <a:pt x="633495" y="3420835"/>
                    <a:pt x="813111" y="3396344"/>
                    <a:pt x="939657" y="3396344"/>
                  </a:cubicBezTo>
                  <a:cubicBezTo>
                    <a:pt x="1066203" y="3396344"/>
                    <a:pt x="1157370" y="3385459"/>
                    <a:pt x="1266227" y="3380016"/>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Freeform 15"/>
            <p:cNvSpPr/>
            <p:nvPr/>
          </p:nvSpPr>
          <p:spPr>
            <a:xfrm>
              <a:off x="1425787" y="3648979"/>
              <a:ext cx="1079607" cy="2274405"/>
            </a:xfrm>
            <a:custGeom>
              <a:avLst/>
              <a:gdLst>
                <a:gd name="connsiteX0" fmla="*/ 0 w 1189311"/>
                <a:gd name="connsiteY0" fmla="*/ 0 h 2435682"/>
                <a:gd name="connsiteX1" fmla="*/ 57150 w 1189311"/>
                <a:gd name="connsiteY1" fmla="*/ 351064 h 2435682"/>
                <a:gd name="connsiteX2" fmla="*/ 81643 w 1189311"/>
                <a:gd name="connsiteY2" fmla="*/ 1836964 h 2435682"/>
                <a:gd name="connsiteX3" fmla="*/ 236764 w 1189311"/>
                <a:gd name="connsiteY3" fmla="*/ 2163536 h 2435682"/>
                <a:gd name="connsiteX4" fmla="*/ 628650 w 1189311"/>
                <a:gd name="connsiteY4" fmla="*/ 2416629 h 2435682"/>
                <a:gd name="connsiteX5" fmla="*/ 1159328 w 1189311"/>
                <a:gd name="connsiteY5" fmla="*/ 2416629 h 2435682"/>
                <a:gd name="connsiteX6" fmla="*/ 1126671 w 1189311"/>
                <a:gd name="connsiteY6" fmla="*/ 2408464 h 2435682"/>
                <a:gd name="connsiteX0" fmla="*/ 0 w 1189311"/>
                <a:gd name="connsiteY0" fmla="*/ 0 h 2435682"/>
                <a:gd name="connsiteX1" fmla="*/ 57150 w 1189311"/>
                <a:gd name="connsiteY1" fmla="*/ 351064 h 2435682"/>
                <a:gd name="connsiteX2" fmla="*/ 81643 w 1189311"/>
                <a:gd name="connsiteY2" fmla="*/ 1836964 h 2435682"/>
                <a:gd name="connsiteX3" fmla="*/ 236764 w 1189311"/>
                <a:gd name="connsiteY3" fmla="*/ 2163536 h 2435682"/>
                <a:gd name="connsiteX4" fmla="*/ 628650 w 1189311"/>
                <a:gd name="connsiteY4" fmla="*/ 2416629 h 2435682"/>
                <a:gd name="connsiteX5" fmla="*/ 1159328 w 1189311"/>
                <a:gd name="connsiteY5" fmla="*/ 2416629 h 2435682"/>
                <a:gd name="connsiteX6" fmla="*/ 1126671 w 1189311"/>
                <a:gd name="connsiteY6" fmla="*/ 2408464 h 2435682"/>
                <a:gd name="connsiteX0" fmla="*/ 0 w 1189311"/>
                <a:gd name="connsiteY0" fmla="*/ 0 h 2435682"/>
                <a:gd name="connsiteX1" fmla="*/ 57150 w 1189311"/>
                <a:gd name="connsiteY1" fmla="*/ 351064 h 2435682"/>
                <a:gd name="connsiteX2" fmla="*/ 81643 w 1189311"/>
                <a:gd name="connsiteY2" fmla="*/ 1836964 h 2435682"/>
                <a:gd name="connsiteX3" fmla="*/ 236764 w 1189311"/>
                <a:gd name="connsiteY3" fmla="*/ 2163536 h 2435682"/>
                <a:gd name="connsiteX4" fmla="*/ 628650 w 1189311"/>
                <a:gd name="connsiteY4" fmla="*/ 2416629 h 2435682"/>
                <a:gd name="connsiteX5" fmla="*/ 1159328 w 1189311"/>
                <a:gd name="connsiteY5" fmla="*/ 2416629 h 2435682"/>
                <a:gd name="connsiteX6" fmla="*/ 1126671 w 1189311"/>
                <a:gd name="connsiteY6" fmla="*/ 2408464 h 2435682"/>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3506"/>
                <a:gd name="connsiteY0" fmla="*/ 0 h 2449084"/>
                <a:gd name="connsiteX1" fmla="*/ 57150 w 1183506"/>
                <a:gd name="connsiteY1" fmla="*/ 351064 h 2449084"/>
                <a:gd name="connsiteX2" fmla="*/ 81643 w 1183506"/>
                <a:gd name="connsiteY2" fmla="*/ 1836964 h 2449084"/>
                <a:gd name="connsiteX3" fmla="*/ 253092 w 1183506"/>
                <a:gd name="connsiteY3" fmla="*/ 2261508 h 2449084"/>
                <a:gd name="connsiteX4" fmla="*/ 710292 w 1183506"/>
                <a:gd name="connsiteY4" fmla="*/ 2441121 h 2449084"/>
                <a:gd name="connsiteX5" fmla="*/ 1159328 w 1183506"/>
                <a:gd name="connsiteY5" fmla="*/ 2416629 h 2449084"/>
                <a:gd name="connsiteX6" fmla="*/ 1126671 w 1183506"/>
                <a:gd name="connsiteY6" fmla="*/ 2408464 h 2449084"/>
                <a:gd name="connsiteX0" fmla="*/ 0 w 1175790"/>
                <a:gd name="connsiteY0" fmla="*/ 0 h 2449084"/>
                <a:gd name="connsiteX1" fmla="*/ 57150 w 1175790"/>
                <a:gd name="connsiteY1" fmla="*/ 351064 h 2449084"/>
                <a:gd name="connsiteX2" fmla="*/ 81643 w 1175790"/>
                <a:gd name="connsiteY2" fmla="*/ 1836964 h 2449084"/>
                <a:gd name="connsiteX3" fmla="*/ 253092 w 1175790"/>
                <a:gd name="connsiteY3" fmla="*/ 2261508 h 2449084"/>
                <a:gd name="connsiteX4" fmla="*/ 710292 w 1175790"/>
                <a:gd name="connsiteY4" fmla="*/ 2441121 h 2449084"/>
                <a:gd name="connsiteX5" fmla="*/ 1159328 w 1175790"/>
                <a:gd name="connsiteY5" fmla="*/ 2416629 h 2449084"/>
                <a:gd name="connsiteX6" fmla="*/ 1085849 w 1175790"/>
                <a:gd name="connsiteY6" fmla="*/ 2408464 h 2449084"/>
                <a:gd name="connsiteX0" fmla="*/ 0 w 1166330"/>
                <a:gd name="connsiteY0" fmla="*/ 0 h 2449286"/>
                <a:gd name="connsiteX1" fmla="*/ 57150 w 1166330"/>
                <a:gd name="connsiteY1" fmla="*/ 351064 h 2449286"/>
                <a:gd name="connsiteX2" fmla="*/ 81643 w 1166330"/>
                <a:gd name="connsiteY2" fmla="*/ 1836964 h 2449286"/>
                <a:gd name="connsiteX3" fmla="*/ 253092 w 1166330"/>
                <a:gd name="connsiteY3" fmla="*/ 2261508 h 2449286"/>
                <a:gd name="connsiteX4" fmla="*/ 710292 w 1166330"/>
                <a:gd name="connsiteY4" fmla="*/ 2441121 h 2449286"/>
                <a:gd name="connsiteX5" fmla="*/ 1159328 w 1166330"/>
                <a:gd name="connsiteY5" fmla="*/ 2416629 h 2449286"/>
                <a:gd name="connsiteX6" fmla="*/ 996041 w 1166330"/>
                <a:gd name="connsiteY6" fmla="*/ 2449286 h 2449286"/>
                <a:gd name="connsiteX0" fmla="*/ 0 w 1150505"/>
                <a:gd name="connsiteY0" fmla="*/ 0 h 2457125"/>
                <a:gd name="connsiteX1" fmla="*/ 57150 w 1150505"/>
                <a:gd name="connsiteY1" fmla="*/ 351064 h 2457125"/>
                <a:gd name="connsiteX2" fmla="*/ 81643 w 1150505"/>
                <a:gd name="connsiteY2" fmla="*/ 1836964 h 2457125"/>
                <a:gd name="connsiteX3" fmla="*/ 253092 w 1150505"/>
                <a:gd name="connsiteY3" fmla="*/ 2261508 h 2457125"/>
                <a:gd name="connsiteX4" fmla="*/ 710292 w 1150505"/>
                <a:gd name="connsiteY4" fmla="*/ 2441121 h 2457125"/>
                <a:gd name="connsiteX5" fmla="*/ 1142999 w 1150505"/>
                <a:gd name="connsiteY5" fmla="*/ 2449286 h 2457125"/>
                <a:gd name="connsiteX6" fmla="*/ 996041 w 1150505"/>
                <a:gd name="connsiteY6" fmla="*/ 2449286 h 2457125"/>
                <a:gd name="connsiteX0" fmla="*/ 0 w 1158457"/>
                <a:gd name="connsiteY0" fmla="*/ 0 h 2472507"/>
                <a:gd name="connsiteX1" fmla="*/ 57150 w 1158457"/>
                <a:gd name="connsiteY1" fmla="*/ 351064 h 2472507"/>
                <a:gd name="connsiteX2" fmla="*/ 81643 w 1158457"/>
                <a:gd name="connsiteY2" fmla="*/ 1836964 h 2472507"/>
                <a:gd name="connsiteX3" fmla="*/ 253092 w 1158457"/>
                <a:gd name="connsiteY3" fmla="*/ 2261508 h 2472507"/>
                <a:gd name="connsiteX4" fmla="*/ 710292 w 1158457"/>
                <a:gd name="connsiteY4" fmla="*/ 2441121 h 2472507"/>
                <a:gd name="connsiteX5" fmla="*/ 1142999 w 1158457"/>
                <a:gd name="connsiteY5" fmla="*/ 2449286 h 2472507"/>
                <a:gd name="connsiteX6" fmla="*/ 1069520 w 1158457"/>
                <a:gd name="connsiteY6" fmla="*/ 2204357 h 2472507"/>
                <a:gd name="connsiteX0" fmla="*/ 0 w 1069520"/>
                <a:gd name="connsiteY0" fmla="*/ 0 h 2484365"/>
                <a:gd name="connsiteX1" fmla="*/ 57150 w 1069520"/>
                <a:gd name="connsiteY1" fmla="*/ 351064 h 2484365"/>
                <a:gd name="connsiteX2" fmla="*/ 81643 w 1069520"/>
                <a:gd name="connsiteY2" fmla="*/ 1836964 h 2484365"/>
                <a:gd name="connsiteX3" fmla="*/ 253092 w 1069520"/>
                <a:gd name="connsiteY3" fmla="*/ 2261508 h 2484365"/>
                <a:gd name="connsiteX4" fmla="*/ 710292 w 1069520"/>
                <a:gd name="connsiteY4" fmla="*/ 2441121 h 2484365"/>
                <a:gd name="connsiteX5" fmla="*/ 930727 w 1069520"/>
                <a:gd name="connsiteY5" fmla="*/ 2465615 h 2484365"/>
                <a:gd name="connsiteX6" fmla="*/ 1069520 w 1069520"/>
                <a:gd name="connsiteY6" fmla="*/ 2204357 h 2484365"/>
                <a:gd name="connsiteX0" fmla="*/ 0 w 1142998"/>
                <a:gd name="connsiteY0" fmla="*/ 0 h 2481943"/>
                <a:gd name="connsiteX1" fmla="*/ 57150 w 1142998"/>
                <a:gd name="connsiteY1" fmla="*/ 351064 h 2481943"/>
                <a:gd name="connsiteX2" fmla="*/ 81643 w 1142998"/>
                <a:gd name="connsiteY2" fmla="*/ 1836964 h 2481943"/>
                <a:gd name="connsiteX3" fmla="*/ 253092 w 1142998"/>
                <a:gd name="connsiteY3" fmla="*/ 2261508 h 2481943"/>
                <a:gd name="connsiteX4" fmla="*/ 710292 w 1142998"/>
                <a:gd name="connsiteY4" fmla="*/ 2441121 h 2481943"/>
                <a:gd name="connsiteX5" fmla="*/ 930727 w 1142998"/>
                <a:gd name="connsiteY5" fmla="*/ 2465615 h 2481943"/>
                <a:gd name="connsiteX6" fmla="*/ 1142998 w 1142998"/>
                <a:gd name="connsiteY6" fmla="*/ 2481943 h 2481943"/>
                <a:gd name="connsiteX0" fmla="*/ 0 w 1142998"/>
                <a:gd name="connsiteY0" fmla="*/ 0 h 2481943"/>
                <a:gd name="connsiteX1" fmla="*/ 57150 w 1142998"/>
                <a:gd name="connsiteY1" fmla="*/ 351064 h 2481943"/>
                <a:gd name="connsiteX2" fmla="*/ 81643 w 1142998"/>
                <a:gd name="connsiteY2" fmla="*/ 1836964 h 2481943"/>
                <a:gd name="connsiteX3" fmla="*/ 253092 w 1142998"/>
                <a:gd name="connsiteY3" fmla="*/ 2261508 h 2481943"/>
                <a:gd name="connsiteX4" fmla="*/ 604156 w 1142998"/>
                <a:gd name="connsiteY4" fmla="*/ 2449286 h 2481943"/>
                <a:gd name="connsiteX5" fmla="*/ 930727 w 1142998"/>
                <a:gd name="connsiteY5" fmla="*/ 2465615 h 2481943"/>
                <a:gd name="connsiteX6" fmla="*/ 1142998 w 1142998"/>
                <a:gd name="connsiteY6" fmla="*/ 2481943 h 2481943"/>
                <a:gd name="connsiteX0" fmla="*/ 0 w 1142998"/>
                <a:gd name="connsiteY0" fmla="*/ 0 h 2489230"/>
                <a:gd name="connsiteX1" fmla="*/ 57150 w 1142998"/>
                <a:gd name="connsiteY1" fmla="*/ 351064 h 2489230"/>
                <a:gd name="connsiteX2" fmla="*/ 81643 w 1142998"/>
                <a:gd name="connsiteY2" fmla="*/ 1836964 h 2489230"/>
                <a:gd name="connsiteX3" fmla="*/ 253092 w 1142998"/>
                <a:gd name="connsiteY3" fmla="*/ 2261508 h 2489230"/>
                <a:gd name="connsiteX4" fmla="*/ 669471 w 1142998"/>
                <a:gd name="connsiteY4" fmla="*/ 2237015 h 2489230"/>
                <a:gd name="connsiteX5" fmla="*/ 930727 w 1142998"/>
                <a:gd name="connsiteY5" fmla="*/ 2465615 h 2489230"/>
                <a:gd name="connsiteX6" fmla="*/ 1142998 w 1142998"/>
                <a:gd name="connsiteY6" fmla="*/ 2481943 h 2489230"/>
                <a:gd name="connsiteX0" fmla="*/ 0 w 1142998"/>
                <a:gd name="connsiteY0" fmla="*/ 0 h 2481943"/>
                <a:gd name="connsiteX1" fmla="*/ 57150 w 1142998"/>
                <a:gd name="connsiteY1" fmla="*/ 351064 h 2481943"/>
                <a:gd name="connsiteX2" fmla="*/ 81643 w 1142998"/>
                <a:gd name="connsiteY2" fmla="*/ 1836964 h 2481943"/>
                <a:gd name="connsiteX3" fmla="*/ 253092 w 1142998"/>
                <a:gd name="connsiteY3" fmla="*/ 2261508 h 2481943"/>
                <a:gd name="connsiteX4" fmla="*/ 571499 w 1142998"/>
                <a:gd name="connsiteY4" fmla="*/ 2441122 h 2481943"/>
                <a:gd name="connsiteX5" fmla="*/ 930727 w 1142998"/>
                <a:gd name="connsiteY5" fmla="*/ 2465615 h 2481943"/>
                <a:gd name="connsiteX6" fmla="*/ 1142998 w 1142998"/>
                <a:gd name="connsiteY6" fmla="*/ 2481943 h 2481943"/>
                <a:gd name="connsiteX0" fmla="*/ 0 w 1142998"/>
                <a:gd name="connsiteY0" fmla="*/ 0 h 2481943"/>
                <a:gd name="connsiteX1" fmla="*/ 57150 w 1142998"/>
                <a:gd name="connsiteY1" fmla="*/ 351064 h 2481943"/>
                <a:gd name="connsiteX2" fmla="*/ 81643 w 1142998"/>
                <a:gd name="connsiteY2" fmla="*/ 1836964 h 2481943"/>
                <a:gd name="connsiteX3" fmla="*/ 253092 w 1142998"/>
                <a:gd name="connsiteY3" fmla="*/ 2261508 h 2481943"/>
                <a:gd name="connsiteX4" fmla="*/ 571499 w 1142998"/>
                <a:gd name="connsiteY4" fmla="*/ 2441122 h 2481943"/>
                <a:gd name="connsiteX5" fmla="*/ 914398 w 1142998"/>
                <a:gd name="connsiteY5" fmla="*/ 2473779 h 2481943"/>
                <a:gd name="connsiteX6" fmla="*/ 1142998 w 1142998"/>
                <a:gd name="connsiteY6" fmla="*/ 2481943 h 248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2998" h="2481943">
                  <a:moveTo>
                    <a:pt x="0" y="0"/>
                  </a:moveTo>
                  <a:cubicBezTo>
                    <a:pt x="21771" y="22451"/>
                    <a:pt x="43543" y="44903"/>
                    <a:pt x="57150" y="351064"/>
                  </a:cubicBezTo>
                  <a:cubicBezTo>
                    <a:pt x="70757" y="657225"/>
                    <a:pt x="81643" y="1624693"/>
                    <a:pt x="81643" y="1836964"/>
                  </a:cubicBezTo>
                  <a:cubicBezTo>
                    <a:pt x="81643" y="2049235"/>
                    <a:pt x="171449" y="2160815"/>
                    <a:pt x="253092" y="2261508"/>
                  </a:cubicBezTo>
                  <a:cubicBezTo>
                    <a:pt x="334735" y="2362201"/>
                    <a:pt x="461281" y="2405744"/>
                    <a:pt x="571499" y="2441122"/>
                  </a:cubicBezTo>
                  <a:cubicBezTo>
                    <a:pt x="681717" y="2476500"/>
                    <a:pt x="819148" y="2466975"/>
                    <a:pt x="914398" y="2473779"/>
                  </a:cubicBezTo>
                  <a:lnTo>
                    <a:pt x="1142998" y="2481943"/>
                  </a:ln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Freeform 16"/>
            <p:cNvSpPr/>
            <p:nvPr/>
          </p:nvSpPr>
          <p:spPr>
            <a:xfrm rot="5400000" flipV="1">
              <a:off x="4307309" y="631780"/>
              <a:ext cx="1279354" cy="4171922"/>
            </a:xfrm>
            <a:custGeom>
              <a:avLst/>
              <a:gdLst>
                <a:gd name="connsiteX0" fmla="*/ 0 w 1189311"/>
                <a:gd name="connsiteY0" fmla="*/ 0 h 2435682"/>
                <a:gd name="connsiteX1" fmla="*/ 57150 w 1189311"/>
                <a:gd name="connsiteY1" fmla="*/ 351064 h 2435682"/>
                <a:gd name="connsiteX2" fmla="*/ 81643 w 1189311"/>
                <a:gd name="connsiteY2" fmla="*/ 1836964 h 2435682"/>
                <a:gd name="connsiteX3" fmla="*/ 236764 w 1189311"/>
                <a:gd name="connsiteY3" fmla="*/ 2163536 h 2435682"/>
                <a:gd name="connsiteX4" fmla="*/ 628650 w 1189311"/>
                <a:gd name="connsiteY4" fmla="*/ 2416629 h 2435682"/>
                <a:gd name="connsiteX5" fmla="*/ 1159328 w 1189311"/>
                <a:gd name="connsiteY5" fmla="*/ 2416629 h 2435682"/>
                <a:gd name="connsiteX6" fmla="*/ 1126671 w 1189311"/>
                <a:gd name="connsiteY6" fmla="*/ 2408464 h 2435682"/>
                <a:gd name="connsiteX0" fmla="*/ 0 w 1189311"/>
                <a:gd name="connsiteY0" fmla="*/ 0 h 2435682"/>
                <a:gd name="connsiteX1" fmla="*/ 57150 w 1189311"/>
                <a:gd name="connsiteY1" fmla="*/ 351064 h 2435682"/>
                <a:gd name="connsiteX2" fmla="*/ 81643 w 1189311"/>
                <a:gd name="connsiteY2" fmla="*/ 1836964 h 2435682"/>
                <a:gd name="connsiteX3" fmla="*/ 236764 w 1189311"/>
                <a:gd name="connsiteY3" fmla="*/ 2163536 h 2435682"/>
                <a:gd name="connsiteX4" fmla="*/ 628650 w 1189311"/>
                <a:gd name="connsiteY4" fmla="*/ 2416629 h 2435682"/>
                <a:gd name="connsiteX5" fmla="*/ 1159328 w 1189311"/>
                <a:gd name="connsiteY5" fmla="*/ 2416629 h 2435682"/>
                <a:gd name="connsiteX6" fmla="*/ 1126671 w 1189311"/>
                <a:gd name="connsiteY6" fmla="*/ 2408464 h 2435682"/>
                <a:gd name="connsiteX0" fmla="*/ 0 w 1189311"/>
                <a:gd name="connsiteY0" fmla="*/ 0 h 2435682"/>
                <a:gd name="connsiteX1" fmla="*/ 57150 w 1189311"/>
                <a:gd name="connsiteY1" fmla="*/ 351064 h 2435682"/>
                <a:gd name="connsiteX2" fmla="*/ 81643 w 1189311"/>
                <a:gd name="connsiteY2" fmla="*/ 1836964 h 2435682"/>
                <a:gd name="connsiteX3" fmla="*/ 236764 w 1189311"/>
                <a:gd name="connsiteY3" fmla="*/ 2163536 h 2435682"/>
                <a:gd name="connsiteX4" fmla="*/ 628650 w 1189311"/>
                <a:gd name="connsiteY4" fmla="*/ 2416629 h 2435682"/>
                <a:gd name="connsiteX5" fmla="*/ 1159328 w 1189311"/>
                <a:gd name="connsiteY5" fmla="*/ 2416629 h 2435682"/>
                <a:gd name="connsiteX6" fmla="*/ 1126671 w 1189311"/>
                <a:gd name="connsiteY6" fmla="*/ 2408464 h 2435682"/>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9311"/>
                <a:gd name="connsiteY0" fmla="*/ 0 h 2428428"/>
                <a:gd name="connsiteX1" fmla="*/ 57150 w 1189311"/>
                <a:gd name="connsiteY1" fmla="*/ 351064 h 2428428"/>
                <a:gd name="connsiteX2" fmla="*/ 81643 w 1189311"/>
                <a:gd name="connsiteY2" fmla="*/ 1836964 h 2428428"/>
                <a:gd name="connsiteX3" fmla="*/ 253092 w 1189311"/>
                <a:gd name="connsiteY3" fmla="*/ 2261508 h 2428428"/>
                <a:gd name="connsiteX4" fmla="*/ 628650 w 1189311"/>
                <a:gd name="connsiteY4" fmla="*/ 2416629 h 2428428"/>
                <a:gd name="connsiteX5" fmla="*/ 1159328 w 1189311"/>
                <a:gd name="connsiteY5" fmla="*/ 2416629 h 2428428"/>
                <a:gd name="connsiteX6" fmla="*/ 1126671 w 1189311"/>
                <a:gd name="connsiteY6" fmla="*/ 2408464 h 2428428"/>
                <a:gd name="connsiteX0" fmla="*/ 0 w 1183506"/>
                <a:gd name="connsiteY0" fmla="*/ 0 h 2449084"/>
                <a:gd name="connsiteX1" fmla="*/ 57150 w 1183506"/>
                <a:gd name="connsiteY1" fmla="*/ 351064 h 2449084"/>
                <a:gd name="connsiteX2" fmla="*/ 81643 w 1183506"/>
                <a:gd name="connsiteY2" fmla="*/ 1836964 h 2449084"/>
                <a:gd name="connsiteX3" fmla="*/ 253092 w 1183506"/>
                <a:gd name="connsiteY3" fmla="*/ 2261508 h 2449084"/>
                <a:gd name="connsiteX4" fmla="*/ 710292 w 1183506"/>
                <a:gd name="connsiteY4" fmla="*/ 2441121 h 2449084"/>
                <a:gd name="connsiteX5" fmla="*/ 1159328 w 1183506"/>
                <a:gd name="connsiteY5" fmla="*/ 2416629 h 2449084"/>
                <a:gd name="connsiteX6" fmla="*/ 1126671 w 1183506"/>
                <a:gd name="connsiteY6" fmla="*/ 2408464 h 2449084"/>
                <a:gd name="connsiteX0" fmla="*/ 0 w 1175790"/>
                <a:gd name="connsiteY0" fmla="*/ 0 h 2449084"/>
                <a:gd name="connsiteX1" fmla="*/ 57150 w 1175790"/>
                <a:gd name="connsiteY1" fmla="*/ 351064 h 2449084"/>
                <a:gd name="connsiteX2" fmla="*/ 81643 w 1175790"/>
                <a:gd name="connsiteY2" fmla="*/ 1836964 h 2449084"/>
                <a:gd name="connsiteX3" fmla="*/ 253092 w 1175790"/>
                <a:gd name="connsiteY3" fmla="*/ 2261508 h 2449084"/>
                <a:gd name="connsiteX4" fmla="*/ 710292 w 1175790"/>
                <a:gd name="connsiteY4" fmla="*/ 2441121 h 2449084"/>
                <a:gd name="connsiteX5" fmla="*/ 1159328 w 1175790"/>
                <a:gd name="connsiteY5" fmla="*/ 2416629 h 2449084"/>
                <a:gd name="connsiteX6" fmla="*/ 1085849 w 1175790"/>
                <a:gd name="connsiteY6" fmla="*/ 2408464 h 2449084"/>
                <a:gd name="connsiteX0" fmla="*/ 0 w 1166330"/>
                <a:gd name="connsiteY0" fmla="*/ 0 h 2449286"/>
                <a:gd name="connsiteX1" fmla="*/ 57150 w 1166330"/>
                <a:gd name="connsiteY1" fmla="*/ 351064 h 2449286"/>
                <a:gd name="connsiteX2" fmla="*/ 81643 w 1166330"/>
                <a:gd name="connsiteY2" fmla="*/ 1836964 h 2449286"/>
                <a:gd name="connsiteX3" fmla="*/ 253092 w 1166330"/>
                <a:gd name="connsiteY3" fmla="*/ 2261508 h 2449286"/>
                <a:gd name="connsiteX4" fmla="*/ 710292 w 1166330"/>
                <a:gd name="connsiteY4" fmla="*/ 2441121 h 2449286"/>
                <a:gd name="connsiteX5" fmla="*/ 1159328 w 1166330"/>
                <a:gd name="connsiteY5" fmla="*/ 2416629 h 2449286"/>
                <a:gd name="connsiteX6" fmla="*/ 996041 w 1166330"/>
                <a:gd name="connsiteY6" fmla="*/ 2449286 h 2449286"/>
                <a:gd name="connsiteX0" fmla="*/ 0 w 1150505"/>
                <a:gd name="connsiteY0" fmla="*/ 0 h 2457125"/>
                <a:gd name="connsiteX1" fmla="*/ 57150 w 1150505"/>
                <a:gd name="connsiteY1" fmla="*/ 351064 h 2457125"/>
                <a:gd name="connsiteX2" fmla="*/ 81643 w 1150505"/>
                <a:gd name="connsiteY2" fmla="*/ 1836964 h 2457125"/>
                <a:gd name="connsiteX3" fmla="*/ 253092 w 1150505"/>
                <a:gd name="connsiteY3" fmla="*/ 2261508 h 2457125"/>
                <a:gd name="connsiteX4" fmla="*/ 710292 w 1150505"/>
                <a:gd name="connsiteY4" fmla="*/ 2441121 h 2457125"/>
                <a:gd name="connsiteX5" fmla="*/ 1142999 w 1150505"/>
                <a:gd name="connsiteY5" fmla="*/ 2449286 h 2457125"/>
                <a:gd name="connsiteX6" fmla="*/ 996041 w 1150505"/>
                <a:gd name="connsiteY6" fmla="*/ 2449286 h 2457125"/>
                <a:gd name="connsiteX0" fmla="*/ 16363 w 1093390"/>
                <a:gd name="connsiteY0" fmla="*/ 0 h 4408389"/>
                <a:gd name="connsiteX1" fmla="*/ 35 w 1093390"/>
                <a:gd name="connsiteY1" fmla="*/ 2302328 h 4408389"/>
                <a:gd name="connsiteX2" fmla="*/ 24528 w 1093390"/>
                <a:gd name="connsiteY2" fmla="*/ 3788228 h 4408389"/>
                <a:gd name="connsiteX3" fmla="*/ 195977 w 1093390"/>
                <a:gd name="connsiteY3" fmla="*/ 4212772 h 4408389"/>
                <a:gd name="connsiteX4" fmla="*/ 653177 w 1093390"/>
                <a:gd name="connsiteY4" fmla="*/ 4392385 h 4408389"/>
                <a:gd name="connsiteX5" fmla="*/ 1085884 w 1093390"/>
                <a:gd name="connsiteY5" fmla="*/ 4400550 h 4408389"/>
                <a:gd name="connsiteX6" fmla="*/ 938926 w 1093390"/>
                <a:gd name="connsiteY6" fmla="*/ 4400550 h 4408389"/>
                <a:gd name="connsiteX0" fmla="*/ 0 w 1077027"/>
                <a:gd name="connsiteY0" fmla="*/ 0 h 4408389"/>
                <a:gd name="connsiteX1" fmla="*/ 187782 w 1077027"/>
                <a:gd name="connsiteY1" fmla="*/ 742953 h 4408389"/>
                <a:gd name="connsiteX2" fmla="*/ 8165 w 1077027"/>
                <a:gd name="connsiteY2" fmla="*/ 3788228 h 4408389"/>
                <a:gd name="connsiteX3" fmla="*/ 179614 w 1077027"/>
                <a:gd name="connsiteY3" fmla="*/ 4212772 h 4408389"/>
                <a:gd name="connsiteX4" fmla="*/ 636814 w 1077027"/>
                <a:gd name="connsiteY4" fmla="*/ 4392385 h 4408389"/>
                <a:gd name="connsiteX5" fmla="*/ 1069521 w 1077027"/>
                <a:gd name="connsiteY5" fmla="*/ 4400550 h 4408389"/>
                <a:gd name="connsiteX6" fmla="*/ 922563 w 1077027"/>
                <a:gd name="connsiteY6" fmla="*/ 4400550 h 4408389"/>
                <a:gd name="connsiteX0" fmla="*/ 0 w 1077027"/>
                <a:gd name="connsiteY0" fmla="*/ 0 h 4408389"/>
                <a:gd name="connsiteX1" fmla="*/ 187782 w 1077027"/>
                <a:gd name="connsiteY1" fmla="*/ 742953 h 4408389"/>
                <a:gd name="connsiteX2" fmla="*/ 65315 w 1077027"/>
                <a:gd name="connsiteY2" fmla="*/ 3200399 h 4408389"/>
                <a:gd name="connsiteX3" fmla="*/ 179614 w 1077027"/>
                <a:gd name="connsiteY3" fmla="*/ 4212772 h 4408389"/>
                <a:gd name="connsiteX4" fmla="*/ 636814 w 1077027"/>
                <a:gd name="connsiteY4" fmla="*/ 4392385 h 4408389"/>
                <a:gd name="connsiteX5" fmla="*/ 1069521 w 1077027"/>
                <a:gd name="connsiteY5" fmla="*/ 4400550 h 4408389"/>
                <a:gd name="connsiteX6" fmla="*/ 922563 w 1077027"/>
                <a:gd name="connsiteY6" fmla="*/ 4400550 h 4408389"/>
                <a:gd name="connsiteX0" fmla="*/ 0 w 1077027"/>
                <a:gd name="connsiteY0" fmla="*/ 0 h 4408389"/>
                <a:gd name="connsiteX1" fmla="*/ 187782 w 1077027"/>
                <a:gd name="connsiteY1" fmla="*/ 742953 h 4408389"/>
                <a:gd name="connsiteX2" fmla="*/ 65315 w 1077027"/>
                <a:gd name="connsiteY2" fmla="*/ 3200399 h 4408389"/>
                <a:gd name="connsiteX3" fmla="*/ 179614 w 1077027"/>
                <a:gd name="connsiteY3" fmla="*/ 4212772 h 4408389"/>
                <a:gd name="connsiteX4" fmla="*/ 636814 w 1077027"/>
                <a:gd name="connsiteY4" fmla="*/ 4392385 h 4408389"/>
                <a:gd name="connsiteX5" fmla="*/ 1069521 w 1077027"/>
                <a:gd name="connsiteY5" fmla="*/ 4400550 h 4408389"/>
                <a:gd name="connsiteX6" fmla="*/ 922563 w 1077027"/>
                <a:gd name="connsiteY6" fmla="*/ 4400550 h 4408389"/>
                <a:gd name="connsiteX0" fmla="*/ 0 w 1077027"/>
                <a:gd name="connsiteY0" fmla="*/ 0 h 4408389"/>
                <a:gd name="connsiteX1" fmla="*/ 187782 w 1077027"/>
                <a:gd name="connsiteY1" fmla="*/ 742953 h 4408389"/>
                <a:gd name="connsiteX2" fmla="*/ 65315 w 1077027"/>
                <a:gd name="connsiteY2" fmla="*/ 3200399 h 4408389"/>
                <a:gd name="connsiteX3" fmla="*/ 179614 w 1077027"/>
                <a:gd name="connsiteY3" fmla="*/ 4212772 h 4408389"/>
                <a:gd name="connsiteX4" fmla="*/ 636814 w 1077027"/>
                <a:gd name="connsiteY4" fmla="*/ 4392385 h 4408389"/>
                <a:gd name="connsiteX5" fmla="*/ 1069521 w 1077027"/>
                <a:gd name="connsiteY5" fmla="*/ 4400550 h 4408389"/>
                <a:gd name="connsiteX6" fmla="*/ 922563 w 1077027"/>
                <a:gd name="connsiteY6" fmla="*/ 4400550 h 4408389"/>
                <a:gd name="connsiteX0" fmla="*/ 0 w 1077027"/>
                <a:gd name="connsiteY0" fmla="*/ 0 h 4408389"/>
                <a:gd name="connsiteX1" fmla="*/ 187782 w 1077027"/>
                <a:gd name="connsiteY1" fmla="*/ 742953 h 4408389"/>
                <a:gd name="connsiteX2" fmla="*/ 130629 w 1077027"/>
                <a:gd name="connsiteY2" fmla="*/ 3151413 h 4408389"/>
                <a:gd name="connsiteX3" fmla="*/ 179614 w 1077027"/>
                <a:gd name="connsiteY3" fmla="*/ 4212772 h 4408389"/>
                <a:gd name="connsiteX4" fmla="*/ 636814 w 1077027"/>
                <a:gd name="connsiteY4" fmla="*/ 4392385 h 4408389"/>
                <a:gd name="connsiteX5" fmla="*/ 1069521 w 1077027"/>
                <a:gd name="connsiteY5" fmla="*/ 4400550 h 4408389"/>
                <a:gd name="connsiteX6" fmla="*/ 922563 w 1077027"/>
                <a:gd name="connsiteY6" fmla="*/ 4400550 h 4408389"/>
                <a:gd name="connsiteX0" fmla="*/ 0 w 1077027"/>
                <a:gd name="connsiteY0" fmla="*/ 0 h 4424556"/>
                <a:gd name="connsiteX1" fmla="*/ 187782 w 1077027"/>
                <a:gd name="connsiteY1" fmla="*/ 742953 h 4424556"/>
                <a:gd name="connsiteX2" fmla="*/ 130629 w 1077027"/>
                <a:gd name="connsiteY2" fmla="*/ 3151413 h 4424556"/>
                <a:gd name="connsiteX3" fmla="*/ 106136 w 1077027"/>
                <a:gd name="connsiteY3" fmla="*/ 3992336 h 4424556"/>
                <a:gd name="connsiteX4" fmla="*/ 636814 w 1077027"/>
                <a:gd name="connsiteY4" fmla="*/ 4392385 h 4424556"/>
                <a:gd name="connsiteX5" fmla="*/ 1069521 w 1077027"/>
                <a:gd name="connsiteY5" fmla="*/ 4400550 h 4424556"/>
                <a:gd name="connsiteX6" fmla="*/ 922563 w 1077027"/>
                <a:gd name="connsiteY6" fmla="*/ 4400550 h 4424556"/>
                <a:gd name="connsiteX0" fmla="*/ 0 w 1077027"/>
                <a:gd name="connsiteY0" fmla="*/ 0 h 4424556"/>
                <a:gd name="connsiteX1" fmla="*/ 187782 w 1077027"/>
                <a:gd name="connsiteY1" fmla="*/ 742953 h 4424556"/>
                <a:gd name="connsiteX2" fmla="*/ 130629 w 1077027"/>
                <a:gd name="connsiteY2" fmla="*/ 3151413 h 4424556"/>
                <a:gd name="connsiteX3" fmla="*/ 106136 w 1077027"/>
                <a:gd name="connsiteY3" fmla="*/ 3992336 h 4424556"/>
                <a:gd name="connsiteX4" fmla="*/ 636814 w 1077027"/>
                <a:gd name="connsiteY4" fmla="*/ 4392385 h 4424556"/>
                <a:gd name="connsiteX5" fmla="*/ 1069521 w 1077027"/>
                <a:gd name="connsiteY5" fmla="*/ 4400550 h 4424556"/>
                <a:gd name="connsiteX6" fmla="*/ 922563 w 1077027"/>
                <a:gd name="connsiteY6" fmla="*/ 4400550 h 4424556"/>
                <a:gd name="connsiteX0" fmla="*/ 0 w 1077027"/>
                <a:gd name="connsiteY0" fmla="*/ 0 h 4459566"/>
                <a:gd name="connsiteX1" fmla="*/ 187782 w 1077027"/>
                <a:gd name="connsiteY1" fmla="*/ 742953 h 4459566"/>
                <a:gd name="connsiteX2" fmla="*/ 130629 w 1077027"/>
                <a:gd name="connsiteY2" fmla="*/ 3151413 h 4459566"/>
                <a:gd name="connsiteX3" fmla="*/ 114300 w 1077027"/>
                <a:gd name="connsiteY3" fmla="*/ 3518810 h 4459566"/>
                <a:gd name="connsiteX4" fmla="*/ 636814 w 1077027"/>
                <a:gd name="connsiteY4" fmla="*/ 4392385 h 4459566"/>
                <a:gd name="connsiteX5" fmla="*/ 1069521 w 1077027"/>
                <a:gd name="connsiteY5" fmla="*/ 4400550 h 4459566"/>
                <a:gd name="connsiteX6" fmla="*/ 922563 w 1077027"/>
                <a:gd name="connsiteY6" fmla="*/ 4400550 h 4459566"/>
                <a:gd name="connsiteX0" fmla="*/ 0 w 1077027"/>
                <a:gd name="connsiteY0" fmla="*/ 0 h 4459566"/>
                <a:gd name="connsiteX1" fmla="*/ 187782 w 1077027"/>
                <a:gd name="connsiteY1" fmla="*/ 742953 h 4459566"/>
                <a:gd name="connsiteX2" fmla="*/ 171451 w 1077027"/>
                <a:gd name="connsiteY2" fmla="*/ 2604409 h 4459566"/>
                <a:gd name="connsiteX3" fmla="*/ 114300 w 1077027"/>
                <a:gd name="connsiteY3" fmla="*/ 3518810 h 4459566"/>
                <a:gd name="connsiteX4" fmla="*/ 636814 w 1077027"/>
                <a:gd name="connsiteY4" fmla="*/ 4392385 h 4459566"/>
                <a:gd name="connsiteX5" fmla="*/ 1069521 w 1077027"/>
                <a:gd name="connsiteY5" fmla="*/ 4400550 h 4459566"/>
                <a:gd name="connsiteX6" fmla="*/ 922563 w 1077027"/>
                <a:gd name="connsiteY6" fmla="*/ 4400550 h 4459566"/>
                <a:gd name="connsiteX0" fmla="*/ 0 w 1077027"/>
                <a:gd name="connsiteY0" fmla="*/ 0 h 4465609"/>
                <a:gd name="connsiteX1" fmla="*/ 187782 w 1077027"/>
                <a:gd name="connsiteY1" fmla="*/ 742953 h 4465609"/>
                <a:gd name="connsiteX2" fmla="*/ 171451 w 1077027"/>
                <a:gd name="connsiteY2" fmla="*/ 2604409 h 4465609"/>
                <a:gd name="connsiteX3" fmla="*/ 57150 w 1077027"/>
                <a:gd name="connsiteY3" fmla="*/ 3437171 h 4465609"/>
                <a:gd name="connsiteX4" fmla="*/ 636814 w 1077027"/>
                <a:gd name="connsiteY4" fmla="*/ 4392385 h 4465609"/>
                <a:gd name="connsiteX5" fmla="*/ 1069521 w 1077027"/>
                <a:gd name="connsiteY5" fmla="*/ 4400550 h 4465609"/>
                <a:gd name="connsiteX6" fmla="*/ 922563 w 1077027"/>
                <a:gd name="connsiteY6" fmla="*/ 4400550 h 4465609"/>
                <a:gd name="connsiteX0" fmla="*/ 0 w 1100437"/>
                <a:gd name="connsiteY0" fmla="*/ 0 h 4415064"/>
                <a:gd name="connsiteX1" fmla="*/ 187782 w 1100437"/>
                <a:gd name="connsiteY1" fmla="*/ 742953 h 4415064"/>
                <a:gd name="connsiteX2" fmla="*/ 171451 w 1100437"/>
                <a:gd name="connsiteY2" fmla="*/ 2604409 h 4415064"/>
                <a:gd name="connsiteX3" fmla="*/ 57150 w 1100437"/>
                <a:gd name="connsiteY3" fmla="*/ 3437171 h 4415064"/>
                <a:gd name="connsiteX4" fmla="*/ 204107 w 1100437"/>
                <a:gd name="connsiteY4" fmla="*/ 4204606 h 4415064"/>
                <a:gd name="connsiteX5" fmla="*/ 1069521 w 1100437"/>
                <a:gd name="connsiteY5" fmla="*/ 4400550 h 4415064"/>
                <a:gd name="connsiteX6" fmla="*/ 922563 w 1100437"/>
                <a:gd name="connsiteY6" fmla="*/ 4400550 h 4415064"/>
                <a:gd name="connsiteX0" fmla="*/ 0 w 1387930"/>
                <a:gd name="connsiteY0" fmla="*/ 0 h 4415065"/>
                <a:gd name="connsiteX1" fmla="*/ 187782 w 1387930"/>
                <a:gd name="connsiteY1" fmla="*/ 742953 h 4415065"/>
                <a:gd name="connsiteX2" fmla="*/ 171451 w 1387930"/>
                <a:gd name="connsiteY2" fmla="*/ 2604409 h 4415065"/>
                <a:gd name="connsiteX3" fmla="*/ 57150 w 1387930"/>
                <a:gd name="connsiteY3" fmla="*/ 3437171 h 4415065"/>
                <a:gd name="connsiteX4" fmla="*/ 204107 w 1387930"/>
                <a:gd name="connsiteY4" fmla="*/ 4204606 h 4415065"/>
                <a:gd name="connsiteX5" fmla="*/ 1069521 w 1387930"/>
                <a:gd name="connsiteY5" fmla="*/ 4400550 h 4415065"/>
                <a:gd name="connsiteX6" fmla="*/ 1387930 w 1387930"/>
                <a:gd name="connsiteY6" fmla="*/ 4400553 h 4415065"/>
                <a:gd name="connsiteX0" fmla="*/ 0 w 1387930"/>
                <a:gd name="connsiteY0" fmla="*/ 0 h 4421381"/>
                <a:gd name="connsiteX1" fmla="*/ 187782 w 1387930"/>
                <a:gd name="connsiteY1" fmla="*/ 742953 h 4421381"/>
                <a:gd name="connsiteX2" fmla="*/ 171451 w 1387930"/>
                <a:gd name="connsiteY2" fmla="*/ 2604409 h 4421381"/>
                <a:gd name="connsiteX3" fmla="*/ 57150 w 1387930"/>
                <a:gd name="connsiteY3" fmla="*/ 3437171 h 4421381"/>
                <a:gd name="connsiteX4" fmla="*/ 204107 w 1387930"/>
                <a:gd name="connsiteY4" fmla="*/ 4204606 h 4421381"/>
                <a:gd name="connsiteX5" fmla="*/ 677639 w 1387930"/>
                <a:gd name="connsiteY5" fmla="*/ 4408718 h 4421381"/>
                <a:gd name="connsiteX6" fmla="*/ 1387930 w 1387930"/>
                <a:gd name="connsiteY6" fmla="*/ 4400553 h 4421381"/>
                <a:gd name="connsiteX0" fmla="*/ 0 w 1387930"/>
                <a:gd name="connsiteY0" fmla="*/ 0 h 4409372"/>
                <a:gd name="connsiteX1" fmla="*/ 187782 w 1387930"/>
                <a:gd name="connsiteY1" fmla="*/ 742953 h 4409372"/>
                <a:gd name="connsiteX2" fmla="*/ 171451 w 1387930"/>
                <a:gd name="connsiteY2" fmla="*/ 2604409 h 4409372"/>
                <a:gd name="connsiteX3" fmla="*/ 57150 w 1387930"/>
                <a:gd name="connsiteY3" fmla="*/ 3437171 h 4409372"/>
                <a:gd name="connsiteX4" fmla="*/ 204107 w 1387930"/>
                <a:gd name="connsiteY4" fmla="*/ 4204606 h 4409372"/>
                <a:gd name="connsiteX5" fmla="*/ 661313 w 1387930"/>
                <a:gd name="connsiteY5" fmla="*/ 4392392 h 4409372"/>
                <a:gd name="connsiteX6" fmla="*/ 1387930 w 1387930"/>
                <a:gd name="connsiteY6" fmla="*/ 4400553 h 4409372"/>
                <a:gd name="connsiteX0" fmla="*/ 0 w 1396094"/>
                <a:gd name="connsiteY0" fmla="*/ 0 h 4418462"/>
                <a:gd name="connsiteX1" fmla="*/ 187782 w 1396094"/>
                <a:gd name="connsiteY1" fmla="*/ 742953 h 4418462"/>
                <a:gd name="connsiteX2" fmla="*/ 171451 w 1396094"/>
                <a:gd name="connsiteY2" fmla="*/ 2604409 h 4418462"/>
                <a:gd name="connsiteX3" fmla="*/ 57150 w 1396094"/>
                <a:gd name="connsiteY3" fmla="*/ 3437171 h 4418462"/>
                <a:gd name="connsiteX4" fmla="*/ 204107 w 1396094"/>
                <a:gd name="connsiteY4" fmla="*/ 4204606 h 4418462"/>
                <a:gd name="connsiteX5" fmla="*/ 661313 w 1396094"/>
                <a:gd name="connsiteY5" fmla="*/ 4392392 h 4418462"/>
                <a:gd name="connsiteX6" fmla="*/ 1396094 w 1396094"/>
                <a:gd name="connsiteY6" fmla="*/ 4416882 h 4418462"/>
                <a:gd name="connsiteX0" fmla="*/ 0 w 1396094"/>
                <a:gd name="connsiteY0" fmla="*/ 0 h 4419668"/>
                <a:gd name="connsiteX1" fmla="*/ 187782 w 1396094"/>
                <a:gd name="connsiteY1" fmla="*/ 742953 h 4419668"/>
                <a:gd name="connsiteX2" fmla="*/ 171451 w 1396094"/>
                <a:gd name="connsiteY2" fmla="*/ 2604409 h 4419668"/>
                <a:gd name="connsiteX3" fmla="*/ 57150 w 1396094"/>
                <a:gd name="connsiteY3" fmla="*/ 3437171 h 4419668"/>
                <a:gd name="connsiteX4" fmla="*/ 146957 w 1396094"/>
                <a:gd name="connsiteY4" fmla="*/ 4180113 h 4419668"/>
                <a:gd name="connsiteX5" fmla="*/ 661313 w 1396094"/>
                <a:gd name="connsiteY5" fmla="*/ 4392392 h 4419668"/>
                <a:gd name="connsiteX6" fmla="*/ 1396094 w 1396094"/>
                <a:gd name="connsiteY6" fmla="*/ 4416882 h 4419668"/>
                <a:gd name="connsiteX0" fmla="*/ 0 w 1396094"/>
                <a:gd name="connsiteY0" fmla="*/ 0 h 4416882"/>
                <a:gd name="connsiteX1" fmla="*/ 187782 w 1396094"/>
                <a:gd name="connsiteY1" fmla="*/ 742953 h 4416882"/>
                <a:gd name="connsiteX2" fmla="*/ 171451 w 1396094"/>
                <a:gd name="connsiteY2" fmla="*/ 2604409 h 4416882"/>
                <a:gd name="connsiteX3" fmla="*/ 57150 w 1396094"/>
                <a:gd name="connsiteY3" fmla="*/ 3437171 h 4416882"/>
                <a:gd name="connsiteX4" fmla="*/ 146957 w 1396094"/>
                <a:gd name="connsiteY4" fmla="*/ 4180113 h 4416882"/>
                <a:gd name="connsiteX5" fmla="*/ 661313 w 1396094"/>
                <a:gd name="connsiteY5" fmla="*/ 4392392 h 4416882"/>
                <a:gd name="connsiteX6" fmla="*/ 1396094 w 1396094"/>
                <a:gd name="connsiteY6" fmla="*/ 4416882 h 4416882"/>
                <a:gd name="connsiteX0" fmla="*/ 0 w 1396094"/>
                <a:gd name="connsiteY0" fmla="*/ 0 h 4416882"/>
                <a:gd name="connsiteX1" fmla="*/ 187782 w 1396094"/>
                <a:gd name="connsiteY1" fmla="*/ 742953 h 4416882"/>
                <a:gd name="connsiteX2" fmla="*/ 171451 w 1396094"/>
                <a:gd name="connsiteY2" fmla="*/ 2604409 h 4416882"/>
                <a:gd name="connsiteX3" fmla="*/ 57150 w 1396094"/>
                <a:gd name="connsiteY3" fmla="*/ 3437171 h 4416882"/>
                <a:gd name="connsiteX4" fmla="*/ 146957 w 1396094"/>
                <a:gd name="connsiteY4" fmla="*/ 4180113 h 4416882"/>
                <a:gd name="connsiteX5" fmla="*/ 669477 w 1396094"/>
                <a:gd name="connsiteY5" fmla="*/ 4392392 h 4416882"/>
                <a:gd name="connsiteX6" fmla="*/ 1396094 w 1396094"/>
                <a:gd name="connsiteY6" fmla="*/ 4416882 h 4416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6094" h="4416882">
                  <a:moveTo>
                    <a:pt x="0" y="0"/>
                  </a:moveTo>
                  <a:cubicBezTo>
                    <a:pt x="21771" y="22451"/>
                    <a:pt x="159207" y="308885"/>
                    <a:pt x="187782" y="742953"/>
                  </a:cubicBezTo>
                  <a:cubicBezTo>
                    <a:pt x="216357" y="1177021"/>
                    <a:pt x="193223" y="2155373"/>
                    <a:pt x="171451" y="2604409"/>
                  </a:cubicBezTo>
                  <a:cubicBezTo>
                    <a:pt x="149679" y="3053445"/>
                    <a:pt x="61232" y="3174554"/>
                    <a:pt x="57150" y="3437171"/>
                  </a:cubicBezTo>
                  <a:cubicBezTo>
                    <a:pt x="53068" y="3699788"/>
                    <a:pt x="44902" y="4020909"/>
                    <a:pt x="146957" y="4180113"/>
                  </a:cubicBezTo>
                  <a:cubicBezTo>
                    <a:pt x="249012" y="4339317"/>
                    <a:pt x="404138" y="4369259"/>
                    <a:pt x="669477" y="4392392"/>
                  </a:cubicBezTo>
                  <a:cubicBezTo>
                    <a:pt x="934816" y="4415525"/>
                    <a:pt x="1396094" y="4416882"/>
                    <a:pt x="1396094" y="4416882"/>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Rectangle 17"/>
            <p:cNvSpPr/>
            <p:nvPr/>
          </p:nvSpPr>
          <p:spPr>
            <a:xfrm>
              <a:off x="6820098" y="2833799"/>
              <a:ext cx="102010" cy="2969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Rectangle 18"/>
            <p:cNvSpPr/>
            <p:nvPr/>
          </p:nvSpPr>
          <p:spPr>
            <a:xfrm rot="5400000">
              <a:off x="6255782" y="5710639"/>
              <a:ext cx="98969" cy="306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Rectangular Callout 19"/>
            <p:cNvSpPr/>
            <p:nvPr/>
          </p:nvSpPr>
          <p:spPr>
            <a:xfrm rot="10800000">
              <a:off x="1107470" y="6257336"/>
              <a:ext cx="1484473" cy="523715"/>
            </a:xfrm>
            <a:prstGeom prst="wedgeRectCallout">
              <a:avLst>
                <a:gd name="adj1" fmla="val -10853"/>
                <a:gd name="adj2" fmla="val 117166"/>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No Stopping</a:t>
              </a:r>
              <a:r>
                <a:rPr lang="en-US" sz="1000" dirty="0">
                  <a:solidFill>
                    <a:schemeClr val="tx1"/>
                  </a:solidFill>
                </a:rPr>
                <a:t> on ring road </a:t>
              </a:r>
            </a:p>
            <a:p>
              <a:pPr algn="ctr"/>
              <a:r>
                <a:rPr lang="en-US" sz="1000" dirty="0">
                  <a:solidFill>
                    <a:schemeClr val="tx1"/>
                  </a:solidFill>
                </a:rPr>
                <a:t>(red line) except when under the Canopy</a:t>
              </a:r>
            </a:p>
          </p:txBody>
        </p:sp>
        <p:sp>
          <p:nvSpPr>
            <p:cNvPr id="21" name="Rectangular Callout 20"/>
            <p:cNvSpPr/>
            <p:nvPr/>
          </p:nvSpPr>
          <p:spPr>
            <a:xfrm rot="10800000" flipH="1">
              <a:off x="6488428" y="6204209"/>
              <a:ext cx="1089039" cy="384059"/>
            </a:xfrm>
            <a:prstGeom prst="wedgeRectCallout">
              <a:avLst>
                <a:gd name="adj1" fmla="val -66402"/>
                <a:gd name="adj2" fmla="val 138263"/>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LPG Tanker</a:t>
              </a:r>
            </a:p>
          </p:txBody>
        </p:sp>
        <p:sp>
          <p:nvSpPr>
            <p:cNvPr id="22" name="Rectangular Callout 21"/>
            <p:cNvSpPr/>
            <p:nvPr/>
          </p:nvSpPr>
          <p:spPr>
            <a:xfrm rot="10800000" flipH="1">
              <a:off x="5438343" y="3849147"/>
              <a:ext cx="1218338" cy="395920"/>
            </a:xfrm>
            <a:prstGeom prst="wedgeRectCallout">
              <a:avLst>
                <a:gd name="adj1" fmla="val 63931"/>
                <a:gd name="adj2" fmla="val 25418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Bulk Solvent Tanker</a:t>
              </a:r>
            </a:p>
          </p:txBody>
        </p:sp>
      </p:grpSp>
      <p:sp>
        <p:nvSpPr>
          <p:cNvPr id="24" name="Rectangle 23"/>
          <p:cNvSpPr/>
          <p:nvPr/>
        </p:nvSpPr>
        <p:spPr>
          <a:xfrm>
            <a:off x="360000" y="1052736"/>
            <a:ext cx="8326800" cy="369332"/>
          </a:xfrm>
          <a:prstGeom prst="rect">
            <a:avLst/>
          </a:prstGeom>
        </p:spPr>
        <p:txBody>
          <a:bodyPr wrap="square">
            <a:spAutoFit/>
          </a:bodyPr>
          <a:lstStyle/>
          <a:p>
            <a:pPr marL="342900" lvl="0" indent="-342900">
              <a:spcBef>
                <a:spcPct val="20000"/>
              </a:spcBef>
              <a:defRPr/>
            </a:pPr>
            <a:r>
              <a:rPr lang="en-NZ" b="1" dirty="0"/>
              <a:t>10.  No stopping area map:</a:t>
            </a:r>
          </a:p>
        </p:txBody>
      </p:sp>
      <p:sp>
        <p:nvSpPr>
          <p:cNvPr id="2" name="Rectangle 1"/>
          <p:cNvSpPr/>
          <p:nvPr/>
        </p:nvSpPr>
        <p:spPr>
          <a:xfrm>
            <a:off x="4584849" y="2418448"/>
            <a:ext cx="180000" cy="180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Rectangular Callout 2"/>
          <p:cNvSpPr/>
          <p:nvPr/>
        </p:nvSpPr>
        <p:spPr>
          <a:xfrm>
            <a:off x="5220072" y="1422068"/>
            <a:ext cx="1190345" cy="281016"/>
          </a:xfrm>
          <a:prstGeom prst="wedgeRectCallout">
            <a:avLst>
              <a:gd name="adj1" fmla="val -24592"/>
              <a:gd name="adj2" fmla="val 423172"/>
            </a:avLst>
          </a:prstGeom>
          <a:solidFill>
            <a:schemeClr val="bg1"/>
          </a:solid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Warehouse Office</a:t>
            </a:r>
          </a:p>
        </p:txBody>
      </p:sp>
      <p:sp>
        <p:nvSpPr>
          <p:cNvPr id="23" name="Rectangular Callout 22"/>
          <p:cNvSpPr/>
          <p:nvPr/>
        </p:nvSpPr>
        <p:spPr>
          <a:xfrm>
            <a:off x="3743526" y="2786740"/>
            <a:ext cx="1257147" cy="373109"/>
          </a:xfrm>
          <a:prstGeom prst="wedgeRectCallout">
            <a:avLst>
              <a:gd name="adj1" fmla="val 26869"/>
              <a:gd name="adj2" fmla="val -96364"/>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ysClr val="windowText" lastClr="000000"/>
              </a:solidFill>
            </a:endParaRPr>
          </a:p>
        </p:txBody>
      </p:sp>
      <p:sp>
        <p:nvSpPr>
          <p:cNvPr id="28" name="Rectangular Callout 27"/>
          <p:cNvSpPr/>
          <p:nvPr/>
        </p:nvSpPr>
        <p:spPr>
          <a:xfrm>
            <a:off x="3846588" y="2803458"/>
            <a:ext cx="1051024" cy="339674"/>
          </a:xfrm>
          <a:prstGeom prst="wedgeRectCallout">
            <a:avLst>
              <a:gd name="adj1" fmla="val -15053"/>
              <a:gd name="adj2" fmla="val -4942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ysClr val="windowText" lastClr="000000"/>
                </a:solidFill>
              </a:rPr>
              <a:t>Driver Safe Zone Area</a:t>
            </a:r>
          </a:p>
        </p:txBody>
      </p:sp>
      <p:sp>
        <p:nvSpPr>
          <p:cNvPr id="6" name="Arrow: Right 5">
            <a:extLst>
              <a:ext uri="{FF2B5EF4-FFF2-40B4-BE49-F238E27FC236}">
                <a16:creationId xmlns:a16="http://schemas.microsoft.com/office/drawing/2014/main" id="{9B8C93A8-1378-67A5-5456-E4FDCA9C8D35}"/>
              </a:ext>
            </a:extLst>
          </p:cNvPr>
          <p:cNvSpPr/>
          <p:nvPr/>
        </p:nvSpPr>
        <p:spPr>
          <a:xfrm>
            <a:off x="6330078" y="6009947"/>
            <a:ext cx="293364" cy="144432"/>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Arrow: Left 8">
            <a:extLst>
              <a:ext uri="{FF2B5EF4-FFF2-40B4-BE49-F238E27FC236}">
                <a16:creationId xmlns:a16="http://schemas.microsoft.com/office/drawing/2014/main" id="{E7C289B3-7805-634E-E45A-2E2158FB1899}"/>
              </a:ext>
            </a:extLst>
          </p:cNvPr>
          <p:cNvSpPr/>
          <p:nvPr/>
        </p:nvSpPr>
        <p:spPr>
          <a:xfrm>
            <a:off x="6302962" y="2116664"/>
            <a:ext cx="477273" cy="144433"/>
          </a:xfrm>
          <a:prstGeom prst="lef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Arrow: Left 9">
            <a:extLst>
              <a:ext uri="{FF2B5EF4-FFF2-40B4-BE49-F238E27FC236}">
                <a16:creationId xmlns:a16="http://schemas.microsoft.com/office/drawing/2014/main" id="{F9D5BD8B-B0A7-B0BC-B88E-ACE5BA17EB3F}"/>
              </a:ext>
            </a:extLst>
          </p:cNvPr>
          <p:cNvSpPr/>
          <p:nvPr/>
        </p:nvSpPr>
        <p:spPr>
          <a:xfrm>
            <a:off x="2471761" y="2095473"/>
            <a:ext cx="477273" cy="144433"/>
          </a:xfrm>
          <a:prstGeom prst="lef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1" name="Picture 10">
            <a:extLst>
              <a:ext uri="{FF2B5EF4-FFF2-40B4-BE49-F238E27FC236}">
                <a16:creationId xmlns:a16="http://schemas.microsoft.com/office/drawing/2014/main" id="{BE71FFC5-D1B0-91F5-554F-1681C9626EFC}"/>
              </a:ext>
            </a:extLst>
          </p:cNvPr>
          <p:cNvPicPr/>
          <p:nvPr/>
        </p:nvPicPr>
        <p:blipFill>
          <a:blip r:embed="rId4"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8B92058-F052-4A71-8086-CCBA2BDAA4F8}" type="slidenum">
              <a:rPr lang="en-NZ" smtClean="0"/>
              <a:pPr/>
              <a:t>9</a:t>
            </a:fld>
            <a:endParaRPr lang="en-NZ" dirty="0"/>
          </a:p>
        </p:txBody>
      </p:sp>
      <p:sp>
        <p:nvSpPr>
          <p:cNvPr id="4" name="Content Placeholder 2"/>
          <p:cNvSpPr txBox="1">
            <a:spLocks/>
          </p:cNvSpPr>
          <p:nvPr/>
        </p:nvSpPr>
        <p:spPr>
          <a:xfrm>
            <a:off x="262800" y="864577"/>
            <a:ext cx="8424000" cy="5911362"/>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NZ" sz="1800" b="1" dirty="0"/>
              <a:t>11.  Operating Damar or Others Plant/Equipment</a:t>
            </a:r>
          </a:p>
          <a:p>
            <a:pPr marL="285750" indent="-285750">
              <a:spcAft>
                <a:spcPts val="200"/>
              </a:spcAft>
            </a:pPr>
            <a:r>
              <a:rPr lang="en-NZ" sz="1500" dirty="0"/>
              <a:t>You are not permitted to operate any Damar plant/equipment unless you have written authorisation from Damar HSQE Manager to do so i.e. been issued with a MHF-FORM-6923 Authorised Transport Forklift Operator Certificate</a:t>
            </a:r>
          </a:p>
          <a:p>
            <a:pPr marL="285750" indent="-285750">
              <a:spcAft>
                <a:spcPts val="200"/>
              </a:spcAft>
            </a:pPr>
            <a:r>
              <a:rPr lang="en-NZ" sz="1500" dirty="0"/>
              <a:t>Transport drivers requesting to operate a Forklift on site must provide copies of their current:</a:t>
            </a:r>
          </a:p>
          <a:p>
            <a:pPr marL="685800" lvl="1">
              <a:spcAft>
                <a:spcPts val="200"/>
              </a:spcAft>
              <a:buFont typeface="Wingdings" panose="05000000000000000000" pitchFamily="2" charset="2"/>
              <a:buChar char="Ø"/>
            </a:pPr>
            <a:r>
              <a:rPr lang="en-NZ" sz="1500" dirty="0"/>
              <a:t>Drivers Licence (both sides)</a:t>
            </a:r>
          </a:p>
          <a:p>
            <a:pPr marL="685800" lvl="1">
              <a:spcAft>
                <a:spcPts val="200"/>
              </a:spcAft>
              <a:buFont typeface="Wingdings" panose="05000000000000000000" pitchFamily="2" charset="2"/>
              <a:buChar char="Ø"/>
            </a:pPr>
            <a:r>
              <a:rPr lang="en-NZ" sz="1500" dirty="0"/>
              <a:t>Forklift OSH Certification for the type of equipment they will be using</a:t>
            </a:r>
          </a:p>
          <a:p>
            <a:pPr marL="685800" lvl="1">
              <a:spcAft>
                <a:spcPts val="200"/>
              </a:spcAft>
              <a:buFont typeface="Wingdings" panose="05000000000000000000" pitchFamily="2" charset="2"/>
              <a:buChar char="Ø"/>
            </a:pPr>
            <a:r>
              <a:rPr lang="en-NZ" sz="1500" dirty="0"/>
              <a:t>‘D’ Endorsement</a:t>
            </a:r>
          </a:p>
          <a:p>
            <a:pPr marL="400050" lvl="1" indent="0">
              <a:spcAft>
                <a:spcPts val="200"/>
              </a:spcAft>
              <a:buNone/>
            </a:pPr>
            <a:r>
              <a:rPr lang="en-NZ" sz="1500" dirty="0"/>
              <a:t>They will also need to complete MHF-HSMS-6923 Transport Drivers Safe Forklift Operation and have this document signed off by a Damar designate.</a:t>
            </a:r>
          </a:p>
          <a:p>
            <a:pPr marL="400050" lvl="1" indent="0">
              <a:spcAft>
                <a:spcPts val="200"/>
              </a:spcAft>
              <a:buNone/>
            </a:pPr>
            <a:r>
              <a:rPr lang="en-US" sz="1500" dirty="0"/>
              <a:t>You are not permitted to move any vehicle other than your own whilst under the canopy unless you have authorization from the driver of that vehicle.</a:t>
            </a:r>
            <a:endParaRPr lang="en-NZ" sz="1500" dirty="0"/>
          </a:p>
          <a:p>
            <a:pPr marL="400050" lvl="1" indent="0">
              <a:spcAft>
                <a:spcPts val="200"/>
              </a:spcAft>
              <a:buNone/>
            </a:pPr>
            <a:endParaRPr lang="en-US" sz="1200" dirty="0">
              <a:solidFill>
                <a:srgbClr val="00B050"/>
              </a:solidFill>
            </a:endParaRPr>
          </a:p>
          <a:p>
            <a:pPr marL="0" lvl="0" indent="0">
              <a:buNone/>
              <a:defRPr/>
            </a:pPr>
            <a:r>
              <a:rPr lang="en-NZ" sz="1800" b="1" dirty="0"/>
              <a:t>12.  Load Restraint</a:t>
            </a:r>
          </a:p>
          <a:p>
            <a:pPr lvl="0">
              <a:defRPr/>
            </a:pPr>
            <a:r>
              <a:rPr lang="en-NZ" sz="1500" dirty="0"/>
              <a:t>All drivers must be trained and are responsible for the correct restraining </a:t>
            </a:r>
          </a:p>
          <a:p>
            <a:pPr marL="0" lvl="0" indent="0">
              <a:buNone/>
              <a:defRPr/>
            </a:pPr>
            <a:r>
              <a:rPr lang="en-NZ" sz="1500" dirty="0"/>
              <a:t>        of their loads.</a:t>
            </a:r>
          </a:p>
          <a:p>
            <a:pPr lvl="0">
              <a:defRPr/>
            </a:pPr>
            <a:r>
              <a:rPr lang="en-NZ" sz="1500" dirty="0"/>
              <a:t>All loads must be restrained to at least the legal requirement, prior to </a:t>
            </a:r>
          </a:p>
          <a:p>
            <a:pPr marL="0" lvl="0" indent="0">
              <a:buNone/>
              <a:defRPr/>
            </a:pPr>
            <a:r>
              <a:rPr lang="en-NZ" sz="1500" dirty="0"/>
              <a:t>        moving the vehicle.  </a:t>
            </a:r>
          </a:p>
          <a:p>
            <a:pPr lvl="0">
              <a:defRPr/>
            </a:pPr>
            <a:r>
              <a:rPr lang="en-NZ" sz="1500" dirty="0"/>
              <a:t>Any site specific requirements related to product quality must also be </a:t>
            </a:r>
          </a:p>
          <a:p>
            <a:pPr marL="0" lvl="0" indent="0">
              <a:buNone/>
              <a:defRPr/>
            </a:pPr>
            <a:r>
              <a:rPr lang="en-NZ" sz="1500" dirty="0"/>
              <a:t>        adhered to.</a:t>
            </a:r>
          </a:p>
          <a:p>
            <a:pPr>
              <a:buFont typeface="Arial" pitchFamily="34" charset="0"/>
              <a:buNone/>
            </a:pPr>
            <a:endParaRPr lang="en-NZ" sz="1400" dirty="0"/>
          </a:p>
        </p:txBody>
      </p:sp>
      <p:sp>
        <p:nvSpPr>
          <p:cNvPr id="7" name="Title 1"/>
          <p:cNvSpPr txBox="1">
            <a:spLocks/>
          </p:cNvSpPr>
          <p:nvPr/>
        </p:nvSpPr>
        <p:spPr>
          <a:xfrm>
            <a:off x="457200" y="274638"/>
            <a:ext cx="8229600" cy="56207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NZ" sz="3600" b="1">
                <a:solidFill>
                  <a:srgbClr val="0066CC"/>
                </a:solidFill>
              </a:rPr>
              <a:t>Transport Induction</a:t>
            </a:r>
            <a:endParaRPr lang="en-NZ" sz="3600" b="1" dirty="0">
              <a:solidFill>
                <a:srgbClr val="0066CC"/>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0543"/>
          <a:stretch/>
        </p:blipFill>
        <p:spPr>
          <a:xfrm>
            <a:off x="6553200" y="4750893"/>
            <a:ext cx="2390403" cy="1605457"/>
          </a:xfrm>
          <a:prstGeom prst="rect">
            <a:avLst/>
          </a:prstGeom>
          <a:ln w="12700">
            <a:solidFill>
              <a:schemeClr val="tx1"/>
            </a:solidFill>
          </a:ln>
        </p:spPr>
      </p:pic>
      <p:pic>
        <p:nvPicPr>
          <p:cNvPr id="5" name="Picture 4">
            <a:extLst>
              <a:ext uri="{FF2B5EF4-FFF2-40B4-BE49-F238E27FC236}">
                <a16:creationId xmlns:a16="http://schemas.microsoft.com/office/drawing/2014/main" id="{D8A34853-F56D-0843-DF72-8F689DE6C110}"/>
              </a:ext>
            </a:extLst>
          </p:cNvPr>
          <p:cNvPicPr/>
          <p:nvPr/>
        </p:nvPicPr>
        <p:blipFill>
          <a:blip r:embed="rId4" cstate="print">
            <a:extLst>
              <a:ext uri="{28A0092B-C50C-407E-A947-70E740481C1C}">
                <a14:useLocalDpi xmlns:a14="http://schemas.microsoft.com/office/drawing/2010/main" val="0"/>
              </a:ext>
            </a:extLst>
          </a:blip>
          <a:srcRect/>
          <a:stretch/>
        </p:blipFill>
        <p:spPr bwMode="auto">
          <a:xfrm>
            <a:off x="611560" y="183286"/>
            <a:ext cx="1402857" cy="744778"/>
          </a:xfrm>
          <a:prstGeom prst="rect">
            <a:avLst/>
          </a:prstGeom>
          <a:noFill/>
          <a:ln w="9525">
            <a:noFill/>
            <a:miter lim="800000"/>
            <a:headEnd/>
            <a:tailEnd/>
          </a:ln>
        </p:spPr>
      </p:pic>
    </p:spTree>
    <p:extLst>
      <p:ext uri="{BB962C8B-B14F-4D97-AF65-F5344CB8AC3E}">
        <p14:creationId xmlns:p14="http://schemas.microsoft.com/office/powerpoint/2010/main" val="17947270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4629</TotalTime>
  <Words>2717</Words>
  <Application>Microsoft Office PowerPoint</Application>
  <PresentationFormat>On-screen Show (4:3)</PresentationFormat>
  <Paragraphs>288</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MetaCHH Normal</vt:lpstr>
      <vt:lpstr>Wingdings</vt:lpstr>
      <vt:lpstr>Office Theme</vt:lpstr>
      <vt:lpstr>PowerPoint Presentation</vt:lpstr>
      <vt:lpstr>Transport Induction</vt:lpstr>
      <vt:lpstr>PowerPoint Presentation</vt:lpstr>
      <vt:lpstr>PowerPoint Presentation</vt:lpstr>
      <vt:lpstr>PowerPoint Presentation</vt:lpstr>
      <vt:lpstr>PowerPoint Presentation</vt:lpstr>
      <vt:lpstr>Transport Induction</vt:lpstr>
      <vt:lpstr>Transport Induction</vt:lpstr>
      <vt:lpstr>PowerPoint Presentation</vt:lpstr>
      <vt:lpstr>PowerPoint Presentation</vt:lpstr>
      <vt:lpstr>PowerPoint Presentation</vt:lpstr>
      <vt:lpstr>Transport Induction</vt:lpstr>
      <vt:lpstr>PowerPoint Presentation</vt:lpstr>
      <vt:lpstr>Transport Induction</vt:lpstr>
      <vt:lpstr>PowerPoint Presentation</vt:lpstr>
      <vt:lpstr>Transport Induction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Annie Canning</dc:creator>
  <cp:lastModifiedBy>Stacey Rimene</cp:lastModifiedBy>
  <cp:revision>295</cp:revision>
  <cp:lastPrinted>2019-01-09T02:17:14Z</cp:lastPrinted>
  <dcterms:created xsi:type="dcterms:W3CDTF">2012-01-31T20:14:24Z</dcterms:created>
  <dcterms:modified xsi:type="dcterms:W3CDTF">2025-11-12T23:17:01Z</dcterms:modified>
</cp:coreProperties>
</file>