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0" r:id="rId1"/>
  </p:sldMasterIdLst>
  <p:notesMasterIdLst>
    <p:notesMasterId r:id="rId16"/>
  </p:notesMasterIdLst>
  <p:handoutMasterIdLst>
    <p:handoutMasterId r:id="rId17"/>
  </p:handoutMasterIdLst>
  <p:sldIdLst>
    <p:sldId id="282" r:id="rId2"/>
    <p:sldId id="295" r:id="rId3"/>
    <p:sldId id="286" r:id="rId4"/>
    <p:sldId id="287" r:id="rId5"/>
    <p:sldId id="288" r:id="rId6"/>
    <p:sldId id="293" r:id="rId7"/>
    <p:sldId id="256" r:id="rId8"/>
    <p:sldId id="289" r:id="rId9"/>
    <p:sldId id="290" r:id="rId10"/>
    <p:sldId id="292" r:id="rId11"/>
    <p:sldId id="285" r:id="rId12"/>
    <p:sldId id="294" r:id="rId13"/>
    <p:sldId id="284" r:id="rId14"/>
    <p:sldId id="29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D3B6"/>
    <a:srgbClr val="FAB84F"/>
    <a:srgbClr val="F7F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9B35F7-4727-49BD-874F-E43B43F06079}" v="1" dt="2023-08-16T12:36:39.895"/>
    <p1510:client id="{CF03F34A-0C85-5A1B-CA1B-9C0E913B5150}" v="306" dt="2023-08-16T12:31:15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7FF437-0982-43A1-B1DA-4917A6DF08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C7691-E488-4634-8DB4-A5A05E4EF4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B874B-ADD0-4F7B-B598-7977F5531F84}" type="datetimeFigureOut">
              <a:rPr lang="en-ID" smtClean="0"/>
              <a:t>16/08/2023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D3A7D6-0BB8-4065-9E40-54D43F6E21B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C5050-5168-4B01-8D25-AFE40FD921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9F0E95-3790-4927-A91B-3DF2D3305A7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50100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837FB-E3D5-D449-A008-DCE7F84DEC5E}" type="datetimeFigureOut">
              <a:rPr lang="nb-NO" smtClean="0"/>
              <a:t>16.08.2023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AA984-9526-6949-95D8-E4A54F86344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973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-01 -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D152BF-1690-0F20-F7F4-8955CA714A3B}"/>
              </a:ext>
            </a:extLst>
          </p:cNvPr>
          <p:cNvSpPr/>
          <p:nvPr userDrawn="1"/>
        </p:nvSpPr>
        <p:spPr>
          <a:xfrm>
            <a:off x="0" y="0"/>
            <a:ext cx="12192000" cy="2744800"/>
          </a:xfrm>
          <a:prstGeom prst="rect">
            <a:avLst/>
          </a:prstGeom>
          <a:solidFill>
            <a:srgbClr val="FAB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174DE45-286C-B5D1-1461-BC1FBFD95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950" y="4242642"/>
            <a:ext cx="947937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6" name="Plassholder for tekst 24">
            <a:extLst>
              <a:ext uri="{FF2B5EF4-FFF2-40B4-BE49-F238E27FC236}">
                <a16:creationId xmlns:a16="http://schemas.microsoft.com/office/drawing/2014/main" id="{F67E0D0F-E757-441C-F14C-3DD6F7E237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9949" y="1588533"/>
            <a:ext cx="6480439" cy="384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9" name="Bilde 48">
            <a:extLst>
              <a:ext uri="{FF2B5EF4-FFF2-40B4-BE49-F238E27FC236}">
                <a16:creationId xmlns:a16="http://schemas.microsoft.com/office/drawing/2014/main" id="{4D13F029-14A0-82D9-AF0A-5EF4A265E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28" y="6207328"/>
            <a:ext cx="1103243" cy="189127"/>
          </a:xfrm>
          <a:prstGeom prst="rect">
            <a:avLst/>
          </a:prstGeom>
        </p:spPr>
      </p:pic>
      <p:sp>
        <p:nvSpPr>
          <p:cNvPr id="50" name="Plassholder for tekst 24">
            <a:extLst>
              <a:ext uri="{FF2B5EF4-FFF2-40B4-BE49-F238E27FC236}">
                <a16:creationId xmlns:a16="http://schemas.microsoft.com/office/drawing/2014/main" id="{97600DED-D356-25A4-D9E8-69385ADE2F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9949" y="799398"/>
            <a:ext cx="6480453" cy="613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+mj-lt"/>
              </a:defRPr>
            </a:lvl1pPr>
          </a:lstStyle>
          <a:p>
            <a:pPr lvl="0"/>
            <a:r>
              <a:rPr lang="nb-NO"/>
              <a:t>Agenda heading</a:t>
            </a:r>
          </a:p>
        </p:txBody>
      </p:sp>
      <p:sp>
        <p:nvSpPr>
          <p:cNvPr id="54" name="Plassholder for tekst 24">
            <a:extLst>
              <a:ext uri="{FF2B5EF4-FFF2-40B4-BE49-F238E27FC236}">
                <a16:creationId xmlns:a16="http://schemas.microsoft.com/office/drawing/2014/main" id="{EADCEC97-68C4-9241-7E5B-C25DEEA05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9949" y="3538258"/>
            <a:ext cx="9479379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549EC3-538D-ABEE-F50C-2D5356F32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7378" y="-383741"/>
            <a:ext cx="3752503" cy="41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535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02- 3 Kolonner -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D152BF-1690-0F20-F7F4-8955CA714A3B}"/>
              </a:ext>
            </a:extLst>
          </p:cNvPr>
          <p:cNvSpPr/>
          <p:nvPr userDrawn="1"/>
        </p:nvSpPr>
        <p:spPr>
          <a:xfrm>
            <a:off x="0" y="0"/>
            <a:ext cx="12192000" cy="2744800"/>
          </a:xfrm>
          <a:prstGeom prst="rect">
            <a:avLst/>
          </a:prstGeom>
          <a:solidFill>
            <a:srgbClr val="FAB8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174DE45-286C-B5D1-1461-BC1FBFD95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950" y="42426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6" name="Plassholder for tekst 24">
            <a:extLst>
              <a:ext uri="{FF2B5EF4-FFF2-40B4-BE49-F238E27FC236}">
                <a16:creationId xmlns:a16="http://schemas.microsoft.com/office/drawing/2014/main" id="{F67E0D0F-E757-441C-F14C-3DD6F7E237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9949" y="1588533"/>
            <a:ext cx="6480439" cy="384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9" name="Bilde 48">
            <a:extLst>
              <a:ext uri="{FF2B5EF4-FFF2-40B4-BE49-F238E27FC236}">
                <a16:creationId xmlns:a16="http://schemas.microsoft.com/office/drawing/2014/main" id="{4D13F029-14A0-82D9-AF0A-5EF4A265E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28" y="6207328"/>
            <a:ext cx="1103243" cy="189127"/>
          </a:xfrm>
          <a:prstGeom prst="rect">
            <a:avLst/>
          </a:prstGeom>
        </p:spPr>
      </p:pic>
      <p:sp>
        <p:nvSpPr>
          <p:cNvPr id="50" name="Plassholder for tekst 24">
            <a:extLst>
              <a:ext uri="{FF2B5EF4-FFF2-40B4-BE49-F238E27FC236}">
                <a16:creationId xmlns:a16="http://schemas.microsoft.com/office/drawing/2014/main" id="{97600DED-D356-25A4-D9E8-69385ADE2F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9949" y="799398"/>
            <a:ext cx="6480453" cy="613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+mj-lt"/>
              </a:defRPr>
            </a:lvl1pPr>
          </a:lstStyle>
          <a:p>
            <a:pPr lvl="0"/>
            <a:r>
              <a:rPr lang="nb-NO"/>
              <a:t>Agenda heading</a:t>
            </a:r>
          </a:p>
        </p:txBody>
      </p:sp>
      <p:sp>
        <p:nvSpPr>
          <p:cNvPr id="54" name="Plassholder for tekst 24">
            <a:extLst>
              <a:ext uri="{FF2B5EF4-FFF2-40B4-BE49-F238E27FC236}">
                <a16:creationId xmlns:a16="http://schemas.microsoft.com/office/drawing/2014/main" id="{EADCEC97-68C4-9241-7E5B-C25DEEA05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9950" y="35382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549EC3-538D-ABEE-F50C-2D5356F32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7378" y="-383741"/>
            <a:ext cx="3752503" cy="4151705"/>
          </a:xfrm>
          <a:prstGeom prst="rect">
            <a:avLst/>
          </a:prstGeom>
        </p:spPr>
      </p:pic>
      <p:sp>
        <p:nvSpPr>
          <p:cNvPr id="3" name="Plassholder for tekst 24">
            <a:extLst>
              <a:ext uri="{FF2B5EF4-FFF2-40B4-BE49-F238E27FC236}">
                <a16:creationId xmlns:a16="http://schemas.microsoft.com/office/drawing/2014/main" id="{AC5A8D45-82C5-8F4D-9A71-BF202B7D35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2565" y="42426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24">
            <a:extLst>
              <a:ext uri="{FF2B5EF4-FFF2-40B4-BE49-F238E27FC236}">
                <a16:creationId xmlns:a16="http://schemas.microsoft.com/office/drawing/2014/main" id="{AFCAFE0E-3269-63D8-44B3-CED99F0233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2565" y="35382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sp>
        <p:nvSpPr>
          <p:cNvPr id="6" name="Plassholder for tekst 24">
            <a:extLst>
              <a:ext uri="{FF2B5EF4-FFF2-40B4-BE49-F238E27FC236}">
                <a16:creationId xmlns:a16="http://schemas.microsoft.com/office/drawing/2014/main" id="{62BC59B9-0DC7-AFA8-47E4-FCEC2EE42D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35180" y="42528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24">
            <a:extLst>
              <a:ext uri="{FF2B5EF4-FFF2-40B4-BE49-F238E27FC236}">
                <a16:creationId xmlns:a16="http://schemas.microsoft.com/office/drawing/2014/main" id="{7F80807B-F812-6A16-CAE4-156695A5E1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5180" y="35484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886564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01 -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D152BF-1690-0F20-F7F4-8955CA714A3B}"/>
              </a:ext>
            </a:extLst>
          </p:cNvPr>
          <p:cNvSpPr/>
          <p:nvPr userDrawn="1"/>
        </p:nvSpPr>
        <p:spPr>
          <a:xfrm>
            <a:off x="0" y="0"/>
            <a:ext cx="12192000" cy="2744800"/>
          </a:xfrm>
          <a:prstGeom prst="rect">
            <a:avLst/>
          </a:prstGeom>
          <a:solidFill>
            <a:srgbClr val="A4D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174DE45-286C-B5D1-1461-BC1FBFD95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950" y="4242642"/>
            <a:ext cx="947937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6" name="Plassholder for tekst 24">
            <a:extLst>
              <a:ext uri="{FF2B5EF4-FFF2-40B4-BE49-F238E27FC236}">
                <a16:creationId xmlns:a16="http://schemas.microsoft.com/office/drawing/2014/main" id="{F67E0D0F-E757-441C-F14C-3DD6F7E237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9949" y="1588533"/>
            <a:ext cx="6480439" cy="384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9" name="Bilde 48">
            <a:extLst>
              <a:ext uri="{FF2B5EF4-FFF2-40B4-BE49-F238E27FC236}">
                <a16:creationId xmlns:a16="http://schemas.microsoft.com/office/drawing/2014/main" id="{4D13F029-14A0-82D9-AF0A-5EF4A265E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28" y="6207328"/>
            <a:ext cx="1103243" cy="189127"/>
          </a:xfrm>
          <a:prstGeom prst="rect">
            <a:avLst/>
          </a:prstGeom>
        </p:spPr>
      </p:pic>
      <p:sp>
        <p:nvSpPr>
          <p:cNvPr id="50" name="Plassholder for tekst 24">
            <a:extLst>
              <a:ext uri="{FF2B5EF4-FFF2-40B4-BE49-F238E27FC236}">
                <a16:creationId xmlns:a16="http://schemas.microsoft.com/office/drawing/2014/main" id="{97600DED-D356-25A4-D9E8-69385ADE2F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9949" y="799398"/>
            <a:ext cx="6480453" cy="613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+mj-lt"/>
              </a:defRPr>
            </a:lvl1pPr>
          </a:lstStyle>
          <a:p>
            <a:pPr lvl="0"/>
            <a:r>
              <a:rPr lang="nb-NO"/>
              <a:t>Agenda heading</a:t>
            </a:r>
          </a:p>
        </p:txBody>
      </p:sp>
      <p:sp>
        <p:nvSpPr>
          <p:cNvPr id="54" name="Plassholder for tekst 24">
            <a:extLst>
              <a:ext uri="{FF2B5EF4-FFF2-40B4-BE49-F238E27FC236}">
                <a16:creationId xmlns:a16="http://schemas.microsoft.com/office/drawing/2014/main" id="{EADCEC97-68C4-9241-7E5B-C25DEEA05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9949" y="3538258"/>
            <a:ext cx="9479379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549EC3-538D-ABEE-F50C-2D5356F32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7378" y="-383741"/>
            <a:ext cx="3752503" cy="415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9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-02- 3 Kolonner -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D152BF-1690-0F20-F7F4-8955CA714A3B}"/>
              </a:ext>
            </a:extLst>
          </p:cNvPr>
          <p:cNvSpPr/>
          <p:nvPr userDrawn="1"/>
        </p:nvSpPr>
        <p:spPr>
          <a:xfrm>
            <a:off x="0" y="0"/>
            <a:ext cx="12192000" cy="2744800"/>
          </a:xfrm>
          <a:prstGeom prst="rect">
            <a:avLst/>
          </a:prstGeom>
          <a:solidFill>
            <a:srgbClr val="A4D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25" name="Plassholder for tekst 24">
            <a:extLst>
              <a:ext uri="{FF2B5EF4-FFF2-40B4-BE49-F238E27FC236}">
                <a16:creationId xmlns:a16="http://schemas.microsoft.com/office/drawing/2014/main" id="{0174DE45-286C-B5D1-1461-BC1FBFD95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9950" y="42426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6" name="Plassholder for tekst 24">
            <a:extLst>
              <a:ext uri="{FF2B5EF4-FFF2-40B4-BE49-F238E27FC236}">
                <a16:creationId xmlns:a16="http://schemas.microsoft.com/office/drawing/2014/main" id="{F67E0D0F-E757-441C-F14C-3DD6F7E2370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9949" y="1588533"/>
            <a:ext cx="6480439" cy="384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49" name="Bilde 48">
            <a:extLst>
              <a:ext uri="{FF2B5EF4-FFF2-40B4-BE49-F238E27FC236}">
                <a16:creationId xmlns:a16="http://schemas.microsoft.com/office/drawing/2014/main" id="{4D13F029-14A0-82D9-AF0A-5EF4A265E1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328" y="6207328"/>
            <a:ext cx="1103243" cy="189127"/>
          </a:xfrm>
          <a:prstGeom prst="rect">
            <a:avLst/>
          </a:prstGeom>
        </p:spPr>
      </p:pic>
      <p:sp>
        <p:nvSpPr>
          <p:cNvPr id="50" name="Plassholder for tekst 24">
            <a:extLst>
              <a:ext uri="{FF2B5EF4-FFF2-40B4-BE49-F238E27FC236}">
                <a16:creationId xmlns:a16="http://schemas.microsoft.com/office/drawing/2014/main" id="{97600DED-D356-25A4-D9E8-69385ADE2F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9949" y="799398"/>
            <a:ext cx="6480453" cy="613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>
                <a:latin typeface="+mj-lt"/>
              </a:defRPr>
            </a:lvl1pPr>
          </a:lstStyle>
          <a:p>
            <a:pPr lvl="0"/>
            <a:r>
              <a:rPr lang="nb-NO"/>
              <a:t>Agenda heading</a:t>
            </a:r>
          </a:p>
        </p:txBody>
      </p:sp>
      <p:sp>
        <p:nvSpPr>
          <p:cNvPr id="54" name="Plassholder for tekst 24">
            <a:extLst>
              <a:ext uri="{FF2B5EF4-FFF2-40B4-BE49-F238E27FC236}">
                <a16:creationId xmlns:a16="http://schemas.microsoft.com/office/drawing/2014/main" id="{EADCEC97-68C4-9241-7E5B-C25DEEA05C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9950" y="35382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7549EC3-538D-ABEE-F50C-2D5356F32C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7378" y="-383741"/>
            <a:ext cx="3752503" cy="4151705"/>
          </a:xfrm>
          <a:prstGeom prst="rect">
            <a:avLst/>
          </a:prstGeom>
        </p:spPr>
      </p:pic>
      <p:sp>
        <p:nvSpPr>
          <p:cNvPr id="3" name="Plassholder for tekst 24">
            <a:extLst>
              <a:ext uri="{FF2B5EF4-FFF2-40B4-BE49-F238E27FC236}">
                <a16:creationId xmlns:a16="http://schemas.microsoft.com/office/drawing/2014/main" id="{AC5A8D45-82C5-8F4D-9A71-BF202B7D354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2565" y="42426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tekst 24">
            <a:extLst>
              <a:ext uri="{FF2B5EF4-FFF2-40B4-BE49-F238E27FC236}">
                <a16:creationId xmlns:a16="http://schemas.microsoft.com/office/drawing/2014/main" id="{AFCAFE0E-3269-63D8-44B3-CED99F02334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92565" y="35382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  <p:sp>
        <p:nvSpPr>
          <p:cNvPr id="6" name="Plassholder for tekst 24">
            <a:extLst>
              <a:ext uri="{FF2B5EF4-FFF2-40B4-BE49-F238E27FC236}">
                <a16:creationId xmlns:a16="http://schemas.microsoft.com/office/drawing/2014/main" id="{62BC59B9-0DC7-AFA8-47E4-FCEC2EE42D7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35180" y="4252842"/>
            <a:ext cx="3146318" cy="1232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 b="0" i="0">
                <a:latin typeface="+mn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tekst 24">
            <a:extLst>
              <a:ext uri="{FF2B5EF4-FFF2-40B4-BE49-F238E27FC236}">
                <a16:creationId xmlns:a16="http://schemas.microsoft.com/office/drawing/2014/main" id="{7F80807B-F812-6A16-CAE4-156695A5E1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35180" y="3548458"/>
            <a:ext cx="3146318" cy="4858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0" i="0">
                <a:latin typeface="+mn-lt"/>
              </a:defRPr>
            </a:lvl1pPr>
          </a:lstStyle>
          <a:p>
            <a:pPr lvl="0"/>
            <a:r>
              <a:rPr lang="nb-NO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4645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Slide - Grønn M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7B0D4-DCB5-9CF0-845D-67386805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2874"/>
            <a:ext cx="10515600" cy="539336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529DDD2-C271-A5A4-2E66-CFA1EF0BD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60513"/>
            <a:ext cx="10515600" cy="395605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37D75B2-7A4E-0077-8A19-983831196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3603" y="5804866"/>
            <a:ext cx="9120197" cy="684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6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6-9 - Grønn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FC087-DBFE-4219-9D70-28DE51EECE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D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A45C344-AECF-4CBF-B992-BC48C619E14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70818" y="1554533"/>
            <a:ext cx="9050363" cy="374893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512DD10-B51F-2BA5-6F20-C54F99A36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" y="495301"/>
            <a:ext cx="1103243" cy="1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4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- Grønn -  3 Bilder">
    <p:bg>
      <p:bgPr>
        <a:solidFill>
          <a:srgbClr val="FAB8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29EC624-C125-44CF-A944-1302946FAAB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D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048EC3EB-80D9-4B6B-84E1-3EAF9250160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26415" y="1"/>
            <a:ext cx="2596662" cy="9906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BF3EF90-8600-4BF7-A540-67D964E44C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26414" y="1396092"/>
            <a:ext cx="2596662" cy="325210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8904DA9D-AE07-4370-9D93-D37BDE2247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126414" y="5053691"/>
            <a:ext cx="2596662" cy="180431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835735C-84F0-31DA-9C4C-FDEEE044FE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" y="495301"/>
            <a:ext cx="1103243" cy="189127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03A0903-8700-E02A-4B76-DDA5E5679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10" y="1399479"/>
            <a:ext cx="7221718" cy="815821"/>
          </a:xfrm>
          <a:prstGeom prst="rect">
            <a:avLst/>
          </a:prstGeom>
        </p:spPr>
        <p:txBody>
          <a:bodyPr/>
          <a:lstStyle>
            <a:lvl1pPr algn="l">
              <a:defRPr sz="4400" b="0" i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049E73F0-6D92-653B-EEBD-4920C221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210" y="2418352"/>
            <a:ext cx="7221718" cy="336027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3pPr>
            <a:lvl4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4pPr>
            <a:lvl5pPr>
              <a:defRPr b="0"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77928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E827ED-7659-4A37-AE23-526B4EB47F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4D3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ounders Grotesk Regular" panose="020B0503030202060203" pitchFamily="34" charset="77"/>
            </a:endParaRP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FA13E117-5E18-4410-94A7-9BDC5D2AAB9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70818" y="1144149"/>
            <a:ext cx="9050363" cy="475120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Here to Add Picture</a:t>
            </a:r>
            <a:endParaRPr lang="id-ID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EEA09E8-1F7A-3FDC-3539-7F1A5817D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" y="495301"/>
            <a:ext cx="1103243" cy="1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11FFF50-6191-E421-B146-2844EC1264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10" y="495301"/>
            <a:ext cx="1103243" cy="1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10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F938D-6A46-BC4A-CD3D-4CD9FB5B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22" y="365125"/>
            <a:ext cx="11471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4E371-51D8-8F15-9DEB-79540D9EB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521" y="1825625"/>
            <a:ext cx="114715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7A4E0-0B68-EF4A-4750-D041310C23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0521" y="6356350"/>
            <a:ext cx="17305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076AF-AA6B-4902-AA37-C10083966317}" type="datetimeFigureOut">
              <a:rPr lang="nb-NO" smtClean="0"/>
              <a:t>16.08.2023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B2A76-7A21-E8A8-9E3C-D4B80CD412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1082" y="6356350"/>
            <a:ext cx="79273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B0067-EE80-D9AD-6879-725E6065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58400" y="6356350"/>
            <a:ext cx="1813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C88C0-8F8E-4731-B9D0-A1CD009088C8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C8806B6-B4E4-CE7E-9566-761534CE0FE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90500" y="6530340"/>
            <a:ext cx="922338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Sensitivity: Internal</a:t>
            </a:r>
          </a:p>
        </p:txBody>
      </p:sp>
    </p:spTree>
    <p:extLst>
      <p:ext uri="{BB962C8B-B14F-4D97-AF65-F5344CB8AC3E}">
        <p14:creationId xmlns:p14="http://schemas.microsoft.com/office/powerpoint/2010/main" val="7402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43" r:id="rId2"/>
    <p:sldLayoutId id="2147483744" r:id="rId3"/>
    <p:sldLayoutId id="2147483745" r:id="rId4"/>
    <p:sldLayoutId id="2147483792" r:id="rId5"/>
    <p:sldLayoutId id="2147483746" r:id="rId6"/>
    <p:sldLayoutId id="2147483747" r:id="rId7"/>
    <p:sldLayoutId id="2147483719" r:id="rId8"/>
    <p:sldLayoutId id="2147483812" r:id="rId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E0101E4-4441-FB3F-2C75-99621BAB8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2A58D87-E8F9-5D8D-83BF-7FFE675BDA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/>
              <a:t>Tonstad, 17.8.2023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5C21E8A-7B3D-7478-E8F3-7921C0B0FBC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b-NO" err="1"/>
              <a:t>Riving</a:t>
            </a:r>
            <a:r>
              <a:rPr lang="nb-NO"/>
              <a:t> av kraftledning vest for Sirdalsvatnet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0133128-A286-20ED-A744-62CEEB91DD6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83CB87F-3B64-93EA-95A4-84BA5C99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66" y="3017192"/>
            <a:ext cx="3677797" cy="315797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FF167FD7-8F8E-39DF-C805-F59233A7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49" y="3017192"/>
            <a:ext cx="4562886" cy="315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28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E4D606D-AC65-261C-B30A-8E87F8662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Avbøtende tiltak forts.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FF6AA17-BD6C-2308-1156-D779069CF7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1" y="1560512"/>
            <a:ext cx="8234548" cy="4143602"/>
          </a:xfrm>
        </p:spPr>
        <p:txBody>
          <a:bodyPr>
            <a:normAutofit fontScale="92500" lnSpcReduction="10000"/>
          </a:bodyPr>
          <a:lstStyle/>
          <a:p>
            <a:r>
              <a:rPr lang="nb-NO"/>
              <a:t>Ingen graving med maskin</a:t>
            </a:r>
          </a:p>
          <a:p>
            <a:r>
              <a:rPr lang="nb-NO"/>
              <a:t>Master som står i steingjerder kappes uten at steingjerdet skades</a:t>
            </a:r>
          </a:p>
          <a:p>
            <a:r>
              <a:rPr lang="nb-NO"/>
              <a:t>Flere tiltak for å unngå spredning av fremmede arter</a:t>
            </a:r>
          </a:p>
          <a:p>
            <a:r>
              <a:rPr lang="nb-NO"/>
              <a:t>En rekke tiltak for å unngå forurensning</a:t>
            </a:r>
          </a:p>
          <a:p>
            <a:r>
              <a:rPr lang="nb-NO"/>
              <a:t>Skiltplan og eventuelle avbøtende tiltak knyttet til fylkesveien</a:t>
            </a:r>
          </a:p>
          <a:p>
            <a:r>
              <a:rPr lang="nb-NO"/>
              <a:t>Tilbakeføring i henhold til NVEs veileder for terrengbehandling</a:t>
            </a:r>
          </a:p>
          <a:p>
            <a:pPr lvl="1"/>
            <a:r>
              <a:rPr lang="nb-NO"/>
              <a:t>Naturlig revegetering</a:t>
            </a:r>
          </a:p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870192-8135-FF3E-30B1-7EFE0BA1B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618" y="3177090"/>
            <a:ext cx="3653431" cy="238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83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C1B493-7B58-1B5F-F903-988D1AA2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Prosessen så langt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5459A1-1CC7-8512-7ABF-49FFC246EE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Intern beslutning om å rive kraftledningen</a:t>
            </a:r>
          </a:p>
          <a:p>
            <a:r>
              <a:rPr lang="nb-NO"/>
              <a:t>Intern prosjektering</a:t>
            </a:r>
          </a:p>
          <a:p>
            <a:pPr lvl="1"/>
            <a:r>
              <a:rPr lang="nb-NO"/>
              <a:t>Rambøll engasjert for å lage rivesøknad med konsekvensutredning</a:t>
            </a:r>
          </a:p>
          <a:p>
            <a:r>
              <a:rPr lang="nb-NO"/>
              <a:t>Grunneierprosess</a:t>
            </a:r>
          </a:p>
          <a:p>
            <a:pPr lvl="1"/>
            <a:r>
              <a:rPr lang="nb-NO"/>
              <a:t>Egen prosess for riggområder</a:t>
            </a:r>
          </a:p>
          <a:p>
            <a:r>
              <a:rPr lang="nb-NO"/>
              <a:t>Dialog med kommunene, fylkeskommunen og Statsforvalteren</a:t>
            </a:r>
          </a:p>
          <a:p>
            <a:r>
              <a:rPr lang="nb-NO"/>
              <a:t>Dispensasjonssøknad – </a:t>
            </a:r>
            <a:r>
              <a:rPr lang="nb-NO" err="1"/>
              <a:t>Øykjeheia</a:t>
            </a:r>
            <a:r>
              <a:rPr lang="nb-NO"/>
              <a:t> naturreservat</a:t>
            </a:r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32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4ECF-245A-CC86-A3D4-62EB7FD57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Best case </a:t>
            </a:r>
            <a:r>
              <a:rPr lang="en-US" err="1"/>
              <a:t>framdriftsplan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42E28-24E9-457B-6AC7-26A5E45A4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87005A-CBB8-CE77-B403-EBEA92F7F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89440"/>
              </p:ext>
            </p:extLst>
          </p:nvPr>
        </p:nvGraphicFramePr>
        <p:xfrm>
          <a:off x="641350" y="1483042"/>
          <a:ext cx="10909300" cy="3891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1800">
                  <a:extLst>
                    <a:ext uri="{9D8B030D-6E8A-4147-A177-3AD203B41FA5}">
                      <a16:colId xmlns:a16="http://schemas.microsoft.com/office/drawing/2014/main" val="2816106045"/>
                    </a:ext>
                  </a:extLst>
                </a:gridCol>
                <a:gridCol w="5397500">
                  <a:extLst>
                    <a:ext uri="{9D8B030D-6E8A-4147-A177-3AD203B41FA5}">
                      <a16:colId xmlns:a16="http://schemas.microsoft.com/office/drawing/2014/main" val="427909198"/>
                    </a:ext>
                  </a:extLst>
                </a:gridCol>
              </a:tblGrid>
              <a:tr h="456311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600" kern="1200">
                          <a:effectLst/>
                        </a:rPr>
                        <a:t>Aktivitet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600" kern="1200">
                          <a:effectLst/>
                        </a:rPr>
                        <a:t>Tidspunkt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9435528"/>
                  </a:ext>
                </a:extLst>
              </a:tr>
              <a:tr h="858901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kern="1200" err="1">
                          <a:effectLst/>
                        </a:rPr>
                        <a:t>Utarbeidelse</a:t>
                      </a:r>
                      <a:r>
                        <a:rPr lang="en-US" sz="2600" kern="1200">
                          <a:effectLst/>
                        </a:rPr>
                        <a:t> av </a:t>
                      </a:r>
                      <a:r>
                        <a:rPr lang="en-US" sz="2600" kern="1200" err="1">
                          <a:effectLst/>
                        </a:rPr>
                        <a:t>rivesøknad</a:t>
                      </a:r>
                      <a:r>
                        <a:rPr lang="en-US" sz="2600" kern="1200">
                          <a:effectLst/>
                        </a:rPr>
                        <a:t> med </a:t>
                      </a:r>
                      <a:r>
                        <a:rPr lang="en-US" sz="2600" kern="1200" err="1">
                          <a:effectLst/>
                        </a:rPr>
                        <a:t>tilhørende</a:t>
                      </a:r>
                      <a:r>
                        <a:rPr lang="en-US" sz="2600" kern="1200">
                          <a:effectLst/>
                        </a:rPr>
                        <a:t> </a:t>
                      </a:r>
                      <a:r>
                        <a:rPr lang="en-US" sz="2600" kern="1200" err="1">
                          <a:effectLst/>
                        </a:rPr>
                        <a:t>detaljplan</a:t>
                      </a:r>
                      <a:endParaRPr lang="en-US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Q1-Q3 2023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0685210"/>
                  </a:ext>
                </a:extLst>
              </a:tr>
              <a:tr h="456311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600" kern="1200">
                          <a:effectLst/>
                        </a:rPr>
                        <a:t>Grunneierprosess riggområder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Q2-Q4 2023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2746347"/>
                  </a:ext>
                </a:extLst>
              </a:tr>
              <a:tr h="858901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600" kern="1200">
                          <a:effectLst/>
                        </a:rPr>
                        <a:t>Godkjent rivesøknad </a:t>
                      </a:r>
                      <a:r>
                        <a:rPr lang="nb-NO" sz="2600" kern="1200" err="1">
                          <a:effectLst/>
                        </a:rPr>
                        <a:t>ogdetaljplan</a:t>
                      </a:r>
                      <a:endParaRPr lang="nb-NO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Q4 2023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7139868"/>
                  </a:ext>
                </a:extLst>
              </a:tr>
              <a:tr h="1261491"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2600" kern="1200">
                          <a:effectLst/>
                        </a:rPr>
                        <a:t>Utførelse</a:t>
                      </a:r>
                      <a:endParaRPr lang="nb-NO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rtl="0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</a:rPr>
                        <a:t>Q1-Q2 2024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78201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724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93FD00-FC63-198A-8F57-3BD283C9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Videre prosess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52E0D7-5475-FF0B-AD30-FE90F9502D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Uttalelser fra relevante myndigheter + svar på dispensasjonssøknad</a:t>
            </a:r>
          </a:p>
          <a:p>
            <a:r>
              <a:rPr lang="nb-NO"/>
              <a:t>Rivesøknad med detaljplan sendes inn til NVE </a:t>
            </a:r>
          </a:p>
          <a:p>
            <a:r>
              <a:rPr lang="nb-NO"/>
              <a:t>Rivetillatelse/detaljplangodkjenning før nyttår?</a:t>
            </a:r>
          </a:p>
          <a:p>
            <a:pPr lvl="1"/>
            <a:r>
              <a:rPr lang="nb-NO"/>
              <a:t>«Hurtigspor», sendes ikke på høring</a:t>
            </a:r>
          </a:p>
          <a:p>
            <a:r>
              <a:rPr lang="nb-NO"/>
              <a:t>Vedtak fra NVE sendes ut til alle berørte. Vedtaket kan påklages</a:t>
            </a:r>
          </a:p>
        </p:txBody>
      </p:sp>
    </p:spTree>
    <p:extLst>
      <p:ext uri="{BB962C8B-B14F-4D97-AF65-F5344CB8AC3E}">
        <p14:creationId xmlns:p14="http://schemas.microsoft.com/office/powerpoint/2010/main" val="241450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E0F69-C4C8-D76A-321E-1F121C2F2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3568"/>
            <a:ext cx="10515600" cy="539336"/>
          </a:xfrm>
        </p:spPr>
        <p:txBody>
          <a:bodyPr>
            <a:normAutofit fontScale="90000"/>
          </a:bodyPr>
          <a:lstStyle/>
          <a:p>
            <a:pPr algn="ctr"/>
            <a:r>
              <a:rPr lang="en-US" err="1"/>
              <a:t>Spørsmål</a:t>
            </a:r>
            <a:r>
              <a:rPr lang="en-US"/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374701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F8E1-8C05-2927-7C93-2572E7A83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A818E-B4BB-32F8-3F96-51E85F0225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Omfang</a:t>
            </a:r>
          </a:p>
          <a:p>
            <a:r>
              <a:rPr lang="en-US" err="1"/>
              <a:t>Rivingsmetodikk</a:t>
            </a:r>
          </a:p>
          <a:p>
            <a:r>
              <a:rPr lang="en-US" err="1"/>
              <a:t>Riggområder</a:t>
            </a:r>
          </a:p>
          <a:p>
            <a:r>
              <a:rPr lang="en-US" err="1"/>
              <a:t>Kartlagte</a:t>
            </a:r>
            <a:r>
              <a:rPr lang="en-US"/>
              <a:t> </a:t>
            </a:r>
            <a:r>
              <a:rPr lang="en-US" err="1"/>
              <a:t>hensyn</a:t>
            </a:r>
            <a:r>
              <a:rPr lang="en-US"/>
              <a:t> </a:t>
            </a:r>
            <a:r>
              <a:rPr lang="en-US" err="1"/>
              <a:t>og</a:t>
            </a:r>
            <a:r>
              <a:rPr lang="en-US"/>
              <a:t> </a:t>
            </a:r>
            <a:r>
              <a:rPr lang="en-US" err="1"/>
              <a:t>avbøtende</a:t>
            </a:r>
            <a:r>
              <a:rPr lang="en-US"/>
              <a:t> </a:t>
            </a:r>
            <a:r>
              <a:rPr lang="en-US" err="1"/>
              <a:t>tiltak</a:t>
            </a:r>
          </a:p>
          <a:p>
            <a:r>
              <a:rPr lang="en-US" err="1"/>
              <a:t>Fremdriftsplan</a:t>
            </a:r>
          </a:p>
          <a:p>
            <a:r>
              <a:rPr lang="en-US"/>
              <a:t>Videre </a:t>
            </a:r>
            <a:r>
              <a:rPr lang="en-US" err="1"/>
              <a:t>prosess</a:t>
            </a:r>
          </a:p>
          <a:p>
            <a:r>
              <a:rPr lang="en-US"/>
              <a:t>Spørsmålsrunde</a:t>
            </a:r>
          </a:p>
        </p:txBody>
      </p:sp>
    </p:spTree>
    <p:extLst>
      <p:ext uri="{BB962C8B-B14F-4D97-AF65-F5344CB8AC3E}">
        <p14:creationId xmlns:p14="http://schemas.microsoft.com/office/powerpoint/2010/main" val="3326070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964B07-31AD-3448-A95C-E0D3BE176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40" y="395990"/>
            <a:ext cx="7210926" cy="1761673"/>
          </a:xfrm>
        </p:spPr>
        <p:txBody>
          <a:bodyPr>
            <a:normAutofit/>
          </a:bodyPr>
          <a:lstStyle/>
          <a:p>
            <a:r>
              <a:rPr lang="nb-NO" err="1"/>
              <a:t>Riving</a:t>
            </a:r>
            <a:r>
              <a:rPr lang="nb-NO"/>
              <a:t> av kraftledning vest for Sirdalsvatnet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AF9AEE2-7CB8-3800-3D65-8541F6F352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8358" y="2362618"/>
            <a:ext cx="10515600" cy="3956050"/>
          </a:xfrm>
        </p:spPr>
        <p:txBody>
          <a:bodyPr/>
          <a:lstStyle/>
          <a:p>
            <a:r>
              <a:rPr lang="nb-NO"/>
              <a:t>66 kV </a:t>
            </a:r>
            <a:r>
              <a:rPr lang="nb-NO" err="1"/>
              <a:t>Finså</a:t>
            </a:r>
            <a:r>
              <a:rPr lang="nb-NO"/>
              <a:t> – «Avgang Oftedal»</a:t>
            </a:r>
          </a:p>
          <a:p>
            <a:r>
              <a:rPr lang="nb-NO"/>
              <a:t>13,5 km</a:t>
            </a:r>
          </a:p>
          <a:p>
            <a:r>
              <a:rPr lang="nb-NO"/>
              <a:t>Tremaster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4AC2544-20AC-F44D-5115-70219426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8656" y="507416"/>
            <a:ext cx="3575302" cy="5065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699DC-4C41-4856-72DB-E1508FBF1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432" y="3163368"/>
            <a:ext cx="3542070" cy="23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7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B694780-19F2-9A2C-43DA-4F7237CB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Hvorfor?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2E6A1B2-A87A-D631-5B3E-15FB08C89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60512"/>
            <a:ext cx="6184232" cy="4523455"/>
          </a:xfrm>
        </p:spPr>
        <p:txBody>
          <a:bodyPr/>
          <a:lstStyle/>
          <a:p>
            <a:r>
              <a:rPr lang="nb-NO"/>
              <a:t>Nye transformatorstasjoner og kraftledninger i </a:t>
            </a:r>
            <a:r>
              <a:rPr lang="nb-NO" err="1"/>
              <a:t>Tonstadområdet</a:t>
            </a:r>
            <a:endParaRPr lang="nb-NO"/>
          </a:p>
          <a:p>
            <a:r>
              <a:rPr lang="nb-NO"/>
              <a:t>Kraftledningen har dermed ikke lenger en funksjon i kraftsystemet</a:t>
            </a:r>
          </a:p>
          <a:p>
            <a:r>
              <a:rPr lang="nb-NO"/>
              <a:t>Kraftledningen må rives før den faller ned av seg selv</a:t>
            </a:r>
          </a:p>
          <a:p>
            <a:r>
              <a:rPr lang="nb-NO" err="1"/>
              <a:t>Riving</a:t>
            </a:r>
            <a:r>
              <a:rPr lang="nb-NO"/>
              <a:t> er positivt for alle relevante miljøtemaer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FAA92D0-01FF-FFD0-3A15-9B4C8B6F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958" y="1450685"/>
            <a:ext cx="5189169" cy="36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13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F82F0D-4F5B-CE1C-850B-5AFD5458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680"/>
            <a:ext cx="10515600" cy="539336"/>
          </a:xfrm>
        </p:spPr>
        <p:txBody>
          <a:bodyPr>
            <a:normAutofit fontScale="90000"/>
          </a:bodyPr>
          <a:lstStyle/>
          <a:p>
            <a:pPr algn="ctr"/>
            <a:r>
              <a:rPr lang="nb-NO" err="1"/>
              <a:t>Rivingsmetodikk</a:t>
            </a:r>
            <a:endParaRPr lang="en-US"/>
          </a:p>
        </p:txBody>
      </p:sp>
      <p:pic>
        <p:nvPicPr>
          <p:cNvPr id="4" name="Picture 3" descr="A group of people working on a power line&#10;&#10;Description automatically generated">
            <a:extLst>
              <a:ext uri="{FF2B5EF4-FFF2-40B4-BE49-F238E27FC236}">
                <a16:creationId xmlns:a16="http://schemas.microsoft.com/office/drawing/2014/main" id="{2022B1FC-4C3B-05F5-FCAD-091FA637D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819" y="1051539"/>
            <a:ext cx="2743200" cy="196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35DB4-650B-F5D9-56ED-457CD014D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19" y="4113278"/>
            <a:ext cx="2743200" cy="1495088"/>
          </a:xfrm>
          <a:prstGeom prst="rect">
            <a:avLst/>
          </a:prstGeom>
        </p:spPr>
      </p:pic>
      <p:pic>
        <p:nvPicPr>
          <p:cNvPr id="6" name="Picture 5" descr="A helicopter flying over a pole&#10;&#10;Description automatically generated">
            <a:extLst>
              <a:ext uri="{FF2B5EF4-FFF2-40B4-BE49-F238E27FC236}">
                <a16:creationId xmlns:a16="http://schemas.microsoft.com/office/drawing/2014/main" id="{FF867935-78F2-0D67-95A9-09DAC8E47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690" y="3168526"/>
            <a:ext cx="2073378" cy="2598011"/>
          </a:xfrm>
          <a:prstGeom prst="rect">
            <a:avLst/>
          </a:prstGeom>
        </p:spPr>
      </p:pic>
      <p:pic>
        <p:nvPicPr>
          <p:cNvPr id="7" name="Picture 6" descr="A person in a yellow jacket standing next to a pile of pipes&#10;&#10;Description automatically generated">
            <a:extLst>
              <a:ext uri="{FF2B5EF4-FFF2-40B4-BE49-F238E27FC236}">
                <a16:creationId xmlns:a16="http://schemas.microsoft.com/office/drawing/2014/main" id="{BE87A4E3-4A77-FDF1-262E-EFE0270A9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867" y="1029951"/>
            <a:ext cx="5465506" cy="1743950"/>
          </a:xfrm>
          <a:prstGeom prst="rect">
            <a:avLst/>
          </a:prstGeom>
        </p:spPr>
      </p:pic>
      <p:pic>
        <p:nvPicPr>
          <p:cNvPr id="8" name="Picture 7" descr="A blue arrow pointing down&#10;&#10;Description automatically generated">
            <a:extLst>
              <a:ext uri="{FF2B5EF4-FFF2-40B4-BE49-F238E27FC236}">
                <a16:creationId xmlns:a16="http://schemas.microsoft.com/office/drawing/2014/main" id="{3A35080B-D341-49B9-65B2-17116F5DB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3478" y="3016659"/>
            <a:ext cx="612980" cy="1193391"/>
          </a:xfrm>
          <a:prstGeom prst="rect">
            <a:avLst/>
          </a:prstGeom>
        </p:spPr>
      </p:pic>
      <p:pic>
        <p:nvPicPr>
          <p:cNvPr id="9" name="Picture 8" descr="A blue arrow with black background&#10;&#10;Description automatically generated">
            <a:extLst>
              <a:ext uri="{FF2B5EF4-FFF2-40B4-BE49-F238E27FC236}">
                <a16:creationId xmlns:a16="http://schemas.microsoft.com/office/drawing/2014/main" id="{F77C2421-C383-A6AB-769D-C56DB2B18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4310" y="4408231"/>
            <a:ext cx="1374366" cy="726973"/>
          </a:xfrm>
          <a:prstGeom prst="rect">
            <a:avLst/>
          </a:prstGeom>
        </p:spPr>
      </p:pic>
      <p:pic>
        <p:nvPicPr>
          <p:cNvPr id="10" name="Picture 9" descr="A blue arrow pointing up&#10;&#10;Description automatically generated">
            <a:extLst>
              <a:ext uri="{FF2B5EF4-FFF2-40B4-BE49-F238E27FC236}">
                <a16:creationId xmlns:a16="http://schemas.microsoft.com/office/drawing/2014/main" id="{EF5921D0-D185-0BB7-9628-B5CB0AA183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9747" y="2623369"/>
            <a:ext cx="407425" cy="7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25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C979B8-EDB4-0F4C-8BF3-3A49D3CC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Riggplasser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E5862A0-818D-13B7-C2A2-1EC7488F82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/>
              <a:t>Steinbrudd i nord</a:t>
            </a:r>
          </a:p>
          <a:p>
            <a:r>
              <a:rPr lang="nb-NO"/>
              <a:t>Mindre område i sør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A570F8F-F9AE-DB6A-7803-3738AE4B5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81" y="459689"/>
            <a:ext cx="7240009" cy="50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4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F7C1CE-E688-923A-F7B9-27ADD1343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905" y="468179"/>
            <a:ext cx="10515600" cy="539336"/>
          </a:xfrm>
        </p:spPr>
        <p:txBody>
          <a:bodyPr>
            <a:normAutofit fontScale="90000"/>
          </a:bodyPr>
          <a:lstStyle/>
          <a:p>
            <a:r>
              <a:rPr lang="nb-NO"/>
              <a:t>Miljøverdier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D4430EC-AEBE-F9E7-DD5E-7C11ED3AF9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AD67518-32AB-DFB9-88AE-2178F8F9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" y="1272210"/>
            <a:ext cx="5558486" cy="437012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6E2EE58-6369-7DCB-FA87-5D8B6AD4F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460" y="1488629"/>
            <a:ext cx="6701640" cy="415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41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9A1FAA7-652D-D51C-118C-44521E12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Viktige hensyn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269C32-45DE-7A42-8FF5-FBF59BDA74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err="1"/>
              <a:t>Øykjeheia</a:t>
            </a:r>
            <a:r>
              <a:rPr lang="nb-NO"/>
              <a:t> naturreservat</a:t>
            </a:r>
          </a:p>
          <a:p>
            <a:r>
              <a:rPr lang="nb-NO"/>
              <a:t>Rovfugl</a:t>
            </a:r>
          </a:p>
          <a:p>
            <a:r>
              <a:rPr lang="nb-NO"/>
              <a:t>Kulturminner</a:t>
            </a:r>
          </a:p>
          <a:p>
            <a:r>
              <a:rPr lang="nb-NO"/>
              <a:t>Myr</a:t>
            </a:r>
          </a:p>
          <a:p>
            <a:r>
              <a:rPr lang="nb-NO"/>
              <a:t>Fremmede arter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DA8EFEE-3DE0-B514-5804-FCFB12E1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574" y="471055"/>
            <a:ext cx="3622763" cy="512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BD4D21-4CFC-4C9C-4387-1C6CCDC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/>
              <a:t>Avbøtende tiltak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592A29A-5EFB-152A-24E3-E4603E135B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560512"/>
            <a:ext cx="8076190" cy="4068391"/>
          </a:xfrm>
        </p:spPr>
        <p:txBody>
          <a:bodyPr>
            <a:normAutofit lnSpcReduction="10000"/>
          </a:bodyPr>
          <a:lstStyle/>
          <a:p>
            <a:r>
              <a:rPr lang="nb-NO"/>
              <a:t>Felle- og vinsjemetode som sikrer at det ikke blir skade på vegetasjon</a:t>
            </a:r>
          </a:p>
          <a:p>
            <a:r>
              <a:rPr lang="nb-NO"/>
              <a:t>Ikke forstyrrelser innenfor hensynssoner for rovfugl i hekketiden </a:t>
            </a:r>
          </a:p>
          <a:p>
            <a:r>
              <a:rPr lang="nb-NO"/>
              <a:t>Helikopterflyging utenfor sårbarhetsperioder for rovfugl</a:t>
            </a:r>
          </a:p>
          <a:p>
            <a:r>
              <a:rPr lang="nb-NO"/>
              <a:t>Grenser for hvor lavt helikopter kan fly</a:t>
            </a:r>
          </a:p>
          <a:p>
            <a:pPr lvl="1"/>
            <a:r>
              <a:rPr lang="nb-NO"/>
              <a:t>Ikke hengende last over bebyggelse</a:t>
            </a:r>
          </a:p>
          <a:p>
            <a:pPr lvl="1"/>
            <a:r>
              <a:rPr lang="nb-NO"/>
              <a:t>Hensyn til støvplager og annen risiko</a:t>
            </a:r>
          </a:p>
          <a:p>
            <a:r>
              <a:rPr lang="nb-NO"/>
              <a:t>Unngå inngrep som kan endre hydrologiske forhold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1443E6F-FF5D-F4E9-2DF2-8133AEB5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23" y="3202175"/>
            <a:ext cx="3035075" cy="227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49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Glitre Nett A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3D3B6"/>
      </a:accent1>
      <a:accent2>
        <a:srgbClr val="F1834E"/>
      </a:accent2>
      <a:accent3>
        <a:srgbClr val="FAB84F"/>
      </a:accent3>
      <a:accent4>
        <a:srgbClr val="613F92"/>
      </a:accent4>
      <a:accent5>
        <a:srgbClr val="0C65AF"/>
      </a:accent5>
      <a:accent6>
        <a:srgbClr val="FFFAF0"/>
      </a:accent6>
      <a:hlink>
        <a:srgbClr val="48A1FA"/>
      </a:hlink>
      <a:folHlink>
        <a:srgbClr val="C490AA"/>
      </a:folHlink>
    </a:clrScheme>
    <a:fontScheme name="Custom 2">
      <a:majorFont>
        <a:latin typeface="Founders Grotesk Text Medium"/>
        <a:ea typeface=""/>
        <a:cs typeface=""/>
      </a:majorFont>
      <a:minorFont>
        <a:latin typeface="Founders Grotesk Text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itreNett-PPT-FINAL" id="{28C9642E-0D21-804B-99B3-13A22384302F}" vid="{A46D23D6-7780-8444-B7E3-8EC8F915B1A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GlitreNett-PPT-FINAL</Template>
  <TotalTime>0</TotalTime>
  <Application>Microsoft Office PowerPoint</Application>
  <PresentationFormat>Widescreen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Office-tema</vt:lpstr>
      <vt:lpstr>PowerPoint Presentation</vt:lpstr>
      <vt:lpstr>Agenda</vt:lpstr>
      <vt:lpstr>Riving av kraftledning vest for Sirdalsvatnet</vt:lpstr>
      <vt:lpstr>Hvorfor?</vt:lpstr>
      <vt:lpstr>Rivingsmetodikk</vt:lpstr>
      <vt:lpstr>Riggplasser</vt:lpstr>
      <vt:lpstr>Miljøverdier</vt:lpstr>
      <vt:lpstr>Viktige hensyn</vt:lpstr>
      <vt:lpstr>Avbøtende tiltak</vt:lpstr>
      <vt:lpstr>Avbøtende tiltak forts.</vt:lpstr>
      <vt:lpstr>Prosessen så langt</vt:lpstr>
      <vt:lpstr>Best case framdriftsplan</vt:lpstr>
      <vt:lpstr>Videre prosess</vt:lpstr>
      <vt:lpstr>Spørsmål?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Bjerkestrand, Erlend</dc:creator>
  <cp:revision>1</cp:revision>
  <dcterms:created xsi:type="dcterms:W3CDTF">2023-08-15T09:03:57Z</dcterms:created>
  <dcterms:modified xsi:type="dcterms:W3CDTF">2023-08-16T12:36:42Z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b9f4afd-f22f-4e0c-9866-08e785c7ee22_Enabled">
    <vt:lpwstr>true</vt:lpwstr>
  </property>
  <property fmtid="{D5CDD505-2E9C-101B-9397-08002B2CF9AE}" pid="3" name="MSIP_Label_0b9f4afd-f22f-4e0c-9866-08e785c7ee22_SetDate">
    <vt:lpwstr>2023-08-15T10:48:26Z</vt:lpwstr>
  </property>
  <property fmtid="{D5CDD505-2E9C-101B-9397-08002B2CF9AE}" pid="4" name="MSIP_Label_0b9f4afd-f22f-4e0c-9866-08e785c7ee22_Method">
    <vt:lpwstr>Privileged</vt:lpwstr>
  </property>
  <property fmtid="{D5CDD505-2E9C-101B-9397-08002B2CF9AE}" pid="5" name="MSIP_Label_0b9f4afd-f22f-4e0c-9866-08e785c7ee22_Name">
    <vt:lpwstr>Internal</vt:lpwstr>
  </property>
  <property fmtid="{D5CDD505-2E9C-101B-9397-08002B2CF9AE}" pid="6" name="MSIP_Label_0b9f4afd-f22f-4e0c-9866-08e785c7ee22_SiteId">
    <vt:lpwstr>35de1f6f-7463-4230-b310-c6161e75518a</vt:lpwstr>
  </property>
  <property fmtid="{D5CDD505-2E9C-101B-9397-08002B2CF9AE}" pid="7" name="MSIP_Label_0b9f4afd-f22f-4e0c-9866-08e785c7ee22_ActionId">
    <vt:lpwstr>f2649400-cfcb-4302-a67e-ab4cead32601</vt:lpwstr>
  </property>
  <property fmtid="{D5CDD505-2E9C-101B-9397-08002B2CF9AE}" pid="8" name="MSIP_Label_0b9f4afd-f22f-4e0c-9866-08e785c7ee22_ContentBits">
    <vt:lpwstr>2</vt:lpwstr>
  </property>
  <property fmtid="{D5CDD505-2E9C-101B-9397-08002B2CF9AE}" pid="9" name="ClassificationContentMarkingFooterLocations">
    <vt:lpwstr>Office-tema:8</vt:lpwstr>
  </property>
  <property fmtid="{D5CDD505-2E9C-101B-9397-08002B2CF9AE}" pid="10" name="ClassificationContentMarkingFooterText">
    <vt:lpwstr>Sensitivity: Internal</vt:lpwstr>
  </property>
</Properties>
</file>