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59" r:id="rId5"/>
    <p:sldId id="271" r:id="rId6"/>
    <p:sldId id="274" r:id="rId7"/>
    <p:sldId id="262" r:id="rId8"/>
    <p:sldId id="276" r:id="rId9"/>
    <p:sldId id="275" r:id="rId10"/>
    <p:sldId id="270" r:id="rId11"/>
  </p:sldIdLst>
  <p:sldSz cx="9144000" cy="5145088"/>
  <p:notesSz cx="6735763" cy="9866313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5F5F5"/>
    <a:srgbClr val="707070"/>
    <a:srgbClr val="32374B"/>
    <a:srgbClr val="252525"/>
    <a:srgbClr val="555555"/>
    <a:srgbClr val="999999"/>
    <a:srgbClr val="006BB3"/>
    <a:srgbClr val="AAAAB4"/>
    <a:srgbClr val="6E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F8624B-C5F4-4BCB-9A27-2F137169EA79}" v="11" dt="2021-02-15T09:45:10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øvoll Erik" userId="a5e1edb7-adfa-437b-818e-3279963d5079" providerId="ADAL" clId="{471EB772-B123-4DDF-9D67-FA27FC4CBE6C}"/>
    <pc:docChg chg="modSld">
      <pc:chgData name="Løvoll Erik" userId="a5e1edb7-adfa-437b-818e-3279963d5079" providerId="ADAL" clId="{471EB772-B123-4DDF-9D67-FA27FC4CBE6C}" dt="2021-02-16T09:17:56.242" v="19" actId="20577"/>
      <pc:docMkLst>
        <pc:docMk/>
      </pc:docMkLst>
      <pc:sldChg chg="modSp mod">
        <pc:chgData name="Løvoll Erik" userId="a5e1edb7-adfa-437b-818e-3279963d5079" providerId="ADAL" clId="{471EB772-B123-4DDF-9D67-FA27FC4CBE6C}" dt="2021-02-16T09:17:56.242" v="19" actId="20577"/>
        <pc:sldMkLst>
          <pc:docMk/>
          <pc:sldMk cId="3058656518" sldId="274"/>
        </pc:sldMkLst>
        <pc:spChg chg="mod">
          <ac:chgData name="Løvoll Erik" userId="a5e1edb7-adfa-437b-818e-3279963d5079" providerId="ADAL" clId="{471EB772-B123-4DDF-9D67-FA27FC4CBE6C}" dt="2021-02-16T09:17:56.242" v="19" actId="20577"/>
          <ac:spMkLst>
            <pc:docMk/>
            <pc:sldMk cId="3058656518" sldId="274"/>
            <ac:spMk id="2" creationId="{1DFEFBF9-C009-4E8C-ACA7-14E7A2B95FAE}"/>
          </ac:spMkLst>
        </pc:spChg>
        <pc:spChg chg="mod">
          <ac:chgData name="Løvoll Erik" userId="a5e1edb7-adfa-437b-818e-3279963d5079" providerId="ADAL" clId="{471EB772-B123-4DDF-9D67-FA27FC4CBE6C}" dt="2021-02-16T09:17:50.054" v="4" actId="20577"/>
          <ac:spMkLst>
            <pc:docMk/>
            <pc:sldMk cId="3058656518" sldId="274"/>
            <ac:spMk id="3" creationId="{C128403A-D033-4149-96F5-989C6289E697}"/>
          </ac:spMkLst>
        </pc:spChg>
      </pc:sldChg>
    </pc:docChg>
  </pc:docChgLst>
  <pc:docChgLst>
    <pc:chgData name="Hoff Hellik Ole" userId="50222499-c67a-468a-8623-e8f8ecb3e82d" providerId="ADAL" clId="{C5F8624B-C5F4-4BCB-9A27-2F137169EA79}"/>
    <pc:docChg chg="undo custSel addSld delSld modSld sldOrd">
      <pc:chgData name="Hoff Hellik Ole" userId="50222499-c67a-468a-8623-e8f8ecb3e82d" providerId="ADAL" clId="{C5F8624B-C5F4-4BCB-9A27-2F137169EA79}" dt="2021-02-15T09:45:52.214" v="1672" actId="20577"/>
      <pc:docMkLst>
        <pc:docMk/>
      </pc:docMkLst>
      <pc:sldChg chg="modSp mod">
        <pc:chgData name="Hoff Hellik Ole" userId="50222499-c67a-468a-8623-e8f8ecb3e82d" providerId="ADAL" clId="{C5F8624B-C5F4-4BCB-9A27-2F137169EA79}" dt="2021-02-15T09:33:53.920" v="1340" actId="14100"/>
        <pc:sldMkLst>
          <pc:docMk/>
          <pc:sldMk cId="3426662013" sldId="259"/>
        </pc:sldMkLst>
        <pc:spChg chg="mod">
          <ac:chgData name="Hoff Hellik Ole" userId="50222499-c67a-468a-8623-e8f8ecb3e82d" providerId="ADAL" clId="{C5F8624B-C5F4-4BCB-9A27-2F137169EA79}" dt="2021-02-15T09:33:53.920" v="1340" actId="14100"/>
          <ac:spMkLst>
            <pc:docMk/>
            <pc:sldMk cId="3426662013" sldId="259"/>
            <ac:spMk id="3" creationId="{E1728F00-E91B-470C-AC49-715CE20E8529}"/>
          </ac:spMkLst>
        </pc:spChg>
      </pc:sldChg>
      <pc:sldChg chg="modSp mod">
        <pc:chgData name="Hoff Hellik Ole" userId="50222499-c67a-468a-8623-e8f8ecb3e82d" providerId="ADAL" clId="{C5F8624B-C5F4-4BCB-9A27-2F137169EA79}" dt="2021-02-15T09:41:01.262" v="1590" actId="6549"/>
        <pc:sldMkLst>
          <pc:docMk/>
          <pc:sldMk cId="2934765168" sldId="262"/>
        </pc:sldMkLst>
        <pc:spChg chg="mod">
          <ac:chgData name="Hoff Hellik Ole" userId="50222499-c67a-468a-8623-e8f8ecb3e82d" providerId="ADAL" clId="{C5F8624B-C5F4-4BCB-9A27-2F137169EA79}" dt="2021-02-10T08:00:08.459" v="57" actId="20577"/>
          <ac:spMkLst>
            <pc:docMk/>
            <pc:sldMk cId="2934765168" sldId="262"/>
            <ac:spMk id="2" creationId="{C133521D-73BD-4DF4-A685-2C2FBB6FE721}"/>
          </ac:spMkLst>
        </pc:spChg>
        <pc:spChg chg="mod">
          <ac:chgData name="Hoff Hellik Ole" userId="50222499-c67a-468a-8623-e8f8ecb3e82d" providerId="ADAL" clId="{C5F8624B-C5F4-4BCB-9A27-2F137169EA79}" dt="2021-02-15T09:41:01.262" v="1590" actId="6549"/>
          <ac:spMkLst>
            <pc:docMk/>
            <pc:sldMk cId="2934765168" sldId="262"/>
            <ac:spMk id="3" creationId="{8D027E11-F6EA-4524-9B94-00B7AF425522}"/>
          </ac:spMkLst>
        </pc:spChg>
      </pc:sldChg>
      <pc:sldChg chg="modSp mod">
        <pc:chgData name="Hoff Hellik Ole" userId="50222499-c67a-468a-8623-e8f8ecb3e82d" providerId="ADAL" clId="{C5F8624B-C5F4-4BCB-9A27-2F137169EA79}" dt="2021-02-15T09:45:52.214" v="1672" actId="20577"/>
        <pc:sldMkLst>
          <pc:docMk/>
          <pc:sldMk cId="927682775" sldId="271"/>
        </pc:sldMkLst>
        <pc:spChg chg="mod">
          <ac:chgData name="Hoff Hellik Ole" userId="50222499-c67a-468a-8623-e8f8ecb3e82d" providerId="ADAL" clId="{C5F8624B-C5F4-4BCB-9A27-2F137169EA79}" dt="2021-02-15T09:45:52.214" v="1672" actId="20577"/>
          <ac:spMkLst>
            <pc:docMk/>
            <pc:sldMk cId="927682775" sldId="271"/>
            <ac:spMk id="3" creationId="{00000000-0000-0000-0000-000000000000}"/>
          </ac:spMkLst>
        </pc:spChg>
      </pc:sldChg>
      <pc:sldChg chg="del">
        <pc:chgData name="Hoff Hellik Ole" userId="50222499-c67a-468a-8623-e8f8ecb3e82d" providerId="ADAL" clId="{C5F8624B-C5F4-4BCB-9A27-2F137169EA79}" dt="2021-02-10T08:33:28.593" v="685" actId="47"/>
        <pc:sldMkLst>
          <pc:docMk/>
          <pc:sldMk cId="870853719" sldId="272"/>
        </pc:sldMkLst>
      </pc:sldChg>
      <pc:sldChg chg="del">
        <pc:chgData name="Hoff Hellik Ole" userId="50222499-c67a-468a-8623-e8f8ecb3e82d" providerId="ADAL" clId="{C5F8624B-C5F4-4BCB-9A27-2F137169EA79}" dt="2021-02-10T08:33:30.760" v="686" actId="47"/>
        <pc:sldMkLst>
          <pc:docMk/>
          <pc:sldMk cId="4290334359" sldId="273"/>
        </pc:sldMkLst>
      </pc:sldChg>
      <pc:sldChg chg="modSp mod ord">
        <pc:chgData name="Hoff Hellik Ole" userId="50222499-c67a-468a-8623-e8f8ecb3e82d" providerId="ADAL" clId="{C5F8624B-C5F4-4BCB-9A27-2F137169EA79}" dt="2021-02-15T09:38:35.552" v="1473" actId="13926"/>
        <pc:sldMkLst>
          <pc:docMk/>
          <pc:sldMk cId="3058656518" sldId="274"/>
        </pc:sldMkLst>
        <pc:spChg chg="mod">
          <ac:chgData name="Hoff Hellik Ole" userId="50222499-c67a-468a-8623-e8f8ecb3e82d" providerId="ADAL" clId="{C5F8624B-C5F4-4BCB-9A27-2F137169EA79}" dt="2021-02-15T09:38:35.552" v="1473" actId="13926"/>
          <ac:spMkLst>
            <pc:docMk/>
            <pc:sldMk cId="3058656518" sldId="274"/>
            <ac:spMk id="2" creationId="{1DFEFBF9-C009-4E8C-ACA7-14E7A2B95FAE}"/>
          </ac:spMkLst>
        </pc:spChg>
      </pc:sldChg>
      <pc:sldChg chg="modSp mod">
        <pc:chgData name="Hoff Hellik Ole" userId="50222499-c67a-468a-8623-e8f8ecb3e82d" providerId="ADAL" clId="{C5F8624B-C5F4-4BCB-9A27-2F137169EA79}" dt="2021-02-10T08:33:13.132" v="684" actId="20577"/>
        <pc:sldMkLst>
          <pc:docMk/>
          <pc:sldMk cId="2121600282" sldId="275"/>
        </pc:sldMkLst>
        <pc:spChg chg="mod">
          <ac:chgData name="Hoff Hellik Ole" userId="50222499-c67a-468a-8623-e8f8ecb3e82d" providerId="ADAL" clId="{C5F8624B-C5F4-4BCB-9A27-2F137169EA79}" dt="2021-02-10T08:33:13.132" v="684" actId="20577"/>
          <ac:spMkLst>
            <pc:docMk/>
            <pc:sldMk cId="2121600282" sldId="275"/>
            <ac:spMk id="3" creationId="{8D027E11-F6EA-4524-9B94-00B7AF425522}"/>
          </ac:spMkLst>
        </pc:spChg>
      </pc:sldChg>
      <pc:sldChg chg="modSp add mod">
        <pc:chgData name="Hoff Hellik Ole" userId="50222499-c67a-468a-8623-e8f8ecb3e82d" providerId="ADAL" clId="{C5F8624B-C5F4-4BCB-9A27-2F137169EA79}" dt="2021-02-15T09:43:13.225" v="1633" actId="20577"/>
        <pc:sldMkLst>
          <pc:docMk/>
          <pc:sldMk cId="3447353429" sldId="276"/>
        </pc:sldMkLst>
        <pc:spChg chg="mod">
          <ac:chgData name="Hoff Hellik Ole" userId="50222499-c67a-468a-8623-e8f8ecb3e82d" providerId="ADAL" clId="{C5F8624B-C5F4-4BCB-9A27-2F137169EA79}" dt="2021-02-10T08:11:46.209" v="269" actId="20577"/>
          <ac:spMkLst>
            <pc:docMk/>
            <pc:sldMk cId="3447353429" sldId="276"/>
            <ac:spMk id="2" creationId="{C133521D-73BD-4DF4-A685-2C2FBB6FE721}"/>
          </ac:spMkLst>
        </pc:spChg>
        <pc:spChg chg="mod">
          <ac:chgData name="Hoff Hellik Ole" userId="50222499-c67a-468a-8623-e8f8ecb3e82d" providerId="ADAL" clId="{C5F8624B-C5F4-4BCB-9A27-2F137169EA79}" dt="2021-02-15T09:43:13.225" v="1633" actId="20577"/>
          <ac:spMkLst>
            <pc:docMk/>
            <pc:sldMk cId="3447353429" sldId="276"/>
            <ac:spMk id="3" creationId="{8D027E11-F6EA-4524-9B94-00B7AF425522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16.02.2021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34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12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60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4056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29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67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FB8BA9-23CC-3F49-B3FF-D32FC2294F9E}" type="datetime1">
              <a:rPr lang="nb-NO" smtClean="0"/>
              <a:t>16.02.2021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Turki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16.02.2021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47681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A0FA3E6E-C9C2-884F-81F3-FBDF861E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63" y="544171"/>
            <a:ext cx="7209875" cy="40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CA3D46FE-415B-DF45-AF47-E0AC0E701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Bå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16.02.2021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9597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T-bane vint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16.02.2021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3166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 RegionBus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16.02.2021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2798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 T-ban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16.02.2021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4806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 Stasj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16.02.2021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73482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662" r:id="rId8"/>
    <p:sldLayoutId id="2147483663" r:id="rId9"/>
    <p:sldLayoutId id="2147483698" r:id="rId10"/>
    <p:sldLayoutId id="2147483699" r:id="rId11"/>
    <p:sldLayoutId id="2147483700" r:id="rId12"/>
    <p:sldLayoutId id="2147483701" r:id="rId13"/>
    <p:sldLayoutId id="2147483705" r:id="rId14"/>
    <p:sldLayoutId id="2147483664" r:id="rId15"/>
    <p:sldLayoutId id="2147483707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66" r:id="rId22"/>
    <p:sldLayoutId id="2147483667" r:id="rId23"/>
    <p:sldLayoutId id="2147483677" r:id="rId24"/>
    <p:sldLayoutId id="2147483678" r:id="rId25"/>
  </p:sldLayoutIdLst>
  <p:hf sldNum="0" hdr="0" ftr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bussanbud@ruter.no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1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9943A24B-9743-486F-A067-5C79F9425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49" y="649083"/>
            <a:ext cx="7980536" cy="429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685697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nb-NO" altLang="nb-NO" sz="1100" b="1" i="0" u="none" strike="noStrike" kern="1200" cap="none" normalizeH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8996379-3CCB-40A2-9297-DD51C14555E5}"/>
              </a:ext>
            </a:extLst>
          </p:cNvPr>
          <p:cNvSpPr txBox="1"/>
          <p:nvPr/>
        </p:nvSpPr>
        <p:spPr>
          <a:xfrm>
            <a:off x="5153025" y="4618158"/>
            <a:ext cx="1408170" cy="166270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/>
          <a:p>
            <a:pPr defTabSz="685697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nb-NO" sz="800">
                <a:solidFill>
                  <a:srgbClr val="32374B"/>
                </a:solidFill>
              </a:rPr>
              <a:t>Foto: </a:t>
            </a:r>
            <a:r>
              <a:rPr lang="nb-NO" sz="800" err="1">
                <a:solidFill>
                  <a:srgbClr val="32374B"/>
                </a:solidFill>
              </a:rPr>
              <a:t>Redink</a:t>
            </a:r>
            <a:r>
              <a:rPr lang="nb-NO" sz="800">
                <a:solidFill>
                  <a:srgbClr val="32374B"/>
                </a:solidFill>
              </a:rPr>
              <a:t>, Thomas </a:t>
            </a:r>
            <a:r>
              <a:rPr lang="nb-NO" sz="800" err="1">
                <a:solidFill>
                  <a:srgbClr val="32374B"/>
                </a:solidFill>
              </a:rPr>
              <a:t>Haugersveen</a:t>
            </a:r>
            <a:endParaRPr lang="nb-NO" sz="800">
              <a:solidFill>
                <a:srgbClr val="32374B"/>
              </a:solidFill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1728F00-E91B-470C-AC49-715CE20E8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814112"/>
            <a:ext cx="4402831" cy="2804632"/>
          </a:xfrm>
        </p:spPr>
        <p:txBody>
          <a:bodyPr/>
          <a:lstStyle/>
          <a:p>
            <a:pPr lvl="0" fontAlgn="base">
              <a:lnSpc>
                <a:spcPct val="90000"/>
              </a:lnSpc>
              <a:spcAft>
                <a:spcPts val="600"/>
              </a:spcAft>
            </a:pPr>
            <a:r>
              <a:rPr lang="nb-NO" altLang="nb-NO" sz="3600" dirty="0"/>
              <a:t>Dialogkonferanse  </a:t>
            </a:r>
            <a:r>
              <a:rPr lang="nb-NO" altLang="nb-NO" sz="3600" dirty="0" err="1"/>
              <a:t>nr</a:t>
            </a:r>
            <a:r>
              <a:rPr lang="nb-NO" altLang="nb-NO" sz="3600" dirty="0"/>
              <a:t> 2 Transporttjenester Indre by 2022</a:t>
            </a:r>
            <a:br>
              <a:rPr lang="nb-NO" altLang="nb-NO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nb-NO" sz="2800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CB24FC4-46B6-40B9-83D1-DA32CA81E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309" y="3763108"/>
            <a:ext cx="7980536" cy="628890"/>
          </a:xfrm>
        </p:spPr>
        <p:txBody>
          <a:bodyPr/>
          <a:lstStyle/>
          <a:p>
            <a:r>
              <a:rPr lang="nb-NO" sz="2000" err="1"/>
              <a:t>Webinar</a:t>
            </a:r>
            <a:r>
              <a:rPr lang="nb-NO" sz="2000"/>
              <a:t> 17. februar 2021</a:t>
            </a:r>
          </a:p>
          <a:p>
            <a:r>
              <a:rPr lang="nb-NO" sz="1800"/>
              <a:t>Hellik Hoff, Innkjøpssjef Transporttjenester</a:t>
            </a:r>
          </a:p>
        </p:txBody>
      </p:sp>
      <p:pic>
        <p:nvPicPr>
          <p:cNvPr id="8" name="Plassholder for bilde 7" descr="Et bilde som inneholder utendørs, bygning, buss, gate&#10;&#10;Automatisk generert beskrivelse">
            <a:extLst>
              <a:ext uri="{FF2B5EF4-FFF2-40B4-BE49-F238E27FC236}">
                <a16:creationId xmlns:a16="http://schemas.microsoft.com/office/drawing/2014/main" id="{88B8F8E1-4EE3-4B4F-87D7-41D73B47C7F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r="16601" b="1"/>
          <a:stretch/>
        </p:blipFill>
        <p:spPr>
          <a:xfrm>
            <a:off x="5153025" y="1370013"/>
            <a:ext cx="3990975" cy="3194050"/>
          </a:xfrm>
          <a:noFill/>
        </p:spPr>
      </p:pic>
    </p:spTree>
    <p:extLst>
      <p:ext uri="{BB962C8B-B14F-4D97-AF65-F5344CB8AC3E}">
        <p14:creationId xmlns:p14="http://schemas.microsoft.com/office/powerpoint/2010/main" val="34266620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998" y="238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8" y="238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1411" y="794"/>
            <a:ext cx="158701" cy="158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nb-NO" sz="2799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370" y="903692"/>
            <a:ext cx="8100640" cy="37967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2782" y="336058"/>
            <a:ext cx="8072749" cy="430754"/>
          </a:xfrm>
        </p:spPr>
        <p:txBody>
          <a:bodyPr>
            <a:normAutofit/>
          </a:bodyPr>
          <a:lstStyle/>
          <a:p>
            <a:r>
              <a:rPr lang="nb-NO" sz="2799"/>
              <a:t>Praktisk informasjon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8164" y="1131474"/>
            <a:ext cx="8135015" cy="3656471"/>
          </a:xfrm>
        </p:spPr>
        <p:txBody>
          <a:bodyPr>
            <a:normAutofit/>
          </a:bodyPr>
          <a:lstStyle/>
          <a:p>
            <a:pPr lvl="1"/>
            <a:r>
              <a:rPr lang="nb-NO" b="1" dirty="0"/>
              <a:t>Vennligst slå av kamera og mikrofon</a:t>
            </a:r>
          </a:p>
          <a:p>
            <a:pPr lvl="1"/>
            <a:r>
              <a:rPr lang="nb-NO" b="1" dirty="0"/>
              <a:t>Spørsmål stilles i chattefunksjonen eller «håndsopprekning» </a:t>
            </a:r>
          </a:p>
          <a:p>
            <a:pPr lvl="1"/>
            <a:r>
              <a:rPr lang="nb-NO" b="1" dirty="0"/>
              <a:t>Slå på kamera og </a:t>
            </a:r>
            <a:r>
              <a:rPr lang="nb-NO" b="1"/>
              <a:t>mikrofon kun hvis </a:t>
            </a:r>
            <a:r>
              <a:rPr lang="nb-NO" b="1" dirty="0"/>
              <a:t>du stiller spørsmål</a:t>
            </a:r>
            <a:endParaRPr lang="nb-NO" dirty="0"/>
          </a:p>
          <a:p>
            <a:pPr lvl="1"/>
            <a:r>
              <a:rPr lang="nb-NO" dirty="0"/>
              <a:t>Opptak av konferansen, presentasjoner, referat inkl spørsmål fra Ruter blir lagt ut på kollektivanbud.no - fane «Dialogkonferanser»</a:t>
            </a:r>
          </a:p>
          <a:p>
            <a:pPr lvl="1"/>
            <a:r>
              <a:rPr lang="nb-NO" dirty="0"/>
              <a:t>Ruter ønsker skriftlig tilbakemeldinger på utkast til konkurransegrunnlag – frist </a:t>
            </a:r>
            <a:r>
              <a:rPr lang="nb-NO" b="1" dirty="0"/>
              <a:t>3. mars 2021</a:t>
            </a:r>
          </a:p>
          <a:p>
            <a:pPr lvl="1"/>
            <a:r>
              <a:rPr lang="nb-NO" dirty="0"/>
              <a:t>Tilbakemelding sendes til epost: </a:t>
            </a:r>
            <a:r>
              <a:rPr lang="nb-NO" dirty="0">
                <a:hlinkClick r:id="rId8"/>
              </a:rPr>
              <a:t>bussanbud@ruter.no</a:t>
            </a:r>
            <a:endParaRPr lang="nb-NO" dirty="0"/>
          </a:p>
          <a:p>
            <a:pPr lvl="1"/>
            <a:r>
              <a:rPr lang="nb-NO" dirty="0"/>
              <a:t>Påmeldt </a:t>
            </a:r>
            <a:r>
              <a:rPr lang="nb-NO" dirty="0" err="1"/>
              <a:t>ca</a:t>
            </a:r>
            <a:r>
              <a:rPr lang="nb-NO" dirty="0"/>
              <a:t> 100 deltagere (de aller fleste norskspråklige)</a:t>
            </a:r>
          </a:p>
          <a:p>
            <a:pPr lvl="1"/>
            <a:r>
              <a:rPr lang="nb-NO" dirty="0"/>
              <a:t>Konferansen foregår på norsk, - spørsmål kan stilles på engelsk</a:t>
            </a:r>
          </a:p>
          <a:p>
            <a:pPr lvl="1"/>
            <a:r>
              <a:rPr lang="nb-NO" dirty="0"/>
              <a:t>Ruter skriver referat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76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FEFBF9-C009-4E8C-ACA7-14E7A2B9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Påmeldte selskaper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28403A-D033-4149-96F5-989C6289E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6 bussoperatører</a:t>
            </a:r>
          </a:p>
          <a:p>
            <a:r>
              <a:rPr lang="nb-NO" dirty="0"/>
              <a:t>13 leverandører av ladeinfrastruktur</a:t>
            </a:r>
          </a:p>
          <a:p>
            <a:r>
              <a:rPr lang="nb-NO" dirty="0"/>
              <a:t>8 bussprodusenter</a:t>
            </a:r>
          </a:p>
          <a:p>
            <a:r>
              <a:rPr lang="nb-NO" dirty="0"/>
              <a:t>14 andre selskaper</a:t>
            </a:r>
          </a:p>
          <a:p>
            <a:endParaRPr lang="nb-NO" dirty="0"/>
          </a:p>
          <a:p>
            <a:r>
              <a:rPr lang="nb-NO" dirty="0"/>
              <a:t>Navn på selskapene vil fremgå av referatet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86565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33521D-73BD-4DF4-A685-2C2FBB6F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25204"/>
            <a:ext cx="7980536" cy="430887"/>
          </a:xfrm>
        </p:spPr>
        <p:txBody>
          <a:bodyPr/>
          <a:lstStyle/>
          <a:p>
            <a:r>
              <a:rPr lang="nb-NO" dirty="0"/>
              <a:t>Hva er skjedd siden 17. nov - oppdatering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27E11-F6EA-4524-9B94-00B7AF425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993532"/>
            <a:ext cx="7980536" cy="37263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b-NO" dirty="0"/>
              <a:t>Anleggsbeskrivelsen med tilhørende bilag ble gjennomgått 17. nov - derfor kun kort oppdatering vedr anleggsbeskrivelsen </a:t>
            </a:r>
            <a:r>
              <a:rPr lang="nb-NO" dirty="0" err="1"/>
              <a:t>idag</a:t>
            </a:r>
            <a:endParaRPr lang="nb-NO" dirty="0"/>
          </a:p>
          <a:p>
            <a:r>
              <a:rPr lang="nb-NO" dirty="0"/>
              <a:t>Produksjonsvolumet (0-punktet) er tilnærmet dagens produksjon</a:t>
            </a:r>
          </a:p>
          <a:p>
            <a:pPr lvl="0"/>
            <a:r>
              <a:rPr lang="nb-NO" dirty="0"/>
              <a:t>Ingen overtagelse av brukte el busser (tatt ut av anbudet)</a:t>
            </a:r>
          </a:p>
          <a:p>
            <a:pPr lvl="0"/>
            <a:r>
              <a:rPr lang="nb-NO" dirty="0"/>
              <a:t>2 ruteområder i anbudet: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b="1" dirty="0"/>
              <a:t>Ruteområde 1 «Indre by (Nord-Sør)» fra Alnabru bussanlegg</a:t>
            </a:r>
            <a:r>
              <a:rPr lang="nb-NO" dirty="0"/>
              <a:t> med linjene 34, 37, 54, samt nattbusslinjene 11N og 12N. Ca. årlig kontraktsverdi 200 </a:t>
            </a:r>
            <a:r>
              <a:rPr lang="nb-NO" dirty="0" err="1"/>
              <a:t>mill</a:t>
            </a:r>
            <a:r>
              <a:rPr lang="nb-NO" dirty="0"/>
              <a:t> kr med </a:t>
            </a:r>
            <a:r>
              <a:rPr lang="nb-NO" dirty="0" err="1"/>
              <a:t>ca</a:t>
            </a:r>
            <a:r>
              <a:rPr lang="nb-NO" dirty="0"/>
              <a:t> 70 leddbusser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b="1" dirty="0"/>
              <a:t>Ruteområde 2 «Indre by (Øst-Vest)» fra Stubberud bussanlegg</a:t>
            </a:r>
            <a:r>
              <a:rPr lang="nb-NO" dirty="0"/>
              <a:t> linjene 20, 21, 28, 30, 31, 31E, samt nattbusslinjene 1N, 2N, 5N og 63N. </a:t>
            </a:r>
            <a:r>
              <a:rPr lang="nb-NO" dirty="0" err="1"/>
              <a:t>Ca</a:t>
            </a:r>
            <a:r>
              <a:rPr lang="nb-NO" dirty="0"/>
              <a:t> 400 </a:t>
            </a:r>
            <a:r>
              <a:rPr lang="nb-NO" dirty="0" err="1"/>
              <a:t>mill</a:t>
            </a:r>
            <a:r>
              <a:rPr lang="nb-NO" dirty="0"/>
              <a:t> kr i årlig kontraktsverdi med </a:t>
            </a:r>
            <a:r>
              <a:rPr lang="nb-NO" dirty="0" err="1"/>
              <a:t>ca</a:t>
            </a:r>
            <a:r>
              <a:rPr lang="nb-NO" dirty="0"/>
              <a:t> 140 leddbusser – </a:t>
            </a:r>
            <a:r>
              <a:rPr lang="nb-NO" dirty="0" err="1"/>
              <a:t>evt</a:t>
            </a:r>
            <a:r>
              <a:rPr lang="nb-NO" dirty="0"/>
              <a:t>  kombinasjon leddbusser og høykapasitetsbusser </a:t>
            </a:r>
          </a:p>
        </p:txBody>
      </p:sp>
    </p:spTree>
    <p:extLst>
      <p:ext uri="{BB962C8B-B14F-4D97-AF65-F5344CB8AC3E}">
        <p14:creationId xmlns:p14="http://schemas.microsoft.com/office/powerpoint/2010/main" val="29347651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33521D-73BD-4DF4-A685-2C2FBB6F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25204"/>
            <a:ext cx="7980536" cy="430887"/>
          </a:xfrm>
        </p:spPr>
        <p:txBody>
          <a:bodyPr/>
          <a:lstStyle/>
          <a:p>
            <a:r>
              <a:rPr lang="nb-NO" dirty="0"/>
              <a:t>Hensikt med dagen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27E11-F6EA-4524-9B94-00B7AF425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993532"/>
            <a:ext cx="7980536" cy="3622430"/>
          </a:xfrm>
        </p:spPr>
        <p:txBody>
          <a:bodyPr>
            <a:normAutofit/>
          </a:bodyPr>
          <a:lstStyle/>
          <a:p>
            <a:r>
              <a:rPr lang="nb-NO" dirty="0"/>
              <a:t>Presentasjon og dialog om de øvrige delene av konkurransegrunnlag (utkastene forutsetter lest på forhånd)</a:t>
            </a:r>
          </a:p>
          <a:p>
            <a:r>
              <a:rPr lang="nb-NO" dirty="0"/>
              <a:t>En anledning for tilbakemeldinger, dialog og spørsmål</a:t>
            </a:r>
          </a:p>
          <a:p>
            <a:endParaRPr lang="nb-NO" dirty="0"/>
          </a:p>
          <a:p>
            <a:r>
              <a:rPr lang="nb-NO" dirty="0"/>
              <a:t>Merk særlig temaene: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Innføring av «</a:t>
            </a:r>
            <a:r>
              <a:rPr lang="nb-NO" dirty="0" err="1"/>
              <a:t>takting</a:t>
            </a:r>
            <a:r>
              <a:rPr lang="nb-NO" dirty="0"/>
              <a:t>» - se introduksjonsnotat</a:t>
            </a:r>
            <a:endParaRPr lang="nb-NO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Opsjon på høykapasitetsbusser – se vedlegg 12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Tildelingskriterier - se Prosedyrebeskrivelsen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73534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33521D-73BD-4DF4-A685-2C2FBB6F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599431"/>
            <a:ext cx="7980536" cy="430887"/>
          </a:xfrm>
        </p:spPr>
        <p:txBody>
          <a:bodyPr/>
          <a:lstStyle/>
          <a:p>
            <a:r>
              <a:rPr lang="nb-NO"/>
              <a:t>Foreløpig fremdrift Indre By anbudet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27E11-F6EA-4524-9B94-00B7AF425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1213338"/>
            <a:ext cx="7980536" cy="3376247"/>
          </a:xfrm>
        </p:spPr>
        <p:txBody>
          <a:bodyPr>
            <a:normAutofit/>
          </a:bodyPr>
          <a:lstStyle/>
          <a:p>
            <a:r>
              <a:rPr lang="nb-NO" dirty="0"/>
              <a:t>Frist for skriftlig tilbakemeldinger er </a:t>
            </a:r>
            <a:r>
              <a:rPr lang="nb-NO" b="1" dirty="0"/>
              <a:t>3. mars 2021</a:t>
            </a:r>
          </a:p>
          <a:p>
            <a:endParaRPr lang="nb-NO" dirty="0"/>
          </a:p>
          <a:p>
            <a:r>
              <a:rPr lang="nb-NO" dirty="0"/>
              <a:t>Utlysning av konkurransen i månedsskiftet april/mai 2021</a:t>
            </a:r>
          </a:p>
          <a:p>
            <a:endParaRPr lang="nb-NO" dirty="0"/>
          </a:p>
          <a:p>
            <a:r>
              <a:rPr lang="nb-NO" dirty="0"/>
              <a:t>Anbudsprosess med tilbudskonferanser, befaring, forhandlinger og tildeling av kontrakter fra mai til oktober 2021</a:t>
            </a:r>
          </a:p>
          <a:p>
            <a:endParaRPr lang="nb-NO" dirty="0"/>
          </a:p>
          <a:p>
            <a:r>
              <a:rPr lang="nb-NO" dirty="0"/>
              <a:t>Oppstart januar 2023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16002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15D463-6050-43EF-84D9-FA33C9FE0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Transporttjenester Oslo 2021/2022 | Beskrivelse av oppdraget og incitamentavtalen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0F1A33-FC81-4C95-BD5E-38677492B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7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Tm="7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J6pcFvRLePFGwv36VxJg"/>
</p:tagLst>
</file>

<file path=ppt/theme/theme1.xml><?xml version="1.0" encoding="utf-8"?>
<a:theme xmlns:a="http://schemas.openxmlformats.org/drawingml/2006/main" name="Office-tema">
  <a:themeElements>
    <a:clrScheme name="Ruter 1">
      <a:dk1>
        <a:srgbClr val="000000"/>
      </a:dk1>
      <a:lt1>
        <a:srgbClr val="FFFFFF"/>
      </a:lt1>
      <a:dk2>
        <a:srgbClr val="32374B"/>
      </a:dk2>
      <a:lt2>
        <a:srgbClr val="F5F5F5"/>
      </a:lt2>
      <a:accent1>
        <a:srgbClr val="E60000"/>
      </a:accent1>
      <a:accent2>
        <a:srgbClr val="EC700C"/>
      </a:accent2>
      <a:accent3>
        <a:srgbClr val="FFC800"/>
      </a:accent3>
      <a:accent4>
        <a:srgbClr val="76A300"/>
      </a:accent4>
      <a:accent5>
        <a:srgbClr val="0B91EF"/>
      </a:accent5>
      <a:accent6>
        <a:srgbClr val="682C88"/>
      </a:accent6>
      <a:hlink>
        <a:srgbClr val="006BB3"/>
      </a:hlink>
      <a:folHlink>
        <a:srgbClr val="006B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er_PowerPoint" id="{DD10C708-B229-DD41-9CC3-4A81E6263A85}" vid="{7DCE9115-4930-4F40-ABFC-A51E0AF087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8CA2630A9E1848B6388F746EBAC36A" ma:contentTypeVersion="12" ma:contentTypeDescription="Opprett et nytt dokument." ma:contentTypeScope="" ma:versionID="a29f5808dd90339974e4806d5467d046">
  <xsd:schema xmlns:xsd="http://www.w3.org/2001/XMLSchema" xmlns:xs="http://www.w3.org/2001/XMLSchema" xmlns:p="http://schemas.microsoft.com/office/2006/metadata/properties" xmlns:ns2="7c19622f-0352-44e9-b5bb-67789bf5284f" xmlns:ns3="1f709bd9-ddb0-4426-a819-40bd14618440" targetNamespace="http://schemas.microsoft.com/office/2006/metadata/properties" ma:root="true" ma:fieldsID="0a212fe44b2f173cf0915b04416a1202" ns2:_="" ns3:_="">
    <xsd:import namespace="7c19622f-0352-44e9-b5bb-67789bf5284f"/>
    <xsd:import namespace="1f709bd9-ddb0-4426-a819-40bd146184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9622f-0352-44e9-b5bb-67789bf52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09bd9-ddb0-4426-a819-40bd1461844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EC292E-88F4-423C-AE24-AB2D3C0E28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F4641D-0B73-4A3A-99B5-8CA234B3524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507EDA9-F359-4964-AD3E-F3C818408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9622f-0352-44e9-b5bb-67789bf5284f"/>
    <ds:schemaRef ds:uri="1f709bd9-ddb0-4426-a819-40bd146184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386</Words>
  <Application>Microsoft Office PowerPoint</Application>
  <PresentationFormat>Egendefinert</PresentationFormat>
  <Paragraphs>51</Paragraphs>
  <Slides>7</Slides>
  <Notes>5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Office-tema</vt:lpstr>
      <vt:lpstr>think-cell Slide</vt:lpstr>
      <vt:lpstr>Dialogkonferanse  nr 2 Transporttjenester Indre by 2022 </vt:lpstr>
      <vt:lpstr>Praktisk informasjon</vt:lpstr>
      <vt:lpstr>Påmeldte selskaper</vt:lpstr>
      <vt:lpstr>Hva er skjedd siden 17. nov - oppdatering</vt:lpstr>
      <vt:lpstr>Hensikt med dagen</vt:lpstr>
      <vt:lpstr>Foreløpig fremdrift Indre By anbudet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Tildeling av kontrakt for  konkurransen Transporttjenester Oslo sør 2021</dc:title>
  <dc:creator>Leite Marit Elin</dc:creator>
  <cp:lastModifiedBy>Løvoll Erik</cp:lastModifiedBy>
  <cp:revision>1</cp:revision>
  <cp:lastPrinted>2020-10-26T10:30:43Z</cp:lastPrinted>
  <dcterms:created xsi:type="dcterms:W3CDTF">2020-10-25T14:15:48Z</dcterms:created>
  <dcterms:modified xsi:type="dcterms:W3CDTF">2021-02-16T09:18:03Z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0x0101006D8CA2630A9E1848B6388F746EBAC36A</vt:lpwstr>
  </property>
</Properties>
</file>