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6"/>
  </p:notesMasterIdLst>
  <p:handoutMasterIdLst>
    <p:handoutMasterId r:id="rId27"/>
  </p:handoutMasterIdLst>
  <p:sldIdLst>
    <p:sldId id="268" r:id="rId5"/>
    <p:sldId id="385" r:id="rId6"/>
    <p:sldId id="397" r:id="rId7"/>
    <p:sldId id="398" r:id="rId8"/>
    <p:sldId id="399" r:id="rId9"/>
    <p:sldId id="400" r:id="rId10"/>
    <p:sldId id="403" r:id="rId11"/>
    <p:sldId id="402" r:id="rId12"/>
    <p:sldId id="408" r:id="rId13"/>
    <p:sldId id="401" r:id="rId14"/>
    <p:sldId id="404" r:id="rId15"/>
    <p:sldId id="405" r:id="rId16"/>
    <p:sldId id="406" r:id="rId17"/>
    <p:sldId id="407" r:id="rId18"/>
    <p:sldId id="409" r:id="rId19"/>
    <p:sldId id="410" r:id="rId20"/>
    <p:sldId id="413" r:id="rId21"/>
    <p:sldId id="394" r:id="rId22"/>
    <p:sldId id="396" r:id="rId23"/>
    <p:sldId id="415" r:id="rId24"/>
    <p:sldId id="412" r:id="rId25"/>
  </p:sldIdLst>
  <p:sldSz cx="9144000" cy="5143500" type="screen16x9"/>
  <p:notesSz cx="6797675" cy="9928225"/>
  <p:custDataLst>
    <p:tags r:id="rId28"/>
  </p:custDataLst>
  <p:defaultTextStyle>
    <a:defPPr>
      <a:defRPr lang="nb-NO"/>
    </a:defPPr>
    <a:lvl1pPr marL="0" algn="l" defTabSz="81626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08134" algn="l" defTabSz="81626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16268" algn="l" defTabSz="81626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24402" algn="l" defTabSz="81626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32535" algn="l" defTabSz="81626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40669" algn="l" defTabSz="81626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48803" algn="l" defTabSz="81626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856937" algn="l" defTabSz="81626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265071" algn="l" defTabSz="81626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imensen, Anette Dybdal" initials="SAD" lastIdx="1" clrIdx="0">
    <p:extLst>
      <p:ext uri="{19B8F6BF-5375-455C-9EA6-DF929625EA0E}">
        <p15:presenceInfo xmlns:p15="http://schemas.microsoft.com/office/powerpoint/2012/main" userId="S::Anette.Dybdal.Simensen@sporveien.com::1da0002b-c174-43a1-b0ed-df61fe4ce4c8" providerId="AD"/>
      </p:ext>
    </p:extLst>
  </p:cmAuthor>
  <p:cmAuthor id="2" name="Olsen, Jan Erik Ruud" initials="Ols" lastIdx="1" clrIdx="1">
    <p:extLst>
      <p:ext uri="{19B8F6BF-5375-455C-9EA6-DF929625EA0E}">
        <p15:presenceInfo xmlns:p15="http://schemas.microsoft.com/office/powerpoint/2012/main" userId="Olsen, Jan Erik Ruud" providerId="None"/>
      </p:ext>
    </p:extLst>
  </p:cmAuthor>
  <p:cmAuthor id="3" name="Olsen, Jan Erik Ruud" initials="OJER" lastIdx="1" clrIdx="2">
    <p:extLst>
      <p:ext uri="{19B8F6BF-5375-455C-9EA6-DF929625EA0E}">
        <p15:presenceInfo xmlns:p15="http://schemas.microsoft.com/office/powerpoint/2012/main" userId="S::jan.erik.ruud.olsen@sporveien.com::134e85e8-0f90-4b14-9baa-165fbaabcfd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E3AF"/>
    <a:srgbClr val="9FD2D9"/>
    <a:srgbClr val="FACCBE"/>
    <a:srgbClr val="3AAFC6"/>
    <a:srgbClr val="F9C3D5"/>
    <a:srgbClr val="F9906F"/>
    <a:srgbClr val="EB512D"/>
    <a:srgbClr val="FF9966"/>
    <a:srgbClr val="66FF33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52" autoAdjust="0"/>
    <p:restoredTop sz="94660"/>
  </p:normalViewPr>
  <p:slideViewPr>
    <p:cSldViewPr snapToObjects="1">
      <p:cViewPr varScale="1">
        <p:scale>
          <a:sx n="150" d="100"/>
          <a:sy n="150" d="100"/>
        </p:scale>
        <p:origin x="504" y="13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Objects="1">
      <p:cViewPr varScale="1">
        <p:scale>
          <a:sx n="102" d="100"/>
          <a:sy n="102" d="100"/>
        </p:scale>
        <p:origin x="-2856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kulbru Petter" userId="96ea074b-fce5-4974-b86d-44aa123763fa" providerId="ADAL" clId="{30D7B937-2749-46F0-BD4E-4483EFB8E00C}"/>
    <pc:docChg chg="undo custSel modSld">
      <pc:chgData name="Skulbru Petter" userId="96ea074b-fce5-4974-b86d-44aa123763fa" providerId="ADAL" clId="{30D7B937-2749-46F0-BD4E-4483EFB8E00C}" dt="2021-03-17T15:17:16.427" v="26" actId="20577"/>
      <pc:docMkLst>
        <pc:docMk/>
      </pc:docMkLst>
      <pc:sldChg chg="modSp mod">
        <pc:chgData name="Skulbru Petter" userId="96ea074b-fce5-4974-b86d-44aa123763fa" providerId="ADAL" clId="{30D7B937-2749-46F0-BD4E-4483EFB8E00C}" dt="2021-03-17T15:17:16.427" v="26" actId="20577"/>
        <pc:sldMkLst>
          <pc:docMk/>
          <pc:sldMk cId="4136275203" sldId="394"/>
        </pc:sldMkLst>
        <pc:spChg chg="mod">
          <ac:chgData name="Skulbru Petter" userId="96ea074b-fce5-4974-b86d-44aa123763fa" providerId="ADAL" clId="{30D7B937-2749-46F0-BD4E-4483EFB8E00C}" dt="2021-03-17T15:17:16.427" v="26" actId="20577"/>
          <ac:spMkLst>
            <pc:docMk/>
            <pc:sldMk cId="4136275203" sldId="394"/>
            <ac:spMk id="13" creationId="{EDF8A25A-9F82-44B6-89A1-905C910FA18F}"/>
          </ac:spMkLst>
        </pc:sp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412"/>
          </a:xfrm>
          <a:prstGeom prst="rect">
            <a:avLst/>
          </a:prstGeom>
        </p:spPr>
        <p:txBody>
          <a:bodyPr vert="horz" lIns="95571" tIns="47786" rIns="95571" bIns="47786" rtlCol="0"/>
          <a:lstStyle>
            <a:lvl1pPr algn="l">
              <a:defRPr sz="13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50444" y="1"/>
            <a:ext cx="2945659" cy="496412"/>
          </a:xfrm>
          <a:prstGeom prst="rect">
            <a:avLst/>
          </a:prstGeom>
        </p:spPr>
        <p:txBody>
          <a:bodyPr vert="horz" lIns="95571" tIns="47786" rIns="95571" bIns="47786" rtlCol="0"/>
          <a:lstStyle>
            <a:lvl1pPr algn="r">
              <a:defRPr sz="1300"/>
            </a:lvl1pPr>
          </a:lstStyle>
          <a:p>
            <a:fld id="{D8476998-6FE0-45A4-BC9C-47BE2A62203A}" type="datetimeFigureOut">
              <a:rPr lang="nb-NO" smtClean="0"/>
              <a:t>17.03.2021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1" y="9430092"/>
            <a:ext cx="2945659" cy="496412"/>
          </a:xfrm>
          <a:prstGeom prst="rect">
            <a:avLst/>
          </a:prstGeom>
        </p:spPr>
        <p:txBody>
          <a:bodyPr vert="horz" lIns="95571" tIns="47786" rIns="95571" bIns="47786" rtlCol="0" anchor="b"/>
          <a:lstStyle>
            <a:lvl1pPr algn="l">
              <a:defRPr sz="13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50444" y="9430092"/>
            <a:ext cx="2945659" cy="496412"/>
          </a:xfrm>
          <a:prstGeom prst="rect">
            <a:avLst/>
          </a:prstGeom>
        </p:spPr>
        <p:txBody>
          <a:bodyPr vert="horz" lIns="95571" tIns="47786" rIns="95571" bIns="47786" rtlCol="0" anchor="b"/>
          <a:lstStyle>
            <a:lvl1pPr algn="r">
              <a:defRPr sz="1300"/>
            </a:lvl1pPr>
          </a:lstStyle>
          <a:p>
            <a:fld id="{EEC0AF45-313D-4188-9638-8DFF2DD13E5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210077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412"/>
          </a:xfrm>
          <a:prstGeom prst="rect">
            <a:avLst/>
          </a:prstGeom>
        </p:spPr>
        <p:txBody>
          <a:bodyPr vert="horz" lIns="95571" tIns="47786" rIns="95571" bIns="47786" rtlCol="0"/>
          <a:lstStyle>
            <a:lvl1pPr algn="l">
              <a:defRPr sz="13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412"/>
          </a:xfrm>
          <a:prstGeom prst="rect">
            <a:avLst/>
          </a:prstGeom>
        </p:spPr>
        <p:txBody>
          <a:bodyPr vert="horz" lIns="95571" tIns="47786" rIns="95571" bIns="47786" rtlCol="0"/>
          <a:lstStyle>
            <a:lvl1pPr algn="r">
              <a:defRPr sz="1300"/>
            </a:lvl1pPr>
          </a:lstStyle>
          <a:p>
            <a:fld id="{1ABC9827-74C4-4D1A-A83A-183A083B6A7A}" type="datetimeFigureOut">
              <a:rPr lang="nb-NO" smtClean="0"/>
              <a:t>17.03.2021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135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71" tIns="47786" rIns="95571" bIns="47786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5571" tIns="47786" rIns="95571" bIns="47786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1" y="9430092"/>
            <a:ext cx="2945659" cy="496412"/>
          </a:xfrm>
          <a:prstGeom prst="rect">
            <a:avLst/>
          </a:prstGeom>
        </p:spPr>
        <p:txBody>
          <a:bodyPr vert="horz" lIns="95571" tIns="47786" rIns="95571" bIns="47786" rtlCol="0" anchor="b"/>
          <a:lstStyle>
            <a:lvl1pPr algn="l">
              <a:defRPr sz="13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4" y="9430092"/>
            <a:ext cx="2945659" cy="496412"/>
          </a:xfrm>
          <a:prstGeom prst="rect">
            <a:avLst/>
          </a:prstGeom>
        </p:spPr>
        <p:txBody>
          <a:bodyPr vert="horz" lIns="95571" tIns="47786" rIns="95571" bIns="47786" rtlCol="0" anchor="b"/>
          <a:lstStyle>
            <a:lvl1pPr algn="r">
              <a:defRPr sz="1300"/>
            </a:lvl1pPr>
          </a:lstStyle>
          <a:p>
            <a:fld id="{0F12A3E8-D5C9-44A8-954F-91D49571CD2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99783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1626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08134" algn="l" defTabSz="81626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16268" algn="l" defTabSz="81626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24402" algn="l" defTabSz="81626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32535" algn="l" defTabSz="81626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40669" algn="l" defTabSz="81626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48803" algn="l" defTabSz="81626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56937" algn="l" defTabSz="81626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65071" algn="l" defTabSz="81626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82385">
              <a:defRPr/>
            </a:pPr>
            <a:r>
              <a:rPr lang="nb-NO" dirty="0"/>
              <a:t>Skriv inn forslag til beslutning, gjerne som et vedtak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2A3E8-D5C9-44A8-954F-91D49571CD28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63506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png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jp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2.jpg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jp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3.png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.jp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2.jpg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7.jpg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2.jpg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5.jpg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3.png"/><Relationship Id="rId2" Type="http://schemas.openxmlformats.org/officeDocument/2006/relationships/tags" Target="../tags/tag8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.jpg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2.jpg"/><Relationship Id="rId2" Type="http://schemas.openxmlformats.org/officeDocument/2006/relationships/tags" Target="../tags/tag9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7.jpg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2.jpg"/><Relationship Id="rId2" Type="http://schemas.openxmlformats.org/officeDocument/2006/relationships/tags" Target="../tags/tag10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5.jpg"/><Relationship Id="rId5" Type="http://schemas.openxmlformats.org/officeDocument/2006/relationships/image" Target="../media/image1.emf"/><Relationship Id="rId4" Type="http://schemas.openxmlformats.org/officeDocument/2006/relationships/oleObject" Target="../embeddings/oleObject9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53367565"/>
              </p:ext>
            </p:extLst>
          </p:nvPr>
        </p:nvGraphicFramePr>
        <p:xfrm>
          <a:off x="1117" y="837"/>
          <a:ext cx="1116" cy="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think-cell Slide" r:id="rId4" imgW="352" imgH="357" progId="TCLayout.ActiveDocument.1">
                  <p:embed/>
                </p:oleObj>
              </mc:Choice>
              <mc:Fallback>
                <p:oleObj name="think-cell Slide" r:id="rId4" imgW="352" imgH="357" progId="TCLayout.ActiveDocument.1">
                  <p:embed/>
                  <p:pic>
                    <p:nvPicPr>
                      <p:cNvPr id="8" name="Objekt 7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17" y="837"/>
                        <a:ext cx="1116" cy="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bildeplassholder_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2875" cy="5142867"/>
          </a:xfrm>
          <a:prstGeom prst="rect">
            <a:avLst/>
          </a:prstGeom>
        </p:spPr>
      </p:pic>
      <p:pic>
        <p:nvPicPr>
          <p:cNvPr id="12" name="Bilde 11"/>
          <p:cNvPicPr>
            <a:picLocks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3089" y="0"/>
            <a:ext cx="3430911" cy="4593409"/>
          </a:xfrm>
          <a:prstGeom prst="rect">
            <a:avLst/>
          </a:prstGeom>
        </p:spPr>
      </p:pic>
      <p:sp>
        <p:nvSpPr>
          <p:cNvPr id="4" name="Plassholder f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0"/>
            <a:ext cx="9142875" cy="5142867"/>
          </a:xfrm>
          <a:prstGeom prst="rect">
            <a:avLst/>
          </a:prstGeom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 dirty="0"/>
              <a:t> </a:t>
            </a:r>
          </a:p>
        </p:txBody>
      </p:sp>
      <p:pic>
        <p:nvPicPr>
          <p:cNvPr id="9" name="Bilde 8"/>
          <p:cNvPicPr>
            <a:picLocks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6692"/>
            <a:ext cx="1447314" cy="536808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420416" y="2241160"/>
            <a:ext cx="5822395" cy="569387"/>
          </a:xfrm>
        </p:spPr>
        <p:txBody>
          <a:bodyPr anchor="b" anchorCtr="0"/>
          <a:lstStyle>
            <a:lvl1pPr>
              <a:defRPr sz="37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420416" y="2891974"/>
            <a:ext cx="5822395" cy="276999"/>
          </a:xfrm>
        </p:spPr>
        <p:txBody>
          <a:bodyPr wrap="square">
            <a:sp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081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2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4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0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88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69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50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38722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Tittel på presentasjon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548F1-6D36-4902-B57A-69A845AA9B7E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innhold 2"/>
          <p:cNvSpPr>
            <a:spLocks noGrp="1"/>
          </p:cNvSpPr>
          <p:nvPr>
            <p:ph idx="1"/>
          </p:nvPr>
        </p:nvSpPr>
        <p:spPr>
          <a:xfrm>
            <a:off x="420417" y="1215153"/>
            <a:ext cx="3960000" cy="2952439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9" name="Plassholder for innhold 2"/>
          <p:cNvSpPr>
            <a:spLocks noGrp="1"/>
          </p:cNvSpPr>
          <p:nvPr>
            <p:ph idx="13"/>
          </p:nvPr>
        </p:nvSpPr>
        <p:spPr>
          <a:xfrm>
            <a:off x="4610885" y="1215153"/>
            <a:ext cx="3960000" cy="2952439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45390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bokser med tek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Tittel på presentasjon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548F1-6D36-4902-B57A-69A845AA9B7E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4" name="Plassholder for bilde 3"/>
          <p:cNvSpPr>
            <a:spLocks noGrp="1"/>
          </p:cNvSpPr>
          <p:nvPr>
            <p:ph type="pic" sz="quarter" idx="14"/>
          </p:nvPr>
        </p:nvSpPr>
        <p:spPr>
          <a:xfrm>
            <a:off x="420416" y="1215554"/>
            <a:ext cx="1873125" cy="892377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0" name="Plassholder for tekst 9"/>
          <p:cNvSpPr>
            <a:spLocks noGrp="1"/>
          </p:cNvSpPr>
          <p:nvPr>
            <p:ph type="body" sz="quarter" idx="15" hasCustomPrompt="1"/>
          </p:nvPr>
        </p:nvSpPr>
        <p:spPr>
          <a:xfrm>
            <a:off x="2465113" y="1215153"/>
            <a:ext cx="1852947" cy="200055"/>
          </a:xfrm>
        </p:spPr>
        <p:txBody>
          <a:bodyPr wrap="square">
            <a:spAutoFit/>
          </a:bodyPr>
          <a:lstStyle>
            <a:lvl1pPr marL="0" indent="0">
              <a:buNone/>
              <a:defRPr sz="1300" b="1"/>
            </a:lvl1pPr>
          </a:lstStyle>
          <a:p>
            <a:pPr lvl="0"/>
            <a:r>
              <a:rPr lang="nb-NO" dirty="0" err="1"/>
              <a:t>Miniheader</a:t>
            </a:r>
            <a:endParaRPr lang="nb-NO" dirty="0"/>
          </a:p>
        </p:txBody>
      </p:sp>
      <p:sp>
        <p:nvSpPr>
          <p:cNvPr id="11" name="Plassholder for tekst 9"/>
          <p:cNvSpPr>
            <a:spLocks noGrp="1"/>
          </p:cNvSpPr>
          <p:nvPr>
            <p:ph type="body" sz="quarter" idx="16" hasCustomPrompt="1"/>
          </p:nvPr>
        </p:nvSpPr>
        <p:spPr>
          <a:xfrm>
            <a:off x="2465113" y="1394341"/>
            <a:ext cx="1852947" cy="713590"/>
          </a:xfrm>
        </p:spPr>
        <p:txBody>
          <a:bodyPr wrap="square">
            <a:noAutofit/>
          </a:bodyPr>
          <a:lstStyle>
            <a:lvl1pPr marL="0" indent="0">
              <a:buNone/>
              <a:defRPr sz="1300" b="0"/>
            </a:lvl1pPr>
          </a:lstStyle>
          <a:p>
            <a:pPr lvl="0"/>
            <a:r>
              <a:rPr lang="nb-NO" dirty="0"/>
              <a:t>Bildetekst</a:t>
            </a:r>
          </a:p>
        </p:txBody>
      </p:sp>
      <p:sp>
        <p:nvSpPr>
          <p:cNvPr id="14" name="Plassholder for bilde 3"/>
          <p:cNvSpPr>
            <a:spLocks noGrp="1"/>
          </p:cNvSpPr>
          <p:nvPr>
            <p:ph type="pic" sz="quarter" idx="17"/>
          </p:nvPr>
        </p:nvSpPr>
        <p:spPr>
          <a:xfrm>
            <a:off x="420416" y="2240437"/>
            <a:ext cx="1873125" cy="892377"/>
          </a:xfrm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5" name="Plassholder for tekst 9"/>
          <p:cNvSpPr>
            <a:spLocks noGrp="1"/>
          </p:cNvSpPr>
          <p:nvPr>
            <p:ph type="body" sz="quarter" idx="18" hasCustomPrompt="1"/>
          </p:nvPr>
        </p:nvSpPr>
        <p:spPr>
          <a:xfrm>
            <a:off x="2465113" y="2240036"/>
            <a:ext cx="1852947" cy="200055"/>
          </a:xfrm>
        </p:spPr>
        <p:txBody>
          <a:bodyPr wrap="square">
            <a:spAutoFit/>
          </a:bodyPr>
          <a:lstStyle>
            <a:lvl1pPr marL="0" indent="0">
              <a:buNone/>
              <a:defRPr sz="1300" b="1"/>
            </a:lvl1pPr>
          </a:lstStyle>
          <a:p>
            <a:pPr lvl="0"/>
            <a:r>
              <a:rPr lang="nb-NO" dirty="0" err="1"/>
              <a:t>Miniheader</a:t>
            </a:r>
            <a:endParaRPr lang="nb-NO" dirty="0"/>
          </a:p>
        </p:txBody>
      </p:sp>
      <p:sp>
        <p:nvSpPr>
          <p:cNvPr id="16" name="Plassholder for tekst 9"/>
          <p:cNvSpPr>
            <a:spLocks noGrp="1"/>
          </p:cNvSpPr>
          <p:nvPr>
            <p:ph type="body" sz="quarter" idx="19" hasCustomPrompt="1"/>
          </p:nvPr>
        </p:nvSpPr>
        <p:spPr>
          <a:xfrm>
            <a:off x="2465113" y="2419224"/>
            <a:ext cx="1852947" cy="713590"/>
          </a:xfrm>
        </p:spPr>
        <p:txBody>
          <a:bodyPr wrap="square">
            <a:noAutofit/>
          </a:bodyPr>
          <a:lstStyle>
            <a:lvl1pPr marL="0" indent="0">
              <a:buNone/>
              <a:defRPr sz="1300" b="0"/>
            </a:lvl1pPr>
          </a:lstStyle>
          <a:p>
            <a:pPr lvl="0"/>
            <a:r>
              <a:rPr lang="nb-NO" dirty="0"/>
              <a:t>Bildetekst</a:t>
            </a:r>
          </a:p>
        </p:txBody>
      </p:sp>
      <p:sp>
        <p:nvSpPr>
          <p:cNvPr id="19" name="Plassholder for bilde 3"/>
          <p:cNvSpPr>
            <a:spLocks noGrp="1"/>
          </p:cNvSpPr>
          <p:nvPr>
            <p:ph type="pic" sz="quarter" idx="20"/>
          </p:nvPr>
        </p:nvSpPr>
        <p:spPr>
          <a:xfrm>
            <a:off x="420417" y="3275215"/>
            <a:ext cx="1873125" cy="892377"/>
          </a:xfrm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20" name="Plassholder for tekst 9"/>
          <p:cNvSpPr>
            <a:spLocks noGrp="1"/>
          </p:cNvSpPr>
          <p:nvPr>
            <p:ph type="body" sz="quarter" idx="21" hasCustomPrompt="1"/>
          </p:nvPr>
        </p:nvSpPr>
        <p:spPr>
          <a:xfrm>
            <a:off x="2465114" y="3274814"/>
            <a:ext cx="1852947" cy="200055"/>
          </a:xfrm>
        </p:spPr>
        <p:txBody>
          <a:bodyPr wrap="square">
            <a:spAutoFit/>
          </a:bodyPr>
          <a:lstStyle>
            <a:lvl1pPr marL="0" indent="0">
              <a:buNone/>
              <a:defRPr sz="1300" b="1"/>
            </a:lvl1pPr>
          </a:lstStyle>
          <a:p>
            <a:pPr lvl="0"/>
            <a:r>
              <a:rPr lang="nb-NO" dirty="0" err="1"/>
              <a:t>Miniheader</a:t>
            </a:r>
            <a:endParaRPr lang="nb-NO" dirty="0"/>
          </a:p>
        </p:txBody>
      </p:sp>
      <p:sp>
        <p:nvSpPr>
          <p:cNvPr id="21" name="Plassholder for tekst 9"/>
          <p:cNvSpPr>
            <a:spLocks noGrp="1"/>
          </p:cNvSpPr>
          <p:nvPr>
            <p:ph type="body" sz="quarter" idx="22" hasCustomPrompt="1"/>
          </p:nvPr>
        </p:nvSpPr>
        <p:spPr>
          <a:xfrm>
            <a:off x="2465113" y="3454003"/>
            <a:ext cx="1852947" cy="713590"/>
          </a:xfrm>
        </p:spPr>
        <p:txBody>
          <a:bodyPr wrap="square">
            <a:noAutofit/>
          </a:bodyPr>
          <a:lstStyle>
            <a:lvl1pPr marL="0" indent="0">
              <a:buNone/>
              <a:defRPr sz="1300" b="0"/>
            </a:lvl1pPr>
          </a:lstStyle>
          <a:p>
            <a:pPr lvl="0"/>
            <a:r>
              <a:rPr lang="nb-NO" dirty="0"/>
              <a:t>Bildetekst</a:t>
            </a:r>
          </a:p>
        </p:txBody>
      </p:sp>
      <p:sp>
        <p:nvSpPr>
          <p:cNvPr id="22" name="Plassholder for bilde 3"/>
          <p:cNvSpPr>
            <a:spLocks noGrp="1"/>
          </p:cNvSpPr>
          <p:nvPr>
            <p:ph type="pic" sz="quarter" idx="23"/>
          </p:nvPr>
        </p:nvSpPr>
        <p:spPr>
          <a:xfrm>
            <a:off x="4672766" y="1215554"/>
            <a:ext cx="1873125" cy="892377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23" name="Plassholder for tekst 9"/>
          <p:cNvSpPr>
            <a:spLocks noGrp="1"/>
          </p:cNvSpPr>
          <p:nvPr>
            <p:ph type="body" sz="quarter" idx="24" hasCustomPrompt="1"/>
          </p:nvPr>
        </p:nvSpPr>
        <p:spPr>
          <a:xfrm>
            <a:off x="6717464" y="1215153"/>
            <a:ext cx="1852947" cy="200055"/>
          </a:xfrm>
        </p:spPr>
        <p:txBody>
          <a:bodyPr wrap="square">
            <a:spAutoFit/>
          </a:bodyPr>
          <a:lstStyle>
            <a:lvl1pPr marL="0" indent="0">
              <a:buNone/>
              <a:defRPr sz="1300" b="1"/>
            </a:lvl1pPr>
          </a:lstStyle>
          <a:p>
            <a:pPr lvl="0"/>
            <a:r>
              <a:rPr lang="nb-NO" dirty="0" err="1"/>
              <a:t>Miniheader</a:t>
            </a:r>
            <a:endParaRPr lang="nb-NO" dirty="0"/>
          </a:p>
        </p:txBody>
      </p:sp>
      <p:sp>
        <p:nvSpPr>
          <p:cNvPr id="24" name="Plassholder for tekst 9"/>
          <p:cNvSpPr>
            <a:spLocks noGrp="1"/>
          </p:cNvSpPr>
          <p:nvPr>
            <p:ph type="body" sz="quarter" idx="25" hasCustomPrompt="1"/>
          </p:nvPr>
        </p:nvSpPr>
        <p:spPr>
          <a:xfrm>
            <a:off x="6717463" y="1394341"/>
            <a:ext cx="1852947" cy="713590"/>
          </a:xfrm>
        </p:spPr>
        <p:txBody>
          <a:bodyPr wrap="square">
            <a:noAutofit/>
          </a:bodyPr>
          <a:lstStyle>
            <a:lvl1pPr marL="0" indent="0">
              <a:buNone/>
              <a:defRPr sz="1300" b="0"/>
            </a:lvl1pPr>
          </a:lstStyle>
          <a:p>
            <a:pPr lvl="0"/>
            <a:r>
              <a:rPr lang="nb-NO" dirty="0"/>
              <a:t>Bildetekst</a:t>
            </a:r>
          </a:p>
        </p:txBody>
      </p:sp>
      <p:sp>
        <p:nvSpPr>
          <p:cNvPr id="25" name="Plassholder for bilde 3"/>
          <p:cNvSpPr>
            <a:spLocks noGrp="1"/>
          </p:cNvSpPr>
          <p:nvPr>
            <p:ph type="pic" sz="quarter" idx="26"/>
          </p:nvPr>
        </p:nvSpPr>
        <p:spPr>
          <a:xfrm>
            <a:off x="4672766" y="2240437"/>
            <a:ext cx="1873125" cy="892377"/>
          </a:xfrm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26" name="Plassholder for tekst 9"/>
          <p:cNvSpPr>
            <a:spLocks noGrp="1"/>
          </p:cNvSpPr>
          <p:nvPr>
            <p:ph type="body" sz="quarter" idx="27" hasCustomPrompt="1"/>
          </p:nvPr>
        </p:nvSpPr>
        <p:spPr>
          <a:xfrm>
            <a:off x="6717464" y="2240036"/>
            <a:ext cx="1852947" cy="200055"/>
          </a:xfrm>
        </p:spPr>
        <p:txBody>
          <a:bodyPr wrap="square">
            <a:spAutoFit/>
          </a:bodyPr>
          <a:lstStyle>
            <a:lvl1pPr marL="0" indent="0">
              <a:buNone/>
              <a:defRPr sz="1300" b="1"/>
            </a:lvl1pPr>
          </a:lstStyle>
          <a:p>
            <a:pPr lvl="0"/>
            <a:r>
              <a:rPr lang="nb-NO" dirty="0" err="1"/>
              <a:t>Miniheader</a:t>
            </a:r>
            <a:endParaRPr lang="nb-NO" dirty="0"/>
          </a:p>
        </p:txBody>
      </p:sp>
      <p:sp>
        <p:nvSpPr>
          <p:cNvPr id="27" name="Plassholder for tekst 9"/>
          <p:cNvSpPr>
            <a:spLocks noGrp="1"/>
          </p:cNvSpPr>
          <p:nvPr>
            <p:ph type="body" sz="quarter" idx="28" hasCustomPrompt="1"/>
          </p:nvPr>
        </p:nvSpPr>
        <p:spPr>
          <a:xfrm>
            <a:off x="6717463" y="2419224"/>
            <a:ext cx="1852947" cy="713590"/>
          </a:xfrm>
        </p:spPr>
        <p:txBody>
          <a:bodyPr wrap="square">
            <a:noAutofit/>
          </a:bodyPr>
          <a:lstStyle>
            <a:lvl1pPr marL="0" indent="0">
              <a:buNone/>
              <a:defRPr sz="1300" b="0"/>
            </a:lvl1pPr>
          </a:lstStyle>
          <a:p>
            <a:pPr lvl="0"/>
            <a:r>
              <a:rPr lang="nb-NO" dirty="0"/>
              <a:t>Bildetekst</a:t>
            </a:r>
          </a:p>
        </p:txBody>
      </p:sp>
      <p:sp>
        <p:nvSpPr>
          <p:cNvPr id="28" name="Plassholder for bilde 3"/>
          <p:cNvSpPr>
            <a:spLocks noGrp="1"/>
          </p:cNvSpPr>
          <p:nvPr>
            <p:ph type="pic" sz="quarter" idx="29"/>
          </p:nvPr>
        </p:nvSpPr>
        <p:spPr>
          <a:xfrm>
            <a:off x="4672767" y="3275215"/>
            <a:ext cx="1873125" cy="892377"/>
          </a:xfrm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29" name="Plassholder for tekst 9"/>
          <p:cNvSpPr>
            <a:spLocks noGrp="1"/>
          </p:cNvSpPr>
          <p:nvPr>
            <p:ph type="body" sz="quarter" idx="30" hasCustomPrompt="1"/>
          </p:nvPr>
        </p:nvSpPr>
        <p:spPr>
          <a:xfrm>
            <a:off x="6717464" y="3274814"/>
            <a:ext cx="1852947" cy="200055"/>
          </a:xfrm>
        </p:spPr>
        <p:txBody>
          <a:bodyPr wrap="square">
            <a:spAutoFit/>
          </a:bodyPr>
          <a:lstStyle>
            <a:lvl1pPr marL="0" indent="0">
              <a:buNone/>
              <a:defRPr sz="1300" b="1"/>
            </a:lvl1pPr>
          </a:lstStyle>
          <a:p>
            <a:pPr lvl="0"/>
            <a:r>
              <a:rPr lang="nb-NO" dirty="0" err="1"/>
              <a:t>Miniheader</a:t>
            </a:r>
            <a:endParaRPr lang="nb-NO" dirty="0"/>
          </a:p>
        </p:txBody>
      </p:sp>
      <p:sp>
        <p:nvSpPr>
          <p:cNvPr id="30" name="Plassholder for tekst 9"/>
          <p:cNvSpPr>
            <a:spLocks noGrp="1"/>
          </p:cNvSpPr>
          <p:nvPr>
            <p:ph type="body" sz="quarter" idx="31" hasCustomPrompt="1"/>
          </p:nvPr>
        </p:nvSpPr>
        <p:spPr>
          <a:xfrm>
            <a:off x="6717464" y="3454003"/>
            <a:ext cx="1852947" cy="713590"/>
          </a:xfrm>
        </p:spPr>
        <p:txBody>
          <a:bodyPr wrap="square">
            <a:noAutofit/>
          </a:bodyPr>
          <a:lstStyle>
            <a:lvl1pPr marL="0" indent="0">
              <a:buNone/>
              <a:defRPr sz="1300" b="0"/>
            </a:lvl1pPr>
          </a:lstStyle>
          <a:p>
            <a:pPr lvl="0"/>
            <a:r>
              <a:rPr lang="nb-NO" dirty="0"/>
              <a:t>Bildetekst</a:t>
            </a:r>
          </a:p>
        </p:txBody>
      </p:sp>
    </p:spTree>
    <p:extLst>
      <p:ext uri="{BB962C8B-B14F-4D97-AF65-F5344CB8AC3E}">
        <p14:creationId xmlns:p14="http://schemas.microsoft.com/office/powerpoint/2010/main" val="396830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Tittel på presentasjon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548F1-6D36-4902-B57A-69A845AA9B7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07537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67528547"/>
              </p:ext>
            </p:extLst>
          </p:nvPr>
        </p:nvGraphicFramePr>
        <p:xfrm>
          <a:off x="1117" y="837"/>
          <a:ext cx="1116" cy="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think-cell Slide" r:id="rId4" imgW="352" imgH="357" progId="TCLayout.ActiveDocument.1">
                  <p:embed/>
                </p:oleObj>
              </mc:Choice>
              <mc:Fallback>
                <p:oleObj name="think-cell Slide" r:id="rId4" imgW="352" imgH="357" progId="TCLayout.ActiveDocument.1">
                  <p:embed/>
                  <p:pic>
                    <p:nvPicPr>
                      <p:cNvPr id="8" name="Objekt 7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17" y="837"/>
                        <a:ext cx="1116" cy="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Bilde 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2875" cy="5142867"/>
          </a:xfrm>
          <a:prstGeom prst="rect">
            <a:avLst/>
          </a:prstGeom>
        </p:spPr>
      </p:pic>
      <p:pic>
        <p:nvPicPr>
          <p:cNvPr id="10" name="Bilde 9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084"/>
          <a:stretch/>
        </p:blipFill>
        <p:spPr>
          <a:xfrm>
            <a:off x="1" y="4581502"/>
            <a:ext cx="9142875" cy="561365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420416" y="2241160"/>
            <a:ext cx="5822395" cy="569387"/>
          </a:xfrm>
        </p:spPr>
        <p:txBody>
          <a:bodyPr anchor="b" anchorCtr="0"/>
          <a:lstStyle>
            <a:lvl1pPr>
              <a:defRPr sz="3700" b="1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420416" y="2891974"/>
            <a:ext cx="5822395" cy="276999"/>
          </a:xfrm>
        </p:spPr>
        <p:txBody>
          <a:bodyPr wrap="square">
            <a:spAutoFit/>
          </a:bodyPr>
          <a:lstStyle>
            <a:lvl1pPr marL="0" indent="0" algn="l">
              <a:buNone/>
              <a:defRPr sz="1800">
                <a:solidFill>
                  <a:schemeClr val="tx2"/>
                </a:solidFill>
              </a:defRPr>
            </a:lvl1pPr>
            <a:lvl2pPr marL="4081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2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4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0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88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69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50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4" name="Bilde 3"/>
          <p:cNvPicPr>
            <a:picLocks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002" y="0"/>
            <a:ext cx="3207998" cy="4268753"/>
          </a:xfrm>
          <a:prstGeom prst="rect">
            <a:avLst/>
          </a:prstGeom>
        </p:spPr>
      </p:pic>
      <p:pic>
        <p:nvPicPr>
          <p:cNvPr id="9" name="Bilde 8"/>
          <p:cNvPicPr>
            <a:picLocks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6692"/>
            <a:ext cx="1447314" cy="53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636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Tittel på presentasjon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548F1-6D36-4902-B57A-69A845AA9B7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22274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tel og innhold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64273910"/>
              </p:ext>
            </p:extLst>
          </p:nvPr>
        </p:nvGraphicFramePr>
        <p:xfrm>
          <a:off x="1117" y="837"/>
          <a:ext cx="1116" cy="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think-cell Slide" r:id="rId4" imgW="352" imgH="357" progId="TCLayout.ActiveDocument.1">
                  <p:embed/>
                </p:oleObj>
              </mc:Choice>
              <mc:Fallback>
                <p:oleObj name="think-cell Slide" r:id="rId4" imgW="352" imgH="357" progId="TCLayout.ActiveDocument.1">
                  <p:embed/>
                  <p:pic>
                    <p:nvPicPr>
                      <p:cNvPr id="4" name="Objek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17" y="837"/>
                        <a:ext cx="1116" cy="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Bilde 6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" b="-3"/>
          <a:stretch/>
        </p:blipFill>
        <p:spPr>
          <a:xfrm>
            <a:off x="1" y="0"/>
            <a:ext cx="9142875" cy="5142867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Tittel på presentasjon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548F1-6D36-4902-B57A-69A845AA9B7E}" type="slidenum">
              <a:rPr lang="nb-NO" smtClean="0"/>
              <a:t>‹#›</a:t>
            </a:fld>
            <a:endParaRPr lang="nb-NO"/>
          </a:p>
        </p:txBody>
      </p:sp>
      <p:cxnSp>
        <p:nvCxnSpPr>
          <p:cNvPr id="11" name="Rett linje 10"/>
          <p:cNvCxnSpPr/>
          <p:nvPr userDrawn="1"/>
        </p:nvCxnSpPr>
        <p:spPr>
          <a:xfrm>
            <a:off x="420011" y="4577620"/>
            <a:ext cx="81504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kstSylinder 11"/>
          <p:cNvSpPr txBox="1"/>
          <p:nvPr userDrawn="1"/>
        </p:nvSpPr>
        <p:spPr>
          <a:xfrm>
            <a:off x="8301922" y="4791626"/>
            <a:ext cx="75946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l"/>
            <a:r>
              <a:rPr lang="nb-NO" sz="1000" dirty="0">
                <a:solidFill>
                  <a:schemeClr val="bg1"/>
                </a:solidFill>
              </a:rPr>
              <a:t>|</a:t>
            </a:r>
          </a:p>
        </p:txBody>
      </p:sp>
      <p:pic>
        <p:nvPicPr>
          <p:cNvPr id="13" name="Bilde 12"/>
          <p:cNvPicPr>
            <a:picLocks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6692"/>
            <a:ext cx="1447314" cy="53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936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82911406"/>
              </p:ext>
            </p:extLst>
          </p:nvPr>
        </p:nvGraphicFramePr>
        <p:xfrm>
          <a:off x="1117" y="837"/>
          <a:ext cx="1116" cy="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think-cell Slide" r:id="rId4" imgW="352" imgH="357" progId="TCLayout.ActiveDocument.1">
                  <p:embed/>
                </p:oleObj>
              </mc:Choice>
              <mc:Fallback>
                <p:oleObj name="think-cell Slide" r:id="rId4" imgW="352" imgH="357" progId="TCLayout.ActiveDocument.1">
                  <p:embed/>
                  <p:pic>
                    <p:nvPicPr>
                      <p:cNvPr id="4" name="Objek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17" y="837"/>
                        <a:ext cx="1116" cy="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Bilde 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2875" cy="5142867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084"/>
          <a:stretch/>
        </p:blipFill>
        <p:spPr>
          <a:xfrm>
            <a:off x="1" y="4581502"/>
            <a:ext cx="9142875" cy="561365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Tittel på presentasjon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548F1-6D36-4902-B57A-69A845AA9B7E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ekstSylinder 9"/>
          <p:cNvSpPr txBox="1"/>
          <p:nvPr userDrawn="1"/>
        </p:nvSpPr>
        <p:spPr>
          <a:xfrm>
            <a:off x="8301922" y="4791626"/>
            <a:ext cx="75946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l"/>
            <a:r>
              <a:rPr lang="nb-NO" sz="1000" dirty="0">
                <a:solidFill>
                  <a:schemeClr val="bg1"/>
                </a:solidFill>
              </a:rPr>
              <a:t>|</a:t>
            </a:r>
          </a:p>
        </p:txBody>
      </p:sp>
      <p:pic>
        <p:nvPicPr>
          <p:cNvPr id="11" name="Bilde 10"/>
          <p:cNvPicPr>
            <a:picLocks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6692"/>
            <a:ext cx="1447314" cy="53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711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 #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38537397"/>
              </p:ext>
            </p:extLst>
          </p:nvPr>
        </p:nvGraphicFramePr>
        <p:xfrm>
          <a:off x="1117" y="837"/>
          <a:ext cx="1116" cy="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think-cell Slide" r:id="rId4" imgW="352" imgH="357" progId="TCLayout.ActiveDocument.1">
                  <p:embed/>
                </p:oleObj>
              </mc:Choice>
              <mc:Fallback>
                <p:oleObj name="think-cell Slide" r:id="rId4" imgW="352" imgH="357" progId="TCLayout.ActiveDocument.1">
                  <p:embed/>
                  <p:pic>
                    <p:nvPicPr>
                      <p:cNvPr id="4" name="Objek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17" y="837"/>
                        <a:ext cx="1116" cy="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Bilde 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2875" cy="5142867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084"/>
          <a:stretch/>
        </p:blipFill>
        <p:spPr>
          <a:xfrm>
            <a:off x="1" y="4581502"/>
            <a:ext cx="9142875" cy="561365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Tittel på presentasjon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548F1-6D36-4902-B57A-69A845AA9B7E}" type="slidenum">
              <a:rPr lang="nb-NO" smtClean="0"/>
              <a:t>‹#›</a:t>
            </a:fld>
            <a:endParaRPr lang="nb-NO"/>
          </a:p>
        </p:txBody>
      </p:sp>
      <p:sp>
        <p:nvSpPr>
          <p:cNvPr id="11" name="TekstSylinder 10"/>
          <p:cNvSpPr txBox="1"/>
          <p:nvPr userDrawn="1"/>
        </p:nvSpPr>
        <p:spPr>
          <a:xfrm>
            <a:off x="8301922" y="4791626"/>
            <a:ext cx="75946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l"/>
            <a:r>
              <a:rPr lang="nb-NO" sz="1000" dirty="0">
                <a:solidFill>
                  <a:schemeClr val="bg1"/>
                </a:solidFill>
              </a:rPr>
              <a:t>|</a:t>
            </a:r>
          </a:p>
        </p:txBody>
      </p:sp>
      <p:pic>
        <p:nvPicPr>
          <p:cNvPr id="12" name="Bilde 11"/>
          <p:cNvPicPr>
            <a:picLocks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6692"/>
            <a:ext cx="1447314" cy="53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248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24290366"/>
              </p:ext>
            </p:extLst>
          </p:nvPr>
        </p:nvGraphicFramePr>
        <p:xfrm>
          <a:off x="1117" y="837"/>
          <a:ext cx="1116" cy="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think-cell Slide" r:id="rId4" imgW="352" imgH="357" progId="TCLayout.ActiveDocument.1">
                  <p:embed/>
                </p:oleObj>
              </mc:Choice>
              <mc:Fallback>
                <p:oleObj name="think-cell Slide" r:id="rId4" imgW="352" imgH="357" progId="TCLayout.ActiveDocument.1">
                  <p:embed/>
                  <p:pic>
                    <p:nvPicPr>
                      <p:cNvPr id="9" name="Objekt 8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17" y="837"/>
                        <a:ext cx="1116" cy="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Bilde 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2875" cy="5142867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20416" y="2441009"/>
            <a:ext cx="8302044" cy="276999"/>
          </a:xfrm>
        </p:spPr>
        <p:txBody>
          <a:bodyPr anchor="t"/>
          <a:lstStyle>
            <a:lvl1pPr algn="ctr">
              <a:defRPr sz="1800" b="0" cap="none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20416" y="1784052"/>
            <a:ext cx="8302044" cy="569387"/>
          </a:xfrm>
        </p:spPr>
        <p:txBody>
          <a:bodyPr wrap="square" anchor="b">
            <a:spAutoFit/>
          </a:bodyPr>
          <a:lstStyle>
            <a:lvl1pPr marL="0" indent="0" algn="ctr">
              <a:buNone/>
              <a:defRPr sz="3700" b="1">
                <a:solidFill>
                  <a:schemeClr val="bg1"/>
                </a:solidFill>
              </a:defRPr>
            </a:lvl1pPr>
            <a:lvl2pPr marL="4081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62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2440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6325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204066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44880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85693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26507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pic>
        <p:nvPicPr>
          <p:cNvPr id="8" name="Bilde 7"/>
          <p:cNvPicPr>
            <a:picLocks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6692"/>
            <a:ext cx="1447314" cy="53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076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23876704"/>
              </p:ext>
            </p:extLst>
          </p:nvPr>
        </p:nvGraphicFramePr>
        <p:xfrm>
          <a:off x="1117" y="837"/>
          <a:ext cx="1116" cy="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think-cell Slide" r:id="rId4" imgW="352" imgH="357" progId="TCLayout.ActiveDocument.1">
                  <p:embed/>
                </p:oleObj>
              </mc:Choice>
              <mc:Fallback>
                <p:oleObj name="think-cell Slide" r:id="rId4" imgW="352" imgH="357" progId="TCLayout.ActiveDocument.1">
                  <p:embed/>
                  <p:pic>
                    <p:nvPicPr>
                      <p:cNvPr id="9" name="Objekt 8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17" y="837"/>
                        <a:ext cx="1116" cy="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Bilde 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2875" cy="5142867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084"/>
          <a:stretch/>
        </p:blipFill>
        <p:spPr>
          <a:xfrm>
            <a:off x="1" y="4581502"/>
            <a:ext cx="9142875" cy="561365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20416" y="2441009"/>
            <a:ext cx="8302044" cy="276999"/>
          </a:xfrm>
        </p:spPr>
        <p:txBody>
          <a:bodyPr anchor="t"/>
          <a:lstStyle>
            <a:lvl1pPr algn="ctr">
              <a:defRPr sz="1800" b="0" cap="none" baseline="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20416" y="1784052"/>
            <a:ext cx="8302044" cy="569387"/>
          </a:xfrm>
        </p:spPr>
        <p:txBody>
          <a:bodyPr wrap="square" anchor="b">
            <a:spAutoFit/>
          </a:bodyPr>
          <a:lstStyle>
            <a:lvl1pPr marL="0" indent="0" algn="ctr">
              <a:buNone/>
              <a:defRPr sz="3700" b="1">
                <a:solidFill>
                  <a:schemeClr val="tx2"/>
                </a:solidFill>
              </a:defRPr>
            </a:lvl1pPr>
            <a:lvl2pPr marL="4081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62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2440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6325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204066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44880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85693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26507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pic>
        <p:nvPicPr>
          <p:cNvPr id="10" name="Bilde 9"/>
          <p:cNvPicPr>
            <a:picLocks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6692"/>
            <a:ext cx="1447314" cy="53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277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eloverskrift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49136245"/>
              </p:ext>
            </p:extLst>
          </p:nvPr>
        </p:nvGraphicFramePr>
        <p:xfrm>
          <a:off x="1117" y="837"/>
          <a:ext cx="1116" cy="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think-cell Slide" r:id="rId4" imgW="352" imgH="357" progId="TCLayout.ActiveDocument.1">
                  <p:embed/>
                </p:oleObj>
              </mc:Choice>
              <mc:Fallback>
                <p:oleObj name="think-cell Slide" r:id="rId4" imgW="352" imgH="357" progId="TCLayout.ActiveDocument.1">
                  <p:embed/>
                  <p:pic>
                    <p:nvPicPr>
                      <p:cNvPr id="9" name="Objekt 8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17" y="837"/>
                        <a:ext cx="1116" cy="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Bilde 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2875" cy="5142867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084"/>
          <a:stretch/>
        </p:blipFill>
        <p:spPr>
          <a:xfrm>
            <a:off x="1" y="4581502"/>
            <a:ext cx="9142875" cy="561365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20416" y="2441009"/>
            <a:ext cx="8302044" cy="276999"/>
          </a:xfrm>
        </p:spPr>
        <p:txBody>
          <a:bodyPr anchor="t"/>
          <a:lstStyle>
            <a:lvl1pPr algn="ctr">
              <a:defRPr sz="1800" b="0" cap="none" baseline="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20416" y="1784052"/>
            <a:ext cx="8302044" cy="569387"/>
          </a:xfrm>
        </p:spPr>
        <p:txBody>
          <a:bodyPr wrap="square" anchor="b">
            <a:spAutoFit/>
          </a:bodyPr>
          <a:lstStyle>
            <a:lvl1pPr marL="0" indent="0" algn="ctr">
              <a:buNone/>
              <a:defRPr sz="3700" b="1">
                <a:solidFill>
                  <a:schemeClr val="tx2"/>
                </a:solidFill>
              </a:defRPr>
            </a:lvl1pPr>
            <a:lvl2pPr marL="4081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62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2440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6325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204066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44880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85693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26507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pic>
        <p:nvPicPr>
          <p:cNvPr id="10" name="Bilde 9"/>
          <p:cNvPicPr>
            <a:picLocks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6692"/>
            <a:ext cx="1447314" cy="53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995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/>
          <p:cNvGraphicFramePr>
            <a:graphicFrameLocks noChangeAspect="1"/>
          </p:cNvGraphicFramePr>
          <p:nvPr userDrawn="1">
            <p:custDataLst>
              <p:tags r:id="rId15"/>
            </p:custDataLst>
            <p:extLst>
              <p:ext uri="{D42A27DB-BD31-4B8C-83A1-F6EECF244321}">
                <p14:modId xmlns:p14="http://schemas.microsoft.com/office/powerpoint/2010/main" val="1962577642"/>
              </p:ext>
            </p:extLst>
          </p:nvPr>
        </p:nvGraphicFramePr>
        <p:xfrm>
          <a:off x="1117" y="837"/>
          <a:ext cx="1116" cy="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think-cell Slide" r:id="rId16" imgW="352" imgH="357" progId="TCLayout.ActiveDocument.1">
                  <p:embed/>
                </p:oleObj>
              </mc:Choice>
              <mc:Fallback>
                <p:oleObj name="think-cell Slide" r:id="rId16" imgW="352" imgH="357" progId="TCLayout.ActiveDocument.1">
                  <p:embed/>
                  <p:pic>
                    <p:nvPicPr>
                      <p:cNvPr id="9" name="Objekt 8" hidden="1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117" y="837"/>
                        <a:ext cx="1116" cy="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Bilde 6"/>
          <p:cNvPicPr>
            <a:picLocks noChangeAspect="1"/>
          </p:cNvPicPr>
          <p:nvPr userDrawn="1"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084"/>
          <a:stretch/>
        </p:blipFill>
        <p:spPr>
          <a:xfrm>
            <a:off x="1" y="4581502"/>
            <a:ext cx="9142875" cy="561365"/>
          </a:xfrm>
          <a:prstGeom prst="rect">
            <a:avLst/>
          </a:prstGeom>
        </p:spPr>
      </p:pic>
      <p:pic>
        <p:nvPicPr>
          <p:cNvPr id="8" name="Bilde 7"/>
          <p:cNvPicPr>
            <a:picLocks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6692"/>
            <a:ext cx="1447314" cy="536808"/>
          </a:xfrm>
          <a:prstGeom prst="rect">
            <a:avLst/>
          </a:prstGeom>
        </p:spPr>
      </p:pic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20416" y="430387"/>
            <a:ext cx="8150469" cy="415498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20416" y="1215153"/>
            <a:ext cx="8150469" cy="295243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2040469" y="4788078"/>
            <a:ext cx="6175362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r>
              <a:rPr lang="nb-NO"/>
              <a:t>Tittel på presentasjon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303538" y="4790718"/>
            <a:ext cx="266873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0AE548F1-6D36-4902-B57A-69A845AA9B7E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2" name="TekstSylinder 11"/>
          <p:cNvSpPr txBox="1"/>
          <p:nvPr userDrawn="1"/>
        </p:nvSpPr>
        <p:spPr>
          <a:xfrm>
            <a:off x="8301922" y="4791626"/>
            <a:ext cx="75946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l"/>
            <a:r>
              <a:rPr lang="nb-NO" sz="1000" dirty="0">
                <a:solidFill>
                  <a:schemeClr val="bg1"/>
                </a:solidFill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2364239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0" r:id="rId3"/>
    <p:sldLayoutId id="2147483661" r:id="rId4"/>
    <p:sldLayoutId id="2147483662" r:id="rId5"/>
    <p:sldLayoutId id="2147483663" r:id="rId6"/>
    <p:sldLayoutId id="2147483651" r:id="rId7"/>
    <p:sldLayoutId id="2147483659" r:id="rId8"/>
    <p:sldLayoutId id="2147483660" r:id="rId9"/>
    <p:sldLayoutId id="2147483652" r:id="rId10"/>
    <p:sldLayoutId id="2147483664" r:id="rId11"/>
    <p:sldLayoutId id="2147483654" r:id="rId12"/>
  </p:sldLayoutIdLst>
  <p:hf hdr="0" dt="0"/>
  <p:txStyles>
    <p:titleStyle>
      <a:lvl1pPr algn="l" defTabSz="816268" rtl="0" eaLnBrk="1" latinLnBrk="0" hangingPunct="1">
        <a:spcBef>
          <a:spcPct val="0"/>
        </a:spcBef>
        <a:buNone/>
        <a:defRPr sz="27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69394" indent="-169394" algn="l" defTabSz="816268" rtl="0" eaLnBrk="1" latinLnBrk="0" hangingPunct="1">
        <a:spcBef>
          <a:spcPct val="20000"/>
        </a:spcBef>
        <a:buFont typeface="Calibri" pitchFamily="34" charset="0"/>
        <a:buChar char="&gt;"/>
        <a:defRPr sz="1600" kern="1200">
          <a:solidFill>
            <a:schemeClr val="tx2"/>
          </a:solidFill>
          <a:latin typeface="+mn-lt"/>
          <a:ea typeface="+mn-ea"/>
          <a:cs typeface="+mn-cs"/>
        </a:defRPr>
      </a:lvl1pPr>
      <a:lvl2pPr marL="558004" indent="-254092" algn="l" defTabSz="816268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60564" indent="-203273" algn="l" defTabSz="816268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291382" indent="-203273" algn="l" defTabSz="816268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685970" indent="-203273" algn="l" defTabSz="816268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244736" indent="-204067" algn="l" defTabSz="816268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2871" indent="-204067" algn="l" defTabSz="816268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1004" indent="-204067" algn="l" defTabSz="816268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9138" indent="-204067" algn="l" defTabSz="816268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81626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34" algn="l" defTabSz="81626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268" algn="l" defTabSz="81626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402" algn="l" defTabSz="81626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535" algn="l" defTabSz="81626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669" algn="l" defTabSz="81626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8803" algn="l" defTabSz="81626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6937" algn="l" defTabSz="81626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071" algn="l" defTabSz="81626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mp"/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Tittel 2"/>
          <p:cNvSpPr>
            <a:spLocks noGrp="1"/>
          </p:cNvSpPr>
          <p:nvPr>
            <p:ph type="ctrTitle"/>
          </p:nvPr>
        </p:nvSpPr>
        <p:spPr>
          <a:xfrm>
            <a:off x="420416" y="2318106"/>
            <a:ext cx="6095800" cy="492443"/>
          </a:xfrm>
        </p:spPr>
        <p:txBody>
          <a:bodyPr/>
          <a:lstStyle/>
          <a:p>
            <a:r>
              <a:rPr lang="nb-NO" sz="3200" dirty="0"/>
              <a:t>Indre by - bussanlegg</a:t>
            </a:r>
          </a:p>
        </p:txBody>
      </p:sp>
      <p:sp>
        <p:nvSpPr>
          <p:cNvPr id="4" name="Undertittel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288966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D3827D4-9EA7-4C1D-8811-CA1D74F91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Energieffektivisering – tiltak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CB2FF305-96ED-4517-8C2B-1668706A4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548F1-6D36-4902-B57A-69A845AA9B7E}" type="slidenum">
              <a:rPr lang="nb-NO" smtClean="0"/>
              <a:t>10</a:t>
            </a:fld>
            <a:endParaRPr lang="nb-NO"/>
          </a:p>
        </p:txBody>
      </p:sp>
      <p:graphicFrame>
        <p:nvGraphicFramePr>
          <p:cNvPr id="3" name="Tabell 3">
            <a:extLst>
              <a:ext uri="{FF2B5EF4-FFF2-40B4-BE49-F238E27FC236}">
                <a16:creationId xmlns:a16="http://schemas.microsoft.com/office/drawing/2014/main" id="{CE01FF5F-7001-4708-A90D-5A1903629B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1697628"/>
              </p:ext>
            </p:extLst>
          </p:nvPr>
        </p:nvGraphicFramePr>
        <p:xfrm>
          <a:off x="395536" y="915565"/>
          <a:ext cx="6624736" cy="35829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3810">
                  <a:extLst>
                    <a:ext uri="{9D8B030D-6E8A-4147-A177-3AD203B41FA5}">
                      <a16:colId xmlns:a16="http://schemas.microsoft.com/office/drawing/2014/main" val="2910357306"/>
                    </a:ext>
                  </a:extLst>
                </a:gridCol>
                <a:gridCol w="1012316">
                  <a:extLst>
                    <a:ext uri="{9D8B030D-6E8A-4147-A177-3AD203B41FA5}">
                      <a16:colId xmlns:a16="http://schemas.microsoft.com/office/drawing/2014/main" val="2228121748"/>
                    </a:ext>
                  </a:extLst>
                </a:gridCol>
                <a:gridCol w="1111776">
                  <a:extLst>
                    <a:ext uri="{9D8B030D-6E8A-4147-A177-3AD203B41FA5}">
                      <a16:colId xmlns:a16="http://schemas.microsoft.com/office/drawing/2014/main" val="3024535068"/>
                    </a:ext>
                  </a:extLst>
                </a:gridCol>
                <a:gridCol w="899158">
                  <a:extLst>
                    <a:ext uri="{9D8B030D-6E8A-4147-A177-3AD203B41FA5}">
                      <a16:colId xmlns:a16="http://schemas.microsoft.com/office/drawing/2014/main" val="12294266"/>
                    </a:ext>
                  </a:extLst>
                </a:gridCol>
                <a:gridCol w="968227">
                  <a:extLst>
                    <a:ext uri="{9D8B030D-6E8A-4147-A177-3AD203B41FA5}">
                      <a16:colId xmlns:a16="http://schemas.microsoft.com/office/drawing/2014/main" val="3487326264"/>
                    </a:ext>
                  </a:extLst>
                </a:gridCol>
                <a:gridCol w="939449">
                  <a:extLst>
                    <a:ext uri="{9D8B030D-6E8A-4147-A177-3AD203B41FA5}">
                      <a16:colId xmlns:a16="http://schemas.microsoft.com/office/drawing/2014/main" val="3956641422"/>
                    </a:ext>
                  </a:extLst>
                </a:gridCol>
              </a:tblGrid>
              <a:tr h="330137">
                <a:tc>
                  <a:txBody>
                    <a:bodyPr/>
                    <a:lstStyle/>
                    <a:p>
                      <a:endParaRPr lang="nb-NO" dirty="0">
                        <a:highlight>
                          <a:srgbClr val="95E3AF"/>
                        </a:highlight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2021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2022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2023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2025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2026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0977984"/>
                  </a:ext>
                </a:extLst>
              </a:tr>
              <a:tr h="448435">
                <a:tc>
                  <a:txBody>
                    <a:bodyPr/>
                    <a:lstStyle/>
                    <a:p>
                      <a:r>
                        <a:rPr lang="nb-NO" sz="1100" dirty="0"/>
                        <a:t>Fornye ventilasjonsanlegg (3)</a:t>
                      </a:r>
                    </a:p>
                  </a:txBody>
                  <a:tcPr>
                    <a:solidFill>
                      <a:srgbClr val="95E3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x</a:t>
                      </a:r>
                    </a:p>
                  </a:txBody>
                  <a:tcPr>
                    <a:solidFill>
                      <a:srgbClr val="95E3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x</a:t>
                      </a:r>
                    </a:p>
                  </a:txBody>
                  <a:tcPr>
                    <a:solidFill>
                      <a:srgbClr val="95E3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>
                    <a:solidFill>
                      <a:srgbClr val="95E3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>
                    <a:solidFill>
                      <a:srgbClr val="95E3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>
                    <a:solidFill>
                      <a:srgbClr val="95E3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9594748"/>
                  </a:ext>
                </a:extLst>
              </a:tr>
              <a:tr h="517417">
                <a:tc>
                  <a:txBody>
                    <a:bodyPr/>
                    <a:lstStyle/>
                    <a:p>
                      <a:r>
                        <a:rPr lang="nb-NO" sz="1100" dirty="0"/>
                        <a:t>Modernisering av SD anlegg (automasjon)</a:t>
                      </a:r>
                    </a:p>
                  </a:txBody>
                  <a:tcPr>
                    <a:solidFill>
                      <a:srgbClr val="95E3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>
                    <a:solidFill>
                      <a:srgbClr val="95E3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x</a:t>
                      </a:r>
                    </a:p>
                  </a:txBody>
                  <a:tcPr>
                    <a:solidFill>
                      <a:srgbClr val="95E3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x</a:t>
                      </a:r>
                    </a:p>
                  </a:txBody>
                  <a:tcPr>
                    <a:solidFill>
                      <a:srgbClr val="95E3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>
                    <a:solidFill>
                      <a:srgbClr val="95E3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>
                    <a:solidFill>
                      <a:srgbClr val="95E3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8309205"/>
                  </a:ext>
                </a:extLst>
              </a:tr>
              <a:tr h="357212">
                <a:tc>
                  <a:txBody>
                    <a:bodyPr/>
                    <a:lstStyle/>
                    <a:p>
                      <a:r>
                        <a:rPr lang="nb-NO" sz="1100" dirty="0"/>
                        <a:t>Armaturer/lysstyring</a:t>
                      </a:r>
                    </a:p>
                  </a:txBody>
                  <a:tcPr>
                    <a:solidFill>
                      <a:srgbClr val="95E3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>
                    <a:solidFill>
                      <a:srgbClr val="95E3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x</a:t>
                      </a:r>
                    </a:p>
                  </a:txBody>
                  <a:tcPr>
                    <a:solidFill>
                      <a:srgbClr val="95E3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>
                    <a:solidFill>
                      <a:srgbClr val="95E3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>
                    <a:solidFill>
                      <a:srgbClr val="95E3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>
                    <a:solidFill>
                      <a:srgbClr val="95E3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8380147"/>
                  </a:ext>
                </a:extLst>
              </a:tr>
              <a:tr h="357212">
                <a:tc>
                  <a:txBody>
                    <a:bodyPr/>
                    <a:lstStyle/>
                    <a:p>
                      <a:r>
                        <a:rPr lang="nb-NO" sz="1100" dirty="0"/>
                        <a:t>Utvikle EOS oppfølging</a:t>
                      </a:r>
                    </a:p>
                  </a:txBody>
                  <a:tcPr>
                    <a:solidFill>
                      <a:srgbClr val="95E3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>
                    <a:solidFill>
                      <a:srgbClr val="95E3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x</a:t>
                      </a:r>
                    </a:p>
                  </a:txBody>
                  <a:tcPr>
                    <a:solidFill>
                      <a:srgbClr val="95E3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x</a:t>
                      </a:r>
                    </a:p>
                  </a:txBody>
                  <a:tcPr>
                    <a:solidFill>
                      <a:srgbClr val="95E3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x</a:t>
                      </a:r>
                    </a:p>
                  </a:txBody>
                  <a:tcPr>
                    <a:solidFill>
                      <a:srgbClr val="95E3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x</a:t>
                      </a:r>
                    </a:p>
                  </a:txBody>
                  <a:tcPr>
                    <a:solidFill>
                      <a:srgbClr val="95E3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6282677"/>
                  </a:ext>
                </a:extLst>
              </a:tr>
              <a:tr h="328852">
                <a:tc>
                  <a:txBody>
                    <a:bodyPr/>
                    <a:lstStyle/>
                    <a:p>
                      <a:r>
                        <a:rPr lang="nb-NO" sz="1100" dirty="0"/>
                        <a:t>Etterisolering av rør</a:t>
                      </a:r>
                    </a:p>
                  </a:txBody>
                  <a:tcPr>
                    <a:solidFill>
                      <a:srgbClr val="95E3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x</a:t>
                      </a:r>
                    </a:p>
                  </a:txBody>
                  <a:tcPr>
                    <a:solidFill>
                      <a:srgbClr val="95E3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>
                    <a:solidFill>
                      <a:srgbClr val="95E3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>
                    <a:solidFill>
                      <a:srgbClr val="95E3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>
                    <a:solidFill>
                      <a:srgbClr val="95E3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>
                    <a:solidFill>
                      <a:srgbClr val="95E3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4175727"/>
                  </a:ext>
                </a:extLst>
              </a:tr>
              <a:tr h="328852">
                <a:tc>
                  <a:txBody>
                    <a:bodyPr/>
                    <a:lstStyle/>
                    <a:p>
                      <a:r>
                        <a:rPr lang="nb-NO" sz="1100" dirty="0"/>
                        <a:t>Vurdere fjernvarme</a:t>
                      </a:r>
                    </a:p>
                  </a:txBody>
                  <a:tcPr>
                    <a:solidFill>
                      <a:srgbClr val="95E3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>
                    <a:solidFill>
                      <a:srgbClr val="95E3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x</a:t>
                      </a:r>
                    </a:p>
                  </a:txBody>
                  <a:tcPr>
                    <a:solidFill>
                      <a:srgbClr val="95E3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>
                    <a:solidFill>
                      <a:srgbClr val="95E3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>
                    <a:solidFill>
                      <a:srgbClr val="95E3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>
                    <a:solidFill>
                      <a:srgbClr val="95E3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8294989"/>
                  </a:ext>
                </a:extLst>
              </a:tr>
              <a:tr h="448435">
                <a:tc>
                  <a:txBody>
                    <a:bodyPr/>
                    <a:lstStyle/>
                    <a:p>
                      <a:r>
                        <a:rPr lang="nb-NO" sz="1100" dirty="0"/>
                        <a:t>Vanngjenvinning/</a:t>
                      </a:r>
                    </a:p>
                    <a:p>
                      <a:r>
                        <a:rPr lang="nb-NO" sz="1100" dirty="0"/>
                        <a:t>vaskeprosess</a:t>
                      </a:r>
                    </a:p>
                  </a:txBody>
                  <a:tcPr>
                    <a:solidFill>
                      <a:srgbClr val="95E3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>
                    <a:solidFill>
                      <a:srgbClr val="95E3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>
                    <a:solidFill>
                      <a:srgbClr val="95E3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x</a:t>
                      </a:r>
                    </a:p>
                  </a:txBody>
                  <a:tcPr>
                    <a:solidFill>
                      <a:srgbClr val="95E3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>
                    <a:solidFill>
                      <a:srgbClr val="95E3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>
                    <a:solidFill>
                      <a:srgbClr val="95E3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7771160"/>
                  </a:ext>
                </a:extLst>
              </a:tr>
              <a:tr h="448435">
                <a:tc>
                  <a:txBody>
                    <a:bodyPr/>
                    <a:lstStyle/>
                    <a:p>
                      <a:r>
                        <a:rPr lang="nb-NO" sz="1100" dirty="0"/>
                        <a:t>Tiltak bygg (vinduer, isolasjon)</a:t>
                      </a:r>
                    </a:p>
                  </a:txBody>
                  <a:tcPr>
                    <a:solidFill>
                      <a:srgbClr val="95E3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>
                    <a:solidFill>
                      <a:srgbClr val="95E3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>
                    <a:solidFill>
                      <a:srgbClr val="95E3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x</a:t>
                      </a:r>
                    </a:p>
                  </a:txBody>
                  <a:tcPr>
                    <a:solidFill>
                      <a:srgbClr val="95E3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x</a:t>
                      </a:r>
                    </a:p>
                  </a:txBody>
                  <a:tcPr>
                    <a:solidFill>
                      <a:srgbClr val="95E3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x</a:t>
                      </a:r>
                    </a:p>
                  </a:txBody>
                  <a:tcPr>
                    <a:solidFill>
                      <a:srgbClr val="95E3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58806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87607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 descr="Et bilde som inneholder gress, tog, stor, visning&#10;&#10;Automatisk generert beskrivelse">
            <a:extLst>
              <a:ext uri="{FF2B5EF4-FFF2-40B4-BE49-F238E27FC236}">
                <a16:creationId xmlns:a16="http://schemas.microsoft.com/office/drawing/2014/main" id="{6D2F6B40-FC8B-4374-88B8-3BB085D2825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96" t="8756" r="23358" b="10211"/>
          <a:stretch/>
        </p:blipFill>
        <p:spPr>
          <a:xfrm>
            <a:off x="0" y="0"/>
            <a:ext cx="5502336" cy="4587974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922F7E42-4A51-47A0-9796-47E44F690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338" y="-164554"/>
            <a:ext cx="5976664" cy="984885"/>
          </a:xfrm>
        </p:spPr>
        <p:txBody>
          <a:bodyPr/>
          <a:lstStyle/>
          <a:p>
            <a:r>
              <a:rPr lang="nb-NO" sz="3200" dirty="0">
                <a:solidFill>
                  <a:schemeClr val="tx1"/>
                </a:solidFill>
              </a:rPr>
              <a:t>Midlertidig bussanlegg Stubberud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3D6906F0-3281-447D-982C-5EC6CBFCA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548F1-6D36-4902-B57A-69A845AA9B7E}" type="slidenum">
              <a:rPr lang="nb-NO" smtClean="0"/>
              <a:t>11</a:t>
            </a:fld>
            <a:endParaRPr lang="nb-NO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4D1912F8-4FB6-4C79-84A4-EEFC4BF81B28}"/>
              </a:ext>
            </a:extLst>
          </p:cNvPr>
          <p:cNvSpPr/>
          <p:nvPr/>
        </p:nvSpPr>
        <p:spPr>
          <a:xfrm>
            <a:off x="5588212" y="699542"/>
            <a:ext cx="3384376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b="1" dirty="0"/>
              <a:t>Adresse</a:t>
            </a:r>
            <a:r>
              <a:rPr lang="nb-NO" dirty="0"/>
              <a:t>: Verkseier Furulunds vei (116/108, 110, 111, 112, 114, 117, 118 og 144)</a:t>
            </a:r>
          </a:p>
          <a:p>
            <a:endParaRPr lang="nb-NO" dirty="0"/>
          </a:p>
          <a:p>
            <a:r>
              <a:rPr lang="nb-NO" b="1" dirty="0"/>
              <a:t>Beliggende</a:t>
            </a:r>
            <a:r>
              <a:rPr lang="nb-NO" dirty="0"/>
              <a:t>: langs E6, nord for Alna senter, sør for </a:t>
            </a:r>
          </a:p>
          <a:p>
            <a:r>
              <a:rPr lang="nb-NO"/>
              <a:t>Tvetenveien</a:t>
            </a:r>
            <a:endParaRPr lang="nb-NO" dirty="0"/>
          </a:p>
          <a:p>
            <a:endParaRPr lang="nb-NO" dirty="0"/>
          </a:p>
          <a:p>
            <a:r>
              <a:rPr lang="nb-NO" b="1" dirty="0"/>
              <a:t>Byggeår</a:t>
            </a:r>
            <a:r>
              <a:rPr lang="nb-NO" dirty="0"/>
              <a:t>: 2022</a:t>
            </a:r>
          </a:p>
          <a:p>
            <a:endParaRPr lang="nb-NO" dirty="0"/>
          </a:p>
          <a:p>
            <a:r>
              <a:rPr lang="nb-NO" b="1" dirty="0"/>
              <a:t>Driftsbygning</a:t>
            </a:r>
            <a:r>
              <a:rPr lang="nb-NO" dirty="0"/>
              <a:t>: 4.350 kvm (verksted/vaskehall 3.500 kvm og administrasjonsbygg 850 kvm)</a:t>
            </a:r>
          </a:p>
          <a:p>
            <a:endParaRPr lang="nb-NO" dirty="0"/>
          </a:p>
          <a:p>
            <a:r>
              <a:rPr lang="nb-NO" b="1" dirty="0"/>
              <a:t>Areal tomt</a:t>
            </a:r>
            <a:r>
              <a:rPr lang="nb-NO" dirty="0"/>
              <a:t>: 40.000 kvm</a:t>
            </a:r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913811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45248498-ADFD-44AD-8F3F-B4146838B6D3}"/>
              </a:ext>
            </a:extLst>
          </p:cNvPr>
          <p:cNvSpPr/>
          <p:nvPr/>
        </p:nvSpPr>
        <p:spPr>
          <a:xfrm>
            <a:off x="0" y="0"/>
            <a:ext cx="9144000" cy="458797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12152C9D-EFA8-4C31-A636-95A4F5ECF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548F1-6D36-4902-B57A-69A845AA9B7E}" type="slidenum">
              <a:rPr lang="nb-NO" smtClean="0"/>
              <a:t>12</a:t>
            </a:fld>
            <a:endParaRPr lang="nb-NO"/>
          </a:p>
        </p:txBody>
      </p:sp>
      <p:pic>
        <p:nvPicPr>
          <p:cNvPr id="3" name="Bilde 2" descr="Et bilde som inneholder bilvei, scene, motorvei, lang&#10;&#10;Automatisk generert beskrivelse">
            <a:extLst>
              <a:ext uri="{FF2B5EF4-FFF2-40B4-BE49-F238E27FC236}">
                <a16:creationId xmlns:a16="http://schemas.microsoft.com/office/drawing/2014/main" id="{8BED563D-4545-4B59-A726-8C1409F032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8414"/>
            <a:ext cx="7920880" cy="4455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2585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162E319B-9E0F-445A-8105-BF8058D74517}"/>
              </a:ext>
            </a:extLst>
          </p:cNvPr>
          <p:cNvSpPr/>
          <p:nvPr/>
        </p:nvSpPr>
        <p:spPr>
          <a:xfrm>
            <a:off x="0" y="0"/>
            <a:ext cx="9144000" cy="458797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A9B398E5-EC2C-4596-ABCF-E6D735EAA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548F1-6D36-4902-B57A-69A845AA9B7E}" type="slidenum">
              <a:rPr lang="nb-NO" smtClean="0"/>
              <a:t>13</a:t>
            </a:fld>
            <a:endParaRPr lang="nb-NO"/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66C5C257-2806-408D-A6F0-A5DA0F5EFFC6}"/>
              </a:ext>
            </a:extLst>
          </p:cNvPr>
          <p:cNvSpPr txBox="1"/>
          <p:nvPr/>
        </p:nvSpPr>
        <p:spPr>
          <a:xfrm>
            <a:off x="5220072" y="411510"/>
            <a:ext cx="3672408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800" b="1" dirty="0"/>
              <a:t>Kapasiteter</a:t>
            </a:r>
          </a:p>
          <a:p>
            <a:r>
              <a:rPr lang="nb-NO" dirty="0"/>
              <a:t>Strømforsyning 15 MW – 3 nettstasjoner</a:t>
            </a:r>
          </a:p>
          <a:p>
            <a:endParaRPr lang="nb-NO" dirty="0"/>
          </a:p>
          <a:p>
            <a:r>
              <a:rPr lang="nb-NO" dirty="0"/>
              <a:t>Oppstillingsplasser til 166 busser</a:t>
            </a:r>
          </a:p>
          <a:p>
            <a:pPr marL="285750" indent="-285750">
              <a:buFontTx/>
              <a:buChar char="-"/>
            </a:pPr>
            <a:r>
              <a:rPr lang="nb-NO" dirty="0"/>
              <a:t>109 (+5) leddbusser (19 m)</a:t>
            </a:r>
          </a:p>
          <a:p>
            <a:pPr marL="285750" indent="-285750">
              <a:buFontTx/>
              <a:buChar char="-"/>
            </a:pPr>
            <a:r>
              <a:rPr lang="nb-NO" dirty="0"/>
              <a:t>47 (+6) høykapasitetsbusser (25 m)</a:t>
            </a:r>
          </a:p>
          <a:p>
            <a:pPr marL="285750" indent="-285750">
              <a:buFontTx/>
              <a:buChar char="-"/>
            </a:pPr>
            <a:endParaRPr lang="nb-NO" dirty="0"/>
          </a:p>
          <a:p>
            <a:r>
              <a:rPr lang="nb-NO" dirty="0"/>
              <a:t>Parkeringsplasser for biler: 96 + 2 HC, 50% tilrettelagt for elektrisk lading</a:t>
            </a:r>
          </a:p>
          <a:p>
            <a:endParaRPr lang="nb-NO" dirty="0"/>
          </a:p>
          <a:p>
            <a:r>
              <a:rPr lang="nb-NO" dirty="0"/>
              <a:t>2 adkomster</a:t>
            </a:r>
          </a:p>
          <a:p>
            <a:endParaRPr lang="nb-NO" dirty="0"/>
          </a:p>
          <a:p>
            <a:r>
              <a:rPr lang="nb-NO" dirty="0"/>
              <a:t>4 gjennomgående verkstedspor (60 m)</a:t>
            </a:r>
          </a:p>
          <a:p>
            <a:r>
              <a:rPr lang="nb-NO" dirty="0"/>
              <a:t>2 vaskespor - tørr/våt (60 m)</a:t>
            </a: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pic>
        <p:nvPicPr>
          <p:cNvPr id="6" name="Bilde 5" descr="Et bilde som inneholder teppe, bilvei&#10;&#10;Automatisk generert beskrivelse">
            <a:extLst>
              <a:ext uri="{FF2B5EF4-FFF2-40B4-BE49-F238E27FC236}">
                <a16:creationId xmlns:a16="http://schemas.microsoft.com/office/drawing/2014/main" id="{0E5617E4-0440-4E40-BB15-399FB5D6EDA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21" t="9051" r="37128" b="6968"/>
          <a:stretch/>
        </p:blipFill>
        <p:spPr>
          <a:xfrm>
            <a:off x="0" y="1"/>
            <a:ext cx="4499992" cy="4587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2322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5E824B74-6216-4751-AB5A-89670B1C4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Tittel på presentasjon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3D67F7D5-916A-419F-B677-C1881E4AA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548F1-6D36-4902-B57A-69A845AA9B7E}" type="slidenum">
              <a:rPr lang="nb-NO" smtClean="0"/>
              <a:t>14</a:t>
            </a:fld>
            <a:endParaRPr lang="nb-NO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4AED9753-4EB2-4926-AD2E-F3FB522BA52B}"/>
              </a:ext>
            </a:extLst>
          </p:cNvPr>
          <p:cNvSpPr/>
          <p:nvPr/>
        </p:nvSpPr>
        <p:spPr>
          <a:xfrm>
            <a:off x="0" y="0"/>
            <a:ext cx="9144000" cy="458797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6" name="Plassholder for innhold 5">
            <a:extLst>
              <a:ext uri="{FF2B5EF4-FFF2-40B4-BE49-F238E27FC236}">
                <a16:creationId xmlns:a16="http://schemas.microsoft.com/office/drawing/2014/main" id="{5B984C44-9007-4FA2-8E11-69F34EA2AB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95"/>
          <a:stretch/>
        </p:blipFill>
        <p:spPr>
          <a:xfrm>
            <a:off x="179512" y="235118"/>
            <a:ext cx="5191597" cy="2377646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B664F63F-A4A1-4049-8E4E-A5E3985171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24" y="2139702"/>
            <a:ext cx="4029805" cy="220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5194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A2810BF-6A5E-4FF6-92A6-180D95754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942" y="356052"/>
            <a:ext cx="8150469" cy="415498"/>
          </a:xfrm>
        </p:spPr>
        <p:txBody>
          <a:bodyPr/>
          <a:lstStyle/>
          <a:p>
            <a:r>
              <a:rPr lang="nb-NO" dirty="0"/>
              <a:t>Administrasjonsbygg Stubberud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898BD5F3-425B-4101-BE32-5B7F3027C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Tittel på presentasjon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E1FC5037-89E9-46AB-9A0F-F9823B2D4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548F1-6D36-4902-B57A-69A845AA9B7E}" type="slidenum">
              <a:rPr lang="nb-NO" smtClean="0"/>
              <a:t>15</a:t>
            </a:fld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F33E774-FC02-4D8C-B8D4-320D1E6695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35" t="37391" r="48855" b="31788"/>
          <a:stretch/>
        </p:blipFill>
        <p:spPr>
          <a:xfrm>
            <a:off x="435771" y="1149703"/>
            <a:ext cx="4166484" cy="3017109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9A645AC1-687F-471A-BC67-A67D03C4E0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25" t="35324" r="21650" b="32388"/>
          <a:stretch/>
        </p:blipFill>
        <p:spPr>
          <a:xfrm>
            <a:off x="4536048" y="964543"/>
            <a:ext cx="4207555" cy="3085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1147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5180320-76E3-450A-8448-79F22F90A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Verksted og vaskehall Stubberud (1. etg)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31982946-8525-45AD-A9F4-61F5B8745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Tittel på presentasjon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C0DE3CB9-F100-4E2D-BF88-5B0A10122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548F1-6D36-4902-B57A-69A845AA9B7E}" type="slidenum">
              <a:rPr lang="nb-NO" smtClean="0"/>
              <a:t>16</a:t>
            </a:fld>
            <a:endParaRPr lang="nb-NO"/>
          </a:p>
        </p:txBody>
      </p:sp>
      <p:pic>
        <p:nvPicPr>
          <p:cNvPr id="7" name="Bilde 6" descr="NO-BYG555-720-XA-0005.pdf - Adobe Reader">
            <a:extLst>
              <a:ext uri="{FF2B5EF4-FFF2-40B4-BE49-F238E27FC236}">
                <a16:creationId xmlns:a16="http://schemas.microsoft.com/office/drawing/2014/main" id="{C19D7D8E-191D-43EE-90F3-4BD257642E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42" t="9109" r="44583" b="2425"/>
          <a:stretch/>
        </p:blipFill>
        <p:spPr>
          <a:xfrm rot="5400000">
            <a:off x="1391269" y="571045"/>
            <a:ext cx="3637128" cy="4412344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97AFBB7C-ADBD-4BE2-884D-5E9CD1E10939}"/>
              </a:ext>
            </a:extLst>
          </p:cNvPr>
          <p:cNvSpPr txBox="1"/>
          <p:nvPr/>
        </p:nvSpPr>
        <p:spPr>
          <a:xfrm rot="2128003">
            <a:off x="7868769" y="351673"/>
            <a:ext cx="1267567" cy="338554"/>
          </a:xfrm>
          <a:prstGeom prst="rect">
            <a:avLst/>
          </a:prstGeom>
          <a:noFill/>
          <a:ln w="28575" cmpd="dbl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nb-NO" dirty="0"/>
              <a:t>    </a:t>
            </a:r>
            <a:r>
              <a:rPr lang="nb-NO" dirty="0">
                <a:solidFill>
                  <a:srgbClr val="FF0000"/>
                </a:solidFill>
              </a:rPr>
              <a:t>Utkast</a:t>
            </a:r>
          </a:p>
        </p:txBody>
      </p:sp>
    </p:spTree>
    <p:extLst>
      <p:ext uri="{BB962C8B-B14F-4D97-AF65-F5344CB8AC3E}">
        <p14:creationId xmlns:p14="http://schemas.microsoft.com/office/powerpoint/2010/main" val="17083061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49C4275-685E-4E02-8CCA-246455DB1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Romplan verksted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C3E1D21A-7157-4B27-AC12-FCD72783C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Tittel på presentasjon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3E28337C-AA8C-494C-BC7A-4E41DEAE4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548F1-6D36-4902-B57A-69A845AA9B7E}" type="slidenum">
              <a:rPr lang="nb-NO" smtClean="0"/>
              <a:t>17</a:t>
            </a:fld>
            <a:endParaRPr lang="nb-NO"/>
          </a:p>
        </p:txBody>
      </p:sp>
      <p:pic>
        <p:nvPicPr>
          <p:cNvPr id="7" name="Bilde 6" descr="NO-BYG555-720-XA-0005.pdf - Adobe Reader">
            <a:extLst>
              <a:ext uri="{FF2B5EF4-FFF2-40B4-BE49-F238E27FC236}">
                <a16:creationId xmlns:a16="http://schemas.microsoft.com/office/drawing/2014/main" id="{F3490A44-E33C-4040-9335-9784D06B2E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22" t="48101" r="7459" b="30426"/>
          <a:stretch/>
        </p:blipFill>
        <p:spPr>
          <a:xfrm>
            <a:off x="323528" y="1131591"/>
            <a:ext cx="8712968" cy="1325006"/>
          </a:xfrm>
          <a:prstGeom prst="rect">
            <a:avLst/>
          </a:prstGeom>
        </p:spPr>
      </p:pic>
      <p:pic>
        <p:nvPicPr>
          <p:cNvPr id="9" name="Bilde 8" descr="NO-BYG555-720-XA-0005.pdf - Adobe Reader">
            <a:extLst>
              <a:ext uri="{FF2B5EF4-FFF2-40B4-BE49-F238E27FC236}">
                <a16:creationId xmlns:a16="http://schemas.microsoft.com/office/drawing/2014/main" id="{B47EA794-6187-4059-AFC3-75917C02D4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51" t="37840" r="7686" b="39995"/>
          <a:stretch/>
        </p:blipFill>
        <p:spPr>
          <a:xfrm>
            <a:off x="147267" y="2824138"/>
            <a:ext cx="8892480" cy="1483606"/>
          </a:xfrm>
          <a:prstGeom prst="rect">
            <a:avLst/>
          </a:prstGeom>
        </p:spPr>
      </p:pic>
      <p:sp>
        <p:nvSpPr>
          <p:cNvPr id="10" name="TekstSylinder 9">
            <a:extLst>
              <a:ext uri="{FF2B5EF4-FFF2-40B4-BE49-F238E27FC236}">
                <a16:creationId xmlns:a16="http://schemas.microsoft.com/office/drawing/2014/main" id="{C468C38C-C4A3-4AF4-8AE5-5CB598F3B6F2}"/>
              </a:ext>
            </a:extLst>
          </p:cNvPr>
          <p:cNvSpPr txBox="1"/>
          <p:nvPr/>
        </p:nvSpPr>
        <p:spPr>
          <a:xfrm rot="16200000">
            <a:off x="-180909" y="1610385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1 etasje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700044C5-6D72-4303-9577-36E2C12873B8}"/>
              </a:ext>
            </a:extLst>
          </p:cNvPr>
          <p:cNvSpPr/>
          <p:nvPr/>
        </p:nvSpPr>
        <p:spPr>
          <a:xfrm rot="16200000">
            <a:off x="-167149" y="3395286"/>
            <a:ext cx="8334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dirty="0">
                <a:solidFill>
                  <a:prstClr val="black"/>
                </a:solidFill>
              </a:rPr>
              <a:t>2 etasje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73BA8CEA-35AE-42A3-AB5C-59C95C2090F1}"/>
              </a:ext>
            </a:extLst>
          </p:cNvPr>
          <p:cNvSpPr txBox="1"/>
          <p:nvPr/>
        </p:nvSpPr>
        <p:spPr>
          <a:xfrm rot="2128003">
            <a:off x="7868769" y="351673"/>
            <a:ext cx="1267567" cy="338554"/>
          </a:xfrm>
          <a:prstGeom prst="rect">
            <a:avLst/>
          </a:prstGeom>
          <a:noFill/>
          <a:ln w="28575" cmpd="dbl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nb-NO" dirty="0"/>
              <a:t>    </a:t>
            </a:r>
            <a:r>
              <a:rPr lang="nb-NO" dirty="0">
                <a:solidFill>
                  <a:srgbClr val="FF0000"/>
                </a:solidFill>
              </a:rPr>
              <a:t>Utkast</a:t>
            </a:r>
          </a:p>
        </p:txBody>
      </p:sp>
    </p:spTree>
    <p:extLst>
      <p:ext uri="{BB962C8B-B14F-4D97-AF65-F5344CB8AC3E}">
        <p14:creationId xmlns:p14="http://schemas.microsoft.com/office/powerpoint/2010/main" val="12700352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1B70006-6086-4C07-B63D-8700C109B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017" y="264577"/>
            <a:ext cx="8150469" cy="415498"/>
          </a:xfrm>
        </p:spPr>
        <p:txBody>
          <a:bodyPr/>
          <a:lstStyle/>
          <a:p>
            <a:r>
              <a:rPr lang="nb-NO" dirty="0"/>
              <a:t>Bestykning Stubberud - bygninger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77473886-067B-4E21-AC31-CCF0CE9A9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548F1-6D36-4902-B57A-69A845AA9B7E}" type="slidenum">
              <a:rPr lang="nb-NO" smtClean="0"/>
              <a:t>18</a:t>
            </a:fld>
            <a:endParaRPr lang="nb-NO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83C0F685-A5EE-446A-9EC3-6EACC738664B}"/>
              </a:ext>
            </a:extLst>
          </p:cNvPr>
          <p:cNvSpPr/>
          <p:nvPr/>
        </p:nvSpPr>
        <p:spPr>
          <a:xfrm>
            <a:off x="410017" y="1109422"/>
            <a:ext cx="4511624" cy="159215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41A2605-E1C7-4A32-91EB-CD85F9434FE3}"/>
              </a:ext>
            </a:extLst>
          </p:cNvPr>
          <p:cNvSpPr/>
          <p:nvPr/>
        </p:nvSpPr>
        <p:spPr>
          <a:xfrm>
            <a:off x="430783" y="3040197"/>
            <a:ext cx="4511624" cy="145231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904F17EB-EDCB-4F43-B8F3-207D01291988}"/>
              </a:ext>
            </a:extLst>
          </p:cNvPr>
          <p:cNvSpPr/>
          <p:nvPr/>
        </p:nvSpPr>
        <p:spPr>
          <a:xfrm>
            <a:off x="4914771" y="1109422"/>
            <a:ext cx="3960440" cy="1592645"/>
          </a:xfrm>
          <a:prstGeom prst="rect">
            <a:avLst/>
          </a:prstGeom>
          <a:solidFill>
            <a:srgbClr val="3AAF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7254342E-DC0A-4F21-B764-F5438780BB59}"/>
              </a:ext>
            </a:extLst>
          </p:cNvPr>
          <p:cNvSpPr/>
          <p:nvPr/>
        </p:nvSpPr>
        <p:spPr>
          <a:xfrm>
            <a:off x="4942407" y="3040197"/>
            <a:ext cx="3960440" cy="1452312"/>
          </a:xfrm>
          <a:prstGeom prst="rect">
            <a:avLst/>
          </a:prstGeom>
          <a:solidFill>
            <a:srgbClr val="3AAF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D7662555-0AAE-43D7-9ED2-CF813B42B65E}"/>
              </a:ext>
            </a:extLst>
          </p:cNvPr>
          <p:cNvSpPr txBox="1"/>
          <p:nvPr/>
        </p:nvSpPr>
        <p:spPr>
          <a:xfrm>
            <a:off x="420415" y="786581"/>
            <a:ext cx="16200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Driftsbygning</a:t>
            </a: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4115C5A8-A695-4C5F-991B-C066CE824E4F}"/>
              </a:ext>
            </a:extLst>
          </p:cNvPr>
          <p:cNvSpPr txBox="1"/>
          <p:nvPr/>
        </p:nvSpPr>
        <p:spPr>
          <a:xfrm>
            <a:off x="420415" y="2730155"/>
            <a:ext cx="19193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Administrasjonsbygg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93F37A8C-1A68-4F84-B581-E48BC6A7376D}"/>
              </a:ext>
            </a:extLst>
          </p:cNvPr>
          <p:cNvSpPr txBox="1"/>
          <p:nvPr/>
        </p:nvSpPr>
        <p:spPr>
          <a:xfrm rot="16200000">
            <a:off x="-18863" y="1545419"/>
            <a:ext cx="1224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chemeClr val="bg1"/>
                </a:solidFill>
              </a:rPr>
              <a:t>Prosjekt</a:t>
            </a:r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EDF8A25A-9F82-44B6-89A1-905C910FA18F}"/>
              </a:ext>
            </a:extLst>
          </p:cNvPr>
          <p:cNvSpPr txBox="1"/>
          <p:nvPr/>
        </p:nvSpPr>
        <p:spPr>
          <a:xfrm rot="16200000">
            <a:off x="4445856" y="1526466"/>
            <a:ext cx="1296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chemeClr val="bg1"/>
                </a:solidFill>
              </a:rPr>
              <a:t>Leietaker</a:t>
            </a:r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DF718107-5656-41AD-A7E2-78CF037F64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74246" y="3544055"/>
            <a:ext cx="902286" cy="426757"/>
          </a:xfrm>
          <a:prstGeom prst="rect">
            <a:avLst/>
          </a:prstGeom>
        </p:spPr>
      </p:pic>
      <p:pic>
        <p:nvPicPr>
          <p:cNvPr id="15" name="Bilde 14">
            <a:extLst>
              <a:ext uri="{FF2B5EF4-FFF2-40B4-BE49-F238E27FC236}">
                <a16:creationId xmlns:a16="http://schemas.microsoft.com/office/drawing/2014/main" id="{F411B5AA-7B01-47DA-BDB2-D9B0BBF44E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4631283" y="3536698"/>
            <a:ext cx="993734" cy="426757"/>
          </a:xfrm>
          <a:prstGeom prst="rect">
            <a:avLst/>
          </a:prstGeom>
        </p:spPr>
      </p:pic>
      <p:sp>
        <p:nvSpPr>
          <p:cNvPr id="16" name="TekstSylinder 15">
            <a:extLst>
              <a:ext uri="{FF2B5EF4-FFF2-40B4-BE49-F238E27FC236}">
                <a16:creationId xmlns:a16="http://schemas.microsoft.com/office/drawing/2014/main" id="{F65CDA6B-0AD7-4F4E-823D-6B936A491427}"/>
              </a:ext>
            </a:extLst>
          </p:cNvPr>
          <p:cNvSpPr txBox="1"/>
          <p:nvPr/>
        </p:nvSpPr>
        <p:spPr>
          <a:xfrm>
            <a:off x="649847" y="1120664"/>
            <a:ext cx="17619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dirty="0"/>
              <a:t>Opplegg for vask/tørk mopper</a:t>
            </a:r>
          </a:p>
          <a:p>
            <a:r>
              <a:rPr lang="nb-NO" sz="800" dirty="0"/>
              <a:t>Tilrettelegge VVS for lakkportal</a:t>
            </a:r>
          </a:p>
          <a:p>
            <a:r>
              <a:rPr lang="nb-NO" sz="800" dirty="0"/>
              <a:t>Strøm for elbussladere verksted</a:t>
            </a:r>
          </a:p>
          <a:p>
            <a:r>
              <a:rPr lang="nb-NO" sz="800" dirty="0"/>
              <a:t>Bremseprøver og slitasjetester</a:t>
            </a:r>
          </a:p>
          <a:p>
            <a:r>
              <a:rPr lang="nb-NO" sz="800" dirty="0"/>
              <a:t>Servicegrav med 4 løftesøyler</a:t>
            </a:r>
          </a:p>
          <a:p>
            <a:r>
              <a:rPr lang="nb-NO" sz="800" dirty="0"/>
              <a:t>Tilrettelegging for delevaskemaskin (liten)</a:t>
            </a:r>
          </a:p>
          <a:p>
            <a:r>
              <a:rPr lang="nb-NO" sz="800" dirty="0"/>
              <a:t>Spilloljetapping</a:t>
            </a:r>
          </a:p>
          <a:p>
            <a:r>
              <a:rPr lang="nb-NO" sz="800" dirty="0"/>
              <a:t>Kompressor </a:t>
            </a:r>
          </a:p>
          <a:p>
            <a:r>
              <a:rPr lang="nb-NO" sz="800" dirty="0"/>
              <a:t>2 bussvaskemaskiner (skinne) m/vanngjenvinning</a:t>
            </a:r>
          </a:p>
          <a:p>
            <a:r>
              <a:rPr lang="nb-NO" sz="800" dirty="0"/>
              <a:t>Vaskehall tilrettelagt for miljømerking</a:t>
            </a:r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C40C63A3-D31C-40B3-A6F1-28B1811EC83E}"/>
              </a:ext>
            </a:extLst>
          </p:cNvPr>
          <p:cNvSpPr txBox="1"/>
          <p:nvPr/>
        </p:nvSpPr>
        <p:spPr>
          <a:xfrm>
            <a:off x="2212852" y="1116842"/>
            <a:ext cx="14203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nb-NO" sz="800" dirty="0">
                <a:solidFill>
                  <a:prstClr val="black"/>
                </a:solidFill>
              </a:rPr>
              <a:t>Eksosavtrekk</a:t>
            </a:r>
          </a:p>
          <a:p>
            <a:pPr lvl="0"/>
            <a:r>
              <a:rPr lang="nb-NO" sz="800" dirty="0">
                <a:solidFill>
                  <a:prstClr val="black"/>
                </a:solidFill>
              </a:rPr>
              <a:t>Spylevæske tank</a:t>
            </a:r>
          </a:p>
          <a:p>
            <a:pPr lvl="0"/>
            <a:r>
              <a:rPr lang="nb-NO" sz="800" dirty="0">
                <a:solidFill>
                  <a:prstClr val="black"/>
                </a:solidFill>
              </a:rPr>
              <a:t>Varmtvannsbereder/</a:t>
            </a:r>
          </a:p>
          <a:p>
            <a:pPr lvl="0"/>
            <a:r>
              <a:rPr lang="nb-NO" sz="800" dirty="0">
                <a:solidFill>
                  <a:prstClr val="black"/>
                </a:solidFill>
              </a:rPr>
              <a:t>akkumulatortank</a:t>
            </a:r>
          </a:p>
          <a:p>
            <a:pPr lvl="0"/>
            <a:r>
              <a:rPr lang="nb-NO" sz="800" dirty="0">
                <a:solidFill>
                  <a:prstClr val="black"/>
                </a:solidFill>
              </a:rPr>
              <a:t>Oljeutskiller</a:t>
            </a:r>
          </a:p>
          <a:p>
            <a:pPr lvl="0"/>
            <a:r>
              <a:rPr lang="nb-NO" sz="800" dirty="0">
                <a:solidFill>
                  <a:prstClr val="black"/>
                </a:solidFill>
              </a:rPr>
              <a:t>Fjernvarme med radiatorer</a:t>
            </a:r>
          </a:p>
          <a:p>
            <a:pPr lvl="0"/>
            <a:r>
              <a:rPr lang="nb-NO" sz="800" dirty="0">
                <a:solidFill>
                  <a:prstClr val="black"/>
                </a:solidFill>
              </a:rPr>
              <a:t>Sanitæranlegg</a:t>
            </a:r>
          </a:p>
          <a:p>
            <a:pPr lvl="0"/>
            <a:r>
              <a:rPr lang="nb-NO" sz="800" dirty="0">
                <a:solidFill>
                  <a:prstClr val="black"/>
                </a:solidFill>
              </a:rPr>
              <a:t>Brannalarmanlegg</a:t>
            </a:r>
          </a:p>
          <a:p>
            <a:pPr lvl="0"/>
            <a:r>
              <a:rPr lang="nb-NO" sz="800" dirty="0">
                <a:solidFill>
                  <a:prstClr val="black"/>
                </a:solidFill>
              </a:rPr>
              <a:t>Sprinkelanlegg</a:t>
            </a:r>
          </a:p>
          <a:p>
            <a:pPr lvl="0"/>
            <a:r>
              <a:rPr lang="nb-NO" sz="800" dirty="0">
                <a:solidFill>
                  <a:prstClr val="black"/>
                </a:solidFill>
              </a:rPr>
              <a:t>Trykkluftanlegg</a:t>
            </a:r>
          </a:p>
          <a:p>
            <a:pPr lvl="0"/>
            <a:r>
              <a:rPr lang="nb-NO" sz="800" dirty="0">
                <a:solidFill>
                  <a:prstClr val="black"/>
                </a:solidFill>
              </a:rPr>
              <a:t>Ventilasjon</a:t>
            </a:r>
          </a:p>
          <a:p>
            <a:pPr lvl="0"/>
            <a:r>
              <a:rPr lang="nb-NO" sz="800" dirty="0">
                <a:solidFill>
                  <a:prstClr val="black"/>
                </a:solidFill>
              </a:rPr>
              <a:t>Skinne for fallsikring</a:t>
            </a:r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63C1956D-BC98-4538-9291-90928F508390}"/>
              </a:ext>
            </a:extLst>
          </p:cNvPr>
          <p:cNvSpPr txBox="1"/>
          <p:nvPr/>
        </p:nvSpPr>
        <p:spPr>
          <a:xfrm>
            <a:off x="3520887" y="1113244"/>
            <a:ext cx="13391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nb-NO" sz="800" dirty="0">
                <a:solidFill>
                  <a:prstClr val="black"/>
                </a:solidFill>
              </a:rPr>
              <a:t>Avtrekksvifter kjøkken</a:t>
            </a:r>
          </a:p>
          <a:p>
            <a:pPr lvl="0"/>
            <a:r>
              <a:rPr lang="nb-NO" sz="800" dirty="0">
                <a:solidFill>
                  <a:prstClr val="black"/>
                </a:solidFill>
              </a:rPr>
              <a:t>Garderobeskap verksted</a:t>
            </a:r>
          </a:p>
          <a:p>
            <a:pPr lvl="0"/>
            <a:r>
              <a:rPr lang="nb-NO" sz="800" dirty="0">
                <a:solidFill>
                  <a:prstClr val="black"/>
                </a:solidFill>
              </a:rPr>
              <a:t>Strøm og rør til HVO tank </a:t>
            </a:r>
          </a:p>
          <a:p>
            <a:pPr lvl="0"/>
            <a:r>
              <a:rPr lang="nb-NO" sz="800" dirty="0">
                <a:solidFill>
                  <a:prstClr val="black"/>
                </a:solidFill>
              </a:rPr>
              <a:t>kortautomat/</a:t>
            </a:r>
            <a:r>
              <a:rPr lang="nb-NO" sz="800" dirty="0" err="1">
                <a:solidFill>
                  <a:prstClr val="black"/>
                </a:solidFill>
              </a:rPr>
              <a:t>dispenserog</a:t>
            </a:r>
            <a:r>
              <a:rPr lang="nb-NO" sz="800" dirty="0">
                <a:solidFill>
                  <a:prstClr val="black"/>
                </a:solidFill>
              </a:rPr>
              <a:t> fyllepistol</a:t>
            </a:r>
          </a:p>
          <a:p>
            <a:pPr lvl="0"/>
            <a:r>
              <a:rPr lang="nb-NO" sz="800" dirty="0">
                <a:solidFill>
                  <a:prstClr val="black"/>
                </a:solidFill>
              </a:rPr>
              <a:t>Tilrettelegging for varmearbeider</a:t>
            </a:r>
          </a:p>
          <a:p>
            <a:pPr lvl="0"/>
            <a:r>
              <a:rPr lang="nb-NO" sz="800" dirty="0">
                <a:solidFill>
                  <a:prstClr val="black"/>
                </a:solidFill>
              </a:rPr>
              <a:t>Plattformheis med "</a:t>
            </a:r>
            <a:r>
              <a:rPr lang="nb-NO" sz="800" dirty="0" err="1">
                <a:solidFill>
                  <a:prstClr val="black"/>
                </a:solidFill>
              </a:rPr>
              <a:t>lett"sjakt</a:t>
            </a:r>
            <a:endParaRPr lang="nb-NO" sz="800" dirty="0">
              <a:solidFill>
                <a:prstClr val="black"/>
              </a:solidFill>
            </a:endParaRPr>
          </a:p>
          <a:p>
            <a:pPr lvl="0"/>
            <a:r>
              <a:rPr lang="nb-NO" sz="800" dirty="0">
                <a:solidFill>
                  <a:prstClr val="black"/>
                </a:solidFill>
              </a:rPr>
              <a:t>Kjøkkeninnredning</a:t>
            </a:r>
          </a:p>
          <a:p>
            <a:pPr lvl="0"/>
            <a:r>
              <a:rPr lang="nb-NO" sz="800" dirty="0">
                <a:solidFill>
                  <a:prstClr val="black"/>
                </a:solidFill>
              </a:rPr>
              <a:t>Datauttak ved kontorplasser</a:t>
            </a:r>
          </a:p>
        </p:txBody>
      </p:sp>
      <p:sp>
        <p:nvSpPr>
          <p:cNvPr id="21" name="TekstSylinder 20">
            <a:extLst>
              <a:ext uri="{FF2B5EF4-FFF2-40B4-BE49-F238E27FC236}">
                <a16:creationId xmlns:a16="http://schemas.microsoft.com/office/drawing/2014/main" id="{B899521F-EED2-4487-86FB-4A5C1AF876A0}"/>
              </a:ext>
            </a:extLst>
          </p:cNvPr>
          <p:cNvSpPr txBox="1"/>
          <p:nvPr/>
        </p:nvSpPr>
        <p:spPr>
          <a:xfrm>
            <a:off x="5285769" y="1147991"/>
            <a:ext cx="1691660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dirty="0"/>
              <a:t>Mobile løftebukker</a:t>
            </a:r>
          </a:p>
          <a:p>
            <a:r>
              <a:rPr lang="nb-NO" sz="900" dirty="0"/>
              <a:t>Lakkportal</a:t>
            </a:r>
          </a:p>
          <a:p>
            <a:r>
              <a:rPr lang="nb-NO" sz="900" dirty="0"/>
              <a:t>Delevaskmaskin (liten)</a:t>
            </a:r>
          </a:p>
          <a:p>
            <a:r>
              <a:rPr lang="nb-NO" sz="900" dirty="0"/>
              <a:t>Vask/tørk mopper</a:t>
            </a:r>
          </a:p>
          <a:p>
            <a:r>
              <a:rPr lang="nb-NO" sz="900" dirty="0"/>
              <a:t>Støvsugeanlegg</a:t>
            </a:r>
          </a:p>
          <a:p>
            <a:r>
              <a:rPr lang="nb-NO" sz="900" dirty="0"/>
              <a:t>Høytrykkspyler</a:t>
            </a:r>
          </a:p>
          <a:p>
            <a:r>
              <a:rPr lang="nb-NO" sz="900" dirty="0"/>
              <a:t>Gulvrengjøringsmaskin</a:t>
            </a:r>
          </a:p>
          <a:p>
            <a:r>
              <a:rPr lang="nb-NO" sz="900" dirty="0"/>
              <a:t>Hydraulisk presse</a:t>
            </a:r>
          </a:p>
          <a:p>
            <a:r>
              <a:rPr lang="nb-NO" sz="900" dirty="0"/>
              <a:t>Dispensere (såpe, papir mm)</a:t>
            </a:r>
          </a:p>
          <a:p>
            <a:r>
              <a:rPr lang="nb-NO" sz="900" dirty="0"/>
              <a:t>Møteromsutstyr</a:t>
            </a:r>
          </a:p>
          <a:p>
            <a:r>
              <a:rPr lang="nb-NO" sz="900" dirty="0"/>
              <a:t>Møbler </a:t>
            </a:r>
          </a:p>
        </p:txBody>
      </p:sp>
      <p:sp>
        <p:nvSpPr>
          <p:cNvPr id="22" name="TekstSylinder 21">
            <a:extLst>
              <a:ext uri="{FF2B5EF4-FFF2-40B4-BE49-F238E27FC236}">
                <a16:creationId xmlns:a16="http://schemas.microsoft.com/office/drawing/2014/main" id="{A260A8C5-81A7-4A71-B423-9316061AED0E}"/>
              </a:ext>
            </a:extLst>
          </p:cNvPr>
          <p:cNvSpPr txBox="1"/>
          <p:nvPr/>
        </p:nvSpPr>
        <p:spPr>
          <a:xfrm>
            <a:off x="788600" y="3074534"/>
            <a:ext cx="17420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dirty="0"/>
              <a:t>Fiberlinje fram til  bygg og trekkerør videre til driftsbygg</a:t>
            </a:r>
          </a:p>
          <a:p>
            <a:r>
              <a:rPr lang="nb-NO" sz="800" dirty="0"/>
              <a:t>Tilkoblingspunkter for </a:t>
            </a:r>
            <a:r>
              <a:rPr lang="nb-NO" sz="800" dirty="0" err="1"/>
              <a:t>smartboard</a:t>
            </a:r>
            <a:r>
              <a:rPr lang="nb-NO" sz="800" dirty="0"/>
              <a:t>, TV, lerret, prosjektor </a:t>
            </a:r>
          </a:p>
          <a:p>
            <a:r>
              <a:rPr lang="nb-NO" sz="800" dirty="0"/>
              <a:t>Kjøkkeninnredning </a:t>
            </a:r>
          </a:p>
          <a:p>
            <a:r>
              <a:rPr lang="nb-NO" sz="800" dirty="0"/>
              <a:t>Personalrom plan 1 og 2</a:t>
            </a:r>
          </a:p>
          <a:p>
            <a:r>
              <a:rPr lang="nb-NO" sz="800" dirty="0"/>
              <a:t>Kjøleskap, mikrobølgeovn, komfyr/kokeplate, oppvaskmaskin, avtrekksvifter på kjøkken/WC, etc.</a:t>
            </a:r>
          </a:p>
          <a:p>
            <a:r>
              <a:rPr lang="nb-NO" sz="800" dirty="0"/>
              <a:t>Sanitæranlegg</a:t>
            </a:r>
          </a:p>
          <a:p>
            <a:r>
              <a:rPr lang="nb-NO" sz="800" dirty="0"/>
              <a:t>Solskjerming</a:t>
            </a:r>
          </a:p>
          <a:p>
            <a:r>
              <a:rPr lang="nb-NO" sz="800" dirty="0"/>
              <a:t>HC/WC</a:t>
            </a:r>
          </a:p>
        </p:txBody>
      </p:sp>
      <p:sp>
        <p:nvSpPr>
          <p:cNvPr id="24" name="TekstSylinder 23">
            <a:extLst>
              <a:ext uri="{FF2B5EF4-FFF2-40B4-BE49-F238E27FC236}">
                <a16:creationId xmlns:a16="http://schemas.microsoft.com/office/drawing/2014/main" id="{6193E2EF-E407-4240-9265-1263F3B6E80A}"/>
              </a:ext>
            </a:extLst>
          </p:cNvPr>
          <p:cNvSpPr txBox="1"/>
          <p:nvPr/>
        </p:nvSpPr>
        <p:spPr>
          <a:xfrm>
            <a:off x="2738079" y="3045959"/>
            <a:ext cx="176191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dirty="0"/>
              <a:t>Plattformheis med "</a:t>
            </a:r>
            <a:r>
              <a:rPr lang="nb-NO" sz="800" dirty="0" err="1"/>
              <a:t>lett"sjakt</a:t>
            </a:r>
            <a:r>
              <a:rPr lang="nb-NO" sz="800" dirty="0"/>
              <a:t> </a:t>
            </a:r>
          </a:p>
          <a:p>
            <a:r>
              <a:rPr lang="nb-NO" sz="800" dirty="0"/>
              <a:t>Ventilasjon </a:t>
            </a:r>
          </a:p>
          <a:p>
            <a:r>
              <a:rPr lang="nb-NO" sz="800" dirty="0" err="1"/>
              <a:t>Fjernmvarme</a:t>
            </a:r>
            <a:r>
              <a:rPr lang="nb-NO" sz="800" dirty="0"/>
              <a:t> med radiatorer</a:t>
            </a:r>
          </a:p>
          <a:p>
            <a:r>
              <a:rPr lang="nb-NO" sz="800" dirty="0"/>
              <a:t>Belysningsarmaturer</a:t>
            </a:r>
          </a:p>
          <a:p>
            <a:r>
              <a:rPr lang="nb-NO" sz="800" dirty="0"/>
              <a:t>Stikkontakter</a:t>
            </a:r>
          </a:p>
          <a:p>
            <a:r>
              <a:rPr lang="nb-NO" sz="800" dirty="0" err="1"/>
              <a:t>Datatuttak</a:t>
            </a:r>
            <a:r>
              <a:rPr lang="nb-NO" sz="800" dirty="0"/>
              <a:t> ved kontorplasser </a:t>
            </a:r>
          </a:p>
          <a:p>
            <a:r>
              <a:rPr lang="nb-NO" sz="800" dirty="0"/>
              <a:t>Avtrekksvifter fra garderober, toaletter og kjøkken</a:t>
            </a:r>
          </a:p>
          <a:p>
            <a:r>
              <a:rPr lang="nb-NO" sz="800" dirty="0"/>
              <a:t>Brannalarmanlegg</a:t>
            </a:r>
          </a:p>
          <a:p>
            <a:r>
              <a:rPr lang="nb-NO" sz="800" dirty="0"/>
              <a:t>Håndslukkere</a:t>
            </a:r>
          </a:p>
          <a:p>
            <a:r>
              <a:rPr lang="nb-NO" sz="800" dirty="0"/>
              <a:t>Garderobeskap </a:t>
            </a:r>
          </a:p>
        </p:txBody>
      </p:sp>
      <p:sp>
        <p:nvSpPr>
          <p:cNvPr id="25" name="TekstSylinder 24">
            <a:extLst>
              <a:ext uri="{FF2B5EF4-FFF2-40B4-BE49-F238E27FC236}">
                <a16:creationId xmlns:a16="http://schemas.microsoft.com/office/drawing/2014/main" id="{7A7AEAE7-7FA5-4793-9D46-A39056929E24}"/>
              </a:ext>
            </a:extLst>
          </p:cNvPr>
          <p:cNvSpPr txBox="1"/>
          <p:nvPr/>
        </p:nvSpPr>
        <p:spPr>
          <a:xfrm>
            <a:off x="5300224" y="3052396"/>
            <a:ext cx="18071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dirty="0"/>
              <a:t>Tele/data</a:t>
            </a:r>
          </a:p>
          <a:p>
            <a:r>
              <a:rPr lang="nb-NO" sz="800" dirty="0"/>
              <a:t>Smartboard, TV, lerret, prosjektor, orienteringsskilt/-tavle, dørskilt o.l.</a:t>
            </a:r>
          </a:p>
          <a:p>
            <a:r>
              <a:rPr lang="nb-NO" sz="800" dirty="0"/>
              <a:t>Innredning/møbler</a:t>
            </a:r>
          </a:p>
          <a:p>
            <a:r>
              <a:rPr lang="nb-NO" sz="800" dirty="0" err="1"/>
              <a:t>Møteromsutstyr</a:t>
            </a:r>
            <a:endParaRPr lang="nb-NO" sz="800" dirty="0"/>
          </a:p>
          <a:p>
            <a:r>
              <a:rPr lang="nb-NO" sz="800" dirty="0"/>
              <a:t>Dispensere (såpe, papir mm)</a:t>
            </a:r>
          </a:p>
          <a:p>
            <a:r>
              <a:rPr lang="nb-NO" sz="800" dirty="0"/>
              <a:t>Møteromsutstyr</a:t>
            </a:r>
          </a:p>
          <a:p>
            <a:r>
              <a:rPr lang="nb-NO" sz="800" dirty="0"/>
              <a:t>Kaffemaskin</a:t>
            </a:r>
          </a:p>
          <a:p>
            <a:r>
              <a:rPr lang="nb-NO" sz="800" dirty="0"/>
              <a:t>Kjøkkenutstyr </a:t>
            </a:r>
          </a:p>
          <a:p>
            <a:endParaRPr lang="nb-NO" sz="800" dirty="0"/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56935369-E4D4-419E-B903-D34D5C73A546}"/>
              </a:ext>
            </a:extLst>
          </p:cNvPr>
          <p:cNvSpPr txBox="1"/>
          <p:nvPr/>
        </p:nvSpPr>
        <p:spPr>
          <a:xfrm>
            <a:off x="6990776" y="1156338"/>
            <a:ext cx="1713146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dirty="0"/>
              <a:t>Takplattform, kran og fallsikring for elektriske busser</a:t>
            </a:r>
          </a:p>
          <a:p>
            <a:r>
              <a:rPr lang="nb-NO" sz="900" dirty="0"/>
              <a:t>SD-anlegg (om ønskelig)</a:t>
            </a:r>
          </a:p>
          <a:p>
            <a:r>
              <a:rPr lang="nb-NO" sz="900" dirty="0"/>
              <a:t>Påfyllingspistol for HVO og Ad-</a:t>
            </a:r>
            <a:r>
              <a:rPr lang="nb-NO" sz="900" dirty="0" err="1"/>
              <a:t>blue</a:t>
            </a:r>
            <a:endParaRPr lang="nb-NO" sz="900" dirty="0"/>
          </a:p>
          <a:p>
            <a:r>
              <a:rPr lang="nb-NO" sz="900" dirty="0"/>
              <a:t>Tilkopling til fiber og </a:t>
            </a:r>
            <a:r>
              <a:rPr lang="nb-NO" sz="900" dirty="0" err="1"/>
              <a:t>spredenett</a:t>
            </a:r>
            <a:endParaRPr lang="nb-NO" sz="900" dirty="0"/>
          </a:p>
          <a:p>
            <a:r>
              <a:rPr lang="nb-NO" sz="900" dirty="0"/>
              <a:t>Innredning og håndverktøy verksted</a:t>
            </a:r>
          </a:p>
          <a:p>
            <a:r>
              <a:rPr lang="nb-NO" sz="900" dirty="0"/>
              <a:t>Kjøkkenutstyr</a:t>
            </a:r>
          </a:p>
          <a:p>
            <a:r>
              <a:rPr lang="nb-NO" sz="900" dirty="0"/>
              <a:t>Kaffemaskin</a:t>
            </a:r>
          </a:p>
          <a:p>
            <a:r>
              <a:rPr lang="nb-NO" sz="900" dirty="0"/>
              <a:t>Avfallscontainere </a:t>
            </a:r>
          </a:p>
        </p:txBody>
      </p:sp>
    </p:spTree>
    <p:extLst>
      <p:ext uri="{BB962C8B-B14F-4D97-AF65-F5344CB8AC3E}">
        <p14:creationId xmlns:p14="http://schemas.microsoft.com/office/powerpoint/2010/main" val="41362752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1B70006-6086-4C07-B63D-8700C109B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416" y="282576"/>
            <a:ext cx="8150469" cy="415498"/>
          </a:xfrm>
        </p:spPr>
        <p:txBody>
          <a:bodyPr/>
          <a:lstStyle/>
          <a:p>
            <a:r>
              <a:rPr lang="nb-NO" dirty="0"/>
              <a:t>Bestykning Stubberud - oppstillingsareal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77473886-067B-4E21-AC31-CCF0CE9A9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548F1-6D36-4902-B57A-69A845AA9B7E}" type="slidenum">
              <a:rPr lang="nb-NO" smtClean="0"/>
              <a:t>19</a:t>
            </a:fld>
            <a:endParaRPr lang="nb-NO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83C0F685-A5EE-446A-9EC3-6EACC738664B}"/>
              </a:ext>
            </a:extLst>
          </p:cNvPr>
          <p:cNvSpPr/>
          <p:nvPr/>
        </p:nvSpPr>
        <p:spPr>
          <a:xfrm>
            <a:off x="394914" y="1232351"/>
            <a:ext cx="4511624" cy="158417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904F17EB-EDCB-4F43-B8F3-207D01291988}"/>
              </a:ext>
            </a:extLst>
          </p:cNvPr>
          <p:cNvSpPr/>
          <p:nvPr/>
        </p:nvSpPr>
        <p:spPr>
          <a:xfrm>
            <a:off x="4936944" y="1234915"/>
            <a:ext cx="3960440" cy="1584176"/>
          </a:xfrm>
          <a:prstGeom prst="rect">
            <a:avLst/>
          </a:prstGeom>
          <a:solidFill>
            <a:srgbClr val="3AAF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D7662555-0AAE-43D7-9ED2-CF813B42B65E}"/>
              </a:ext>
            </a:extLst>
          </p:cNvPr>
          <p:cNvSpPr txBox="1"/>
          <p:nvPr/>
        </p:nvSpPr>
        <p:spPr>
          <a:xfrm>
            <a:off x="420415" y="786581"/>
            <a:ext cx="16200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Uteområde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93F37A8C-1A68-4F84-B581-E48BC6A7376D}"/>
              </a:ext>
            </a:extLst>
          </p:cNvPr>
          <p:cNvSpPr txBox="1"/>
          <p:nvPr/>
        </p:nvSpPr>
        <p:spPr>
          <a:xfrm rot="16200000">
            <a:off x="-18863" y="1545419"/>
            <a:ext cx="1224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chemeClr val="bg1"/>
                </a:solidFill>
              </a:rPr>
              <a:t>Prosjekt</a:t>
            </a:r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EDF8A25A-9F82-44B6-89A1-905C910FA18F}"/>
              </a:ext>
            </a:extLst>
          </p:cNvPr>
          <p:cNvSpPr txBox="1"/>
          <p:nvPr/>
        </p:nvSpPr>
        <p:spPr>
          <a:xfrm rot="16200000">
            <a:off x="4432441" y="1530971"/>
            <a:ext cx="1296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chemeClr val="bg1"/>
                </a:solidFill>
              </a:rPr>
              <a:t>Leietaker</a:t>
            </a:r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DF718107-5656-41AD-A7E2-78CF037F64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74246" y="3544055"/>
            <a:ext cx="902286" cy="426757"/>
          </a:xfrm>
          <a:prstGeom prst="rect">
            <a:avLst/>
          </a:prstGeom>
        </p:spPr>
      </p:pic>
      <p:pic>
        <p:nvPicPr>
          <p:cNvPr id="15" name="Bilde 14">
            <a:extLst>
              <a:ext uri="{FF2B5EF4-FFF2-40B4-BE49-F238E27FC236}">
                <a16:creationId xmlns:a16="http://schemas.microsoft.com/office/drawing/2014/main" id="{F411B5AA-7B01-47DA-BDB2-D9B0BBF44E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4631283" y="3536698"/>
            <a:ext cx="993734" cy="426757"/>
          </a:xfrm>
          <a:prstGeom prst="rect">
            <a:avLst/>
          </a:prstGeom>
        </p:spPr>
      </p:pic>
      <p:sp>
        <p:nvSpPr>
          <p:cNvPr id="16" name="TekstSylinder 15">
            <a:extLst>
              <a:ext uri="{FF2B5EF4-FFF2-40B4-BE49-F238E27FC236}">
                <a16:creationId xmlns:a16="http://schemas.microsoft.com/office/drawing/2014/main" id="{F65CDA6B-0AD7-4F4E-823D-6B936A491427}"/>
              </a:ext>
            </a:extLst>
          </p:cNvPr>
          <p:cNvSpPr txBox="1"/>
          <p:nvPr/>
        </p:nvSpPr>
        <p:spPr>
          <a:xfrm>
            <a:off x="777458" y="1299469"/>
            <a:ext cx="2066350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dirty="0"/>
              <a:t>Fordelingsskap private elbiler</a:t>
            </a:r>
          </a:p>
          <a:p>
            <a:r>
              <a:rPr lang="nb-NO" sz="900" dirty="0"/>
              <a:t>Belysning</a:t>
            </a:r>
          </a:p>
          <a:p>
            <a:r>
              <a:rPr lang="nb-NO" sz="900" dirty="0"/>
              <a:t>Gjerder</a:t>
            </a:r>
          </a:p>
          <a:p>
            <a:r>
              <a:rPr lang="nb-NO" sz="900" dirty="0"/>
              <a:t>Ladeinfrastruktur (nettstasjoner, kabler, trekkerør og fundamenter)</a:t>
            </a:r>
          </a:p>
          <a:p>
            <a:r>
              <a:rPr lang="nb-NO" sz="900" dirty="0"/>
              <a:t>VA-anlegg </a:t>
            </a:r>
          </a:p>
          <a:p>
            <a:r>
              <a:rPr lang="nb-NO" sz="900" dirty="0"/>
              <a:t>Strømuttak til elektriske tjenestebiler (10 </a:t>
            </a:r>
            <a:r>
              <a:rPr lang="nb-NO" sz="900" dirty="0" err="1"/>
              <a:t>stk</a:t>
            </a:r>
            <a:r>
              <a:rPr lang="nb-NO" sz="900" dirty="0"/>
              <a:t>)</a:t>
            </a:r>
          </a:p>
          <a:p>
            <a:r>
              <a:rPr lang="nb-NO" sz="900" dirty="0"/>
              <a:t>Oppmerking av parkeringsplasser</a:t>
            </a:r>
          </a:p>
          <a:p>
            <a:r>
              <a:rPr lang="nb-NO" sz="900" dirty="0"/>
              <a:t>Strøm og rør til HVO tank </a:t>
            </a:r>
          </a:p>
          <a:p>
            <a:endParaRPr lang="nb-NO" sz="900" dirty="0"/>
          </a:p>
        </p:txBody>
      </p:sp>
      <p:sp>
        <p:nvSpPr>
          <p:cNvPr id="21" name="TekstSylinder 20">
            <a:extLst>
              <a:ext uri="{FF2B5EF4-FFF2-40B4-BE49-F238E27FC236}">
                <a16:creationId xmlns:a16="http://schemas.microsoft.com/office/drawing/2014/main" id="{B899521F-EED2-4487-86FB-4A5C1AF876A0}"/>
              </a:ext>
            </a:extLst>
          </p:cNvPr>
          <p:cNvSpPr txBox="1"/>
          <p:nvPr/>
        </p:nvSpPr>
        <p:spPr>
          <a:xfrm>
            <a:off x="5285768" y="1301562"/>
            <a:ext cx="1806511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dirty="0"/>
              <a:t>Strømuttak til elektriske privatbiler</a:t>
            </a:r>
          </a:p>
          <a:p>
            <a:r>
              <a:rPr lang="nb-NO" sz="900" dirty="0"/>
              <a:t>Ladeløsning (systemkomponenter)</a:t>
            </a:r>
          </a:p>
          <a:p>
            <a:r>
              <a:rPr lang="nb-NO" sz="900" dirty="0"/>
              <a:t>Fundamenter til </a:t>
            </a:r>
            <a:r>
              <a:rPr lang="nb-NO" sz="900" dirty="0" err="1"/>
              <a:t>ladekomponter</a:t>
            </a:r>
            <a:r>
              <a:rPr lang="nb-NO" sz="900" dirty="0"/>
              <a:t> (unntatt </a:t>
            </a:r>
            <a:r>
              <a:rPr lang="nb-NO" sz="900" dirty="0" err="1"/>
              <a:t>høykapsitetsparkering</a:t>
            </a:r>
            <a:r>
              <a:rPr lang="nb-NO" sz="900" dirty="0"/>
              <a:t>)</a:t>
            </a:r>
          </a:p>
          <a:p>
            <a:r>
              <a:rPr lang="nb-NO" sz="900" dirty="0"/>
              <a:t>Benker, bord</a:t>
            </a:r>
          </a:p>
          <a:p>
            <a:r>
              <a:rPr lang="nb-NO" sz="900" dirty="0"/>
              <a:t>Bakkeplassert HVO-tank og AD-</a:t>
            </a:r>
            <a:r>
              <a:rPr lang="nb-NO" sz="900" dirty="0" err="1"/>
              <a:t>bluetank</a:t>
            </a:r>
            <a:r>
              <a:rPr lang="nb-NO" sz="900" dirty="0"/>
              <a:t> </a:t>
            </a:r>
          </a:p>
          <a:p>
            <a:endParaRPr lang="nb-NO" sz="900" dirty="0"/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CDECCDE8-B8AD-4CF3-BE7A-845E681C822B}"/>
              </a:ext>
            </a:extLst>
          </p:cNvPr>
          <p:cNvSpPr txBox="1"/>
          <p:nvPr/>
        </p:nvSpPr>
        <p:spPr>
          <a:xfrm>
            <a:off x="3100237" y="1300958"/>
            <a:ext cx="174341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dirty="0"/>
              <a:t>Strøm og rør til AD-</a:t>
            </a:r>
            <a:r>
              <a:rPr lang="nb-NO" sz="900" dirty="0" err="1"/>
              <a:t>blue</a:t>
            </a:r>
            <a:endParaRPr lang="nb-NO" sz="900" dirty="0"/>
          </a:p>
          <a:p>
            <a:r>
              <a:rPr lang="nb-NO" sz="900" dirty="0"/>
              <a:t>Sykkelparkering</a:t>
            </a:r>
          </a:p>
          <a:p>
            <a:r>
              <a:rPr lang="nb-NO" sz="900" dirty="0"/>
              <a:t>1 sittegruppe</a:t>
            </a:r>
          </a:p>
        </p:txBody>
      </p:sp>
    </p:spTree>
    <p:extLst>
      <p:ext uri="{BB962C8B-B14F-4D97-AF65-F5344CB8AC3E}">
        <p14:creationId xmlns:p14="http://schemas.microsoft.com/office/powerpoint/2010/main" val="2560112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20416" y="385726"/>
            <a:ext cx="8150469" cy="415498"/>
          </a:xfrm>
        </p:spPr>
        <p:txBody>
          <a:bodyPr/>
          <a:lstStyle/>
          <a:p>
            <a:r>
              <a:rPr lang="nb-NO" dirty="0"/>
              <a:t>Forslag til beslutning</a:t>
            </a:r>
          </a:p>
        </p:txBody>
      </p:sp>
      <p:pic>
        <p:nvPicPr>
          <p:cNvPr id="8" name="Bilde 7" descr="Et bilde som inneholder himmel, utendørs, leke, flere&#10;&#10;Automatisk generert beskrivelse">
            <a:extLst>
              <a:ext uri="{FF2B5EF4-FFF2-40B4-BE49-F238E27FC236}">
                <a16:creationId xmlns:a16="http://schemas.microsoft.com/office/drawing/2014/main" id="{CEA7DF41-BA22-4FC0-B91F-A85BCF7040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120414" cy="4587974"/>
          </a:xfrm>
          <a:prstGeom prst="rect">
            <a:avLst/>
          </a:prstGeom>
        </p:spPr>
      </p:pic>
      <p:sp>
        <p:nvSpPr>
          <p:cNvPr id="9" name="TekstSylinder 8">
            <a:extLst>
              <a:ext uri="{FF2B5EF4-FFF2-40B4-BE49-F238E27FC236}">
                <a16:creationId xmlns:a16="http://schemas.microsoft.com/office/drawing/2014/main" id="{F0FD77A8-4323-4ABB-BB81-40CB0E83C4FE}"/>
              </a:ext>
            </a:extLst>
          </p:cNvPr>
          <p:cNvSpPr txBox="1"/>
          <p:nvPr/>
        </p:nvSpPr>
        <p:spPr>
          <a:xfrm>
            <a:off x="1115616" y="81782"/>
            <a:ext cx="4032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b="1" dirty="0"/>
              <a:t>Alnabru bussanlegg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7184E2B7-4AA1-4FFD-9398-DB0A48EDF2F7}"/>
              </a:ext>
            </a:extLst>
          </p:cNvPr>
          <p:cNvSpPr txBox="1"/>
          <p:nvPr/>
        </p:nvSpPr>
        <p:spPr>
          <a:xfrm>
            <a:off x="6300192" y="843558"/>
            <a:ext cx="266429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/>
              <a:t>Adresse</a:t>
            </a:r>
            <a:r>
              <a:rPr lang="nb-NO" dirty="0"/>
              <a:t>: Strømsveien 196 (139/236/0/0)</a:t>
            </a:r>
          </a:p>
          <a:p>
            <a:endParaRPr lang="nb-NO" dirty="0"/>
          </a:p>
          <a:p>
            <a:r>
              <a:rPr lang="nb-NO" b="1" dirty="0"/>
              <a:t>Byggeår</a:t>
            </a:r>
            <a:r>
              <a:rPr lang="nb-NO" dirty="0"/>
              <a:t>: 1970</a:t>
            </a:r>
          </a:p>
          <a:p>
            <a:r>
              <a:rPr lang="nb-NO" dirty="0"/>
              <a:t>(Tilbygget 2 nettstasjoner i 2019)</a:t>
            </a:r>
          </a:p>
          <a:p>
            <a:endParaRPr lang="nb-NO" dirty="0"/>
          </a:p>
          <a:p>
            <a:r>
              <a:rPr lang="nb-NO" b="1" dirty="0"/>
              <a:t>Driftsbygning</a:t>
            </a:r>
            <a:r>
              <a:rPr lang="nb-NO" dirty="0"/>
              <a:t>: 5.255 kvm (verksted 3.500 kvm og kontor 1.755 kvm)</a:t>
            </a:r>
          </a:p>
          <a:p>
            <a:endParaRPr lang="nb-NO" dirty="0"/>
          </a:p>
          <a:p>
            <a:r>
              <a:rPr lang="nb-NO" b="1" dirty="0"/>
              <a:t>Areal tomt</a:t>
            </a:r>
            <a:r>
              <a:rPr lang="nb-NO" dirty="0"/>
              <a:t>: 15.000 kvm</a:t>
            </a:r>
          </a:p>
          <a:p>
            <a:endParaRPr lang="nb-NO" dirty="0"/>
          </a:p>
          <a:p>
            <a:r>
              <a:rPr lang="nb-NO" b="1" dirty="0"/>
              <a:t>Energimerking</a:t>
            </a:r>
            <a:r>
              <a:rPr lang="nb-NO" dirty="0"/>
              <a:t>: F</a:t>
            </a:r>
          </a:p>
        </p:txBody>
      </p:sp>
    </p:spTree>
    <p:extLst>
      <p:ext uri="{BB962C8B-B14F-4D97-AF65-F5344CB8AC3E}">
        <p14:creationId xmlns:p14="http://schemas.microsoft.com/office/powerpoint/2010/main" val="41990750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1ADD079-F7D6-4448-9AD0-EA7485701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Utstyr verksted og vaskehall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8B1CCF52-3364-448B-9CD5-312A13769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Tittel på presentasjon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EAD7991E-1229-487B-A254-8766B8DBA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548F1-6D36-4902-B57A-69A845AA9B7E}" type="slidenum">
              <a:rPr lang="nb-NO" smtClean="0"/>
              <a:t>20</a:t>
            </a:fld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78AE615E-01B0-4315-BDE1-EDFA18B35D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48" t="23582" r="42473" b="6355"/>
          <a:stretch/>
        </p:blipFill>
        <p:spPr>
          <a:xfrm rot="16200000">
            <a:off x="639797" y="692524"/>
            <a:ext cx="3633839" cy="3942538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8E3592FF-EAE6-4409-AEB2-D529BAE426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25" t="19179" r="17713" b="20647"/>
          <a:stretch/>
        </p:blipFill>
        <p:spPr>
          <a:xfrm>
            <a:off x="5652120" y="32404"/>
            <a:ext cx="2088232" cy="4506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6957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rgbClr val="FFC000"/>
          </a:fgClr>
          <a:bgClr>
            <a:srgbClr val="9FD2D9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4BB8323-37E0-4DDF-97F9-230FBA915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368" y="199061"/>
            <a:ext cx="8150469" cy="415498"/>
          </a:xfrm>
          <a:ln>
            <a:solidFill>
              <a:schemeClr val="bg2">
                <a:lumMod val="20000"/>
                <a:lumOff val="80000"/>
              </a:schemeClr>
            </a:solidFill>
          </a:ln>
        </p:spPr>
        <p:txBody>
          <a:bodyPr/>
          <a:lstStyle/>
          <a:p>
            <a:r>
              <a:rPr lang="nb-NO" dirty="0"/>
              <a:t>Kjøremønster busser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CBE5E870-D8EB-4FDF-9DD8-7D54E04C3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548F1-6D36-4902-B57A-69A845AA9B7E}" type="slidenum">
              <a:rPr lang="nb-NO" smtClean="0"/>
              <a:t>21</a:t>
            </a:fld>
            <a:endParaRPr lang="nb-NO"/>
          </a:p>
        </p:txBody>
      </p:sp>
      <p:pic>
        <p:nvPicPr>
          <p:cNvPr id="9" name="Bilde 8" descr="Kjøreplaner_høykapasitetsbuss.pdf - Adobe Reader">
            <a:extLst>
              <a:ext uri="{FF2B5EF4-FFF2-40B4-BE49-F238E27FC236}">
                <a16:creationId xmlns:a16="http://schemas.microsoft.com/office/drawing/2014/main" id="{DEC09088-1AC3-44B8-A641-2E42321831E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00" t="12463" r="31100" b="7067"/>
          <a:stretch/>
        </p:blipFill>
        <p:spPr>
          <a:xfrm>
            <a:off x="371368" y="757051"/>
            <a:ext cx="1608344" cy="1814699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11" name="Bilde 10" descr="Kjøreplaner_høykapasitetsbuss.pdf - Adobe Reader">
            <a:extLst>
              <a:ext uri="{FF2B5EF4-FFF2-40B4-BE49-F238E27FC236}">
                <a16:creationId xmlns:a16="http://schemas.microsoft.com/office/drawing/2014/main" id="{D9D0670A-A048-4AB1-9961-C79BFF7F0EA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0" t="12464" r="33463" b="9574"/>
          <a:stretch/>
        </p:blipFill>
        <p:spPr>
          <a:xfrm>
            <a:off x="4556113" y="771880"/>
            <a:ext cx="1712674" cy="1820287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13" name="Bilde 12" descr="Kjøreplaner_høykapasitetsbuss.pdf - Adobe Reader">
            <a:extLst>
              <a:ext uri="{FF2B5EF4-FFF2-40B4-BE49-F238E27FC236}">
                <a16:creationId xmlns:a16="http://schemas.microsoft.com/office/drawing/2014/main" id="{E16094AF-2593-437F-951D-51AC9454277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75" t="13907" r="33463" b="13906"/>
          <a:stretch/>
        </p:blipFill>
        <p:spPr>
          <a:xfrm>
            <a:off x="2459853" y="764219"/>
            <a:ext cx="1671277" cy="1807532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15" name="Bilde 14" descr="Kjøreplaner_høykapasitetsbuss.pdf - Adobe Reader">
            <a:extLst>
              <a:ext uri="{FF2B5EF4-FFF2-40B4-BE49-F238E27FC236}">
                <a16:creationId xmlns:a16="http://schemas.microsoft.com/office/drawing/2014/main" id="{66A8BA43-22D4-4705-B21A-336CF224DDB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61" t="11019" r="33463" b="11021"/>
          <a:stretch/>
        </p:blipFill>
        <p:spPr>
          <a:xfrm>
            <a:off x="6756788" y="778539"/>
            <a:ext cx="1496522" cy="1814699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17" name="Bilde 16" descr="Kjøreplaner_leddbuss.pdf - Adobe Reader">
            <a:extLst>
              <a:ext uri="{FF2B5EF4-FFF2-40B4-BE49-F238E27FC236}">
                <a16:creationId xmlns:a16="http://schemas.microsoft.com/office/drawing/2014/main" id="{ACD21F64-0C2F-4E8E-8AD8-4387D096B0A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3" t="12463" r="36588" b="9576"/>
          <a:stretch/>
        </p:blipFill>
        <p:spPr>
          <a:xfrm>
            <a:off x="371368" y="2804991"/>
            <a:ext cx="1608344" cy="1710976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19" name="Bilde 18" descr="Kjøreplaner_leddbuss.pdf - Adobe Reader">
            <a:extLst>
              <a:ext uri="{FF2B5EF4-FFF2-40B4-BE49-F238E27FC236}">
                <a16:creationId xmlns:a16="http://schemas.microsoft.com/office/drawing/2014/main" id="{66169386-755C-4BD2-9126-D7396E27FA6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25" t="12463" r="38975" b="3800"/>
          <a:stretch/>
        </p:blipFill>
        <p:spPr>
          <a:xfrm>
            <a:off x="2459853" y="2793037"/>
            <a:ext cx="1608343" cy="1734883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21" name="Bilde 20" descr="Kjøreplaner_leddbuss.pdf - Adobe Reader">
            <a:extLst>
              <a:ext uri="{FF2B5EF4-FFF2-40B4-BE49-F238E27FC236}">
                <a16:creationId xmlns:a16="http://schemas.microsoft.com/office/drawing/2014/main" id="{5673DF20-623B-4004-8A40-D2E98ACF0BD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38" t="13615" r="42913" b="9577"/>
          <a:stretch/>
        </p:blipFill>
        <p:spPr>
          <a:xfrm>
            <a:off x="4548336" y="2781084"/>
            <a:ext cx="1712673" cy="1734883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23" name="Bilde 22" descr="Kjøreplaner_leddbuss.pdf - Adobe Reader">
            <a:extLst>
              <a:ext uri="{FF2B5EF4-FFF2-40B4-BE49-F238E27FC236}">
                <a16:creationId xmlns:a16="http://schemas.microsoft.com/office/drawing/2014/main" id="{A6D9C466-88CD-4113-BE25-A091587874C0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76" t="16794" r="45274" b="3800"/>
          <a:stretch/>
        </p:blipFill>
        <p:spPr>
          <a:xfrm>
            <a:off x="6741148" y="2817730"/>
            <a:ext cx="1496521" cy="1698237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cxnSp>
        <p:nvCxnSpPr>
          <p:cNvPr id="25" name="Rett linje 24">
            <a:extLst>
              <a:ext uri="{FF2B5EF4-FFF2-40B4-BE49-F238E27FC236}">
                <a16:creationId xmlns:a16="http://schemas.microsoft.com/office/drawing/2014/main" id="{DCD35E60-73E7-4272-B4C9-8B3D511FF5FF}"/>
              </a:ext>
            </a:extLst>
          </p:cNvPr>
          <p:cNvCxnSpPr>
            <a:stCxn id="9" idx="3"/>
            <a:endCxn id="13" idx="1"/>
          </p:cNvCxnSpPr>
          <p:nvPr/>
        </p:nvCxnSpPr>
        <p:spPr>
          <a:xfrm>
            <a:off x="1979712" y="1664401"/>
            <a:ext cx="480141" cy="3584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Bilde 27">
            <a:extLst>
              <a:ext uri="{FF2B5EF4-FFF2-40B4-BE49-F238E27FC236}">
                <a16:creationId xmlns:a16="http://schemas.microsoft.com/office/drawing/2014/main" id="{42F28624-DAC3-4A11-B164-CDFAF2EAA41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79712" y="3561572"/>
            <a:ext cx="493819" cy="18290"/>
          </a:xfrm>
          <a:prstGeom prst="rect">
            <a:avLst/>
          </a:prstGeom>
        </p:spPr>
      </p:pic>
      <p:pic>
        <p:nvPicPr>
          <p:cNvPr id="29" name="Bilde 28">
            <a:extLst>
              <a:ext uri="{FF2B5EF4-FFF2-40B4-BE49-F238E27FC236}">
                <a16:creationId xmlns:a16="http://schemas.microsoft.com/office/drawing/2014/main" id="{26BB4406-BF3C-4D94-B2FD-80DF3B5C545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59239" y="3581330"/>
            <a:ext cx="493819" cy="18290"/>
          </a:xfrm>
          <a:prstGeom prst="rect">
            <a:avLst/>
          </a:prstGeom>
        </p:spPr>
      </p:pic>
      <p:pic>
        <p:nvPicPr>
          <p:cNvPr id="30" name="Bilde 29">
            <a:extLst>
              <a:ext uri="{FF2B5EF4-FFF2-40B4-BE49-F238E27FC236}">
                <a16:creationId xmlns:a16="http://schemas.microsoft.com/office/drawing/2014/main" id="{15F16ACB-567C-497E-BFEE-3301D8485B2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61009" y="3590475"/>
            <a:ext cx="493819" cy="18290"/>
          </a:xfrm>
          <a:prstGeom prst="rect">
            <a:avLst/>
          </a:prstGeom>
        </p:spPr>
      </p:pic>
      <p:cxnSp>
        <p:nvCxnSpPr>
          <p:cNvPr id="41" name="Rett linje 40">
            <a:extLst>
              <a:ext uri="{FF2B5EF4-FFF2-40B4-BE49-F238E27FC236}">
                <a16:creationId xmlns:a16="http://schemas.microsoft.com/office/drawing/2014/main" id="{B3310D85-52D2-4E9D-94E8-BE1BFB6A6C7E}"/>
              </a:ext>
            </a:extLst>
          </p:cNvPr>
          <p:cNvCxnSpPr>
            <a:cxnSpLocks/>
          </p:cNvCxnSpPr>
          <p:nvPr/>
        </p:nvCxnSpPr>
        <p:spPr>
          <a:xfrm>
            <a:off x="4123353" y="1695826"/>
            <a:ext cx="424983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Rett linje 42">
            <a:extLst>
              <a:ext uri="{FF2B5EF4-FFF2-40B4-BE49-F238E27FC236}">
                <a16:creationId xmlns:a16="http://schemas.microsoft.com/office/drawing/2014/main" id="{3DC101DB-6142-4D25-AB98-7E79F59588D1}"/>
              </a:ext>
            </a:extLst>
          </p:cNvPr>
          <p:cNvCxnSpPr>
            <a:stCxn id="11" idx="3"/>
            <a:endCxn id="15" idx="1"/>
          </p:cNvCxnSpPr>
          <p:nvPr/>
        </p:nvCxnSpPr>
        <p:spPr>
          <a:xfrm>
            <a:off x="6268787" y="1682024"/>
            <a:ext cx="488001" cy="3865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kstSylinder 2">
            <a:extLst>
              <a:ext uri="{FF2B5EF4-FFF2-40B4-BE49-F238E27FC236}">
                <a16:creationId xmlns:a16="http://schemas.microsoft.com/office/drawing/2014/main" id="{0B552B94-4279-4BEB-91EA-A81BDF2D9BD8}"/>
              </a:ext>
            </a:extLst>
          </p:cNvPr>
          <p:cNvSpPr txBox="1"/>
          <p:nvPr/>
        </p:nvSpPr>
        <p:spPr>
          <a:xfrm rot="5400000">
            <a:off x="8162177" y="1525902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/>
              <a:t>Høykapasitet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34D88D33-F571-471C-919A-90CF7613338C}"/>
              </a:ext>
            </a:extLst>
          </p:cNvPr>
          <p:cNvSpPr txBox="1"/>
          <p:nvPr/>
        </p:nvSpPr>
        <p:spPr>
          <a:xfrm rot="5400000">
            <a:off x="8217167" y="3602397"/>
            <a:ext cx="10421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/>
              <a:t>Leddbuss</a:t>
            </a:r>
          </a:p>
        </p:txBody>
      </p:sp>
    </p:spTree>
    <p:extLst>
      <p:ext uri="{BB962C8B-B14F-4D97-AF65-F5344CB8AC3E}">
        <p14:creationId xmlns:p14="http://schemas.microsoft.com/office/powerpoint/2010/main" val="164620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B8E2A3A9-A416-4CF9-8B9E-4834F1689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548F1-6D36-4902-B57A-69A845AA9B7E}" type="slidenum">
              <a:rPr lang="nb-NO" smtClean="0"/>
              <a:t>3</a:t>
            </a:fld>
            <a:endParaRPr lang="nb-NO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D624C71D-89DA-4DC5-B6E8-A54417C731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054"/>
            <a:ext cx="4067324" cy="4651148"/>
          </a:xfrm>
          <a:prstGeom prst="rect">
            <a:avLst/>
          </a:prstGeom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2D036B4B-DE44-4F4A-BD4A-B8AAB3062139}"/>
              </a:ext>
            </a:extLst>
          </p:cNvPr>
          <p:cNvSpPr txBox="1"/>
          <p:nvPr/>
        </p:nvSpPr>
        <p:spPr>
          <a:xfrm>
            <a:off x="4342302" y="148432"/>
            <a:ext cx="4622185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b="1" dirty="0"/>
              <a:t>Konstruksjoner</a:t>
            </a:r>
            <a:r>
              <a:rPr lang="nb-NO" sz="1200" dirty="0"/>
              <a:t>: Grunnmur og øvrige bærekonstruksjoner er utført i betong</a:t>
            </a:r>
          </a:p>
          <a:p>
            <a:endParaRPr lang="nb-NO" sz="1200" dirty="0"/>
          </a:p>
          <a:p>
            <a:r>
              <a:rPr lang="nb-NO" sz="1200" b="1" dirty="0"/>
              <a:t>Fasader</a:t>
            </a:r>
            <a:r>
              <a:rPr lang="nb-NO" sz="1200" dirty="0"/>
              <a:t>: Teglforblending, profilerte metallplater, glassfasade</a:t>
            </a:r>
          </a:p>
          <a:p>
            <a:r>
              <a:rPr lang="nb-NO" sz="1200" dirty="0"/>
              <a:t>Innvendige vegger: betong vegger, murvegger og platekledte lettvegger</a:t>
            </a:r>
          </a:p>
          <a:p>
            <a:endParaRPr lang="nb-NO" sz="1200" dirty="0"/>
          </a:p>
          <a:p>
            <a:r>
              <a:rPr lang="nb-NO" sz="1200" b="1" dirty="0"/>
              <a:t>Overflater på gulv</a:t>
            </a:r>
            <a:r>
              <a:rPr lang="nb-NO" sz="1200" dirty="0"/>
              <a:t>: Banebelegg, laminat, og keramiske fliser i kontordelen og overflatebehandlet betongdekke i verksted</a:t>
            </a:r>
          </a:p>
          <a:p>
            <a:endParaRPr lang="nb-NO" sz="1200" dirty="0"/>
          </a:p>
          <a:p>
            <a:r>
              <a:rPr lang="nb-NO" sz="1200" b="1" dirty="0"/>
              <a:t>Overflater på vegg</a:t>
            </a:r>
            <a:r>
              <a:rPr lang="nb-NO" sz="1200" dirty="0"/>
              <a:t>: Malte flater, keramiske fliser, puss og betong</a:t>
            </a:r>
          </a:p>
          <a:p>
            <a:r>
              <a:rPr lang="nb-NO" sz="1200" dirty="0"/>
              <a:t>Innvendige himlinger: Systemhimling med innfelte lysarmaturer i kontordelen. Synlige betongelementer i verksted og vaskehall</a:t>
            </a:r>
          </a:p>
          <a:p>
            <a:endParaRPr lang="nb-NO" sz="1200" dirty="0"/>
          </a:p>
          <a:p>
            <a:r>
              <a:rPr lang="nb-NO" sz="1200" b="1" dirty="0"/>
              <a:t>Porter</a:t>
            </a:r>
            <a:r>
              <a:rPr lang="nb-NO" sz="1200" dirty="0"/>
              <a:t>: 13 kjøreporter</a:t>
            </a:r>
          </a:p>
          <a:p>
            <a:endParaRPr lang="nb-NO" sz="1200" dirty="0"/>
          </a:p>
          <a:p>
            <a:r>
              <a:rPr lang="nb-NO" sz="1200" b="1" dirty="0"/>
              <a:t>Ventilasjon</a:t>
            </a:r>
            <a:r>
              <a:rPr lang="nb-NO" sz="1200" dirty="0"/>
              <a:t>: Bygget har 6 separate ventilasjonsaggregater</a:t>
            </a:r>
          </a:p>
          <a:p>
            <a:endParaRPr lang="nb-NO" sz="1200" dirty="0"/>
          </a:p>
          <a:p>
            <a:r>
              <a:rPr lang="nb-NO" sz="1200" b="1" dirty="0" err="1"/>
              <a:t>Oppvarminng</a:t>
            </a:r>
            <a:r>
              <a:rPr lang="nb-NO" sz="1200" dirty="0"/>
              <a:t>: Oppvarming med EL-kjele til vannbårent varmesystem</a:t>
            </a:r>
          </a:p>
          <a:p>
            <a:endParaRPr lang="nb-NO" sz="1200" dirty="0"/>
          </a:p>
          <a:p>
            <a:r>
              <a:rPr lang="nb-NO" sz="1200" b="1" dirty="0"/>
              <a:t>Brannvarsling</a:t>
            </a:r>
            <a:r>
              <a:rPr lang="nb-NO" sz="1200" dirty="0"/>
              <a:t>: Heldekkende brannvarslingsanlegg med detektorer og betjeningspanel ved inngangen</a:t>
            </a:r>
          </a:p>
          <a:p>
            <a:endParaRPr lang="nb-NO" sz="1200" dirty="0"/>
          </a:p>
          <a:p>
            <a:r>
              <a:rPr lang="nb-NO" sz="1200" b="1" dirty="0"/>
              <a:t>Heiser</a:t>
            </a:r>
            <a:r>
              <a:rPr lang="nb-NO" sz="1200" dirty="0"/>
              <a:t>: Det er 1 heis i bygget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D8C041CE-E005-41BC-AC56-3063A969F6D7}"/>
              </a:ext>
            </a:extLst>
          </p:cNvPr>
          <p:cNvSpPr txBox="1"/>
          <p:nvPr/>
        </p:nvSpPr>
        <p:spPr>
          <a:xfrm>
            <a:off x="827584" y="123478"/>
            <a:ext cx="280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/>
              <a:t>Bygget</a:t>
            </a:r>
          </a:p>
        </p:txBody>
      </p:sp>
    </p:spTree>
    <p:extLst>
      <p:ext uri="{BB962C8B-B14F-4D97-AF65-F5344CB8AC3E}">
        <p14:creationId xmlns:p14="http://schemas.microsoft.com/office/powerpoint/2010/main" val="6974416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5903B5D-D6CD-4918-B3C7-EF01C25D5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Plan U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FF516923-6DCB-44EC-B824-E87A75D8B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548F1-6D36-4902-B57A-69A845AA9B7E}" type="slidenum">
              <a:rPr lang="nb-NO" smtClean="0"/>
              <a:t>4</a:t>
            </a:fld>
            <a:endParaRPr lang="nb-NO"/>
          </a:p>
        </p:txBody>
      </p:sp>
      <p:pic>
        <p:nvPicPr>
          <p:cNvPr id="7" name="Bilde 6" descr="BYG550-Plan U1 (002).pdf - Adobe Reader">
            <a:extLst>
              <a:ext uri="{FF2B5EF4-FFF2-40B4-BE49-F238E27FC236}">
                <a16:creationId xmlns:a16="http://schemas.microsoft.com/office/drawing/2014/main" id="{235EB888-C69B-4B84-BA62-04C2E69062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0" t="19683" r="3538" b="9575"/>
          <a:stretch/>
        </p:blipFill>
        <p:spPr>
          <a:xfrm>
            <a:off x="420416" y="915566"/>
            <a:ext cx="8280920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930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B94F3D7-BFD6-4D42-8734-535C80262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416" y="403608"/>
            <a:ext cx="8150469" cy="415498"/>
          </a:xfrm>
        </p:spPr>
        <p:txBody>
          <a:bodyPr/>
          <a:lstStyle/>
          <a:p>
            <a:r>
              <a:rPr lang="nb-NO" dirty="0"/>
              <a:t>Plan 1. etasje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90188DE9-A680-428D-95E8-4FA312908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548F1-6D36-4902-B57A-69A845AA9B7E}" type="slidenum">
              <a:rPr lang="nb-NO" smtClean="0"/>
              <a:t>5</a:t>
            </a:fld>
            <a:endParaRPr lang="nb-NO"/>
          </a:p>
        </p:txBody>
      </p:sp>
      <p:pic>
        <p:nvPicPr>
          <p:cNvPr id="7" name="Bilde 6" descr="BYG550-Plan 1 (002).pdf - Adobe Reader">
            <a:extLst>
              <a:ext uri="{FF2B5EF4-FFF2-40B4-BE49-F238E27FC236}">
                <a16:creationId xmlns:a16="http://schemas.microsoft.com/office/drawing/2014/main" id="{DC4F0DF5-5B0A-4328-8BAE-D390FE092A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6" t="18238" r="2751" b="12463"/>
          <a:stretch/>
        </p:blipFill>
        <p:spPr>
          <a:xfrm>
            <a:off x="467544" y="987574"/>
            <a:ext cx="8319366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828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9CB5AD8-96D2-4C1E-A5A2-7AF9BF67D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Plan 2. etasje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09A1DFF9-CCE2-4DFF-A8FC-DB95FD38F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Tittel på presentasjon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6AE4EC75-80F6-470F-8265-DC940CD7F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548F1-6D36-4902-B57A-69A845AA9B7E}" type="slidenum">
              <a:rPr lang="nb-NO" smtClean="0"/>
              <a:t>6</a:t>
            </a:fld>
            <a:endParaRPr lang="nb-NO"/>
          </a:p>
        </p:txBody>
      </p:sp>
      <p:pic>
        <p:nvPicPr>
          <p:cNvPr id="7" name="Bilde 6" descr="BYG550-Plan 2.pdf - Adobe Reader">
            <a:extLst>
              <a:ext uri="{FF2B5EF4-FFF2-40B4-BE49-F238E27FC236}">
                <a16:creationId xmlns:a16="http://schemas.microsoft.com/office/drawing/2014/main" id="{554A3532-73FC-4BF8-86B8-4E8451F79A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3" t="18239" r="3538" b="13906"/>
          <a:stretch/>
        </p:blipFill>
        <p:spPr>
          <a:xfrm>
            <a:off x="467544" y="987574"/>
            <a:ext cx="8352928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870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C8E02CF-2594-454C-9242-D43AEC054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Ladekonfigurasjon – fase 1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D066F1B1-29CE-4B06-9AB7-A5549BEDF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548F1-6D36-4902-B57A-69A845AA9B7E}" type="slidenum">
              <a:rPr lang="nb-NO" smtClean="0"/>
              <a:t>7</a:t>
            </a:fld>
            <a:endParaRPr lang="nb-NO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03EEBEEF-5AE3-4D76-8CEE-D7846DC8F1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975" t="-641" b="641"/>
          <a:stretch/>
        </p:blipFill>
        <p:spPr>
          <a:xfrm>
            <a:off x="35496" y="1563638"/>
            <a:ext cx="5112568" cy="2005070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67E69BCE-54FA-4626-8767-0371878DE8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66" r="11516" b="5943"/>
          <a:stretch/>
        </p:blipFill>
        <p:spPr>
          <a:xfrm rot="5400000">
            <a:off x="6215289" y="928462"/>
            <a:ext cx="2005070" cy="341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791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CF27401-20BF-485E-A03B-67EC4EC38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Kapasiteter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FB9F3A03-E5DA-4071-9492-6FE56A076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548F1-6D36-4902-B57A-69A845AA9B7E}" type="slidenum">
              <a:rPr lang="nb-NO" smtClean="0"/>
              <a:t>8</a:t>
            </a:fld>
            <a:endParaRPr lang="nb-NO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A989043C-A53F-40B8-8595-2CB0BFDC51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81" y="2672442"/>
            <a:ext cx="8819038" cy="1876451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7EE8BE4D-E8C9-4F12-8553-9FFE7C1D69C6}"/>
              </a:ext>
            </a:extLst>
          </p:cNvPr>
          <p:cNvSpPr/>
          <p:nvPr/>
        </p:nvSpPr>
        <p:spPr>
          <a:xfrm>
            <a:off x="420416" y="1059582"/>
            <a:ext cx="2927448" cy="151216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F636C90C-002E-4013-A613-AEAE64085D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936" y="1059811"/>
            <a:ext cx="2926334" cy="1511939"/>
          </a:xfrm>
          <a:prstGeom prst="rect">
            <a:avLst/>
          </a:prstGeom>
        </p:spPr>
      </p:pic>
      <p:sp>
        <p:nvSpPr>
          <p:cNvPr id="10" name="TekstSylinder 9">
            <a:extLst>
              <a:ext uri="{FF2B5EF4-FFF2-40B4-BE49-F238E27FC236}">
                <a16:creationId xmlns:a16="http://schemas.microsoft.com/office/drawing/2014/main" id="{EEC0698C-7BE2-48A5-8890-B99C8029E54F}"/>
              </a:ext>
            </a:extLst>
          </p:cNvPr>
          <p:cNvSpPr txBox="1"/>
          <p:nvPr/>
        </p:nvSpPr>
        <p:spPr>
          <a:xfrm>
            <a:off x="539552" y="1131590"/>
            <a:ext cx="26642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b-NO" sz="1400" dirty="0"/>
              <a:t>Asfaltert oppstillingsplass til 75 leddbusser fordelt på to soner</a:t>
            </a:r>
          </a:p>
          <a:p>
            <a:pPr marL="285750" indent="-285750">
              <a:buFontTx/>
              <a:buChar char="-"/>
            </a:pPr>
            <a:r>
              <a:rPr lang="nb-NO" sz="1400" dirty="0"/>
              <a:t>Asfaltert parkeringsplass for 40 personbiler</a:t>
            </a:r>
          </a:p>
          <a:p>
            <a:pPr marL="285750" indent="-285750">
              <a:buFontTx/>
              <a:buChar char="-"/>
            </a:pPr>
            <a:r>
              <a:rPr lang="nb-NO" sz="1400" dirty="0"/>
              <a:t>2 drivstofftanker a 50.000 liter</a:t>
            </a: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B6D33BE1-836D-49AD-8ACE-C7F7D631A67A}"/>
              </a:ext>
            </a:extLst>
          </p:cNvPr>
          <p:cNvSpPr txBox="1"/>
          <p:nvPr/>
        </p:nvSpPr>
        <p:spPr>
          <a:xfrm>
            <a:off x="3995936" y="1116071"/>
            <a:ext cx="280831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b-NO" sz="1400" dirty="0"/>
              <a:t>6+2 verkstedspor (2 </a:t>
            </a:r>
            <a:r>
              <a:rPr lang="nb-NO" sz="1400" dirty="0" err="1"/>
              <a:t>servicegraver</a:t>
            </a:r>
            <a:r>
              <a:rPr lang="nb-NO" sz="1400" dirty="0"/>
              <a:t>)</a:t>
            </a:r>
          </a:p>
          <a:p>
            <a:pPr marL="285750" indent="-285750">
              <a:buFontTx/>
              <a:buChar char="-"/>
            </a:pPr>
            <a:r>
              <a:rPr lang="nb-NO" sz="1400" dirty="0"/>
              <a:t>PKK-spor med inspeksjonsgrav</a:t>
            </a:r>
          </a:p>
          <a:p>
            <a:pPr marL="285750" indent="-285750">
              <a:buFontTx/>
              <a:buChar char="-"/>
            </a:pPr>
            <a:r>
              <a:rPr lang="nb-NO" sz="1400" dirty="0"/>
              <a:t>9 (3) løftesøyler og 12 mobile løftebukker</a:t>
            </a:r>
          </a:p>
          <a:p>
            <a:pPr marL="285750" indent="-285750">
              <a:buFontTx/>
              <a:buChar char="-"/>
            </a:pPr>
            <a:r>
              <a:rPr lang="nb-NO" sz="1400" dirty="0"/>
              <a:t>Delevaskemaskin</a:t>
            </a:r>
          </a:p>
          <a:p>
            <a:pPr marL="285750" indent="-285750">
              <a:buFontTx/>
              <a:buChar char="-"/>
            </a:pPr>
            <a:endParaRPr lang="nb-NO" sz="1400" dirty="0"/>
          </a:p>
          <a:p>
            <a:pPr marL="285750" indent="-285750">
              <a:buFontTx/>
              <a:buChar char="-"/>
            </a:pP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837774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E8BD921-6D69-4563-B329-94131583C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Fornyelser – utførte og planlagte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B457F678-7406-4CB2-BFA2-D25C3C249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548F1-6D36-4902-B57A-69A845AA9B7E}" type="slidenum">
              <a:rPr lang="nb-NO" smtClean="0"/>
              <a:t>9</a:t>
            </a:fld>
            <a:endParaRPr lang="nb-NO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C3A017C4-E972-4C0E-8DC2-1A0B823D9EC5}"/>
              </a:ext>
            </a:extLst>
          </p:cNvPr>
          <p:cNvSpPr/>
          <p:nvPr/>
        </p:nvSpPr>
        <p:spPr>
          <a:xfrm>
            <a:off x="539552" y="1131590"/>
            <a:ext cx="3096344" cy="3024336"/>
          </a:xfrm>
          <a:prstGeom prst="rect">
            <a:avLst/>
          </a:prstGeom>
          <a:solidFill>
            <a:srgbClr val="95E3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FE84111D-FE04-40E1-8286-80F214B82702}"/>
              </a:ext>
            </a:extLst>
          </p:cNvPr>
          <p:cNvSpPr txBox="1"/>
          <p:nvPr/>
        </p:nvSpPr>
        <p:spPr>
          <a:xfrm>
            <a:off x="611560" y="1285478"/>
            <a:ext cx="28803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Har gjort:</a:t>
            </a:r>
          </a:p>
          <a:p>
            <a:pPr marL="285750" indent="-285750">
              <a:buFontTx/>
              <a:buChar char="-"/>
            </a:pPr>
            <a:r>
              <a:rPr lang="nb-NO" dirty="0"/>
              <a:t>Fornyet stigeldere og underfordelere</a:t>
            </a:r>
          </a:p>
          <a:p>
            <a:pPr marL="285750" indent="-285750">
              <a:buFontTx/>
              <a:buChar char="-"/>
            </a:pPr>
            <a:r>
              <a:rPr lang="nb-NO" dirty="0"/>
              <a:t>Sanert oljetank</a:t>
            </a:r>
          </a:p>
          <a:p>
            <a:pPr marL="285750" indent="-285750">
              <a:buFontTx/>
              <a:buChar char="-"/>
            </a:pPr>
            <a:r>
              <a:rPr lang="nb-NO" dirty="0"/>
              <a:t>Fornyet kjølerør</a:t>
            </a:r>
          </a:p>
          <a:p>
            <a:pPr marL="285750" indent="-285750">
              <a:buFontTx/>
              <a:buChar char="-"/>
            </a:pPr>
            <a:r>
              <a:rPr lang="nb-NO" dirty="0"/>
              <a:t>Fornyet verkstedbelysning</a:t>
            </a:r>
          </a:p>
          <a:p>
            <a:pPr marL="285750" indent="-285750">
              <a:buFontTx/>
              <a:buChar char="-"/>
            </a:pPr>
            <a:r>
              <a:rPr lang="nb-NO" dirty="0"/>
              <a:t>Oppgradert garderober og toaletter </a:t>
            </a:r>
          </a:p>
          <a:p>
            <a:pPr marL="285750" indent="-285750">
              <a:buFontTx/>
              <a:buChar char="-"/>
            </a:pPr>
            <a:r>
              <a:rPr lang="nb-NO" dirty="0"/>
              <a:t>Fornyet kompressor</a:t>
            </a:r>
          </a:p>
          <a:p>
            <a:pPr marL="285750" indent="-285750">
              <a:buFontTx/>
              <a:buChar char="-"/>
            </a:pPr>
            <a:r>
              <a:rPr lang="nb-NO" dirty="0"/>
              <a:t>Fornyet delevaskemaskin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D8CCD258-181F-4682-A02A-56FCF827D429}"/>
              </a:ext>
            </a:extLst>
          </p:cNvPr>
          <p:cNvSpPr/>
          <p:nvPr/>
        </p:nvSpPr>
        <p:spPr>
          <a:xfrm>
            <a:off x="4495650" y="1131590"/>
            <a:ext cx="2956670" cy="3024336"/>
          </a:xfrm>
          <a:prstGeom prst="rect">
            <a:avLst/>
          </a:prstGeom>
          <a:solidFill>
            <a:srgbClr val="FACC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2551E726-F0CE-4582-A47D-528913FCE326}"/>
              </a:ext>
            </a:extLst>
          </p:cNvPr>
          <p:cNvSpPr txBox="1"/>
          <p:nvPr/>
        </p:nvSpPr>
        <p:spPr>
          <a:xfrm>
            <a:off x="4572000" y="1285478"/>
            <a:ext cx="266429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Skal gjøre (1 – 5 år):</a:t>
            </a:r>
          </a:p>
          <a:p>
            <a:pPr marL="285750" indent="-285750">
              <a:buFontTx/>
              <a:buChar char="-"/>
            </a:pPr>
            <a:r>
              <a:rPr lang="nb-NO" dirty="0"/>
              <a:t>Taktekking</a:t>
            </a:r>
          </a:p>
          <a:p>
            <a:pPr marL="285750" indent="-285750">
              <a:buFontTx/>
              <a:buChar char="-"/>
            </a:pPr>
            <a:r>
              <a:rPr lang="nb-NO" dirty="0"/>
              <a:t>Fornye 3 ventilasjonsanlegg</a:t>
            </a:r>
          </a:p>
          <a:p>
            <a:pPr marL="285750" indent="-285750">
              <a:buFontTx/>
              <a:buChar char="-"/>
            </a:pPr>
            <a:r>
              <a:rPr lang="nb-NO" dirty="0"/>
              <a:t>Fornye SD-anlegg</a:t>
            </a:r>
          </a:p>
          <a:p>
            <a:pPr marL="285750" indent="-285750">
              <a:buFontTx/>
              <a:buChar char="-"/>
            </a:pPr>
            <a:r>
              <a:rPr lang="nb-NO" dirty="0"/>
              <a:t>Fornye </a:t>
            </a:r>
            <a:r>
              <a:rPr lang="nb-NO" dirty="0" err="1"/>
              <a:t>epoxybelegg</a:t>
            </a:r>
            <a:r>
              <a:rPr lang="nb-NO" dirty="0"/>
              <a:t> verksted</a:t>
            </a:r>
          </a:p>
          <a:p>
            <a:pPr marL="285750" indent="-285750">
              <a:buFontTx/>
              <a:buChar char="-"/>
            </a:pPr>
            <a:r>
              <a:rPr lang="nb-NO" dirty="0"/>
              <a:t>Fornye røranlegg</a:t>
            </a:r>
          </a:p>
          <a:p>
            <a:pPr marL="285750" indent="-285750">
              <a:buFontTx/>
              <a:buChar char="-"/>
            </a:pPr>
            <a:r>
              <a:rPr lang="nb-NO" dirty="0"/>
              <a:t>Ny vurdering av fjernvarme</a:t>
            </a:r>
          </a:p>
        </p:txBody>
      </p:sp>
    </p:spTree>
    <p:extLst>
      <p:ext uri="{BB962C8B-B14F-4D97-AF65-F5344CB8AC3E}">
        <p14:creationId xmlns:p14="http://schemas.microsoft.com/office/powerpoint/2010/main" val="146564844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blank">
  <a:themeElements>
    <a:clrScheme name="Sporveien">
      <a:dk1>
        <a:sysClr val="windowText" lastClr="000000"/>
      </a:dk1>
      <a:lt1>
        <a:sysClr val="window" lastClr="FFFFFF"/>
      </a:lt1>
      <a:dk2>
        <a:srgbClr val="4A4A4A"/>
      </a:dk2>
      <a:lt2>
        <a:srgbClr val="B2B2B2"/>
      </a:lt2>
      <a:accent1>
        <a:srgbClr val="FF8300"/>
      </a:accent1>
      <a:accent2>
        <a:srgbClr val="4A4A4A"/>
      </a:accent2>
      <a:accent3>
        <a:srgbClr val="B2B2B2"/>
      </a:accent3>
      <a:accent4>
        <a:srgbClr val="DADADA"/>
      </a:accent4>
      <a:accent5>
        <a:srgbClr val="FFCB00"/>
      </a:accent5>
      <a:accent6>
        <a:srgbClr val="FFFFFF"/>
      </a:accent6>
      <a:hlink>
        <a:srgbClr val="FF8300"/>
      </a:hlink>
      <a:folHlink>
        <a:srgbClr val="FFCB00"/>
      </a:folHlink>
    </a:clrScheme>
    <a:fontScheme name="Egendefinert 2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orveien PPT_16.9.potx" id="{4E50BBF2-2209-491E-B536-BEA6457C850C}" vid="{1F6D65E9-E7B6-4CC5-B8C1-C9299A23EBE6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D8CA2630A9E1848B6388F746EBAC36A" ma:contentTypeVersion="12" ma:contentTypeDescription="Opprett et nytt dokument." ma:contentTypeScope="" ma:versionID="a29f5808dd90339974e4806d5467d046">
  <xsd:schema xmlns:xsd="http://www.w3.org/2001/XMLSchema" xmlns:xs="http://www.w3.org/2001/XMLSchema" xmlns:p="http://schemas.microsoft.com/office/2006/metadata/properties" xmlns:ns2="7c19622f-0352-44e9-b5bb-67789bf5284f" xmlns:ns3="1f709bd9-ddb0-4426-a819-40bd14618440" targetNamespace="http://schemas.microsoft.com/office/2006/metadata/properties" ma:root="true" ma:fieldsID="0a212fe44b2f173cf0915b04416a1202" ns2:_="" ns3:_="">
    <xsd:import namespace="7c19622f-0352-44e9-b5bb-67789bf5284f"/>
    <xsd:import namespace="1f709bd9-ddb0-4426-a819-40bd1461844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19622f-0352-44e9-b5bb-67789bf528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709bd9-ddb0-4426-a819-40bd14618440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10D308B-9F09-4735-B8C6-001E9FF5E28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0C6BC08-1FE5-4B37-99E6-7123BBD96DD6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7AD567BB-A745-46A6-A848-BB9A0987FC4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c19622f-0352-44e9-b5bb-67789bf5284f"/>
    <ds:schemaRef ds:uri="1f709bd9-ddb0-4426-a819-40bd1461844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Sporveien PPT_16.9</Template>
  <TotalTime>13811</TotalTime>
  <Words>845</Words>
  <Application>Microsoft Office PowerPoint</Application>
  <PresentationFormat>Skjermfremvisning (16:9)</PresentationFormat>
  <Paragraphs>261</Paragraphs>
  <Slides>21</Slides>
  <Notes>1</Notes>
  <HiddenSlides>0</HiddenSlides>
  <MMClips>0</MMClips>
  <ScaleCrop>false</ScaleCrop>
  <HeadingPairs>
    <vt:vector size="8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Innebygde OLE-servere</vt:lpstr>
      </vt:variant>
      <vt:variant>
        <vt:i4>1</vt:i4>
      </vt:variant>
      <vt:variant>
        <vt:lpstr>Lysbildetitler</vt:lpstr>
      </vt:variant>
      <vt:variant>
        <vt:i4>21</vt:i4>
      </vt:variant>
    </vt:vector>
  </HeadingPairs>
  <TitlesOfParts>
    <vt:vector size="25" baseType="lpstr">
      <vt:lpstr>Arial</vt:lpstr>
      <vt:lpstr>Calibri</vt:lpstr>
      <vt:lpstr>blank</vt:lpstr>
      <vt:lpstr>think-cell Slide</vt:lpstr>
      <vt:lpstr>Indre by - bussanlegg</vt:lpstr>
      <vt:lpstr>Forslag til beslutning</vt:lpstr>
      <vt:lpstr>PowerPoint-presentasjon</vt:lpstr>
      <vt:lpstr>Plan U</vt:lpstr>
      <vt:lpstr>Plan 1. etasje</vt:lpstr>
      <vt:lpstr>Plan 2. etasje</vt:lpstr>
      <vt:lpstr>Ladekonfigurasjon – fase 1</vt:lpstr>
      <vt:lpstr>Kapasiteter</vt:lpstr>
      <vt:lpstr>Fornyelser – utførte og planlagte</vt:lpstr>
      <vt:lpstr>Energieffektivisering – tiltak</vt:lpstr>
      <vt:lpstr>Midlertidig bussanlegg Stubberud</vt:lpstr>
      <vt:lpstr>PowerPoint-presentasjon</vt:lpstr>
      <vt:lpstr>PowerPoint-presentasjon</vt:lpstr>
      <vt:lpstr>PowerPoint-presentasjon</vt:lpstr>
      <vt:lpstr>Administrasjonsbygg Stubberud</vt:lpstr>
      <vt:lpstr>Verksted og vaskehall Stubberud (1. etg)</vt:lpstr>
      <vt:lpstr>Romplan verksted</vt:lpstr>
      <vt:lpstr>Bestykning Stubberud - bygninger</vt:lpstr>
      <vt:lpstr>Bestykning Stubberud - oppstillingsareal</vt:lpstr>
      <vt:lpstr>Utstyr verksted og vaskehall</vt:lpstr>
      <vt:lpstr>Kjøremønster busser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Simensen, Anette Dybdal</dc:creator>
  <cp:lastModifiedBy>Skulbru Petter</cp:lastModifiedBy>
  <cp:revision>217</cp:revision>
  <cp:lastPrinted>2020-11-15T15:39:42Z</cp:lastPrinted>
  <dcterms:created xsi:type="dcterms:W3CDTF">2019-12-12T13:07:20Z</dcterms:created>
  <dcterms:modified xsi:type="dcterms:W3CDTF">2021-03-17T15:17:25Z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0x0101006D8CA2630A9E1848B6388F746EBAC36A</vt:lpwstr>
  </property>
</Properties>
</file>