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57" r:id="rId7"/>
    <p:sldId id="258" r:id="rId8"/>
    <p:sldId id="261" r:id="rId9"/>
    <p:sldId id="260" r:id="rId10"/>
    <p:sldId id="262" r:id="rId11"/>
    <p:sldId id="263" r:id="rId12"/>
    <p:sldId id="265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30740-5BDB-4700-B142-BF4E7D65E60B}" v="10" dt="2026-02-02T13:07:27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Dag Kolseth" userId="S::per.kolseth@ruter.no::daf7e439-d32d-4132-bb43-edd74097a969" providerId="AD" clId="Web-{0DA30740-5BDB-4700-B142-BF4E7D65E60B}"/>
    <pc:docChg chg="modSld">
      <pc:chgData name="Per Dag Kolseth" userId="S::per.kolseth@ruter.no::daf7e439-d32d-4132-bb43-edd74097a969" providerId="AD" clId="Web-{0DA30740-5BDB-4700-B142-BF4E7D65E60B}" dt="2026-02-02T13:07:25.241" v="8" actId="20577"/>
      <pc:docMkLst>
        <pc:docMk/>
      </pc:docMkLst>
      <pc:sldChg chg="modSp">
        <pc:chgData name="Per Dag Kolseth" userId="S::per.kolseth@ruter.no::daf7e439-d32d-4132-bb43-edd74097a969" providerId="AD" clId="Web-{0DA30740-5BDB-4700-B142-BF4E7D65E60B}" dt="2026-02-02T13:07:25.241" v="8" actId="20577"/>
        <pc:sldMkLst>
          <pc:docMk/>
          <pc:sldMk cId="3876613090" sldId="256"/>
        </pc:sldMkLst>
        <pc:spChg chg="mod">
          <ac:chgData name="Per Dag Kolseth" userId="S::per.kolseth@ruter.no::daf7e439-d32d-4132-bb43-edd74097a969" providerId="AD" clId="Web-{0DA30740-5BDB-4700-B142-BF4E7D65E60B}" dt="2026-02-02T13:07:25.241" v="8" actId="20577"/>
          <ac:spMkLst>
            <pc:docMk/>
            <pc:sldMk cId="3876613090" sldId="256"/>
            <ac:spMk id="2" creationId="{24606BB1-0A3C-C978-9D19-EB33A3CBFB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CAADA-F6E7-4FE8-A949-592187DE0161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5D8E4-C678-4FEC-A49D-25A59A1E18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7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5D8E4-C678-4FEC-A49D-25A59A1E18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1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83551-7EFF-240A-9584-621B7BF9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3B493B-531D-4655-B844-5F7F95694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2630B2-8D4A-879D-2F45-B954C03B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F0403B-C765-A604-5EFA-80B992FB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4DE113-3845-3764-9238-FAADA25C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6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D0F0DD-257E-9597-9873-C80CA450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7400169-AEBA-7787-260E-499D856B7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E203C3-06F0-0F78-A791-179DB835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ED1E97-D0A8-FEE1-8523-F7549141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F93D7D-CACD-16E4-6811-DF291A47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FD31782-8896-CB09-42C0-F83C4C32C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8F773C1-BF33-BDF1-DC2C-B69FE0ABF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1911F1-7704-BE84-5639-9D6F86ED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7C1EB4-507F-3F9D-2399-26204398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5B756C-A023-E235-0DDB-79BD57B6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68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CE22C-1A1D-1424-C35A-FA5A85C8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E30329-2CBA-2965-6A4A-96A6AEDAF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3E6C0F-9B26-A11A-A160-43F3DBDE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5A98B4-13B4-1743-3CB7-CAB351C6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81332A-81F1-A429-C77C-C7A599B8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43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D0C39F-C165-29DE-90C5-16F0E76E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FEA824-D932-657B-9B9E-205F0D27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8D4E7B-0C9B-C062-CE16-930CDEE3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F93F2C-3C1D-B6C7-7B04-D41D0678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3E4D8-248E-5616-C33A-8D805A5B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82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83B833-D1AB-381B-FB49-6B70E313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4CF1A1-C989-4765-17D0-B1A5369F6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EA081F-BBEB-709F-8634-50D1DE83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FEA3AC7-335E-641F-FE23-D7B101D6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023D29-90B1-B012-C257-6660B678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B2E8E6-8AA8-2A8D-9373-9543FE0B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87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CE642-C9A9-73CD-5B3A-DC8D0070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81D870-1685-A8C5-5373-81CA89AE7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06F9C2-A357-F9D5-306E-36E1A9D2D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4E1E90-2010-DB59-6FF2-940CDF1AD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697AD9-BCC2-AE27-931C-17598754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748518-54E3-209B-8F27-2DEA3F09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FA7AA86-BC9E-CFC6-6B97-422F0C16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93AE0CE-3DEB-6A8B-F733-43585142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55427A-393C-6ABF-C098-53A25603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1C3E7E4-F017-F797-A472-962F196B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56F40F-6F53-C87E-7C8E-70A96D27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A1DC17-F3BF-E179-3C5C-A6598091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55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60DA086-5FF8-06FB-0D85-E8CEBD64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66CD9D3-28BD-0930-7880-A46E8F42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0266D4-2EE5-A06C-3977-99EF2F3A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91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5CE2F5-B556-1C25-467E-3744FE14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E9775-37DA-D78C-7EE9-786DCBE5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CE50C2-12AD-E89A-9402-47556C922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F518CBB-7BA9-6FC4-C269-2743AEE0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1206F2-2BC9-598D-5611-2E1FF7A1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2C26B7-1047-868D-E947-6DE2231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E2071E-4BF4-D537-72B4-83FDB7BD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33995E1-A3C8-9531-B6D4-7DA71257B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41E0B3-9A47-B26C-AA3B-B31B427EE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C09E18-3A6A-B0F7-CF68-6286C1A9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0B5B82-F419-73AA-C1BF-ABED5DAB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0F3889-67FC-29DA-2826-51B42526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9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3D7D223-7EA6-0093-2AE9-FDED97AD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6A4B6A-447F-06F4-76E6-6801F4B1A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CA2D18-D275-8EE3-F4B1-A8C359BBD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9A6EF-F4FF-45EA-93B3-E36FDC2CF397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39CAB-A405-19C9-0E97-428DC805C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5004AE-E6D8-02E3-3E4F-B16E2E0D9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F97136-B495-446D-86B0-A1C781E53C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9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606BB1-0A3C-C978-9D19-EB33A3CBF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Utvikling av bussanlegg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B3EF87B-9E84-BAD9-97A5-C72F8757B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Romerike</a:t>
            </a:r>
          </a:p>
        </p:txBody>
      </p:sp>
    </p:spTree>
    <p:extLst>
      <p:ext uri="{BB962C8B-B14F-4D97-AF65-F5344CB8AC3E}">
        <p14:creationId xmlns:p14="http://schemas.microsoft.com/office/powerpoint/2010/main" val="387661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DE198-5427-D07A-DBC0-55E21FFB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9" y="383661"/>
            <a:ext cx="10515600" cy="1325563"/>
          </a:xfrm>
        </p:spPr>
        <p:txBody>
          <a:bodyPr/>
          <a:lstStyle/>
          <a:p>
            <a:r>
              <a:rPr lang="nb-NO"/>
              <a:t>Jevnaker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80C6746-0E86-71D5-BCF7-F84FFC49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8" y="1931830"/>
            <a:ext cx="3494062" cy="420226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b="1"/>
              <a:t>Høydepunkter fra Jevnaker satellittanlegg</a:t>
            </a:r>
          </a:p>
          <a:p>
            <a:r>
              <a:rPr lang="nb-NO"/>
              <a:t>Anlegg eies av privat aktør via foretaket, Wilkens eiendom AS</a:t>
            </a:r>
          </a:p>
          <a:p>
            <a:r>
              <a:rPr lang="nb-NO"/>
              <a:t>Anlegg videreføres i stor grad som i dag</a:t>
            </a:r>
          </a:p>
          <a:p>
            <a:r>
              <a:rPr lang="nb-NO"/>
              <a:t>Beregnet kapasitet </a:t>
            </a:r>
            <a:r>
              <a:rPr lang="nb-NO" err="1"/>
              <a:t>ca</a:t>
            </a:r>
            <a:r>
              <a:rPr lang="nb-NO"/>
              <a:t> 10-12 busser</a:t>
            </a:r>
          </a:p>
          <a:p>
            <a:r>
              <a:rPr lang="nb-NO"/>
              <a:t>Har vaskehall med enkel, manuell bussvasker </a:t>
            </a:r>
          </a:p>
          <a:p>
            <a:r>
              <a:rPr lang="nb-NO"/>
              <a:t>Legges opp ladeinfra for bussoppstillingsplasser</a:t>
            </a:r>
          </a:p>
          <a:p>
            <a:r>
              <a:rPr lang="nb-NO"/>
              <a:t>Vi er tilbudt å etablere bussoppstillingsplasser med ladeanlegg, vest for verkstedbygget, på «hundetomta»</a:t>
            </a:r>
          </a:p>
          <a:p>
            <a:r>
              <a:rPr lang="nb-NO"/>
              <a:t>Jobber med grunneier for å kunne etablere bussoppstillingsplasser under tak, som i dag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7757925-08A1-CE6A-E730-6B4C7277511A}"/>
              </a:ext>
            </a:extLst>
          </p:cNvPr>
          <p:cNvSpPr txBox="1"/>
          <p:nvPr/>
        </p:nvSpPr>
        <p:spPr>
          <a:xfrm>
            <a:off x="636249" y="1339892"/>
            <a:ext cx="168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err="1"/>
              <a:t>Musmyrveien</a:t>
            </a:r>
            <a:r>
              <a:rPr lang="nb-NO"/>
              <a:t> 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B853189-7FCC-75D9-5B2E-B31C6B3C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90" y="703078"/>
            <a:ext cx="8107272" cy="54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038A6-5769-B491-E920-F2F026BD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0CCC7F-4A85-A634-AE6A-6E849056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9" y="383661"/>
            <a:ext cx="10515600" cy="1325563"/>
          </a:xfrm>
        </p:spPr>
        <p:txBody>
          <a:bodyPr/>
          <a:lstStyle/>
          <a:p>
            <a:r>
              <a:rPr lang="nb-NO"/>
              <a:t>Jevnaker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7EF92A7-B862-0499-8854-02DD8D8E6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8" y="1931830"/>
            <a:ext cx="3494062" cy="420226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b="1"/>
              <a:t>Høydepunkter fra Jevnaker satellittanlegg</a:t>
            </a:r>
          </a:p>
          <a:p>
            <a:r>
              <a:rPr lang="nb-NO"/>
              <a:t>Anlegg eies av privat aktør via foretaket, Wilkens eiendom AS</a:t>
            </a:r>
          </a:p>
          <a:p>
            <a:r>
              <a:rPr lang="nb-NO"/>
              <a:t>Anlegg videreføres i stor grad som i dag</a:t>
            </a:r>
          </a:p>
          <a:p>
            <a:r>
              <a:rPr lang="nb-NO"/>
              <a:t>Beregnet kapasitet </a:t>
            </a:r>
            <a:r>
              <a:rPr lang="nb-NO" err="1"/>
              <a:t>ca</a:t>
            </a:r>
            <a:r>
              <a:rPr lang="nb-NO"/>
              <a:t> 10-12 busser</a:t>
            </a:r>
          </a:p>
          <a:p>
            <a:r>
              <a:rPr lang="nb-NO"/>
              <a:t>Har vaskehall med enkel, manuell bussvasker </a:t>
            </a:r>
          </a:p>
          <a:p>
            <a:r>
              <a:rPr lang="nb-NO"/>
              <a:t>Legges opp ladeinfra for bussoppstillingsplasser</a:t>
            </a:r>
          </a:p>
          <a:p>
            <a:r>
              <a:rPr lang="nb-NO"/>
              <a:t>Vi er tilbudt å etablere bussoppstillingsplasser med ladeanlegg, vest for verkstedbygget, på «hundetomta»</a:t>
            </a:r>
          </a:p>
          <a:p>
            <a:r>
              <a:rPr lang="nb-NO"/>
              <a:t>Jobber med grunneier for å kunne etablere bussoppstillingsplasser under tak, som i dag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158E4A3-EA6D-3C1F-B600-5C85AEE5C50D}"/>
              </a:ext>
            </a:extLst>
          </p:cNvPr>
          <p:cNvSpPr txBox="1"/>
          <p:nvPr/>
        </p:nvSpPr>
        <p:spPr>
          <a:xfrm>
            <a:off x="636249" y="1339892"/>
            <a:ext cx="168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err="1"/>
              <a:t>Musmyrveien</a:t>
            </a:r>
            <a:r>
              <a:rPr lang="nb-NO"/>
              <a:t> 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379D91A-E6FC-980F-08DF-551766C5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90" y="703078"/>
            <a:ext cx="8107272" cy="54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54FE2-9923-D4D7-E0C9-EDB03402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B34B23-4D6F-5B87-C60D-96420F14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9" y="383661"/>
            <a:ext cx="10515600" cy="1325563"/>
          </a:xfrm>
        </p:spPr>
        <p:txBody>
          <a:bodyPr/>
          <a:lstStyle/>
          <a:p>
            <a:r>
              <a:rPr lang="nb-NO"/>
              <a:t>Hemnes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76A5692-F16C-B2B3-BD97-3BF38CC1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8" y="1931830"/>
            <a:ext cx="3494062" cy="42022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 b="1"/>
              <a:t>Høydepunkter fra Hemnes satellittanlegg</a:t>
            </a:r>
          </a:p>
          <a:p>
            <a:r>
              <a:rPr lang="nb-NO"/>
              <a:t>Anlegg eies av privat aktør via foretaket, VY</a:t>
            </a:r>
          </a:p>
          <a:p>
            <a:r>
              <a:rPr lang="nb-NO"/>
              <a:t>Anlegg videreføres i stor grad som i dag</a:t>
            </a:r>
          </a:p>
          <a:p>
            <a:r>
              <a:rPr lang="nb-NO"/>
              <a:t>Beregnet kapasitet </a:t>
            </a:r>
            <a:r>
              <a:rPr lang="nb-NO" err="1"/>
              <a:t>ca</a:t>
            </a:r>
            <a:r>
              <a:rPr lang="nb-NO"/>
              <a:t> 7 busser</a:t>
            </a:r>
          </a:p>
          <a:p>
            <a:r>
              <a:rPr lang="nb-NO"/>
              <a:t>Har noe innendørsparkering</a:t>
            </a:r>
          </a:p>
          <a:p>
            <a:r>
              <a:rPr lang="nb-NO"/>
              <a:t>Legges opp </a:t>
            </a:r>
            <a:r>
              <a:rPr lang="nb-NO" err="1"/>
              <a:t>ladeinfra</a:t>
            </a:r>
            <a:r>
              <a:rPr lang="nb-NO"/>
              <a:t> for bussoppstillingsplasser</a:t>
            </a:r>
          </a:p>
          <a:p>
            <a:r>
              <a:rPr lang="nb-NO"/>
              <a:t>Pause og WC</a:t>
            </a:r>
          </a:p>
          <a:p>
            <a:endParaRPr lang="nb-NO"/>
          </a:p>
        </p:txBody>
      </p:sp>
      <p:pic>
        <p:nvPicPr>
          <p:cNvPr id="3" name="Bilde 2" descr="Et bilde som inneholder Flyfoto, kart, skjermbilde, Skalamodell&#10;&#10;KI-generert innhold kan være feil.">
            <a:extLst>
              <a:ext uri="{FF2B5EF4-FFF2-40B4-BE49-F238E27FC236}">
                <a16:creationId xmlns:a16="http://schemas.microsoft.com/office/drawing/2014/main" id="{AB378259-E844-897D-112F-5295A5C8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30" y="1932848"/>
            <a:ext cx="5067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9597A-E391-9FA4-D700-088C607F4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038543-8779-856C-2480-1F72CC4E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9" y="383661"/>
            <a:ext cx="10515600" cy="1325563"/>
          </a:xfrm>
        </p:spPr>
        <p:txBody>
          <a:bodyPr/>
          <a:lstStyle/>
          <a:p>
            <a:r>
              <a:rPr lang="nb-NO"/>
              <a:t>Ask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FA12200-78CA-D7F3-043D-FF96B6B3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8" y="1931830"/>
            <a:ext cx="3494062" cy="42022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 b="1"/>
              <a:t>Høydepunkter fra Ask satellittanlegg</a:t>
            </a:r>
          </a:p>
          <a:p>
            <a:r>
              <a:rPr lang="nb-NO"/>
              <a:t>Anlegg eies av privat aktør </a:t>
            </a:r>
          </a:p>
          <a:p>
            <a:r>
              <a:rPr lang="nb-NO"/>
              <a:t>Beregnet kapasitet </a:t>
            </a:r>
            <a:r>
              <a:rPr lang="nb-NO" err="1"/>
              <a:t>ca</a:t>
            </a:r>
            <a:r>
              <a:rPr lang="nb-NO"/>
              <a:t> 15-25 busser</a:t>
            </a:r>
          </a:p>
          <a:p>
            <a:r>
              <a:rPr lang="nb-NO"/>
              <a:t>Enkel vaskehall</a:t>
            </a:r>
          </a:p>
          <a:p>
            <a:r>
              <a:rPr lang="nb-NO"/>
              <a:t>Legges opp </a:t>
            </a:r>
            <a:r>
              <a:rPr lang="nb-NO" err="1"/>
              <a:t>ladeinfra</a:t>
            </a:r>
            <a:r>
              <a:rPr lang="nb-NO"/>
              <a:t> for bussoppstillingsplasser</a:t>
            </a:r>
          </a:p>
          <a:p>
            <a:r>
              <a:rPr lang="nb-NO"/>
              <a:t>Pause og WC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Reguleringsplass 4 stk. på Gardermoen</a:t>
            </a:r>
          </a:p>
          <a:p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5DD3A38-DA8D-91D6-36A8-60F1FD3612E6}"/>
              </a:ext>
            </a:extLst>
          </p:cNvPr>
          <p:cNvSpPr txBox="1"/>
          <p:nvPr/>
        </p:nvSpPr>
        <p:spPr>
          <a:xfrm>
            <a:off x="636249" y="1339892"/>
            <a:ext cx="16883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b-NO"/>
          </a:p>
        </p:txBody>
      </p:sp>
      <p:pic>
        <p:nvPicPr>
          <p:cNvPr id="4" name="Bilde 3" descr="Et bilde som inneholder kart, atlas, tekst&#10;&#10;KI-generert innhold kan være feil.">
            <a:extLst>
              <a:ext uri="{FF2B5EF4-FFF2-40B4-BE49-F238E27FC236}">
                <a16:creationId xmlns:a16="http://schemas.microsoft.com/office/drawing/2014/main" id="{8A8CE975-13A2-D074-F7CF-8DC0BDDE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268" y="752798"/>
            <a:ext cx="44386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8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6A87809-A085-87C7-0D6C-082E6444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64" y="106680"/>
            <a:ext cx="7433136" cy="67513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C820819-388D-4CCF-F017-0DB549D0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11983"/>
            <a:ext cx="10515600" cy="446036"/>
          </a:xfrm>
        </p:spPr>
        <p:txBody>
          <a:bodyPr>
            <a:normAutofit fontScale="90000"/>
          </a:bodyPr>
          <a:lstStyle/>
          <a:p>
            <a:r>
              <a:rPr lang="nb-NO"/>
              <a:t>Bjørkelangen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99112DE-5BA6-A270-9D18-4B55D639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8" y="1417420"/>
            <a:ext cx="4614400" cy="4969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b="1"/>
              <a:t>Høydepunkter fra Bjørkelangen bussanlegg</a:t>
            </a:r>
          </a:p>
          <a:p>
            <a:r>
              <a:rPr lang="nb-NO" sz="1400"/>
              <a:t>Eiendom anskaffes gjennom Sporveien Bussanlegg – gir et langsiktig perspektiv på investeringer</a:t>
            </a:r>
          </a:p>
          <a:p>
            <a:r>
              <a:rPr lang="nb-NO" sz="1400"/>
              <a:t>Kostnadsfokus – Gjør nødvendige investeringer – unngår omfattende ombygninger</a:t>
            </a:r>
          </a:p>
          <a:p>
            <a:r>
              <a:rPr lang="nb-NO" sz="1400"/>
              <a:t>Elektrifisering av bussparken – vi bygger ut ladeinfrastruktur</a:t>
            </a:r>
          </a:p>
          <a:p>
            <a:r>
              <a:rPr lang="nb-NO" sz="1400"/>
              <a:t>Naboer tett på anlegget – Stort fokus på støyskjerming</a:t>
            </a:r>
          </a:p>
          <a:p>
            <a:r>
              <a:rPr lang="nb-NO" sz="1400"/>
              <a:t>Verksted bygges om slik at man kan også jobbe på batteripakker på tak </a:t>
            </a:r>
          </a:p>
          <a:p>
            <a:r>
              <a:rPr lang="nb-NO" sz="1400"/>
              <a:t>Nytt ventilasjonsanlegg</a:t>
            </a:r>
          </a:p>
          <a:p>
            <a:r>
              <a:rPr lang="nb-NO" sz="1400"/>
              <a:t>Ventilasjon i vaskehall og ny vaskemaskin</a:t>
            </a:r>
          </a:p>
          <a:p>
            <a:r>
              <a:rPr lang="nb-NO" sz="1400"/>
              <a:t>VAO-trase langs østside av tomt legges om, for å tilrettelegge for ladeinfrastruktur</a:t>
            </a:r>
          </a:p>
          <a:p>
            <a:r>
              <a:rPr lang="nb-NO" sz="1400"/>
              <a:t>ENØK tiltak </a:t>
            </a:r>
          </a:p>
          <a:p>
            <a:pPr lvl="1"/>
            <a:r>
              <a:rPr lang="nb-NO" sz="1100"/>
              <a:t>Utrede mulighet for å gå over fra oljefyr til bergvarme for oppvarming av hovedbygningen. </a:t>
            </a:r>
          </a:p>
          <a:p>
            <a:pPr lvl="1"/>
            <a:r>
              <a:rPr lang="nb-NO" sz="1100"/>
              <a:t>Plassering av likerettere i lokstallen vil utnytte varmen disse skaper i drift. </a:t>
            </a:r>
          </a:p>
          <a:p>
            <a:pPr marL="0" indent="0">
              <a:buNone/>
            </a:pPr>
            <a:endParaRPr lang="nb-NO" sz="2000"/>
          </a:p>
          <a:p>
            <a:endParaRPr lang="nb-NO"/>
          </a:p>
          <a:p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250C9E8-CD77-76D6-9A2F-8DC897E22833}"/>
              </a:ext>
            </a:extLst>
          </p:cNvPr>
          <p:cNvSpPr txBox="1"/>
          <p:nvPr/>
        </p:nvSpPr>
        <p:spPr>
          <a:xfrm>
            <a:off x="482600" y="821133"/>
            <a:ext cx="186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Stasjonsveien 18</a:t>
            </a:r>
          </a:p>
        </p:txBody>
      </p:sp>
    </p:spTree>
    <p:extLst>
      <p:ext uri="{BB962C8B-B14F-4D97-AF65-F5344CB8AC3E}">
        <p14:creationId xmlns:p14="http://schemas.microsoft.com/office/powerpoint/2010/main" val="324525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22403-D0C2-9205-8D47-3950ED3D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3618"/>
            <a:ext cx="10515600" cy="445982"/>
          </a:xfrm>
        </p:spPr>
        <p:txBody>
          <a:bodyPr>
            <a:noAutofit/>
          </a:bodyPr>
          <a:lstStyle/>
          <a:p>
            <a:br>
              <a:rPr lang="nb-NO" sz="2800"/>
            </a:br>
            <a:r>
              <a:rPr lang="nb-NO" sz="2800"/>
              <a:t>Bjørkelangen – Alternativ 1 </a:t>
            </a:r>
            <a:br>
              <a:rPr lang="nb-NO" sz="2800"/>
            </a:br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D8EFF9-1A63-6A23-CE67-7F9691F8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744413"/>
            <a:ext cx="10515600" cy="1522537"/>
          </a:xfrm>
        </p:spPr>
        <p:txBody>
          <a:bodyPr>
            <a:normAutofit/>
          </a:bodyPr>
          <a:lstStyle/>
          <a:p>
            <a:r>
              <a:rPr lang="nb-NO" sz="1800"/>
              <a:t>Verksted beholdes i stor grad likt som i dag. </a:t>
            </a:r>
          </a:p>
          <a:p>
            <a:r>
              <a:rPr lang="nb-NO" sz="1800"/>
              <a:t>Etablerer kjørebaneløfter for </a:t>
            </a:r>
            <a:r>
              <a:rPr lang="nb-NO" sz="1800" err="1"/>
              <a:t>senking</a:t>
            </a:r>
            <a:r>
              <a:rPr lang="nb-NO" sz="1800"/>
              <a:t> av buss, for mulighet for arbeid på tak. </a:t>
            </a:r>
          </a:p>
          <a:p>
            <a:r>
              <a:rPr lang="nb-NO" sz="1800"/>
              <a:t>Potensial for optimalisering av lager. </a:t>
            </a:r>
          </a:p>
          <a:p>
            <a:endParaRPr lang="nb-NO" sz="1800"/>
          </a:p>
          <a:p>
            <a:endParaRPr lang="nb-NO" sz="180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2DD4553-CEA6-4C9F-C9CC-772138B4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340539"/>
            <a:ext cx="11239500" cy="43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A798C73D-8A23-11B6-E543-085FBB1D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3618"/>
            <a:ext cx="10515600" cy="445982"/>
          </a:xfrm>
        </p:spPr>
        <p:txBody>
          <a:bodyPr>
            <a:noAutofit/>
          </a:bodyPr>
          <a:lstStyle/>
          <a:p>
            <a:br>
              <a:rPr lang="nb-NO" sz="2800"/>
            </a:br>
            <a:r>
              <a:rPr lang="nb-NO" sz="2800"/>
              <a:t>Bjørkelangen – Alternativ 2 </a:t>
            </a:r>
            <a:br>
              <a:rPr lang="nb-NO" sz="2800"/>
            </a:br>
            <a:endParaRPr lang="nb-NO" sz="280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73854101-3650-E6DE-3DEF-94431305E75D}"/>
              </a:ext>
            </a:extLst>
          </p:cNvPr>
          <p:cNvSpPr txBox="1">
            <a:spLocks/>
          </p:cNvSpPr>
          <p:nvPr/>
        </p:nvSpPr>
        <p:spPr>
          <a:xfrm>
            <a:off x="476250" y="744413"/>
            <a:ext cx="10515600" cy="152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err="1"/>
              <a:t>Riving</a:t>
            </a:r>
            <a:r>
              <a:rPr lang="nb-NO" sz="1800"/>
              <a:t> av del av verksted – oppføring av ny hallkonstruksjon med innvendig takhøyde på </a:t>
            </a:r>
            <a:r>
              <a:rPr lang="nb-NO" sz="1800" err="1"/>
              <a:t>ca</a:t>
            </a:r>
            <a:r>
              <a:rPr lang="nb-NO" sz="1800"/>
              <a:t> 6m.</a:t>
            </a:r>
          </a:p>
          <a:p>
            <a:r>
              <a:rPr lang="nb-NO" sz="1800"/>
              <a:t>Omgjøring fra tre smale til to gode spor. </a:t>
            </a:r>
          </a:p>
          <a:p>
            <a:r>
              <a:rPr lang="nb-NO" sz="1800"/>
              <a:t>Økt plass til delelager. </a:t>
            </a:r>
          </a:p>
          <a:p>
            <a:r>
              <a:rPr lang="nb-NO" sz="1800"/>
              <a:t>Gjenbruker 2stk verkstedgraver, setter inn en ny sakseløfter eller flytter grav. </a:t>
            </a:r>
          </a:p>
          <a:p>
            <a:endParaRPr lang="nb-NO" sz="1800"/>
          </a:p>
          <a:p>
            <a:endParaRPr lang="nb-NO" sz="1800"/>
          </a:p>
          <a:p>
            <a:endParaRPr lang="nb-NO" sz="1800"/>
          </a:p>
        </p:txBody>
      </p:sp>
      <p:pic>
        <p:nvPicPr>
          <p:cNvPr id="19" name="Plassholder for innhold 18">
            <a:extLst>
              <a:ext uri="{FF2B5EF4-FFF2-40B4-BE49-F238E27FC236}">
                <a16:creationId xmlns:a16="http://schemas.microsoft.com/office/drawing/2014/main" id="{5288ABCB-76BC-8A02-B250-E3C427FC0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2371613"/>
            <a:ext cx="11239200" cy="4322769"/>
          </a:xfrm>
        </p:spPr>
      </p:pic>
    </p:spTree>
    <p:extLst>
      <p:ext uri="{BB962C8B-B14F-4D97-AF65-F5344CB8AC3E}">
        <p14:creationId xmlns:p14="http://schemas.microsoft.com/office/powerpoint/2010/main" val="14469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B87940E-7DD4-51E9-9D15-28CD52B71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6667" y="92447"/>
            <a:ext cx="5680408" cy="6641306"/>
          </a:xfr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676ED84-9442-C3A4-DAE3-DA8E75E8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86172"/>
            <a:ext cx="10515600" cy="445982"/>
          </a:xfrm>
        </p:spPr>
        <p:txBody>
          <a:bodyPr>
            <a:noAutofit/>
          </a:bodyPr>
          <a:lstStyle/>
          <a:p>
            <a:r>
              <a:rPr lang="nb-NO" sz="2800"/>
              <a:t> </a:t>
            </a:r>
            <a:br>
              <a:rPr lang="nb-NO" sz="2800"/>
            </a:br>
            <a:r>
              <a:rPr lang="nb-NO" sz="2800"/>
              <a:t>Plan for omlegging av VAO trasé</a:t>
            </a:r>
          </a:p>
        </p:txBody>
      </p:sp>
    </p:spTree>
    <p:extLst>
      <p:ext uri="{BB962C8B-B14F-4D97-AF65-F5344CB8AC3E}">
        <p14:creationId xmlns:p14="http://schemas.microsoft.com/office/powerpoint/2010/main" val="327437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7">
            <a:extLst>
              <a:ext uri="{FF2B5EF4-FFF2-40B4-BE49-F238E27FC236}">
                <a16:creationId xmlns:a16="http://schemas.microsoft.com/office/drawing/2014/main" id="{149278F2-B749-6971-6D11-7FDA772DE180}"/>
              </a:ext>
            </a:extLst>
          </p:cNvPr>
          <p:cNvSpPr txBox="1">
            <a:spLocks/>
          </p:cNvSpPr>
          <p:nvPr/>
        </p:nvSpPr>
        <p:spPr>
          <a:xfrm>
            <a:off x="274686" y="1267169"/>
            <a:ext cx="3100974" cy="559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/>
              <a:t>Høydepunkter fra Maura bussanlegg</a:t>
            </a:r>
          </a:p>
          <a:p>
            <a:r>
              <a:rPr lang="nb-NO" sz="1400"/>
              <a:t>Anlegg eies av privat aktør via foretaket, Gamle Dalsveg AS</a:t>
            </a:r>
          </a:p>
          <a:p>
            <a:r>
              <a:rPr lang="nb-NO" sz="1400"/>
              <a:t>Utvidelse av verkstedkapasitet</a:t>
            </a:r>
          </a:p>
          <a:p>
            <a:r>
              <a:rPr lang="nb-NO" sz="1400"/>
              <a:t>Fokus på gjenbruk av fungerende </a:t>
            </a:r>
            <a:r>
              <a:rPr lang="nb-NO" sz="1400" err="1"/>
              <a:t>løsninnger</a:t>
            </a:r>
            <a:endParaRPr lang="nb-NO" sz="1400"/>
          </a:p>
          <a:p>
            <a:r>
              <a:rPr lang="nb-NO" sz="1400"/>
              <a:t>Oppgradering oljeutskiller</a:t>
            </a:r>
          </a:p>
          <a:p>
            <a:r>
              <a:rPr lang="nb-NO" sz="1400"/>
              <a:t>Verksted får PKK spor og egen garderobe</a:t>
            </a:r>
          </a:p>
          <a:p>
            <a:r>
              <a:rPr lang="nb-NO" sz="1400"/>
              <a:t>Resterende garderober fornyes </a:t>
            </a:r>
          </a:p>
          <a:p>
            <a:r>
              <a:rPr lang="nb-NO" sz="1400"/>
              <a:t>Bussvask svanemerkes</a:t>
            </a:r>
          </a:p>
          <a:p>
            <a:r>
              <a:rPr lang="nb-NO" sz="1400"/>
              <a:t>Ny utkjøring – bedre trafikkflyt</a:t>
            </a:r>
          </a:p>
          <a:p>
            <a:r>
              <a:rPr lang="nb-NO" sz="1400"/>
              <a:t>Nytt bussoppstillingsmønster, tilpasset for boggibusser</a:t>
            </a:r>
          </a:p>
          <a:p>
            <a:r>
              <a:rPr lang="nb-NO" sz="1400"/>
              <a:t>ENØK tiltak</a:t>
            </a:r>
          </a:p>
          <a:p>
            <a:pPr lvl="1"/>
            <a:r>
              <a:rPr lang="nb-NO" sz="1100"/>
              <a:t>Solceller på nybygg</a:t>
            </a:r>
          </a:p>
          <a:p>
            <a:r>
              <a:rPr lang="nb-NO" sz="1400"/>
              <a:t>Og som alltid: Elektrifisering av bussparken – vi bygger ut ladeinfrastruktur</a:t>
            </a:r>
            <a:endParaRPr lang="nb-NO" sz="2000"/>
          </a:p>
          <a:p>
            <a:pPr marL="0" indent="0">
              <a:buFont typeface="Arial" panose="020B0604020202020204" pitchFamily="34" charset="0"/>
              <a:buNone/>
            </a:pPr>
            <a:endParaRPr lang="nb-NO" sz="2000"/>
          </a:p>
          <a:p>
            <a:endParaRPr lang="nb-NO"/>
          </a:p>
          <a:p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773D62E3-1328-59F6-2A3C-A6D9F9FD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11983"/>
            <a:ext cx="10515600" cy="446036"/>
          </a:xfrm>
        </p:spPr>
        <p:txBody>
          <a:bodyPr>
            <a:normAutofit fontScale="90000"/>
          </a:bodyPr>
          <a:lstStyle/>
          <a:p>
            <a:r>
              <a:rPr lang="nb-NO"/>
              <a:t>Maura 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A2C281A-A4EB-D9FC-D62C-4247730F1CCF}"/>
              </a:ext>
            </a:extLst>
          </p:cNvPr>
          <p:cNvSpPr txBox="1"/>
          <p:nvPr/>
        </p:nvSpPr>
        <p:spPr>
          <a:xfrm>
            <a:off x="482600" y="821133"/>
            <a:ext cx="22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Gamle </a:t>
            </a:r>
            <a:r>
              <a:rPr lang="nb-NO" err="1"/>
              <a:t>Dalenveg</a:t>
            </a:r>
            <a:r>
              <a:rPr lang="nb-NO"/>
              <a:t> 160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FB654EC-4D19-DF24-15B3-27377823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0" y="635001"/>
            <a:ext cx="8637125" cy="56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375127F-D10C-4101-6638-FB86E3F56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69" y="1599356"/>
            <a:ext cx="5203076" cy="4412823"/>
          </a:xfr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2F24E10-72ED-A06B-B8A9-CDD7FDBE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37" y="219018"/>
            <a:ext cx="10515600" cy="446036"/>
          </a:xfrm>
        </p:spPr>
        <p:txBody>
          <a:bodyPr>
            <a:normAutofit fontScale="90000"/>
          </a:bodyPr>
          <a:lstStyle/>
          <a:p>
            <a:br>
              <a:rPr lang="nb-NO"/>
            </a:br>
            <a:r>
              <a:rPr lang="nb-NO"/>
              <a:t>Maura - planløsninger </a:t>
            </a:r>
            <a:br>
              <a:rPr lang="nb-NO"/>
            </a:br>
            <a:r>
              <a:rPr lang="nb-NO"/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C08CFE-9A14-FF56-0777-C9C2B42514D8}"/>
              </a:ext>
            </a:extLst>
          </p:cNvPr>
          <p:cNvSpPr txBox="1"/>
          <p:nvPr/>
        </p:nvSpPr>
        <p:spPr>
          <a:xfrm>
            <a:off x="547077" y="1019049"/>
            <a:ext cx="112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Plan 1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B80F116-46E2-9A82-355B-26AFFC113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890" y="442036"/>
            <a:ext cx="2993827" cy="6013111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6C1A9E3-2C80-A1F6-1348-5F48B0DB7899}"/>
              </a:ext>
            </a:extLst>
          </p:cNvPr>
          <p:cNvSpPr txBox="1">
            <a:spLocks/>
          </p:cNvSpPr>
          <p:nvPr/>
        </p:nvSpPr>
        <p:spPr>
          <a:xfrm>
            <a:off x="5515006" y="234458"/>
            <a:ext cx="289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Plan 1 - Personal og </a:t>
            </a:r>
            <a:r>
              <a:rPr lang="nb-NO" err="1"/>
              <a:t>admin</a:t>
            </a:r>
            <a:endParaRPr lang="nb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BCD71CF-08B7-B9B2-A698-8228C70D7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337" y="616005"/>
            <a:ext cx="3382043" cy="6298601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DD131C3-8F38-DF81-9FC6-4EB0F272707F}"/>
              </a:ext>
            </a:extLst>
          </p:cNvPr>
          <p:cNvSpPr txBox="1"/>
          <p:nvPr/>
        </p:nvSpPr>
        <p:spPr>
          <a:xfrm>
            <a:off x="9109606" y="234458"/>
            <a:ext cx="289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Plan 2 - Personal og </a:t>
            </a:r>
            <a:r>
              <a:rPr lang="nb-NO" err="1"/>
              <a:t>admin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04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3DE2-9693-7F5B-8E55-4D1FDA5F5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92F1902-9123-91A5-3137-5C168E68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92" y="807860"/>
            <a:ext cx="10515600" cy="446036"/>
          </a:xfrm>
        </p:spPr>
        <p:txBody>
          <a:bodyPr>
            <a:normAutofit fontScale="90000"/>
          </a:bodyPr>
          <a:lstStyle/>
          <a:p>
            <a:r>
              <a:rPr lang="nb-NO"/>
              <a:t>Jaren  </a:t>
            </a:r>
            <a:br>
              <a:rPr lang="nb-NO"/>
            </a:br>
            <a:r>
              <a:rPr lang="nb-NO" sz="2200" err="1"/>
              <a:t>Jarenvegen</a:t>
            </a:r>
            <a:r>
              <a:rPr lang="nb-NO" sz="2200"/>
              <a:t> 65</a:t>
            </a:r>
            <a:br>
              <a:rPr lang="nb-NO"/>
            </a:br>
            <a:r>
              <a:rPr lang="nb-NO"/>
              <a:t> </a:t>
            </a:r>
          </a:p>
        </p:txBody>
      </p:sp>
      <p:sp>
        <p:nvSpPr>
          <p:cNvPr id="11" name="Plassholder for innhold 7">
            <a:extLst>
              <a:ext uri="{FF2B5EF4-FFF2-40B4-BE49-F238E27FC236}">
                <a16:creationId xmlns:a16="http://schemas.microsoft.com/office/drawing/2014/main" id="{FCE6BCD0-A954-CBFF-2862-16076EE3FAD5}"/>
              </a:ext>
            </a:extLst>
          </p:cNvPr>
          <p:cNvSpPr txBox="1">
            <a:spLocks/>
          </p:cNvSpPr>
          <p:nvPr/>
        </p:nvSpPr>
        <p:spPr>
          <a:xfrm>
            <a:off x="421317" y="1386196"/>
            <a:ext cx="3464883" cy="496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/>
              <a:t>Høydepunkter fra Jaren bussanlegg</a:t>
            </a:r>
          </a:p>
          <a:p>
            <a:r>
              <a:rPr lang="nb-NO" sz="1400"/>
              <a:t>Ruter leier personal- og administrasjonsdel fra VY</a:t>
            </a:r>
          </a:p>
          <a:p>
            <a:r>
              <a:rPr lang="nb-NO" sz="1400"/>
              <a:t>Kapasitet utvides fra 30 til 36 busser</a:t>
            </a:r>
          </a:p>
          <a:p>
            <a:r>
              <a:rPr lang="nb-NO" sz="1400"/>
              <a:t>Snutetak utvides og istandsettes</a:t>
            </a:r>
          </a:p>
          <a:p>
            <a:r>
              <a:rPr lang="nb-NO" sz="1400"/>
              <a:t>Dametoalett fornyes </a:t>
            </a:r>
          </a:p>
          <a:p>
            <a:r>
              <a:rPr lang="nb-NO" sz="1400"/>
              <a:t>Løsning for personal- og administrasjonsdel videreføres som i dag</a:t>
            </a:r>
          </a:p>
          <a:p>
            <a:r>
              <a:rPr lang="nb-NO" sz="1400"/>
              <a:t>Vask og verksted driftes av eksterne foretak</a:t>
            </a:r>
          </a:p>
          <a:p>
            <a:r>
              <a:rPr lang="nb-NO" sz="1400"/>
              <a:t>Justering av terrenghøyder slik at vann renner bort fra bussoppstillingsplasser</a:t>
            </a:r>
          </a:p>
          <a:p>
            <a:r>
              <a:rPr lang="nb-NO" sz="1400"/>
              <a:t>Og som alltid: Elektrifisering av bussparken – vi bygger ut ladeinfrastruktur</a:t>
            </a:r>
          </a:p>
          <a:p>
            <a:pPr marL="0" indent="0">
              <a:buNone/>
            </a:pPr>
            <a:endParaRPr lang="nb-NO" sz="1400"/>
          </a:p>
          <a:p>
            <a:endParaRPr lang="nb-NO" sz="2000"/>
          </a:p>
          <a:p>
            <a:pPr marL="0" indent="0">
              <a:buFont typeface="Arial" panose="020B0604020202020204" pitchFamily="34" charset="0"/>
              <a:buNone/>
            </a:pPr>
            <a:endParaRPr lang="nb-NO" sz="2000"/>
          </a:p>
          <a:p>
            <a:endParaRPr lang="nb-NO"/>
          </a:p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CF7C24C-5F24-6A8D-31ED-59A166BB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43" y="50800"/>
            <a:ext cx="779274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61B174A1-9356-94BD-9F7E-4995874D3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0434" y="1119616"/>
            <a:ext cx="4646493" cy="535845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680CEB4-2623-0A25-C235-ACE48CD816ED}"/>
              </a:ext>
            </a:extLst>
          </p:cNvPr>
          <p:cNvSpPr txBox="1">
            <a:spLocks/>
          </p:cNvSpPr>
          <p:nvPr/>
        </p:nvSpPr>
        <p:spPr>
          <a:xfrm>
            <a:off x="363128" y="173865"/>
            <a:ext cx="7811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/>
              <a:t>Jaren oversikt areal som følger operatørkontrakt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0DE9B74-37FE-5788-CADC-4C9F718A9303}"/>
              </a:ext>
            </a:extLst>
          </p:cNvPr>
          <p:cNvSpPr txBox="1"/>
          <p:nvPr/>
        </p:nvSpPr>
        <p:spPr>
          <a:xfrm>
            <a:off x="363128" y="1022109"/>
            <a:ext cx="29145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Innvendig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Viderefører samme prinsipp som i dag.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Gult areal disponeres av operatør.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Blått areal disponeres av VY Buss.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Garderobe rom 215 deles med Team Verksted.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 b="1"/>
              <a:t>Utvendig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Snutetak utvides fra 30 til 36 plasser. </a:t>
            </a:r>
          </a:p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269223E-4377-2ACD-F319-8E10D30C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076" y="695209"/>
            <a:ext cx="4310132" cy="59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57B56C45CDEE4A9D112952EC9ED93B" ma:contentTypeVersion="7" ma:contentTypeDescription="Opprett et nytt dokument." ma:contentTypeScope="" ma:versionID="7f7f491715771c8d22e69c4d62b0eaed">
  <xsd:schema xmlns:xsd="http://www.w3.org/2001/XMLSchema" xmlns:xs="http://www.w3.org/2001/XMLSchema" xmlns:p="http://schemas.microsoft.com/office/2006/metadata/properties" xmlns:ns2="44bb4d58-51d8-4cf4-860c-743dea0da8f9" targetNamespace="http://schemas.microsoft.com/office/2006/metadata/properties" ma:root="true" ma:fieldsID="a7c71422b224ea928d3eb59652c47e9f" ns2:_="">
    <xsd:import namespace="44bb4d58-51d8-4cf4-860c-743dea0da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b4d58-51d8-4cf4-860c-743dea0da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988281-78F9-4D8F-BA13-D9E729A5CCCB}"/>
</file>

<file path=customXml/itemProps2.xml><?xml version="1.0" encoding="utf-8"?>
<ds:datastoreItem xmlns:ds="http://schemas.openxmlformats.org/officeDocument/2006/customXml" ds:itemID="{4B7D9A5A-7810-4EF5-A2A7-DF0669EB3B83}">
  <ds:schemaRefs>
    <ds:schemaRef ds:uri="44bb4d58-51d8-4cf4-860c-743dea0da8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926FCA-3375-4B0E-A99D-73B3C7B8C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Utvikling av bussanlegg </vt:lpstr>
      <vt:lpstr>Bjørkelangen </vt:lpstr>
      <vt:lpstr> Bjørkelangen – Alternativ 1  </vt:lpstr>
      <vt:lpstr> Bjørkelangen – Alternativ 2  </vt:lpstr>
      <vt:lpstr>  Plan for omlegging av VAO trasé</vt:lpstr>
      <vt:lpstr>Maura  </vt:lpstr>
      <vt:lpstr> Maura - planløsninger   </vt:lpstr>
      <vt:lpstr>Jaren   Jarenvegen 65  </vt:lpstr>
      <vt:lpstr>PowerPoint Presentation</vt:lpstr>
      <vt:lpstr>Jevnaker</vt:lpstr>
      <vt:lpstr>Jevnaker</vt:lpstr>
      <vt:lpstr>Hemnes</vt:lpstr>
      <vt:lpstr>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Hustad, Vegard</dc:creator>
  <cp:revision>1</cp:revision>
  <dcterms:created xsi:type="dcterms:W3CDTF">2026-01-21T08:14:59Z</dcterms:created>
  <dcterms:modified xsi:type="dcterms:W3CDTF">2026-02-02T13:08:00Z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0x0101004357B56C45CDEE4A9D112952EC9ED93B</vt:lpwstr>
  </property>
  <property fmtid="{D5CDD505-2E9C-101B-9397-08002B2CF9AE}" pid="3" name="MediaServiceImageTags">
    <vt:lpwstr/>
  </property>
</Properties>
</file>