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76" r:id="rId5"/>
    <p:sldId id="382" r:id="rId6"/>
    <p:sldId id="377" r:id="rId7"/>
    <p:sldId id="378" r:id="rId8"/>
    <p:sldId id="385" r:id="rId9"/>
    <p:sldId id="386" r:id="rId10"/>
    <p:sldId id="387" r:id="rId11"/>
    <p:sldId id="388" r:id="rId12"/>
    <p:sldId id="389" r:id="rId13"/>
    <p:sldId id="330" r:id="rId14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427" autoAdjust="0"/>
  </p:normalViewPr>
  <p:slideViewPr>
    <p:cSldViewPr snapToGrid="0">
      <p:cViewPr varScale="1">
        <p:scale>
          <a:sx n="72" d="100"/>
          <a:sy n="72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0775-A80F-F741-B25D-8FCD1DF327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84E-1744-3543-990A-649497B5EC2F}" type="datetimeFigureOut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F630A-7EBB-5745-8FD6-7C8E3ED82F1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3814C-F1D3-3548-835C-CCA72B54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3814C-F1D3-3548-835C-CCA72B548D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4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4.emf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6.emf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7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22.emf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/green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7" name="logo_svart" hidden="1">
            <a:extLst>
              <a:ext uri="{FF2B5EF4-FFF2-40B4-BE49-F238E27FC236}">
                <a16:creationId xmlns:a16="http://schemas.microsoft.com/office/drawing/2014/main" id="{8E653256-2EB4-4B03-8E74-7A84B6037B6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225" y="2567781"/>
            <a:ext cx="2204178" cy="11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19" y="393700"/>
            <a:ext cx="11109325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9" y="2591081"/>
            <a:ext cx="5338762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9" y="1937546"/>
            <a:ext cx="5338761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FE8DBF-299C-40E2-9A20-9735761C30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1900" y="2591081"/>
            <a:ext cx="5338763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FEC566E-F123-42D6-A03B-2C170BE03E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937546"/>
            <a:ext cx="5338763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BC7A05-9253-4CB3-8317-E4C5A92C43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B34270-B350-4188-A3F8-42939C7C4C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2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3848" userDrawn="1">
          <p15:clr>
            <a:srgbClr val="FBAE40"/>
          </p15:clr>
        </p15:guide>
        <p15:guide id="4" orient="horz" pos="1502" userDrawn="1">
          <p15:clr>
            <a:srgbClr val="FBAE40"/>
          </p15:clr>
        </p15:guide>
        <p15:guide id="5" orient="horz" pos="1638" userDrawn="1">
          <p15:clr>
            <a:srgbClr val="FBAE40"/>
          </p15:clr>
        </p15:guide>
        <p15:guide id="6" orient="horz" pos="77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393700"/>
            <a:ext cx="11109325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591081"/>
            <a:ext cx="11109325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7" y="1937546"/>
            <a:ext cx="11109325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DE3D9-3D45-4BCE-AD87-E15E1A7D90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601064-A616-4EC9-9479-0E67D2BA54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1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502" userDrawn="1">
          <p15:clr>
            <a:srgbClr val="FBAE40"/>
          </p15:clr>
        </p15:guide>
        <p15:guide id="5" orient="horz" pos="16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38" y="0"/>
            <a:ext cx="6095562" cy="3428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37" y="3428754"/>
            <a:ext cx="6096437" cy="342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5338762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591081"/>
            <a:ext cx="5338762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8" y="1937546"/>
            <a:ext cx="5338762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D4F0C4-3FB3-4ECB-874B-1C43149A3C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52538" y="6334746"/>
            <a:ext cx="4627562" cy="365125"/>
          </a:xfrm>
        </p:spPr>
        <p:txBody>
          <a:bodyPr rIns="0"/>
          <a:lstStyle/>
          <a:p>
            <a:endParaRPr lang="en-GB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65EC6CB-9DCC-435B-9778-1EDEA0AD6E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3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502" userDrawn="1">
          <p15:clr>
            <a:srgbClr val="FBAE40"/>
          </p15:clr>
        </p15:guide>
        <p15:guide id="5" orient="horz" pos="16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12695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9650DA-C58C-4A8D-A68C-2ABBDB4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137410"/>
            <a:ext cx="11109325" cy="397129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02FEA2-9625-44EA-862F-C2F3F9B395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CD62E1-74B2-45F2-A23D-1CE85AB60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32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 userDrawn="1">
          <p15:clr>
            <a:srgbClr val="FBAE40"/>
          </p15:clr>
        </p15:guide>
        <p15:guide id="5" orient="horz" pos="16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- sor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/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Kapittelside på lys bakgrunn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703901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orient="horz" pos="2856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67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- hvit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 baseline="0">
                <a:solidFill>
                  <a:schemeClr val="bg1"/>
                </a:solidFill>
              </a:defRPr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Kapittelside på mørk bakgrunn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248289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856">
          <p15:clr>
            <a:srgbClr val="FBAE40"/>
          </p15:clr>
        </p15:guide>
        <p15:guide id="3" pos="1024">
          <p15:clr>
            <a:srgbClr val="FBAE40"/>
          </p15:clr>
        </p15:guide>
        <p15:guide id="4" pos="67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m/ bilde - sor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/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Kapittelside på lyst foto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234239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856">
          <p15:clr>
            <a:srgbClr val="FBAE40"/>
          </p15:clr>
        </p15:guide>
        <p15:guide id="3" pos="1024">
          <p15:clr>
            <a:srgbClr val="FBAE40"/>
          </p15:clr>
        </p15:guide>
        <p15:guide id="4" pos="67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m/ bilde - hvit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134815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>
                <a:solidFill>
                  <a:schemeClr val="bg1"/>
                </a:solidFill>
              </a:defRPr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Kapittelside på mørkt foto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36507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856">
          <p15:clr>
            <a:srgbClr val="FBAE40"/>
          </p15:clr>
        </p15:guide>
        <p15:guide id="3" pos="1024">
          <p15:clr>
            <a:srgbClr val="FBAE40"/>
          </p15:clr>
        </p15:guide>
        <p15:guide id="4" pos="67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tat - sort sk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8500" y="1938760"/>
            <a:ext cx="8255000" cy="3418609"/>
          </a:xfrm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500" spc="-100" baseline="0">
                <a:solidFill>
                  <a:schemeClr val="bg1"/>
                </a:solidFill>
              </a:defRPr>
            </a:lvl1pPr>
            <a:lvl2pPr marL="162000" indent="-162000" algn="ctr">
              <a:lnSpc>
                <a:spcPct val="95000"/>
              </a:lnSpc>
              <a:spcBef>
                <a:spcPts val="3200"/>
              </a:spcBef>
              <a:buFont typeface="Arial" panose="020B0604020202020204" pitchFamily="34" charset="0"/>
              <a:buChar char="‒"/>
              <a:defRPr sz="15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“Sitat på mørk bakgrunn”</a:t>
            </a:r>
          </a:p>
          <a:p>
            <a:pPr lvl="1"/>
            <a:r>
              <a:rPr lang="nb-NO"/>
              <a:t>Navn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42">
          <p15:clr>
            <a:srgbClr val="FBAE40"/>
          </p15:clr>
        </p15:guide>
        <p15:guide id="2" pos="6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sort 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8500" y="1938760"/>
            <a:ext cx="8255000" cy="3418609"/>
          </a:xfrm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500" spc="-100" baseline="0"/>
            </a:lvl1pPr>
            <a:lvl2pPr marL="162000" indent="-162000" algn="ctr">
              <a:lnSpc>
                <a:spcPct val="95000"/>
              </a:lnSpc>
              <a:spcBef>
                <a:spcPts val="320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“Sitat på lys bakgrunn”</a:t>
            </a:r>
          </a:p>
          <a:p>
            <a:pPr lvl="1"/>
            <a:r>
              <a:rPr lang="nb-NO"/>
              <a:t>Navn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45599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42" userDrawn="1">
          <p15:clr>
            <a:srgbClr val="FBAE40"/>
          </p15:clr>
        </p15:guide>
        <p15:guide id="2" pos="6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/green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7" name="logo_svart" hidden="1">
            <a:extLst>
              <a:ext uri="{FF2B5EF4-FFF2-40B4-BE49-F238E27FC236}">
                <a16:creationId xmlns:a16="http://schemas.microsoft.com/office/drawing/2014/main" id="{34E5B987-2804-4FF1-A585-793FB95168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228" y="2567782"/>
            <a:ext cx="2204178" cy="11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115674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384425"/>
            <a:ext cx="2646362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889921"/>
            <a:ext cx="2646362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2A048-3786-4B7F-98FD-D9D030E445A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368678" y="2384425"/>
            <a:ext cx="26582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A80DA2-70A2-4796-9D35-1CDA519B5C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8677" y="1889921"/>
            <a:ext cx="2658267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C6C912-1D55-4528-90B7-E0A60594BAD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159500" y="2384425"/>
            <a:ext cx="26582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6942B3-9413-4777-B1AE-7F3306B56C5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998745" y="2384425"/>
            <a:ext cx="26582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BE6B03-01EC-488E-94E7-571A6C36F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59500" y="1889921"/>
            <a:ext cx="2658267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585272-38EA-425B-A6E8-BEAD7FF090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8745" y="1889921"/>
            <a:ext cx="2658267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BF42C7-13D9-4EE2-A792-84C1F526831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35BFEC-8553-4DA9-A462-08229D4C1DC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09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 userDrawn="1">
          <p15:clr>
            <a:srgbClr val="FBAE40"/>
          </p15:clr>
        </p15:guide>
        <p15:guide id="5" orient="horz" pos="1502" userDrawn="1">
          <p15:clr>
            <a:srgbClr val="FBAE40"/>
          </p15:clr>
        </p15:guide>
        <p15:guide id="6" orient="horz" pos="734" userDrawn="1">
          <p15:clr>
            <a:srgbClr val="FBAE40"/>
          </p15:clr>
        </p15:guide>
        <p15:guide id="7" orient="horz" pos="1215" userDrawn="1">
          <p15:clr>
            <a:srgbClr val="FBAE40"/>
          </p15:clr>
        </p15:guide>
        <p15:guide id="8" orient="horz" pos="98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384425"/>
            <a:ext cx="5338762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889921"/>
            <a:ext cx="5338762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FE8DBF-299C-40E2-9A20-9735761C30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1900" y="2384425"/>
            <a:ext cx="53506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FEC566E-F123-42D6-A03B-2C170BE03E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1900" y="1889921"/>
            <a:ext cx="5350667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EF73A7-F49E-4D9D-958A-B7F3A086E5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16F7ED-3A28-4414-AFB4-CA2474065E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3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>
          <p15:clr>
            <a:srgbClr val="FBAE40"/>
          </p15:clr>
        </p15:guide>
        <p15:guide id="5" orient="horz" pos="1502">
          <p15:clr>
            <a:srgbClr val="FBAE40"/>
          </p15:clr>
        </p15:guide>
        <p15:guide id="6" orient="horz" pos="734">
          <p15:clr>
            <a:srgbClr val="FBAE40"/>
          </p15:clr>
        </p15:guide>
        <p15:guide id="7" orient="horz" pos="1215">
          <p15:clr>
            <a:srgbClr val="FBAE40"/>
          </p15:clr>
        </p15:guide>
        <p15:guide id="8" orient="horz" pos="9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568450"/>
            <a:ext cx="11109325" cy="45402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BB6B22-A2E1-4565-882B-CDD339A94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9B861A-5EE2-450C-81EF-D5C1EEC5C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71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>
          <p15:clr>
            <a:srgbClr val="FBAE40"/>
          </p15:clr>
        </p15:guide>
        <p15:guide id="5" orient="horz" pos="1502">
          <p15:clr>
            <a:srgbClr val="FBAE40"/>
          </p15:clr>
        </p15:guide>
        <p15:guide id="6" orient="horz" pos="734">
          <p15:clr>
            <a:srgbClr val="FBAE40"/>
          </p15:clr>
        </p15:guide>
        <p15:guide id="7" orient="horz" pos="1215">
          <p15:clr>
            <a:srgbClr val="FBAE40"/>
          </p15:clr>
        </p15:guide>
        <p15:guide id="8" orient="horz" pos="9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he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F68C4B-D4C4-471D-8432-0A9C1D29B0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3675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4341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15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6763"/>
          <a:stretch/>
        </p:blipFill>
        <p:spPr>
          <a:xfrm>
            <a:off x="0" y="-14415"/>
            <a:ext cx="4064445" cy="3460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16765"/>
          <a:stretch/>
        </p:blipFill>
        <p:spPr>
          <a:xfrm>
            <a:off x="4061063" y="-10161"/>
            <a:ext cx="4075636" cy="34485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24422"/>
          <a:stretch/>
        </p:blipFill>
        <p:spPr>
          <a:xfrm>
            <a:off x="4061063" y="3434096"/>
            <a:ext cx="4076141" cy="34420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/>
          <a:stretch/>
        </p:blipFill>
        <p:spPr>
          <a:xfrm>
            <a:off x="8129920" y="3434096"/>
            <a:ext cx="4078170" cy="3423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28905"/>
          <a:stretch/>
        </p:blipFill>
        <p:spPr>
          <a:xfrm>
            <a:off x="8140080" y="-10160"/>
            <a:ext cx="4085128" cy="344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r="25190" b="3537"/>
          <a:stretch/>
        </p:blipFill>
        <p:spPr>
          <a:xfrm>
            <a:off x="-1013" y="3435829"/>
            <a:ext cx="4065458" cy="34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7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øn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00963-440A-49B7-9546-5F2AC4148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" y="284"/>
            <a:ext cx="12191785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96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ønst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04681-5308-4B3D-B262-A8C61ABF6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" y="284"/>
            <a:ext cx="12195794" cy="68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00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393700"/>
            <a:ext cx="11109325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052BC3-9DF2-41E8-877B-88B9D39451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DCDC01-3D72-4C75-821C-0126E7B1C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4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16A0A1-C52D-47CA-9C37-90C051E54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9F62AF-CF6B-4113-AAD4-446D9AE9A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9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forside sva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13683" b="5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2" name="logo_svart" hidden="1">
            <a:extLst>
              <a:ext uri="{FF2B5EF4-FFF2-40B4-BE49-F238E27FC236}">
                <a16:creationId xmlns:a16="http://schemas.microsoft.com/office/drawing/2014/main" id="{FD35C613-4E6C-4A76-AE16-BB2AA365B3E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225" y="2567780"/>
            <a:ext cx="2204178" cy="11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2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forside hvit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61573"/>
          </a:xfrm>
          <a:prstGeom prst="rect">
            <a:avLst/>
          </a:prstGeom>
        </p:spPr>
      </p:pic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8" name="logo_svart" hidden="1">
            <a:extLst>
              <a:ext uri="{FF2B5EF4-FFF2-40B4-BE49-F238E27FC236}">
                <a16:creationId xmlns:a16="http://schemas.microsoft.com/office/drawing/2014/main" id="{F6D49D28-2338-4D1B-8C3A-B92DF201E3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225" y="2567780"/>
            <a:ext cx="2204178" cy="11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rgeforside med sor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2007" y="5315369"/>
            <a:ext cx="7724158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br>
              <a:rPr lang="en-US"/>
            </a:br>
            <a:r>
              <a:rPr lang="en-US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3" name="logo_svart" hidden="1">
            <a:extLst>
              <a:ext uri="{FF2B5EF4-FFF2-40B4-BE49-F238E27FC236}">
                <a16:creationId xmlns:a16="http://schemas.microsoft.com/office/drawing/2014/main" id="{0D8FC3E2-C5DB-4A3D-997A-5E73B1411F2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2625" y="2567638"/>
            <a:ext cx="1372673" cy="693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018" y="2505913"/>
            <a:ext cx="7724158" cy="1646605"/>
          </a:xfrm>
        </p:spPr>
        <p:txBody>
          <a:bodyPr wrap="square" anchor="t">
            <a:spAutoFit/>
          </a:bodyPr>
          <a:lstStyle>
            <a:lvl1pPr algn="l">
              <a:defRPr sz="535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1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 userDrawn="1">
          <p15:clr>
            <a:srgbClr val="FBAE40"/>
          </p15:clr>
        </p15:guide>
        <p15:guide id="2" pos="130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pos="6562" userDrawn="1">
          <p15:clr>
            <a:srgbClr val="FBAE40"/>
          </p15:clr>
        </p15:guide>
        <p15:guide id="5" orient="horz" pos="1616" userDrawn="1">
          <p15:clr>
            <a:srgbClr val="FBAE40"/>
          </p15:clr>
        </p15:guide>
        <p15:guide id="6" orient="horz" pos="3607" userDrawn="1">
          <p15:clr>
            <a:srgbClr val="FBAE40"/>
          </p15:clr>
        </p15:guide>
        <p15:guide id="7" orient="horz" pos="3378" userDrawn="1">
          <p15:clr>
            <a:srgbClr val="FBAE40"/>
          </p15:clr>
        </p15:guide>
        <p15:guide id="8" orient="horz" pos="30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rgeforside med hvit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2007" y="5315369"/>
            <a:ext cx="7724158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br>
              <a:rPr lang="en-US"/>
            </a:br>
            <a:r>
              <a:rPr lang="en-US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018" y="2505913"/>
            <a:ext cx="7724158" cy="1646605"/>
          </a:xfrm>
        </p:spPr>
        <p:txBody>
          <a:bodyPr wrap="square" anchor="t">
            <a:spAutoFit/>
          </a:bodyPr>
          <a:lstStyle>
            <a:lvl1pPr algn="l">
              <a:defRPr sz="53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3" name="logo_svart" hidden="1">
            <a:extLst>
              <a:ext uri="{FF2B5EF4-FFF2-40B4-BE49-F238E27FC236}">
                <a16:creationId xmlns:a16="http://schemas.microsoft.com/office/drawing/2014/main" id="{0547882A-0C27-46A8-8702-ACC02A87E6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2625" y="2565400"/>
            <a:ext cx="1392238" cy="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1307">
          <p15:clr>
            <a:srgbClr val="FBAE40"/>
          </p15:clr>
        </p15:guide>
        <p15:guide id="3" pos="1728">
          <p15:clr>
            <a:srgbClr val="FBAE40"/>
          </p15:clr>
        </p15:guide>
        <p15:guide id="4" pos="6562">
          <p15:clr>
            <a:srgbClr val="FBAE40"/>
          </p15:clr>
        </p15:guide>
        <p15:guide id="5" orient="horz" pos="1616">
          <p15:clr>
            <a:srgbClr val="FBAE40"/>
          </p15:clr>
        </p15:guide>
        <p15:guide id="6" orient="horz" pos="3607">
          <p15:clr>
            <a:srgbClr val="FBAE40"/>
          </p15:clr>
        </p15:guide>
        <p15:guide id="7" orient="horz" pos="3378">
          <p15:clr>
            <a:srgbClr val="FBAE40"/>
          </p15:clr>
        </p15:guide>
        <p15:guide id="8" orient="horz" pos="302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forside med text - sva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1498" r="7878" b="31069"/>
          <a:stretch/>
        </p:blipFill>
        <p:spPr>
          <a:xfrm>
            <a:off x="4929" y="0"/>
            <a:ext cx="1218214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2742" y="5314415"/>
            <a:ext cx="7723854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br>
              <a:rPr lang="en-US"/>
            </a:br>
            <a:r>
              <a:rPr lang="en-US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322" y="2505913"/>
            <a:ext cx="7723854" cy="1646605"/>
          </a:xfrm>
        </p:spPr>
        <p:txBody>
          <a:bodyPr wrap="square" anchor="t">
            <a:spAutoFit/>
          </a:bodyPr>
          <a:lstStyle>
            <a:lvl1pPr algn="l">
              <a:defRPr sz="535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322B629-6A6D-42A1-8726-7FB1572E88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94" y="2567638"/>
            <a:ext cx="1370249" cy="693000"/>
          </a:xfrm>
          <a:blipFill>
            <a:blip r:embed="rId9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3" name="logo_svart" hidden="1">
            <a:extLst>
              <a:ext uri="{FF2B5EF4-FFF2-40B4-BE49-F238E27FC236}">
                <a16:creationId xmlns:a16="http://schemas.microsoft.com/office/drawing/2014/main" id="{8BF340E4-FB7C-463C-BD2C-ABA23E1280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1307">
          <p15:clr>
            <a:srgbClr val="FBAE40"/>
          </p15:clr>
        </p15:guide>
        <p15:guide id="3" pos="1728">
          <p15:clr>
            <a:srgbClr val="FBAE40"/>
          </p15:clr>
        </p15:guide>
        <p15:guide id="4" pos="6562">
          <p15:clr>
            <a:srgbClr val="FBAE40"/>
          </p15:clr>
        </p15:guide>
        <p15:guide id="5" orient="horz" pos="1616">
          <p15:clr>
            <a:srgbClr val="FBAE40"/>
          </p15:clr>
        </p15:guide>
        <p15:guide id="6" orient="horz" pos="3607">
          <p15:clr>
            <a:srgbClr val="FBAE40"/>
          </p15:clr>
        </p15:guide>
        <p15:guide id="7" orient="horz" pos="3378">
          <p15:clr>
            <a:srgbClr val="FBAE40"/>
          </p15:clr>
        </p15:guide>
        <p15:guide id="8" orient="horz" pos="30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forside med text - hvit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1294" y="5314416"/>
            <a:ext cx="7688261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br>
              <a:rPr lang="en-US"/>
            </a:br>
            <a:r>
              <a:rPr lang="en-US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610" y="2505441"/>
            <a:ext cx="7722565" cy="1646605"/>
          </a:xfrm>
        </p:spPr>
        <p:txBody>
          <a:bodyPr wrap="square" anchor="t">
            <a:spAutoFit/>
          </a:bodyPr>
          <a:lstStyle>
            <a:lvl1pPr algn="l">
              <a:defRPr sz="53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4" name="logo_svart" hidden="1">
            <a:extLst>
              <a:ext uri="{FF2B5EF4-FFF2-40B4-BE49-F238E27FC236}">
                <a16:creationId xmlns:a16="http://schemas.microsoft.com/office/drawing/2014/main" id="{AE15D3E8-4501-404A-A345-358B89F445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3494" y="2567638"/>
            <a:ext cx="1372673" cy="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1307">
          <p15:clr>
            <a:srgbClr val="FBAE40"/>
          </p15:clr>
        </p15:guide>
        <p15:guide id="3" pos="1728">
          <p15:clr>
            <a:srgbClr val="FBAE40"/>
          </p15:clr>
        </p15:guide>
        <p15:guide id="4" pos="6562">
          <p15:clr>
            <a:srgbClr val="FBAE40"/>
          </p15:clr>
        </p15:guide>
        <p15:guide id="5" orient="horz" pos="1616">
          <p15:clr>
            <a:srgbClr val="FBAE40"/>
          </p15:clr>
        </p15:guide>
        <p15:guide id="6" orient="horz" pos="3607">
          <p15:clr>
            <a:srgbClr val="FBAE40"/>
          </p15:clr>
        </p15:guide>
        <p15:guide id="7" orient="horz" pos="3378">
          <p15:clr>
            <a:srgbClr val="FBAE40"/>
          </p15:clr>
        </p15:guide>
        <p15:guide id="8" orient="horz" pos="30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43754"/>
          <a:stretch/>
        </p:blipFill>
        <p:spPr>
          <a:xfrm>
            <a:off x="6096437" y="0"/>
            <a:ext cx="6095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19" y="381976"/>
            <a:ext cx="4552155" cy="846386"/>
          </a:xfrm>
        </p:spPr>
        <p:txBody>
          <a:bodyPr lIns="0">
            <a:no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019" y="2137776"/>
            <a:ext cx="4534569" cy="3970924"/>
          </a:xfrm>
        </p:spPr>
        <p:txBody>
          <a:bodyPr anchor="t" anchorCtr="0">
            <a:noAutofit/>
          </a:bodyPr>
          <a:lstStyle>
            <a:lvl1pPr marL="0" indent="-216000">
              <a:spcBef>
                <a:spcPts val="900"/>
              </a:spcBef>
              <a:spcAft>
                <a:spcPts val="1200"/>
              </a:spcAft>
              <a:buFont typeface="+mj-lt"/>
              <a:buAutoNum type="arabicPeriod"/>
              <a:defRPr sz="1600" b="1">
                <a:solidFill>
                  <a:schemeClr val="tx1"/>
                </a:solidFill>
              </a:defRPr>
            </a:lvl1pPr>
            <a:lvl2pPr marL="0" indent="-180000">
              <a:spcBef>
                <a:spcPts val="0"/>
              </a:spcBef>
              <a:buFont typeface="+mj-lt"/>
              <a:buAutoNum type="arabicPeriod"/>
              <a:defRPr sz="1600"/>
            </a:lvl2pPr>
          </a:lstStyle>
          <a:p>
            <a:pPr lvl="0"/>
            <a:r>
              <a:rPr lang="nb-NO"/>
              <a:t>Rediger agendapunkter her</a:t>
            </a:r>
          </a:p>
          <a:p>
            <a:pPr lvl="1"/>
            <a:r>
              <a:rPr lang="nb-NO"/>
              <a:t>Du kan sette inn underpunkter i lister her.</a:t>
            </a:r>
          </a:p>
          <a:p>
            <a:pPr lvl="1"/>
            <a:r>
              <a:rPr lang="nb-NO"/>
              <a:t>Du kan sette inn underpunkter i lister her.</a:t>
            </a:r>
          </a:p>
          <a:p>
            <a:pPr lvl="0"/>
            <a:r>
              <a:rPr lang="en-GB" err="1"/>
              <a:t>Agendapunkt</a:t>
            </a:r>
            <a:endParaRPr lang="en-GB"/>
          </a:p>
          <a:p>
            <a:pPr lvl="1"/>
            <a:r>
              <a:rPr lang="nb-NO"/>
              <a:t>Du kan sette inn underpunkter i lister her.</a:t>
            </a:r>
          </a:p>
          <a:p>
            <a:pPr lvl="1"/>
            <a:r>
              <a:rPr lang="nb-NO"/>
              <a:t>Du kan sette inn underpunkter i lister her.</a:t>
            </a:r>
          </a:p>
          <a:p>
            <a:pPr lvl="1"/>
            <a:r>
              <a:rPr lang="nb-NO"/>
              <a:t>Du kan sette inn underpunkter i lister her.</a:t>
            </a:r>
          </a:p>
          <a:p>
            <a:pPr lvl="0"/>
            <a:r>
              <a:rPr lang="en-GB" err="1"/>
              <a:t>Agendapunkt</a:t>
            </a:r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D4F0C4-3FB3-4ECB-874B-1C43149A3C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52538" y="6334746"/>
            <a:ext cx="4627562" cy="365125"/>
          </a:xfrm>
        </p:spPr>
        <p:txBody>
          <a:bodyPr rIns="0"/>
          <a:lstStyle/>
          <a:p>
            <a:endParaRPr lang="en-GB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65EC6CB-9DCC-435B-9778-1EDEA0AD6E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32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01" userDrawn="1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433" y="393700"/>
            <a:ext cx="11109325" cy="8463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/>
              <a:t>Klikk for å redigere </a:t>
            </a:r>
            <a:br>
              <a:rPr lang="nb-NO"/>
            </a:br>
            <a:r>
              <a:rPr lang="nb-NO"/>
              <a:t>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782" y="2590288"/>
            <a:ext cx="11114882" cy="3637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538" y="6341889"/>
            <a:ext cx="818962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0054" y="6341889"/>
            <a:ext cx="8636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07953AA-8483-4CC9-B3CB-415A7A3FC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758F1C-F15F-4FF6-B368-6067AB15496B}"/>
              </a:ext>
            </a:extLst>
          </p:cNvPr>
          <p:cNvSpPr/>
          <p:nvPr userDrawn="1"/>
        </p:nvSpPr>
        <p:spPr>
          <a:xfrm>
            <a:off x="541339" y="6319046"/>
            <a:ext cx="11113200" cy="108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0">
              <a:solidFill>
                <a:schemeClr val="accent1"/>
              </a:solidFill>
            </a:endParaRP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CAFB285-CE91-40ED-8B3F-CC5DF25A683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41338" y="6410325"/>
            <a:ext cx="525600" cy="26584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2F7B3B7-7F22-BA48-87E7-5DD0AE00BCB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18913" y="0"/>
            <a:ext cx="4175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9297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690" r:id="rId3"/>
    <p:sldLayoutId id="2147483717" r:id="rId4"/>
    <p:sldLayoutId id="2147483671" r:id="rId5"/>
    <p:sldLayoutId id="2147483714" r:id="rId6"/>
    <p:sldLayoutId id="2147483692" r:id="rId7"/>
    <p:sldLayoutId id="2147483693" r:id="rId8"/>
    <p:sldLayoutId id="2147483699" r:id="rId9"/>
    <p:sldLayoutId id="2147483664" r:id="rId10"/>
    <p:sldLayoutId id="2147483694" r:id="rId11"/>
    <p:sldLayoutId id="2147483697" r:id="rId12"/>
    <p:sldLayoutId id="2147483695" r:id="rId13"/>
    <p:sldLayoutId id="2147483700" r:id="rId14"/>
    <p:sldLayoutId id="2147483701" r:id="rId15"/>
    <p:sldLayoutId id="2147483702" r:id="rId16"/>
    <p:sldLayoutId id="2147483703" r:id="rId17"/>
    <p:sldLayoutId id="2147483718" r:id="rId18"/>
    <p:sldLayoutId id="2147483676" r:id="rId19"/>
    <p:sldLayoutId id="2147483707" r:id="rId20"/>
    <p:sldLayoutId id="2147483708" r:id="rId21"/>
    <p:sldLayoutId id="2147483709" r:id="rId22"/>
    <p:sldLayoutId id="2147483679" r:id="rId23"/>
    <p:sldLayoutId id="2147483680" r:id="rId24"/>
    <p:sldLayoutId id="2147483682" r:id="rId25"/>
    <p:sldLayoutId id="2147483684" r:id="rId26"/>
    <p:sldLayoutId id="2147483686" r:id="rId27"/>
    <p:sldLayoutId id="2147483666" r:id="rId28"/>
    <p:sldLayoutId id="2147483667" r:id="rId29"/>
  </p:sldLayoutIdLst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355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7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orient="horz" pos="4038" userDrawn="1">
          <p15:clr>
            <a:srgbClr val="F26B43"/>
          </p15:clr>
        </p15:guide>
        <p15:guide id="4" pos="73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F61D6A5D-5FAB-42AB-85E4-AE40C1AA5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26.1.2026</a:t>
            </a:r>
          </a:p>
          <a:p>
            <a:r>
              <a:rPr lang="nb-NO" dirty="0"/>
              <a:t>Jon Arne Bergersen, Områdesjef Nedre Romerike</a:t>
            </a:r>
          </a:p>
          <a:p>
            <a:r>
              <a:rPr lang="nb-NO" dirty="0"/>
              <a:t>Henning Berg, Områdesjef Øvre Romerike</a:t>
            </a:r>
          </a:p>
          <a:p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406BB6-81F3-4F6E-8250-04387681E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018" y="2505913"/>
            <a:ext cx="7724158" cy="1477328"/>
          </a:xfrm>
        </p:spPr>
        <p:txBody>
          <a:bodyPr/>
          <a:lstStyle/>
          <a:p>
            <a:r>
              <a:rPr lang="nb-NO" sz="3200" dirty="0"/>
              <a:t>Erfaring med driften: </a:t>
            </a:r>
            <a:br>
              <a:rPr lang="nb-NO" sz="3200" dirty="0"/>
            </a:br>
            <a:r>
              <a:rPr lang="nb-NO" sz="3200" dirty="0"/>
              <a:t> Aurskog/Høland</a:t>
            </a:r>
            <a:br>
              <a:rPr lang="nb-NO" sz="3200" dirty="0"/>
            </a:br>
            <a:r>
              <a:rPr lang="nb-NO" sz="3200" dirty="0"/>
              <a:t>Gjerdrum/Nannestad</a:t>
            </a:r>
          </a:p>
        </p:txBody>
      </p:sp>
    </p:spTree>
    <p:extLst>
      <p:ext uri="{BB962C8B-B14F-4D97-AF65-F5344CB8AC3E}">
        <p14:creationId xmlns:p14="http://schemas.microsoft.com/office/powerpoint/2010/main" val="56603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698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B04A5F-51BA-4801-98FB-70FCE3B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752348"/>
          </a:xfrm>
        </p:spPr>
        <p:txBody>
          <a:bodyPr/>
          <a:lstStyle/>
          <a:p>
            <a:r>
              <a:rPr lang="nb-NO" dirty="0"/>
              <a:t>Dagens produksjon Aurskog-Høland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DE632C-9C99-44C7-90CD-035791C7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2" y="1109980"/>
            <a:ext cx="11272998" cy="4962652"/>
          </a:xfrm>
        </p:spPr>
        <p:txBody>
          <a:bodyPr/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Dagens produksjon</a:t>
            </a:r>
          </a:p>
          <a:p>
            <a:r>
              <a:rPr lang="nb-NO" dirty="0" err="1">
                <a:latin typeface="+mj-lt"/>
              </a:rPr>
              <a:t>Ca</a:t>
            </a:r>
            <a:r>
              <a:rPr lang="nb-NO" dirty="0">
                <a:latin typeface="+mj-lt"/>
              </a:rPr>
              <a:t> 45 busser totalt og </a:t>
            </a:r>
            <a:r>
              <a:rPr lang="nb-NO" dirty="0" err="1">
                <a:latin typeface="+mj-lt"/>
              </a:rPr>
              <a:t>ca</a:t>
            </a:r>
            <a:r>
              <a:rPr lang="nb-NO" dirty="0">
                <a:latin typeface="+mj-lt"/>
              </a:rPr>
              <a:t> 90 sjåfører ruteområdet </a:t>
            </a:r>
          </a:p>
          <a:p>
            <a:r>
              <a:rPr lang="nb-NO" dirty="0" err="1">
                <a:latin typeface="+mj-lt"/>
              </a:rPr>
              <a:t>Ca</a:t>
            </a:r>
            <a:r>
              <a:rPr lang="nb-NO" dirty="0">
                <a:latin typeface="+mj-lt"/>
              </a:rPr>
              <a:t> 2,6 </a:t>
            </a:r>
            <a:r>
              <a:rPr lang="nb-NO" dirty="0" err="1">
                <a:latin typeface="+mj-lt"/>
              </a:rPr>
              <a:t>mill.rutekm</a:t>
            </a:r>
            <a:r>
              <a:rPr lang="nb-NO" dirty="0">
                <a:latin typeface="+mj-lt"/>
              </a:rPr>
              <a:t>. </a:t>
            </a:r>
          </a:p>
          <a:p>
            <a:r>
              <a:rPr lang="nb-NO" dirty="0">
                <a:latin typeface="+mj-lt"/>
              </a:rPr>
              <a:t>Hovedlinjene: 470 Bjørkelangen-Aurskog-Lillestrøm, 480 Bjørkelangen-Løken-Lillestrøm, 470E Bjørkelangen-Aurskog-Helsfyr, 490 Trøgstad-Fet-Lillestrøm. </a:t>
            </a:r>
          </a:p>
          <a:p>
            <a:r>
              <a:rPr lang="nb-NO" dirty="0">
                <a:latin typeface="+mj-lt"/>
              </a:rPr>
              <a:t>Kjøres egne skoleruter til 12 skoler. Samt 4 videregående skoler. </a:t>
            </a:r>
          </a:p>
          <a:p>
            <a:r>
              <a:rPr lang="nb-NO" dirty="0" err="1">
                <a:latin typeface="+mj-lt"/>
              </a:rPr>
              <a:t>Ca</a:t>
            </a:r>
            <a:r>
              <a:rPr lang="nb-NO" dirty="0">
                <a:latin typeface="+mj-lt"/>
              </a:rPr>
              <a:t> 40% av ruteproduksjonen er knyttet til skolekjøring. </a:t>
            </a:r>
            <a:endParaRPr lang="nb-NO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nb-NO" dirty="0">
                <a:latin typeface="+mj-lt"/>
                <a:ea typeface="Calibri" panose="020F0502020204030204" pitchFamily="34" charset="0"/>
              </a:rPr>
              <a:t>To busstyper 15 m laventre og 12,5 m </a:t>
            </a:r>
            <a:r>
              <a:rPr lang="nb-NO" dirty="0" err="1">
                <a:latin typeface="+mj-lt"/>
                <a:ea typeface="Calibri" panose="020F0502020204030204" pitchFamily="34" charset="0"/>
              </a:rPr>
              <a:t>skolebiler</a:t>
            </a:r>
            <a:r>
              <a:rPr lang="nb-NO" dirty="0">
                <a:latin typeface="+mj-lt"/>
                <a:ea typeface="Calibri" panose="020F0502020204030204" pitchFamily="34" charset="0"/>
              </a:rPr>
              <a:t>.  </a:t>
            </a:r>
            <a:endParaRPr lang="nb-NO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6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B73C62-53FA-4FC9-9F93-9FB5F829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788924"/>
          </a:xfrm>
        </p:spPr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A47CC4-CF54-4835-8420-AFBE08CE2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1414272"/>
            <a:ext cx="11109325" cy="4694428"/>
          </a:xfrm>
        </p:spPr>
        <p:txBody>
          <a:bodyPr/>
          <a:lstStyle/>
          <a:p>
            <a:r>
              <a:rPr lang="nb-NO" dirty="0"/>
              <a:t>Fet = Kø. Ny bru er planlagt. Avlaster i Fet men vil vel kunne skape utfordringer i Lillestrøm? </a:t>
            </a:r>
          </a:p>
          <a:p>
            <a:r>
              <a:rPr lang="nb-NO" dirty="0"/>
              <a:t>Til dels utfordrende sideveier knyttet til skolekjøring. </a:t>
            </a:r>
          </a:p>
          <a:p>
            <a:r>
              <a:rPr lang="nb-NO" dirty="0"/>
              <a:t>Periodevis store kostnader knyttet mot skader i forbindelse med krevende veier. </a:t>
            </a:r>
          </a:p>
          <a:p>
            <a:r>
              <a:rPr lang="nb-NO" dirty="0"/>
              <a:t>Tilgang på sjåfører har så langt vært rimelig grei de siste årene. Er også spent på fremtidens rekrutering. Språk og relevant bransjeerfaring verdt å nevne som utfordringer.  </a:t>
            </a:r>
          </a:p>
          <a:p>
            <a:r>
              <a:rPr lang="nb-NO" dirty="0"/>
              <a:t>Flerkulturelt og godt arbeidsmiljø. Men merkbart at man er inne i et generasjonsskifte.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802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3DB02A-31D7-4862-B803-BF78F8E2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Busser og anlegg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C1BE2E-48A5-48F1-AD13-3AAE1446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46" y="1036320"/>
            <a:ext cx="11109325" cy="5072380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  Bjørkelangen</a:t>
            </a:r>
            <a:br>
              <a:rPr lang="nb-NO" b="1" dirty="0"/>
            </a:br>
            <a:r>
              <a:rPr lang="nb-NO" b="1" dirty="0"/>
              <a:t>- </a:t>
            </a:r>
            <a:r>
              <a:rPr lang="nb-NO" dirty="0"/>
              <a:t>Hoved stasjonering av busser. Vy har eget verksted der i dag med 10 ansatte som ikke er en del av driftskontrakten men et frittstående verksted. </a:t>
            </a:r>
          </a:p>
          <a:p>
            <a:pPr>
              <a:buFontTx/>
              <a:buChar char="-"/>
            </a:pPr>
            <a:r>
              <a:rPr lang="nb-NO" dirty="0"/>
              <a:t>Anlegget ligger i et boligfelt midt i Bjørkelangen sentrum.  </a:t>
            </a:r>
            <a:br>
              <a:rPr lang="nb-NO" b="1" dirty="0"/>
            </a:br>
            <a:endParaRPr lang="nb-NO" b="1" dirty="0"/>
          </a:p>
          <a:p>
            <a:pPr marL="0" indent="0">
              <a:buNone/>
            </a:pPr>
            <a:r>
              <a:rPr lang="nb-NO" b="1" dirty="0"/>
              <a:t>   Hemnes</a:t>
            </a:r>
            <a:br>
              <a:rPr lang="nb-NO" b="1" dirty="0"/>
            </a:br>
            <a:r>
              <a:rPr lang="nb-NO" b="1" dirty="0"/>
              <a:t>- </a:t>
            </a:r>
            <a:r>
              <a:rPr lang="nb-NO" dirty="0"/>
              <a:t>Et anlegg hvor det i dag er stasjonert 5 busser. </a:t>
            </a:r>
          </a:p>
          <a:p>
            <a:pPr marL="0" indent="0">
              <a:buNone/>
            </a:pPr>
            <a:r>
              <a:rPr lang="nb-NO" dirty="0"/>
              <a:t>- Eier og drifter dette anlegget selv. </a:t>
            </a:r>
          </a:p>
          <a:p>
            <a:pPr marL="0" indent="0">
              <a:buNone/>
            </a:pPr>
            <a:r>
              <a:rPr lang="nb-NO" b="1" dirty="0"/>
              <a:t>   </a:t>
            </a: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br>
              <a:rPr lang="nb-NO" dirty="0">
                <a:solidFill>
                  <a:srgbClr val="FF0000"/>
                </a:solidFill>
              </a:rPr>
            </a:br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1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2D87DD-6071-9F82-02E5-B286C129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Busser og anlegg forts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68C146-6B1D-5B1B-866A-09AD02CE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98" y="967740"/>
            <a:ext cx="11109325" cy="4446905"/>
          </a:xfrm>
        </p:spPr>
        <p:txBody>
          <a:bodyPr/>
          <a:lstStyle/>
          <a:p>
            <a:pPr>
              <a:buFontTx/>
              <a:buChar char="-"/>
            </a:pPr>
            <a:r>
              <a:rPr lang="nb-NO" dirty="0"/>
              <a:t>Bussanlegg i planleggingsfasen knyttet til innfasing av El infrastruktur er i gang. </a:t>
            </a:r>
          </a:p>
          <a:p>
            <a:pPr>
              <a:buFontTx/>
              <a:buChar char="-"/>
            </a:pPr>
            <a:r>
              <a:rPr lang="nb-NO" dirty="0"/>
              <a:t>Det er etablert dialog med naboene i forbindelse med utbedringer av anlegg som skal påbegynnes våren 2027.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144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4158C-2AF5-4C57-EEF9-DADFBEC78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AD3593-8BFD-6C0D-1804-B494FBBE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207505"/>
            <a:ext cx="11097420" cy="611361"/>
          </a:xfrm>
        </p:spPr>
        <p:txBody>
          <a:bodyPr/>
          <a:lstStyle/>
          <a:p>
            <a:r>
              <a:rPr lang="nb-NO" dirty="0"/>
              <a:t>Dagens produksjon: Gjerdrum/Nannestad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2F8E2B-E099-627E-BD71-E2B982E7E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2" y="959853"/>
            <a:ext cx="11272998" cy="5372707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Dagens produksjon</a:t>
            </a:r>
          </a:p>
          <a:p>
            <a:r>
              <a:rPr lang="nb-NO" dirty="0" err="1">
                <a:latin typeface="+mj-lt"/>
              </a:rPr>
              <a:t>Ca</a:t>
            </a:r>
            <a:r>
              <a:rPr lang="nb-NO" dirty="0">
                <a:latin typeface="+mj-lt"/>
              </a:rPr>
              <a:t> 60 busser totalt. Ca.150 sjåfører i ruteområdet.</a:t>
            </a:r>
          </a:p>
          <a:p>
            <a:r>
              <a:rPr lang="nb-NO" dirty="0">
                <a:latin typeface="+mj-lt"/>
              </a:rPr>
              <a:t>Ca. 4,1 mill. rutekilometer. Ca.102 000 </a:t>
            </a:r>
            <a:r>
              <a:rPr lang="nb-NO" dirty="0" err="1">
                <a:latin typeface="+mj-lt"/>
              </a:rPr>
              <a:t>rutetimer</a:t>
            </a:r>
            <a:r>
              <a:rPr lang="nb-NO" dirty="0">
                <a:latin typeface="+mj-lt"/>
              </a:rPr>
              <a:t>.  </a:t>
            </a:r>
          </a:p>
          <a:p>
            <a:r>
              <a:rPr lang="nb-NO" dirty="0">
                <a:latin typeface="+mj-lt"/>
              </a:rPr>
              <a:t>Hovedlinjer: 400/400E Oslo Lufthavn-Oslo Bussterminal, 405 Kløfta-Ask, 410 Nannestad-Ask/</a:t>
            </a:r>
            <a:r>
              <a:rPr lang="nb-NO" dirty="0" err="1">
                <a:latin typeface="+mj-lt"/>
              </a:rPr>
              <a:t>Veståsen</a:t>
            </a:r>
            <a:r>
              <a:rPr lang="nb-NO" dirty="0">
                <a:latin typeface="+mj-lt"/>
              </a:rPr>
              <a:t>, 420 Maura-Jessheim, 425 Kløfta-Oslo Lufthavn, 426 Jessheim Ring</a:t>
            </a:r>
          </a:p>
          <a:p>
            <a:r>
              <a:rPr lang="nb-NO" dirty="0">
                <a:latin typeface="+mj-lt"/>
              </a:rPr>
              <a:t>3 Linjer trafikkerer Oslo Lufthavn (400, 420, 425) </a:t>
            </a:r>
          </a:p>
          <a:p>
            <a:r>
              <a:rPr lang="nb-NO" dirty="0">
                <a:latin typeface="+mj-lt"/>
              </a:rPr>
              <a:t>Det kjøres egne skoleruter til 7 </a:t>
            </a:r>
            <a:r>
              <a:rPr lang="nb-NO" dirty="0" err="1">
                <a:latin typeface="+mj-lt"/>
              </a:rPr>
              <a:t>Barne</a:t>
            </a:r>
            <a:r>
              <a:rPr lang="nb-NO" dirty="0">
                <a:latin typeface="+mj-lt"/>
              </a:rPr>
              <a:t> og Ungdomsskoler. Ellers mange elever på ordinære linjer. Særlig i Jessheim.  </a:t>
            </a:r>
            <a:endParaRPr lang="nb-NO" dirty="0">
              <a:solidFill>
                <a:srgbClr val="FF0000"/>
              </a:solidFill>
              <a:latin typeface="+mj-lt"/>
            </a:endParaRPr>
          </a:p>
          <a:p>
            <a:r>
              <a:rPr lang="nb-NO" dirty="0">
                <a:latin typeface="+mj-lt"/>
              </a:rPr>
              <a:t>Det kjøres til 4 videregående skoler. Eidsvoll, Jessheim, Nannestad, Rælingen</a:t>
            </a:r>
          </a:p>
          <a:p>
            <a:r>
              <a:rPr lang="nb-NO" dirty="0">
                <a:latin typeface="+mj-lt"/>
                <a:ea typeface="Calibri" panose="020F0502020204030204" pitchFamily="34" charset="0"/>
              </a:rPr>
              <a:t>8 </a:t>
            </a:r>
            <a:r>
              <a:rPr lang="nb-NO" dirty="0">
                <a:effectLst/>
                <a:latin typeface="+mj-lt"/>
                <a:ea typeface="Calibri" panose="020F0502020204030204" pitchFamily="34" charset="0"/>
              </a:rPr>
              <a:t>nattbussavganger fredag og 8 nattbussavganger lørdag. </a:t>
            </a:r>
          </a:p>
          <a:p>
            <a:r>
              <a:rPr lang="nb-NO" dirty="0">
                <a:latin typeface="+mj-lt"/>
                <a:ea typeface="Calibri" panose="020F0502020204030204" pitchFamily="34" charset="0"/>
              </a:rPr>
              <a:t>Busstyper:</a:t>
            </a:r>
          </a:p>
          <a:p>
            <a:pPr lvl="1"/>
            <a:r>
              <a:rPr lang="nb-NO" dirty="0">
                <a:latin typeface="+mj-lt"/>
                <a:ea typeface="Calibri" panose="020F0502020204030204" pitchFamily="34" charset="0"/>
              </a:rPr>
              <a:t>15-m </a:t>
            </a:r>
            <a:r>
              <a:rPr lang="nb-NO" dirty="0" err="1">
                <a:latin typeface="+mj-lt"/>
                <a:ea typeface="Calibri" panose="020F0502020204030204" pitchFamily="34" charset="0"/>
              </a:rPr>
              <a:t>boggie</a:t>
            </a:r>
            <a:endParaRPr lang="nb-NO" dirty="0"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nb-NO" dirty="0">
                <a:effectLst/>
                <a:latin typeface="+mj-lt"/>
                <a:ea typeface="Calibri" panose="020F0502020204030204" pitchFamily="34" charset="0"/>
              </a:rPr>
              <a:t>12</a:t>
            </a:r>
            <a:r>
              <a:rPr lang="nb-NO" dirty="0">
                <a:latin typeface="+mj-lt"/>
                <a:ea typeface="Calibri" panose="020F0502020204030204" pitchFamily="34" charset="0"/>
              </a:rPr>
              <a:t>-m</a:t>
            </a:r>
          </a:p>
          <a:p>
            <a:pPr lvl="1"/>
            <a:r>
              <a:rPr lang="nb-NO" dirty="0">
                <a:effectLst/>
                <a:latin typeface="+mj-lt"/>
                <a:ea typeface="Calibri" panose="020F0502020204030204" pitchFamily="34" charset="0"/>
              </a:rPr>
              <a:t>12-m skolebuss (normalgul</a:t>
            </a:r>
            <a:r>
              <a:rPr lang="nb-NO" dirty="0">
                <a:latin typeface="+mj-lt"/>
                <a:ea typeface="Calibri" panose="020F0502020204030204" pitchFamily="34" charset="0"/>
              </a:rPr>
              <a:t>v)</a:t>
            </a:r>
          </a:p>
          <a:p>
            <a:pPr lvl="1"/>
            <a:r>
              <a:rPr lang="nb-NO" dirty="0">
                <a:effectLst/>
                <a:latin typeface="+mj-lt"/>
                <a:ea typeface="Calibri" panose="020F0502020204030204" pitchFamily="34" charset="0"/>
              </a:rPr>
              <a:t>15-m skolebuss (normalgul</a:t>
            </a:r>
            <a:r>
              <a:rPr lang="nb-NO" dirty="0">
                <a:latin typeface="+mj-lt"/>
                <a:ea typeface="Calibri" panose="020F0502020204030204" pitchFamily="34" charset="0"/>
              </a:rPr>
              <a:t>v)</a:t>
            </a:r>
          </a:p>
          <a:p>
            <a:pPr marL="162000" lvl="1" indent="0">
              <a:buNone/>
            </a:pPr>
            <a:r>
              <a:rPr lang="nb-NO" dirty="0">
                <a:latin typeface="+mj-lt"/>
                <a:ea typeface="Calibri" panose="020F0502020204030204" pitchFamily="34" charset="0"/>
              </a:rPr>
              <a:t>Alle busser er ordinære dieselbusser</a:t>
            </a:r>
          </a:p>
          <a:p>
            <a:pPr marL="162000" lvl="1" indent="0">
              <a:buNone/>
            </a:pPr>
            <a:endParaRPr lang="nb-NO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274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66F2D-49AA-7BAB-40C8-5DE6EA557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275158-D6FB-0986-2FE4-62B5FF76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788924"/>
          </a:xfrm>
        </p:spPr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69D5A7-753D-F7BA-18E9-82322D18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1414272"/>
            <a:ext cx="11109325" cy="4694428"/>
          </a:xfrm>
        </p:spPr>
        <p:txBody>
          <a:bodyPr/>
          <a:lstStyle/>
          <a:p>
            <a:r>
              <a:rPr lang="nb-NO" dirty="0"/>
              <a:t>L400/400E Oslo = Kø og forsinkelser i rush. Korrespondering på Skedsmokorset, og Olavsgaard. Krevende delstrekninger ved vinterdrift over Åsvegen i Nannestad og </a:t>
            </a:r>
            <a:r>
              <a:rPr lang="nb-NO" dirty="0" err="1"/>
              <a:t>Veståsen</a:t>
            </a:r>
            <a:r>
              <a:rPr lang="nb-NO" dirty="0"/>
              <a:t> i Gjerdrum. I perioder kombinasjonen av alle disse faktorene på hver enkelt tur. 400E krevende avstander fra garasje ved avvikssituasjoner.  </a:t>
            </a:r>
          </a:p>
          <a:p>
            <a:r>
              <a:rPr lang="nb-NO" dirty="0"/>
              <a:t>L420: Vinterutfordringer spesielt på en del av traseen. Noe forsinkelser og fulle busser inn/ut Jessheim i rush.</a:t>
            </a:r>
          </a:p>
          <a:p>
            <a:r>
              <a:rPr lang="nb-NO" dirty="0"/>
              <a:t>Stor trafikk og mange kunder på Oslo Lufthavn som ikke kjenner Ruters billettsystem på Oslo Lufthavn.  </a:t>
            </a:r>
          </a:p>
          <a:p>
            <a:r>
              <a:rPr lang="nb-NO" dirty="0"/>
              <a:t>Stadig oftere krevende kundemøter i og rundt sentrumsområdene (Jessheim, Nannestad, Maura)</a:t>
            </a:r>
          </a:p>
          <a:p>
            <a:r>
              <a:rPr lang="nb-NO" dirty="0"/>
              <a:t>Rekruttering: Relativt god tilgang på sjåfører. 	</a:t>
            </a:r>
          </a:p>
          <a:p>
            <a:pPr lvl="1"/>
            <a:r>
              <a:rPr lang="nb-NO" dirty="0"/>
              <a:t>Språkutfordringer</a:t>
            </a:r>
          </a:p>
          <a:p>
            <a:pPr lvl="1"/>
            <a:r>
              <a:rPr lang="nb-NO" dirty="0"/>
              <a:t>Relativt kort bransjeerfaring</a:t>
            </a:r>
          </a:p>
          <a:p>
            <a:r>
              <a:rPr lang="nb-NO" dirty="0"/>
              <a:t>Flerkulturelt og godt arbeidsmiljø</a:t>
            </a:r>
          </a:p>
          <a:p>
            <a:r>
              <a:rPr lang="nb-NO" dirty="0"/>
              <a:t>Skadekostnader: Utfordrende vinterdrift </a:t>
            </a:r>
            <a:r>
              <a:rPr lang="nb-NO" dirty="0" err="1"/>
              <a:t>pga</a:t>
            </a:r>
            <a:r>
              <a:rPr lang="nb-NO" dirty="0"/>
              <a:t> snømengder og krevende veger i ruteområde. Dette kombinert med stort innslag av </a:t>
            </a:r>
            <a:r>
              <a:rPr lang="nb-NO" dirty="0" err="1"/>
              <a:t>boggiebusser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081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37325-50CD-FE55-BDC6-85D957B3E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BE3CC9-91EC-5402-4FAF-A1823A89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46" y="114511"/>
            <a:ext cx="11097420" cy="634789"/>
          </a:xfrm>
        </p:spPr>
        <p:txBody>
          <a:bodyPr/>
          <a:lstStyle/>
          <a:p>
            <a:r>
              <a:rPr lang="nb-NO" dirty="0"/>
              <a:t>Busser og anlegg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E5B7E3-40BA-424F-9BD7-4081E3E29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41" y="749300"/>
            <a:ext cx="11109325" cy="5072380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Busser</a:t>
            </a:r>
            <a:br>
              <a:rPr lang="nb-NO" b="1" dirty="0"/>
            </a:br>
            <a:r>
              <a:rPr lang="nb-NO" dirty="0"/>
              <a:t>- Alt er i dag på diesel. </a:t>
            </a:r>
          </a:p>
          <a:p>
            <a:pPr lvl="1">
              <a:buFontTx/>
              <a:buChar char="-"/>
            </a:pPr>
            <a:r>
              <a:rPr lang="nb-NO" dirty="0" err="1"/>
              <a:t>Ca</a:t>
            </a:r>
            <a:r>
              <a:rPr lang="nb-NO" dirty="0"/>
              <a:t> 60 busser</a:t>
            </a:r>
          </a:p>
          <a:p>
            <a:pPr marL="0" indent="0">
              <a:buNone/>
            </a:pPr>
            <a:r>
              <a:rPr lang="nb-NO" b="1" dirty="0"/>
              <a:t>Anlegg: </a:t>
            </a:r>
            <a:r>
              <a:rPr lang="nb-NO" dirty="0"/>
              <a:t>Kopperudmoen Bussanlegg. Gamle </a:t>
            </a:r>
            <a:r>
              <a:rPr lang="nb-NO" dirty="0" err="1"/>
              <a:t>Dalsveg</a:t>
            </a:r>
            <a:r>
              <a:rPr lang="nb-NO" dirty="0"/>
              <a:t> 156, 2032 Maura.</a:t>
            </a:r>
          </a:p>
          <a:p>
            <a:pPr marL="0" indent="0">
              <a:buNone/>
            </a:pPr>
            <a:r>
              <a:rPr lang="nb-NO" dirty="0"/>
              <a:t>Anlegget er bygd ca.1985 basert på 12-meters busser. 15-m busser er gjort til standard fra 2019. Anlegget har for få plasser slik det er bygd opp nå. </a:t>
            </a:r>
          </a:p>
          <a:p>
            <a:pPr marL="0" indent="0">
              <a:buNone/>
            </a:pPr>
            <a:r>
              <a:rPr lang="nb-NO" dirty="0"/>
              <a:t>Det er 4 kontorplasser (2 av disse i samme rom), og 1 møterom med plass til ca. 8-10 møtedeltagere. Kjøkken og pauserom er av god størrelse. Kontor og pauserom er renovert og i bra stand. Øvrig i bygget må renoveres. Dvs. garderober/ganger/verkstedkontor osv..</a:t>
            </a:r>
          </a:p>
          <a:p>
            <a:pPr marL="0" indent="0">
              <a:buNone/>
            </a:pPr>
            <a:r>
              <a:rPr lang="nb-NO" dirty="0"/>
              <a:t>Vaskehall: Det er installert nytt ventilasjonsanlegg i 2020. Ny vaskemaskin i 2023. Tekniske installasjoner er av eldre dato. Selve bygget er betydelig nedslitt. </a:t>
            </a:r>
          </a:p>
          <a:p>
            <a:pPr marL="0" indent="0">
              <a:buNone/>
            </a:pPr>
            <a:r>
              <a:rPr lang="nb-NO" dirty="0"/>
              <a:t>Verksted: Plass til 3 busser. 4 ansatte.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dirty="0" err="1">
                <a:solidFill>
                  <a:srgbClr val="FF0000"/>
                </a:solidFill>
              </a:rPr>
              <a:t>Pa</a:t>
            </a: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3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rban design, hus, Flyfoto, konstruksjon&#10;&#10;KI-generert innhold kan være feil.">
            <a:extLst>
              <a:ext uri="{FF2B5EF4-FFF2-40B4-BE49-F238E27FC236}">
                <a16:creationId xmlns:a16="http://schemas.microsoft.com/office/drawing/2014/main" id="{1D6E4643-6F58-E1FB-B6D0-951D460B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" y="53350"/>
            <a:ext cx="11672465" cy="62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5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rgbClr val="26322C"/>
      </a:dk1>
      <a:lt1>
        <a:srgbClr val="FFFFFF"/>
      </a:lt1>
      <a:dk2>
        <a:srgbClr val="494F53"/>
      </a:dk2>
      <a:lt2>
        <a:srgbClr val="F2F2F2"/>
      </a:lt2>
      <a:accent1>
        <a:srgbClr val="00665E"/>
      </a:accent1>
      <a:accent2>
        <a:srgbClr val="009579"/>
      </a:accent2>
      <a:accent3>
        <a:srgbClr val="C5C7C3"/>
      </a:accent3>
      <a:accent4>
        <a:srgbClr val="DF8200"/>
      </a:accent4>
      <a:accent5>
        <a:srgbClr val="FBE365"/>
      </a:accent5>
      <a:accent6>
        <a:srgbClr val="A7BCD6"/>
      </a:accent6>
      <a:hlink>
        <a:srgbClr val="00957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y_mal_PPT_Bilder" id="{37EC4A9D-4640-7943-9779-0E36370BA9D7}" vid="{EF65DC1D-1F49-A34B-8AE8-FA2D898621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57B56C45CDEE4A9D112952EC9ED93B" ma:contentTypeVersion="7" ma:contentTypeDescription="Opprett et nytt dokument." ma:contentTypeScope="" ma:versionID="7f7f491715771c8d22e69c4d62b0eaed">
  <xsd:schema xmlns:xsd="http://www.w3.org/2001/XMLSchema" xmlns:xs="http://www.w3.org/2001/XMLSchema" xmlns:p="http://schemas.microsoft.com/office/2006/metadata/properties" xmlns:ns2="44bb4d58-51d8-4cf4-860c-743dea0da8f9" targetNamespace="http://schemas.microsoft.com/office/2006/metadata/properties" ma:root="true" ma:fieldsID="a7c71422b224ea928d3eb59652c47e9f" ns2:_="">
    <xsd:import namespace="44bb4d58-51d8-4cf4-860c-743dea0da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b4d58-51d8-4cf4-860c-743dea0da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764CAF-B80A-4F67-9821-BAF2DBD97285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d750dbbb-96aa-4399-895a-96fdf247a091"/>
    <ds:schemaRef ds:uri="a3c072a3-98ca-4dad-8450-f2592f4a0a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7FD1E4-BFB5-40DA-92F8-DD11EAF2DCFC}"/>
</file>

<file path=customXml/itemProps3.xml><?xml version="1.0" encoding="utf-8"?>
<ds:datastoreItem xmlns:ds="http://schemas.openxmlformats.org/officeDocument/2006/customXml" ds:itemID="{601AC7F8-9C76-47FF-B003-FE83683508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bac3e98-542c-46ff-8c96-7a93063243d5}" enabled="1" method="Standard" siteId="{1e54cff2-6429-4a14-bb19-504b679040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716</Words>
  <Application>Microsoft Office PowerPoint</Application>
  <PresentationFormat>Widescreen</PresentationFormat>
  <Paragraphs>74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Erfaring med driften:   Aurskog/Høland Gjerdrum/Nannestad</vt:lpstr>
      <vt:lpstr>Dagens produksjon Aurskog-Høland</vt:lpstr>
      <vt:lpstr>Utfordringer</vt:lpstr>
      <vt:lpstr>Busser og anlegg</vt:lpstr>
      <vt:lpstr>Busser og anlegg forts</vt:lpstr>
      <vt:lpstr>Dagens produksjon: Gjerdrum/Nannestad</vt:lpstr>
      <vt:lpstr>Utfordringer</vt:lpstr>
      <vt:lpstr>Busser og anlegg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nettbrett Ledermøte 19. mars 2020</dc:title>
  <dc:creator>Kjetil Sunde</dc:creator>
  <cp:lastModifiedBy>Petter Kure Torgersen</cp:lastModifiedBy>
  <cp:revision>16</cp:revision>
  <dcterms:created xsi:type="dcterms:W3CDTF">2020-03-16T17:02:48Z</dcterms:created>
  <dcterms:modified xsi:type="dcterms:W3CDTF">2026-02-02T14:47:31Z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0x0101004357B56C45CDEE4A9D112952EC9ED93B</vt:lpwstr>
  </property>
  <property fmtid="{D5CDD505-2E9C-101B-9397-08002B2CF9AE}" pid="3" name="MediaServiceImageTags">
    <vt:lpwstr/>
  </property>
</Properties>
</file>