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4" r:id="rId3"/>
    <p:sldId id="275" r:id="rId4"/>
    <p:sldId id="269" r:id="rId5"/>
    <p:sldId id="276" r:id="rId6"/>
    <p:sldId id="273" r:id="rId7"/>
    <p:sldId id="270" r:id="rId8"/>
    <p:sldId id="262" r:id="rId9"/>
    <p:sldId id="271" r:id="rId10"/>
    <p:sldId id="265" r:id="rId11"/>
    <p:sldId id="266" r:id="rId12"/>
    <p:sldId id="272" r:id="rId13"/>
    <p:sldId id="258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ine Nordseth" initials="KN" lastIdx="4" clrIdx="0">
    <p:extLst>
      <p:ext uri="{19B8F6BF-5375-455C-9EA6-DF929625EA0E}">
        <p15:presenceInfo xmlns:p15="http://schemas.microsoft.com/office/powerpoint/2012/main" userId="S::karine.nordseth@nobina.no::97907b96-d67d-4d94-83d4-90dc761e51b4" providerId="AD"/>
      </p:ext>
    </p:extLst>
  </p:cmAuthor>
  <p:cmAuthor id="2" name="Jan Volsdal" initials="JV" lastIdx="6" clrIdx="1">
    <p:extLst>
      <p:ext uri="{19B8F6BF-5375-455C-9EA6-DF929625EA0E}">
        <p15:presenceInfo xmlns:p15="http://schemas.microsoft.com/office/powerpoint/2012/main" userId="S::jan.volsdal@nobina.no::cf0fa9cb-e509-4db1-97e4-1915d80587b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4EAEFD-AF9C-306D-E120-BD2553C3DA23}" v="1" dt="2019-12-12T15:22:06.162"/>
    <p1510:client id="{FFD23620-3BE9-EFC0-ACA5-6B17F0C5736E}" v="1" dt="2019-12-12T14:59:46.807"/>
    <p1510:client id="{AD5C276F-62BC-499B-96B0-3E456841A35D}" v="56" dt="2019-12-12T08:42:59.602"/>
    <p1510:client id="{44C99792-FAB4-E2EF-46F4-1D98BBCB7CA5}" v="759" dt="2019-12-12T17:03:02.163"/>
    <p1510:client id="{668D5DFA-D182-D587-DBF1-0E537963920B}" v="1138" dt="2019-12-11T16:38:23.606"/>
    <p1510:client id="{F2760918-9A14-3A08-329E-CBAAB05C814A}" v="6" dt="2019-12-12T15:20:59.2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4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nobina-my.sharepoint.com/personal/karine_nordseth_nobina_no/Documents/Documents/Restverdirisik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Restverdirisiko</a:t>
            </a:r>
            <a:r>
              <a:rPr lang="nb-NO" baseline="0"/>
              <a:t> i kontrakter</a:t>
            </a:r>
            <a:endParaRPr lang="nb-N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Sheet1!$A$14</c:f>
              <c:strCache>
                <c:ptCount val="1"/>
                <c:pt idx="0">
                  <c:v> Restverdi 20 HVO-busser *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Sheet1!$B$13:$K$13</c:f>
              <c:strCache>
                <c:ptCount val="10"/>
                <c:pt idx="0">
                  <c:v>År 1</c:v>
                </c:pt>
                <c:pt idx="1">
                  <c:v>År 2</c:v>
                </c:pt>
                <c:pt idx="2">
                  <c:v>År 3</c:v>
                </c:pt>
                <c:pt idx="3">
                  <c:v>År 4</c:v>
                </c:pt>
                <c:pt idx="4">
                  <c:v>År 5</c:v>
                </c:pt>
                <c:pt idx="5">
                  <c:v>År 6</c:v>
                </c:pt>
                <c:pt idx="6">
                  <c:v>År 7</c:v>
                </c:pt>
                <c:pt idx="7">
                  <c:v>År 8</c:v>
                </c:pt>
                <c:pt idx="8">
                  <c:v>År 9</c:v>
                </c:pt>
                <c:pt idx="9">
                  <c:v>År 10</c:v>
                </c:pt>
              </c:strCache>
            </c:strRef>
          </c:cat>
          <c:val>
            <c:numRef>
              <c:f>Sheet1!$B$14:$K$14</c:f>
              <c:numCache>
                <c:formatCode>_-* #,##0.0_-;\-* #,##0.0_-;_-* "-"??_-;_-@_-</c:formatCode>
                <c:ptCount val="10"/>
                <c:pt idx="0">
                  <c:v>50</c:v>
                </c:pt>
                <c:pt idx="1">
                  <c:v>45</c:v>
                </c:pt>
                <c:pt idx="2">
                  <c:v>40</c:v>
                </c:pt>
                <c:pt idx="3">
                  <c:v>35</c:v>
                </c:pt>
                <c:pt idx="4">
                  <c:v>30</c:v>
                </c:pt>
                <c:pt idx="5">
                  <c:v>25</c:v>
                </c:pt>
                <c:pt idx="6">
                  <c:v>20</c:v>
                </c:pt>
                <c:pt idx="7">
                  <c:v>15</c:v>
                </c:pt>
                <c:pt idx="8">
                  <c:v>10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E0-456A-BD16-61F1D5BB1F01}"/>
            </c:ext>
          </c:extLst>
        </c:ser>
        <c:ser>
          <c:idx val="1"/>
          <c:order val="1"/>
          <c:tx>
            <c:strRef>
              <c:f>Sheet1!$A$15</c:f>
              <c:strCache>
                <c:ptCount val="1"/>
                <c:pt idx="0">
                  <c:v> Godtgjørelse ved uttak fra kontrakt * *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Sheet1!$B$13:$K$13</c:f>
              <c:strCache>
                <c:ptCount val="10"/>
                <c:pt idx="0">
                  <c:v>År 1</c:v>
                </c:pt>
                <c:pt idx="1">
                  <c:v>År 2</c:v>
                </c:pt>
                <c:pt idx="2">
                  <c:v>År 3</c:v>
                </c:pt>
                <c:pt idx="3">
                  <c:v>År 4</c:v>
                </c:pt>
                <c:pt idx="4">
                  <c:v>År 5</c:v>
                </c:pt>
                <c:pt idx="5">
                  <c:v>År 6</c:v>
                </c:pt>
                <c:pt idx="6">
                  <c:v>År 7</c:v>
                </c:pt>
                <c:pt idx="7">
                  <c:v>År 8</c:v>
                </c:pt>
                <c:pt idx="8">
                  <c:v>År 9</c:v>
                </c:pt>
                <c:pt idx="9">
                  <c:v>År 10</c:v>
                </c:pt>
              </c:strCache>
            </c:strRef>
          </c:cat>
          <c:val>
            <c:numRef>
              <c:f>Sheet1!$B$15:$K$15</c:f>
              <c:numCache>
                <c:formatCode>_-* #,##0.0_-;\-* #,##0.0_-;_-* "-"??_-;_-@_-</c:formatCode>
                <c:ptCount val="10"/>
                <c:pt idx="0">
                  <c:v>20.16</c:v>
                </c:pt>
                <c:pt idx="1">
                  <c:v>15.120000000000001</c:v>
                </c:pt>
                <c:pt idx="2">
                  <c:v>10.8</c:v>
                </c:pt>
                <c:pt idx="3">
                  <c:v>7.2</c:v>
                </c:pt>
                <c:pt idx="4">
                  <c:v>4.32</c:v>
                </c:pt>
                <c:pt idx="5">
                  <c:v>2.16</c:v>
                </c:pt>
                <c:pt idx="6">
                  <c:v>0.72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E0-456A-BD16-61F1D5BB1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2065200"/>
        <c:axId val="732063888"/>
      </c:barChart>
      <c:catAx>
        <c:axId val="73206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32063888"/>
        <c:crosses val="autoZero"/>
        <c:auto val="1"/>
        <c:lblAlgn val="ctr"/>
        <c:lblOffset val="100"/>
        <c:noMultiLvlLbl val="0"/>
      </c:catAx>
      <c:valAx>
        <c:axId val="73206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32065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sz="1000" i="1">
              <a:solidFill>
                <a:schemeClr val="accent5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50B16-D7B9-4788-91C1-78FB60D7174B}" type="datetime3">
              <a:rPr lang="en-GB" sz="1000" i="1" smtClean="0">
                <a:solidFill>
                  <a:schemeClr val="accent5"/>
                </a:solidFill>
              </a:rPr>
              <a:t>13 December, 2019</a:t>
            </a:fld>
            <a:endParaRPr lang="sv-SE" sz="1000" i="1">
              <a:solidFill>
                <a:schemeClr val="accent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sz="1000" i="1">
              <a:solidFill>
                <a:schemeClr val="accent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078639" y="8678713"/>
            <a:ext cx="699134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9FC8D02E-D347-4077-B49B-6CB910A44756}" type="slidenum">
              <a:rPr lang="sv-SE" sz="1000" i="1" smtClean="0">
                <a:solidFill>
                  <a:schemeClr val="accent5"/>
                </a:solidFill>
              </a:rPr>
              <a:pPr algn="ctr"/>
              <a:t>‹#›</a:t>
            </a:fld>
            <a:endParaRPr lang="sv-SE" sz="1000" i="1">
              <a:solidFill>
                <a:schemeClr val="accent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53" y="8732520"/>
            <a:ext cx="660964" cy="30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8461"/>
      </p:ext>
    </p:extLst>
  </p:cSld>
  <p:clrMap bg1="lt1" tx1="dk1" bg2="lt2" tx2="dk2" accent1="accent1" accent2="accent2" accent3="accent3" accent4="accent4" accent5="accent5" accent6="accent6" hlink="hlink" folHlink="folHlink"/>
  <p:hf ftr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3748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 i="1">
                <a:solidFill>
                  <a:schemeClr val="accent5"/>
                </a:solidFill>
              </a:defRPr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59399" y="0"/>
            <a:ext cx="1497013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 i="1">
                <a:solidFill>
                  <a:schemeClr val="accent5"/>
                </a:solidFill>
              </a:defRPr>
            </a:lvl1pPr>
          </a:lstStyle>
          <a:p>
            <a:fld id="{AE3800E1-B6E1-4180-A61A-E86B5EB2A3A4}" type="datetime3">
              <a:rPr lang="en-GB" smtClean="0"/>
              <a:t>13 December, 2019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08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i="1">
                <a:solidFill>
                  <a:schemeClr val="accent5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037840" y="8685213"/>
            <a:ext cx="78390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</a:defRPr>
            </a:lvl1pPr>
          </a:lstStyle>
          <a:p>
            <a:fld id="{09FEC0FE-1AD0-4F69-AD10-DE9F71B093CB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53" y="8732520"/>
            <a:ext cx="660964" cy="30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67016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7780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363" indent="-171450" algn="l" defTabSz="914400" rtl="0" eaLnBrk="1" latinLnBrk="0" hangingPunct="1">
      <a:buFont typeface="Calibri" panose="020F0502020204030204" pitchFamily="34" charset="0"/>
      <a:buChar char="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8163" indent="-171450" algn="l" defTabSz="914400" rtl="0" eaLnBrk="1" latinLnBrk="0" hangingPunct="1">
      <a:buFont typeface="Calibri" panose="020F0502020204030204" pitchFamily="34" charset="0"/>
      <a:buChar char="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15963" indent="-171450" algn="l" defTabSz="914400" rtl="0" eaLnBrk="1" latinLnBrk="0" hangingPunct="1">
      <a:buFont typeface="Calibri" panose="020F0502020204030204" pitchFamily="34" charset="0"/>
      <a:buChar char="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Har offentlige innkjøpere et ansvar for å redusere prispresset ved anbudskonkurranser for derigjennom å skape et sunnere marked?</a:t>
            </a:r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ssholder for dato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E3800E1-B6E1-4180-A61A-E86B5EB2A3A4}" type="datetime3">
              <a:rPr lang="en-GB" smtClean="0"/>
              <a:t>13 December, 2019</a:t>
            </a:fld>
            <a:endParaRPr lang="sv-SE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FEC0FE-1AD0-4F69-AD10-DE9F71B093CB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6104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D6F9765-A76B-47C9-8219-20F00840CA90}" type="datetime3">
              <a:rPr lang="en-GB" smtClean="0"/>
              <a:t>13 December, 2019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C0FE-1AD0-4F69-AD10-DE9F71B093CB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996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Mast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Bildobjekt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0" t="-7391" r="17776" b="36037"/>
          <a:stretch/>
        </p:blipFill>
        <p:spPr>
          <a:xfrm>
            <a:off x="8571559" y="4101672"/>
            <a:ext cx="3620441" cy="2744924"/>
          </a:xfrm>
          <a:prstGeom prst="rect">
            <a:avLst/>
          </a:prstGeom>
        </p:spPr>
      </p:pic>
      <p:pic>
        <p:nvPicPr>
          <p:cNvPr id="17" name="Bildobjekt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786" y="5678353"/>
            <a:ext cx="1965997" cy="909113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>
          <a:xfrm>
            <a:off x="-60683" y="3356993"/>
            <a:ext cx="12258200" cy="1361058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99000">
                <a:schemeClr val="tx2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2" name="Platshållare för text 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54207" y="3599495"/>
            <a:ext cx="11023443" cy="543888"/>
          </a:xfrm>
        </p:spPr>
        <p:txBody>
          <a:bodyPr wrap="square" lIns="180000" tIns="0" rIns="180000" bIns="0" anchor="b" anchorCtr="0">
            <a:normAutofit/>
          </a:bodyPr>
          <a:lstStyle>
            <a:lvl1pPr marL="0" indent="0" algn="l">
              <a:buNone/>
              <a:defRPr sz="4000" b="1" cap="all" spc="40" baseline="0"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Click to edit Title</a:t>
            </a:r>
          </a:p>
        </p:txBody>
      </p:sp>
      <p:sp>
        <p:nvSpPr>
          <p:cNvPr id="13" name="Platshållare för text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98339" y="4113076"/>
            <a:ext cx="10979311" cy="346992"/>
          </a:xfrm>
        </p:spPr>
        <p:txBody>
          <a:bodyPr lIns="180000" tIns="36000" rIns="180000" bIns="36000" anchor="t" anchorCtr="0">
            <a:normAutofit/>
          </a:bodyPr>
          <a:lstStyle>
            <a:lvl1pPr marL="0" indent="0" algn="l">
              <a:buNone/>
              <a:defRPr sz="2200" b="0" cap="none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56119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1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pattern 70%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 bwMode="auto">
          <a:xfrm>
            <a:off x="0" y="0"/>
            <a:ext cx="12192000" cy="16288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Bef>
                <a:spcPts val="1200"/>
              </a:spcBef>
              <a:buClr>
                <a:srgbClr val="004990"/>
              </a:buClr>
              <a:buSzPct val="110000"/>
            </a:pPr>
            <a:endParaRPr lang="en-GB" sz="2000">
              <a:solidFill>
                <a:srgbClr val="4D4D4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677" y="446895"/>
            <a:ext cx="11112498" cy="1067231"/>
          </a:xfrm>
        </p:spPr>
        <p:txBody>
          <a:bodyPr/>
          <a:lstStyle>
            <a:lvl1pPr>
              <a:defRPr>
                <a:solidFill>
                  <a:srgbClr val="3F9C35"/>
                </a:solidFill>
                <a:effectLst/>
                <a:latin typeface="+mn-lt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1676" y="1714461"/>
            <a:ext cx="11112499" cy="4255772"/>
          </a:xfrm>
        </p:spPr>
        <p:txBody>
          <a:bodyPr/>
          <a:lstStyle>
            <a:lvl1pPr>
              <a:lnSpc>
                <a:spcPct val="95000"/>
              </a:lnSpc>
              <a:spcBef>
                <a:spcPts val="900"/>
              </a:spcBef>
              <a:spcAft>
                <a:spcPts val="600"/>
              </a:spcAft>
              <a:buSzPct val="80000"/>
              <a:defRPr>
                <a:solidFill>
                  <a:srgbClr val="3F3F3F"/>
                </a:solidFill>
                <a:latin typeface="+mn-lt"/>
              </a:defRPr>
            </a:lvl1pPr>
            <a:lvl2pPr marL="590550" indent="-228600"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>
                <a:solidFill>
                  <a:schemeClr val="accent5"/>
                </a:solidFill>
                <a:latin typeface="+mn-lt"/>
              </a:defRPr>
            </a:lvl2pPr>
            <a:lvl3pPr marL="930275" indent="-228600"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>
                <a:solidFill>
                  <a:schemeClr val="accent5"/>
                </a:solidFill>
                <a:latin typeface="+mn-lt"/>
              </a:defRPr>
            </a:lvl3pPr>
            <a:lvl4pPr marL="1270000" indent="-228600">
              <a:spcBef>
                <a:spcPts val="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>
                <a:solidFill>
                  <a:srgbClr val="5E6A71"/>
                </a:solidFill>
                <a:latin typeface="+mn-lt"/>
              </a:defRPr>
            </a:lvl4pPr>
            <a:lvl5pPr marL="1601788" indent="-228600">
              <a:spcBef>
                <a:spcPts val="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>
                <a:solidFill>
                  <a:srgbClr val="5E6A71"/>
                </a:solidFill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334A0212-63C2-433E-87C5-96BFC540A29F}" type="datetime3">
              <a:rPr lang="en-GB" smtClean="0">
                <a:solidFill>
                  <a:prstClr val="white"/>
                </a:solidFill>
              </a:rPr>
              <a:t>13 December, 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06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8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7538" y="447848"/>
            <a:ext cx="11112499" cy="640892"/>
          </a:xfrm>
        </p:spPr>
        <p:txBody>
          <a:bodyPr>
            <a:normAutofit/>
          </a:bodyPr>
          <a:lstStyle>
            <a:lvl1pPr>
              <a:defRPr>
                <a:solidFill>
                  <a:srgbClr val="3F9C35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1396" y="1712569"/>
            <a:ext cx="11112499" cy="4258020"/>
          </a:xfrm>
        </p:spPr>
        <p:txBody>
          <a:bodyPr/>
          <a:lstStyle>
            <a:lvl1pPr>
              <a:lnSpc>
                <a:spcPct val="95000"/>
              </a:lnSpc>
              <a:spcBef>
                <a:spcPts val="900"/>
              </a:spcBef>
              <a:spcAft>
                <a:spcPts val="600"/>
              </a:spcAft>
              <a:defRPr>
                <a:solidFill>
                  <a:srgbClr val="3F3F3F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defRPr>
                <a:solidFill>
                  <a:schemeClr val="accent5"/>
                </a:solidFill>
              </a:defRPr>
            </a:lvl2pPr>
            <a:lvl3pPr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defRPr>
                <a:solidFill>
                  <a:schemeClr val="accent5"/>
                </a:solidFill>
              </a:defRPr>
            </a:lvl3pPr>
            <a:lvl4pPr marL="1270000" indent="-228600">
              <a:spcBef>
                <a:spcPts val="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>
                <a:solidFill>
                  <a:srgbClr val="5E6A71"/>
                </a:solidFill>
              </a:defRPr>
            </a:lvl4pPr>
            <a:lvl5pPr marL="1601788" indent="-228600">
              <a:spcBef>
                <a:spcPts val="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>
                <a:solidFill>
                  <a:srgbClr val="5E6A7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39B1-CC06-4D51-AB52-65A95F243769}" type="datetime3">
              <a:rPr lang="en-GB" smtClean="0">
                <a:solidFill>
                  <a:prstClr val="white"/>
                </a:solidFill>
              </a:rPr>
              <a:t>13 December, 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49952" y="926179"/>
            <a:ext cx="11100085" cy="545817"/>
          </a:xfrm>
        </p:spPr>
        <p:txBody>
          <a:bodyPr>
            <a:normAutofit/>
          </a:bodyPr>
          <a:lstStyle>
            <a:lvl1pPr marL="0" indent="0">
              <a:buNone/>
              <a:defRPr sz="2200" i="0">
                <a:solidFill>
                  <a:schemeClr val="accent5"/>
                </a:solidFill>
              </a:defRPr>
            </a:lvl1pPr>
            <a:lvl2pPr marL="361950" indent="0">
              <a:buNone/>
              <a:defRPr sz="2400" i="1">
                <a:solidFill>
                  <a:schemeClr val="tx2"/>
                </a:solidFill>
              </a:defRPr>
            </a:lvl2pPr>
            <a:lvl3pPr marL="701675" indent="0">
              <a:buNone/>
              <a:defRPr sz="2400" i="1">
                <a:solidFill>
                  <a:schemeClr val="tx2"/>
                </a:solidFill>
              </a:defRPr>
            </a:lvl3pPr>
            <a:lvl4pPr marL="1041400" indent="0">
              <a:buNone/>
              <a:defRPr sz="2400" i="1">
                <a:solidFill>
                  <a:schemeClr val="tx2"/>
                </a:solidFill>
              </a:defRPr>
            </a:lvl4pPr>
            <a:lvl5pPr marL="1373188" indent="0">
              <a:buNone/>
              <a:defRPr sz="240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862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en-US" noProof="0"/>
              <a:t>Click to edit Master title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55E1-29FB-44C2-B8FF-D9D115F25F45}" type="datetime3">
              <a:rPr lang="en-GB" smtClean="0">
                <a:solidFill>
                  <a:prstClr val="white"/>
                </a:solidFill>
              </a:rPr>
              <a:t>13 December, 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205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6564313" y="1514126"/>
            <a:ext cx="5113337" cy="4452249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GB"/>
              <a:t>Click for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1677" y="1714461"/>
            <a:ext cx="5806351" cy="4255772"/>
          </a:xfrm>
        </p:spPr>
        <p:txBody>
          <a:bodyPr/>
          <a:lstStyle>
            <a:lvl1pPr>
              <a:lnSpc>
                <a:spcPct val="95000"/>
              </a:lnSpc>
              <a:spcBef>
                <a:spcPts val="900"/>
              </a:spcBef>
              <a:spcAft>
                <a:spcPts val="600"/>
              </a:spcAft>
              <a:buSzPct val="80000"/>
              <a:defRPr>
                <a:solidFill>
                  <a:srgbClr val="3F3F3F"/>
                </a:solidFill>
                <a:latin typeface="+mn-lt"/>
              </a:defRPr>
            </a:lvl1pPr>
            <a:lvl2pPr marL="590550" indent="-228600"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−"/>
              <a:defRPr>
                <a:solidFill>
                  <a:schemeClr val="accent5"/>
                </a:solidFill>
                <a:latin typeface="+mn-lt"/>
              </a:defRPr>
            </a:lvl2pPr>
            <a:lvl3pPr marL="930275" indent="-228600"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−"/>
              <a:defRPr>
                <a:solidFill>
                  <a:schemeClr val="accent5"/>
                </a:solidFill>
                <a:latin typeface="+mn-lt"/>
              </a:defRPr>
            </a:lvl3pPr>
            <a:lvl4pPr marL="1270000" indent="-228600"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>
                <a:solidFill>
                  <a:srgbClr val="5E6A71"/>
                </a:solidFill>
                <a:latin typeface="+mn-lt"/>
              </a:defRPr>
            </a:lvl4pPr>
            <a:lvl5pPr marL="1601788" indent="-228600"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>
                <a:solidFill>
                  <a:srgbClr val="5E6A71"/>
                </a:solidFill>
                <a:latin typeface="+mn-lt"/>
              </a:defRPr>
            </a:lvl5pPr>
            <a:lvl6pPr marL="1971675" indent="-228600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 sz="1600">
                <a:solidFill>
                  <a:srgbClr val="5E6A71"/>
                </a:solidFill>
              </a:defRPr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F920D36-57D6-4629-8CF7-E71A1EB2AA16}" type="datetime3">
              <a:rPr lang="en-GB" smtClean="0">
                <a:solidFill>
                  <a:prstClr val="white"/>
                </a:solidFill>
              </a:rPr>
              <a:t>13 December, 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676" y="446895"/>
            <a:ext cx="11135973" cy="1067231"/>
          </a:xfrm>
        </p:spPr>
        <p:txBody>
          <a:bodyPr/>
          <a:lstStyle>
            <a:lvl1pPr>
              <a:defRPr>
                <a:solidFill>
                  <a:srgbClr val="3F9C35"/>
                </a:solidFill>
                <a:effectLst/>
                <a:latin typeface="+mn-lt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305607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8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656604" y="1514126"/>
            <a:ext cx="5113337" cy="4452249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GB"/>
              <a:t>Click for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84110" y="1714461"/>
            <a:ext cx="5693539" cy="4255772"/>
          </a:xfrm>
        </p:spPr>
        <p:txBody>
          <a:bodyPr/>
          <a:lstStyle>
            <a:lvl1pPr>
              <a:lnSpc>
                <a:spcPct val="95000"/>
              </a:lnSpc>
              <a:spcBef>
                <a:spcPts val="900"/>
              </a:spcBef>
              <a:spcAft>
                <a:spcPts val="600"/>
              </a:spcAft>
              <a:buSzPct val="80000"/>
              <a:defRPr>
                <a:solidFill>
                  <a:srgbClr val="3F3F3F"/>
                </a:solidFill>
                <a:latin typeface="+mn-lt"/>
              </a:defRPr>
            </a:lvl1pPr>
            <a:lvl2pPr marL="590550" indent="-228600"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−"/>
              <a:defRPr>
                <a:solidFill>
                  <a:schemeClr val="accent5"/>
                </a:solidFill>
                <a:latin typeface="+mn-lt"/>
              </a:defRPr>
            </a:lvl2pPr>
            <a:lvl3pPr marL="930275" indent="-228600"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−"/>
              <a:defRPr>
                <a:solidFill>
                  <a:schemeClr val="accent5"/>
                </a:solidFill>
                <a:latin typeface="+mn-lt"/>
              </a:defRPr>
            </a:lvl3pPr>
            <a:lvl4pPr marL="1270000" indent="-228600"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>
                <a:solidFill>
                  <a:srgbClr val="5E6A71"/>
                </a:solidFill>
                <a:latin typeface="+mn-lt"/>
              </a:defRPr>
            </a:lvl4pPr>
            <a:lvl5pPr marL="1601788" indent="-228600"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>
                <a:solidFill>
                  <a:srgbClr val="5E6A71"/>
                </a:solidFill>
                <a:latin typeface="+mn-lt"/>
              </a:defRPr>
            </a:lvl5pPr>
            <a:lvl6pPr marL="1971675" indent="-228600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 sz="1600">
                <a:solidFill>
                  <a:srgbClr val="5E6A71"/>
                </a:solidFill>
              </a:defRPr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8CC39A3-3DF3-4EEC-9F9C-CA6D19456B68}" type="datetime3">
              <a:rPr lang="en-GB" smtClean="0">
                <a:solidFill>
                  <a:prstClr val="white"/>
                </a:solidFill>
              </a:rPr>
              <a:t>13 December, 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676" y="446895"/>
            <a:ext cx="11135973" cy="1067231"/>
          </a:xfrm>
        </p:spPr>
        <p:txBody>
          <a:bodyPr/>
          <a:lstStyle>
            <a:lvl1pPr>
              <a:defRPr>
                <a:solidFill>
                  <a:srgbClr val="3F9C35"/>
                </a:solidFill>
                <a:effectLst/>
                <a:latin typeface="+mn-lt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694939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8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677" y="446895"/>
            <a:ext cx="11112498" cy="1067231"/>
          </a:xfrm>
        </p:spPr>
        <p:txBody>
          <a:bodyPr/>
          <a:lstStyle>
            <a:lvl1pPr>
              <a:defRPr>
                <a:solidFill>
                  <a:srgbClr val="3F9C35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1676" y="1714817"/>
            <a:ext cx="11112499" cy="4255772"/>
          </a:xfrm>
        </p:spPr>
        <p:txBody>
          <a:bodyPr/>
          <a:lstStyle>
            <a:lvl1pPr>
              <a:lnSpc>
                <a:spcPct val="95000"/>
              </a:lnSpc>
              <a:spcBef>
                <a:spcPts val="900"/>
              </a:spcBef>
              <a:spcAft>
                <a:spcPts val="600"/>
              </a:spcAft>
              <a:buSzPct val="80000"/>
              <a:defRPr>
                <a:solidFill>
                  <a:srgbClr val="3F3F3F"/>
                </a:solidFill>
                <a:latin typeface="+mn-lt"/>
              </a:defRPr>
            </a:lvl1pPr>
            <a:lvl2pPr marL="590550" marR="0" indent="-228600" algn="l" defTabSz="9144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SzTx/>
              <a:buFont typeface="Calibri" panose="020F0502020204030204" pitchFamily="34" charset="0"/>
              <a:buChar char="−"/>
              <a:tabLst/>
              <a:defRPr>
                <a:solidFill>
                  <a:schemeClr val="accent5"/>
                </a:solidFill>
                <a:latin typeface="+mn-lt"/>
              </a:defRPr>
            </a:lvl2pPr>
            <a:lvl3pPr marL="930275" marR="0" indent="-228600" algn="l" defTabSz="9144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SzTx/>
              <a:buFont typeface="Calibri" panose="020F0502020204030204" pitchFamily="34" charset="0"/>
              <a:buChar char="−"/>
              <a:tabLst/>
              <a:defRPr>
                <a:solidFill>
                  <a:schemeClr val="accent5"/>
                </a:solidFill>
                <a:latin typeface="+mn-lt"/>
              </a:defRPr>
            </a:lvl3pPr>
            <a:lvl4pPr marL="1270000" marR="0" indent="-2286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rgbClr val="5E6A71"/>
              </a:buClr>
              <a:buSzTx/>
              <a:buFont typeface="Calibri" panose="020F0502020204030204" pitchFamily="34" charset="0"/>
              <a:buChar char="−"/>
              <a:tabLst/>
              <a:defRPr>
                <a:solidFill>
                  <a:schemeClr val="tx2"/>
                </a:solidFill>
                <a:latin typeface="+mn-lt"/>
              </a:defRPr>
            </a:lvl4pPr>
            <a:lvl5pPr marL="1601788" marR="0" indent="-2286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rgbClr val="5E6A71"/>
              </a:buClr>
              <a:buSzTx/>
              <a:buFont typeface="Calibri" panose="020F0502020204030204" pitchFamily="34" charset="0"/>
              <a:buChar char="−"/>
              <a:tabLst/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marL="590550" marR="0" lvl="1" indent="-228600" algn="l" defTabSz="9144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E6A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30275" marR="0" lvl="2" indent="-228600" algn="l" defTabSz="9144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E6A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70000" marR="0" lvl="3" indent="-2286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rgbClr val="5E6A71"/>
              </a:buClr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E6A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601788" marR="0" lvl="4" indent="-2286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rgbClr val="5E6A71"/>
              </a:buClr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E6A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F076E162-AD7A-489A-A232-A8C9F25D214E}" type="datetime3">
              <a:rPr lang="en-GB" smtClean="0">
                <a:solidFill>
                  <a:prstClr val="white"/>
                </a:solidFill>
              </a:rPr>
              <a:t>13 December, 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560406" y="160084"/>
            <a:ext cx="11120438" cy="327025"/>
          </a:xfrm>
        </p:spPr>
        <p:txBody>
          <a:bodyPr bIns="0" anchor="b" anchorCtr="0">
            <a:normAutofit/>
          </a:bodyPr>
          <a:lstStyle>
            <a:lvl1pPr marL="0" indent="0">
              <a:buNone/>
              <a:defRPr sz="1400" i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/>
              <a:t>Click for section</a:t>
            </a:r>
          </a:p>
        </p:txBody>
      </p:sp>
    </p:spTree>
    <p:extLst>
      <p:ext uri="{BB962C8B-B14F-4D97-AF65-F5344CB8AC3E}">
        <p14:creationId xmlns:p14="http://schemas.microsoft.com/office/powerpoint/2010/main" val="4258299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 green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 bwMode="auto">
          <a:xfrm>
            <a:off x="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9000">
                <a:schemeClr val="tx2"/>
              </a:gs>
            </a:gsLst>
            <a:lin ang="16200000" scaled="1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Bef>
                <a:spcPts val="1200"/>
              </a:spcBef>
              <a:buClr>
                <a:srgbClr val="004990"/>
              </a:buClr>
              <a:buSzPct val="110000"/>
            </a:pPr>
            <a:endParaRPr lang="en-US" sz="2000">
              <a:solidFill>
                <a:srgbClr val="4D4D4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5420" y="512676"/>
            <a:ext cx="4572508" cy="1067231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en-US" noProof="0"/>
              <a:t>Click to edit short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5420" y="1916832"/>
            <a:ext cx="4572508" cy="3617494"/>
          </a:xfrm>
        </p:spPr>
        <p:txBody>
          <a:bodyPr/>
          <a:lstStyle>
            <a:lvl1pPr marL="357188" indent="-357188">
              <a:lnSpc>
                <a:spcPct val="95000"/>
              </a:lnSpc>
              <a:spcBef>
                <a:spcPts val="900"/>
              </a:spcBef>
              <a:spcAft>
                <a:spcPts val="600"/>
              </a:spcAft>
              <a:buClr>
                <a:schemeClr val="bg1"/>
              </a:buClr>
              <a:buSzPct val="80000"/>
              <a:defRPr sz="3000">
                <a:solidFill>
                  <a:schemeClr val="bg1"/>
                </a:solidFill>
                <a:latin typeface="+mn-lt"/>
              </a:defRPr>
            </a:lvl1pPr>
            <a:lvl2pPr marL="590550" indent="-22860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Calibri" panose="020F0502020204030204" pitchFamily="34" charset="0"/>
              <a:buChar char="−"/>
              <a:defRPr sz="2400">
                <a:solidFill>
                  <a:schemeClr val="bg1"/>
                </a:solidFill>
                <a:latin typeface="+mn-lt"/>
              </a:defRPr>
            </a:lvl2pPr>
            <a:lvl3pPr marL="930275" indent="-22860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Calibri" panose="020F0502020204030204" pitchFamily="34" charset="0"/>
              <a:buChar char="−"/>
              <a:defRPr sz="2000">
                <a:solidFill>
                  <a:schemeClr val="bg1"/>
                </a:solidFill>
                <a:latin typeface="+mn-lt"/>
              </a:defRPr>
            </a:lvl3pPr>
            <a:lvl4pPr marL="1270000" indent="-228600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Calibri" panose="020F0502020204030204" pitchFamily="34" charset="0"/>
              <a:buChar char="−"/>
              <a:defRPr sz="2000" baseline="0">
                <a:solidFill>
                  <a:schemeClr val="bg1"/>
                </a:solidFill>
                <a:latin typeface="+mn-lt"/>
              </a:defRPr>
            </a:lvl4pPr>
            <a:lvl5pPr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02002" y="6404904"/>
            <a:ext cx="1718883" cy="365125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  <a:latin typeface="+mn-lt"/>
              </a:defRPr>
            </a:lvl1pPr>
          </a:lstStyle>
          <a:p>
            <a:fld id="{68C56A3B-92C9-4B2E-98E5-A750F28416A3}" type="datetime3">
              <a:rPr lang="en-GB" smtClean="0">
                <a:solidFill>
                  <a:srgbClr val="A5ACAF"/>
                </a:solidFill>
              </a:rPr>
              <a:t>13 December, 2019</a:t>
            </a:fld>
            <a:endParaRPr lang="en-US">
              <a:solidFill>
                <a:srgbClr val="A5ACA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675" y="6413500"/>
            <a:ext cx="701787" cy="325441"/>
          </a:xfrm>
          <a:prstGeom prst="rect">
            <a:avLst/>
          </a:prstGeom>
        </p:spPr>
      </p:pic>
      <p:sp>
        <p:nvSpPr>
          <p:cNvPr id="12" name="Platshållare för bild 11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5965825"/>
          </a:xfrm>
        </p:spPr>
        <p:txBody>
          <a:bodyPr bIns="612000" anchor="ctr" anchorCtr="0">
            <a:normAutofit/>
          </a:bodyPr>
          <a:lstStyle>
            <a:lvl1pPr marL="0" indent="0" algn="ctr">
              <a:buNone/>
              <a:defRPr sz="1800" i="1" baseline="0"/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426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8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 pattern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13"/>
          <p:cNvSpPr>
            <a:spLocks noGrp="1"/>
          </p:cNvSpPr>
          <p:nvPr>
            <p:ph type="pic" sz="quarter" idx="13"/>
          </p:nvPr>
        </p:nvSpPr>
        <p:spPr>
          <a:xfrm>
            <a:off x="6096001" y="-1"/>
            <a:ext cx="6096404" cy="5972313"/>
          </a:xfrm>
          <a:solidFill>
            <a:schemeClr val="bg1"/>
          </a:solidFill>
          <a:effectLst/>
        </p:spPr>
        <p:txBody>
          <a:bodyPr bIns="612000" anchor="ctr" anchorCtr="0">
            <a:normAutofit/>
          </a:bodyPr>
          <a:lstStyle>
            <a:lvl1pPr marL="0" indent="0" algn="ctr">
              <a:buNone/>
              <a:defRPr sz="1800" i="1" baseline="0"/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09575" y="671512"/>
            <a:ext cx="5272390" cy="4662488"/>
          </a:xfrm>
        </p:spPr>
        <p:txBody>
          <a:bodyPr lIns="144000" tIns="288000" rIns="144000" bIns="288000" anchor="ctr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en-US" noProof="0"/>
              <a:t>Click to edit Master title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6100460" y="6404904"/>
            <a:ext cx="1718883" cy="365125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fld id="{D4A8A337-8634-4E6B-B043-C22A541804EE}" type="datetime3">
              <a:rPr lang="en-GB" smtClean="0">
                <a:solidFill>
                  <a:srgbClr val="A5ACAF"/>
                </a:solidFill>
              </a:rPr>
              <a:t>13 December, 2019</a:t>
            </a:fld>
            <a:endParaRPr lang="en-US">
              <a:solidFill>
                <a:srgbClr val="A5ACAF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675" y="6413500"/>
            <a:ext cx="701787" cy="32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07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267450"/>
          </a:xfrm>
          <a:blipFill>
            <a:blip r:embed="rId2"/>
            <a:stretch>
              <a:fillRect/>
            </a:stretch>
          </a:blipFill>
        </p:spPr>
        <p:txBody>
          <a:bodyPr lIns="864000" tIns="0" bIns="612000" anchor="ctr" anchorCtr="0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grpSp>
        <p:nvGrpSpPr>
          <p:cNvPr id="7" name="Grupp 6"/>
          <p:cNvGrpSpPr/>
          <p:nvPr userDrawn="1"/>
        </p:nvGrpSpPr>
        <p:grpSpPr>
          <a:xfrm>
            <a:off x="0" y="6267451"/>
            <a:ext cx="12192000" cy="590549"/>
            <a:chOff x="0" y="6267451"/>
            <a:chExt cx="12192000" cy="590549"/>
          </a:xfrm>
        </p:grpSpPr>
        <p:sp>
          <p:nvSpPr>
            <p:cNvPr id="8" name="Rektangel 7"/>
            <p:cNvSpPr/>
            <p:nvPr userDrawn="1"/>
          </p:nvSpPr>
          <p:spPr>
            <a:xfrm>
              <a:off x="0" y="6267451"/>
              <a:ext cx="12192000" cy="59054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99000">
                  <a:schemeClr val="tx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</a:endParaRPr>
            </a:p>
          </p:txBody>
        </p:sp>
        <p:pic>
          <p:nvPicPr>
            <p:cNvPr id="9" name="Bildobjekt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2394" y="6415774"/>
              <a:ext cx="701763" cy="325375"/>
            </a:xfrm>
            <a:prstGeom prst="rect">
              <a:avLst/>
            </a:prstGeom>
          </p:spPr>
        </p:pic>
      </p:grp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E434-64CD-47B1-B558-41035E2D5B7A}" type="datetime3">
              <a:rPr lang="en-GB" smtClean="0">
                <a:solidFill>
                  <a:prstClr val="white"/>
                </a:solidFill>
              </a:rPr>
              <a:t>13 December, 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59895" y="-1"/>
            <a:ext cx="4451350" cy="6253367"/>
          </a:xfrm>
          <a:gradFill>
            <a:gsLst>
              <a:gs pos="30000">
                <a:srgbClr val="000000">
                  <a:alpha val="85000"/>
                </a:srgbClr>
              </a:gs>
              <a:gs pos="70000">
                <a:srgbClr val="000000">
                  <a:alpha val="75000"/>
                </a:srgbClr>
              </a:gs>
              <a:gs pos="49900">
                <a:srgbClr val="000000">
                  <a:alpha val="85000"/>
                </a:srgb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txBody>
          <a:bodyPr lIns="288000" tIns="648000" rIns="288000" bIns="648000" anchor="ctr" anchorCtr="0">
            <a:normAutofit/>
          </a:bodyPr>
          <a:lstStyle>
            <a:lvl1pPr marL="0" indent="0" algn="ctr">
              <a:buNone/>
              <a:defRPr sz="4000" b="0" spc="40" baseline="0">
                <a:solidFill>
                  <a:schemeClr val="bg1"/>
                </a:solidFill>
              </a:defRPr>
            </a:lvl1pPr>
            <a:lvl2pPr marL="361950" indent="0">
              <a:buNone/>
              <a:defRPr>
                <a:solidFill>
                  <a:schemeClr val="bg1"/>
                </a:solidFill>
              </a:defRPr>
            </a:lvl2pPr>
            <a:lvl3pPr marL="701675" indent="0">
              <a:buNone/>
              <a:defRPr>
                <a:solidFill>
                  <a:schemeClr val="bg1"/>
                </a:solidFill>
              </a:defRPr>
            </a:lvl3pPr>
            <a:lvl4pPr marL="1041400" indent="0">
              <a:buNone/>
              <a:defRPr>
                <a:solidFill>
                  <a:schemeClr val="bg1"/>
                </a:solidFill>
              </a:defRPr>
            </a:lvl4pPr>
            <a:lvl5pPr marL="137318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</a:t>
            </a:r>
            <a:br>
              <a:rPr lang="en-GB" noProof="0"/>
            </a:br>
            <a:r>
              <a:rPr lang="en-GB" noProof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886630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5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6101" y="1711974"/>
            <a:ext cx="5157960" cy="4371808"/>
          </a:xfrm>
        </p:spPr>
        <p:txBody>
          <a:bodyPr/>
          <a:lstStyle>
            <a:lvl1pPr>
              <a:defRPr sz="2200"/>
            </a:lvl1pPr>
            <a:lvl2pPr marL="547688" indent="-228600">
              <a:defRPr sz="18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66A-BB50-40B2-A187-4264B32074CC}" type="datetime3">
              <a:rPr lang="en-GB" smtClean="0">
                <a:solidFill>
                  <a:prstClr val="white"/>
                </a:solidFill>
              </a:rPr>
              <a:t>13 December, 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latshållare för diagram 7"/>
          <p:cNvSpPr>
            <a:spLocks noGrp="1"/>
          </p:cNvSpPr>
          <p:nvPr>
            <p:ph type="chart" sz="quarter" idx="13" hasCustomPrompt="1"/>
          </p:nvPr>
        </p:nvSpPr>
        <p:spPr>
          <a:xfrm>
            <a:off x="5957888" y="1376772"/>
            <a:ext cx="5719762" cy="468134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to edit graph</a:t>
            </a:r>
          </a:p>
        </p:txBody>
      </p:sp>
    </p:spTree>
    <p:extLst>
      <p:ext uri="{BB962C8B-B14F-4D97-AF65-F5344CB8AC3E}">
        <p14:creationId xmlns:p14="http://schemas.microsoft.com/office/powerpoint/2010/main" val="2788657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5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Master 2 Col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objekt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786" y="5678353"/>
            <a:ext cx="1965997" cy="90911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ktangel 10"/>
          <p:cNvSpPr/>
          <p:nvPr userDrawn="1"/>
        </p:nvSpPr>
        <p:spPr>
          <a:xfrm>
            <a:off x="-12559" y="3356993"/>
            <a:ext cx="12204559" cy="1361058"/>
          </a:xfrm>
          <a:prstGeom prst="rect">
            <a:avLst/>
          </a:prstGeom>
          <a:gradFill>
            <a:gsLst>
              <a:gs pos="0">
                <a:schemeClr val="tx1">
                  <a:alpha val="50000"/>
                </a:schemeClr>
              </a:gs>
              <a:gs pos="99000">
                <a:schemeClr val="tx1">
                  <a:alpha val="80000"/>
                </a:schemeClr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2" name="Platshållare för text 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54207" y="3599495"/>
            <a:ext cx="11023443" cy="543888"/>
          </a:xfrm>
        </p:spPr>
        <p:txBody>
          <a:bodyPr wrap="square" lIns="180000" tIns="0" rIns="180000" bIns="0" anchor="b" anchorCtr="0">
            <a:normAutofit/>
          </a:bodyPr>
          <a:lstStyle>
            <a:lvl1pPr marL="0" indent="0" algn="l">
              <a:buNone/>
              <a:defRPr sz="4000" b="1" cap="all" spc="40" baseline="0"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Click to edit Title</a:t>
            </a:r>
          </a:p>
        </p:txBody>
      </p:sp>
      <p:sp>
        <p:nvSpPr>
          <p:cNvPr id="13" name="Platshållare för text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98339" y="4113076"/>
            <a:ext cx="10979311" cy="346992"/>
          </a:xfrm>
        </p:spPr>
        <p:txBody>
          <a:bodyPr lIns="180000" tIns="36000" rIns="180000" bIns="36000" anchor="t" anchorCtr="0">
            <a:normAutofit/>
          </a:bodyPr>
          <a:lstStyle>
            <a:lvl1pPr marL="0" indent="0" algn="l">
              <a:buNone/>
              <a:defRPr sz="2200" b="0" cap="none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0778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06" userDrawn="1">
          <p15:clr>
            <a:srgbClr val="FBAE40"/>
          </p15:clr>
        </p15:guide>
        <p15:guide id="2" orient="horz" pos="1684" userDrawn="1">
          <p15:clr>
            <a:srgbClr val="FBAE40"/>
          </p15:clr>
        </p15:guide>
        <p15:guide id="3" orient="horz" pos="2116">
          <p15:clr>
            <a:srgbClr val="FBAE40"/>
          </p15:clr>
        </p15:guide>
        <p15:guide id="4" orient="horz" pos="296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pieces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6777" y="1713222"/>
            <a:ext cx="5419915" cy="4257366"/>
          </a:xfrm>
        </p:spPr>
        <p:txBody>
          <a:bodyPr/>
          <a:lstStyle>
            <a:lvl1pPr>
              <a:defRPr sz="2200"/>
            </a:lvl1pPr>
            <a:lvl2pPr marL="547688" indent="-228600">
              <a:defRPr sz="18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35297" y="1713222"/>
            <a:ext cx="5420199" cy="4257366"/>
          </a:xfrm>
        </p:spPr>
        <p:txBody>
          <a:bodyPr/>
          <a:lstStyle>
            <a:lvl1pPr>
              <a:defRPr sz="2200"/>
            </a:lvl1pPr>
            <a:lvl2pPr marL="555625" indent="-228600">
              <a:defRPr sz="18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C792-EA7E-45D6-80A8-646FA399472D}" type="datetime3">
              <a:rPr lang="en-GB" smtClean="0">
                <a:solidFill>
                  <a:prstClr val="white"/>
                </a:solidFill>
              </a:rPr>
              <a:t>13 December, 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878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53">
          <p15:clr>
            <a:srgbClr val="FBAE40"/>
          </p15:clr>
        </p15:guide>
        <p15:guide id="2" pos="392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7614" y="446232"/>
            <a:ext cx="11112500" cy="1060575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7298" y="1521026"/>
            <a:ext cx="5329511" cy="571645"/>
          </a:xfrm>
          <a:gradFill>
            <a:gsLst>
              <a:gs pos="99000">
                <a:srgbClr val="FFFFFF">
                  <a:alpha val="0"/>
                </a:srgbClr>
              </a:gs>
              <a:gs pos="99000">
                <a:schemeClr val="accent2"/>
              </a:gs>
            </a:gsLst>
            <a:lin ang="5400000" scaled="1"/>
          </a:gradFill>
        </p:spPr>
        <p:txBody>
          <a:bodyPr bIns="18000" anchor="b">
            <a:normAutofit/>
          </a:bodyPr>
          <a:lstStyle>
            <a:lvl1pPr marL="0" indent="0">
              <a:buNone/>
              <a:defRPr sz="2000" b="1" cap="all" spc="40" baseline="0">
                <a:solidFill>
                  <a:srgbClr val="3F3F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2321" y="2201361"/>
            <a:ext cx="5424488" cy="376922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/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36654" y="1521026"/>
            <a:ext cx="5340635" cy="571645"/>
          </a:xfrm>
          <a:gradFill>
            <a:gsLst>
              <a:gs pos="99000">
                <a:srgbClr val="FFFFFF">
                  <a:alpha val="0"/>
                </a:srgbClr>
              </a:gs>
              <a:gs pos="99000">
                <a:schemeClr val="accent2"/>
              </a:gs>
            </a:gsLst>
            <a:lin ang="5400000" scaled="1"/>
          </a:gradFill>
        </p:spPr>
        <p:txBody>
          <a:bodyPr bIns="18000" anchor="b">
            <a:normAutofit/>
          </a:bodyPr>
          <a:lstStyle>
            <a:lvl1pPr marL="0" indent="0">
              <a:buNone/>
              <a:defRPr sz="2000" b="1" cap="all" spc="40" baseline="0">
                <a:solidFill>
                  <a:srgbClr val="3F3F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54523" y="2201361"/>
            <a:ext cx="5422351" cy="376922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90B9-408B-4668-894E-3E992515B397}" type="datetime3">
              <a:rPr lang="en-GB" smtClean="0">
                <a:solidFill>
                  <a:prstClr val="white"/>
                </a:solidFill>
              </a:rPr>
              <a:t>13 December, 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72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398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logo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203F-560F-4F2C-B269-57E901213281}" type="datetime3">
              <a:rPr lang="en-GB" smtClean="0">
                <a:solidFill>
                  <a:prstClr val="white"/>
                </a:solidFill>
              </a:rPr>
              <a:t>13 December, 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12192000" cy="626745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000" b="1" cap="all" spc="100" baseline="0">
                <a:solidFill>
                  <a:schemeClr val="accent2"/>
                </a:solidFill>
                <a:effectLst>
                  <a:outerShdw blurRad="38100" dist="12700" dir="270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Click for text or other object</a:t>
            </a:r>
          </a:p>
        </p:txBody>
      </p:sp>
    </p:spTree>
    <p:extLst>
      <p:ext uri="{BB962C8B-B14F-4D97-AF65-F5344CB8AC3E}">
        <p14:creationId xmlns:p14="http://schemas.microsoft.com/office/powerpoint/2010/main" val="2874294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BA6B8ADB-E970-4265-912B-B04A7E1F44A7}" type="datetime3">
              <a:rPr lang="en-GB" smtClean="0">
                <a:solidFill>
                  <a:srgbClr val="A5ACAF">
                    <a:lumMod val="20000"/>
                    <a:lumOff val="80000"/>
                  </a:srgbClr>
                </a:solidFill>
              </a:rPr>
              <a:t>13 December, 2019</a:t>
            </a:fld>
            <a:endParaRPr lang="en-US">
              <a:solidFill>
                <a:srgbClr val="A5ACAF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>
              <a:solidFill>
                <a:srgbClr val="A5ACAF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92E846A6-F7B6-4197-891C-D48D34F2C185}" type="slidenum">
              <a:rPr lang="en-US" smtClean="0">
                <a:solidFill>
                  <a:srgbClr val="A5ACAF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>
              <a:solidFill>
                <a:srgbClr val="A5ACAF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8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Logo on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/>
          <p:cNvGrpSpPr/>
          <p:nvPr userDrawn="1"/>
        </p:nvGrpSpPr>
        <p:grpSpPr>
          <a:xfrm>
            <a:off x="1163452" y="908720"/>
            <a:ext cx="10117124" cy="4990614"/>
            <a:chOff x="1163452" y="908720"/>
            <a:chExt cx="10117124" cy="4990614"/>
          </a:xfrm>
        </p:grpSpPr>
        <p:sp>
          <p:nvSpPr>
            <p:cNvPr id="4" name="Rektangel med rundade hörn 3"/>
            <p:cNvSpPr/>
            <p:nvPr userDrawn="1"/>
          </p:nvSpPr>
          <p:spPr bwMode="auto">
            <a:xfrm>
              <a:off x="1163452" y="908720"/>
              <a:ext cx="10117124" cy="4990614"/>
            </a:xfrm>
            <a:prstGeom prst="roundRect">
              <a:avLst>
                <a:gd name="adj" fmla="val 29854"/>
              </a:avLst>
            </a:prstGeom>
            <a:gradFill>
              <a:gsLst>
                <a:gs pos="256">
                  <a:schemeClr val="accent1"/>
                </a:gs>
                <a:gs pos="99000">
                  <a:schemeClr val="accent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5000"/>
                </a:lnSpc>
                <a:spcBef>
                  <a:spcPts val="1200"/>
                </a:spcBef>
                <a:buClr>
                  <a:srgbClr val="004990"/>
                </a:buClr>
                <a:buSzPct val="110000"/>
              </a:pPr>
              <a:endParaRPr lang="en-US" sz="2000">
                <a:solidFill>
                  <a:srgbClr val="4D4D4D"/>
                </a:solidFill>
              </a:endParaRPr>
            </a:p>
          </p:txBody>
        </p:sp>
        <p:pic>
          <p:nvPicPr>
            <p:cNvPr id="2" name="Bildobjekt 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1764" y="2443924"/>
              <a:ext cx="4248472" cy="1970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2162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gradFill flip="none" rotWithShape="1">
          <a:gsLst>
            <a:gs pos="31000">
              <a:schemeClr val="accent1"/>
            </a:gs>
            <a:gs pos="256">
              <a:schemeClr val="accent1">
                <a:lumMod val="60000"/>
                <a:lumOff val="40000"/>
              </a:schemeClr>
            </a:gs>
            <a:gs pos="99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764" y="2443924"/>
            <a:ext cx="4248472" cy="197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56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Master 3 Flexible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17238"/>
            <a:ext cx="12192000" cy="1353121"/>
          </a:xfrm>
          <a:gradFill>
            <a:gsLst>
              <a:gs pos="0">
                <a:schemeClr val="accent1">
                  <a:alpha val="80000"/>
                </a:schemeClr>
              </a:gs>
              <a:gs pos="99000">
                <a:schemeClr val="tx2"/>
              </a:gs>
            </a:gsLst>
            <a:lin ang="108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28000" tIns="0" rIns="576000" bIns="0" anchor="ctr" anchorCtr="0">
            <a:normAutofit/>
          </a:bodyPr>
          <a:lstStyle>
            <a:lvl1pPr marL="0" indent="0" algn="l">
              <a:buNone/>
              <a:defRPr sz="4000" b="1" cap="all" spc="40" baseline="0"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Click to edit Title</a:t>
            </a:r>
          </a:p>
        </p:txBody>
      </p:sp>
      <p:pic>
        <p:nvPicPr>
          <p:cNvPr id="15" name="Bildobjekt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786" y="5678353"/>
            <a:ext cx="1965997" cy="90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79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03" userDrawn="1">
          <p15:clr>
            <a:srgbClr val="FBAE40"/>
          </p15:clr>
        </p15:guide>
        <p15:guide id="2" orient="horz" pos="167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Master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793" y="5678355"/>
            <a:ext cx="1980220" cy="918292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5407024"/>
          </a:xfrm>
          <a:ln>
            <a:noFill/>
          </a:ln>
        </p:spPr>
        <p:txBody>
          <a:bodyPr bIns="720000" anchor="ctr" anchorCtr="0">
            <a:normAutofit/>
          </a:bodyPr>
          <a:lstStyle>
            <a:lvl1pPr marL="0" indent="0" algn="ctr">
              <a:buNone/>
              <a:defRPr sz="1800" i="1" baseline="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cxnSp>
        <p:nvCxnSpPr>
          <p:cNvPr id="13" name="Rak 12"/>
          <p:cNvCxnSpPr/>
          <p:nvPr userDrawn="1"/>
        </p:nvCxnSpPr>
        <p:spPr>
          <a:xfrm>
            <a:off x="0" y="5409638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1"/>
                </a:gs>
                <a:gs pos="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921276"/>
            <a:ext cx="12192000" cy="1353121"/>
          </a:xfrm>
          <a:gradFill>
            <a:gsLst>
              <a:gs pos="0">
                <a:schemeClr val="accent1">
                  <a:alpha val="80000"/>
                </a:schemeClr>
              </a:gs>
              <a:gs pos="99000">
                <a:schemeClr val="tx2"/>
              </a:gs>
            </a:gsLst>
            <a:lin ang="108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28000" tIns="198000" rIns="576000" bIns="198000" anchor="t" anchorCtr="0">
            <a:normAutofit/>
          </a:bodyPr>
          <a:lstStyle>
            <a:lvl1pPr marL="0" indent="0" algn="l">
              <a:buNone/>
              <a:defRPr sz="4000" b="1" cap="all" spc="40" baseline="0"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Click to edit Title</a:t>
            </a:r>
          </a:p>
        </p:txBody>
      </p:sp>
      <p:sp>
        <p:nvSpPr>
          <p:cNvPr id="7" name="Platshållare för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698339" y="3677360"/>
            <a:ext cx="10082039" cy="346992"/>
          </a:xfrm>
        </p:spPr>
        <p:txBody>
          <a:bodyPr lIns="180000" tIns="36000" rIns="180000" bIns="36000" anchor="t" anchorCtr="0">
            <a:normAutofit/>
          </a:bodyPr>
          <a:lstStyle>
            <a:lvl1pPr marL="0" indent="0" algn="l">
              <a:buNone/>
              <a:defRPr sz="2200" b="0" cap="none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Click to edit subtitle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52060" y="6037592"/>
            <a:ext cx="8584300" cy="336020"/>
          </a:xfrm>
        </p:spPr>
        <p:txBody>
          <a:bodyPr>
            <a:noAutofit/>
          </a:bodyPr>
          <a:lstStyle>
            <a:lvl1pPr marL="0" indent="0">
              <a:buNone/>
              <a:defRPr sz="1400" i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016862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4">
          <p15:clr>
            <a:srgbClr val="FBAE40"/>
          </p15:clr>
        </p15:guide>
        <p15:guide id="2" orient="horz" pos="393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7584" cy="626745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800" i="1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01" y="2723660"/>
            <a:ext cx="5550739" cy="2549761"/>
          </a:xfrm>
          <a:solidFill>
            <a:srgbClr val="000000">
              <a:alpha val="50196"/>
            </a:srgbClr>
          </a:solidFill>
        </p:spPr>
        <p:txBody>
          <a:bodyPr lIns="612000" anchor="ctr" anchorCtr="0">
            <a:normAutofit/>
          </a:bodyPr>
          <a:lstStyle>
            <a:lvl1pPr>
              <a:lnSpc>
                <a:spcPct val="95000"/>
              </a:lnSpc>
              <a:spcBef>
                <a:spcPts val="1800"/>
              </a:spcBef>
              <a:defRPr sz="400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divider title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A4E9-DADA-40D5-9D55-B47B947D0E06}" type="datetime3">
              <a:rPr lang="en-GB" smtClean="0">
                <a:solidFill>
                  <a:prstClr val="white"/>
                </a:solidFill>
              </a:rPr>
              <a:t>13 December, 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68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7584" cy="626745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800" i="1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84" y="847725"/>
            <a:ext cx="5550739" cy="2549761"/>
          </a:xfrm>
          <a:solidFill>
            <a:srgbClr val="000000">
              <a:alpha val="80000"/>
            </a:srgbClr>
          </a:solidFill>
        </p:spPr>
        <p:txBody>
          <a:bodyPr lIns="612000" anchor="ctr" anchorCtr="0">
            <a:normAutofit/>
          </a:bodyPr>
          <a:lstStyle>
            <a:lvl1pPr>
              <a:lnSpc>
                <a:spcPct val="95000"/>
              </a:lnSpc>
              <a:spcBef>
                <a:spcPts val="1800"/>
              </a:spcBef>
              <a:defRPr sz="400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divider title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4A05-1DC5-4469-AF55-E828534DA6E2}" type="datetime3">
              <a:rPr lang="en-GB" smtClean="0">
                <a:solidFill>
                  <a:prstClr val="white"/>
                </a:solidFill>
              </a:rPr>
              <a:t>13 December, 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05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677" y="446895"/>
            <a:ext cx="11112498" cy="1067231"/>
          </a:xfrm>
        </p:spPr>
        <p:txBody>
          <a:bodyPr/>
          <a:lstStyle>
            <a:lvl1pPr>
              <a:defRPr>
                <a:solidFill>
                  <a:srgbClr val="3F9C35"/>
                </a:solidFill>
                <a:effectLst/>
                <a:latin typeface="+mn-lt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1676" y="1714461"/>
            <a:ext cx="11112499" cy="4255772"/>
          </a:xfrm>
        </p:spPr>
        <p:txBody>
          <a:bodyPr/>
          <a:lstStyle>
            <a:lvl1pPr>
              <a:lnSpc>
                <a:spcPct val="95000"/>
              </a:lnSpc>
              <a:spcBef>
                <a:spcPts val="900"/>
              </a:spcBef>
              <a:spcAft>
                <a:spcPts val="600"/>
              </a:spcAft>
              <a:buSzPct val="80000"/>
              <a:defRPr>
                <a:solidFill>
                  <a:srgbClr val="3F3F3F"/>
                </a:solidFill>
                <a:latin typeface="+mn-lt"/>
              </a:defRPr>
            </a:lvl1pPr>
            <a:lvl2pPr marL="590550" indent="-228600"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>
                <a:solidFill>
                  <a:schemeClr val="accent5"/>
                </a:solidFill>
                <a:latin typeface="+mn-lt"/>
              </a:defRPr>
            </a:lvl2pPr>
            <a:lvl3pPr marL="930275" indent="-228600"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>
                <a:solidFill>
                  <a:schemeClr val="accent5"/>
                </a:solidFill>
                <a:latin typeface="+mn-lt"/>
              </a:defRPr>
            </a:lvl3pPr>
            <a:lvl4pPr marL="1270000" indent="-228600">
              <a:spcBef>
                <a:spcPts val="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>
                <a:solidFill>
                  <a:srgbClr val="5E6A71"/>
                </a:solidFill>
                <a:latin typeface="+mn-lt"/>
              </a:defRPr>
            </a:lvl4pPr>
            <a:lvl5pPr marL="1601788" indent="-228600">
              <a:spcBef>
                <a:spcPts val="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>
                <a:solidFill>
                  <a:srgbClr val="5E6A71"/>
                </a:solidFill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33FBFE23-98D3-48A0-8AAC-2623034D217F}" type="datetime3">
              <a:rPr lang="en-GB" smtClean="0">
                <a:solidFill>
                  <a:prstClr val="white"/>
                </a:solidFill>
              </a:rPr>
              <a:t>13 December, 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28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8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4"/>
            <a:ext cx="12192000" cy="26311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677" y="446895"/>
            <a:ext cx="11112498" cy="1067231"/>
          </a:xfrm>
        </p:spPr>
        <p:txBody>
          <a:bodyPr/>
          <a:lstStyle>
            <a:lvl1pPr>
              <a:defRPr>
                <a:solidFill>
                  <a:srgbClr val="3F9C35"/>
                </a:solidFill>
                <a:effectLst/>
                <a:latin typeface="+mn-lt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1676" y="1714461"/>
            <a:ext cx="11112499" cy="1815035"/>
          </a:xfrm>
        </p:spPr>
        <p:txBody>
          <a:bodyPr/>
          <a:lstStyle>
            <a:lvl1pPr>
              <a:lnSpc>
                <a:spcPct val="95000"/>
              </a:lnSpc>
              <a:spcBef>
                <a:spcPts val="900"/>
              </a:spcBef>
              <a:spcAft>
                <a:spcPts val="600"/>
              </a:spcAft>
              <a:buSzPct val="80000"/>
              <a:defRPr>
                <a:solidFill>
                  <a:srgbClr val="3F3F3F"/>
                </a:solidFill>
                <a:latin typeface="+mn-lt"/>
              </a:defRPr>
            </a:lvl1pPr>
            <a:lvl2pPr marL="590550" indent="-228600"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>
                <a:solidFill>
                  <a:schemeClr val="accent5"/>
                </a:solidFill>
                <a:latin typeface="+mn-lt"/>
              </a:defRPr>
            </a:lvl2pPr>
            <a:lvl3pPr marL="930275" indent="-228600"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>
                <a:solidFill>
                  <a:schemeClr val="accent5"/>
                </a:solidFill>
                <a:latin typeface="+mn-lt"/>
              </a:defRPr>
            </a:lvl3pPr>
            <a:lvl4pPr marL="1270000" indent="-228600">
              <a:spcBef>
                <a:spcPts val="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>
                <a:solidFill>
                  <a:srgbClr val="5E6A71"/>
                </a:solidFill>
                <a:latin typeface="+mn-lt"/>
              </a:defRPr>
            </a:lvl4pPr>
            <a:lvl5pPr marL="1601788" indent="-228600">
              <a:spcBef>
                <a:spcPts val="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>
                <a:solidFill>
                  <a:srgbClr val="5E6A71"/>
                </a:solidFill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D230134-CC70-4D86-AFFA-008C1E38917D}" type="datetime3">
              <a:rPr lang="en-GB" smtClean="0">
                <a:solidFill>
                  <a:prstClr val="white"/>
                </a:solidFill>
              </a:rPr>
              <a:t>13 December, 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894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8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pattern 35%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 bwMode="auto">
          <a:xfrm>
            <a:off x="0" y="0"/>
            <a:ext cx="12192000" cy="16288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Bef>
                <a:spcPts val="1200"/>
              </a:spcBef>
              <a:buClr>
                <a:srgbClr val="004990"/>
              </a:buClr>
              <a:buSzPct val="110000"/>
            </a:pPr>
            <a:endParaRPr lang="en-GB" sz="2000">
              <a:solidFill>
                <a:srgbClr val="4D4D4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677" y="446895"/>
            <a:ext cx="11112498" cy="1067231"/>
          </a:xfrm>
        </p:spPr>
        <p:txBody>
          <a:bodyPr/>
          <a:lstStyle>
            <a:lvl1pPr>
              <a:defRPr>
                <a:solidFill>
                  <a:srgbClr val="3F9C35"/>
                </a:solidFill>
                <a:effectLst/>
                <a:latin typeface="+mn-lt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1676" y="1714461"/>
            <a:ext cx="11112499" cy="4255772"/>
          </a:xfrm>
        </p:spPr>
        <p:txBody>
          <a:bodyPr/>
          <a:lstStyle>
            <a:lvl1pPr>
              <a:lnSpc>
                <a:spcPct val="95000"/>
              </a:lnSpc>
              <a:spcBef>
                <a:spcPts val="900"/>
              </a:spcBef>
              <a:spcAft>
                <a:spcPts val="600"/>
              </a:spcAft>
              <a:buSzPct val="80000"/>
              <a:defRPr>
                <a:solidFill>
                  <a:srgbClr val="3F3F3F"/>
                </a:solidFill>
                <a:latin typeface="+mn-lt"/>
              </a:defRPr>
            </a:lvl1pPr>
            <a:lvl2pPr marL="590550" indent="-228600"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>
                <a:solidFill>
                  <a:schemeClr val="accent5"/>
                </a:solidFill>
                <a:latin typeface="+mn-lt"/>
              </a:defRPr>
            </a:lvl2pPr>
            <a:lvl3pPr marL="930275" indent="-228600"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>
                <a:solidFill>
                  <a:schemeClr val="accent5"/>
                </a:solidFill>
                <a:latin typeface="+mn-lt"/>
              </a:defRPr>
            </a:lvl3pPr>
            <a:lvl4pPr marL="1270000" indent="-228600">
              <a:spcBef>
                <a:spcPts val="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>
                <a:solidFill>
                  <a:srgbClr val="5E6A71"/>
                </a:solidFill>
                <a:latin typeface="+mn-lt"/>
              </a:defRPr>
            </a:lvl4pPr>
            <a:lvl5pPr marL="1601788" indent="-228600">
              <a:spcBef>
                <a:spcPts val="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>
                <a:solidFill>
                  <a:srgbClr val="5E6A71"/>
                </a:solidFill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8BE3F75C-D9D4-4B7F-8477-BF1B3C7C0BB8}" type="datetime3">
              <a:rPr lang="en-GB" smtClean="0">
                <a:solidFill>
                  <a:prstClr val="white"/>
                </a:solidFill>
              </a:rPr>
              <a:t>13 December, 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694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8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/>
          <p:cNvGrpSpPr/>
          <p:nvPr userDrawn="1"/>
        </p:nvGrpSpPr>
        <p:grpSpPr>
          <a:xfrm>
            <a:off x="0" y="6267451"/>
            <a:ext cx="12192000" cy="590549"/>
            <a:chOff x="0" y="6267451"/>
            <a:chExt cx="12192000" cy="590549"/>
          </a:xfrm>
        </p:grpSpPr>
        <p:sp>
          <p:nvSpPr>
            <p:cNvPr id="12" name="Rektangel 11"/>
            <p:cNvSpPr/>
            <p:nvPr userDrawn="1"/>
          </p:nvSpPr>
          <p:spPr>
            <a:xfrm>
              <a:off x="0" y="6267451"/>
              <a:ext cx="12192000" cy="59054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99000">
                  <a:schemeClr val="tx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>
                <a:solidFill>
                  <a:prstClr val="white"/>
                </a:solidFill>
              </a:endParaRPr>
            </a:p>
          </p:txBody>
        </p:sp>
        <p:pic>
          <p:nvPicPr>
            <p:cNvPr id="8" name="Bildobjekt 7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2013" y="6413491"/>
              <a:ext cx="700555" cy="324816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40059" y="447918"/>
            <a:ext cx="11116954" cy="10661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noProof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40060" y="1712749"/>
            <a:ext cx="11116953" cy="4257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5236559" y="6404904"/>
            <a:ext cx="17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bg1"/>
                </a:solidFill>
                <a:latin typeface="+mn-lt"/>
              </a:defRPr>
            </a:lvl1pPr>
          </a:lstStyle>
          <a:p>
            <a:fld id="{C2943397-1FB1-454A-A004-DDF81D2A77D1}" type="datetime3">
              <a:rPr lang="en-GB" noProof="0" smtClean="0">
                <a:solidFill>
                  <a:prstClr val="white"/>
                </a:solidFill>
              </a:rPr>
              <a:t>13 December, 2019</a:t>
            </a:fld>
            <a:endParaRPr lang="en-GB" noProof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647701" y="6404904"/>
            <a:ext cx="45888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noProof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69043" y="6404904"/>
            <a:ext cx="478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>
                <a:solidFill>
                  <a:schemeClr val="bg1"/>
                </a:solidFill>
                <a:latin typeface="+mn-lt"/>
              </a:defRPr>
            </a:lvl1pPr>
          </a:lstStyle>
          <a:p>
            <a:fld id="{92E846A6-F7B6-4197-891C-D48D34F2C185}" type="slidenum">
              <a:rPr lang="en-GB" noProof="0" smtClean="0">
                <a:solidFill>
                  <a:prstClr val="white"/>
                </a:solidFill>
              </a:rPr>
              <a:pPr/>
              <a:t>‹#›</a:t>
            </a:fld>
            <a:endParaRPr lang="en-GB" noProof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0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spc="40" baseline="0">
          <a:solidFill>
            <a:srgbClr val="3F9C35"/>
          </a:solidFill>
          <a:effectLst/>
          <a:latin typeface="+mn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900"/>
        </a:spcBef>
        <a:spcAft>
          <a:spcPts val="600"/>
        </a:spcAft>
        <a:buClr>
          <a:srgbClr val="3F9C35"/>
        </a:buClr>
        <a:buSzPct val="80000"/>
        <a:buFont typeface="Wingdings" panose="05000000000000000000" pitchFamily="2" charset="2"/>
        <a:buChar char="§"/>
        <a:defRPr sz="2600" kern="1200">
          <a:solidFill>
            <a:srgbClr val="3F3F3F"/>
          </a:solidFill>
          <a:latin typeface="+mn-lt"/>
          <a:ea typeface="+mn-ea"/>
          <a:cs typeface="+mn-cs"/>
        </a:defRPr>
      </a:lvl1pPr>
      <a:lvl2pPr marL="590550" indent="-228600" algn="l" defTabSz="914400" rtl="0" eaLnBrk="1" latinLnBrk="0" hangingPunct="1">
        <a:lnSpc>
          <a:spcPct val="95000"/>
        </a:lnSpc>
        <a:spcBef>
          <a:spcPts val="300"/>
        </a:spcBef>
        <a:spcAft>
          <a:spcPts val="300"/>
        </a:spcAft>
        <a:buClr>
          <a:srgbClr val="5E6A71"/>
        </a:buClr>
        <a:buFont typeface="Calibri" panose="020F0502020204030204" pitchFamily="34" charset="0"/>
        <a:buChar char="−"/>
        <a:defRPr sz="20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930275" indent="-228600" algn="l" defTabSz="914400" rtl="0" eaLnBrk="1" latinLnBrk="0" hangingPunct="1">
        <a:lnSpc>
          <a:spcPct val="95000"/>
        </a:lnSpc>
        <a:spcBef>
          <a:spcPts val="300"/>
        </a:spcBef>
        <a:spcAft>
          <a:spcPts val="300"/>
        </a:spcAft>
        <a:buClr>
          <a:srgbClr val="5E6A71"/>
        </a:buClr>
        <a:buFont typeface="Calibri" panose="020F0502020204030204" pitchFamily="34" charset="0"/>
        <a:buChar char="−"/>
        <a:defRPr sz="16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270000" indent="-228600" algn="l" defTabSz="914400" rtl="0" eaLnBrk="1" latinLnBrk="0" hangingPunct="1">
        <a:lnSpc>
          <a:spcPct val="95000"/>
        </a:lnSpc>
        <a:spcBef>
          <a:spcPts val="0"/>
        </a:spcBef>
        <a:spcAft>
          <a:spcPts val="300"/>
        </a:spcAft>
        <a:buClr>
          <a:srgbClr val="5E6A71"/>
        </a:buClr>
        <a:buFont typeface="Calibri" panose="020F0502020204030204" pitchFamily="34" charset="0"/>
        <a:buChar char="−"/>
        <a:tabLst/>
        <a:defRPr sz="1600" kern="1200">
          <a:solidFill>
            <a:srgbClr val="5E6A71"/>
          </a:solidFill>
          <a:latin typeface="+mn-lt"/>
          <a:ea typeface="+mn-ea"/>
          <a:cs typeface="+mn-cs"/>
        </a:defRPr>
      </a:lvl4pPr>
      <a:lvl5pPr marL="1601788" indent="-228600" algn="l" defTabSz="914400" rtl="0" eaLnBrk="1" latinLnBrk="0" hangingPunct="1">
        <a:lnSpc>
          <a:spcPct val="95000"/>
        </a:lnSpc>
        <a:spcBef>
          <a:spcPts val="0"/>
        </a:spcBef>
        <a:spcAft>
          <a:spcPts val="300"/>
        </a:spcAft>
        <a:buClr>
          <a:srgbClr val="5E6A71"/>
        </a:buClr>
        <a:buFont typeface="Calibri" panose="020F0502020204030204" pitchFamily="34" charset="0"/>
        <a:buChar char="−"/>
        <a:defRPr sz="1600" kern="1200">
          <a:solidFill>
            <a:srgbClr val="5E6A7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34">
          <p15:clr>
            <a:srgbClr val="F26B43"/>
          </p15:clr>
        </p15:guide>
        <p15:guide id="2" pos="408">
          <p15:clr>
            <a:srgbClr val="F26B43"/>
          </p15:clr>
        </p15:guide>
        <p15:guide id="3" pos="73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cs typeface="Arial"/>
              </a:rPr>
              <a:t>Oslo </a:t>
            </a:r>
            <a:r>
              <a:rPr lang="en-GB" dirty="0" err="1">
                <a:cs typeface="Arial"/>
              </a:rPr>
              <a:t>syd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innspill</a:t>
            </a:r>
            <a:endParaRPr lang="nb-NO" dirty="0" err="1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/>
              <a:t>Desember</a:t>
            </a:r>
            <a:r>
              <a:rPr lang="en-GB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902026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09FF4-FB42-4C50-B625-110DB7170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cs typeface="Arial"/>
              </a:rPr>
              <a:t>konsekvenser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A6714-D676-42C8-896D-2993CB631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676" y="969772"/>
            <a:ext cx="11112499" cy="52866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Flere tilfeller der operatør har satt fortjenestepåslag for endringer til 0 eller 1%</a:t>
            </a:r>
          </a:p>
          <a:p>
            <a:r>
              <a:rPr lang="nb-NO" dirty="0"/>
              <a:t>Endringspriser kapital som settes under kostpris</a:t>
            </a:r>
          </a:p>
          <a:p>
            <a:r>
              <a:rPr lang="nb-NO" dirty="0"/>
              <a:t>Gir rom for en noe høyere ordinær godtgjørelse</a:t>
            </a:r>
            <a:endParaRPr lang="nb-NO" dirty="0">
              <a:cs typeface="Calibri"/>
            </a:endParaRPr>
          </a:p>
          <a:p>
            <a:r>
              <a:rPr lang="nb-NO" dirty="0">
                <a:cs typeface="Calibri"/>
              </a:rPr>
              <a:t>Risiko for endringer må prises inn og risikopåslaget øker</a:t>
            </a:r>
            <a:endParaRPr lang="nb-NO" dirty="0"/>
          </a:p>
          <a:p>
            <a:r>
              <a:rPr lang="nb-NO" dirty="0"/>
              <a:t>Manglende </a:t>
            </a:r>
            <a:r>
              <a:rPr lang="nb-NO" sz="2600" dirty="0"/>
              <a:t>felles drivkrefter for å fase inn ny teknologi</a:t>
            </a:r>
            <a:endParaRPr lang="nb-NO" sz="2600" dirty="0">
              <a:cs typeface="Calibri"/>
            </a:endParaRPr>
          </a:p>
          <a:p>
            <a:r>
              <a:rPr lang="nb-NO" dirty="0"/>
              <a:t>Potensielle langsiktige konsekvenser </a:t>
            </a:r>
          </a:p>
          <a:p>
            <a:pPr lvl="1"/>
            <a:r>
              <a:rPr lang="nb-NO" dirty="0">
                <a:ea typeface="+mn-lt"/>
                <a:cs typeface="+mn-lt"/>
              </a:rPr>
              <a:t>Dyrere kollektivtrafikk</a:t>
            </a:r>
          </a:p>
          <a:p>
            <a:pPr lvl="1"/>
            <a:r>
              <a:rPr lang="nb-NO" dirty="0">
                <a:ea typeface="+mn-lt"/>
                <a:cs typeface="+mn-lt"/>
              </a:rPr>
              <a:t>Operatører tar på seg </a:t>
            </a:r>
            <a:r>
              <a:rPr lang="nb-NO" u="sng" dirty="0">
                <a:ea typeface="+mn-lt"/>
                <a:cs typeface="+mn-lt"/>
              </a:rPr>
              <a:t>for stor</a:t>
            </a:r>
            <a:r>
              <a:rPr lang="nb-NO" dirty="0">
                <a:ea typeface="+mn-lt"/>
                <a:cs typeface="+mn-lt"/>
              </a:rPr>
              <a:t> risiko – risiko for store tap</a:t>
            </a:r>
          </a:p>
          <a:p>
            <a:pPr lvl="1"/>
            <a:r>
              <a:rPr lang="nb-NO" dirty="0">
                <a:ea typeface="+mn-lt"/>
                <a:cs typeface="+mn-lt"/>
              </a:rPr>
              <a:t>Operatører som motarbeider endring</a:t>
            </a:r>
          </a:p>
          <a:p>
            <a:pPr lvl="1"/>
            <a:r>
              <a:rPr lang="nb-NO" dirty="0"/>
              <a:t>Lavere ROCE og høyere restverdirisiko fører til manglende vilje til kapitalinvesteringer i bransjen</a:t>
            </a:r>
            <a:endParaRPr lang="nb-NO" dirty="0">
              <a:cs typeface="Calibri"/>
            </a:endParaRPr>
          </a:p>
          <a:p>
            <a:pPr lvl="1"/>
            <a:r>
              <a:rPr lang="nb-NO" dirty="0"/>
              <a:t>Materiell med dårligere kvalitet for å møte prisbildet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141FB-59A3-4DBE-A565-38D91B56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72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BCE3-7F07-4EFB-A615-0F6CF4087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677" y="446895"/>
            <a:ext cx="11112498" cy="778907"/>
          </a:xfrm>
        </p:spPr>
        <p:txBody>
          <a:bodyPr>
            <a:normAutofit/>
          </a:bodyPr>
          <a:lstStyle/>
          <a:p>
            <a:r>
              <a:rPr lang="nb-NO" dirty="0">
                <a:cs typeface="Arial"/>
              </a:rPr>
              <a:t>Hvilket ansvar kan offentlige INNKJØPERE ta? 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85C6B-2CE3-416E-95EE-D1E51B798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59" y="1923396"/>
            <a:ext cx="10965016" cy="40468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Balanserte kontrakter</a:t>
            </a:r>
          </a:p>
          <a:p>
            <a:r>
              <a:rPr lang="nb-NO" dirty="0"/>
              <a:t>Risiko og kontroll/påvirkningskraft bør følge hverandre</a:t>
            </a:r>
          </a:p>
          <a:p>
            <a:r>
              <a:rPr lang="nb-NO" dirty="0"/>
              <a:t>Større balanse i operatørs mulighet for medvirkning</a:t>
            </a:r>
          </a:p>
          <a:p>
            <a:r>
              <a:rPr lang="nb-NO" dirty="0"/>
              <a:t>Mer fokus på å skape felles målsetninger/drivkrefter</a:t>
            </a:r>
          </a:p>
          <a:p>
            <a:r>
              <a:rPr lang="nb-NO" dirty="0"/>
              <a:t>Ansvarlig og bærekraftig innkjøp – ikke bare ut fra et miljøperspektiv, men også økonomisk bærekraftig over tid</a:t>
            </a:r>
          </a:p>
          <a:p>
            <a:pPr lvl="1"/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DEE13-06D4-467C-98C7-8A2697937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31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23A83-F021-4966-B54F-48B81997D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Forslag til forbedringer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16926-7DC2-4B21-8309-39A3A3595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677" y="1341120"/>
            <a:ext cx="11112498" cy="46291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Større påvirkningsmulighet for operatør </a:t>
            </a:r>
            <a:r>
              <a:rPr lang="nb-NO">
                <a:ea typeface="+mn-lt"/>
                <a:cs typeface="+mn-lt"/>
              </a:rPr>
              <a:t>bør forankres i kontrakten </a:t>
            </a:r>
          </a:p>
          <a:p>
            <a:r>
              <a:rPr lang="nb-NO" dirty="0"/>
              <a:t>Større teknologiendringer bør forhandles om</a:t>
            </a:r>
          </a:p>
          <a:p>
            <a:r>
              <a:rPr lang="nb-NO" dirty="0"/>
              <a:t>Busser som tross alt er bestilt til kontrakten bør som hovedregel ikke fases ut – </a:t>
            </a:r>
            <a:r>
              <a:rPr lang="nb-NO"/>
              <a:t>et tak på antall busser som kan tas ut av kontrakten </a:t>
            </a:r>
            <a:r>
              <a:rPr lang="nb-NO" dirty="0"/>
              <a:t>der operatør bærer restverdirisiko</a:t>
            </a:r>
          </a:p>
          <a:p>
            <a:r>
              <a:rPr lang="nb-NO">
                <a:ea typeface="+mn-lt"/>
                <a:cs typeface="+mn-lt"/>
              </a:rPr>
              <a:t>Fortjenestepåslag bør ikke gi grunnlag for taktikkeri i forhandlingene – dette gagner ingen</a:t>
            </a:r>
          </a:p>
          <a:p>
            <a:r>
              <a:rPr lang="nb-NO" b="1"/>
              <a:t>Dersom oppdragsgiver ønsker å drive teknologiutvikling og innovasjon bør dette reflekteres i </a:t>
            </a:r>
            <a:r>
              <a:rPr lang="nb-NO" b="1" dirty="0"/>
              <a:t>felles drivkrefter i kontrakten</a:t>
            </a:r>
            <a:endParaRPr lang="nb-NO" b="1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92B92-40ED-4A5A-8007-BAEF9993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931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05563"/>
            <a:ext cx="479425" cy="365125"/>
          </a:xfrm>
        </p:spPr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95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749CE-5D8D-43FE-A959-FD71E5466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cs typeface="Arial"/>
              </a:rPr>
              <a:t>Utkast til anbudsgrunnlag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BCE0E-66E5-4EE9-9437-9936ADF3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678" y="1427747"/>
            <a:ext cx="10003946" cy="45424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cs typeface="Calibri"/>
              </a:rPr>
              <a:t>Veldig positivt å få mye informasjon tidlig i anbudsfasen (skulle gjerne hatt litt mer tid til å gå gjennom utkastet før konferansen…)</a:t>
            </a:r>
            <a:endParaRPr lang="nb-NO" dirty="0"/>
          </a:p>
          <a:p>
            <a:r>
              <a:rPr lang="nb-NO" dirty="0">
                <a:cs typeface="Calibri"/>
              </a:rPr>
              <a:t>Ruter har publisert mer spesifikk informasjon i denne runden</a:t>
            </a:r>
          </a:p>
          <a:p>
            <a:r>
              <a:rPr lang="nb-NO" dirty="0">
                <a:cs typeface="Calibri"/>
              </a:rPr>
              <a:t>Veldig bra at vi får materiellkrav per linje og en forholdsvis detaljert evalueringsmodell – kan gjerne få enda tydeligere retning på enkelte punkter allerede nå</a:t>
            </a:r>
          </a:p>
          <a:p>
            <a:r>
              <a:rPr lang="nb-NO" dirty="0">
                <a:cs typeface="Calibri"/>
              </a:rPr>
              <a:t>Mangler importfiler…</a:t>
            </a:r>
          </a:p>
          <a:p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AA890-CD13-4E16-8D80-B851E4FE8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170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749CE-5D8D-43FE-A959-FD71E5466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cs typeface="Arial"/>
              </a:rPr>
              <a:t>kontrakt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BCE0E-66E5-4EE9-9437-9936ADF3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678" y="1427747"/>
            <a:ext cx="9396406" cy="45424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cs typeface="Calibri"/>
              </a:rPr>
              <a:t>Varighet bør forlenges til minst 10+2 ikke 7+5, gjerne enda lengre</a:t>
            </a:r>
          </a:p>
          <a:p>
            <a:pPr lvl="1"/>
            <a:r>
              <a:rPr lang="nb-NO" dirty="0">
                <a:cs typeface="Calibri"/>
              </a:rPr>
              <a:t>Dette med bakgrunn i høye investeringskostnader og levetid på materiell</a:t>
            </a:r>
          </a:p>
          <a:p>
            <a:pPr lvl="1"/>
            <a:r>
              <a:rPr lang="nb-NO" dirty="0">
                <a:cs typeface="Calibri"/>
              </a:rPr>
              <a:t>Lengre varighet på kontrakten vil gi lavere kostnader i tilbudene</a:t>
            </a:r>
          </a:p>
          <a:p>
            <a:r>
              <a:rPr lang="nb-NO" dirty="0">
                <a:cs typeface="Calibri"/>
              </a:rPr>
              <a:t>Vesentlig forskjell i tjenestens art hva gjelder utskifting av holdeplassmateriell og ruteplanlegger. Bør man ha ulike administrative satser for innsett og uttak av kontrakt?</a:t>
            </a:r>
          </a:p>
          <a:p>
            <a:r>
              <a:rPr lang="nb-NO" dirty="0">
                <a:cs typeface="Calibri"/>
              </a:rPr>
              <a:t>Standardisert erstatning til operatør ved uteblitt leveranse fra oppdragsgiver – hvilke mangler skal dette dekke?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AA890-CD13-4E16-8D80-B851E4FE8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749CE-5D8D-43FE-A959-FD71E5466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cs typeface="Arial"/>
              </a:rPr>
              <a:t>Ny incitamentsmodell – bonus/malus/sanksjoner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BCE0E-66E5-4EE9-9437-9936ADF3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678" y="1084847"/>
            <a:ext cx="10137811" cy="488538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nb-NO" dirty="0"/>
              <a:t>Bra med tydelige drivkrefter i kontrakten for høyere punktlighet og regularitet</a:t>
            </a:r>
          </a:p>
          <a:p>
            <a:r>
              <a:rPr lang="nb-NO" dirty="0">
                <a:cs typeface="Calibri"/>
              </a:rPr>
              <a:t>Bra å løfte blikket fra hvert eneste avvik til andel levert trafikk</a:t>
            </a:r>
          </a:p>
          <a:p>
            <a:r>
              <a:rPr lang="nb-NO" dirty="0">
                <a:cs typeface="Calibri"/>
              </a:rPr>
              <a:t>Bonus og malus kan ha like god effekt, men bonus har en iboende mer positiv tilnærming. Her er spennet i eksemplet </a:t>
            </a:r>
            <a:r>
              <a:rPr lang="nb-NO" b="1" dirty="0">
                <a:cs typeface="Calibri"/>
              </a:rPr>
              <a:t>63mNOK</a:t>
            </a:r>
            <a:r>
              <a:rPr lang="nb-NO" dirty="0">
                <a:cs typeface="Calibri"/>
              </a:rPr>
              <a:t>. Er malus for stor?</a:t>
            </a:r>
          </a:p>
          <a:p>
            <a:r>
              <a:rPr lang="nb-NO" dirty="0">
                <a:cs typeface="Calibri"/>
              </a:rPr>
              <a:t>Har man ivaretatt gode nok drivkrefter i kontrakten bør det ikke være nødvendig å detaljstyre øvrig virksomhet i kontrakten</a:t>
            </a:r>
          </a:p>
          <a:p>
            <a:r>
              <a:rPr lang="nb-NO" dirty="0">
                <a:cs typeface="Calibri"/>
              </a:rPr>
              <a:t>Fortsatt mye detaljkrav i oppdragsbeskrivelsen m.m.</a:t>
            </a:r>
          </a:p>
          <a:p>
            <a:r>
              <a:rPr lang="nb-NO" dirty="0">
                <a:cs typeface="Calibri"/>
              </a:rPr>
              <a:t>Hvorfor indeksregulere gebyrsatsene – ekstra unødig administrasjon</a:t>
            </a:r>
          </a:p>
          <a:p>
            <a:r>
              <a:rPr lang="nb-NO" dirty="0">
                <a:cs typeface="Calibri"/>
              </a:rPr>
              <a:t>Enkelte gebyrsatser har det siste året fått 40-50% økning - uforholdsmessig høyt</a:t>
            </a:r>
          </a:p>
          <a:p>
            <a:endParaRPr lang="nb-NO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AA890-CD13-4E16-8D80-B851E4FE8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512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749CE-5D8D-43FE-A959-FD71E546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677" y="2362192"/>
            <a:ext cx="11112498" cy="1891014"/>
          </a:xfrm>
        </p:spPr>
        <p:txBody>
          <a:bodyPr>
            <a:normAutofit/>
          </a:bodyPr>
          <a:lstStyle/>
          <a:p>
            <a:pPr algn="ctr"/>
            <a:r>
              <a:rPr lang="nb-NO" sz="6000" dirty="0">
                <a:cs typeface="Arial"/>
              </a:rPr>
              <a:t>Sunnere avtaler i kollektivtrafikken</a:t>
            </a:r>
            <a:endParaRPr lang="nb-NO" sz="6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AA890-CD13-4E16-8D80-B851E4FE8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69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749CE-5D8D-43FE-A959-FD71E5466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Lønnsomhet og risiko i bussbransjen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BCE0E-66E5-4EE9-9437-9936ADF3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678" y="1427747"/>
            <a:ext cx="9396406" cy="45424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Bransje preget av små marginer</a:t>
            </a:r>
          </a:p>
          <a:p>
            <a:r>
              <a:rPr lang="nb-NO" dirty="0"/>
              <a:t>Driftsrisikoer </a:t>
            </a:r>
          </a:p>
          <a:p>
            <a:r>
              <a:rPr lang="nb-NO" dirty="0">
                <a:ea typeface="+mn-lt"/>
                <a:cs typeface="+mn-lt"/>
              </a:rPr>
              <a:t>Store frivolumer</a:t>
            </a:r>
            <a:endParaRPr lang="en-US" dirty="0">
              <a:ea typeface="+mn-lt"/>
              <a:cs typeface="+mn-lt"/>
            </a:endParaRPr>
          </a:p>
          <a:p>
            <a:r>
              <a:rPr lang="nb-NO" dirty="0">
                <a:ea typeface="+mn-lt"/>
                <a:cs typeface="+mn-lt"/>
              </a:rPr>
              <a:t>Ensidig stort handlingsrom for oppdragsgiver til å gjennomføre endringer</a:t>
            </a:r>
            <a:endParaRPr lang="en-US" dirty="0">
              <a:ea typeface="+mn-lt"/>
              <a:cs typeface="+mn-lt"/>
            </a:endParaRPr>
          </a:p>
          <a:p>
            <a:r>
              <a:rPr lang="nb-NO" dirty="0"/>
              <a:t>Store kapitalinvesteringer</a:t>
            </a:r>
          </a:p>
          <a:p>
            <a:r>
              <a:rPr lang="nb-NO" dirty="0"/>
              <a:t>Stor restverdirisiko i kontraktene</a:t>
            </a:r>
          </a:p>
          <a:p>
            <a:r>
              <a:rPr lang="nb-NO" dirty="0"/>
              <a:t>Ubalansert risiko med innfasing av ny teknologi</a:t>
            </a:r>
            <a:endParaRPr lang="nb-NO" dirty="0">
              <a:cs typeface="Calibri"/>
            </a:endParaRPr>
          </a:p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AA890-CD13-4E16-8D80-B851E4FE8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70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23A83-F021-4966-B54F-48B81997D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Dagens konkurransesituasjon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16926-7DC2-4B21-8309-39A3A3595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677" y="1341120"/>
            <a:ext cx="11112498" cy="46291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Mer kompliserte anbud</a:t>
            </a:r>
          </a:p>
          <a:p>
            <a:r>
              <a:rPr lang="nb-NO" dirty="0"/>
              <a:t>Konkurranse om kvalitet, miljø, godtgjørelse og andre priselementer</a:t>
            </a:r>
            <a:endParaRPr lang="nb-NO" dirty="0">
              <a:cs typeface="Calibri"/>
            </a:endParaRPr>
          </a:p>
          <a:p>
            <a:r>
              <a:rPr lang="nb-NO" dirty="0"/>
              <a:t>Innkjøpere lukker flere og flere muligheter samtidig som risikoen i kontraktene øker</a:t>
            </a:r>
          </a:p>
          <a:p>
            <a:pPr lvl="1"/>
            <a:r>
              <a:rPr lang="nb-NO" sz="2400" dirty="0"/>
              <a:t>Usunn konkurranse rundt fortjenestepåslag </a:t>
            </a:r>
          </a:p>
          <a:p>
            <a:pPr lvl="2"/>
            <a:r>
              <a:rPr lang="nb-NO" sz="1800" dirty="0"/>
              <a:t>Fremtidige endringer tilnærmet eller helt gratis</a:t>
            </a:r>
          </a:p>
          <a:p>
            <a:pPr lvl="2"/>
            <a:r>
              <a:rPr lang="nb-NO" sz="1800" dirty="0"/>
              <a:t>Operatør sitter igjen med full restverdirisiko</a:t>
            </a:r>
          </a:p>
          <a:p>
            <a:pPr lvl="1"/>
            <a:r>
              <a:rPr lang="nb-NO" sz="2400" dirty="0"/>
              <a:t>Endringspriser tidvis under kostpris</a:t>
            </a:r>
          </a:p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92B92-40ED-4A5A-8007-BAEF9993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88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23A83-F021-4966-B54F-48B81997D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420" y="1970895"/>
            <a:ext cx="8823159" cy="2103800"/>
          </a:xfrm>
        </p:spPr>
        <p:txBody>
          <a:bodyPr>
            <a:normAutofit/>
          </a:bodyPr>
          <a:lstStyle/>
          <a:p>
            <a:r>
              <a:rPr lang="nb-NO" dirty="0"/>
              <a:t>Hva skjer i en kontrakt med 100 busser der oppdragsgiver bestiller bytte av 20 hvo-busser med 20 autonome elbusser etter fem år?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92B92-40ED-4A5A-8007-BAEF9993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442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BCE3-7F07-4EFB-A615-0F6CF4087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Tenkt utfall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85C6B-2CE3-416E-95EE-D1E51B798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677" y="1243263"/>
            <a:ext cx="11112499" cy="47269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Operatør har ansvar for restverdi på 20 HVO-busser</a:t>
            </a:r>
          </a:p>
          <a:p>
            <a:r>
              <a:rPr lang="nb-NO" dirty="0"/>
              <a:t>20 nye autonome elbusser fases inn med 0-1-2% fortjenestepåslag</a:t>
            </a:r>
            <a:endParaRPr lang="nb-NO" dirty="0">
              <a:cs typeface="Calibri"/>
            </a:endParaRPr>
          </a:p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DEE13-06D4-467C-98C7-8A2697937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46A6-F7B6-4197-891C-D48D34F2C185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8BEBEC9-B175-4C2B-998E-A83A269D37AE}"/>
              </a:ext>
            </a:extLst>
          </p:cNvPr>
          <p:cNvSpPr txBox="1">
            <a:spLocks/>
          </p:cNvSpPr>
          <p:nvPr/>
        </p:nvSpPr>
        <p:spPr>
          <a:xfrm>
            <a:off x="694076" y="5743074"/>
            <a:ext cx="11112499" cy="3795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600"/>
              </a:spcAft>
              <a:buClr>
                <a:srgbClr val="3F9C35"/>
              </a:buClr>
              <a:buSzPct val="80000"/>
              <a:buFont typeface="Wingdings" panose="05000000000000000000" pitchFamily="2" charset="2"/>
              <a:buChar char="§"/>
              <a:defRPr sz="2600" kern="120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1pPr>
            <a:lvl2pPr marL="590550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30275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270000" indent="-2286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tabLst/>
              <a:defRPr sz="1600" kern="1200">
                <a:solidFill>
                  <a:srgbClr val="5E6A71"/>
                </a:solidFill>
                <a:latin typeface="+mn-lt"/>
                <a:ea typeface="+mn-ea"/>
                <a:cs typeface="+mn-cs"/>
              </a:defRPr>
            </a:lvl4pPr>
            <a:lvl5pPr marL="1601788" indent="-2286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 sz="1600" kern="1200">
                <a:solidFill>
                  <a:srgbClr val="5E6A7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600" dirty="0"/>
              <a:t>* Antatt 10 års avskrivning, innkjøp kr 2,5 </a:t>
            </a:r>
            <a:r>
              <a:rPr lang="nb-NO" sz="1600" dirty="0" err="1"/>
              <a:t>mNOK</a:t>
            </a:r>
            <a:r>
              <a:rPr lang="nb-NO" sz="1600" dirty="0"/>
              <a:t> per buss</a:t>
            </a:r>
            <a:br>
              <a:rPr lang="nb-NO" sz="1600" dirty="0"/>
            </a:br>
            <a:r>
              <a:rPr lang="nb-NO" sz="1600" dirty="0"/>
              <a:t>** Akkumulert godtgjørelse for hele kontraktsperioden. Forutsetter at bussene er forsøkt avhendet til markedspris og at de ikke er omdisponert hos operatør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576D0B3-63BB-4857-A1ED-AC0FC10D4A3A}"/>
              </a:ext>
            </a:extLst>
          </p:cNvPr>
          <p:cNvSpPr txBox="1">
            <a:spLocks/>
          </p:cNvSpPr>
          <p:nvPr/>
        </p:nvSpPr>
        <p:spPr>
          <a:xfrm>
            <a:off x="6594427" y="3043229"/>
            <a:ext cx="4120635" cy="1009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600"/>
              </a:spcAft>
              <a:buClr>
                <a:srgbClr val="3F9C35"/>
              </a:buClr>
              <a:buSzPct val="80000"/>
              <a:buFont typeface="Wingdings" panose="05000000000000000000" pitchFamily="2" charset="2"/>
              <a:buChar char="§"/>
              <a:defRPr sz="2600" kern="120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1pPr>
            <a:lvl2pPr marL="590550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30275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270000" indent="-2286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tabLst/>
              <a:defRPr sz="1600" kern="1200">
                <a:solidFill>
                  <a:srgbClr val="5E6A71"/>
                </a:solidFill>
                <a:latin typeface="+mn-lt"/>
                <a:ea typeface="+mn-ea"/>
                <a:cs typeface="+mn-cs"/>
              </a:defRPr>
            </a:lvl4pPr>
            <a:lvl5pPr marL="1601788" indent="-2286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rgbClr val="5E6A71"/>
              </a:buClr>
              <a:buFont typeface="Calibri" panose="020F0502020204030204" pitchFamily="34" charset="0"/>
              <a:buChar char="−"/>
              <a:defRPr sz="1600" kern="1200">
                <a:solidFill>
                  <a:srgbClr val="5E6A7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Med elbusser kan vi doble restverdirisikoen...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7F604377-A367-46F9-AC62-8E122F81C64C}"/>
              </a:ext>
            </a:extLst>
          </p:cNvPr>
          <p:cNvSpPr/>
          <p:nvPr/>
        </p:nvSpPr>
        <p:spPr bwMode="auto">
          <a:xfrm>
            <a:off x="6452286" y="2971799"/>
            <a:ext cx="4188940" cy="976183"/>
          </a:xfrm>
          <a:prstGeom prst="rect">
            <a:avLst/>
          </a:prstGeom>
          <a:noFill/>
          <a:ln w="190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Bef>
                <a:spcPts val="1200"/>
              </a:spcBef>
              <a:buClr>
                <a:srgbClr val="004990"/>
              </a:buClr>
              <a:buSzPct val="110000"/>
            </a:pPr>
            <a:endParaRPr lang="nb-NO" sz="2000" dirty="0">
              <a:solidFill>
                <a:srgbClr val="4D4D4D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3C37554-345D-4063-9A9B-3D5F757122E2}"/>
              </a:ext>
            </a:extLst>
          </p:cNvPr>
          <p:cNvGraphicFramePr>
            <a:graphicFrameLocks/>
          </p:cNvGraphicFramePr>
          <p:nvPr/>
        </p:nvGraphicFramePr>
        <p:xfrm>
          <a:off x="647701" y="2469225"/>
          <a:ext cx="5072063" cy="2957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8217037"/>
      </p:ext>
    </p:extLst>
  </p:cSld>
  <p:clrMapOvr>
    <a:masterClrMapping/>
  </p:clrMapOvr>
</p:sld>
</file>

<file path=ppt/theme/theme1.xml><?xml version="1.0" encoding="utf-8"?>
<a:theme xmlns:a="http://schemas.openxmlformats.org/drawingml/2006/main" name="Nobina Template">
  <a:themeElements>
    <a:clrScheme name="Nobina">
      <a:dk1>
        <a:srgbClr val="000000"/>
      </a:dk1>
      <a:lt1>
        <a:sysClr val="window" lastClr="FFFFFF"/>
      </a:lt1>
      <a:dk2>
        <a:srgbClr val="00693C"/>
      </a:dk2>
      <a:lt2>
        <a:srgbClr val="A5ACAF"/>
      </a:lt2>
      <a:accent1>
        <a:srgbClr val="BED600"/>
      </a:accent1>
      <a:accent2>
        <a:srgbClr val="3F9C35"/>
      </a:accent2>
      <a:accent3>
        <a:srgbClr val="004688"/>
      </a:accent3>
      <a:accent4>
        <a:srgbClr val="00A1DE"/>
      </a:accent4>
      <a:accent5>
        <a:srgbClr val="5E6A71"/>
      </a:accent5>
      <a:accent6>
        <a:srgbClr val="F2AF32"/>
      </a:accent6>
      <a:hlink>
        <a:srgbClr val="004688"/>
      </a:hlink>
      <a:folHlink>
        <a:srgbClr val="953734"/>
      </a:folHlink>
    </a:clrScheme>
    <a:fontScheme name="Anpassat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635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5000"/>
          </a:lnSpc>
          <a:spcBef>
            <a:spcPts val="1200"/>
          </a:spcBef>
          <a:buClr>
            <a:srgbClr val="004990"/>
          </a:buClr>
          <a:buSzPct val="110000"/>
          <a:defRPr sz="2000" dirty="0" smtClean="0">
            <a:solidFill>
              <a:srgbClr val="4D4D4D"/>
            </a:solidFill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3F3F3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432314413" id="{067DBDBD-4F8E-4AB6-8761-C4F30E178160}" vid="{2B3400D2-F0F2-4E54-8332-4B3053DECDF9}"/>
    </a:ext>
  </a:extLst>
</a:theme>
</file>

<file path=ppt/theme/theme2.xml><?xml version="1.0" encoding="utf-8"?>
<a:theme xmlns:a="http://schemas.openxmlformats.org/drawingml/2006/main" name="Office Theme">
  <a:themeElements>
    <a:clrScheme name="Nobina 2017">
      <a:dk1>
        <a:srgbClr val="000000"/>
      </a:dk1>
      <a:lt1>
        <a:sysClr val="window" lastClr="FFFFFF"/>
      </a:lt1>
      <a:dk2>
        <a:srgbClr val="00693C"/>
      </a:dk2>
      <a:lt2>
        <a:srgbClr val="A5ACAF"/>
      </a:lt2>
      <a:accent1>
        <a:srgbClr val="BED600"/>
      </a:accent1>
      <a:accent2>
        <a:srgbClr val="3F9C35"/>
      </a:accent2>
      <a:accent3>
        <a:srgbClr val="004688"/>
      </a:accent3>
      <a:accent4>
        <a:srgbClr val="00A1DE"/>
      </a:accent4>
      <a:accent5>
        <a:srgbClr val="5E6A71"/>
      </a:accent5>
      <a:accent6>
        <a:srgbClr val="F2AF32"/>
      </a:accent6>
      <a:hlink>
        <a:srgbClr val="004688"/>
      </a:hlink>
      <a:folHlink>
        <a:srgbClr val="953734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obina 2017">
      <a:dk1>
        <a:srgbClr val="000000"/>
      </a:dk1>
      <a:lt1>
        <a:sysClr val="window" lastClr="FFFFFF"/>
      </a:lt1>
      <a:dk2>
        <a:srgbClr val="00693C"/>
      </a:dk2>
      <a:lt2>
        <a:srgbClr val="A5ACAF"/>
      </a:lt2>
      <a:accent1>
        <a:srgbClr val="BED600"/>
      </a:accent1>
      <a:accent2>
        <a:srgbClr val="3F9C35"/>
      </a:accent2>
      <a:accent3>
        <a:srgbClr val="004688"/>
      </a:accent3>
      <a:accent4>
        <a:srgbClr val="00A1DE"/>
      </a:accent4>
      <a:accent5>
        <a:srgbClr val="5E6A71"/>
      </a:accent5>
      <a:accent6>
        <a:srgbClr val="F2AF32"/>
      </a:accent6>
      <a:hlink>
        <a:srgbClr val="004688"/>
      </a:hlink>
      <a:folHlink>
        <a:srgbClr val="953734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Nobina PPT-mall 2017</Template>
  <TotalTime>4</TotalTime>
  <Words>515</Words>
  <Application>Microsoft Office PowerPoint</Application>
  <PresentationFormat>Widescreen</PresentationFormat>
  <Paragraphs>87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Nobina Template</vt:lpstr>
      <vt:lpstr>PowerPoint Presentation</vt:lpstr>
      <vt:lpstr>Utkast til anbudsgrunnlag</vt:lpstr>
      <vt:lpstr>kontrakt</vt:lpstr>
      <vt:lpstr>Ny incitamentsmodell – bonus/malus/sanksjoner</vt:lpstr>
      <vt:lpstr>Sunnere avtaler i kollektivtrafikken</vt:lpstr>
      <vt:lpstr>Lønnsomhet og risiko i bussbransjen</vt:lpstr>
      <vt:lpstr>Dagens konkurransesituasjon</vt:lpstr>
      <vt:lpstr>Hva skjer i en kontrakt med 100 busser der oppdragsgiver bestiller bytte av 20 hvo-busser med 20 autonome elbusser etter fem år?</vt:lpstr>
      <vt:lpstr>Tenkt utfall</vt:lpstr>
      <vt:lpstr>konsekvenser</vt:lpstr>
      <vt:lpstr>Hvilket ansvar kan offentlige INNKJØPERE ta? </vt:lpstr>
      <vt:lpstr>Forslag til forbedringer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Karine Nordseth</dc:creator>
  <cp:lastModifiedBy>Karine Nordseth</cp:lastModifiedBy>
  <cp:revision>73</cp:revision>
  <dcterms:created xsi:type="dcterms:W3CDTF">2019-05-09T13:24:11Z</dcterms:created>
  <dcterms:modified xsi:type="dcterms:W3CDTF">2019-12-13T08:58:54Z</dcterms:modified>
</cp:coreProperties>
</file>