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75" r:id="rId3"/>
    <p:sldId id="265" r:id="rId4"/>
    <p:sldId id="2662" r:id="rId5"/>
    <p:sldId id="2683" r:id="rId6"/>
    <p:sldId id="2677" r:id="rId7"/>
    <p:sldId id="2678" r:id="rId8"/>
    <p:sldId id="2679" r:id="rId9"/>
    <p:sldId id="2684" r:id="rId10"/>
    <p:sldId id="2685" r:id="rId11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3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3313FA-ABAE-B94D-B165-7A4B9D753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102EE-11C5-8A4F-AC43-30F18AE6F4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FE07-5E51-734E-88D6-3258A71248CD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5C3B6-2413-C148-9C26-ABD34906B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A7EAF-F458-F842-9FFE-DC5EC43F4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1575-0E8F-ED4D-A284-E1EC656BE6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39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har vi gjort?</a:t>
            </a:r>
          </a:p>
          <a:p>
            <a:r>
              <a:rPr lang="nb-NO" sz="900" cap="all" dirty="0">
                <a:solidFill>
                  <a:schemeClr val="bg1"/>
                </a:solidFill>
              </a:rPr>
              <a:t>…</a:t>
            </a:r>
            <a:r>
              <a:rPr lang="nb-NO" sz="900" cap="all" dirty="0" err="1">
                <a:solidFill>
                  <a:schemeClr val="bg1"/>
                </a:solidFill>
              </a:rPr>
              <a:t>Cap</a:t>
            </a:r>
            <a:r>
              <a:rPr lang="nb-NO" sz="900" cap="all" dirty="0">
                <a:solidFill>
                  <a:schemeClr val="bg1"/>
                </a:solidFill>
              </a:rPr>
              <a:t> Gemini </a:t>
            </a:r>
            <a:r>
              <a:rPr lang="nb-NO" sz="900" cap="all" dirty="0" err="1">
                <a:solidFill>
                  <a:schemeClr val="bg1"/>
                </a:solidFill>
              </a:rPr>
              <a:t>Invent</a:t>
            </a:r>
            <a:r>
              <a:rPr lang="nb-NO" sz="900" cap="all" dirty="0">
                <a:solidFill>
                  <a:schemeClr val="bg1"/>
                </a:solidFill>
              </a:rPr>
              <a:t>, som et sommerprosjekt  hvor studenter bidrar -  har blant annet snakket med Ruters  bussoperatører, produsenter, bussmeglere, eksperter</a:t>
            </a:r>
          </a:p>
          <a:p>
            <a:r>
              <a:rPr lang="nb-NO" sz="900" cap="all" dirty="0">
                <a:solidFill>
                  <a:schemeClr val="bg1"/>
                </a:solidFill>
              </a:rPr>
              <a:t>Og lest rapporter… </a:t>
            </a:r>
            <a:endParaRPr lang="nb-NO" b="1" dirty="0"/>
          </a:p>
          <a:p>
            <a:endParaRPr lang="nb-NO" b="1" dirty="0"/>
          </a:p>
          <a:p>
            <a:r>
              <a:rPr lang="nb-NO" b="1" dirty="0"/>
              <a:t>Hvorfor vi har gjort dette prosjektet</a:t>
            </a:r>
          </a:p>
          <a:p>
            <a:r>
              <a:rPr lang="nb-NO" dirty="0"/>
              <a:t>Faktagrunnlag for å følge opp våre ambisjoner knyttet til menneskerettigheter / arbeidsforhold i leverandørkjeden og </a:t>
            </a:r>
            <a:r>
              <a:rPr lang="nb-NO" dirty="0" err="1"/>
              <a:t>sirkularitet</a:t>
            </a:r>
            <a:r>
              <a:rPr lang="nb-NO" dirty="0"/>
              <a:t> (minst mulig miljø- og klimafotavtrykk): </a:t>
            </a:r>
          </a:p>
          <a:p>
            <a:r>
              <a:rPr lang="nb-NO" dirty="0"/>
              <a:t>Bygge kunnskap om vårt materiell som vi ikke tradisjonelt har befattet oss med. </a:t>
            </a:r>
          </a:p>
          <a:p>
            <a:r>
              <a:rPr lang="nb-NO" dirty="0"/>
              <a:t>Grunnlag for prioriteringer for å gjøre riktige tiltak</a:t>
            </a:r>
          </a:p>
          <a:p>
            <a:endParaRPr lang="nb-NO" dirty="0"/>
          </a:p>
          <a:p>
            <a:r>
              <a:rPr lang="nb-NO" b="1" dirty="0"/>
              <a:t>Hva vi har og IKKE har sett på – foreløpig</a:t>
            </a:r>
          </a:p>
          <a:p>
            <a:r>
              <a:rPr lang="nb-NO" b="0" dirty="0"/>
              <a:t>Råvarekilde, produksjon, </a:t>
            </a:r>
            <a:r>
              <a:rPr lang="nb-NO" b="0" dirty="0" err="1"/>
              <a:t>ettermarked</a:t>
            </a:r>
            <a:r>
              <a:rPr lang="nb-NO" b="0" dirty="0"/>
              <a:t> og resirkulering for buss (kropp, drivlinje, chassis); el-batteri og dekk</a:t>
            </a:r>
          </a:p>
          <a:p>
            <a:r>
              <a:rPr lang="nb-NO" dirty="0"/>
              <a:t>Ikke driftsfasen – når bussene kjører for oss – selv om det er temaer vi er opptatt av der også!!</a:t>
            </a:r>
          </a:p>
          <a:p>
            <a:r>
              <a:rPr lang="nb-NO" dirty="0"/>
              <a:t>Kun bussene – ikke båter; ikke holdeplasser, ladeinfrastruktur  osv.</a:t>
            </a:r>
          </a:p>
          <a:p>
            <a:r>
              <a:rPr lang="nb-NO" dirty="0"/>
              <a:t>Har nettopp satt i gang tilsvarende for båt</a:t>
            </a:r>
          </a:p>
          <a:p>
            <a:r>
              <a:rPr lang="nb-NO" dirty="0"/>
              <a:t>Vil se nærmere på driftsfasen (anlegg)</a:t>
            </a:r>
          </a:p>
          <a:p>
            <a:endParaRPr lang="nb-NO" dirty="0"/>
          </a:p>
          <a:p>
            <a:r>
              <a:rPr lang="nb-NO" b="1" dirty="0"/>
              <a:t>Viktig</a:t>
            </a:r>
          </a:p>
          <a:p>
            <a:r>
              <a:rPr lang="nb-NO" dirty="0"/>
              <a:t>Dette er en start. Et grunnlag for å bygge kunnskap, både i bredden og dybden. </a:t>
            </a:r>
          </a:p>
          <a:p>
            <a:r>
              <a:rPr lang="nb-NO" dirty="0"/>
              <a:t>Ser du feil eller mangler er vi takknemlig for beskjed, og retter! Dette er en start!</a:t>
            </a:r>
          </a:p>
          <a:p>
            <a:r>
              <a:rPr lang="nb-NO" dirty="0"/>
              <a:t>Ta kontakt med meg !!!</a:t>
            </a:r>
          </a:p>
          <a:p>
            <a:endParaRPr lang="nb-NO" dirty="0"/>
          </a:p>
          <a:p>
            <a:r>
              <a:rPr lang="nb-NO" b="1" dirty="0"/>
              <a:t>Fokus i dag </a:t>
            </a:r>
            <a:r>
              <a:rPr lang="nb-NO" dirty="0"/>
              <a:t>på det som er nytt for oss, selv om det ennå ikke representerer så stor del av produksjonen: El-bussene og deres batterier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07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06.12.2019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000"/>
              </a:lnSpc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FB9986C-5FD0-4DBB-8F46-168239AC4CF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0825" y="52118"/>
            <a:ext cx="8290060" cy="528823"/>
          </a:xfrm>
          <a:prstGeom prst="rect">
            <a:avLst/>
          </a:prstGeom>
        </p:spPr>
        <p:txBody>
          <a:bodyPr anchor="b" anchorCtr="0"/>
          <a:lstStyle>
            <a:lvl1pPr eaLnBrk="1"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61910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AA8756-CE66-4C09-BFE8-DA2973E03562}"/>
              </a:ext>
            </a:extLst>
          </p:cNvPr>
          <p:cNvSpPr txBox="1">
            <a:spLocks/>
          </p:cNvSpPr>
          <p:nvPr userDrawn="1"/>
        </p:nvSpPr>
        <p:spPr>
          <a:xfrm>
            <a:off x="7591425" y="4969859"/>
            <a:ext cx="1127945" cy="1231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00">
                <a:solidFill>
                  <a:schemeClr val="bg1">
                    <a:lumMod val="65000"/>
                  </a:schemeClr>
                </a:solidFill>
              </a:rPr>
              <a:t>Capgemini Invent 2019</a:t>
            </a:r>
            <a:endParaRPr lang="en-US" sz="700">
              <a:solidFill>
                <a:srgbClr val="8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61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wrap="square" lIns="0" tIns="36000" rIns="0" bIns="72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8" r:id="rId4"/>
    <p:sldLayoutId id="2147483699" r:id="rId5"/>
    <p:sldLayoutId id="2147483700" r:id="rId6"/>
    <p:sldLayoutId id="2147483701" r:id="rId7"/>
    <p:sldLayoutId id="2147483705" r:id="rId8"/>
    <p:sldLayoutId id="2147483664" r:id="rId9"/>
    <p:sldLayoutId id="2147483707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6" r:id="rId16"/>
    <p:sldLayoutId id="2147483667" r:id="rId17"/>
    <p:sldLayoutId id="2147483677" r:id="rId18"/>
    <p:sldLayoutId id="2147483678" r:id="rId19"/>
    <p:sldLayoutId id="2147483708" r:id="rId20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ts val="2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70DE3BD-2FB7-D74B-9228-7E3746EE8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509015"/>
            <a:ext cx="7980536" cy="1107996"/>
          </a:xfrm>
        </p:spPr>
        <p:txBody>
          <a:bodyPr/>
          <a:lstStyle/>
          <a:p>
            <a:r>
              <a:rPr lang="nb-NO" sz="3600" dirty="0"/>
              <a:t>Bussmateriell: </a:t>
            </a:r>
            <a:br>
              <a:rPr lang="nb-NO" sz="3600" dirty="0"/>
            </a:br>
            <a:r>
              <a:rPr lang="nb-NO" sz="3600" dirty="0"/>
              <a:t>Krav knyttet til </a:t>
            </a:r>
            <a:r>
              <a:rPr lang="nb-NO" sz="3600" dirty="0" err="1"/>
              <a:t>sirkularitet</a:t>
            </a:r>
            <a:endParaRPr lang="nb-NO" sz="36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8B6C072-5DDF-4E4E-9A21-5FACE9A9A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259495"/>
          </a:xfrm>
        </p:spPr>
        <p:txBody>
          <a:bodyPr/>
          <a:lstStyle/>
          <a:p>
            <a:r>
              <a:rPr lang="nb-NO" dirty="0"/>
              <a:t>Generalprøve dialogkonferanse 3.desember 2019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E49EAC-4648-334A-8621-93B7521CB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49" y="3703502"/>
            <a:ext cx="7980536" cy="227435"/>
          </a:xfrm>
        </p:spPr>
        <p:txBody>
          <a:bodyPr/>
          <a:lstStyle/>
          <a:p>
            <a:r>
              <a:rPr lang="nb-NO" dirty="0"/>
              <a:t>Kristin Holter., miljøkoordinator</a:t>
            </a:r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4182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67805FC-335D-4C36-90CC-137F656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Vedlegg 2 Materiellbeskrivelsen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39FC3DF-BD67-4661-A8A2-CF06E38FD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649" y="1241997"/>
            <a:ext cx="5284429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335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07FEA1-5DF9-4B58-934A-A92CD687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Ruters miljø- og </a:t>
            </a:r>
            <a:r>
              <a:rPr lang="nb-NO" dirty="0" err="1"/>
              <a:t>bærekraftsmål</a:t>
            </a: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D8AF58B-6E87-4A1C-8121-11041D9E9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972" y="1459419"/>
            <a:ext cx="4633362" cy="240812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960C480-EF56-4571-8FED-86D80CE2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9" y="1459419"/>
            <a:ext cx="2247895" cy="30183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A0EAF6E-4C3A-4023-A64B-DEFFC87B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013" y="2072640"/>
            <a:ext cx="1392130" cy="15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20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885688-809D-499F-9171-F69B2238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3B17795-00D4-4F14-A60C-772901C72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" y="432322"/>
            <a:ext cx="4465480" cy="3713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7F326D2-6D30-41DB-B85E-C9BA88C7E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313" y="1795310"/>
            <a:ext cx="4544725" cy="3194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CA22E1A-4635-49F7-9C82-45026FD72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47" y="911723"/>
            <a:ext cx="4657344" cy="2108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260223B-1257-4672-BD47-D0227FFFA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747" y="3105632"/>
            <a:ext cx="2787917" cy="1883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5277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7905EF-60AD-4A4E-8A9E-A8AA3FEF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Sirkulær økonomi i et lite nøtteskall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8B9362-497F-4D8C-9F23-D8F1D268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Tingene vi bruker er laget ved hjelp av fornybar energi av fornybare, gjenvinnbare råvarer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Vi bruker tingene vi skaffer oss mest mulig og lengst mulig</a:t>
            </a:r>
            <a:br>
              <a:rPr lang="nb-NO" dirty="0"/>
            </a:br>
            <a:endParaRPr lang="nb-NO" dirty="0"/>
          </a:p>
          <a:p>
            <a:r>
              <a:rPr lang="nb-NO" dirty="0"/>
              <a:t>Bruken av tingen krever lite ressurser og energi og skaper ikke utslipp og avfall</a:t>
            </a:r>
            <a:br>
              <a:rPr lang="nb-NO" dirty="0"/>
            </a:br>
            <a:r>
              <a:rPr lang="nb-NO" dirty="0"/>
              <a:t> </a:t>
            </a:r>
          </a:p>
          <a:p>
            <a:r>
              <a:rPr lang="nb-NO" dirty="0"/>
              <a:t>Tingen kan repareres og er designet med gjenbruk og materialgjenvinning for øyet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806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95F3E9-1D13-410D-8B8A-84DD8F0C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9A5D21-46D6-4A81-893D-E08927551A76}"/>
              </a:ext>
            </a:extLst>
          </p:cNvPr>
          <p:cNvSpPr/>
          <p:nvPr/>
        </p:nvSpPr>
        <p:spPr>
          <a:xfrm>
            <a:off x="3894083" y="283779"/>
            <a:ext cx="4897627" cy="668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cap="all"/>
              <a:t>Bussens Verdikjede </a:t>
            </a:r>
            <a:endParaRPr lang="nb-NO" sz="2400" cap="al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D7511F-A89C-4C57-83D7-0D6D21D1AE15}"/>
              </a:ext>
            </a:extLst>
          </p:cNvPr>
          <p:cNvSpPr/>
          <p:nvPr/>
        </p:nvSpPr>
        <p:spPr>
          <a:xfrm>
            <a:off x="1877063" y="1501895"/>
            <a:ext cx="1172453" cy="257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cap="all" dirty="0"/>
              <a:t>Skrog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A0242-2F92-4089-A976-35202652AC41}"/>
              </a:ext>
            </a:extLst>
          </p:cNvPr>
          <p:cNvSpPr/>
          <p:nvPr/>
        </p:nvSpPr>
        <p:spPr>
          <a:xfrm>
            <a:off x="704610" y="2758526"/>
            <a:ext cx="1172453" cy="257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cap="all" dirty="0"/>
              <a:t>Batteri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769DE4-ED06-49D1-84EC-1429DEFBAB94}"/>
              </a:ext>
            </a:extLst>
          </p:cNvPr>
          <p:cNvSpPr/>
          <p:nvPr/>
        </p:nvSpPr>
        <p:spPr>
          <a:xfrm>
            <a:off x="917970" y="4503506"/>
            <a:ext cx="1172453" cy="257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cap="all" dirty="0"/>
              <a:t>Dekk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6070C37-A5B7-462C-B9BE-3BF64A53C591}"/>
              </a:ext>
            </a:extLst>
          </p:cNvPr>
          <p:cNvSpPr txBox="1"/>
          <p:nvPr/>
        </p:nvSpPr>
        <p:spPr>
          <a:xfrm>
            <a:off x="1504196" y="14736"/>
            <a:ext cx="1226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>
                <a:solidFill>
                  <a:schemeClr val="bg1"/>
                </a:solidFill>
              </a:rPr>
              <a:t>Råmaterialer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739766-487B-4C2C-9052-ED827B8DF07D}"/>
              </a:ext>
            </a:extLst>
          </p:cNvPr>
          <p:cNvSpPr txBox="1"/>
          <p:nvPr/>
        </p:nvSpPr>
        <p:spPr>
          <a:xfrm>
            <a:off x="2860556" y="619816"/>
            <a:ext cx="1226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>
                <a:solidFill>
                  <a:schemeClr val="bg1"/>
                </a:solidFill>
              </a:rPr>
              <a:t>Produksjon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F13A505-984C-4757-AADC-DF21B3BCA08A}"/>
              </a:ext>
            </a:extLst>
          </p:cNvPr>
          <p:cNvSpPr txBox="1"/>
          <p:nvPr/>
        </p:nvSpPr>
        <p:spPr>
          <a:xfrm>
            <a:off x="6815336" y="4041841"/>
            <a:ext cx="122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>
                <a:solidFill>
                  <a:schemeClr val="bg1"/>
                </a:solidFill>
              </a:rPr>
              <a:t>Ettermarked og resirkulering</a:t>
            </a:r>
          </a:p>
        </p:txBody>
      </p:sp>
    </p:spTree>
    <p:extLst>
      <p:ext uri="{BB962C8B-B14F-4D97-AF65-F5344CB8AC3E}">
        <p14:creationId xmlns:p14="http://schemas.microsoft.com/office/powerpoint/2010/main" val="21745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B57D09-6366-4E5F-BA0B-72402EB6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1320559-F17B-4004-99C2-18BC2E8C9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5504A8-F642-453C-BA12-B82571C4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42"/>
            <a:ext cx="9144001" cy="513164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D08EE23-3197-431F-8734-4045338E5484}"/>
              </a:ext>
            </a:extLst>
          </p:cNvPr>
          <p:cNvSpPr txBox="1"/>
          <p:nvPr/>
        </p:nvSpPr>
        <p:spPr>
          <a:xfrm>
            <a:off x="5602224" y="4102608"/>
            <a:ext cx="28873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/>
              <a:t>VIKTIG FORBEHOLD:</a:t>
            </a:r>
            <a:br>
              <a:rPr lang="nb-NO" dirty="0"/>
            </a:br>
            <a:r>
              <a:rPr lang="nb-NO" dirty="0"/>
              <a:t>Analysen er et levende dokument;</a:t>
            </a:r>
          </a:p>
          <a:p>
            <a:r>
              <a:rPr lang="nb-NO" dirty="0"/>
              <a:t>et verktøy for å innhente kunnskap.</a:t>
            </a:r>
          </a:p>
          <a:p>
            <a:r>
              <a:rPr lang="nb-NO" dirty="0"/>
              <a:t>Den er ikke en «Ruter-rapport»</a:t>
            </a:r>
          </a:p>
        </p:txBody>
      </p:sp>
    </p:spTree>
    <p:extLst>
      <p:ext uri="{BB962C8B-B14F-4D97-AF65-F5344CB8AC3E}">
        <p14:creationId xmlns:p14="http://schemas.microsoft.com/office/powerpoint/2010/main" val="21875869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6C37A39-2723-4147-A404-C152DB8F8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8E27260-88A4-4E76-9BAF-D597BE1204F7}"/>
              </a:ext>
            </a:extLst>
          </p:cNvPr>
          <p:cNvSpPr txBox="1">
            <a:spLocks/>
          </p:cNvSpPr>
          <p:nvPr/>
        </p:nvSpPr>
        <p:spPr>
          <a:xfrm>
            <a:off x="261910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685526" rtl="0" eaLnBrk="1" latinLnBrk="0" hangingPunct="1">
              <a:defRPr sz="7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  <a:lvl2pPr marL="34276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26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89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51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15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577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34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0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4AD70F-8AF0-406B-B894-62E0F3D04367}" type="slidenum">
              <a:rPr lang="sv-SE" smtClean="0">
                <a:latin typeface="Arial"/>
              </a:rPr>
              <a:pPr>
                <a:defRPr/>
              </a:pPr>
              <a:t>8</a:t>
            </a:fld>
            <a:endParaRPr lang="sv-SE">
              <a:latin typeface="Arial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25B89D39-10AF-4C32-B0DB-262C1CC001B1}"/>
              </a:ext>
            </a:extLst>
          </p:cNvPr>
          <p:cNvSpPr txBox="1"/>
          <p:nvPr/>
        </p:nvSpPr>
        <p:spPr>
          <a:xfrm>
            <a:off x="626422" y="621963"/>
            <a:ext cx="508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elbussbatteri er en modulær enhet som består av flere komponenter, og som produseres i flere steg. De ulike stegene i verdikjeden har ulike karakteristika, og det er i få tilfeller de samme selskapene som er aktive gjennom hele verdikjeden.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B92C3DC-FF51-4A16-AE03-A44AB32B6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0108" t="20155" r="5235"/>
          <a:stretch/>
        </p:blipFill>
        <p:spPr>
          <a:xfrm>
            <a:off x="3495989" y="1291431"/>
            <a:ext cx="1220816" cy="616768"/>
          </a:xfrm>
          <a:prstGeom prst="rect">
            <a:avLst/>
          </a:prstGeom>
        </p:spPr>
      </p:pic>
      <p:grpSp>
        <p:nvGrpSpPr>
          <p:cNvPr id="6" name="Group 18">
            <a:extLst>
              <a:ext uri="{FF2B5EF4-FFF2-40B4-BE49-F238E27FC236}">
                <a16:creationId xmlns:a16="http://schemas.microsoft.com/office/drawing/2014/main" id="{AC164AB1-E5D2-46C4-818E-05FF56CBE8A7}"/>
              </a:ext>
            </a:extLst>
          </p:cNvPr>
          <p:cNvGrpSpPr/>
          <p:nvPr/>
        </p:nvGrpSpPr>
        <p:grpSpPr>
          <a:xfrm>
            <a:off x="5050334" y="1305145"/>
            <a:ext cx="1987399" cy="589339"/>
            <a:chOff x="4843349" y="1529019"/>
            <a:chExt cx="1987399" cy="589339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EB1B7E53-9CE7-468D-B91D-57E4B79A2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3349" y="1529019"/>
              <a:ext cx="733841" cy="589339"/>
            </a:xfrm>
            <a:prstGeom prst="rect">
              <a:avLst/>
            </a:prstGeom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BEC3A582-412A-427C-8A2C-331768973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7601" y="1539404"/>
              <a:ext cx="743016" cy="568569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748CF8F1-7037-4EE8-9EC1-83A47661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3103" y="1554922"/>
              <a:ext cx="607645" cy="537532"/>
            </a:xfrm>
            <a:prstGeom prst="rect">
              <a:avLst/>
            </a:prstGeom>
          </p:spPr>
        </p:pic>
      </p:grp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A5024696-D3CA-4B46-8C66-452218EE1BDC}"/>
              </a:ext>
            </a:extLst>
          </p:cNvPr>
          <p:cNvCxnSpPr>
            <a:cxnSpLocks/>
          </p:cNvCxnSpPr>
          <p:nvPr/>
        </p:nvCxnSpPr>
        <p:spPr>
          <a:xfrm>
            <a:off x="258508" y="1050128"/>
            <a:ext cx="86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0">
            <a:extLst>
              <a:ext uri="{FF2B5EF4-FFF2-40B4-BE49-F238E27FC236}">
                <a16:creationId xmlns:a16="http://schemas.microsoft.com/office/drawing/2014/main" id="{D7D3B611-7573-48BC-B7E5-7686FF96E130}"/>
              </a:ext>
            </a:extLst>
          </p:cNvPr>
          <p:cNvSpPr txBox="1"/>
          <p:nvPr/>
        </p:nvSpPr>
        <p:spPr>
          <a:xfrm>
            <a:off x="1899873" y="934236"/>
            <a:ext cx="53091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Elbuss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DD515AEA-2A24-4F97-9756-B557CC15D4D9}"/>
              </a:ext>
            </a:extLst>
          </p:cNvPr>
          <p:cNvSpPr txBox="1"/>
          <p:nvPr/>
        </p:nvSpPr>
        <p:spPr>
          <a:xfrm>
            <a:off x="3686249" y="942406"/>
            <a:ext cx="84029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Batteripakke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C6581F0C-F83E-4C8C-8BAF-07C830F3EB83}"/>
              </a:ext>
            </a:extLst>
          </p:cNvPr>
          <p:cNvSpPr txBox="1"/>
          <p:nvPr/>
        </p:nvSpPr>
        <p:spPr>
          <a:xfrm>
            <a:off x="5633504" y="942406"/>
            <a:ext cx="82105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Battericelle</a:t>
            </a:r>
            <a:endParaRPr kumimoji="0" lang="nb-NO" sz="7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1A7DE097-F360-4771-85B9-EC62B5FF7105}"/>
              </a:ext>
            </a:extLst>
          </p:cNvPr>
          <p:cNvSpPr txBox="1"/>
          <p:nvPr/>
        </p:nvSpPr>
        <p:spPr>
          <a:xfrm>
            <a:off x="5016962" y="1102318"/>
            <a:ext cx="62068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Sylindrisk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8A12F29A-DD56-4841-8BC9-101F75CE7EB4}"/>
              </a:ext>
            </a:extLst>
          </p:cNvPr>
          <p:cNvSpPr txBox="1"/>
          <p:nvPr/>
        </p:nvSpPr>
        <p:spPr>
          <a:xfrm>
            <a:off x="5713902" y="1104190"/>
            <a:ext cx="62869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Prismatisk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67CD9E89-B966-48B4-A39D-83A136F3ED4D}"/>
              </a:ext>
            </a:extLst>
          </p:cNvPr>
          <p:cNvSpPr txBox="1"/>
          <p:nvPr/>
        </p:nvSpPr>
        <p:spPr>
          <a:xfrm>
            <a:off x="6463300" y="1102318"/>
            <a:ext cx="385042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pose</a:t>
            </a:r>
          </a:p>
        </p:txBody>
      </p:sp>
      <p:pic>
        <p:nvPicPr>
          <p:cNvPr id="17" name="Picture 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11C1DB3-A430-4C7A-AFB3-816F0871A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63" y="1289904"/>
            <a:ext cx="1465646" cy="619821"/>
          </a:xfrm>
          <a:prstGeom prst="rect">
            <a:avLst/>
          </a:prstGeom>
        </p:spPr>
      </p:pic>
      <p:sp>
        <p:nvSpPr>
          <p:cNvPr id="18" name="TextBox 42">
            <a:extLst>
              <a:ext uri="{FF2B5EF4-FFF2-40B4-BE49-F238E27FC236}">
                <a16:creationId xmlns:a16="http://schemas.microsoft.com/office/drawing/2014/main" id="{49643A5B-CA54-4900-8E6F-8A509DE505D5}"/>
              </a:ext>
            </a:extLst>
          </p:cNvPr>
          <p:cNvSpPr txBox="1"/>
          <p:nvPr/>
        </p:nvSpPr>
        <p:spPr>
          <a:xfrm>
            <a:off x="7676725" y="942406"/>
            <a:ext cx="85472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Råmaterialer</a:t>
            </a:r>
            <a:endParaRPr kumimoji="0" lang="nb-NO" sz="7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B938BF7D-4605-4F18-8CEC-6BBAFA6F6EB2}"/>
              </a:ext>
            </a:extLst>
          </p:cNvPr>
          <p:cNvSpPr txBox="1"/>
          <p:nvPr/>
        </p:nvSpPr>
        <p:spPr>
          <a:xfrm>
            <a:off x="174318" y="2877459"/>
            <a:ext cx="859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kumimoji="0" lang="nb-NO" sz="900" b="1" i="1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EKSEMPEL PÅ </a:t>
            </a:r>
          </a:p>
          <a:p>
            <a:pPr lvl="0" algn="ctr">
              <a:defRPr/>
            </a:pPr>
            <a:r>
              <a:rPr kumimoji="0" lang="nb-NO" sz="900" b="1" i="1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Selskaper</a:t>
            </a:r>
            <a:r>
              <a:rPr lang="nb-NO" sz="900" i="1" baseline="30000" dirty="0"/>
              <a:t> 1</a:t>
            </a:r>
            <a:endParaRPr kumimoji="0" lang="nb-NO" sz="9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id="{92C1ABFE-22CC-4BC3-93C5-CC130DA9C318}"/>
              </a:ext>
            </a:extLst>
          </p:cNvPr>
          <p:cNvSpPr/>
          <p:nvPr/>
        </p:nvSpPr>
        <p:spPr>
          <a:xfrm>
            <a:off x="1254925" y="1997539"/>
            <a:ext cx="1820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Elbusser har installert batteripakker som typisk veier et sted mellom 200 - 300 kg, og kan være plassert ulike steder i bussen avhengig av bussprodusent. 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21911DD5-5A8A-4098-83CC-E3F9051D5455}"/>
              </a:ext>
            </a:extLst>
          </p:cNvPr>
          <p:cNvSpPr/>
          <p:nvPr/>
        </p:nvSpPr>
        <p:spPr>
          <a:xfrm>
            <a:off x="3337633" y="1997538"/>
            <a:ext cx="1655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Individuelle battericeller settes sammen til en pakke (også kjent som modul), for å oppnå ønsket ytelse.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082C64F3-2230-4674-A486-9F1C33BFAC8A}"/>
              </a:ext>
            </a:extLst>
          </p:cNvPr>
          <p:cNvSpPr/>
          <p:nvPr/>
        </p:nvSpPr>
        <p:spPr>
          <a:xfrm>
            <a:off x="5011896" y="1989689"/>
            <a:ext cx="2029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finnes tre hovedtyper battericeller som benyttes i ulike batteripakker. Battericellene består av ulike komponenter som igjen kan bestå av ulike råmaterialer.  </a:t>
            </a:r>
          </a:p>
        </p:txBody>
      </p:sp>
      <p:sp>
        <p:nvSpPr>
          <p:cNvPr id="23" name="Rectangle 49">
            <a:extLst>
              <a:ext uri="{FF2B5EF4-FFF2-40B4-BE49-F238E27FC236}">
                <a16:creationId xmlns:a16="http://schemas.microsoft.com/office/drawing/2014/main" id="{C9012F34-64A2-421D-9FD2-39F90969E499}"/>
              </a:ext>
            </a:extLst>
          </p:cNvPr>
          <p:cNvSpPr/>
          <p:nvPr/>
        </p:nvSpPr>
        <p:spPr>
          <a:xfrm>
            <a:off x="7335324" y="1989688"/>
            <a:ext cx="1537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Battericellene består av flere ulike råmaterialer. Fordeling av disse avhenger av i hvilken batteritype cellene skal benyttes.</a:t>
            </a: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4EFF4EAB-39EE-4ED9-A197-6ED347BB30E6}"/>
              </a:ext>
            </a:extLst>
          </p:cNvPr>
          <p:cNvSpPr txBox="1"/>
          <p:nvPr/>
        </p:nvSpPr>
        <p:spPr>
          <a:xfrm>
            <a:off x="90962" y="3551096"/>
            <a:ext cx="10259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1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Karakteristika</a:t>
            </a:r>
          </a:p>
        </p:txBody>
      </p:sp>
      <p:cxnSp>
        <p:nvCxnSpPr>
          <p:cNvPr id="25" name="Straight Connector 51">
            <a:extLst>
              <a:ext uri="{FF2B5EF4-FFF2-40B4-BE49-F238E27FC236}">
                <a16:creationId xmlns:a16="http://schemas.microsoft.com/office/drawing/2014/main" id="{0D81453F-4BFC-49BA-98A3-935FD694A6E6}"/>
              </a:ext>
            </a:extLst>
          </p:cNvPr>
          <p:cNvCxnSpPr>
            <a:cxnSpLocks/>
          </p:cNvCxnSpPr>
          <p:nvPr/>
        </p:nvCxnSpPr>
        <p:spPr>
          <a:xfrm>
            <a:off x="252480" y="3260484"/>
            <a:ext cx="86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2">
            <a:extLst>
              <a:ext uri="{FF2B5EF4-FFF2-40B4-BE49-F238E27FC236}">
                <a16:creationId xmlns:a16="http://schemas.microsoft.com/office/drawing/2014/main" id="{94738BD6-42C7-483B-A06C-DE565158887F}"/>
              </a:ext>
            </a:extLst>
          </p:cNvPr>
          <p:cNvCxnSpPr>
            <a:cxnSpLocks/>
          </p:cNvCxnSpPr>
          <p:nvPr/>
        </p:nvCxnSpPr>
        <p:spPr>
          <a:xfrm>
            <a:off x="252000" y="3931112"/>
            <a:ext cx="86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56">
            <a:extLst>
              <a:ext uri="{FF2B5EF4-FFF2-40B4-BE49-F238E27FC236}">
                <a16:creationId xmlns:a16="http://schemas.microsoft.com/office/drawing/2014/main" id="{5CEB94F6-FD19-4EA1-A67A-94374B254611}"/>
              </a:ext>
            </a:extLst>
          </p:cNvPr>
          <p:cNvSpPr/>
          <p:nvPr/>
        </p:nvSpPr>
        <p:spPr>
          <a:xfrm rot="5400000">
            <a:off x="3090209" y="1622128"/>
            <a:ext cx="478029" cy="7683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57">
            <a:extLst>
              <a:ext uri="{FF2B5EF4-FFF2-40B4-BE49-F238E27FC236}">
                <a16:creationId xmlns:a16="http://schemas.microsoft.com/office/drawing/2014/main" id="{B7968005-0C20-434B-A2D2-79624BF89BC5}"/>
              </a:ext>
            </a:extLst>
          </p:cNvPr>
          <p:cNvSpPr/>
          <p:nvPr/>
        </p:nvSpPr>
        <p:spPr>
          <a:xfrm rot="5400000">
            <a:off x="4644554" y="1622128"/>
            <a:ext cx="478029" cy="7683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Isosceles Triangle 58">
            <a:extLst>
              <a:ext uri="{FF2B5EF4-FFF2-40B4-BE49-F238E27FC236}">
                <a16:creationId xmlns:a16="http://schemas.microsoft.com/office/drawing/2014/main" id="{43FA2920-C41A-4D6D-8875-5CB3263FDFC2}"/>
              </a:ext>
            </a:extLst>
          </p:cNvPr>
          <p:cNvSpPr/>
          <p:nvPr/>
        </p:nvSpPr>
        <p:spPr>
          <a:xfrm rot="5400000">
            <a:off x="6965484" y="1622128"/>
            <a:ext cx="478029" cy="7683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52" descr="Bilderesultat for BYD logo">
            <a:extLst>
              <a:ext uri="{FF2B5EF4-FFF2-40B4-BE49-F238E27FC236}">
                <a16:creationId xmlns:a16="http://schemas.microsoft.com/office/drawing/2014/main" id="{A00108B2-BC26-4DDE-BFB6-468119FB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863" y="2923502"/>
            <a:ext cx="287843" cy="1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4" descr="Bilderesultat for panasonic logo">
            <a:extLst>
              <a:ext uri="{FF2B5EF4-FFF2-40B4-BE49-F238E27FC236}">
                <a16:creationId xmlns:a16="http://schemas.microsoft.com/office/drawing/2014/main" id="{BD3B0058-DA5A-4938-922D-5FAEB76C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245" y="3115163"/>
            <a:ext cx="617697" cy="1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9" descr="Bilderesultat for samsung logo">
            <a:extLst>
              <a:ext uri="{FF2B5EF4-FFF2-40B4-BE49-F238E27FC236}">
                <a16:creationId xmlns:a16="http://schemas.microsoft.com/office/drawing/2014/main" id="{37678008-2B23-4877-B7AC-BE3557BE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504" y="2952793"/>
            <a:ext cx="354195" cy="1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Bilderesultat for catl logo high res">
            <a:extLst>
              <a:ext uri="{FF2B5EF4-FFF2-40B4-BE49-F238E27FC236}">
                <a16:creationId xmlns:a16="http://schemas.microsoft.com/office/drawing/2014/main" id="{35B2DE28-33DC-49D3-B9D5-5152C324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826" y="2728553"/>
            <a:ext cx="431390" cy="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0">
            <a:extLst>
              <a:ext uri="{FF2B5EF4-FFF2-40B4-BE49-F238E27FC236}">
                <a16:creationId xmlns:a16="http://schemas.microsoft.com/office/drawing/2014/main" id="{6B64CCCC-A9EF-45FA-A2C9-EC411699A7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97" y="2721139"/>
            <a:ext cx="452807" cy="137683"/>
          </a:xfrm>
          <a:prstGeom prst="rect">
            <a:avLst/>
          </a:prstGeom>
        </p:spPr>
      </p:pic>
      <p:pic>
        <p:nvPicPr>
          <p:cNvPr id="35" name="Picture 60" descr="Bilderesultat for lishen battery logo">
            <a:extLst>
              <a:ext uri="{FF2B5EF4-FFF2-40B4-BE49-F238E27FC236}">
                <a16:creationId xmlns:a16="http://schemas.microsoft.com/office/drawing/2014/main" id="{DBFE14CC-72BF-44FE-AC51-A1117A0C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241" y="2889331"/>
            <a:ext cx="316992" cy="1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2">
            <a:extLst>
              <a:ext uri="{FF2B5EF4-FFF2-40B4-BE49-F238E27FC236}">
                <a16:creationId xmlns:a16="http://schemas.microsoft.com/office/drawing/2014/main" id="{E4A0557E-619C-4BC5-9BBA-B2917F683830}"/>
              </a:ext>
            </a:extLst>
          </p:cNvPr>
          <p:cNvSpPr/>
          <p:nvPr/>
        </p:nvSpPr>
        <p:spPr>
          <a:xfrm>
            <a:off x="5570423" y="4143310"/>
            <a:ext cx="3114828" cy="375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Råmaterialer står for over 60% av kostnaden av en battericelle</a:t>
            </a:r>
            <a:r>
              <a:rPr kumimoji="0" lang="nb-NO" sz="8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lang="nb-NO" sz="700">
                <a:solidFill>
                  <a:prstClr val="black"/>
                </a:solidFill>
              </a:rPr>
              <a:t> .</a:t>
            </a: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76">
            <a:extLst>
              <a:ext uri="{FF2B5EF4-FFF2-40B4-BE49-F238E27FC236}">
                <a16:creationId xmlns:a16="http://schemas.microsoft.com/office/drawing/2014/main" id="{7729A61A-7352-4A49-AE97-9165773B1F6F}"/>
              </a:ext>
            </a:extLst>
          </p:cNvPr>
          <p:cNvSpPr/>
          <p:nvPr/>
        </p:nvSpPr>
        <p:spPr>
          <a:xfrm>
            <a:off x="856362" y="4143310"/>
            <a:ext cx="3958780" cy="375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Prisene på Li-ion har falt med over 80% siden 2010 og er spådd å falle med ytterligere 60% de neste 12 årene</a:t>
            </a:r>
            <a:r>
              <a:rPr lang="nb-NO" sz="900" i="1" baseline="30000" dirty="0">
                <a:solidFill>
                  <a:prstClr val="black"/>
                </a:solidFill>
                <a:latin typeface="Arial"/>
              </a:rPr>
              <a:t>3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grpSp>
        <p:nvGrpSpPr>
          <p:cNvPr id="38" name="Group 13">
            <a:extLst>
              <a:ext uri="{FF2B5EF4-FFF2-40B4-BE49-F238E27FC236}">
                <a16:creationId xmlns:a16="http://schemas.microsoft.com/office/drawing/2014/main" id="{679ACEA8-3B9B-42D4-A7E3-4B54E8D76954}"/>
              </a:ext>
            </a:extLst>
          </p:cNvPr>
          <p:cNvGrpSpPr/>
          <p:nvPr/>
        </p:nvGrpSpPr>
        <p:grpSpPr>
          <a:xfrm>
            <a:off x="652708" y="4189204"/>
            <a:ext cx="297520" cy="284164"/>
            <a:chOff x="458751" y="4289028"/>
            <a:chExt cx="297520" cy="284164"/>
          </a:xfrm>
        </p:grpSpPr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B2863CB5-64AC-4398-9F27-53C85EB4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51" y="4289028"/>
              <a:ext cx="297520" cy="284164"/>
            </a:xfrm>
            <a:custGeom>
              <a:avLst/>
              <a:gdLst>
                <a:gd name="T0" fmla="*/ 51 w 440"/>
                <a:gd name="T1" fmla="*/ 298 h 410"/>
                <a:gd name="T2" fmla="*/ 127 w 440"/>
                <a:gd name="T3" fmla="*/ 48 h 410"/>
                <a:gd name="T4" fmla="*/ 389 w 440"/>
                <a:gd name="T5" fmla="*/ 122 h 410"/>
                <a:gd name="T6" fmla="*/ 307 w 440"/>
                <a:gd name="T7" fmla="*/ 362 h 410"/>
                <a:gd name="T8" fmla="*/ 51 w 440"/>
                <a:gd name="T9" fmla="*/ 29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410">
                  <a:moveTo>
                    <a:pt x="51" y="298"/>
                  </a:moveTo>
                  <a:cubicBezTo>
                    <a:pt x="0" y="209"/>
                    <a:pt x="34" y="97"/>
                    <a:pt x="127" y="48"/>
                  </a:cubicBezTo>
                  <a:cubicBezTo>
                    <a:pt x="221" y="0"/>
                    <a:pt x="338" y="33"/>
                    <a:pt x="389" y="122"/>
                  </a:cubicBezTo>
                  <a:cubicBezTo>
                    <a:pt x="440" y="212"/>
                    <a:pt x="400" y="313"/>
                    <a:pt x="307" y="362"/>
                  </a:cubicBezTo>
                  <a:cubicBezTo>
                    <a:pt x="213" y="410"/>
                    <a:pt x="102" y="388"/>
                    <a:pt x="51" y="298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2C681C59-4187-458D-98BC-405B016D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4" y="4370867"/>
              <a:ext cx="142877" cy="124464"/>
            </a:xfrm>
            <a:custGeom>
              <a:avLst/>
              <a:gdLst>
                <a:gd name="T0" fmla="*/ 199 w 211"/>
                <a:gd name="T1" fmla="*/ 146 h 180"/>
                <a:gd name="T2" fmla="*/ 30 w 211"/>
                <a:gd name="T3" fmla="*/ 152 h 180"/>
                <a:gd name="T4" fmla="*/ 26 w 211"/>
                <a:gd name="T5" fmla="*/ 13 h 180"/>
                <a:gd name="T6" fmla="*/ 0 w 211"/>
                <a:gd name="T7" fmla="*/ 12 h 180"/>
                <a:gd name="T8" fmla="*/ 5 w 211"/>
                <a:gd name="T9" fmla="*/ 171 h 180"/>
                <a:gd name="T10" fmla="*/ 6 w 211"/>
                <a:gd name="T11" fmla="*/ 171 h 180"/>
                <a:gd name="T12" fmla="*/ 5 w 211"/>
                <a:gd name="T13" fmla="*/ 174 h 180"/>
                <a:gd name="T14" fmla="*/ 197 w 211"/>
                <a:gd name="T15" fmla="*/ 172 h 180"/>
                <a:gd name="T16" fmla="*/ 199 w 211"/>
                <a:gd name="T17" fmla="*/ 14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80">
                  <a:moveTo>
                    <a:pt x="199" y="146"/>
                  </a:moveTo>
                  <a:cubicBezTo>
                    <a:pt x="193" y="155"/>
                    <a:pt x="61" y="154"/>
                    <a:pt x="30" y="152"/>
                  </a:cubicBezTo>
                  <a:cubicBezTo>
                    <a:pt x="31" y="126"/>
                    <a:pt x="33" y="22"/>
                    <a:pt x="26" y="13"/>
                  </a:cubicBezTo>
                  <a:cubicBezTo>
                    <a:pt x="18" y="0"/>
                    <a:pt x="0" y="12"/>
                    <a:pt x="0" y="12"/>
                  </a:cubicBezTo>
                  <a:cubicBezTo>
                    <a:pt x="13" y="20"/>
                    <a:pt x="5" y="171"/>
                    <a:pt x="5" y="171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4"/>
                    <a:pt x="184" y="180"/>
                    <a:pt x="197" y="172"/>
                  </a:cubicBezTo>
                  <a:cubicBezTo>
                    <a:pt x="211" y="164"/>
                    <a:pt x="199" y="146"/>
                    <a:pt x="199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3A68F3EC-5E3A-4135-AD6C-22E396DB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2" y="4383371"/>
              <a:ext cx="108698" cy="76156"/>
            </a:xfrm>
            <a:custGeom>
              <a:avLst/>
              <a:gdLst>
                <a:gd name="T0" fmla="*/ 102 w 160"/>
                <a:gd name="T1" fmla="*/ 4 h 110"/>
                <a:gd name="T2" fmla="*/ 103 w 160"/>
                <a:gd name="T3" fmla="*/ 4 h 110"/>
                <a:gd name="T4" fmla="*/ 159 w 160"/>
                <a:gd name="T5" fmla="*/ 0 h 110"/>
                <a:gd name="T6" fmla="*/ 160 w 160"/>
                <a:gd name="T7" fmla="*/ 0 h 110"/>
                <a:gd name="T8" fmla="*/ 150 w 160"/>
                <a:gd name="T9" fmla="*/ 56 h 110"/>
                <a:gd name="T10" fmla="*/ 134 w 160"/>
                <a:gd name="T11" fmla="*/ 39 h 110"/>
                <a:gd name="T12" fmla="*/ 84 w 160"/>
                <a:gd name="T13" fmla="*/ 84 h 110"/>
                <a:gd name="T14" fmla="*/ 74 w 160"/>
                <a:gd name="T15" fmla="*/ 77 h 110"/>
                <a:gd name="T16" fmla="*/ 64 w 160"/>
                <a:gd name="T17" fmla="*/ 70 h 110"/>
                <a:gd name="T18" fmla="*/ 15 w 160"/>
                <a:gd name="T19" fmla="*/ 110 h 110"/>
                <a:gd name="T20" fmla="*/ 0 w 160"/>
                <a:gd name="T21" fmla="*/ 91 h 110"/>
                <a:gd name="T22" fmla="*/ 0 w 160"/>
                <a:gd name="T23" fmla="*/ 91 h 110"/>
                <a:gd name="T24" fmla="*/ 62 w 160"/>
                <a:gd name="T25" fmla="*/ 41 h 110"/>
                <a:gd name="T26" fmla="*/ 73 w 160"/>
                <a:gd name="T27" fmla="*/ 46 h 110"/>
                <a:gd name="T28" fmla="*/ 83 w 160"/>
                <a:gd name="T29" fmla="*/ 53 h 110"/>
                <a:gd name="T30" fmla="*/ 118 w 160"/>
                <a:gd name="T31" fmla="*/ 21 h 110"/>
                <a:gd name="T32" fmla="*/ 102 w 160"/>
                <a:gd name="T3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110">
                  <a:moveTo>
                    <a:pt x="102" y="4"/>
                  </a:moveTo>
                  <a:cubicBezTo>
                    <a:pt x="102" y="4"/>
                    <a:pt x="103" y="4"/>
                    <a:pt x="103" y="4"/>
                  </a:cubicBezTo>
                  <a:cubicBezTo>
                    <a:pt x="121" y="3"/>
                    <a:pt x="141" y="1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59" y="18"/>
                    <a:pt x="158" y="36"/>
                    <a:pt x="150" y="56"/>
                  </a:cubicBezTo>
                  <a:cubicBezTo>
                    <a:pt x="145" y="51"/>
                    <a:pt x="139" y="47"/>
                    <a:pt x="134" y="39"/>
                  </a:cubicBezTo>
                  <a:cubicBezTo>
                    <a:pt x="118" y="54"/>
                    <a:pt x="101" y="69"/>
                    <a:pt x="84" y="84"/>
                  </a:cubicBezTo>
                  <a:cubicBezTo>
                    <a:pt x="81" y="82"/>
                    <a:pt x="78" y="80"/>
                    <a:pt x="74" y="77"/>
                  </a:cubicBezTo>
                  <a:cubicBezTo>
                    <a:pt x="71" y="75"/>
                    <a:pt x="67" y="72"/>
                    <a:pt x="64" y="70"/>
                  </a:cubicBezTo>
                  <a:cubicBezTo>
                    <a:pt x="48" y="84"/>
                    <a:pt x="31" y="97"/>
                    <a:pt x="15" y="110"/>
                  </a:cubicBezTo>
                  <a:cubicBezTo>
                    <a:pt x="12" y="103"/>
                    <a:pt x="1" y="10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1" y="74"/>
                    <a:pt x="41" y="58"/>
                    <a:pt x="62" y="41"/>
                  </a:cubicBezTo>
                  <a:cubicBezTo>
                    <a:pt x="66" y="40"/>
                    <a:pt x="68" y="43"/>
                    <a:pt x="73" y="46"/>
                  </a:cubicBezTo>
                  <a:cubicBezTo>
                    <a:pt x="76" y="49"/>
                    <a:pt x="79" y="52"/>
                    <a:pt x="83" y="53"/>
                  </a:cubicBezTo>
                  <a:cubicBezTo>
                    <a:pt x="94" y="43"/>
                    <a:pt x="106" y="32"/>
                    <a:pt x="118" y="21"/>
                  </a:cubicBezTo>
                  <a:cubicBezTo>
                    <a:pt x="110" y="17"/>
                    <a:pt x="107" y="10"/>
                    <a:pt x="102" y="4"/>
                  </a:cubicBezTo>
                  <a:close/>
                </a:path>
              </a:pathLst>
            </a:custGeom>
            <a:solidFill>
              <a:srgbClr val="95E6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2" name="Group 108">
            <a:extLst>
              <a:ext uri="{FF2B5EF4-FFF2-40B4-BE49-F238E27FC236}">
                <a16:creationId xmlns:a16="http://schemas.microsoft.com/office/drawing/2014/main" id="{CB60DCC3-E644-4D25-8AAC-272F5E181C42}"/>
              </a:ext>
            </a:extLst>
          </p:cNvPr>
          <p:cNvGrpSpPr/>
          <p:nvPr/>
        </p:nvGrpSpPr>
        <p:grpSpPr>
          <a:xfrm>
            <a:off x="254272" y="594119"/>
            <a:ext cx="363465" cy="363465"/>
            <a:chOff x="8820151" y="3556000"/>
            <a:chExt cx="844550" cy="795338"/>
          </a:xfrm>
        </p:grpSpPr>
        <p:sp>
          <p:nvSpPr>
            <p:cNvPr id="43" name="Freeform 127">
              <a:extLst>
                <a:ext uri="{FF2B5EF4-FFF2-40B4-BE49-F238E27FC236}">
                  <a16:creationId xmlns:a16="http://schemas.microsoft.com/office/drawing/2014/main" id="{E98A9059-390C-4FFB-9A89-6D4CD839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1" y="3556000"/>
              <a:ext cx="844550" cy="795338"/>
            </a:xfrm>
            <a:custGeom>
              <a:avLst/>
              <a:gdLst>
                <a:gd name="T0" fmla="*/ 63 w 438"/>
                <a:gd name="T1" fmla="*/ 320 h 410"/>
                <a:gd name="T2" fmla="*/ 105 w 438"/>
                <a:gd name="T3" fmla="*/ 61 h 410"/>
                <a:gd name="T4" fmla="*/ 375 w 438"/>
                <a:gd name="T5" fmla="*/ 99 h 410"/>
                <a:gd name="T6" fmla="*/ 326 w 438"/>
                <a:gd name="T7" fmla="*/ 349 h 410"/>
                <a:gd name="T8" fmla="*/ 63 w 438"/>
                <a:gd name="T9" fmla="*/ 3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410">
                  <a:moveTo>
                    <a:pt x="63" y="320"/>
                  </a:moveTo>
                  <a:cubicBezTo>
                    <a:pt x="0" y="238"/>
                    <a:pt x="18" y="122"/>
                    <a:pt x="105" y="61"/>
                  </a:cubicBezTo>
                  <a:cubicBezTo>
                    <a:pt x="191" y="0"/>
                    <a:pt x="312" y="17"/>
                    <a:pt x="375" y="99"/>
                  </a:cubicBezTo>
                  <a:cubicBezTo>
                    <a:pt x="438" y="182"/>
                    <a:pt x="412" y="288"/>
                    <a:pt x="326" y="349"/>
                  </a:cubicBezTo>
                  <a:cubicBezTo>
                    <a:pt x="240" y="410"/>
                    <a:pt x="126" y="403"/>
                    <a:pt x="63" y="320"/>
                  </a:cubicBezTo>
                </a:path>
              </a:pathLst>
            </a:custGeom>
            <a:solidFill>
              <a:srgbClr val="32374B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44" name="Group 120">
              <a:extLst>
                <a:ext uri="{FF2B5EF4-FFF2-40B4-BE49-F238E27FC236}">
                  <a16:creationId xmlns:a16="http://schemas.microsoft.com/office/drawing/2014/main" id="{E11733B3-1A04-4EB5-BF45-DE7B20B73F01}"/>
                </a:ext>
              </a:extLst>
            </p:cNvPr>
            <p:cNvGrpSpPr/>
            <p:nvPr/>
          </p:nvGrpSpPr>
          <p:grpSpPr>
            <a:xfrm>
              <a:off x="9067801" y="3706813"/>
              <a:ext cx="344487" cy="527050"/>
              <a:chOff x="9067801" y="3706813"/>
              <a:chExt cx="344487" cy="527050"/>
            </a:xfrm>
          </p:grpSpPr>
          <p:sp>
            <p:nvSpPr>
              <p:cNvPr id="45" name="Freeform 128">
                <a:extLst>
                  <a:ext uri="{FF2B5EF4-FFF2-40B4-BE49-F238E27FC236}">
                    <a16:creationId xmlns:a16="http://schemas.microsoft.com/office/drawing/2014/main" id="{2B91E825-1B01-48D1-9AA1-BEF405D56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026" y="4211638"/>
                <a:ext cx="77787" cy="22225"/>
              </a:xfrm>
              <a:custGeom>
                <a:avLst/>
                <a:gdLst>
                  <a:gd name="T0" fmla="*/ 0 w 40"/>
                  <a:gd name="T1" fmla="*/ 0 h 11"/>
                  <a:gd name="T2" fmla="*/ 12 w 40"/>
                  <a:gd name="T3" fmla="*/ 11 h 11"/>
                  <a:gd name="T4" fmla="*/ 40 w 40"/>
                  <a:gd name="T5" fmla="*/ 0 h 11"/>
                  <a:gd name="T6" fmla="*/ 0 w 4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1">
                    <a:moveTo>
                      <a:pt x="0" y="0"/>
                    </a:moveTo>
                    <a:cubicBezTo>
                      <a:pt x="7" y="6"/>
                      <a:pt x="12" y="11"/>
                      <a:pt x="12" y="11"/>
                    </a:cubicBezTo>
                    <a:cubicBezTo>
                      <a:pt x="24" y="11"/>
                      <a:pt x="34" y="6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A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" name="Freeform 129">
                <a:extLst>
                  <a:ext uri="{FF2B5EF4-FFF2-40B4-BE49-F238E27FC236}">
                    <a16:creationId xmlns:a16="http://schemas.microsoft.com/office/drawing/2014/main" id="{AE248B18-952B-4538-818A-D2E5CB57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9401" y="4102100"/>
                <a:ext cx="141287" cy="26988"/>
              </a:xfrm>
              <a:custGeom>
                <a:avLst/>
                <a:gdLst>
                  <a:gd name="T0" fmla="*/ 73 w 73"/>
                  <a:gd name="T1" fmla="*/ 8 h 14"/>
                  <a:gd name="T2" fmla="*/ 68 w 73"/>
                  <a:gd name="T3" fmla="*/ 14 h 14"/>
                  <a:gd name="T4" fmla="*/ 5 w 73"/>
                  <a:gd name="T5" fmla="*/ 14 h 14"/>
                  <a:gd name="T6" fmla="*/ 0 w 73"/>
                  <a:gd name="T7" fmla="*/ 8 h 14"/>
                  <a:gd name="T8" fmla="*/ 0 w 73"/>
                  <a:gd name="T9" fmla="*/ 5 h 14"/>
                  <a:gd name="T10" fmla="*/ 5 w 73"/>
                  <a:gd name="T11" fmla="*/ 0 h 14"/>
                  <a:gd name="T12" fmla="*/ 68 w 73"/>
                  <a:gd name="T13" fmla="*/ 0 h 14"/>
                  <a:gd name="T14" fmla="*/ 73 w 73"/>
                  <a:gd name="T15" fmla="*/ 5 h 14"/>
                  <a:gd name="T16" fmla="*/ 73 w 73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4">
                    <a:moveTo>
                      <a:pt x="73" y="8"/>
                    </a:moveTo>
                    <a:cubicBezTo>
                      <a:pt x="73" y="11"/>
                      <a:pt x="71" y="14"/>
                      <a:pt x="6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1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3" y="2"/>
                      <a:pt x="73" y="5"/>
                    </a:cubicBezTo>
                    <a:lnTo>
                      <a:pt x="73" y="8"/>
                    </a:lnTo>
                    <a:close/>
                  </a:path>
                </a:pathLst>
              </a:custGeom>
              <a:solidFill>
                <a:srgbClr val="0070A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7" name="Freeform 130">
                <a:extLst>
                  <a:ext uri="{FF2B5EF4-FFF2-40B4-BE49-F238E27FC236}">
                    <a16:creationId xmlns:a16="http://schemas.microsoft.com/office/drawing/2014/main" id="{B14B0AB7-FC3B-445A-B2C0-5380E6CE2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9401" y="4138613"/>
                <a:ext cx="141287" cy="25400"/>
              </a:xfrm>
              <a:custGeom>
                <a:avLst/>
                <a:gdLst>
                  <a:gd name="T0" fmla="*/ 73 w 73"/>
                  <a:gd name="T1" fmla="*/ 8 h 13"/>
                  <a:gd name="T2" fmla="*/ 68 w 73"/>
                  <a:gd name="T3" fmla="*/ 13 h 13"/>
                  <a:gd name="T4" fmla="*/ 5 w 73"/>
                  <a:gd name="T5" fmla="*/ 13 h 13"/>
                  <a:gd name="T6" fmla="*/ 0 w 73"/>
                  <a:gd name="T7" fmla="*/ 8 h 13"/>
                  <a:gd name="T8" fmla="*/ 0 w 73"/>
                  <a:gd name="T9" fmla="*/ 5 h 13"/>
                  <a:gd name="T10" fmla="*/ 5 w 73"/>
                  <a:gd name="T11" fmla="*/ 0 h 13"/>
                  <a:gd name="T12" fmla="*/ 68 w 73"/>
                  <a:gd name="T13" fmla="*/ 0 h 13"/>
                  <a:gd name="T14" fmla="*/ 73 w 73"/>
                  <a:gd name="T15" fmla="*/ 5 h 13"/>
                  <a:gd name="T16" fmla="*/ 73 w 73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3">
                    <a:moveTo>
                      <a:pt x="73" y="8"/>
                    </a:moveTo>
                    <a:cubicBezTo>
                      <a:pt x="73" y="11"/>
                      <a:pt x="71" y="13"/>
                      <a:pt x="68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3"/>
                      <a:pt x="0" y="11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3" y="2"/>
                      <a:pt x="73" y="5"/>
                    </a:cubicBezTo>
                    <a:lnTo>
                      <a:pt x="73" y="8"/>
                    </a:lnTo>
                    <a:close/>
                  </a:path>
                </a:pathLst>
              </a:custGeom>
              <a:solidFill>
                <a:srgbClr val="0070A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8" name="Freeform 131">
                <a:extLst>
                  <a:ext uri="{FF2B5EF4-FFF2-40B4-BE49-F238E27FC236}">
                    <a16:creationId xmlns:a16="http://schemas.microsoft.com/office/drawing/2014/main" id="{2186EFE9-F015-4BA5-82F1-992B47DC7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9401" y="4173538"/>
                <a:ext cx="141287" cy="26988"/>
              </a:xfrm>
              <a:custGeom>
                <a:avLst/>
                <a:gdLst>
                  <a:gd name="T0" fmla="*/ 73 w 73"/>
                  <a:gd name="T1" fmla="*/ 9 h 14"/>
                  <a:gd name="T2" fmla="*/ 68 w 73"/>
                  <a:gd name="T3" fmla="*/ 14 h 14"/>
                  <a:gd name="T4" fmla="*/ 5 w 73"/>
                  <a:gd name="T5" fmla="*/ 14 h 14"/>
                  <a:gd name="T6" fmla="*/ 0 w 73"/>
                  <a:gd name="T7" fmla="*/ 9 h 14"/>
                  <a:gd name="T8" fmla="*/ 0 w 73"/>
                  <a:gd name="T9" fmla="*/ 6 h 14"/>
                  <a:gd name="T10" fmla="*/ 5 w 73"/>
                  <a:gd name="T11" fmla="*/ 0 h 14"/>
                  <a:gd name="T12" fmla="*/ 68 w 73"/>
                  <a:gd name="T13" fmla="*/ 0 h 14"/>
                  <a:gd name="T14" fmla="*/ 73 w 73"/>
                  <a:gd name="T15" fmla="*/ 6 h 14"/>
                  <a:gd name="T16" fmla="*/ 73 w 73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4">
                    <a:moveTo>
                      <a:pt x="73" y="9"/>
                    </a:moveTo>
                    <a:cubicBezTo>
                      <a:pt x="73" y="12"/>
                      <a:pt x="71" y="14"/>
                      <a:pt x="6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3" y="3"/>
                      <a:pt x="73" y="6"/>
                    </a:cubicBez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0070A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9" name="Freeform 132">
                <a:extLst>
                  <a:ext uri="{FF2B5EF4-FFF2-40B4-BE49-F238E27FC236}">
                    <a16:creationId xmlns:a16="http://schemas.microsoft.com/office/drawing/2014/main" id="{7D3B5C8C-B2B8-4BEB-A815-FA377F11E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7801" y="3706813"/>
                <a:ext cx="344487" cy="373063"/>
              </a:xfrm>
              <a:custGeom>
                <a:avLst/>
                <a:gdLst>
                  <a:gd name="T0" fmla="*/ 177 w 179"/>
                  <a:gd name="T1" fmla="*/ 87 h 193"/>
                  <a:gd name="T2" fmla="*/ 177 w 179"/>
                  <a:gd name="T3" fmla="*/ 87 h 193"/>
                  <a:gd name="T4" fmla="*/ 90 w 179"/>
                  <a:gd name="T5" fmla="*/ 0 h 193"/>
                  <a:gd name="T6" fmla="*/ 2 w 179"/>
                  <a:gd name="T7" fmla="*/ 87 h 193"/>
                  <a:gd name="T8" fmla="*/ 27 w 179"/>
                  <a:gd name="T9" fmla="*/ 151 h 193"/>
                  <a:gd name="T10" fmla="*/ 53 w 179"/>
                  <a:gd name="T11" fmla="*/ 193 h 193"/>
                  <a:gd name="T12" fmla="*/ 90 w 179"/>
                  <a:gd name="T13" fmla="*/ 193 h 193"/>
                  <a:gd name="T14" fmla="*/ 126 w 179"/>
                  <a:gd name="T15" fmla="*/ 193 h 193"/>
                  <a:gd name="T16" fmla="*/ 152 w 179"/>
                  <a:gd name="T17" fmla="*/ 151 h 193"/>
                  <a:gd name="T18" fmla="*/ 177 w 179"/>
                  <a:gd name="T19" fmla="*/ 8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93">
                    <a:moveTo>
                      <a:pt x="177" y="87"/>
                    </a:move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39"/>
                      <a:pt x="138" y="0"/>
                      <a:pt x="90" y="0"/>
                    </a:cubicBezTo>
                    <a:cubicBezTo>
                      <a:pt x="41" y="0"/>
                      <a:pt x="2" y="39"/>
                      <a:pt x="2" y="87"/>
                    </a:cubicBezTo>
                    <a:cubicBezTo>
                      <a:pt x="2" y="87"/>
                      <a:pt x="0" y="124"/>
                      <a:pt x="27" y="151"/>
                    </a:cubicBezTo>
                    <a:cubicBezTo>
                      <a:pt x="54" y="178"/>
                      <a:pt x="53" y="193"/>
                      <a:pt x="53" y="193"/>
                    </a:cubicBezTo>
                    <a:cubicBezTo>
                      <a:pt x="90" y="193"/>
                      <a:pt x="90" y="193"/>
                      <a:pt x="90" y="193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26" y="193"/>
                      <a:pt x="126" y="178"/>
                      <a:pt x="152" y="151"/>
                    </a:cubicBezTo>
                    <a:cubicBezTo>
                      <a:pt x="179" y="124"/>
                      <a:pt x="177" y="87"/>
                      <a:pt x="177" y="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0" name="Line 133">
                <a:extLst>
                  <a:ext uri="{FF2B5EF4-FFF2-40B4-BE49-F238E27FC236}">
                    <a16:creationId xmlns:a16="http://schemas.microsoft.com/office/drawing/2014/main" id="{61086D34-F5A3-4988-8B3A-7E09C49DE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0838" y="407987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1" name="Freeform 134">
                <a:extLst>
                  <a:ext uri="{FF2B5EF4-FFF2-40B4-BE49-F238E27FC236}">
                    <a16:creationId xmlns:a16="http://schemas.microsoft.com/office/drawing/2014/main" id="{A9ABBF56-DE7D-4F31-9C5A-B14F57DDC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1938" y="3890963"/>
                <a:ext cx="177800" cy="188913"/>
              </a:xfrm>
              <a:custGeom>
                <a:avLst/>
                <a:gdLst>
                  <a:gd name="T0" fmla="*/ 71 w 92"/>
                  <a:gd name="T1" fmla="*/ 0 h 98"/>
                  <a:gd name="T2" fmla="*/ 46 w 92"/>
                  <a:gd name="T3" fmla="*/ 14 h 98"/>
                  <a:gd name="T4" fmla="*/ 20 w 92"/>
                  <a:gd name="T5" fmla="*/ 0 h 98"/>
                  <a:gd name="T6" fmla="*/ 0 w 92"/>
                  <a:gd name="T7" fmla="*/ 20 h 98"/>
                  <a:gd name="T8" fmla="*/ 20 w 92"/>
                  <a:gd name="T9" fmla="*/ 41 h 98"/>
                  <a:gd name="T10" fmla="*/ 20 w 92"/>
                  <a:gd name="T11" fmla="*/ 41 h 98"/>
                  <a:gd name="T12" fmla="*/ 31 w 92"/>
                  <a:gd name="T13" fmla="*/ 38 h 98"/>
                  <a:gd name="T14" fmla="*/ 31 w 92"/>
                  <a:gd name="T15" fmla="*/ 98 h 98"/>
                  <a:gd name="T16" fmla="*/ 39 w 92"/>
                  <a:gd name="T17" fmla="*/ 98 h 98"/>
                  <a:gd name="T18" fmla="*/ 39 w 92"/>
                  <a:gd name="T19" fmla="*/ 33 h 98"/>
                  <a:gd name="T20" fmla="*/ 46 w 92"/>
                  <a:gd name="T21" fmla="*/ 26 h 98"/>
                  <a:gd name="T22" fmla="*/ 53 w 92"/>
                  <a:gd name="T23" fmla="*/ 33 h 98"/>
                  <a:gd name="T24" fmla="*/ 53 w 92"/>
                  <a:gd name="T25" fmla="*/ 98 h 98"/>
                  <a:gd name="T26" fmla="*/ 60 w 92"/>
                  <a:gd name="T27" fmla="*/ 98 h 98"/>
                  <a:gd name="T28" fmla="*/ 60 w 92"/>
                  <a:gd name="T29" fmla="*/ 38 h 98"/>
                  <a:gd name="T30" fmla="*/ 71 w 92"/>
                  <a:gd name="T31" fmla="*/ 41 h 98"/>
                  <a:gd name="T32" fmla="*/ 72 w 92"/>
                  <a:gd name="T33" fmla="*/ 41 h 98"/>
                  <a:gd name="T34" fmla="*/ 86 w 92"/>
                  <a:gd name="T35" fmla="*/ 35 h 98"/>
                  <a:gd name="T36" fmla="*/ 92 w 92"/>
                  <a:gd name="T37" fmla="*/ 20 h 98"/>
                  <a:gd name="T38" fmla="*/ 71 w 92"/>
                  <a:gd name="T39" fmla="*/ 0 h 98"/>
                  <a:gd name="T40" fmla="*/ 20 w 92"/>
                  <a:gd name="T41" fmla="*/ 33 h 98"/>
                  <a:gd name="T42" fmla="*/ 20 w 92"/>
                  <a:gd name="T43" fmla="*/ 33 h 98"/>
                  <a:gd name="T44" fmla="*/ 7 w 92"/>
                  <a:gd name="T45" fmla="*/ 20 h 98"/>
                  <a:gd name="T46" fmla="*/ 20 w 92"/>
                  <a:gd name="T47" fmla="*/ 8 h 98"/>
                  <a:gd name="T48" fmla="*/ 41 w 92"/>
                  <a:gd name="T49" fmla="*/ 20 h 98"/>
                  <a:gd name="T50" fmla="*/ 20 w 92"/>
                  <a:gd name="T51" fmla="*/ 33 h 98"/>
                  <a:gd name="T52" fmla="*/ 80 w 92"/>
                  <a:gd name="T53" fmla="*/ 29 h 98"/>
                  <a:gd name="T54" fmla="*/ 72 w 92"/>
                  <a:gd name="T55" fmla="*/ 33 h 98"/>
                  <a:gd name="T56" fmla="*/ 71 w 92"/>
                  <a:gd name="T57" fmla="*/ 33 h 98"/>
                  <a:gd name="T58" fmla="*/ 51 w 92"/>
                  <a:gd name="T59" fmla="*/ 20 h 98"/>
                  <a:gd name="T60" fmla="*/ 71 w 92"/>
                  <a:gd name="T61" fmla="*/ 8 h 98"/>
                  <a:gd name="T62" fmla="*/ 84 w 92"/>
                  <a:gd name="T63" fmla="*/ 20 h 98"/>
                  <a:gd name="T64" fmla="*/ 80 w 92"/>
                  <a:gd name="T65" fmla="*/ 2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98">
                    <a:moveTo>
                      <a:pt x="71" y="0"/>
                    </a:moveTo>
                    <a:cubicBezTo>
                      <a:pt x="71" y="0"/>
                      <a:pt x="58" y="0"/>
                      <a:pt x="46" y="14"/>
                    </a:cubicBezTo>
                    <a:cubicBezTo>
                      <a:pt x="33" y="0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4" y="41"/>
                      <a:pt x="28" y="40"/>
                      <a:pt x="31" y="3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2" y="31"/>
                      <a:pt x="44" y="28"/>
                      <a:pt x="46" y="26"/>
                    </a:cubicBezTo>
                    <a:cubicBezTo>
                      <a:pt x="47" y="28"/>
                      <a:pt x="50" y="31"/>
                      <a:pt x="53" y="33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4" y="40"/>
                      <a:pt x="67" y="41"/>
                      <a:pt x="71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7" y="41"/>
                      <a:pt x="82" y="39"/>
                      <a:pt x="86" y="35"/>
                    </a:cubicBezTo>
                    <a:cubicBezTo>
                      <a:pt x="90" y="31"/>
                      <a:pt x="92" y="26"/>
                      <a:pt x="92" y="20"/>
                    </a:cubicBezTo>
                    <a:cubicBezTo>
                      <a:pt x="92" y="9"/>
                      <a:pt x="83" y="0"/>
                      <a:pt x="71" y="0"/>
                    </a:cubicBezTo>
                    <a:close/>
                    <a:moveTo>
                      <a:pt x="20" y="33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13" y="33"/>
                      <a:pt x="7" y="27"/>
                      <a:pt x="7" y="20"/>
                    </a:cubicBezTo>
                    <a:cubicBezTo>
                      <a:pt x="7" y="13"/>
                      <a:pt x="13" y="8"/>
                      <a:pt x="20" y="8"/>
                    </a:cubicBezTo>
                    <a:cubicBezTo>
                      <a:pt x="21" y="8"/>
                      <a:pt x="31" y="8"/>
                      <a:pt x="41" y="20"/>
                    </a:cubicBezTo>
                    <a:cubicBezTo>
                      <a:pt x="38" y="24"/>
                      <a:pt x="30" y="33"/>
                      <a:pt x="20" y="33"/>
                    </a:cubicBezTo>
                    <a:close/>
                    <a:moveTo>
                      <a:pt x="80" y="29"/>
                    </a:moveTo>
                    <a:cubicBezTo>
                      <a:pt x="78" y="32"/>
                      <a:pt x="75" y="33"/>
                      <a:pt x="72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2" y="33"/>
                      <a:pt x="54" y="24"/>
                      <a:pt x="51" y="20"/>
                    </a:cubicBezTo>
                    <a:cubicBezTo>
                      <a:pt x="61" y="8"/>
                      <a:pt x="71" y="8"/>
                      <a:pt x="71" y="8"/>
                    </a:cubicBezTo>
                    <a:cubicBezTo>
                      <a:pt x="78" y="8"/>
                      <a:pt x="84" y="13"/>
                      <a:pt x="84" y="20"/>
                    </a:cubicBezTo>
                    <a:cubicBezTo>
                      <a:pt x="84" y="24"/>
                      <a:pt x="83" y="27"/>
                      <a:pt x="8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Footer Placeholder 3">
            <a:extLst>
              <a:ext uri="{FF2B5EF4-FFF2-40B4-BE49-F238E27FC236}">
                <a16:creationId xmlns:a16="http://schemas.microsoft.com/office/drawing/2014/main" id="{99DF28F0-6596-49D3-8BBE-481443F70159}"/>
              </a:ext>
            </a:extLst>
          </p:cNvPr>
          <p:cNvSpPr txBox="1">
            <a:spLocks/>
          </p:cNvSpPr>
          <p:nvPr/>
        </p:nvSpPr>
        <p:spPr>
          <a:xfrm>
            <a:off x="404159" y="4703641"/>
            <a:ext cx="1392150" cy="2534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6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26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89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51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15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577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34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0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">
                <a:solidFill>
                  <a:prstClr val="black"/>
                </a:solidFill>
              </a:rPr>
              <a:t>1: Ikke uttømmende liste</a:t>
            </a:r>
            <a:endParaRPr lang="en-US" sz="40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2: Bloomberg 2018</a:t>
            </a:r>
          </a:p>
          <a:p>
            <a:pPr marL="0" marR="0" lvl="0" indent="0" algn="l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 Bloomberg New Energy Finance 2018</a:t>
            </a:r>
            <a:b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GB" sz="400">
                <a:solidFill>
                  <a:prstClr val="black"/>
                </a:solidFill>
                <a:latin typeface="Arial"/>
              </a:rPr>
              <a:t>4</a:t>
            </a:r>
            <a:r>
              <a:rPr kumimoji="0" lang="en-GB" sz="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Avicenne Energy 2018</a:t>
            </a:r>
          </a:p>
          <a:p>
            <a:pPr lvl="0"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" name="Group 92">
            <a:extLst>
              <a:ext uri="{FF2B5EF4-FFF2-40B4-BE49-F238E27FC236}">
                <a16:creationId xmlns:a16="http://schemas.microsoft.com/office/drawing/2014/main" id="{580B8D71-BC6F-41AA-93D9-154F0E58A679}"/>
              </a:ext>
            </a:extLst>
          </p:cNvPr>
          <p:cNvGrpSpPr/>
          <p:nvPr/>
        </p:nvGrpSpPr>
        <p:grpSpPr>
          <a:xfrm>
            <a:off x="5366771" y="4189204"/>
            <a:ext cx="297520" cy="284164"/>
            <a:chOff x="7556501" y="2425587"/>
            <a:chExt cx="842963" cy="790575"/>
          </a:xfrm>
        </p:grpSpPr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5B2C04CA-3991-45EF-A0E4-A4453C5B8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1" y="2425587"/>
              <a:ext cx="842963" cy="790575"/>
            </a:xfrm>
            <a:custGeom>
              <a:avLst/>
              <a:gdLst>
                <a:gd name="T0" fmla="*/ 63 w 439"/>
                <a:gd name="T1" fmla="*/ 320 h 409"/>
                <a:gd name="T2" fmla="*/ 105 w 439"/>
                <a:gd name="T3" fmla="*/ 61 h 409"/>
                <a:gd name="T4" fmla="*/ 376 w 439"/>
                <a:gd name="T5" fmla="*/ 99 h 409"/>
                <a:gd name="T6" fmla="*/ 326 w 439"/>
                <a:gd name="T7" fmla="*/ 348 h 409"/>
                <a:gd name="T8" fmla="*/ 63 w 439"/>
                <a:gd name="T9" fmla="*/ 3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09">
                  <a:moveTo>
                    <a:pt x="63" y="320"/>
                  </a:moveTo>
                  <a:cubicBezTo>
                    <a:pt x="0" y="238"/>
                    <a:pt x="19" y="122"/>
                    <a:pt x="105" y="61"/>
                  </a:cubicBezTo>
                  <a:cubicBezTo>
                    <a:pt x="192" y="0"/>
                    <a:pt x="313" y="17"/>
                    <a:pt x="376" y="99"/>
                  </a:cubicBezTo>
                  <a:cubicBezTo>
                    <a:pt x="439" y="181"/>
                    <a:pt x="413" y="287"/>
                    <a:pt x="326" y="348"/>
                  </a:cubicBezTo>
                  <a:cubicBezTo>
                    <a:pt x="240" y="409"/>
                    <a:pt x="126" y="402"/>
                    <a:pt x="63" y="320"/>
                  </a:cubicBezTo>
                </a:path>
              </a:pathLst>
            </a:custGeom>
            <a:solidFill>
              <a:srgbClr val="3237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738587F6-C3CA-4820-AF00-24A0C034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6" y="2571637"/>
              <a:ext cx="365125" cy="368300"/>
            </a:xfrm>
            <a:custGeom>
              <a:avLst/>
              <a:gdLst>
                <a:gd name="T0" fmla="*/ 157 w 191"/>
                <a:gd name="T1" fmla="*/ 156 h 190"/>
                <a:gd name="T2" fmla="*/ 157 w 191"/>
                <a:gd name="T3" fmla="*/ 33 h 190"/>
                <a:gd name="T4" fmla="*/ 34 w 191"/>
                <a:gd name="T5" fmla="*/ 33 h 190"/>
                <a:gd name="T6" fmla="*/ 34 w 191"/>
                <a:gd name="T7" fmla="*/ 156 h 190"/>
                <a:gd name="T8" fmla="*/ 157 w 191"/>
                <a:gd name="T9" fmla="*/ 15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157" y="156"/>
                  </a:moveTo>
                  <a:cubicBezTo>
                    <a:pt x="191" y="122"/>
                    <a:pt x="191" y="67"/>
                    <a:pt x="157" y="33"/>
                  </a:cubicBezTo>
                  <a:cubicBezTo>
                    <a:pt x="123" y="0"/>
                    <a:pt x="68" y="0"/>
                    <a:pt x="34" y="33"/>
                  </a:cubicBezTo>
                  <a:cubicBezTo>
                    <a:pt x="0" y="67"/>
                    <a:pt x="0" y="122"/>
                    <a:pt x="34" y="156"/>
                  </a:cubicBezTo>
                  <a:cubicBezTo>
                    <a:pt x="68" y="190"/>
                    <a:pt x="123" y="190"/>
                    <a:pt x="157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21AE5AA7-6756-4FDB-929D-15BE8A32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4" y="2611325"/>
              <a:ext cx="287338" cy="290513"/>
            </a:xfrm>
            <a:custGeom>
              <a:avLst/>
              <a:gdLst>
                <a:gd name="T0" fmla="*/ 123 w 150"/>
                <a:gd name="T1" fmla="*/ 123 h 150"/>
                <a:gd name="T2" fmla="*/ 123 w 150"/>
                <a:gd name="T3" fmla="*/ 26 h 150"/>
                <a:gd name="T4" fmla="*/ 26 w 150"/>
                <a:gd name="T5" fmla="*/ 26 h 150"/>
                <a:gd name="T6" fmla="*/ 26 w 150"/>
                <a:gd name="T7" fmla="*/ 123 h 150"/>
                <a:gd name="T8" fmla="*/ 123 w 150"/>
                <a:gd name="T9" fmla="*/ 1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23" y="123"/>
                  </a:moveTo>
                  <a:cubicBezTo>
                    <a:pt x="150" y="96"/>
                    <a:pt x="150" y="53"/>
                    <a:pt x="123" y="26"/>
                  </a:cubicBezTo>
                  <a:cubicBezTo>
                    <a:pt x="96" y="0"/>
                    <a:pt x="53" y="0"/>
                    <a:pt x="26" y="26"/>
                  </a:cubicBezTo>
                  <a:cubicBezTo>
                    <a:pt x="0" y="53"/>
                    <a:pt x="0" y="96"/>
                    <a:pt x="26" y="123"/>
                  </a:cubicBezTo>
                  <a:cubicBezTo>
                    <a:pt x="53" y="150"/>
                    <a:pt x="96" y="150"/>
                    <a:pt x="123" y="123"/>
                  </a:cubicBezTo>
                  <a:close/>
                </a:path>
              </a:pathLst>
            </a:custGeom>
            <a:solidFill>
              <a:srgbClr val="12AB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3BFC3DD5-AADF-41A1-B840-B3EFC72DF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226" y="2844687"/>
              <a:ext cx="63500" cy="65088"/>
            </a:xfrm>
            <a:custGeom>
              <a:avLst/>
              <a:gdLst>
                <a:gd name="T0" fmla="*/ 23 w 40"/>
                <a:gd name="T1" fmla="*/ 41 h 41"/>
                <a:gd name="T2" fmla="*/ 0 w 40"/>
                <a:gd name="T3" fmla="*/ 17 h 41"/>
                <a:gd name="T4" fmla="*/ 17 w 40"/>
                <a:gd name="T5" fmla="*/ 0 h 41"/>
                <a:gd name="T6" fmla="*/ 40 w 40"/>
                <a:gd name="T7" fmla="*/ 23 h 41"/>
                <a:gd name="T8" fmla="*/ 23 w 4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41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40" y="23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72">
              <a:extLst>
                <a:ext uri="{FF2B5EF4-FFF2-40B4-BE49-F238E27FC236}">
                  <a16:creationId xmlns:a16="http://schemas.microsoft.com/office/drawing/2014/main" id="{E735F77C-D099-4802-BC4B-3398C77E4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9" y="2866912"/>
              <a:ext cx="82550" cy="80963"/>
            </a:xfrm>
            <a:custGeom>
              <a:avLst/>
              <a:gdLst>
                <a:gd name="T0" fmla="*/ 30 w 52"/>
                <a:gd name="T1" fmla="*/ 51 h 51"/>
                <a:gd name="T2" fmla="*/ 0 w 52"/>
                <a:gd name="T3" fmla="*/ 20 h 51"/>
                <a:gd name="T4" fmla="*/ 21 w 52"/>
                <a:gd name="T5" fmla="*/ 0 h 51"/>
                <a:gd name="T6" fmla="*/ 52 w 52"/>
                <a:gd name="T7" fmla="*/ 30 h 51"/>
                <a:gd name="T8" fmla="*/ 30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0" y="51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52" y="3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95E6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73">
              <a:extLst>
                <a:ext uri="{FF2B5EF4-FFF2-40B4-BE49-F238E27FC236}">
                  <a16:creationId xmlns:a16="http://schemas.microsoft.com/office/drawing/2014/main" id="{12BFFE04-E232-4FC4-9537-BEC59366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649425"/>
              <a:ext cx="79375" cy="79375"/>
            </a:xfrm>
            <a:custGeom>
              <a:avLst/>
              <a:gdLst>
                <a:gd name="T0" fmla="*/ 31 w 41"/>
                <a:gd name="T1" fmla="*/ 39 h 41"/>
                <a:gd name="T2" fmla="*/ 30 w 41"/>
                <a:gd name="T3" fmla="*/ 37 h 41"/>
                <a:gd name="T4" fmla="*/ 20 w 41"/>
                <a:gd name="T5" fmla="*/ 21 h 41"/>
                <a:gd name="T6" fmla="*/ 4 w 41"/>
                <a:gd name="T7" fmla="*/ 11 h 41"/>
                <a:gd name="T8" fmla="*/ 0 w 41"/>
                <a:gd name="T9" fmla="*/ 4 h 41"/>
                <a:gd name="T10" fmla="*/ 7 w 41"/>
                <a:gd name="T11" fmla="*/ 1 h 41"/>
                <a:gd name="T12" fmla="*/ 27 w 41"/>
                <a:gd name="T13" fmla="*/ 13 h 41"/>
                <a:gd name="T14" fmla="*/ 40 w 41"/>
                <a:gd name="T15" fmla="*/ 34 h 41"/>
                <a:gd name="T16" fmla="*/ 36 w 41"/>
                <a:gd name="T17" fmla="*/ 41 h 41"/>
                <a:gd name="T18" fmla="*/ 31 w 41"/>
                <a:gd name="T1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31" y="39"/>
                  </a:moveTo>
                  <a:cubicBezTo>
                    <a:pt x="30" y="39"/>
                    <a:pt x="30" y="38"/>
                    <a:pt x="30" y="37"/>
                  </a:cubicBezTo>
                  <a:cubicBezTo>
                    <a:pt x="28" y="31"/>
                    <a:pt x="25" y="25"/>
                    <a:pt x="20" y="21"/>
                  </a:cubicBezTo>
                  <a:cubicBezTo>
                    <a:pt x="15" y="16"/>
                    <a:pt x="10" y="13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15" y="3"/>
                    <a:pt x="22" y="7"/>
                    <a:pt x="27" y="13"/>
                  </a:cubicBezTo>
                  <a:cubicBezTo>
                    <a:pt x="33" y="19"/>
                    <a:pt x="37" y="26"/>
                    <a:pt x="40" y="34"/>
                  </a:cubicBezTo>
                  <a:cubicBezTo>
                    <a:pt x="41" y="37"/>
                    <a:pt x="39" y="40"/>
                    <a:pt x="36" y="41"/>
                  </a:cubicBezTo>
                  <a:cubicBezTo>
                    <a:pt x="34" y="41"/>
                    <a:pt x="32" y="40"/>
                    <a:pt x="3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74">
              <a:extLst>
                <a:ext uri="{FF2B5EF4-FFF2-40B4-BE49-F238E27FC236}">
                  <a16:creationId xmlns:a16="http://schemas.microsoft.com/office/drawing/2014/main" id="{46A84D0D-1EC4-4624-8E1F-85C8F18C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4" y="2898662"/>
              <a:ext cx="165100" cy="163513"/>
            </a:xfrm>
            <a:custGeom>
              <a:avLst/>
              <a:gdLst>
                <a:gd name="T0" fmla="*/ 79 w 86"/>
                <a:gd name="T1" fmla="*/ 18 h 84"/>
                <a:gd name="T2" fmla="*/ 68 w 86"/>
                <a:gd name="T3" fmla="*/ 7 h 84"/>
                <a:gd name="T4" fmla="*/ 61 w 86"/>
                <a:gd name="T5" fmla="*/ 0 h 84"/>
                <a:gd name="T6" fmla="*/ 54 w 86"/>
                <a:gd name="T7" fmla="*/ 7 h 84"/>
                <a:gd name="T8" fmla="*/ 7 w 86"/>
                <a:gd name="T9" fmla="*/ 55 h 84"/>
                <a:gd name="T10" fmla="*/ 0 w 86"/>
                <a:gd name="T11" fmla="*/ 62 h 84"/>
                <a:gd name="T12" fmla="*/ 7 w 86"/>
                <a:gd name="T13" fmla="*/ 69 h 84"/>
                <a:gd name="T14" fmla="*/ 12 w 86"/>
                <a:gd name="T15" fmla="*/ 74 h 84"/>
                <a:gd name="T16" fmla="*/ 18 w 86"/>
                <a:gd name="T17" fmla="*/ 80 h 84"/>
                <a:gd name="T18" fmla="*/ 32 w 86"/>
                <a:gd name="T19" fmla="*/ 80 h 84"/>
                <a:gd name="T20" fmla="*/ 76 w 86"/>
                <a:gd name="T21" fmla="*/ 36 h 84"/>
                <a:gd name="T22" fmla="*/ 79 w 86"/>
                <a:gd name="T23" fmla="*/ 33 h 84"/>
                <a:gd name="T24" fmla="*/ 86 w 86"/>
                <a:gd name="T25" fmla="*/ 25 h 84"/>
                <a:gd name="T26" fmla="*/ 79 w 86"/>
                <a:gd name="T27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84">
                  <a:moveTo>
                    <a:pt x="79" y="18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84"/>
                    <a:pt x="28" y="84"/>
                    <a:pt x="32" y="8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79" y="18"/>
                  </a:lnTo>
                  <a:close/>
                </a:path>
              </a:pathLst>
            </a:custGeom>
            <a:solidFill>
              <a:srgbClr val="95E6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61" name="Picture 114">
            <a:extLst>
              <a:ext uri="{FF2B5EF4-FFF2-40B4-BE49-F238E27FC236}">
                <a16:creationId xmlns:a16="http://schemas.microsoft.com/office/drawing/2014/main" id="{937254E7-C8B4-42AE-A6BF-3665D1B8D6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4876" y="2826256"/>
            <a:ext cx="509115" cy="118794"/>
          </a:xfrm>
          <a:prstGeom prst="rect">
            <a:avLst/>
          </a:prstGeom>
        </p:spPr>
      </p:pic>
      <p:pic>
        <p:nvPicPr>
          <p:cNvPr id="62" name="Picture 52" descr="Bilderesultat for BYD logo">
            <a:extLst>
              <a:ext uri="{FF2B5EF4-FFF2-40B4-BE49-F238E27FC236}">
                <a16:creationId xmlns:a16="http://schemas.microsoft.com/office/drawing/2014/main" id="{018E6D03-E4A2-4E87-81CD-6B210F2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131" y="2779440"/>
            <a:ext cx="287843" cy="1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id="{BD36F95F-A0A4-4EA2-B1BD-FD04B5B8499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1766" y="2668857"/>
            <a:ext cx="503621" cy="170811"/>
          </a:xfrm>
          <a:prstGeom prst="rect">
            <a:avLst/>
          </a:prstGeom>
        </p:spPr>
      </p:pic>
      <p:pic>
        <p:nvPicPr>
          <p:cNvPr id="64" name="Picture 21">
            <a:extLst>
              <a:ext uri="{FF2B5EF4-FFF2-40B4-BE49-F238E27FC236}">
                <a16:creationId xmlns:a16="http://schemas.microsoft.com/office/drawing/2014/main" id="{80681427-C599-4D9B-BBB6-1D62417AB82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32965" b="39032"/>
          <a:stretch/>
        </p:blipFill>
        <p:spPr>
          <a:xfrm>
            <a:off x="7600744" y="3022551"/>
            <a:ext cx="886553" cy="178128"/>
          </a:xfrm>
          <a:prstGeom prst="rect">
            <a:avLst/>
          </a:prstGeom>
        </p:spPr>
      </p:pic>
      <p:pic>
        <p:nvPicPr>
          <p:cNvPr id="65" name="Picture 22">
            <a:extLst>
              <a:ext uri="{FF2B5EF4-FFF2-40B4-BE49-F238E27FC236}">
                <a16:creationId xmlns:a16="http://schemas.microsoft.com/office/drawing/2014/main" id="{C6C6C8FF-5F94-4668-B1F3-BDC33DC1408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4644" y="2669038"/>
            <a:ext cx="503621" cy="204596"/>
          </a:xfrm>
          <a:prstGeom prst="rect">
            <a:avLst/>
          </a:prstGeom>
        </p:spPr>
      </p:pic>
      <p:pic>
        <p:nvPicPr>
          <p:cNvPr id="66" name="Picture 23">
            <a:extLst>
              <a:ext uri="{FF2B5EF4-FFF2-40B4-BE49-F238E27FC236}">
                <a16:creationId xmlns:a16="http://schemas.microsoft.com/office/drawing/2014/main" id="{4197E17B-94AA-4427-BEFB-B17C223E368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3107" y="2906048"/>
            <a:ext cx="555029" cy="123147"/>
          </a:xfrm>
          <a:prstGeom prst="rect">
            <a:avLst/>
          </a:prstGeom>
        </p:spPr>
      </p:pic>
      <p:pic>
        <p:nvPicPr>
          <p:cNvPr id="67" name="Picture 24">
            <a:extLst>
              <a:ext uri="{FF2B5EF4-FFF2-40B4-BE49-F238E27FC236}">
                <a16:creationId xmlns:a16="http://schemas.microsoft.com/office/drawing/2014/main" id="{FBDE9F79-CCA5-460C-A40B-F8657ED02B5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458" y="2842662"/>
            <a:ext cx="340531" cy="207414"/>
          </a:xfrm>
          <a:prstGeom prst="rect">
            <a:avLst/>
          </a:prstGeom>
        </p:spPr>
      </p:pic>
      <p:grpSp>
        <p:nvGrpSpPr>
          <p:cNvPr id="68" name="Group 5">
            <a:extLst>
              <a:ext uri="{FF2B5EF4-FFF2-40B4-BE49-F238E27FC236}">
                <a16:creationId xmlns:a16="http://schemas.microsoft.com/office/drawing/2014/main" id="{83C0CD71-C0E3-4224-A082-7C4FACB7304A}"/>
              </a:ext>
            </a:extLst>
          </p:cNvPr>
          <p:cNvGrpSpPr/>
          <p:nvPr/>
        </p:nvGrpSpPr>
        <p:grpSpPr>
          <a:xfrm>
            <a:off x="1168198" y="1267182"/>
            <a:ext cx="1994262" cy="665265"/>
            <a:chOff x="1168198" y="1267182"/>
            <a:chExt cx="1994262" cy="665265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C8D6C505-A123-400B-B4D0-43BA0629B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3E3E3E"/>
                </a:clrFrom>
                <a:clrTo>
                  <a:srgbClr val="3E3E3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8125" r="96094">
                          <a14:foregroundMark x1="8828" y1="44722" x2="8125" y2="43889"/>
                          <a14:foregroundMark x1="91484" y1="64306" x2="90703" y2="33333"/>
                          <a14:foregroundMark x1="96094" y1="38333" x2="96094" y2="42361"/>
                          <a14:foregroundMark x1="9766" y1="32500" x2="21641" y2="32361"/>
                          <a14:foregroundMark x1="95859" y1="37361" x2="95859" y2="37361"/>
                          <a14:foregroundMark x1="93672" y1="37361" x2="93672" y2="37361"/>
                          <a14:foregroundMark x1="91172" y1="36111" x2="95156" y2="36389"/>
                          <a14:foregroundMark x1="87578" y1="32500" x2="61250" y2="32500"/>
                          <a14:foregroundMark x1="36641" y1="32222" x2="18672" y2="31667"/>
                        </a14:backgroundRemoval>
                      </a14:imgEffect>
                    </a14:imgLayer>
                  </a14:imgProps>
                </a:ext>
              </a:extLst>
            </a:blip>
            <a:srcRect t="17508" b="23187"/>
            <a:stretch/>
          </p:blipFill>
          <p:spPr>
            <a:xfrm>
              <a:off x="1168198" y="1267182"/>
              <a:ext cx="1994262" cy="665265"/>
            </a:xfrm>
            <a:prstGeom prst="rect">
              <a:avLst/>
            </a:prstGeom>
          </p:spPr>
        </p:pic>
        <p:sp>
          <p:nvSpPr>
            <p:cNvPr id="70" name="Oval 2">
              <a:extLst>
                <a:ext uri="{FF2B5EF4-FFF2-40B4-BE49-F238E27FC236}">
                  <a16:creationId xmlns:a16="http://schemas.microsoft.com/office/drawing/2014/main" id="{9FBD6292-456D-461A-90EF-3CE512EAE3C4}"/>
                </a:ext>
              </a:extLst>
            </p:cNvPr>
            <p:cNvSpPr/>
            <p:nvPr/>
          </p:nvSpPr>
          <p:spPr>
            <a:xfrm>
              <a:off x="2458580" y="1490089"/>
              <a:ext cx="410704" cy="238856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7318BB7F-3180-47A3-BEDA-216387FAF1EE}"/>
                </a:ext>
              </a:extLst>
            </p:cNvPr>
            <p:cNvSpPr/>
            <p:nvPr/>
          </p:nvSpPr>
          <p:spPr>
            <a:xfrm>
              <a:off x="1412462" y="1642527"/>
              <a:ext cx="410704" cy="238856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78" name="Picture 26">
            <a:extLst>
              <a:ext uri="{FF2B5EF4-FFF2-40B4-BE49-F238E27FC236}">
                <a16:creationId xmlns:a16="http://schemas.microsoft.com/office/drawing/2014/main" id="{8DAF6BF9-ACAA-4CD9-A8E5-73E6DCBA772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6232" b="30040"/>
          <a:stretch/>
        </p:blipFill>
        <p:spPr>
          <a:xfrm>
            <a:off x="3755640" y="3046460"/>
            <a:ext cx="376894" cy="164810"/>
          </a:xfrm>
          <a:prstGeom prst="rect">
            <a:avLst/>
          </a:prstGeom>
        </p:spPr>
      </p:pic>
      <p:pic>
        <p:nvPicPr>
          <p:cNvPr id="79" name="Picture 14" descr="Bilderesultat for catl logo high res">
            <a:extLst>
              <a:ext uri="{FF2B5EF4-FFF2-40B4-BE49-F238E27FC236}">
                <a16:creationId xmlns:a16="http://schemas.microsoft.com/office/drawing/2014/main" id="{63D67EA5-1E2D-4713-A426-837462FF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199" y="2712240"/>
            <a:ext cx="431390" cy="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7">
            <a:extLst>
              <a:ext uri="{FF2B5EF4-FFF2-40B4-BE49-F238E27FC236}">
                <a16:creationId xmlns:a16="http://schemas.microsoft.com/office/drawing/2014/main" id="{64DDAB97-6F37-4780-91A7-B53E2CB5D1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25764" y="3046450"/>
            <a:ext cx="611381" cy="136435"/>
          </a:xfrm>
          <a:prstGeom prst="rect">
            <a:avLst/>
          </a:prstGeom>
        </p:spPr>
      </p:pic>
      <p:pic>
        <p:nvPicPr>
          <p:cNvPr id="81" name="Picture 60" descr="Bilderesultat for lishen battery logo">
            <a:extLst>
              <a:ext uri="{FF2B5EF4-FFF2-40B4-BE49-F238E27FC236}">
                <a16:creationId xmlns:a16="http://schemas.microsoft.com/office/drawing/2014/main" id="{A033FFA6-1BAF-4ED8-AE40-DD1E8F75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33" y="2886105"/>
            <a:ext cx="383560" cy="1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142">
            <a:extLst>
              <a:ext uri="{FF2B5EF4-FFF2-40B4-BE49-F238E27FC236}">
                <a16:creationId xmlns:a16="http://schemas.microsoft.com/office/drawing/2014/main" id="{6EE3E5DF-565F-4D31-B12A-3F4ADBBC5C64}"/>
              </a:ext>
            </a:extLst>
          </p:cNvPr>
          <p:cNvSpPr/>
          <p:nvPr/>
        </p:nvSpPr>
        <p:spPr>
          <a:xfrm>
            <a:off x="1254925" y="3334188"/>
            <a:ext cx="182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fleste tradisjonelle bussprodusenter har lansert elbussmodeller, men globalt er kinesiske selskaper markedsledende. I 2017 kjørte 99 % av den globale elbussflåten på 360 000 busser i Kina</a:t>
            </a:r>
            <a:r>
              <a:rPr kumimoji="0" lang="nb-NO" sz="8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nb-NO" sz="7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ectangle 143">
            <a:extLst>
              <a:ext uri="{FF2B5EF4-FFF2-40B4-BE49-F238E27FC236}">
                <a16:creationId xmlns:a16="http://schemas.microsoft.com/office/drawing/2014/main" id="{CF2F7EDC-C830-425A-841E-D7778E99113F}"/>
              </a:ext>
            </a:extLst>
          </p:cNvPr>
          <p:cNvSpPr/>
          <p:nvPr/>
        </p:nvSpPr>
        <p:spPr>
          <a:xfrm>
            <a:off x="3337633" y="3358270"/>
            <a:ext cx="16552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Batteripakkeselskaper opererer både i Asia, Europa og USA. Flere mellomstore virksomheter, og ikke like kapitalkrevende som celleproduksjon</a:t>
            </a:r>
          </a:p>
        </p:txBody>
      </p:sp>
      <p:sp>
        <p:nvSpPr>
          <p:cNvPr id="84" name="Rectangle 144">
            <a:extLst>
              <a:ext uri="{FF2B5EF4-FFF2-40B4-BE49-F238E27FC236}">
                <a16:creationId xmlns:a16="http://schemas.microsoft.com/office/drawing/2014/main" id="{5E09EB37-0770-4F11-8688-994BFA86C26A}"/>
              </a:ext>
            </a:extLst>
          </p:cNvPr>
          <p:cNvSpPr/>
          <p:nvPr/>
        </p:nvSpPr>
        <p:spPr>
          <a:xfrm>
            <a:off x="5011896" y="3349119"/>
            <a:ext cx="20291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Majoriteten av battericelleproduksjon skjer i dag i Asia. Svært kapitalkrevende industri med store stordriftsfordeler. I dag en håndfull selskaper som dominerer markedet, men flere nye aktører ønsker å etablere seg</a:t>
            </a:r>
          </a:p>
        </p:txBody>
      </p:sp>
      <p:sp>
        <p:nvSpPr>
          <p:cNvPr id="85" name="Rectangle 145">
            <a:extLst>
              <a:ext uri="{FF2B5EF4-FFF2-40B4-BE49-F238E27FC236}">
                <a16:creationId xmlns:a16="http://schemas.microsoft.com/office/drawing/2014/main" id="{C94EAEF6-9D41-415A-84BC-0F93CA8F9409}"/>
              </a:ext>
            </a:extLst>
          </p:cNvPr>
          <p:cNvSpPr/>
          <p:nvPr/>
        </p:nvSpPr>
        <p:spPr>
          <a:xfrm>
            <a:off x="7335324" y="3349578"/>
            <a:ext cx="15375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Råmaterial</a:t>
            </a:r>
            <a:r>
              <a:rPr lang="nb-NO" sz="700" i="1">
                <a:solidFill>
                  <a:prstClr val="black"/>
                </a:solidFill>
                <a:latin typeface="Arial"/>
              </a:rPr>
              <a:t> kjøpes enten som rå-mineraler eller halvfabrikert pulver/komponenter. Typiske leverandører er store gruveselskaper</a:t>
            </a:r>
            <a:endParaRPr kumimoji="0" lang="nb-NO" sz="7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96">
            <a:extLst>
              <a:ext uri="{FF2B5EF4-FFF2-40B4-BE49-F238E27FC236}">
                <a16:creationId xmlns:a16="http://schemas.microsoft.com/office/drawing/2014/main" id="{B70C177A-77E1-46F0-8DC9-50C254C13D59}"/>
              </a:ext>
            </a:extLst>
          </p:cNvPr>
          <p:cNvSpPr/>
          <p:nvPr/>
        </p:nvSpPr>
        <p:spPr>
          <a:xfrm>
            <a:off x="6949072" y="60077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b="1">
                <a:solidFill>
                  <a:srgbClr val="707070">
                    <a:alpha val="40000"/>
                  </a:srgbClr>
                </a:solidFill>
                <a:latin typeface="+mj-lt"/>
                <a:ea typeface="+mj-ea"/>
                <a:cs typeface="+mj-cs"/>
              </a:rPr>
              <a:t>Skrog</a:t>
            </a:r>
          </a:p>
        </p:txBody>
      </p:sp>
      <p:sp>
        <p:nvSpPr>
          <p:cNvPr id="87" name="Rectangle 97">
            <a:extLst>
              <a:ext uri="{FF2B5EF4-FFF2-40B4-BE49-F238E27FC236}">
                <a16:creationId xmlns:a16="http://schemas.microsoft.com/office/drawing/2014/main" id="{A991DAE5-AFF2-4D29-98CB-9605508100B9}"/>
              </a:ext>
            </a:extLst>
          </p:cNvPr>
          <p:cNvSpPr/>
          <p:nvPr/>
        </p:nvSpPr>
        <p:spPr>
          <a:xfrm>
            <a:off x="7611912" y="60077"/>
            <a:ext cx="670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b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Batteri</a:t>
            </a:r>
          </a:p>
        </p:txBody>
      </p:sp>
      <p:sp>
        <p:nvSpPr>
          <p:cNvPr id="88" name="Rectangle 109">
            <a:extLst>
              <a:ext uri="{FF2B5EF4-FFF2-40B4-BE49-F238E27FC236}">
                <a16:creationId xmlns:a16="http://schemas.microsoft.com/office/drawing/2014/main" id="{665A4817-12A5-413D-AEDE-50E72F8716E5}"/>
              </a:ext>
            </a:extLst>
          </p:cNvPr>
          <p:cNvSpPr/>
          <p:nvPr/>
        </p:nvSpPr>
        <p:spPr>
          <a:xfrm>
            <a:off x="8324445" y="60077"/>
            <a:ext cx="550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b="1">
                <a:solidFill>
                  <a:srgbClr val="707070">
                    <a:alpha val="40000"/>
                  </a:srgbClr>
                </a:solidFill>
                <a:latin typeface="+mj-lt"/>
                <a:ea typeface="+mj-ea"/>
                <a:cs typeface="+mj-cs"/>
              </a:rPr>
              <a:t>Dekk</a:t>
            </a:r>
          </a:p>
        </p:txBody>
      </p:sp>
      <p:cxnSp>
        <p:nvCxnSpPr>
          <p:cNvPr id="89" name="Straight Connector 110">
            <a:extLst>
              <a:ext uri="{FF2B5EF4-FFF2-40B4-BE49-F238E27FC236}">
                <a16:creationId xmlns:a16="http://schemas.microsoft.com/office/drawing/2014/main" id="{35B032B9-E8B7-47F8-B60C-CBA1EFB5A3A6}"/>
              </a:ext>
            </a:extLst>
          </p:cNvPr>
          <p:cNvCxnSpPr>
            <a:cxnSpLocks/>
          </p:cNvCxnSpPr>
          <p:nvPr/>
        </p:nvCxnSpPr>
        <p:spPr>
          <a:xfrm>
            <a:off x="7555479" y="85476"/>
            <a:ext cx="0" cy="2223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11">
            <a:extLst>
              <a:ext uri="{FF2B5EF4-FFF2-40B4-BE49-F238E27FC236}">
                <a16:creationId xmlns:a16="http://schemas.microsoft.com/office/drawing/2014/main" id="{26696B52-28FB-42CB-8ECB-319B08871C49}"/>
              </a:ext>
            </a:extLst>
          </p:cNvPr>
          <p:cNvCxnSpPr>
            <a:cxnSpLocks/>
          </p:cNvCxnSpPr>
          <p:nvPr/>
        </p:nvCxnSpPr>
        <p:spPr>
          <a:xfrm>
            <a:off x="8338583" y="85476"/>
            <a:ext cx="0" cy="2223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112">
            <a:extLst>
              <a:ext uri="{FF2B5EF4-FFF2-40B4-BE49-F238E27FC236}">
                <a16:creationId xmlns:a16="http://schemas.microsoft.com/office/drawing/2014/main" id="{7C78083F-5663-40C0-8814-1C414F0DCF4E}"/>
              </a:ext>
            </a:extLst>
          </p:cNvPr>
          <p:cNvSpPr/>
          <p:nvPr/>
        </p:nvSpPr>
        <p:spPr>
          <a:xfrm>
            <a:off x="7563385" y="299148"/>
            <a:ext cx="7729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800">
                <a:solidFill>
                  <a:srgbClr val="707070">
                    <a:alpha val="40000"/>
                  </a:srgbClr>
                </a:solidFill>
                <a:latin typeface="+mj-lt"/>
                <a:ea typeface="+mj-ea"/>
                <a:cs typeface="+mj-cs"/>
              </a:rPr>
              <a:t>Råmaterialer</a:t>
            </a:r>
          </a:p>
        </p:txBody>
      </p:sp>
      <p:sp>
        <p:nvSpPr>
          <p:cNvPr id="92" name="Rectangle 113">
            <a:extLst>
              <a:ext uri="{FF2B5EF4-FFF2-40B4-BE49-F238E27FC236}">
                <a16:creationId xmlns:a16="http://schemas.microsoft.com/office/drawing/2014/main" id="{2D1DDC2A-8739-4EB6-958E-5ADAC4EE5970}"/>
              </a:ext>
            </a:extLst>
          </p:cNvPr>
          <p:cNvSpPr/>
          <p:nvPr/>
        </p:nvSpPr>
        <p:spPr>
          <a:xfrm>
            <a:off x="6892964" y="299148"/>
            <a:ext cx="750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800" b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Produksjon</a:t>
            </a:r>
          </a:p>
        </p:txBody>
      </p:sp>
      <p:sp>
        <p:nvSpPr>
          <p:cNvPr id="93" name="Rectangle 128">
            <a:extLst>
              <a:ext uri="{FF2B5EF4-FFF2-40B4-BE49-F238E27FC236}">
                <a16:creationId xmlns:a16="http://schemas.microsoft.com/office/drawing/2014/main" id="{6012B81D-A55E-448B-B4B0-2BE26FE640B8}"/>
              </a:ext>
            </a:extLst>
          </p:cNvPr>
          <p:cNvSpPr/>
          <p:nvPr/>
        </p:nvSpPr>
        <p:spPr>
          <a:xfrm>
            <a:off x="8352429" y="299148"/>
            <a:ext cx="603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800" dirty="0">
                <a:solidFill>
                  <a:srgbClr val="707070">
                    <a:alpha val="40000"/>
                  </a:srgbClr>
                </a:solidFill>
                <a:latin typeface="+mj-lt"/>
                <a:ea typeface="+mj-ea"/>
                <a:cs typeface="+mj-cs"/>
              </a:rPr>
              <a:t>Gjenbruk</a:t>
            </a:r>
          </a:p>
        </p:txBody>
      </p:sp>
      <p:cxnSp>
        <p:nvCxnSpPr>
          <p:cNvPr id="94" name="Straight Connector 146">
            <a:extLst>
              <a:ext uri="{FF2B5EF4-FFF2-40B4-BE49-F238E27FC236}">
                <a16:creationId xmlns:a16="http://schemas.microsoft.com/office/drawing/2014/main" id="{D397E0B0-C59B-4DE3-A714-61CCFEF846BC}"/>
              </a:ext>
            </a:extLst>
          </p:cNvPr>
          <p:cNvCxnSpPr>
            <a:cxnSpLocks/>
          </p:cNvCxnSpPr>
          <p:nvPr/>
        </p:nvCxnSpPr>
        <p:spPr>
          <a:xfrm>
            <a:off x="7616722" y="354507"/>
            <a:ext cx="0" cy="1281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7">
            <a:extLst>
              <a:ext uri="{FF2B5EF4-FFF2-40B4-BE49-F238E27FC236}">
                <a16:creationId xmlns:a16="http://schemas.microsoft.com/office/drawing/2014/main" id="{5B158D8A-DBB7-47C1-BB25-D5FF57E2E525}"/>
              </a:ext>
            </a:extLst>
          </p:cNvPr>
          <p:cNvCxnSpPr>
            <a:cxnSpLocks/>
          </p:cNvCxnSpPr>
          <p:nvPr/>
        </p:nvCxnSpPr>
        <p:spPr>
          <a:xfrm>
            <a:off x="8283017" y="354507"/>
            <a:ext cx="0" cy="1281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1">
            <a:extLst>
              <a:ext uri="{FF2B5EF4-FFF2-40B4-BE49-F238E27FC236}">
                <a16:creationId xmlns:a16="http://schemas.microsoft.com/office/drawing/2014/main" id="{966D47E0-80F2-4D5B-8ED9-7A6CA7084EE3}"/>
              </a:ext>
            </a:extLst>
          </p:cNvPr>
          <p:cNvSpPr txBox="1">
            <a:spLocks/>
          </p:cNvSpPr>
          <p:nvPr/>
        </p:nvSpPr>
        <p:spPr>
          <a:xfrm>
            <a:off x="250825" y="134224"/>
            <a:ext cx="6489923" cy="369332"/>
          </a:xfrm>
          <a:prstGeom prst="rect">
            <a:avLst/>
          </a:prstGeom>
        </p:spPr>
        <p:txBody>
          <a:bodyPr/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2400" b="1" kern="1200" dirty="0">
                <a:solidFill>
                  <a:srgbClr val="7070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/>
              <a:t>Batteriet i en elbuss er satt sammen gjennom flere steg, hvor flere ulike typer selskaper er involvert fra råmaterialer utvinnes til batteriet installeres i bussen</a:t>
            </a:r>
          </a:p>
        </p:txBody>
      </p:sp>
    </p:spTree>
    <p:extLst>
      <p:ext uri="{BB962C8B-B14F-4D97-AF65-F5344CB8AC3E}">
        <p14:creationId xmlns:p14="http://schemas.microsoft.com/office/powerpoint/2010/main" val="13134897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5D601C3-438B-4C22-B93F-7959B5C5A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04691"/>
              </p:ext>
            </p:extLst>
          </p:nvPr>
        </p:nvGraphicFramePr>
        <p:xfrm>
          <a:off x="532801" y="774700"/>
          <a:ext cx="7739471" cy="3838053"/>
        </p:xfrm>
        <a:graphic>
          <a:graphicData uri="http://schemas.openxmlformats.org/drawingml/2006/table">
            <a:tbl>
              <a:tblPr firstRow="1" firstCol="1" bandRow="1"/>
              <a:tblGrid>
                <a:gridCol w="1062822">
                  <a:extLst>
                    <a:ext uri="{9D8B030D-6E8A-4147-A177-3AD203B41FA5}">
                      <a16:colId xmlns:a16="http://schemas.microsoft.com/office/drawing/2014/main" val="3021126422"/>
                    </a:ext>
                  </a:extLst>
                </a:gridCol>
                <a:gridCol w="3655392">
                  <a:extLst>
                    <a:ext uri="{9D8B030D-6E8A-4147-A177-3AD203B41FA5}">
                      <a16:colId xmlns:a16="http://schemas.microsoft.com/office/drawing/2014/main" val="3181759324"/>
                    </a:ext>
                  </a:extLst>
                </a:gridCol>
                <a:gridCol w="3021257">
                  <a:extLst>
                    <a:ext uri="{9D8B030D-6E8A-4147-A177-3AD203B41FA5}">
                      <a16:colId xmlns:a16="http://schemas.microsoft.com/office/drawing/2014/main" val="1312733109"/>
                    </a:ext>
                  </a:extLst>
                </a:gridCol>
              </a:tblGrid>
              <a:tr h="21749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VEDLEGG 2 MATERIELLBESKRIVELSEN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10351"/>
                  </a:ext>
                </a:extLst>
              </a:tr>
              <a:tr h="21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HVORFOR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674416"/>
                  </a:ext>
                </a:extLst>
              </a:tr>
              <a:tr h="24065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el-busser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12534"/>
                  </a:ext>
                </a:extLst>
              </a:tr>
              <a:tr h="687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elbusser skal operatøren beskrive batterienes kjemiske sammensetning.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Forutsetning for riktig vedlikehold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Muliggjør etterbruk og materialgjenvinning.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Tilrettelegger for oppfølging av risikoråvarer (kobolt)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557916"/>
                  </a:ext>
                </a:extLst>
              </a:tr>
              <a:tr h="445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12.5.1.2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elbuss skal operatøren beskrive behandling av batterier for å opprettholde optimal ytelsesevne og lang levetid.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Bevare verdier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Redusere CO2 og miljøfotavtrykk /livsløp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198569"/>
                  </a:ext>
                </a:extLst>
              </a:tr>
              <a:tr h="445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12.5.1.3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elbuss skal operatørene beskrive en plan for gjenbruk av batterier etter bruk i buss.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56736"/>
                  </a:ext>
                </a:extLst>
              </a:tr>
              <a:tr h="21749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alle busser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8610"/>
                  </a:ext>
                </a:extLst>
              </a:tr>
              <a:tr h="445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Operatør skal beskrive hvilke andeler resirkulerte råvarer pr materialtype som benyttes i produksjonen av bussen.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Fremme bruk av resirkulerte råvarer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130113"/>
                  </a:ext>
                </a:extLst>
              </a:tr>
              <a:tr h="900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12.5.2.2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Operatøren skal oppgi en egenerklæring på at materialer som er brukt i bussen skal følge REACH og CLP direktivene. Etter valg av bussprodusent ettersendes dokumentasjon fra bussprodusent.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Sikre at skadelige kjemikalier fases ut av kretsløpet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8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32694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anAu7mSZWfVjLoHTyRaQ"/>
</p:tagLst>
</file>

<file path=ppt/theme/theme1.xml><?xml version="1.0" encoding="utf-8"?>
<a:theme xmlns:a="http://schemas.openxmlformats.org/drawingml/2006/main" name="Office-tema">
  <a:themeElements>
    <a:clrScheme name="Ruter 2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_Light" id="{DF87BA99-82F1-2E47-9FBE-DA435988EC8B}" vid="{FA3A93BC-3A18-D442-A015-8CC734BC26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PowerPoint_Light</Template>
  <TotalTime>8447</TotalTime>
  <Words>760</Words>
  <Application>Microsoft Office PowerPoint</Application>
  <PresentationFormat>Egendefinert</PresentationFormat>
  <Paragraphs>101</Paragraphs>
  <Slides>10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Office-tema</vt:lpstr>
      <vt:lpstr>think-cell Slide</vt:lpstr>
      <vt:lpstr>Bussmateriell:  Krav knyttet til sirkularitet</vt:lpstr>
      <vt:lpstr>Vedlegg 2 Materiellbeskrivelsen</vt:lpstr>
      <vt:lpstr>Ruters miljø- og bærekraftsmål</vt:lpstr>
      <vt:lpstr>PowerPoint-presentasjon</vt:lpstr>
      <vt:lpstr>Sirkulær økonomi i et lite nøtteskall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Holter Kristin</dc:creator>
  <dc:description>Template by addpoint.no</dc:description>
  <cp:lastModifiedBy>Holter Kristin</cp:lastModifiedBy>
  <cp:revision>33</cp:revision>
  <dcterms:created xsi:type="dcterms:W3CDTF">2019-12-03T10:44:16Z</dcterms:created>
  <dcterms:modified xsi:type="dcterms:W3CDTF">2019-12-09T07:46:52Z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