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4313" r:id="rId5"/>
    <p:sldMasterId id="2147484691" r:id="rId6"/>
    <p:sldMasterId id="2147484718" r:id="rId7"/>
  </p:sldMasterIdLst>
  <p:notesMasterIdLst>
    <p:notesMasterId r:id="rId16"/>
  </p:notesMasterIdLst>
  <p:sldIdLst>
    <p:sldId id="4229" r:id="rId8"/>
    <p:sldId id="11464" r:id="rId9"/>
    <p:sldId id="11462" r:id="rId10"/>
    <p:sldId id="4216" r:id="rId11"/>
    <p:sldId id="3863" r:id="rId12"/>
    <p:sldId id="11463" r:id="rId13"/>
    <p:sldId id="11454" r:id="rId14"/>
    <p:sldId id="11315" r:id="rId15"/>
  </p:sldIdLst>
  <p:sldSz cx="9144000" cy="5145088"/>
  <p:notesSz cx="6858000" cy="9144000"/>
  <p:defaultTextStyle>
    <a:defPPr>
      <a:defRPr lang="nb-NO"/>
    </a:defPPr>
    <a:lvl1pPr marL="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BD4"/>
    <a:srgbClr val="E8A9A0"/>
    <a:srgbClr val="FAE6DF"/>
    <a:srgbClr val="F7F7FC"/>
    <a:srgbClr val="FFEEE2"/>
    <a:srgbClr val="B8B8B8"/>
    <a:srgbClr val="255B38"/>
    <a:srgbClr val="3186CF"/>
    <a:srgbClr val="008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064D19-14E6-4AF1-9A8F-F2A1BE94E1A2}" v="6" dt="2021-05-05T08:02:02.340"/>
    <p1510:client id="{EAAD8B93-432D-4285-B52C-6A72D3ED3167}" v="58" dt="2021-05-05T11:31:57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82" autoAdjust="0"/>
  </p:normalViewPr>
  <p:slideViewPr>
    <p:cSldViewPr snapToGrid="0">
      <p:cViewPr varScale="1">
        <p:scale>
          <a:sx n="91" d="100"/>
          <a:sy n="91" d="100"/>
        </p:scale>
        <p:origin x="123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1CCE-DE94-457F-A721-621E60F76388}" type="datetimeFigureOut">
              <a:rPr lang="nb-NO" smtClean="0"/>
              <a:t>21.05.2021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EC5F-42F9-478B-96FA-BC4F826463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63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credit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Foto: Ruter As /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Redink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Fartein Rudjord</a:t>
            </a:r>
            <a:endParaRPr lang="nb-NO" sz="9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endParaRPr lang="nb-NO" sz="9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dirty="0"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690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All beste praksis viser at det å jobbe sammen med kundene for å utvikle tilbud, produkt og tjenester er essensielt</a:t>
            </a:r>
            <a:endParaRPr lang="nb-NO" sz="9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9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AS, Peter Gløersen</a:t>
            </a: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AS, Daniel Jacobsen </a:t>
            </a: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Redink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Lundgren</a:t>
            </a: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Redink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Lundgren</a:t>
            </a:r>
            <a:b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FEC5F-42F9-478B-96FA-BC4F8264636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762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All beste praksis viser at det å jobbe sammen med kundene for å utvikle tilbud, produkt og tjenester er essensielt</a:t>
            </a:r>
            <a:endParaRPr lang="nb-NO" sz="9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9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AS, Peter Gløersen</a:t>
            </a: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AS, Daniel Jacobsen </a:t>
            </a: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Redink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Lundgren</a:t>
            </a: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Redink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Lundgren</a:t>
            </a:r>
            <a:b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FEC5F-42F9-478B-96FA-BC4F8264636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79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AS, Peter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Gløersen</a:t>
            </a:r>
            <a:endParaRPr lang="nb-NO" sz="9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AS, Daniel Jacobsen </a:t>
            </a: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Redink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Lundgren</a:t>
            </a: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Redink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Lundgren</a:t>
            </a:r>
            <a:b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FEC5F-42F9-478B-96FA-BC4F8264636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511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  <a:p>
            <a:r>
              <a:rPr lang="nb-NO"/>
              <a:t>Busser: 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Redink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Daniel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Ashby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nb-NO" sz="9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Ruter As / </a:t>
            </a:r>
            <a:r>
              <a:rPr lang="en-US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HyperRedink</a:t>
            </a:r>
            <a:r>
              <a:rPr lang="en-US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Per Christian Lind</a:t>
            </a:r>
          </a:p>
          <a:p>
            <a:endParaRPr lang="en-US" sz="9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Pålogget</a:t>
            </a:r>
            <a:r>
              <a:rPr lang="en-US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Redink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Lundgren</a:t>
            </a:r>
          </a:p>
          <a:p>
            <a:endParaRPr lang="nb-NO" sz="9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Selvkjørende: 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AS, Daniel Jacobsen </a:t>
            </a:r>
          </a:p>
          <a:p>
            <a:endParaRPr lang="nb-NO" sz="9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Delt: Foto: Ruter As /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AS, Peter </a:t>
            </a:r>
            <a:r>
              <a:rPr lang="nb-NO" sz="9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Gløersen</a:t>
            </a:r>
            <a:r>
              <a:rPr lang="nb-NO" sz="9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FEC5F-42F9-478B-96FA-BC4F8264636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66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8FB8BA9-23CC-3F49-B3FF-D32FC2294F9E}" type="datetime1">
              <a:rPr lang="nb-NO" smtClean="0"/>
              <a:t>21.05.2021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395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1933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Turki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97562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Lill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701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77376508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48080"/>
            <a:ext cx="3886206" cy="428454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48080"/>
            <a:ext cx="3886206" cy="4284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01496090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0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19" y="1369642"/>
            <a:ext cx="3991495" cy="319461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3373438189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3951656247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3659327659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545711014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998359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484197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5510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3242996025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5">
            <a:extLst>
              <a:ext uri="{FF2B5EF4-FFF2-40B4-BE49-F238E27FC236}">
                <a16:creationId xmlns:a16="http://schemas.microsoft.com/office/drawing/2014/main" id="{A0FA3E6E-C9C2-884F-81F3-FBDF861EC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3" y="544171"/>
            <a:ext cx="7209875" cy="40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7664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 #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1">
            <a:extLst>
              <a:ext uri="{FF2B5EF4-FFF2-40B4-BE49-F238E27FC236}">
                <a16:creationId xmlns:a16="http://schemas.microsoft.com/office/drawing/2014/main" id="{CA3D46FE-415B-DF45-AF47-E0AC0E701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9234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B9986C-5FD0-4DBB-8F46-168239AC4CF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0825" y="52118"/>
            <a:ext cx="8290060" cy="528823"/>
          </a:xfrm>
          <a:prstGeom prst="rect">
            <a:avLst/>
          </a:prstGeom>
        </p:spPr>
        <p:txBody>
          <a:bodyPr anchor="b" anchorCtr="0"/>
          <a:lstStyle>
            <a:lvl1pPr eaLnBrk="1">
              <a:defRPr sz="24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61910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sv-SE"/>
              <a:t>Bunntekst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FAA8756-CE66-4C09-BFE8-DA2973E03562}"/>
              </a:ext>
            </a:extLst>
          </p:cNvPr>
          <p:cNvSpPr txBox="1">
            <a:spLocks/>
          </p:cNvSpPr>
          <p:nvPr userDrawn="1"/>
        </p:nvSpPr>
        <p:spPr>
          <a:xfrm>
            <a:off x="7591425" y="4969859"/>
            <a:ext cx="1127945" cy="12311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700">
                <a:solidFill>
                  <a:schemeClr val="bg1">
                    <a:lumMod val="65000"/>
                  </a:schemeClr>
                </a:solidFill>
              </a:rPr>
              <a:t>Capgemini Invent 2019</a:t>
            </a:r>
            <a:endParaRPr lang="en-US" sz="700">
              <a:solidFill>
                <a:srgbClr val="8423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752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60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201"/>
          <a:ext cx="1190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201"/>
                        <a:ext cx="1190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198" y="1480410"/>
            <a:ext cx="8039833" cy="3145411"/>
          </a:xfrm>
        </p:spPr>
        <p:txBody>
          <a:bodyPr>
            <a:noAutofit/>
          </a:bodyPr>
          <a:lstStyle>
            <a:lvl5pPr>
              <a:defRPr/>
            </a:lvl5pPr>
            <a:lvl6pPr>
              <a:defRPr baseline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3197" y="215604"/>
            <a:ext cx="8038523" cy="640278"/>
          </a:xfrm>
        </p:spPr>
        <p:txBody>
          <a:bodyPr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 b="1" cap="all" spc="0" baseline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cap="none" spc="0">
                <a:solidFill>
                  <a:srgbClr val="7A91A6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600" spc="0">
                <a:solidFill>
                  <a:srgbClr val="7A91A6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9pPr>
          </a:lstStyle>
          <a:p>
            <a:pPr lvl="0"/>
            <a:r>
              <a:rPr lang="en-US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4088960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43">
          <p15:clr>
            <a:srgbClr val="FBAE40"/>
          </p15:clr>
        </p15:guide>
        <p15:guide id="3" orient="horz" pos="38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øn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372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Turki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503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Lill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18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13303112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48080"/>
            <a:ext cx="3886206" cy="428454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48080"/>
            <a:ext cx="3886206" cy="4284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10401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0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19" y="1369642"/>
            <a:ext cx="3991495" cy="319461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20095670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798725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0481289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 By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21.05.2021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647681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5572711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93810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1542966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65305350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5">
            <a:extLst>
              <a:ext uri="{FF2B5EF4-FFF2-40B4-BE49-F238E27FC236}">
                <a16:creationId xmlns:a16="http://schemas.microsoft.com/office/drawing/2014/main" id="{A0FA3E6E-C9C2-884F-81F3-FBDF861EC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3" y="544171"/>
            <a:ext cx="7209875" cy="40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550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 #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1">
            <a:extLst>
              <a:ext uri="{FF2B5EF4-FFF2-40B4-BE49-F238E27FC236}">
                <a16:creationId xmlns:a16="http://schemas.microsoft.com/office/drawing/2014/main" id="{CA3D46FE-415B-DF45-AF47-E0AC0E701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0258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"/>
            <a:ext cx="9144000" cy="5142775"/>
          </a:xfrm>
          <a:prstGeom prst="rect">
            <a:avLst/>
          </a:prstGeom>
        </p:spPr>
      </p:pic>
      <p:pic>
        <p:nvPicPr>
          <p:cNvPr id="14" name="Bilde 13" descr="Logo-hvi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88" y="4664240"/>
            <a:ext cx="1159780" cy="222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ktangel 9"/>
          <p:cNvSpPr/>
          <p:nvPr userDrawn="1"/>
        </p:nvSpPr>
        <p:spPr>
          <a:xfrm>
            <a:off x="467544" y="843819"/>
            <a:ext cx="8280920" cy="207086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90" tIns="42795" rIns="85590" bIns="42795" rtlCol="0" anchor="ctr"/>
          <a:lstStyle/>
          <a:p>
            <a:pPr algn="ctr"/>
            <a:endParaRPr lang="nb-NO" sz="684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1188" y="1600138"/>
            <a:ext cx="7772400" cy="612256"/>
          </a:xfrm>
        </p:spPr>
        <p:txBody>
          <a:bodyPr/>
          <a:lstStyle>
            <a:lvl1pPr>
              <a:defRPr b="1" i="0">
                <a:latin typeface="TID" pitchFamily="2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11188" y="915849"/>
            <a:ext cx="7777236" cy="648272"/>
          </a:xfrm>
        </p:spPr>
        <p:txBody>
          <a:bodyPr>
            <a:noAutofit/>
          </a:bodyPr>
          <a:lstStyle>
            <a:lvl1pPr marL="0" indent="0" algn="l">
              <a:buNone/>
              <a:defRPr sz="2990">
                <a:solidFill>
                  <a:schemeClr val="tx1"/>
                </a:solidFill>
                <a:latin typeface="TID" pitchFamily="2" charset="0"/>
                <a:cs typeface="Calibri" panose="020F0502020204030204" pitchFamily="34" charset="0"/>
              </a:defRPr>
            </a:lvl1pPr>
            <a:lvl2pPr marL="427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115616" y="4680102"/>
            <a:ext cx="1008112" cy="2192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195736" y="4680102"/>
            <a:ext cx="5184576" cy="2192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11188" y="4679428"/>
            <a:ext cx="405408" cy="216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5221-A51B-4371-B866-038075B34E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1188" y="2212394"/>
            <a:ext cx="7777162" cy="648849"/>
          </a:xfrm>
        </p:spPr>
        <p:txBody>
          <a:bodyPr>
            <a:normAutofit/>
          </a:bodyPr>
          <a:lstStyle>
            <a:lvl1pPr marL="0" indent="0">
              <a:buNone/>
              <a:defRPr sz="1419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/>
              <a:t>Klikk for å legge til sted og dato</a:t>
            </a:r>
            <a:br>
              <a:rPr lang="nb-NO"/>
            </a:br>
            <a:r>
              <a:rPr lang="nb-NO"/>
              <a:t>og fornavn, etternavn og stillingstittel</a:t>
            </a:r>
          </a:p>
        </p:txBody>
      </p:sp>
    </p:spTree>
    <p:extLst>
      <p:ext uri="{BB962C8B-B14F-4D97-AF65-F5344CB8AC3E}">
        <p14:creationId xmlns:p14="http://schemas.microsoft.com/office/powerpoint/2010/main" val="2141551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TID" pitchFamily="2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  <a:lvl2pPr>
              <a:defRPr b="0" i="0">
                <a:latin typeface="Calibri Light" panose="020F0502020204030204" pitchFamily="34" charset="0"/>
                <a:cs typeface="Calibri Light" panose="020F0502020204030204" pitchFamily="34" charset="0"/>
              </a:defRPr>
            </a:lvl2pPr>
            <a:lvl3pPr>
              <a:defRPr b="0" i="0">
                <a:latin typeface="Calibri Light" panose="020F0502020204030204" pitchFamily="34" charset="0"/>
                <a:cs typeface="Calibri Light" panose="020F0502020204030204" pitchFamily="34" charset="0"/>
              </a:defRPr>
            </a:lvl3pPr>
            <a:lvl4pPr>
              <a:defRPr b="0" i="0">
                <a:latin typeface="Calibri Light" panose="020F0502020204030204" pitchFamily="34" charset="0"/>
                <a:cs typeface="Calibri Light" panose="020F0502020204030204" pitchFamily="34" charset="0"/>
              </a:defRPr>
            </a:lvl4pPr>
            <a:lvl5pPr>
              <a:defRPr b="0" i="0">
                <a:latin typeface="Calibri Light" panose="020F0502020204030204" pitchFamily="34" charset="0"/>
                <a:cs typeface="Calibri Light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CB7AC04-8FBD-448D-A6FA-279B31312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3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1188" y="1059910"/>
            <a:ext cx="3744788" cy="3536131"/>
          </a:xfrm>
        </p:spPr>
        <p:txBody>
          <a:bodyPr>
            <a:normAutofit/>
          </a:bodyPr>
          <a:lstStyle>
            <a:lvl1pPr>
              <a:defRPr sz="2229"/>
            </a:lvl1pPr>
            <a:lvl2pPr>
              <a:defRPr sz="1875"/>
            </a:lvl2pPr>
            <a:lvl3pPr>
              <a:defRPr sz="1672"/>
            </a:lvl3pPr>
            <a:lvl4pPr>
              <a:defRPr sz="1520"/>
            </a:lvl4pPr>
            <a:lvl5pPr>
              <a:defRPr sz="1520"/>
            </a:lvl5pPr>
            <a:lvl6pPr>
              <a:defRPr sz="1672"/>
            </a:lvl6pPr>
            <a:lvl7pPr>
              <a:defRPr sz="1672"/>
            </a:lvl7pPr>
            <a:lvl8pPr>
              <a:defRPr sz="1672"/>
            </a:lvl8pPr>
            <a:lvl9pPr>
              <a:defRPr sz="16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16" y="1059910"/>
            <a:ext cx="3970784" cy="3536131"/>
          </a:xfrm>
        </p:spPr>
        <p:txBody>
          <a:bodyPr>
            <a:normAutofit/>
          </a:bodyPr>
          <a:lstStyle>
            <a:lvl1pPr>
              <a:defRPr sz="2229"/>
            </a:lvl1pPr>
            <a:lvl2pPr>
              <a:defRPr sz="1875"/>
            </a:lvl2pPr>
            <a:lvl3pPr>
              <a:defRPr sz="1672"/>
            </a:lvl3pPr>
            <a:lvl4pPr>
              <a:defRPr sz="1520"/>
            </a:lvl4pPr>
            <a:lvl5pPr>
              <a:defRPr sz="1520"/>
            </a:lvl5pPr>
            <a:lvl6pPr>
              <a:defRPr sz="1672"/>
            </a:lvl6pPr>
            <a:lvl7pPr>
              <a:defRPr sz="1672"/>
            </a:lvl7pPr>
            <a:lvl8pPr>
              <a:defRPr sz="1672"/>
            </a:lvl8pPr>
            <a:lvl9pPr>
              <a:defRPr sz="16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8908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188" y="1059909"/>
            <a:ext cx="3744788" cy="642019"/>
          </a:xfrm>
        </p:spPr>
        <p:txBody>
          <a:bodyPr anchor="t"/>
          <a:lstStyle>
            <a:lvl1pPr marL="0" indent="0">
              <a:buNone/>
              <a:defRPr sz="2229" b="1"/>
            </a:lvl1pPr>
            <a:lvl2pPr marL="427928" indent="0">
              <a:buNone/>
              <a:defRPr sz="1875" b="1"/>
            </a:lvl2pPr>
            <a:lvl3pPr marL="855857" indent="0">
              <a:buNone/>
              <a:defRPr sz="1672" b="1"/>
            </a:lvl3pPr>
            <a:lvl4pPr marL="1283785" indent="0">
              <a:buNone/>
              <a:defRPr sz="1520" b="1"/>
            </a:lvl4pPr>
            <a:lvl5pPr marL="1711713" indent="0">
              <a:buNone/>
              <a:defRPr sz="1520" b="1"/>
            </a:lvl5pPr>
            <a:lvl6pPr marL="2139642" indent="0">
              <a:buNone/>
              <a:defRPr sz="1520" b="1"/>
            </a:lvl6pPr>
            <a:lvl7pPr marL="2567570" indent="0">
              <a:buNone/>
              <a:defRPr sz="1520" b="1"/>
            </a:lvl7pPr>
            <a:lvl8pPr marL="2995498" indent="0">
              <a:buNone/>
              <a:defRPr sz="1520" b="1"/>
            </a:lvl8pPr>
            <a:lvl9pPr marL="3423427" indent="0">
              <a:buNone/>
              <a:defRPr sz="15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188" y="1708181"/>
            <a:ext cx="3744788" cy="2887859"/>
          </a:xfrm>
        </p:spPr>
        <p:txBody>
          <a:bodyPr/>
          <a:lstStyle>
            <a:lvl1pPr>
              <a:defRPr sz="2229"/>
            </a:lvl1pPr>
            <a:lvl2pPr>
              <a:defRPr sz="1875"/>
            </a:lvl2pPr>
            <a:lvl3pPr>
              <a:defRPr sz="1672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17" y="1059909"/>
            <a:ext cx="4032697" cy="648272"/>
          </a:xfrm>
        </p:spPr>
        <p:txBody>
          <a:bodyPr anchor="b"/>
          <a:lstStyle>
            <a:lvl1pPr marL="0" indent="0">
              <a:buNone/>
              <a:defRPr sz="2229" b="1"/>
            </a:lvl1pPr>
            <a:lvl2pPr marL="427928" indent="0">
              <a:buNone/>
              <a:defRPr sz="1875" b="1"/>
            </a:lvl2pPr>
            <a:lvl3pPr marL="855857" indent="0">
              <a:buNone/>
              <a:defRPr sz="1672" b="1"/>
            </a:lvl3pPr>
            <a:lvl4pPr marL="1283785" indent="0">
              <a:buNone/>
              <a:defRPr sz="1520" b="1"/>
            </a:lvl4pPr>
            <a:lvl5pPr marL="1711713" indent="0">
              <a:buNone/>
              <a:defRPr sz="1520" b="1"/>
            </a:lvl5pPr>
            <a:lvl6pPr marL="2139642" indent="0">
              <a:buNone/>
              <a:defRPr sz="1520" b="1"/>
            </a:lvl6pPr>
            <a:lvl7pPr marL="2567570" indent="0">
              <a:buNone/>
              <a:defRPr sz="1520" b="1"/>
            </a:lvl7pPr>
            <a:lvl8pPr marL="2995498" indent="0">
              <a:buNone/>
              <a:defRPr sz="1520" b="1"/>
            </a:lvl8pPr>
            <a:lvl9pPr marL="3423427" indent="0">
              <a:buNone/>
              <a:defRPr sz="15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16" y="1631660"/>
            <a:ext cx="3970784" cy="2964381"/>
          </a:xfrm>
        </p:spPr>
        <p:txBody>
          <a:bodyPr/>
          <a:lstStyle>
            <a:lvl1pPr>
              <a:defRPr sz="2229"/>
            </a:lvl1pPr>
            <a:lvl2pPr>
              <a:defRPr sz="1875"/>
            </a:lvl2pPr>
            <a:lvl3pPr>
              <a:defRPr sz="1672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006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 Bå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21.05.2021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595978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11189" y="1059909"/>
            <a:ext cx="8137525" cy="1458612"/>
          </a:xfrm>
        </p:spPr>
        <p:txBody>
          <a:bodyPr tIns="132998" anchor="t">
            <a:normAutofit/>
          </a:bodyPr>
          <a:lstStyle>
            <a:lvl1pPr marL="0" indent="0">
              <a:buNone/>
              <a:defRPr sz="2229" b="0"/>
            </a:lvl1pPr>
            <a:lvl2pPr marL="427928" indent="0">
              <a:buNone/>
              <a:defRPr sz="1875" b="1"/>
            </a:lvl2pPr>
            <a:lvl3pPr marL="855857" indent="0">
              <a:buNone/>
              <a:defRPr sz="1672" b="1"/>
            </a:lvl3pPr>
            <a:lvl4pPr marL="1283785" indent="0">
              <a:buNone/>
              <a:defRPr sz="1520" b="1"/>
            </a:lvl4pPr>
            <a:lvl5pPr marL="1711713" indent="0">
              <a:buNone/>
              <a:defRPr sz="1520" b="1"/>
            </a:lvl5pPr>
            <a:lvl6pPr marL="2139642" indent="0">
              <a:buNone/>
              <a:defRPr sz="1520" b="1"/>
            </a:lvl6pPr>
            <a:lvl7pPr marL="2567570" indent="0">
              <a:buNone/>
              <a:defRPr sz="1520" b="1"/>
            </a:lvl7pPr>
            <a:lvl8pPr marL="2995498" indent="0">
              <a:buNone/>
              <a:defRPr sz="1520" b="1"/>
            </a:lvl8pPr>
            <a:lvl9pPr marL="3423427" indent="0">
              <a:buNone/>
              <a:defRPr sz="1520" b="1"/>
            </a:lvl9pPr>
          </a:lstStyle>
          <a:p>
            <a:pPr lvl="0"/>
            <a:r>
              <a:rPr lang="nb-NO"/>
              <a:t>Klikk for å skrive brødtekst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189" y="2572544"/>
            <a:ext cx="8137525" cy="2023496"/>
          </a:xfrm>
        </p:spPr>
        <p:txBody>
          <a:bodyPr>
            <a:normAutofit/>
          </a:bodyPr>
          <a:lstStyle>
            <a:lvl1pPr>
              <a:defRPr sz="1875"/>
            </a:lvl1pPr>
            <a:lvl2pPr>
              <a:defRPr sz="1672"/>
            </a:lvl2pPr>
            <a:lvl3pPr>
              <a:defRPr sz="1520"/>
            </a:lvl3pPr>
            <a:lvl4pPr>
              <a:defRPr sz="1317"/>
            </a:lvl4pPr>
            <a:lvl5pPr>
              <a:defRPr sz="1317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9488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1256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39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tisk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714103" y="1221958"/>
            <a:ext cx="3651420" cy="2727842"/>
          </a:xfrm>
        </p:spPr>
        <p:txBody>
          <a:bodyPr/>
          <a:lstStyle>
            <a:lvl1pPr marL="0" indent="0">
              <a:buNone/>
              <a:defRPr sz="2990"/>
            </a:lvl1pPr>
            <a:lvl2pPr marL="427928" indent="0">
              <a:buNone/>
              <a:defRPr sz="2635"/>
            </a:lvl2pPr>
            <a:lvl3pPr marL="855857" indent="0">
              <a:buNone/>
              <a:defRPr sz="2229"/>
            </a:lvl3pPr>
            <a:lvl4pPr marL="1283785" indent="0">
              <a:buNone/>
              <a:defRPr sz="1875"/>
            </a:lvl4pPr>
            <a:lvl5pPr marL="1711713" indent="0">
              <a:buNone/>
              <a:defRPr sz="1875"/>
            </a:lvl5pPr>
            <a:lvl6pPr marL="2139642" indent="0">
              <a:buNone/>
              <a:defRPr sz="1875"/>
            </a:lvl6pPr>
            <a:lvl7pPr marL="2567570" indent="0">
              <a:buNone/>
              <a:defRPr sz="1875"/>
            </a:lvl7pPr>
            <a:lvl8pPr marL="2995498" indent="0">
              <a:buNone/>
              <a:defRPr sz="1875"/>
            </a:lvl8pPr>
            <a:lvl9pPr marL="3423427" indent="0">
              <a:buNone/>
              <a:defRPr sz="1875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2"/>
          </p:nvPr>
        </p:nvSpPr>
        <p:spPr>
          <a:xfrm>
            <a:off x="4716016" y="1059910"/>
            <a:ext cx="3970784" cy="2917225"/>
          </a:xfrm>
        </p:spPr>
        <p:txBody>
          <a:bodyPr>
            <a:normAutofit/>
          </a:bodyPr>
          <a:lstStyle>
            <a:lvl1pPr>
              <a:defRPr sz="2229"/>
            </a:lvl1pPr>
            <a:lvl2pPr>
              <a:defRPr sz="1875"/>
            </a:lvl2pPr>
            <a:lvl3pPr>
              <a:defRPr sz="1672"/>
            </a:lvl3pPr>
            <a:lvl4pPr>
              <a:defRPr sz="1520"/>
            </a:lvl4pPr>
            <a:lvl5pPr>
              <a:defRPr sz="1520"/>
            </a:lvl5pPr>
            <a:lvl6pPr>
              <a:defRPr sz="1672"/>
            </a:lvl6pPr>
            <a:lvl7pPr>
              <a:defRPr sz="1672"/>
            </a:lvl7pPr>
            <a:lvl8pPr>
              <a:defRPr sz="1672"/>
            </a:lvl8pPr>
            <a:lvl9pPr>
              <a:defRPr sz="16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611560" y="465660"/>
            <a:ext cx="8075240" cy="5399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5330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714103" y="1221958"/>
            <a:ext cx="8034610" cy="2727842"/>
          </a:xfrm>
        </p:spPr>
        <p:txBody>
          <a:bodyPr/>
          <a:lstStyle>
            <a:lvl1pPr marL="0" indent="0">
              <a:buNone/>
              <a:defRPr sz="2990"/>
            </a:lvl1pPr>
            <a:lvl2pPr marL="427928" indent="0">
              <a:buNone/>
              <a:defRPr sz="2635"/>
            </a:lvl2pPr>
            <a:lvl3pPr marL="855857" indent="0">
              <a:buNone/>
              <a:defRPr sz="2229"/>
            </a:lvl3pPr>
            <a:lvl4pPr marL="1283785" indent="0">
              <a:buNone/>
              <a:defRPr sz="1875"/>
            </a:lvl4pPr>
            <a:lvl5pPr marL="1711713" indent="0">
              <a:buNone/>
              <a:defRPr sz="1875"/>
            </a:lvl5pPr>
            <a:lvl6pPr marL="2139642" indent="0">
              <a:buNone/>
              <a:defRPr sz="1875"/>
            </a:lvl6pPr>
            <a:lvl7pPr marL="2567570" indent="0">
              <a:buNone/>
              <a:defRPr sz="1875"/>
            </a:lvl7pPr>
            <a:lvl8pPr marL="2995498" indent="0">
              <a:buNone/>
              <a:defRPr sz="1875"/>
            </a:lvl8pPr>
            <a:lvl9pPr marL="3423427" indent="0">
              <a:buNone/>
              <a:defRPr sz="1875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611560" y="465660"/>
            <a:ext cx="8075240" cy="5399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9467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Kapittel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0" cy="51458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54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4180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5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mulighet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1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2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lysbilde T-bane vint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21.05.2021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13166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55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68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29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66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74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8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87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7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y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10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å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80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tellysbilde RegionBus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21.05.2021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27983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98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egion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17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Trik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83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93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196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42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illet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82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0120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6615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70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tellysbilde T-ban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21.05.2021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648069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"/>
            <a:ext cx="9144000" cy="5145012"/>
          </a:xfrm>
          <a:prstGeom prst="rect">
            <a:avLst/>
          </a:prstGeom>
        </p:spPr>
      </p:pic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2086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 #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0586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3410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 By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283052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 Bå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862976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lysbilde T-bane vint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049443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tellysbilde RegionBus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959022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tellysbilde T-ban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865943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tellysbilde Stasj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014204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09300840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tellysbilde Stasj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21.05.2021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34821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52460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80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23022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øn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8083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Turki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96384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Lill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9986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66814650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48080"/>
            <a:ext cx="3886206" cy="428454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48080"/>
            <a:ext cx="3886206" cy="4284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7353238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0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19" y="1369642"/>
            <a:ext cx="3991495" cy="319461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327588000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0981395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2230595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42735077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140439032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284806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77770660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027229876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5">
            <a:extLst>
              <a:ext uri="{FF2B5EF4-FFF2-40B4-BE49-F238E27FC236}">
                <a16:creationId xmlns:a16="http://schemas.microsoft.com/office/drawing/2014/main" id="{A0FA3E6E-C9C2-884F-81F3-FBDF861EC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3" y="544171"/>
            <a:ext cx="7209875" cy="40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4482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 #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1">
            <a:extLst>
              <a:ext uri="{FF2B5EF4-FFF2-40B4-BE49-F238E27FC236}">
                <a16:creationId xmlns:a16="http://schemas.microsoft.com/office/drawing/2014/main" id="{CA3D46FE-415B-DF45-AF47-E0AC0E701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1298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28F5EC-76DD-4DA4-9EAA-90D83AE73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8290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A23E101-E757-4C69-A601-59CCCBA09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F41082-719E-44F5-84F3-83F19F93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FB277D-F8C0-42FD-97BD-2A5818365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Bunntekst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E6A623-7D46-46BF-B1FB-88DADECB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FCE03-4073-4B69-BEB2-B602DCE78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83052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8409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 By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029240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150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 Bå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2195787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lysbilde T-bane vint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8060347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tellysbilde RegionBus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412162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tellysbilde T-ban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7756975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tellysbilde Stasj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9146864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761911792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84266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04355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64299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øn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078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tags" Target="../tags/tag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image" Target="../media/image11.emf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vmlDrawing" Target="../drawings/vmlDrawing1.v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theme" Target="../theme/theme2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tags" Target="../tags/tag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image" Target="../media/image1.gif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vmlDrawing" Target="../drawings/vmlDrawing2.v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image" Target="../media/image34.emf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theme" Target="../theme/theme3.xml"/><Relationship Id="rId30" Type="http://schemas.openxmlformats.org/officeDocument/2006/relationships/oleObject" Target="../embeddings/oleObject2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image" Target="../media/image1.gif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49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sz="488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7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662" r:id="rId8"/>
    <p:sldLayoutId id="2147483663" r:id="rId9"/>
    <p:sldLayoutId id="2147483698" r:id="rId10"/>
    <p:sldLayoutId id="2147483699" r:id="rId11"/>
    <p:sldLayoutId id="2147483700" r:id="rId12"/>
    <p:sldLayoutId id="2147483701" r:id="rId13"/>
    <p:sldLayoutId id="2147483705" r:id="rId14"/>
    <p:sldLayoutId id="2147483664" r:id="rId15"/>
    <p:sldLayoutId id="2147483707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66" r:id="rId22"/>
    <p:sldLayoutId id="2147483667" r:id="rId23"/>
    <p:sldLayoutId id="2147483677" r:id="rId24"/>
    <p:sldLayoutId id="2147483678" r:id="rId25"/>
  </p:sldLayoutIdLst>
  <p:hf sldNum="0" hdr="0" ftr="0"/>
  <p:txStyles>
    <p:titleStyle>
      <a:lvl1pPr algn="l" defTabSz="685697" rtl="0" eaLnBrk="1" latinLnBrk="0" hangingPunct="1">
        <a:lnSpc>
          <a:spcPct val="100000"/>
        </a:lnSpc>
        <a:spcBef>
          <a:spcPct val="0"/>
        </a:spcBef>
        <a:buNone/>
        <a:defRPr sz="2794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56500" indent="-256500" algn="l" defTabSz="685697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8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6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688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825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222353C-2DB0-47E5-9A9A-2BEB61BA64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38289497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1" imgW="592" imgH="595" progId="TCLayout.ActiveDocument.1">
                  <p:embed/>
                </p:oleObj>
              </mc:Choice>
              <mc:Fallback>
                <p:oleObj name="think-cell Slide" r:id="rId41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222353C-2DB0-47E5-9A9A-2BEB61BA64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C9B8ADC-46A7-4082-9DD7-70BE71FACF2A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nb-NO" sz="2736" b="1" i="0" u="none" cap="none" baseline="0">
              <a:latin typeface="TID" pitchFamily="2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11560" y="465660"/>
            <a:ext cx="8075240" cy="539967"/>
          </a:xfrm>
          <a:prstGeom prst="rect">
            <a:avLst/>
          </a:prstGeom>
        </p:spPr>
        <p:txBody>
          <a:bodyPr vert="horz" lIns="168908" tIns="84454" rIns="168908" bIns="84454" rtlCol="0" anchor="b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189" y="1059910"/>
            <a:ext cx="8137525" cy="3920850"/>
          </a:xfrm>
          <a:prstGeom prst="rect">
            <a:avLst/>
          </a:prstGeom>
        </p:spPr>
        <p:txBody>
          <a:bodyPr vert="horz" lIns="168908" tIns="84454" rIns="168908" bIns="84454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656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  <p:sldLayoutId id="2147484326" r:id="rId13"/>
    <p:sldLayoutId id="2147484327" r:id="rId14"/>
    <p:sldLayoutId id="2147484328" r:id="rId15"/>
    <p:sldLayoutId id="2147484329" r:id="rId16"/>
    <p:sldLayoutId id="2147484330" r:id="rId17"/>
    <p:sldLayoutId id="2147484331" r:id="rId18"/>
    <p:sldLayoutId id="2147484332" r:id="rId19"/>
    <p:sldLayoutId id="2147484333" r:id="rId20"/>
    <p:sldLayoutId id="2147484334" r:id="rId21"/>
    <p:sldLayoutId id="2147484335" r:id="rId22"/>
    <p:sldLayoutId id="2147484336" r:id="rId23"/>
    <p:sldLayoutId id="2147484337" r:id="rId24"/>
    <p:sldLayoutId id="2147484338" r:id="rId25"/>
    <p:sldLayoutId id="2147484339" r:id="rId26"/>
    <p:sldLayoutId id="2147484340" r:id="rId27"/>
    <p:sldLayoutId id="2147484341" r:id="rId28"/>
    <p:sldLayoutId id="2147484342" r:id="rId29"/>
    <p:sldLayoutId id="2147484343" r:id="rId30"/>
    <p:sldLayoutId id="2147484344" r:id="rId31"/>
    <p:sldLayoutId id="2147484345" r:id="rId32"/>
    <p:sldLayoutId id="2147484346" r:id="rId33"/>
    <p:sldLayoutId id="2147484347" r:id="rId34"/>
    <p:sldLayoutId id="2147484348" r:id="rId35"/>
    <p:sldLayoutId id="2147484349" r:id="rId36"/>
  </p:sldLayoutIdLst>
  <p:hf sldNum="0" hdr="0" ftr="0" dt="0"/>
  <p:txStyles>
    <p:titleStyle>
      <a:lvl1pPr algn="l" defTabSz="855857" rtl="0" eaLnBrk="1" latinLnBrk="0" hangingPunct="1">
        <a:spcBef>
          <a:spcPct val="0"/>
        </a:spcBef>
        <a:buNone/>
        <a:defRPr sz="2736" b="1" i="0" kern="1200">
          <a:solidFill>
            <a:schemeClr val="tx1"/>
          </a:solidFill>
          <a:latin typeface="TID" pitchFamily="2" charset="0"/>
          <a:ea typeface="+mj-ea"/>
          <a:cs typeface="Calibri" panose="020F0502020204030204" pitchFamily="34" charset="0"/>
        </a:defRPr>
      </a:lvl1pPr>
    </p:titleStyle>
    <p:bodyStyle>
      <a:lvl1pPr marL="252597" indent="-252597" algn="l" defTabSz="855857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723" b="0" i="0" kern="1200">
          <a:solidFill>
            <a:schemeClr val="tx1"/>
          </a:solidFill>
          <a:latin typeface="Calibri Light" panose="020F0502020204030204" pitchFamily="34" charset="0"/>
          <a:ea typeface="+mn-ea"/>
          <a:cs typeface="Calibri Light" panose="020F0502020204030204" pitchFamily="34" charset="0"/>
        </a:defRPr>
      </a:lvl1pPr>
      <a:lvl2pPr marL="505193" indent="-252597" algn="l" defTabSz="85585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−"/>
        <a:defRPr sz="1368" b="0" i="0" kern="1200">
          <a:solidFill>
            <a:schemeClr val="tx1"/>
          </a:solidFill>
          <a:latin typeface="Calibri Light" panose="020F0502020204030204" pitchFamily="34" charset="0"/>
          <a:ea typeface="+mn-ea"/>
          <a:cs typeface="Calibri Light" panose="020F0502020204030204" pitchFamily="34" charset="0"/>
        </a:defRPr>
      </a:lvl2pPr>
      <a:lvl3pPr marL="757790" indent="-252597" algn="l" defTabSz="85585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−"/>
        <a:defRPr sz="1165" b="0" i="0" kern="1200">
          <a:solidFill>
            <a:schemeClr val="tx1"/>
          </a:solidFill>
          <a:latin typeface="Calibri Light" panose="020F0502020204030204" pitchFamily="34" charset="0"/>
          <a:ea typeface="+mn-ea"/>
          <a:cs typeface="Calibri Light" panose="020F0502020204030204" pitchFamily="34" charset="0"/>
        </a:defRPr>
      </a:lvl3pPr>
      <a:lvl4pPr marL="1010386" indent="-252597" algn="l" defTabSz="85585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−"/>
        <a:defRPr sz="1013" b="0" i="0" kern="1200">
          <a:solidFill>
            <a:schemeClr val="tx1"/>
          </a:solidFill>
          <a:latin typeface="Calibri Light" panose="020F0502020204030204" pitchFamily="34" charset="0"/>
          <a:ea typeface="+mn-ea"/>
          <a:cs typeface="Calibri Light" panose="020F0502020204030204" pitchFamily="34" charset="0"/>
        </a:defRPr>
      </a:lvl4pPr>
      <a:lvl5pPr marL="1255554" indent="-245168" algn="l" defTabSz="85585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−"/>
        <a:defRPr sz="1013" b="0" i="0" kern="1200">
          <a:solidFill>
            <a:schemeClr val="tx1"/>
          </a:solidFill>
          <a:latin typeface="Calibri Light" panose="020F0502020204030204" pitchFamily="34" charset="0"/>
          <a:ea typeface="+mn-ea"/>
          <a:cs typeface="Calibri Light" panose="020F0502020204030204" pitchFamily="34" charset="0"/>
        </a:defRPr>
      </a:lvl5pPr>
      <a:lvl6pPr marL="2353606" indent="-213964" algn="l" defTabSz="855857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1534" indent="-213964" algn="l" defTabSz="855857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09463" indent="-213964" algn="l" defTabSz="855857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37391" indent="-213964" algn="l" defTabSz="855857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855857" rtl="0" eaLnBrk="1" latinLnBrk="0" hangingPunct="1">
        <a:defRPr sz="1672" kern="1200">
          <a:solidFill>
            <a:schemeClr val="tx1"/>
          </a:solidFill>
          <a:latin typeface="+mn-lt"/>
          <a:ea typeface="+mn-ea"/>
          <a:cs typeface="+mn-cs"/>
        </a:defRPr>
      </a:lvl1pPr>
      <a:lvl2pPr marL="427928" algn="l" defTabSz="855857" rtl="0" eaLnBrk="1" latinLnBrk="0" hangingPunct="1">
        <a:defRPr sz="1672" kern="1200">
          <a:solidFill>
            <a:schemeClr val="tx1"/>
          </a:solidFill>
          <a:latin typeface="+mn-lt"/>
          <a:ea typeface="+mn-ea"/>
          <a:cs typeface="+mn-cs"/>
        </a:defRPr>
      </a:lvl2pPr>
      <a:lvl3pPr marL="855857" algn="l" defTabSz="855857" rtl="0" eaLnBrk="1" latinLnBrk="0" hangingPunct="1">
        <a:defRPr sz="1672" kern="1200">
          <a:solidFill>
            <a:schemeClr val="tx1"/>
          </a:solidFill>
          <a:latin typeface="+mn-lt"/>
          <a:ea typeface="+mn-ea"/>
          <a:cs typeface="+mn-cs"/>
        </a:defRPr>
      </a:lvl3pPr>
      <a:lvl4pPr marL="1283785" algn="l" defTabSz="855857" rtl="0" eaLnBrk="1" latinLnBrk="0" hangingPunct="1">
        <a:defRPr sz="1672" kern="1200">
          <a:solidFill>
            <a:schemeClr val="tx1"/>
          </a:solidFill>
          <a:latin typeface="+mn-lt"/>
          <a:ea typeface="+mn-ea"/>
          <a:cs typeface="+mn-cs"/>
        </a:defRPr>
      </a:lvl4pPr>
      <a:lvl5pPr marL="1711713" algn="l" defTabSz="855857" rtl="0" eaLnBrk="1" latinLnBrk="0" hangingPunct="1">
        <a:defRPr sz="1672" kern="1200">
          <a:solidFill>
            <a:schemeClr val="tx1"/>
          </a:solidFill>
          <a:latin typeface="+mn-lt"/>
          <a:ea typeface="+mn-ea"/>
          <a:cs typeface="+mn-cs"/>
        </a:defRPr>
      </a:lvl5pPr>
      <a:lvl6pPr marL="2139642" algn="l" defTabSz="855857" rtl="0" eaLnBrk="1" latinLnBrk="0" hangingPunct="1">
        <a:defRPr sz="1672" kern="1200">
          <a:solidFill>
            <a:schemeClr val="tx1"/>
          </a:solidFill>
          <a:latin typeface="+mn-lt"/>
          <a:ea typeface="+mn-ea"/>
          <a:cs typeface="+mn-cs"/>
        </a:defRPr>
      </a:lvl6pPr>
      <a:lvl7pPr marL="2567570" algn="l" defTabSz="855857" rtl="0" eaLnBrk="1" latinLnBrk="0" hangingPunct="1">
        <a:defRPr sz="1672" kern="1200">
          <a:solidFill>
            <a:schemeClr val="tx1"/>
          </a:solidFill>
          <a:latin typeface="+mn-lt"/>
          <a:ea typeface="+mn-ea"/>
          <a:cs typeface="+mn-cs"/>
        </a:defRPr>
      </a:lvl7pPr>
      <a:lvl8pPr marL="2995498" algn="l" defTabSz="855857" rtl="0" eaLnBrk="1" latinLnBrk="0" hangingPunct="1">
        <a:defRPr sz="1672" kern="1200">
          <a:solidFill>
            <a:schemeClr val="tx1"/>
          </a:solidFill>
          <a:latin typeface="+mn-lt"/>
          <a:ea typeface="+mn-ea"/>
          <a:cs typeface="+mn-cs"/>
        </a:defRPr>
      </a:lvl8pPr>
      <a:lvl9pPr marL="3423427" algn="l" defTabSz="855857" rtl="0" eaLnBrk="1" latinLnBrk="0" hangingPunct="1">
        <a:defRPr sz="16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F54BBDC-9D07-4C9E-A251-BE550C82F7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21518659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30" imgW="360" imgH="360" progId="TCLayout.ActiveDocument.1">
                  <p:embed/>
                </p:oleObj>
              </mc:Choice>
              <mc:Fallback>
                <p:oleObj name="think-cell Slide" r:id="rId30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F54BBDC-9D07-4C9E-A251-BE550C82F7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49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sz="488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8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  <p:sldLayoutId id="2147484703" r:id="rId12"/>
    <p:sldLayoutId id="2147484704" r:id="rId13"/>
    <p:sldLayoutId id="2147484705" r:id="rId14"/>
    <p:sldLayoutId id="2147484706" r:id="rId15"/>
    <p:sldLayoutId id="2147484707" r:id="rId16"/>
    <p:sldLayoutId id="2147484708" r:id="rId17"/>
    <p:sldLayoutId id="2147484709" r:id="rId18"/>
    <p:sldLayoutId id="2147484710" r:id="rId19"/>
    <p:sldLayoutId id="2147484711" r:id="rId20"/>
    <p:sldLayoutId id="2147484712" r:id="rId21"/>
    <p:sldLayoutId id="2147484713" r:id="rId22"/>
    <p:sldLayoutId id="2147484714" r:id="rId23"/>
    <p:sldLayoutId id="2147484715" r:id="rId24"/>
    <p:sldLayoutId id="2147484716" r:id="rId25"/>
    <p:sldLayoutId id="2147484717" r:id="rId26"/>
  </p:sldLayoutIdLst>
  <p:hf sldNum="0" hdr="0" ftr="0" dt="0"/>
  <p:txStyles>
    <p:titleStyle>
      <a:lvl1pPr algn="l" defTabSz="685697" rtl="0" eaLnBrk="1" latinLnBrk="0" hangingPunct="1">
        <a:lnSpc>
          <a:spcPct val="100000"/>
        </a:lnSpc>
        <a:spcBef>
          <a:spcPct val="0"/>
        </a:spcBef>
        <a:buNone/>
        <a:defRPr sz="2794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56500" indent="-256500" algn="l" defTabSz="685697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8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6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688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825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49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sz="488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  <p:sldLayoutId id="2147484731" r:id="rId13"/>
    <p:sldLayoutId id="2147484732" r:id="rId14"/>
    <p:sldLayoutId id="2147484733" r:id="rId15"/>
    <p:sldLayoutId id="2147484734" r:id="rId16"/>
    <p:sldLayoutId id="2147484735" r:id="rId17"/>
    <p:sldLayoutId id="2147484736" r:id="rId18"/>
    <p:sldLayoutId id="2147484737" r:id="rId19"/>
    <p:sldLayoutId id="2147484738" r:id="rId20"/>
    <p:sldLayoutId id="2147484739" r:id="rId21"/>
    <p:sldLayoutId id="2147484740" r:id="rId22"/>
    <p:sldLayoutId id="2147484741" r:id="rId23"/>
    <p:sldLayoutId id="2147484742" r:id="rId24"/>
    <p:sldLayoutId id="2147484743" r:id="rId25"/>
    <p:sldLayoutId id="2147484744" r:id="rId26"/>
    <p:sldLayoutId id="2147484745" r:id="rId27"/>
  </p:sldLayoutIdLst>
  <p:hf sldNum="0" hdr="0" ftr="0" dt="0"/>
  <p:txStyles>
    <p:titleStyle>
      <a:lvl1pPr algn="l" defTabSz="685697" rtl="0" eaLnBrk="1" latinLnBrk="0" hangingPunct="1">
        <a:lnSpc>
          <a:spcPct val="100000"/>
        </a:lnSpc>
        <a:spcBef>
          <a:spcPct val="0"/>
        </a:spcBef>
        <a:buNone/>
        <a:defRPr sz="2794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56500" indent="-256500" algn="l" defTabSz="685697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8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6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688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825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C004E4A-CCCC-41CE-B2A9-5A0708739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603" y="-42069"/>
            <a:ext cx="6545716" cy="5229225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7AC05B86-92C0-4F43-9EFB-84A177538910}"/>
              </a:ext>
            </a:extLst>
          </p:cNvPr>
          <p:cNvSpPr txBox="1">
            <a:spLocks/>
          </p:cNvSpPr>
          <p:nvPr/>
        </p:nvSpPr>
        <p:spPr>
          <a:xfrm>
            <a:off x="229266" y="803983"/>
            <a:ext cx="7522003" cy="147732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69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800" dirty="0" err="1">
                <a:solidFill>
                  <a:schemeClr val="tx2">
                    <a:lumMod val="75000"/>
                  </a:schemeClr>
                </a:solidFill>
              </a:rPr>
              <a:t>Towards</a:t>
            </a:r>
            <a:r>
              <a:rPr lang="nb-NO" sz="4800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nb-NO" sz="4800" dirty="0" err="1">
                <a:solidFill>
                  <a:schemeClr val="tx2">
                    <a:lumMod val="75000"/>
                  </a:schemeClr>
                </a:solidFill>
              </a:rPr>
              <a:t>sustainable</a:t>
            </a:r>
            <a:r>
              <a:rPr lang="nb-NO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b-NO" sz="4800" dirty="0" err="1">
                <a:solidFill>
                  <a:schemeClr val="tx2">
                    <a:lumMod val="75000"/>
                  </a:schemeClr>
                </a:solidFill>
              </a:rPr>
              <a:t>freedom</a:t>
            </a:r>
            <a:r>
              <a:rPr lang="nb-NO" sz="4800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nb-NO" sz="4800" dirty="0" err="1">
                <a:solidFill>
                  <a:schemeClr val="tx2">
                    <a:lumMod val="75000"/>
                  </a:schemeClr>
                </a:solidFill>
              </a:rPr>
              <a:t>movement</a:t>
            </a:r>
            <a:endParaRPr lang="nb-NO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88174AD-DA75-407C-95FB-CFEE2D8BA816}"/>
              </a:ext>
            </a:extLst>
          </p:cNvPr>
          <p:cNvSpPr txBox="1">
            <a:spLocks/>
          </p:cNvSpPr>
          <p:nvPr/>
        </p:nvSpPr>
        <p:spPr>
          <a:xfrm>
            <a:off x="229266" y="2375755"/>
            <a:ext cx="2380584" cy="1091778"/>
          </a:xfrm>
          <a:prstGeom prst="rect">
            <a:avLst/>
          </a:prstGeom>
        </p:spPr>
        <p:txBody>
          <a:bodyPr/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>
                <a:solidFill>
                  <a:schemeClr val="tx1"/>
                </a:solidFill>
                <a:latin typeface="+mj-lt"/>
              </a:rPr>
              <a:t>Bernt Reitan Jenssen</a:t>
            </a:r>
          </a:p>
          <a:p>
            <a:pPr marL="0" indent="0">
              <a:buNone/>
            </a:pPr>
            <a:r>
              <a:rPr lang="nb-NO" sz="1800" dirty="0">
                <a:solidFill>
                  <a:schemeClr val="tx1"/>
                </a:solidFill>
                <a:latin typeface="+mj-lt"/>
              </a:rPr>
              <a:t>CEO Ruter</a:t>
            </a:r>
          </a:p>
          <a:p>
            <a:pPr marL="0" indent="0">
              <a:buNone/>
            </a:pPr>
            <a:r>
              <a:rPr lang="nb-NO" sz="1800">
                <a:solidFill>
                  <a:schemeClr val="tx1"/>
                </a:solidFill>
                <a:latin typeface="+mj-lt"/>
              </a:rPr>
              <a:t>06.05.2021</a:t>
            </a:r>
            <a:endParaRPr lang="nb-NO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76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9D2036-AF71-40BD-B861-70583F04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86093"/>
            <a:ext cx="8655442" cy="430887"/>
          </a:xfrm>
        </p:spPr>
        <p:txBody>
          <a:bodyPr/>
          <a:lstStyle/>
          <a:p>
            <a:pPr algn="l"/>
            <a:r>
              <a:rPr lang="nb-NO" sz="2800" dirty="0"/>
              <a:t>The </a:t>
            </a:r>
            <a:r>
              <a:rPr lang="nb-NO" sz="2800" dirty="0" err="1"/>
              <a:t>mobility</a:t>
            </a:r>
            <a:r>
              <a:rPr lang="nb-NO" sz="2800" dirty="0"/>
              <a:t> </a:t>
            </a:r>
            <a:r>
              <a:rPr lang="nb-NO" sz="2800" dirty="0" err="1"/>
              <a:t>sector</a:t>
            </a:r>
            <a:r>
              <a:rPr lang="nb-NO" sz="2800" dirty="0"/>
              <a:t> is </a:t>
            </a:r>
            <a:r>
              <a:rPr lang="nb-NO" sz="2800" dirty="0" err="1"/>
              <a:t>changing</a:t>
            </a:r>
            <a:endParaRPr lang="nb-NO" sz="28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EF2EC11-B2BC-44A8-9C4E-0FC06A60A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41D6A3F-ACA3-4F5A-BA96-CB3205D3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7" y="1096557"/>
            <a:ext cx="6383065" cy="334699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2EF6021-D02A-4049-BF5B-B7B153B7C39C}"/>
              </a:ext>
            </a:extLst>
          </p:cNvPr>
          <p:cNvSpPr txBox="1"/>
          <p:nvPr/>
        </p:nvSpPr>
        <p:spPr>
          <a:xfrm>
            <a:off x="1212217" y="4073046"/>
            <a:ext cx="1159791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 err="1">
                <a:solidFill>
                  <a:schemeClr val="bg1"/>
                </a:solidFill>
              </a:rPr>
              <a:t>Logged</a:t>
            </a:r>
            <a:r>
              <a:rPr lang="nb-NO" dirty="0">
                <a:solidFill>
                  <a:schemeClr val="bg1"/>
                </a:solidFill>
              </a:rPr>
              <a:t> in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E521C69-2287-4143-9ADB-53525246BB99}"/>
              </a:ext>
            </a:extLst>
          </p:cNvPr>
          <p:cNvSpPr txBox="1"/>
          <p:nvPr/>
        </p:nvSpPr>
        <p:spPr>
          <a:xfrm>
            <a:off x="2540962" y="4073652"/>
            <a:ext cx="1237034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Electric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8653BE4-4C14-40F7-B85B-A9207BD41F5C}"/>
              </a:ext>
            </a:extLst>
          </p:cNvPr>
          <p:cNvSpPr txBox="1"/>
          <p:nvPr/>
        </p:nvSpPr>
        <p:spPr>
          <a:xfrm>
            <a:off x="3848591" y="4073046"/>
            <a:ext cx="1237034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 err="1">
                <a:solidFill>
                  <a:schemeClr val="bg1"/>
                </a:solidFill>
              </a:rPr>
              <a:t>Shared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58ED65E-A1C7-4643-8D13-33B004DCE95B}"/>
              </a:ext>
            </a:extLst>
          </p:cNvPr>
          <p:cNvSpPr txBox="1"/>
          <p:nvPr/>
        </p:nvSpPr>
        <p:spPr>
          <a:xfrm>
            <a:off x="5140323" y="4073046"/>
            <a:ext cx="1200130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 err="1">
                <a:solidFill>
                  <a:schemeClr val="bg1"/>
                </a:solidFill>
              </a:rPr>
              <a:t>Autonomous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DB64522-3446-4BAE-AE2D-3325892EBE96}"/>
              </a:ext>
            </a:extLst>
          </p:cNvPr>
          <p:cNvSpPr txBox="1"/>
          <p:nvPr/>
        </p:nvSpPr>
        <p:spPr>
          <a:xfrm>
            <a:off x="6435491" y="4069392"/>
            <a:ext cx="1159791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298164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726EED8-899B-45ED-94DA-AB3C4D1F3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64069" cy="51450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69384" y="2676137"/>
            <a:ext cx="4157334" cy="1292662"/>
          </a:xfrm>
        </p:spPr>
        <p:txBody>
          <a:bodyPr/>
          <a:lstStyle/>
          <a:p>
            <a:pPr algn="l"/>
            <a:r>
              <a:rPr lang="nb-NO" sz="2800" dirty="0" err="1"/>
              <a:t>We</a:t>
            </a:r>
            <a:r>
              <a:rPr lang="nb-NO" sz="2800" dirty="0"/>
              <a:t> </a:t>
            </a:r>
            <a:r>
              <a:rPr lang="nb-NO" sz="2800" dirty="0" err="1"/>
              <a:t>need</a:t>
            </a:r>
            <a:r>
              <a:rPr lang="nb-NO" sz="2800" dirty="0"/>
              <a:t> to </a:t>
            </a:r>
            <a:r>
              <a:rPr lang="nb-NO" sz="2800" dirty="0" err="1"/>
              <a:t>work</a:t>
            </a:r>
            <a:r>
              <a:rPr lang="nb-NO" sz="2800" dirty="0"/>
              <a:t> </a:t>
            </a:r>
            <a:r>
              <a:rPr lang="nb-NO" sz="2800" i="1" dirty="0" err="1"/>
              <a:t>together</a:t>
            </a:r>
            <a:r>
              <a:rPr lang="nb-NO" sz="2800" dirty="0"/>
              <a:t> </a:t>
            </a:r>
            <a:r>
              <a:rPr lang="nb-NO" sz="2800" dirty="0" err="1"/>
              <a:t>with</a:t>
            </a:r>
            <a:r>
              <a:rPr lang="nb-NO" sz="2800" dirty="0"/>
              <a:t> </a:t>
            </a:r>
            <a:r>
              <a:rPr lang="nb-NO" sz="2800" dirty="0" err="1"/>
              <a:t>our</a:t>
            </a:r>
            <a:r>
              <a:rPr lang="nb-NO" sz="2800" dirty="0"/>
              <a:t> </a:t>
            </a:r>
            <a:r>
              <a:rPr lang="nb-NO" sz="2800" dirty="0" err="1"/>
              <a:t>customers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7066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7CD6ED-5C8A-4986-B5C6-B0564F9BF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980536" cy="861774"/>
          </a:xfrm>
        </p:spPr>
        <p:txBody>
          <a:bodyPr/>
          <a:lstStyle/>
          <a:p>
            <a:r>
              <a:rPr lang="nb-NO" dirty="0" err="1"/>
              <a:t>Securing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customer</a:t>
            </a:r>
            <a:r>
              <a:rPr lang="nb-NO" dirty="0"/>
              <a:t> </a:t>
            </a:r>
            <a:r>
              <a:rPr lang="nb-NO" dirty="0" err="1"/>
              <a:t>interface</a:t>
            </a:r>
            <a:r>
              <a:rPr lang="nb-NO" dirty="0"/>
              <a:t> is </a:t>
            </a:r>
            <a:r>
              <a:rPr lang="nb-NO" dirty="0" err="1"/>
              <a:t>crucial</a:t>
            </a:r>
            <a:r>
              <a:rPr lang="nb-NO" dirty="0"/>
              <a:t> to </a:t>
            </a:r>
            <a:r>
              <a:rPr lang="nb-NO" dirty="0" err="1"/>
              <a:t>ensure</a:t>
            </a:r>
            <a:r>
              <a:rPr lang="nb-NO" dirty="0"/>
              <a:t> </a:t>
            </a:r>
            <a:r>
              <a:rPr lang="nb-NO" dirty="0" err="1"/>
              <a:t>democratic</a:t>
            </a:r>
            <a:r>
              <a:rPr lang="nb-NO" dirty="0"/>
              <a:t> </a:t>
            </a:r>
            <a:r>
              <a:rPr lang="nb-NO" dirty="0" err="1"/>
              <a:t>governance</a:t>
            </a:r>
            <a:endParaRPr lang="nb-NO" dirty="0"/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15202DB3-8355-4C37-8A69-F09C9ABC0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457" y="1229928"/>
            <a:ext cx="4138181" cy="362166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A7F079C-1E52-4DCB-9010-B7A3D016CA2F}"/>
              </a:ext>
            </a:extLst>
          </p:cNvPr>
          <p:cNvSpPr txBox="1"/>
          <p:nvPr/>
        </p:nvSpPr>
        <p:spPr>
          <a:xfrm>
            <a:off x="2690812" y="1943100"/>
            <a:ext cx="623888" cy="230832"/>
          </a:xfrm>
          <a:prstGeom prst="rect">
            <a:avLst/>
          </a:prstGeom>
          <a:solidFill>
            <a:srgbClr val="FFEEE2"/>
          </a:solidFill>
        </p:spPr>
        <p:txBody>
          <a:bodyPr wrap="square" rtlCol="0">
            <a:spAutoFit/>
          </a:bodyPr>
          <a:lstStyle/>
          <a:p>
            <a:r>
              <a:rPr lang="nb-NO" sz="900" b="1" dirty="0"/>
              <a:t>Goal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59B3EF2-783E-4F52-8697-C12950D545F9}"/>
              </a:ext>
            </a:extLst>
          </p:cNvPr>
          <p:cNvSpPr txBox="1"/>
          <p:nvPr/>
        </p:nvSpPr>
        <p:spPr>
          <a:xfrm>
            <a:off x="2728912" y="3684328"/>
            <a:ext cx="623888" cy="230832"/>
          </a:xfrm>
          <a:prstGeom prst="rect">
            <a:avLst/>
          </a:prstGeom>
          <a:solidFill>
            <a:srgbClr val="E8A9A0"/>
          </a:solidFill>
        </p:spPr>
        <p:txBody>
          <a:bodyPr wrap="square" rtlCol="0">
            <a:spAutoFit/>
          </a:bodyPr>
          <a:lstStyle/>
          <a:p>
            <a:r>
              <a:rPr lang="nb-NO" sz="900" b="1" dirty="0"/>
              <a:t>Tools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E7119FF-4149-4D5F-87E3-4A8C8D83976A}"/>
              </a:ext>
            </a:extLst>
          </p:cNvPr>
          <p:cNvSpPr txBox="1"/>
          <p:nvPr/>
        </p:nvSpPr>
        <p:spPr>
          <a:xfrm>
            <a:off x="5293200" y="1850767"/>
            <a:ext cx="1341438" cy="415498"/>
          </a:xfrm>
          <a:prstGeom prst="rect">
            <a:avLst/>
          </a:prstGeom>
          <a:solidFill>
            <a:srgbClr val="FFEEE2"/>
          </a:solidFill>
        </p:spPr>
        <p:txBody>
          <a:bodyPr wrap="square" rtlCol="0">
            <a:spAutoFit/>
          </a:bodyPr>
          <a:lstStyle/>
          <a:p>
            <a:r>
              <a:rPr lang="nb-NO" sz="700" dirty="0"/>
              <a:t>The transport </a:t>
            </a:r>
            <a:r>
              <a:rPr lang="nb-NO" sz="700" dirty="0" err="1"/>
              <a:t>sector</a:t>
            </a:r>
            <a:r>
              <a:rPr lang="nb-NO" sz="700" dirty="0"/>
              <a:t> must be </a:t>
            </a:r>
            <a:r>
              <a:rPr lang="nb-NO" sz="700" dirty="0" err="1"/>
              <a:t>pivoted</a:t>
            </a:r>
            <a:r>
              <a:rPr lang="nb-NO" sz="700" dirty="0"/>
              <a:t> </a:t>
            </a:r>
            <a:r>
              <a:rPr lang="nb-NO" sz="700" dirty="0" err="1"/>
              <a:t>towards</a:t>
            </a:r>
            <a:r>
              <a:rPr lang="nb-NO" sz="700" dirty="0"/>
              <a:t> </a:t>
            </a:r>
            <a:r>
              <a:rPr lang="nb-NO" sz="700" dirty="0" err="1"/>
              <a:t>the</a:t>
            </a:r>
            <a:r>
              <a:rPr lang="nb-NO" sz="700" dirty="0"/>
              <a:t> goals </a:t>
            </a:r>
            <a:r>
              <a:rPr lang="nb-NO" sz="700" dirty="0" err="1"/>
              <a:t>we</a:t>
            </a:r>
            <a:r>
              <a:rPr lang="nb-NO" sz="700" dirty="0"/>
              <a:t> </a:t>
            </a:r>
            <a:r>
              <a:rPr lang="nb-NO" sz="700" dirty="0" err="1"/>
              <a:t>want</a:t>
            </a:r>
            <a:r>
              <a:rPr lang="nb-NO" sz="700" dirty="0"/>
              <a:t> to </a:t>
            </a:r>
            <a:r>
              <a:rPr lang="nb-NO" sz="700" dirty="0" err="1"/>
              <a:t>achieve</a:t>
            </a:r>
            <a:r>
              <a:rPr lang="nb-NO" sz="700" dirty="0"/>
              <a:t>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1FC25DF-05E1-4BD2-A9B9-83703061A42F}"/>
              </a:ext>
            </a:extLst>
          </p:cNvPr>
          <p:cNvSpPr txBox="1"/>
          <p:nvPr/>
        </p:nvSpPr>
        <p:spPr>
          <a:xfrm>
            <a:off x="3557155" y="1943100"/>
            <a:ext cx="1736045" cy="200055"/>
          </a:xfrm>
          <a:prstGeom prst="rect">
            <a:avLst/>
          </a:prstGeom>
          <a:solidFill>
            <a:srgbClr val="F7F7FC"/>
          </a:solidFill>
        </p:spPr>
        <p:txBody>
          <a:bodyPr wrap="square" rtlCol="0">
            <a:spAutoFit/>
          </a:bodyPr>
          <a:lstStyle/>
          <a:p>
            <a:r>
              <a:rPr lang="nb-NO" sz="700" b="1" dirty="0"/>
              <a:t>A </a:t>
            </a:r>
            <a:r>
              <a:rPr lang="nb-NO" sz="700" b="1" dirty="0" err="1"/>
              <a:t>sustainable</a:t>
            </a:r>
            <a:r>
              <a:rPr lang="nb-NO" sz="700" b="1" dirty="0"/>
              <a:t> </a:t>
            </a:r>
            <a:r>
              <a:rPr lang="nb-NO" sz="700" b="1" dirty="0" err="1"/>
              <a:t>freedom</a:t>
            </a:r>
            <a:r>
              <a:rPr lang="nb-NO" sz="700" b="1" dirty="0"/>
              <a:t> of </a:t>
            </a:r>
            <a:r>
              <a:rPr lang="nb-NO" sz="700" b="1" dirty="0" err="1"/>
              <a:t>movement</a:t>
            </a:r>
            <a:r>
              <a:rPr lang="nb-NO" sz="700" b="1" dirty="0"/>
              <a:t>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29DB132-C7B1-44B5-95D7-AFED5BB8AE31}"/>
              </a:ext>
            </a:extLst>
          </p:cNvPr>
          <p:cNvSpPr txBox="1"/>
          <p:nvPr/>
        </p:nvSpPr>
        <p:spPr>
          <a:xfrm>
            <a:off x="3640955" y="2337953"/>
            <a:ext cx="665843" cy="200055"/>
          </a:xfrm>
          <a:prstGeom prst="rect">
            <a:avLst/>
          </a:prstGeom>
          <a:solidFill>
            <a:srgbClr val="FFEEE2"/>
          </a:solidFill>
        </p:spPr>
        <p:txBody>
          <a:bodyPr wrap="square" rtlCol="0">
            <a:spAutoFit/>
          </a:bodyPr>
          <a:lstStyle/>
          <a:p>
            <a:r>
              <a:rPr lang="nb-NO" sz="700" dirty="0" err="1"/>
              <a:t>Needs</a:t>
            </a:r>
            <a:r>
              <a:rPr lang="nb-NO" sz="700" dirty="0"/>
              <a:t>/data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8BDC266-C8CB-4D65-B501-B699CD8468B7}"/>
              </a:ext>
            </a:extLst>
          </p:cNvPr>
          <p:cNvSpPr txBox="1"/>
          <p:nvPr/>
        </p:nvSpPr>
        <p:spPr>
          <a:xfrm>
            <a:off x="4471953" y="2284091"/>
            <a:ext cx="665843" cy="307777"/>
          </a:xfrm>
          <a:prstGeom prst="rect">
            <a:avLst/>
          </a:prstGeom>
          <a:solidFill>
            <a:srgbClr val="FFEEE2"/>
          </a:solidFill>
        </p:spPr>
        <p:txBody>
          <a:bodyPr wrap="square" rtlCol="0">
            <a:spAutoFit/>
          </a:bodyPr>
          <a:lstStyle/>
          <a:p>
            <a:r>
              <a:rPr lang="nb-NO" sz="700" dirty="0" err="1"/>
              <a:t>Experience</a:t>
            </a:r>
            <a:r>
              <a:rPr lang="nb-NO" sz="700" dirty="0"/>
              <a:t>/service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AAC9EDB-D693-4207-8C86-18BB6E0009E0}"/>
              </a:ext>
            </a:extLst>
          </p:cNvPr>
          <p:cNvSpPr txBox="1"/>
          <p:nvPr/>
        </p:nvSpPr>
        <p:spPr>
          <a:xfrm>
            <a:off x="3557155" y="3172991"/>
            <a:ext cx="994546" cy="200055"/>
          </a:xfrm>
          <a:prstGeom prst="rect">
            <a:avLst/>
          </a:prstGeom>
          <a:solidFill>
            <a:srgbClr val="F7F7FC"/>
          </a:solidFill>
        </p:spPr>
        <p:txBody>
          <a:bodyPr wrap="square" rtlCol="0">
            <a:spAutoFit/>
          </a:bodyPr>
          <a:lstStyle/>
          <a:p>
            <a:r>
              <a:rPr lang="nb-NO" sz="700" dirty="0" err="1"/>
              <a:t>Customer</a:t>
            </a:r>
            <a:r>
              <a:rPr lang="nb-NO" sz="700" dirty="0"/>
              <a:t> </a:t>
            </a:r>
            <a:r>
              <a:rPr lang="nb-NO" sz="700" dirty="0" err="1"/>
              <a:t>interface</a:t>
            </a:r>
            <a:r>
              <a:rPr lang="nb-NO" sz="700" dirty="0"/>
              <a:t> 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650A932-5B2E-4F1E-A1BF-C1EAA19C62F8}"/>
              </a:ext>
            </a:extLst>
          </p:cNvPr>
          <p:cNvSpPr txBox="1"/>
          <p:nvPr/>
        </p:nvSpPr>
        <p:spPr>
          <a:xfrm>
            <a:off x="5412671" y="3072684"/>
            <a:ext cx="1102495" cy="415498"/>
          </a:xfrm>
          <a:prstGeom prst="rect">
            <a:avLst/>
          </a:prstGeom>
          <a:solidFill>
            <a:srgbClr val="E8A9A0"/>
          </a:solidFill>
        </p:spPr>
        <p:txBody>
          <a:bodyPr wrap="square" rtlCol="0">
            <a:spAutoFit/>
          </a:bodyPr>
          <a:lstStyle/>
          <a:p>
            <a:r>
              <a:rPr lang="nb-NO" sz="700" dirty="0" err="1"/>
              <a:t>Democratic</a:t>
            </a:r>
            <a:r>
              <a:rPr lang="nb-NO" sz="700" dirty="0"/>
              <a:t> </a:t>
            </a:r>
            <a:r>
              <a:rPr lang="nb-NO" sz="700" dirty="0" err="1"/>
              <a:t>influence</a:t>
            </a:r>
            <a:r>
              <a:rPr lang="nb-NO" sz="700" dirty="0"/>
              <a:t> </a:t>
            </a:r>
            <a:r>
              <a:rPr lang="nb-NO" sz="700" dirty="0" err="1"/>
              <a:t>takes</a:t>
            </a:r>
            <a:r>
              <a:rPr lang="nb-NO" sz="700" dirty="0"/>
              <a:t> </a:t>
            </a:r>
            <a:r>
              <a:rPr lang="nb-NO" sz="700" dirty="0" err="1"/>
              <a:t>place</a:t>
            </a:r>
            <a:r>
              <a:rPr lang="nb-NO" sz="700" dirty="0"/>
              <a:t> </a:t>
            </a:r>
            <a:r>
              <a:rPr lang="nb-NO" sz="700" dirty="0" err="1"/>
              <a:t>through</a:t>
            </a:r>
            <a:r>
              <a:rPr lang="nb-NO" sz="700" dirty="0"/>
              <a:t> </a:t>
            </a:r>
            <a:r>
              <a:rPr lang="nb-NO" sz="700" dirty="0" err="1"/>
              <a:t>the</a:t>
            </a:r>
            <a:r>
              <a:rPr lang="nb-NO" sz="700" dirty="0"/>
              <a:t> </a:t>
            </a:r>
            <a:r>
              <a:rPr lang="nb-NO" sz="700" dirty="0" err="1"/>
              <a:t>customer</a:t>
            </a:r>
            <a:r>
              <a:rPr lang="nb-NO" sz="700" dirty="0"/>
              <a:t> </a:t>
            </a:r>
            <a:r>
              <a:rPr lang="nb-NO" sz="700" dirty="0" err="1"/>
              <a:t>interface</a:t>
            </a:r>
            <a:endParaRPr lang="nb-NO" sz="70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E45ABC1-A495-4638-8204-849CFA76F28A}"/>
              </a:ext>
            </a:extLst>
          </p:cNvPr>
          <p:cNvSpPr txBox="1"/>
          <p:nvPr/>
        </p:nvSpPr>
        <p:spPr>
          <a:xfrm>
            <a:off x="5412670" y="4122478"/>
            <a:ext cx="1102495" cy="415498"/>
          </a:xfrm>
          <a:prstGeom prst="rect">
            <a:avLst/>
          </a:prstGeom>
          <a:solidFill>
            <a:srgbClr val="E8A9A0"/>
          </a:solidFill>
        </p:spPr>
        <p:txBody>
          <a:bodyPr wrap="square" rtlCol="0">
            <a:spAutoFit/>
          </a:bodyPr>
          <a:lstStyle/>
          <a:p>
            <a:r>
              <a:rPr lang="nb-NO" sz="700" dirty="0" err="1"/>
              <a:t>Infrastructure</a:t>
            </a:r>
            <a:r>
              <a:rPr lang="nb-NO" sz="700" dirty="0"/>
              <a:t> must be </a:t>
            </a:r>
            <a:r>
              <a:rPr lang="nb-NO" sz="700" dirty="0" err="1"/>
              <a:t>based</a:t>
            </a:r>
            <a:r>
              <a:rPr lang="nb-NO" sz="700" dirty="0"/>
              <a:t> </a:t>
            </a:r>
            <a:r>
              <a:rPr lang="nb-NO" sz="700" dirty="0" err="1"/>
              <a:t>on</a:t>
            </a:r>
            <a:r>
              <a:rPr lang="nb-NO" sz="700" dirty="0"/>
              <a:t> </a:t>
            </a:r>
            <a:r>
              <a:rPr lang="nb-NO" sz="700" dirty="0" err="1"/>
              <a:t>customer</a:t>
            </a:r>
            <a:r>
              <a:rPr lang="nb-NO" sz="700" dirty="0"/>
              <a:t> </a:t>
            </a:r>
            <a:r>
              <a:rPr lang="nb-NO" sz="700" dirty="0" err="1"/>
              <a:t>needs</a:t>
            </a:r>
            <a:r>
              <a:rPr lang="nb-NO" sz="700" dirty="0"/>
              <a:t> and data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61F11F7-279A-40A2-A121-507B3A3EAAC6}"/>
              </a:ext>
            </a:extLst>
          </p:cNvPr>
          <p:cNvSpPr txBox="1"/>
          <p:nvPr/>
        </p:nvSpPr>
        <p:spPr>
          <a:xfrm>
            <a:off x="3557155" y="3645855"/>
            <a:ext cx="1366021" cy="307777"/>
          </a:xfrm>
          <a:prstGeom prst="rect">
            <a:avLst/>
          </a:prstGeom>
          <a:solidFill>
            <a:srgbClr val="FAE6DF"/>
          </a:solidFill>
        </p:spPr>
        <p:txBody>
          <a:bodyPr wrap="square" rtlCol="0">
            <a:spAutoFit/>
          </a:bodyPr>
          <a:lstStyle/>
          <a:p>
            <a:r>
              <a:rPr lang="nb-NO" sz="700" dirty="0"/>
              <a:t>Service </a:t>
            </a:r>
            <a:r>
              <a:rPr lang="nb-NO" sz="700" dirty="0" err="1"/>
              <a:t>development</a:t>
            </a:r>
            <a:r>
              <a:rPr lang="nb-NO" sz="700" dirty="0"/>
              <a:t> and </a:t>
            </a:r>
            <a:r>
              <a:rPr lang="nb-NO" sz="700" dirty="0" err="1"/>
              <a:t>operation</a:t>
            </a:r>
            <a:endParaRPr lang="nb-NO" sz="700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5194C75-9EC0-4E72-B7E9-6C0585A42BF2}"/>
              </a:ext>
            </a:extLst>
          </p:cNvPr>
          <p:cNvSpPr txBox="1"/>
          <p:nvPr/>
        </p:nvSpPr>
        <p:spPr>
          <a:xfrm>
            <a:off x="3557155" y="4226441"/>
            <a:ext cx="1366021" cy="200055"/>
          </a:xfrm>
          <a:prstGeom prst="rect">
            <a:avLst/>
          </a:prstGeom>
          <a:solidFill>
            <a:srgbClr val="F9DBD4"/>
          </a:solidFill>
        </p:spPr>
        <p:txBody>
          <a:bodyPr wrap="square" rtlCol="0">
            <a:spAutoFit/>
          </a:bodyPr>
          <a:lstStyle/>
          <a:p>
            <a:r>
              <a:rPr lang="nb-NO" sz="700" dirty="0" err="1"/>
              <a:t>Infrastructure</a:t>
            </a:r>
            <a:endParaRPr lang="nb-NO" sz="700" dirty="0"/>
          </a:p>
        </p:txBody>
      </p:sp>
    </p:spTree>
    <p:extLst>
      <p:ext uri="{BB962C8B-B14F-4D97-AF65-F5344CB8AC3E}">
        <p14:creationId xmlns:p14="http://schemas.microsoft.com/office/powerpoint/2010/main" val="149129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6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726EED8-899B-45ED-94DA-AB3C4D1F3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64069" cy="51450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69384" y="3107025"/>
            <a:ext cx="4157334" cy="861774"/>
          </a:xfrm>
        </p:spPr>
        <p:txBody>
          <a:bodyPr/>
          <a:lstStyle/>
          <a:p>
            <a:pPr algn="l"/>
            <a:r>
              <a:rPr lang="nb-NO" sz="2800" dirty="0" err="1"/>
              <a:t>Understanding</a:t>
            </a:r>
            <a:r>
              <a:rPr lang="nb-NO" sz="2800" dirty="0"/>
              <a:t> </a:t>
            </a:r>
            <a:r>
              <a:rPr lang="nb-NO" sz="2800" dirty="0" err="1"/>
              <a:t>our</a:t>
            </a:r>
            <a:r>
              <a:rPr lang="nb-NO" sz="2800" dirty="0"/>
              <a:t> </a:t>
            </a:r>
            <a:r>
              <a:rPr lang="nb-NO" sz="2800" dirty="0" err="1"/>
              <a:t>customers</a:t>
            </a:r>
            <a:r>
              <a:rPr lang="nb-NO" sz="2800" dirty="0"/>
              <a:t>’ </a:t>
            </a:r>
            <a:r>
              <a:rPr lang="nb-NO" sz="2800" dirty="0" err="1"/>
              <a:t>needs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42485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9D0E70D8-C534-4154-AA45-104A18CFF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09" y="-58522"/>
            <a:ext cx="4644544" cy="520361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56597" y="3007478"/>
            <a:ext cx="5512915" cy="1107996"/>
          </a:xfrm>
        </p:spPr>
        <p:txBody>
          <a:bodyPr/>
          <a:lstStyle/>
          <a:p>
            <a:pPr algn="l"/>
            <a:r>
              <a:rPr lang="nb-NO" sz="3600" dirty="0" err="1"/>
              <a:t>Getting</a:t>
            </a:r>
            <a:r>
              <a:rPr lang="nb-NO" sz="3600" dirty="0"/>
              <a:t> </a:t>
            </a:r>
            <a:r>
              <a:rPr lang="nb-NO" sz="3600" dirty="0" err="1"/>
              <a:t>closer</a:t>
            </a:r>
            <a:r>
              <a:rPr lang="nb-NO" sz="3600" dirty="0"/>
              <a:t> to </a:t>
            </a:r>
            <a:r>
              <a:rPr lang="nb-NO" sz="3600" dirty="0" err="1"/>
              <a:t>our</a:t>
            </a:r>
            <a:r>
              <a:rPr lang="nb-NO" sz="3600" dirty="0"/>
              <a:t> </a:t>
            </a:r>
            <a:r>
              <a:rPr lang="nb-NO" sz="3600" dirty="0" err="1"/>
              <a:t>customers</a:t>
            </a:r>
            <a:r>
              <a:rPr lang="nb-NO" sz="3600" dirty="0"/>
              <a:t> </a:t>
            </a:r>
            <a:r>
              <a:rPr lang="nb-NO" sz="3600" dirty="0" err="1"/>
              <a:t>needs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9551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3">
            <a:extLst>
              <a:ext uri="{FF2B5EF4-FFF2-40B4-BE49-F238E27FC236}">
                <a16:creationId xmlns:a16="http://schemas.microsoft.com/office/drawing/2014/main" id="{BACD480A-8FFA-4848-9D29-14495477BBF2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8493920" cy="53721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mobility sector is changing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8DAF359-79B9-45D3-85CF-15DB278FD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17" y="1096557"/>
            <a:ext cx="6383065" cy="334699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8D5A63E-234D-4A8F-9612-A33070EB1967}"/>
              </a:ext>
            </a:extLst>
          </p:cNvPr>
          <p:cNvSpPr txBox="1"/>
          <p:nvPr/>
        </p:nvSpPr>
        <p:spPr>
          <a:xfrm>
            <a:off x="1212217" y="4049848"/>
            <a:ext cx="1159791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chemeClr val="bg1"/>
                </a:solidFill>
              </a:rPr>
              <a:t>Logged</a:t>
            </a:r>
            <a:r>
              <a:rPr lang="nb-NO" dirty="0">
                <a:solidFill>
                  <a:schemeClr val="bg1"/>
                </a:solidFill>
              </a:rPr>
              <a:t> in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B4E90D8-124D-4D04-AA2C-246D453EF1BD}"/>
              </a:ext>
            </a:extLst>
          </p:cNvPr>
          <p:cNvSpPr txBox="1"/>
          <p:nvPr/>
        </p:nvSpPr>
        <p:spPr>
          <a:xfrm>
            <a:off x="2568728" y="4049848"/>
            <a:ext cx="1159791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Electric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6C2922-7311-4B4C-B401-F060A17B667B}"/>
              </a:ext>
            </a:extLst>
          </p:cNvPr>
          <p:cNvSpPr txBox="1"/>
          <p:nvPr/>
        </p:nvSpPr>
        <p:spPr>
          <a:xfrm>
            <a:off x="3823853" y="4048531"/>
            <a:ext cx="1237034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chemeClr val="bg1"/>
                </a:solidFill>
              </a:rPr>
              <a:t>Shared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1715D94-662E-422C-B718-3DBD91F85F2D}"/>
              </a:ext>
            </a:extLst>
          </p:cNvPr>
          <p:cNvSpPr txBox="1"/>
          <p:nvPr/>
        </p:nvSpPr>
        <p:spPr>
          <a:xfrm>
            <a:off x="5156221" y="4048531"/>
            <a:ext cx="1159791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chemeClr val="bg1"/>
                </a:solidFill>
              </a:rPr>
              <a:t>Autonomous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7478BD2-5E27-441E-9BEB-992A0ACA6102}"/>
              </a:ext>
            </a:extLst>
          </p:cNvPr>
          <p:cNvSpPr txBox="1"/>
          <p:nvPr/>
        </p:nvSpPr>
        <p:spPr>
          <a:xfrm>
            <a:off x="6421018" y="4048531"/>
            <a:ext cx="1159791" cy="300082"/>
          </a:xfrm>
          <a:prstGeom prst="rect">
            <a:avLst/>
          </a:prstGeom>
          <a:solidFill>
            <a:srgbClr val="B8B8B8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40605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_mQgXcA4_as4WCokwBl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anAu7mSZWfVjLoHTyRa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Ruter 1">
      <a:dk1>
        <a:srgbClr val="000000"/>
      </a:dk1>
      <a:lt1>
        <a:srgbClr val="FFFFFF"/>
      </a:lt1>
      <a:dk2>
        <a:srgbClr val="32374B"/>
      </a:dk2>
      <a:lt2>
        <a:srgbClr val="F5F5F5"/>
      </a:lt2>
      <a:accent1>
        <a:srgbClr val="E60000"/>
      </a:accent1>
      <a:accent2>
        <a:srgbClr val="EC700C"/>
      </a:accent2>
      <a:accent3>
        <a:srgbClr val="FFC800"/>
      </a:accent3>
      <a:accent4>
        <a:srgbClr val="76A300"/>
      </a:accent4>
      <a:accent5>
        <a:srgbClr val="0B91EF"/>
      </a:accent5>
      <a:accent6>
        <a:srgbClr val="682C88"/>
      </a:accent6>
      <a:hlink>
        <a:srgbClr val="006BB3"/>
      </a:hlink>
      <a:folHlink>
        <a:srgbClr val="006B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ter_PowerPoint" id="{DD10C708-B229-DD41-9CC3-4A81E6263A85}" vid="{7DCE9115-4930-4F40-ABFC-A51E0AF087DF}"/>
    </a:ext>
  </a:extLst>
</a:theme>
</file>

<file path=ppt/theme/theme2.xml><?xml version="1.0" encoding="utf-8"?>
<a:theme xmlns:a="http://schemas.openxmlformats.org/drawingml/2006/main" name="Ruter_Powerpointmal-WideScreen_4">
  <a:themeElements>
    <a:clrScheme name="Ruter">
      <a:dk1>
        <a:sysClr val="windowText" lastClr="000000"/>
      </a:dk1>
      <a:lt1>
        <a:srgbClr val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800"/>
      </a:accent3>
      <a:accent4>
        <a:srgbClr val="87B914"/>
      </a:accent4>
      <a:accent5>
        <a:srgbClr val="41BECD"/>
      </a:accent5>
      <a:accent6>
        <a:srgbClr val="6E0A14"/>
      </a:accent6>
      <a:hlink>
        <a:srgbClr val="32374B"/>
      </a:hlink>
      <a:folHlink>
        <a:srgbClr val="AAAAB4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ter_Powerpointmal-WideScreen_egen" id="{D6DF8849-D4F1-444A-8A22-F9C58DD0A9C6}" vid="{C22E8A27-BCC4-3F41-9D11-587B306EF4C6}"/>
    </a:ext>
  </a:extLst>
</a:theme>
</file>

<file path=ppt/theme/theme3.xml><?xml version="1.0" encoding="utf-8"?>
<a:theme xmlns:a="http://schemas.openxmlformats.org/drawingml/2006/main" name="10_Office-tema">
  <a:themeElements>
    <a:clrScheme name="Ruter 1">
      <a:dk1>
        <a:srgbClr val="000000"/>
      </a:dk1>
      <a:lt1>
        <a:srgbClr val="FFFFFF"/>
      </a:lt1>
      <a:dk2>
        <a:srgbClr val="32374B"/>
      </a:dk2>
      <a:lt2>
        <a:srgbClr val="F5F5F5"/>
      </a:lt2>
      <a:accent1>
        <a:srgbClr val="E60000"/>
      </a:accent1>
      <a:accent2>
        <a:srgbClr val="EC700C"/>
      </a:accent2>
      <a:accent3>
        <a:srgbClr val="FFC800"/>
      </a:accent3>
      <a:accent4>
        <a:srgbClr val="76A300"/>
      </a:accent4>
      <a:accent5>
        <a:srgbClr val="0B91EF"/>
      </a:accent5>
      <a:accent6>
        <a:srgbClr val="682C88"/>
      </a:accent6>
      <a:hlink>
        <a:srgbClr val="006BB3"/>
      </a:hlink>
      <a:folHlink>
        <a:srgbClr val="006B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ter_PowerPoint" id="{DD10C708-B229-DD41-9CC3-4A81E6263A85}" vid="{7DCE9115-4930-4F40-ABFC-A51E0AF087DF}"/>
    </a:ext>
  </a:extLst>
</a:theme>
</file>

<file path=ppt/theme/theme4.xml><?xml version="1.0" encoding="utf-8"?>
<a:theme xmlns:a="http://schemas.openxmlformats.org/drawingml/2006/main" name="1_Office-tema">
  <a:themeElements>
    <a:clrScheme name="Ruter 1">
      <a:dk1>
        <a:srgbClr val="000000"/>
      </a:dk1>
      <a:lt1>
        <a:srgbClr val="FFFFFF"/>
      </a:lt1>
      <a:dk2>
        <a:srgbClr val="32374B"/>
      </a:dk2>
      <a:lt2>
        <a:srgbClr val="F5F5F5"/>
      </a:lt2>
      <a:accent1>
        <a:srgbClr val="E60000"/>
      </a:accent1>
      <a:accent2>
        <a:srgbClr val="EC700C"/>
      </a:accent2>
      <a:accent3>
        <a:srgbClr val="FFC800"/>
      </a:accent3>
      <a:accent4>
        <a:srgbClr val="76A300"/>
      </a:accent4>
      <a:accent5>
        <a:srgbClr val="0B91EF"/>
      </a:accent5>
      <a:accent6>
        <a:srgbClr val="682C88"/>
      </a:accent6>
      <a:hlink>
        <a:srgbClr val="006BB3"/>
      </a:hlink>
      <a:folHlink>
        <a:srgbClr val="006B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ter_PowerPoint" id="{DD10C708-B229-DD41-9CC3-4A81E6263A85}" vid="{7DCE9115-4930-4F40-ABFC-A51E0AF087DF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F41C47B5A9FE41833E8B6BB74A5AEA" ma:contentTypeVersion="4" ma:contentTypeDescription="Opprett et nytt dokument." ma:contentTypeScope="" ma:versionID="01f998a3fa5a1c78cb4b4befd6caa9de">
  <xsd:schema xmlns:xsd="http://www.w3.org/2001/XMLSchema" xmlns:xs="http://www.w3.org/2001/XMLSchema" xmlns:p="http://schemas.microsoft.com/office/2006/metadata/properties" xmlns:ns2="14725c0a-5790-4439-a537-cc56faa7f954" targetNamespace="http://schemas.microsoft.com/office/2006/metadata/properties" ma:root="true" ma:fieldsID="78ebfdb4725913024ba55c09d9ca461e" ns2:_="">
    <xsd:import namespace="14725c0a-5790-4439-a537-cc56faa7f9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25c0a-5790-4439-a537-cc56faa7f9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C77EE6-3704-4BE3-80E3-793929D501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78EE55-CC62-4BA6-8A11-80824E37F7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725c0a-5790-4439-a537-cc56faa7f9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E660B2-1327-4361-88B1-F1ADC227EDC5}">
  <ds:schemaRefs>
    <ds:schemaRef ds:uri="58d9aedb-acab-4c64-81c0-71cda20cb59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63</TotalTime>
  <Words>347</Words>
  <Application>Microsoft Office PowerPoint</Application>
  <PresentationFormat>Egendefinert</PresentationFormat>
  <Paragraphs>66</Paragraphs>
  <Slides>8</Slides>
  <Notes>5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TID</vt:lpstr>
      <vt:lpstr>Wingdings</vt:lpstr>
      <vt:lpstr>Office-tema</vt:lpstr>
      <vt:lpstr>Ruter_Powerpointmal-WideScreen_4</vt:lpstr>
      <vt:lpstr>10_Office-tema</vt:lpstr>
      <vt:lpstr>1_Office-tema</vt:lpstr>
      <vt:lpstr>think-cell Slide</vt:lpstr>
      <vt:lpstr>PowerPoint-presentasjon</vt:lpstr>
      <vt:lpstr>The mobility sector is changing</vt:lpstr>
      <vt:lpstr>We need to work together with our customers</vt:lpstr>
      <vt:lpstr>Securing the customer interface is crucial to ensure democratic governance</vt:lpstr>
      <vt:lpstr>PowerPoint-presentasjon</vt:lpstr>
      <vt:lpstr>Understanding our customers’ needs</vt:lpstr>
      <vt:lpstr>Getting closer to our customers needs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Asdal Zita</dc:creator>
  <dc:description>Template by addpoint.no</dc:description>
  <cp:lastModifiedBy>Korneliussen Rolf</cp:lastModifiedBy>
  <cp:revision>2</cp:revision>
  <dcterms:created xsi:type="dcterms:W3CDTF">2020-08-20T07:01:39Z</dcterms:created>
  <dcterms:modified xsi:type="dcterms:W3CDTF">2021-05-21T06:12:24Z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  <property fmtid="{D5CDD505-2E9C-101B-9397-08002B2CF9AE}" pid="3" name="ContentTypeId">
    <vt:lpwstr>0x01010096F41C47B5A9FE41833E8B6BB74A5AEA</vt:lpwstr>
  </property>
</Properties>
</file>