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24"/>
  </p:notesMasterIdLst>
  <p:handoutMasterIdLst>
    <p:handoutMasterId r:id="rId25"/>
  </p:handoutMasterIdLst>
  <p:sldIdLst>
    <p:sldId id="295" r:id="rId6"/>
    <p:sldId id="274" r:id="rId7"/>
    <p:sldId id="3178" r:id="rId8"/>
    <p:sldId id="3103" r:id="rId9"/>
    <p:sldId id="3177" r:id="rId10"/>
    <p:sldId id="3097" r:id="rId11"/>
    <p:sldId id="3176" r:id="rId12"/>
    <p:sldId id="3098" r:id="rId13"/>
    <p:sldId id="3175" r:id="rId14"/>
    <p:sldId id="3099" r:id="rId15"/>
    <p:sldId id="3174" r:id="rId16"/>
    <p:sldId id="3100" r:id="rId17"/>
    <p:sldId id="3173" r:id="rId18"/>
    <p:sldId id="2142534692" r:id="rId19"/>
    <p:sldId id="3172" r:id="rId20"/>
    <p:sldId id="3169" r:id="rId21"/>
    <p:sldId id="2142534694" r:id="rId22"/>
    <p:sldId id="3096" r:id="rId23"/>
  </p:sldIdLst>
  <p:sldSz cx="12192000" cy="6858000"/>
  <p:notesSz cx="6742113" cy="9872663"/>
  <p:custDataLst>
    <p:tags r:id="rId26"/>
  </p:custDataLst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686" autoAdjust="0"/>
    <p:restoredTop sz="78980" autoAdjust="0"/>
  </p:normalViewPr>
  <p:slideViewPr>
    <p:cSldViewPr snapToGrid="0">
      <p:cViewPr varScale="1">
        <p:scale>
          <a:sx n="53" d="100"/>
          <a:sy n="53" d="100"/>
        </p:scale>
        <p:origin x="1380" y="3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2" d="100"/>
        <a:sy n="82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>
            <a:extLst>
              <a:ext uri="{FF2B5EF4-FFF2-40B4-BE49-F238E27FC236}">
                <a16:creationId xmlns:a16="http://schemas.microsoft.com/office/drawing/2014/main" id="{C4A7A705-BA31-47E8-B7D1-89D36F1B24C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0887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A265CC4F-F55B-4974-A939-7C65229D496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19621" y="0"/>
            <a:ext cx="2920887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BAA6CD-21C1-445E-8B11-39A58D450F34}" type="datetimeFigureOut">
              <a:rPr lang="nb-NO" smtClean="0"/>
              <a:t>26.01.2021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A7B7ED43-1D0E-43D9-A908-2F896F21F6B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920887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42276497-1EA9-444C-9740-DF8AC57B357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19621" y="9377363"/>
            <a:ext cx="2920887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43BFFE-A667-4D1D-870E-E1A27D15374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203721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E4011-D456-E44B-9726-CEFF6AA7C23B}" type="datetimeFigureOut">
              <a:rPr lang="nb-NO" smtClean="0"/>
              <a:t>26.01.2021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22963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4212" y="4751220"/>
            <a:ext cx="539369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377318"/>
            <a:ext cx="2921582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18971" y="9377318"/>
            <a:ext cx="2921582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2D5BB6-C28D-534B-8AF2-845E9F016D7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41123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2D5BB6-C28D-534B-8AF2-845E9F016D74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680283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D5BB6-C28D-534B-8AF2-845E9F016D74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021995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2D5BB6-C28D-534B-8AF2-845E9F016D74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43242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2D5BB6-C28D-534B-8AF2-845E9F016D74}" type="slidenum">
              <a:rPr lang="nb-NO" smtClean="0"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73829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49387EE6-208B-8646-B03F-9FB155C7EAB6}"/>
              </a:ext>
            </a:extLst>
          </p:cNvPr>
          <p:cNvSpPr/>
          <p:nvPr userDrawn="1"/>
        </p:nvSpPr>
        <p:spPr>
          <a:xfrm>
            <a:off x="2204579" y="0"/>
            <a:ext cx="6748035" cy="34381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2623013" y="585894"/>
            <a:ext cx="6031889" cy="173604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000">
                <a:solidFill>
                  <a:schemeClr val="accent5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2623012" y="2507412"/>
            <a:ext cx="6031889" cy="6818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12" name="Plassholder for bilde 4">
            <a:extLst>
              <a:ext uri="{FF2B5EF4-FFF2-40B4-BE49-F238E27FC236}">
                <a16:creationId xmlns:a16="http://schemas.microsoft.com/office/drawing/2014/main" id="{79CDC9A5-7206-714A-B3F4-86B45162262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952614" y="0"/>
            <a:ext cx="3239384" cy="3438124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3" name="Plassholder for bilde 9">
            <a:extLst>
              <a:ext uri="{FF2B5EF4-FFF2-40B4-BE49-F238E27FC236}">
                <a16:creationId xmlns:a16="http://schemas.microsoft.com/office/drawing/2014/main" id="{96A97DA8-76BA-124D-8B2B-C8E68390BC2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38124"/>
            <a:ext cx="6096000" cy="3419876"/>
          </a:xfrm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4" name="Plassholder for bilde 4">
            <a:extLst>
              <a:ext uri="{FF2B5EF4-FFF2-40B4-BE49-F238E27FC236}">
                <a16:creationId xmlns:a16="http://schemas.microsoft.com/office/drawing/2014/main" id="{9D0AB2AF-0670-9D48-91CF-AE901CE36D5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204581" y="3438124"/>
            <a:ext cx="3891419" cy="3419876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5" name="Plassholder for bilde 9">
            <a:extLst>
              <a:ext uri="{FF2B5EF4-FFF2-40B4-BE49-F238E27FC236}">
                <a16:creationId xmlns:a16="http://schemas.microsoft.com/office/drawing/2014/main" id="{972BD169-F30E-E042-BFB7-F565DDD96B1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2" y="9124"/>
            <a:ext cx="2204578" cy="6858000"/>
          </a:xfrm>
          <a:noFill/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19834164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3" orient="horz" pos="67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_separat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87375" y="2030819"/>
            <a:ext cx="5432425" cy="398721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199" y="2030819"/>
            <a:ext cx="5503864" cy="398721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3FD5AE8F-D06A-4788-8936-0910832100FD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011823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BBB85C-FE11-A64A-AF2E-E9A02A353689}" type="datetimeFigureOut">
              <a:rPr lang="nb-NO" smtClean="0"/>
              <a:t>26.01.2021</a:t>
            </a:fld>
            <a:endParaRPr lang="nb-NO"/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13D98B86-A1D6-4D5E-B373-39640B7D205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10" name="Plassholder for lysbildenummer 5">
            <a:extLst>
              <a:ext uri="{FF2B5EF4-FFF2-40B4-BE49-F238E27FC236}">
                <a16:creationId xmlns:a16="http://schemas.microsoft.com/office/drawing/2014/main" id="{E91CD30D-3F3A-4DDF-AAC8-E59C2E39834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72908" y="6354430"/>
            <a:ext cx="666007" cy="365125"/>
          </a:xfrm>
          <a:prstGeom prst="rect">
            <a:avLst/>
          </a:prstGeom>
        </p:spPr>
        <p:txBody>
          <a:bodyPr/>
          <a:lstStyle/>
          <a:p>
            <a:fld id="{6E71FCEF-705E-FD4C-A4B2-F83261B6CA35}" type="slidenum">
              <a:rPr lang="nb-NO" smtClean="0"/>
              <a:t>‹#›</a:t>
            </a:fld>
            <a:endParaRPr lang="nb-NO"/>
          </a:p>
        </p:txBody>
      </p:sp>
      <p:sp>
        <p:nvSpPr>
          <p:cNvPr id="12" name="Tittel 1">
            <a:extLst>
              <a:ext uri="{FF2B5EF4-FFF2-40B4-BE49-F238E27FC236}">
                <a16:creationId xmlns:a16="http://schemas.microsoft.com/office/drawing/2014/main" id="{C0125EDF-7CD8-4EBF-BFFF-C1F55D3A4B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8859"/>
            <a:ext cx="11088688" cy="934629"/>
          </a:xfrm>
          <a:prstGeom prst="rect">
            <a:avLst/>
          </a:prstGeom>
        </p:spPr>
        <p:txBody>
          <a:bodyPr anchor="b" anchorCtr="0"/>
          <a:lstStyle/>
          <a:p>
            <a:r>
              <a:rPr lang="da-DK"/>
              <a:t>Klik for at redigere titeltypografien i masteren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28464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87376" y="1789943"/>
            <a:ext cx="5432424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199" y="1789943"/>
            <a:ext cx="5503864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7FC31F03-CF02-4FF0-BF24-38D84A8FA1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8859"/>
            <a:ext cx="11088688" cy="934629"/>
          </a:xfrm>
          <a:prstGeom prst="rect">
            <a:avLst/>
          </a:prstGeom>
        </p:spPr>
        <p:txBody>
          <a:bodyPr anchor="b" anchorCtr="0"/>
          <a:lstStyle/>
          <a:p>
            <a:r>
              <a:rPr lang="da-DK"/>
              <a:t>Klik for at redigere titeltypografien i masteren</a:t>
            </a:r>
            <a:endParaRPr lang="nb-NO" dirty="0"/>
          </a:p>
        </p:txBody>
      </p:sp>
      <p:sp>
        <p:nvSpPr>
          <p:cNvPr id="11" name="Plassholder for innhold 2">
            <a:extLst>
              <a:ext uri="{FF2B5EF4-FFF2-40B4-BE49-F238E27FC236}">
                <a16:creationId xmlns:a16="http://schemas.microsoft.com/office/drawing/2014/main" id="{EC0AE6FF-B8B4-479D-9772-E2585AC14663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7375" y="2711301"/>
            <a:ext cx="5432425" cy="330672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2" name="Plassholder for innhold 3">
            <a:extLst>
              <a:ext uri="{FF2B5EF4-FFF2-40B4-BE49-F238E27FC236}">
                <a16:creationId xmlns:a16="http://schemas.microsoft.com/office/drawing/2014/main" id="{D05B1CCA-6CB2-4D0D-B842-53A405201D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2711301"/>
            <a:ext cx="5503864" cy="330672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3" name="Plassholder for dato 3">
            <a:extLst>
              <a:ext uri="{FF2B5EF4-FFF2-40B4-BE49-F238E27FC236}">
                <a16:creationId xmlns:a16="http://schemas.microsoft.com/office/drawing/2014/main" id="{A1BE1F04-E0F5-4096-9A1C-47F842ADBD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11823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BBB85C-FE11-A64A-AF2E-E9A02A353689}" type="datetimeFigureOut">
              <a:rPr lang="nb-NO" smtClean="0"/>
              <a:t>26.01.2021</a:t>
            </a:fld>
            <a:endParaRPr lang="nb-NO"/>
          </a:p>
        </p:txBody>
      </p:sp>
      <p:sp>
        <p:nvSpPr>
          <p:cNvPr id="14" name="Plassholder for bunntekst 4">
            <a:extLst>
              <a:ext uri="{FF2B5EF4-FFF2-40B4-BE49-F238E27FC236}">
                <a16:creationId xmlns:a16="http://schemas.microsoft.com/office/drawing/2014/main" id="{64137AF8-071C-437A-9743-1DCBEA19C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15" name="Plassholder for lysbildenummer 5">
            <a:extLst>
              <a:ext uri="{FF2B5EF4-FFF2-40B4-BE49-F238E27FC236}">
                <a16:creationId xmlns:a16="http://schemas.microsoft.com/office/drawing/2014/main" id="{7528176E-415D-4C2A-A1A5-9F3913F28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2908" y="6354430"/>
            <a:ext cx="666007" cy="365125"/>
          </a:xfrm>
          <a:prstGeom prst="rect">
            <a:avLst/>
          </a:prstGeom>
        </p:spPr>
        <p:txBody>
          <a:bodyPr/>
          <a:lstStyle/>
          <a:p>
            <a:fld id="{6E71FCEF-705E-FD4C-A4B2-F83261B6CA3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892540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9F83821E-B1C1-844F-B464-ADD21A5F2813}"/>
              </a:ext>
            </a:extLst>
          </p:cNvPr>
          <p:cNvSpPr/>
          <p:nvPr userDrawn="1"/>
        </p:nvSpPr>
        <p:spPr>
          <a:xfrm>
            <a:off x="0" y="0"/>
            <a:ext cx="536944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Plassholder for dato 3">
            <a:extLst>
              <a:ext uri="{FF2B5EF4-FFF2-40B4-BE49-F238E27FC236}">
                <a16:creationId xmlns:a16="http://schemas.microsoft.com/office/drawing/2014/main" id="{93B4807E-8285-42D5-ADB1-2DB2F17C5A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11823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BBB85C-FE11-A64A-AF2E-E9A02A353689}" type="datetimeFigureOut">
              <a:rPr lang="nb-NO" smtClean="0"/>
              <a:t>26.01.2021</a:t>
            </a:fld>
            <a:endParaRPr lang="nb-NO"/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B36CD664-7C9C-4F97-A1BC-CE2C71A56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75498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8" name="Plassholder for lysbildenummer 5">
            <a:extLst>
              <a:ext uri="{FF2B5EF4-FFF2-40B4-BE49-F238E27FC236}">
                <a16:creationId xmlns:a16="http://schemas.microsoft.com/office/drawing/2014/main" id="{A2A24733-1C65-41A0-8B2D-A6F000761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2908" y="6354430"/>
            <a:ext cx="666007" cy="365125"/>
          </a:xfrm>
          <a:prstGeom prst="rect">
            <a:avLst/>
          </a:prstGeom>
        </p:spPr>
        <p:txBody>
          <a:bodyPr/>
          <a:lstStyle/>
          <a:p>
            <a:fld id="{6E71FCEF-705E-FD4C-A4B2-F83261B6CA35}" type="slidenum">
              <a:rPr lang="nb-NO" smtClean="0"/>
              <a:t>‹#›</a:t>
            </a:fld>
            <a:endParaRPr lang="nb-NO"/>
          </a:p>
        </p:txBody>
      </p:sp>
      <p:pic>
        <p:nvPicPr>
          <p:cNvPr id="12" name="Bilde 6">
            <a:extLst>
              <a:ext uri="{FF2B5EF4-FFF2-40B4-BE49-F238E27FC236}">
                <a16:creationId xmlns:a16="http://schemas.microsoft.com/office/drawing/2014/main" id="{8CF25A29-0D88-486D-B44C-AC15FD276C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4331" y="6214207"/>
            <a:ext cx="1258938" cy="505348"/>
          </a:xfrm>
          <a:prstGeom prst="rect">
            <a:avLst/>
          </a:prstGeom>
        </p:spPr>
      </p:pic>
      <p:sp>
        <p:nvSpPr>
          <p:cNvPr id="15" name="Plassholder for innhold 2">
            <a:extLst>
              <a:ext uri="{FF2B5EF4-FFF2-40B4-BE49-F238E27FC236}">
                <a16:creationId xmlns:a16="http://schemas.microsoft.com/office/drawing/2014/main" id="{F0EE50E5-17EC-4E18-9A09-11CACB0A9A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7376" y="2030819"/>
            <a:ext cx="4154746" cy="398721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6" name="Tittel 1">
            <a:extLst>
              <a:ext uri="{FF2B5EF4-FFF2-40B4-BE49-F238E27FC236}">
                <a16:creationId xmlns:a16="http://schemas.microsoft.com/office/drawing/2014/main" id="{96C79FF7-2B62-458C-A094-4D53AA425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757869"/>
            <a:ext cx="4154746" cy="93462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8" name="Plassholder for bilde 4">
            <a:extLst>
              <a:ext uri="{FF2B5EF4-FFF2-40B4-BE49-F238E27FC236}">
                <a16:creationId xmlns:a16="http://schemas.microsoft.com/office/drawing/2014/main" id="{CD64E81D-7E05-47FE-84BE-AE3CD99DD42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975498" y="757869"/>
            <a:ext cx="6216501" cy="5269240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536146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587374" y="298859"/>
            <a:ext cx="11088689" cy="934629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da-DK" dirty="0"/>
              <a:t>Klik for at redigere titeltypografien i masteren</a:t>
            </a:r>
            <a:endParaRPr lang="nb-NO" dirty="0"/>
          </a:p>
        </p:txBody>
      </p:sp>
      <p:sp>
        <p:nvSpPr>
          <p:cNvPr id="7" name="Plassholder for dato 3">
            <a:extLst>
              <a:ext uri="{FF2B5EF4-FFF2-40B4-BE49-F238E27FC236}">
                <a16:creationId xmlns:a16="http://schemas.microsoft.com/office/drawing/2014/main" id="{FD37D906-66A5-4931-A36A-EA7ADA9794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11823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BBB85C-FE11-A64A-AF2E-E9A02A353689}" type="datetimeFigureOut">
              <a:rPr lang="nb-NO" smtClean="0"/>
              <a:t>26.01.2021</a:t>
            </a:fld>
            <a:endParaRPr lang="nb-NO"/>
          </a:p>
        </p:txBody>
      </p:sp>
      <p:sp>
        <p:nvSpPr>
          <p:cNvPr id="8" name="Plassholder for bunntekst 4">
            <a:extLst>
              <a:ext uri="{FF2B5EF4-FFF2-40B4-BE49-F238E27FC236}">
                <a16:creationId xmlns:a16="http://schemas.microsoft.com/office/drawing/2014/main" id="{F40BC368-CBEB-4CCB-B6B1-EC1297770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9" name="Plassholder for lysbildenummer 5">
            <a:extLst>
              <a:ext uri="{FF2B5EF4-FFF2-40B4-BE49-F238E27FC236}">
                <a16:creationId xmlns:a16="http://schemas.microsoft.com/office/drawing/2014/main" id="{3666E8B2-ADDE-48E0-A301-AC1BCC687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2908" y="6354430"/>
            <a:ext cx="666007" cy="365125"/>
          </a:xfrm>
          <a:prstGeom prst="rect">
            <a:avLst/>
          </a:prstGeom>
        </p:spPr>
        <p:txBody>
          <a:bodyPr/>
          <a:lstStyle/>
          <a:p>
            <a:fld id="{6E71FCEF-705E-FD4C-A4B2-F83261B6CA3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374599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5" pos="529">
          <p15:clr>
            <a:srgbClr val="FBAE40"/>
          </p15:clr>
        </p15:guide>
        <p15:guide id="6" pos="7151">
          <p15:clr>
            <a:srgbClr val="FBAE40"/>
          </p15:clr>
        </p15:guide>
        <p15:guide id="7" orient="horz" pos="1298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 slid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3">
            <a:extLst>
              <a:ext uri="{FF2B5EF4-FFF2-40B4-BE49-F238E27FC236}">
                <a16:creationId xmlns:a16="http://schemas.microsoft.com/office/drawing/2014/main" id="{8260F3C0-664A-4F6E-98B5-574EFE6DD6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11823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BBB85C-FE11-A64A-AF2E-E9A02A353689}" type="datetimeFigureOut">
              <a:rPr lang="nb-NO" smtClean="0"/>
              <a:t>26.01.2021</a:t>
            </a:fld>
            <a:endParaRPr lang="nb-NO"/>
          </a:p>
        </p:txBody>
      </p:sp>
      <p:sp>
        <p:nvSpPr>
          <p:cNvPr id="6" name="Plassholder for bunntekst 4">
            <a:extLst>
              <a:ext uri="{FF2B5EF4-FFF2-40B4-BE49-F238E27FC236}">
                <a16:creationId xmlns:a16="http://schemas.microsoft.com/office/drawing/2014/main" id="{4B930112-7135-46C2-9235-A7E672732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5">
            <a:extLst>
              <a:ext uri="{FF2B5EF4-FFF2-40B4-BE49-F238E27FC236}">
                <a16:creationId xmlns:a16="http://schemas.microsoft.com/office/drawing/2014/main" id="{D5253014-B617-476D-990F-97CFB9C3B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2908" y="6354430"/>
            <a:ext cx="666007" cy="365125"/>
          </a:xfrm>
          <a:prstGeom prst="rect">
            <a:avLst/>
          </a:prstGeom>
        </p:spPr>
        <p:txBody>
          <a:bodyPr/>
          <a:lstStyle/>
          <a:p>
            <a:fld id="{6E71FCEF-705E-FD4C-A4B2-F83261B6CA3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431945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5A99571B-C760-D94F-A94C-283AF61B2588}"/>
              </a:ext>
            </a:extLst>
          </p:cNvPr>
          <p:cNvSpPr/>
          <p:nvPr userDrawn="1"/>
        </p:nvSpPr>
        <p:spPr>
          <a:xfrm>
            <a:off x="10718800" y="6156960"/>
            <a:ext cx="14732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686697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F3C6BD2F-6EE7-D441-8355-56C7993779D4}"/>
              </a:ext>
            </a:extLst>
          </p:cNvPr>
          <p:cNvSpPr/>
          <p:nvPr userDrawn="1"/>
        </p:nvSpPr>
        <p:spPr>
          <a:xfrm>
            <a:off x="10718800" y="6156960"/>
            <a:ext cx="14732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4021C396-FE73-2C4D-AC01-588691D76D4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31766130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5" pos="529">
          <p15:clr>
            <a:srgbClr val="FBAE40"/>
          </p15:clr>
        </p15:guide>
        <p15:guide id="6" pos="7151">
          <p15:clr>
            <a:srgbClr val="FBAE40"/>
          </p15:clr>
        </p15:guide>
        <p15:guide id="7" orient="horz" pos="1298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9F83821E-B1C1-844F-B464-ADD21A5F2813}"/>
              </a:ext>
            </a:extLst>
          </p:cNvPr>
          <p:cNvSpPr/>
          <p:nvPr userDrawn="1"/>
        </p:nvSpPr>
        <p:spPr>
          <a:xfrm>
            <a:off x="6822557" y="0"/>
            <a:ext cx="536944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Plassholder for dato 3">
            <a:extLst>
              <a:ext uri="{FF2B5EF4-FFF2-40B4-BE49-F238E27FC236}">
                <a16:creationId xmlns:a16="http://schemas.microsoft.com/office/drawing/2014/main" id="{93B4807E-8285-42D5-ADB1-2DB2F17C5A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11823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BBB85C-FE11-A64A-AF2E-E9A02A353689}" type="datetimeFigureOut">
              <a:rPr lang="nb-NO" smtClean="0"/>
              <a:t>26.01.2021</a:t>
            </a:fld>
            <a:endParaRPr lang="nb-NO"/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B36CD664-7C9C-4F97-A1BC-CE2C71A56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75498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8" name="Plassholder for lysbildenummer 5">
            <a:extLst>
              <a:ext uri="{FF2B5EF4-FFF2-40B4-BE49-F238E27FC236}">
                <a16:creationId xmlns:a16="http://schemas.microsoft.com/office/drawing/2014/main" id="{A2A24733-1C65-41A0-8B2D-A6F000761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2908" y="6354430"/>
            <a:ext cx="666007" cy="365125"/>
          </a:xfrm>
          <a:prstGeom prst="rect">
            <a:avLst/>
          </a:prstGeom>
        </p:spPr>
        <p:txBody>
          <a:bodyPr/>
          <a:lstStyle/>
          <a:p>
            <a:fld id="{6E71FCEF-705E-FD4C-A4B2-F83261B6CA35}" type="slidenum">
              <a:rPr lang="nb-NO" smtClean="0"/>
              <a:t>‹#›</a:t>
            </a:fld>
            <a:endParaRPr lang="nb-NO"/>
          </a:p>
        </p:txBody>
      </p:sp>
      <p:sp>
        <p:nvSpPr>
          <p:cNvPr id="15" name="Plassholder for innhold 2">
            <a:extLst>
              <a:ext uri="{FF2B5EF4-FFF2-40B4-BE49-F238E27FC236}">
                <a16:creationId xmlns:a16="http://schemas.microsoft.com/office/drawing/2014/main" id="{F0EE50E5-17EC-4E18-9A09-11CACB0A9A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409933" y="3217352"/>
            <a:ext cx="4154746" cy="139818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6" name="Tittel 1">
            <a:extLst>
              <a:ext uri="{FF2B5EF4-FFF2-40B4-BE49-F238E27FC236}">
                <a16:creationId xmlns:a16="http://schemas.microsoft.com/office/drawing/2014/main" id="{96C79FF7-2B62-458C-A094-4D53AA425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9932" y="1740818"/>
            <a:ext cx="4154746" cy="139818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>
                <a:solidFill>
                  <a:schemeClr val="accent5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8" name="Plassholder for bilde 4">
            <a:extLst>
              <a:ext uri="{FF2B5EF4-FFF2-40B4-BE49-F238E27FC236}">
                <a16:creationId xmlns:a16="http://schemas.microsoft.com/office/drawing/2014/main" id="{CD64E81D-7E05-47FE-84BE-AE3CD99DD42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1" y="0"/>
            <a:ext cx="6822557" cy="6858000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819786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page food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49387EE6-208B-8646-B03F-9FB155C7EAB6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2623013" y="585894"/>
            <a:ext cx="6031889" cy="173604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000">
                <a:solidFill>
                  <a:schemeClr val="accent5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2623012" y="2507412"/>
            <a:ext cx="6031889" cy="6818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21E809FB-725A-B04E-915C-CFCD3AC3FC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4948" y="3374757"/>
            <a:ext cx="103831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733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3" orient="horz" pos="679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page FM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49387EE6-208B-8646-B03F-9FB155C7EAB6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2623013" y="585894"/>
            <a:ext cx="6031889" cy="173604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000">
                <a:solidFill>
                  <a:schemeClr val="accent5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2623012" y="2507412"/>
            <a:ext cx="6031889" cy="6818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C76989BE-EA94-A04F-BBC9-41DA2E64BC0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24948" y="3390903"/>
            <a:ext cx="10383175" cy="682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351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3" orient="horz" pos="679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table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587374" y="298859"/>
            <a:ext cx="11088689" cy="934629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da-DK" dirty="0"/>
              <a:t>Klik for at redigere titeltypografien i masteren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87375" y="1484313"/>
            <a:ext cx="11088688" cy="453371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3">
            <a:extLst>
              <a:ext uri="{FF2B5EF4-FFF2-40B4-BE49-F238E27FC236}">
                <a16:creationId xmlns:a16="http://schemas.microsoft.com/office/drawing/2014/main" id="{FD37D906-66A5-4931-A36A-EA7ADA9794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11823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BBB85C-FE11-A64A-AF2E-E9A02A353689}" type="datetimeFigureOut">
              <a:rPr lang="nb-NO" smtClean="0"/>
              <a:t>26.01.2021</a:t>
            </a:fld>
            <a:endParaRPr lang="nb-NO"/>
          </a:p>
        </p:txBody>
      </p:sp>
      <p:sp>
        <p:nvSpPr>
          <p:cNvPr id="8" name="Plassholder for bunntekst 4">
            <a:extLst>
              <a:ext uri="{FF2B5EF4-FFF2-40B4-BE49-F238E27FC236}">
                <a16:creationId xmlns:a16="http://schemas.microsoft.com/office/drawing/2014/main" id="{F40BC368-CBEB-4CCB-B6B1-EC1297770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9" name="Plassholder for lysbildenummer 5">
            <a:extLst>
              <a:ext uri="{FF2B5EF4-FFF2-40B4-BE49-F238E27FC236}">
                <a16:creationId xmlns:a16="http://schemas.microsoft.com/office/drawing/2014/main" id="{3666E8B2-ADDE-48E0-A301-AC1BCC687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2908" y="6354430"/>
            <a:ext cx="666007" cy="365125"/>
          </a:xfrm>
          <a:prstGeom prst="rect">
            <a:avLst/>
          </a:prstGeom>
        </p:spPr>
        <p:txBody>
          <a:bodyPr/>
          <a:lstStyle/>
          <a:p>
            <a:fld id="{6E71FCEF-705E-FD4C-A4B2-F83261B6CA3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393249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5" pos="529" userDrawn="1">
          <p15:clr>
            <a:srgbClr val="FBAE40"/>
          </p15:clr>
        </p15:guide>
        <p15:guide id="6" pos="7151" userDrawn="1">
          <p15:clr>
            <a:srgbClr val="FBAE40"/>
          </p15:clr>
        </p15:guide>
        <p15:guide id="7" orient="horz" pos="1298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innhold 2">
            <a:extLst>
              <a:ext uri="{FF2B5EF4-FFF2-40B4-BE49-F238E27FC236}">
                <a16:creationId xmlns:a16="http://schemas.microsoft.com/office/drawing/2014/main" id="{0231E3D6-CC48-4E5E-A9A3-D15AD38B69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6289" y="2060575"/>
            <a:ext cx="7159773" cy="3966534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4" name="Plassholder for dato 3">
            <a:extLst>
              <a:ext uri="{FF2B5EF4-FFF2-40B4-BE49-F238E27FC236}">
                <a16:creationId xmlns:a16="http://schemas.microsoft.com/office/drawing/2014/main" id="{1A442636-8AAC-4076-A1BE-D9F645EDFFB8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011823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BBB85C-FE11-A64A-AF2E-E9A02A353689}" type="datetimeFigureOut">
              <a:rPr lang="nb-NO" smtClean="0"/>
              <a:t>26.01.2021</a:t>
            </a:fld>
            <a:endParaRPr lang="nb-NO"/>
          </a:p>
        </p:txBody>
      </p:sp>
      <p:sp>
        <p:nvSpPr>
          <p:cNvPr id="15" name="Plassholder for bunntekst 4">
            <a:extLst>
              <a:ext uri="{FF2B5EF4-FFF2-40B4-BE49-F238E27FC236}">
                <a16:creationId xmlns:a16="http://schemas.microsoft.com/office/drawing/2014/main" id="{3EF539A6-5BEC-4932-AE2C-9D31BC32CAB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16" name="Plassholder for lysbildenummer 5">
            <a:extLst>
              <a:ext uri="{FF2B5EF4-FFF2-40B4-BE49-F238E27FC236}">
                <a16:creationId xmlns:a16="http://schemas.microsoft.com/office/drawing/2014/main" id="{D959CB69-91D6-4641-8DCC-E573E5A0FDF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72908" y="6354430"/>
            <a:ext cx="666007" cy="365125"/>
          </a:xfrm>
          <a:prstGeom prst="rect">
            <a:avLst/>
          </a:prstGeom>
        </p:spPr>
        <p:txBody>
          <a:bodyPr/>
          <a:lstStyle/>
          <a:p>
            <a:fld id="{6E71FCEF-705E-FD4C-A4B2-F83261B6CA35}" type="slidenum">
              <a:rPr lang="nb-NO" smtClean="0"/>
              <a:t>‹#›</a:t>
            </a:fld>
            <a:endParaRPr lang="nb-NO"/>
          </a:p>
        </p:txBody>
      </p:sp>
      <p:sp>
        <p:nvSpPr>
          <p:cNvPr id="17" name="Plassholder for bilde 4">
            <a:extLst>
              <a:ext uri="{FF2B5EF4-FFF2-40B4-BE49-F238E27FC236}">
                <a16:creationId xmlns:a16="http://schemas.microsoft.com/office/drawing/2014/main" id="{45189400-78A2-448B-A247-49701151B41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2060575"/>
            <a:ext cx="4274288" cy="3966534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pic>
        <p:nvPicPr>
          <p:cNvPr id="20" name="Bilde 6">
            <a:extLst>
              <a:ext uri="{FF2B5EF4-FFF2-40B4-BE49-F238E27FC236}">
                <a16:creationId xmlns:a16="http://schemas.microsoft.com/office/drawing/2014/main" id="{F42CE453-D4FD-4F82-A05E-92E1444E90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4331" y="6214207"/>
            <a:ext cx="1258938" cy="505348"/>
          </a:xfrm>
          <a:prstGeom prst="rect">
            <a:avLst/>
          </a:prstGeom>
        </p:spPr>
      </p:pic>
      <p:sp>
        <p:nvSpPr>
          <p:cNvPr id="2" name="Rektangel 1">
            <a:extLst>
              <a:ext uri="{FF2B5EF4-FFF2-40B4-BE49-F238E27FC236}">
                <a16:creationId xmlns:a16="http://schemas.microsoft.com/office/drawing/2014/main" id="{5B717DD0-7AD5-5F48-9201-297B574A42AA}"/>
              </a:ext>
            </a:extLst>
          </p:cNvPr>
          <p:cNvSpPr/>
          <p:nvPr userDrawn="1"/>
        </p:nvSpPr>
        <p:spPr>
          <a:xfrm>
            <a:off x="0" y="-158751"/>
            <a:ext cx="12192000" cy="14843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Tittel 5">
            <a:extLst>
              <a:ext uri="{FF2B5EF4-FFF2-40B4-BE49-F238E27FC236}">
                <a16:creationId xmlns:a16="http://schemas.microsoft.com/office/drawing/2014/main" id="{44C2DCF4-9B7D-AD45-B504-CB9C98A74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263047"/>
            <a:ext cx="11088688" cy="970441"/>
          </a:xfrm>
        </p:spPr>
        <p:txBody>
          <a:bodyPr anchor="b" anchorCtr="0"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1467621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5" pos="529">
          <p15:clr>
            <a:srgbClr val="FBAE40"/>
          </p15:clr>
        </p15:guide>
        <p15:guide id="6" pos="7151">
          <p15:clr>
            <a:srgbClr val="FBAE40"/>
          </p15:clr>
        </p15:guide>
        <p15:guide id="7" orient="horz" pos="1298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1_Safety_mo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 descr="Et billede, der indeholder foto, sort, opbevarer, mad&#10;&#10;Automatisk genereret beskrivelse">
            <a:extLst>
              <a:ext uri="{FF2B5EF4-FFF2-40B4-BE49-F238E27FC236}">
                <a16:creationId xmlns:a16="http://schemas.microsoft.com/office/drawing/2014/main" id="{BB5365B7-CE15-4FCA-9D42-5032D28E58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Bilde 11" descr="Et bilde som inneholder tegning&#10;&#10;Automatisk generert beskrivelse">
            <a:extLst>
              <a:ext uri="{FF2B5EF4-FFF2-40B4-BE49-F238E27FC236}">
                <a16:creationId xmlns:a16="http://schemas.microsoft.com/office/drawing/2014/main" id="{93F600B8-9A89-DC49-AD3E-B2205C99AD7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4552" y="6214207"/>
            <a:ext cx="876295" cy="505348"/>
          </a:xfrm>
          <a:prstGeom prst="rect">
            <a:avLst/>
          </a:prstGeom>
        </p:spPr>
      </p:pic>
      <p:pic>
        <p:nvPicPr>
          <p:cNvPr id="19" name="Bilde 6">
            <a:extLst>
              <a:ext uri="{FF2B5EF4-FFF2-40B4-BE49-F238E27FC236}">
                <a16:creationId xmlns:a16="http://schemas.microsoft.com/office/drawing/2014/main" id="{739D552C-ABE1-4D12-A230-3F282F52C2A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4331" y="6214207"/>
            <a:ext cx="1258938" cy="50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856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5" pos="529">
          <p15:clr>
            <a:srgbClr val="FBAE40"/>
          </p15:clr>
        </p15:guide>
        <p15:guide id="6" pos="7151">
          <p15:clr>
            <a:srgbClr val="FBAE40"/>
          </p15:clr>
        </p15:guide>
        <p15:guide id="7" orient="horz" pos="1298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2_Safety_mo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Et billede, der indeholder tegning&#10;&#10;Automatisk genereret beskrivelse">
            <a:extLst>
              <a:ext uri="{FF2B5EF4-FFF2-40B4-BE49-F238E27FC236}">
                <a16:creationId xmlns:a16="http://schemas.microsoft.com/office/drawing/2014/main" id="{8333388F-2FB6-486B-BDDF-124A50EDAC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Bilde 11" descr="Et bilde som inneholder tegning&#10;&#10;Automatisk generert beskrivelse">
            <a:extLst>
              <a:ext uri="{FF2B5EF4-FFF2-40B4-BE49-F238E27FC236}">
                <a16:creationId xmlns:a16="http://schemas.microsoft.com/office/drawing/2014/main" id="{93F600B8-9A89-DC49-AD3E-B2205C99AD7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4552" y="6214207"/>
            <a:ext cx="876295" cy="505348"/>
          </a:xfrm>
          <a:prstGeom prst="rect">
            <a:avLst/>
          </a:prstGeom>
        </p:spPr>
      </p:pic>
      <p:sp>
        <p:nvSpPr>
          <p:cNvPr id="15" name="Plassholder for dato 3">
            <a:extLst>
              <a:ext uri="{FF2B5EF4-FFF2-40B4-BE49-F238E27FC236}">
                <a16:creationId xmlns:a16="http://schemas.microsoft.com/office/drawing/2014/main" id="{B57E6E69-91A7-4395-8B5A-2CAF3ACB74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11823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BBB85C-FE11-A64A-AF2E-E9A02A353689}" type="datetimeFigureOut">
              <a:rPr lang="nb-NO" smtClean="0"/>
              <a:t>26.01.2021</a:t>
            </a:fld>
            <a:endParaRPr lang="nb-NO"/>
          </a:p>
        </p:txBody>
      </p:sp>
      <p:sp>
        <p:nvSpPr>
          <p:cNvPr id="16" name="Plassholder for bunntekst 4">
            <a:extLst>
              <a:ext uri="{FF2B5EF4-FFF2-40B4-BE49-F238E27FC236}">
                <a16:creationId xmlns:a16="http://schemas.microsoft.com/office/drawing/2014/main" id="{72EABD43-F265-4F51-906A-7D1877F21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20" name="Plassholder for lysbildenummer 5">
            <a:extLst>
              <a:ext uri="{FF2B5EF4-FFF2-40B4-BE49-F238E27FC236}">
                <a16:creationId xmlns:a16="http://schemas.microsoft.com/office/drawing/2014/main" id="{2D9351D3-E5F6-4F0F-B273-653E107F1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2908" y="6354430"/>
            <a:ext cx="666007" cy="365125"/>
          </a:xfrm>
          <a:prstGeom prst="rect">
            <a:avLst/>
          </a:prstGeom>
        </p:spPr>
        <p:txBody>
          <a:bodyPr/>
          <a:lstStyle/>
          <a:p>
            <a:fld id="{6E71FCEF-705E-FD4C-A4B2-F83261B6CA35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Plassholder for innhold 2">
            <a:extLst>
              <a:ext uri="{FF2B5EF4-FFF2-40B4-BE49-F238E27FC236}">
                <a16:creationId xmlns:a16="http://schemas.microsoft.com/office/drawing/2014/main" id="{C894104D-36C1-40F2-BAC8-5916F5A247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8353" y="2060575"/>
            <a:ext cx="7837710" cy="3957454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4" name="Tittel 1">
            <a:extLst>
              <a:ext uri="{FF2B5EF4-FFF2-40B4-BE49-F238E27FC236}">
                <a16:creationId xmlns:a16="http://schemas.microsoft.com/office/drawing/2014/main" id="{3C37D256-7C90-4CDF-87C0-E4753E882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8352" y="757869"/>
            <a:ext cx="7837711" cy="93462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19" name="Bilde 6">
            <a:extLst>
              <a:ext uri="{FF2B5EF4-FFF2-40B4-BE49-F238E27FC236}">
                <a16:creationId xmlns:a16="http://schemas.microsoft.com/office/drawing/2014/main" id="{739D552C-ABE1-4D12-A230-3F282F52C2A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4331" y="6214207"/>
            <a:ext cx="1258938" cy="50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9340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5" pos="529">
          <p15:clr>
            <a:srgbClr val="FBAE40"/>
          </p15:clr>
        </p15:guide>
        <p15:guide id="6" pos="7151">
          <p15:clr>
            <a:srgbClr val="FBAE40"/>
          </p15:clr>
        </p15:guide>
        <p15:guide id="7" orient="horz" pos="1298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tor_fo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B5A1C245-F4EA-4D4E-B5D8-D2CA106C721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Tittel 1">
            <a:extLst>
              <a:ext uri="{FF2B5EF4-FFF2-40B4-BE49-F238E27FC236}">
                <a16:creationId xmlns:a16="http://schemas.microsoft.com/office/drawing/2014/main" id="{F61ADD8B-8B09-F340-9295-7819C98260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6" y="1333850"/>
            <a:ext cx="5366858" cy="209514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defRPr sz="4000">
                <a:solidFill>
                  <a:schemeClr val="accent5"/>
                </a:solidFill>
              </a:defRPr>
            </a:lvl1pPr>
          </a:lstStyle>
          <a:p>
            <a:r>
              <a:rPr lang="da-DK" dirty="0"/>
              <a:t>Klik for at redigere titeltypografien i masteren</a:t>
            </a:r>
            <a:endParaRPr lang="nb-NO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405B45AD-7B45-D441-B708-0386DA8897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22512" y="1090864"/>
            <a:ext cx="6456864" cy="6300136"/>
          </a:xfrm>
          <a:prstGeom prst="rect">
            <a:avLst/>
          </a:prstGeom>
        </p:spPr>
      </p:pic>
      <p:sp>
        <p:nvSpPr>
          <p:cNvPr id="7" name="Plassholder for tekst 4">
            <a:extLst>
              <a:ext uri="{FF2B5EF4-FFF2-40B4-BE49-F238E27FC236}">
                <a16:creationId xmlns:a16="http://schemas.microsoft.com/office/drawing/2014/main" id="{A6A0AAFA-4110-924B-B9C0-33C81CB717D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7375" y="3514725"/>
            <a:ext cx="5367338" cy="138271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94705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tor_clea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E4E0B002-443A-BF48-84A9-75A5F355942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048D5D68-73ED-634F-977F-0BFF1D00F3A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06EEDBDE-10CF-C945-8AA2-27DD3887D9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28790" y="1061198"/>
            <a:ext cx="6458021" cy="6069443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8DBA7CBE-0D83-FB4E-8AB3-38D3C7D236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6" y="1333850"/>
            <a:ext cx="5366858" cy="209514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defRPr sz="4000">
                <a:solidFill>
                  <a:schemeClr val="accent5"/>
                </a:solidFill>
              </a:defRPr>
            </a:lvl1pPr>
          </a:lstStyle>
          <a:p>
            <a:r>
              <a:rPr lang="da-DK" dirty="0"/>
              <a:t>Klik for at redigere titeltypografien i masteren</a:t>
            </a:r>
            <a:endParaRPr lang="nb-NO" dirty="0"/>
          </a:p>
        </p:txBody>
      </p:sp>
      <p:sp>
        <p:nvSpPr>
          <p:cNvPr id="8" name="Plassholder for tekst 4">
            <a:extLst>
              <a:ext uri="{FF2B5EF4-FFF2-40B4-BE49-F238E27FC236}">
                <a16:creationId xmlns:a16="http://schemas.microsoft.com/office/drawing/2014/main" id="{58F2BFBE-F1EF-CA4D-90E7-752CA21BA96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7375" y="3514725"/>
            <a:ext cx="5367338" cy="138271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17286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oleObject" Target="../embeddings/oleObject1.bin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vmlDrawing" Target="../drawings/vmlDrawing1.v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27BA54AC-0AC0-4D97-AD5B-B4F067E452A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0"/>
            </p:custDataLst>
            <p:extLst>
              <p:ext uri="{D42A27DB-BD31-4B8C-83A1-F6EECF244321}">
                <p14:modId xmlns:p14="http://schemas.microsoft.com/office/powerpoint/2010/main" val="254260589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think-cell Slide" r:id="rId21" imgW="499" imgH="499" progId="TCLayout.ActiveDocument.1">
                  <p:embed/>
                </p:oleObj>
              </mc:Choice>
              <mc:Fallback>
                <p:oleObj name="think-cell Slide" r:id="rId21" imgW="499" imgH="49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3DE2ACD2-D24C-4A52-B6DE-62DEB31E96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1823" y="6441839"/>
            <a:ext cx="2743200" cy="331932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EBBB85C-FE11-A64A-AF2E-E9A02A353689}" type="datetimeFigureOut">
              <a:rPr lang="nb-NO" smtClean="0"/>
              <a:pPr/>
              <a:t>26.01.2021</a:t>
            </a:fld>
            <a:endParaRPr lang="nb-NO" dirty="0"/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1B3579D0-A0F9-49E0-BFE5-0CE48AB60D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41839"/>
            <a:ext cx="4114800" cy="331932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b-NO" dirty="0"/>
          </a:p>
        </p:txBody>
      </p:sp>
      <p:sp>
        <p:nvSpPr>
          <p:cNvPr id="10" name="Plassholder for lysbildenummer 5">
            <a:extLst>
              <a:ext uri="{FF2B5EF4-FFF2-40B4-BE49-F238E27FC236}">
                <a16:creationId xmlns:a16="http://schemas.microsoft.com/office/drawing/2014/main" id="{1FA09EC4-EA8B-4DDE-9798-B07E217ECD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908" y="6439919"/>
            <a:ext cx="666007" cy="331932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E71FCEF-705E-FD4C-A4B2-F83261B6CA35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4331" y="6214207"/>
            <a:ext cx="1258938" cy="505348"/>
          </a:xfrm>
          <a:prstGeom prst="rect">
            <a:avLst/>
          </a:prstGeom>
        </p:spPr>
      </p:pic>
      <p:sp>
        <p:nvSpPr>
          <p:cNvPr id="6" name="Pladsholder til titel 1">
            <a:extLst>
              <a:ext uri="{FF2B5EF4-FFF2-40B4-BE49-F238E27FC236}">
                <a16:creationId xmlns:a16="http://schemas.microsoft.com/office/drawing/2014/main" id="{9EB5105E-4952-47AE-82CD-1259F461A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138445"/>
            <a:ext cx="11088688" cy="109504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11" name="Pladsholder til tekst 2">
            <a:extLst>
              <a:ext uri="{FF2B5EF4-FFF2-40B4-BE49-F238E27FC236}">
                <a16:creationId xmlns:a16="http://schemas.microsoft.com/office/drawing/2014/main" id="{BF051A33-A426-4D81-ADFA-E591C40258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7375" y="1484313"/>
            <a:ext cx="11088688" cy="43848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1346208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67" r:id="rId3"/>
    <p:sldLayoutId id="2147483650" r:id="rId4"/>
    <p:sldLayoutId id="2147483656" r:id="rId5"/>
    <p:sldLayoutId id="2147483657" r:id="rId6"/>
    <p:sldLayoutId id="2147483659" r:id="rId7"/>
    <p:sldLayoutId id="2147483651" r:id="rId8"/>
    <p:sldLayoutId id="2147483658" r:id="rId9"/>
    <p:sldLayoutId id="2147483652" r:id="rId10"/>
    <p:sldLayoutId id="2147483653" r:id="rId11"/>
    <p:sldLayoutId id="2147483654" r:id="rId12"/>
    <p:sldLayoutId id="2147483660" r:id="rId13"/>
    <p:sldLayoutId id="2147483661" r:id="rId14"/>
    <p:sldLayoutId id="2147483662" r:id="rId15"/>
    <p:sldLayoutId id="2147483663" r:id="rId16"/>
    <p:sldLayoutId id="2147483668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chemeClr val="accent5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70" userDrawn="1">
          <p15:clr>
            <a:srgbClr val="F26B43"/>
          </p15:clr>
        </p15:guide>
        <p15:guide id="4" pos="7355" userDrawn="1">
          <p15:clr>
            <a:srgbClr val="F26B43"/>
          </p15:clr>
        </p15:guide>
        <p15:guide id="5" orient="horz" pos="935" userDrawn="1">
          <p15:clr>
            <a:srgbClr val="F26B43"/>
          </p15:clr>
        </p15:guide>
        <p15:guide id="6" orient="horz" pos="3906" userDrawn="1">
          <p15:clr>
            <a:srgbClr val="F26B43"/>
          </p15:clr>
        </p15:guide>
        <p15:guide id="7" orient="horz" pos="77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notesSlide" Target="../notesSlides/notesSlide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1C3C377D-3B7E-C445-A3ED-88D6FE434A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Innspill FM-tjenester </a:t>
            </a:r>
            <a:br>
              <a:rPr lang="nb-NO" dirty="0"/>
            </a:br>
            <a:r>
              <a:rPr lang="nb-NO" dirty="0"/>
              <a:t>Ruter#</a:t>
            </a:r>
          </a:p>
        </p:txBody>
      </p:sp>
      <p:sp>
        <p:nvSpPr>
          <p:cNvPr id="4" name="Undertittel 3">
            <a:extLst>
              <a:ext uri="{FF2B5EF4-FFF2-40B4-BE49-F238E27FC236}">
                <a16:creationId xmlns:a16="http://schemas.microsoft.com/office/drawing/2014/main" id="{17A0ED6A-BAD9-B446-8A8D-656F3EED49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62650" y="2198161"/>
            <a:ext cx="6031889" cy="681867"/>
          </a:xfrm>
        </p:spPr>
        <p:txBody>
          <a:bodyPr>
            <a:normAutofit fontScale="85000" lnSpcReduction="10000"/>
          </a:bodyPr>
          <a:lstStyle/>
          <a:p>
            <a:r>
              <a:rPr lang="nb-NO" sz="4000" b="1" dirty="0">
                <a:solidFill>
                  <a:srgbClr val="B2985A"/>
                </a:solidFill>
              </a:rPr>
              <a:t>Dialogkonferanse 28.01.21</a:t>
            </a:r>
            <a:endParaRPr lang="nb-NO" dirty="0"/>
          </a:p>
        </p:txBody>
      </p:sp>
      <p:pic>
        <p:nvPicPr>
          <p:cNvPr id="27" name="Plassholder for bilde 26" descr="Et bilde som inneholder person, innendørs, kvinne, kjøkken&#10;&#10;Automatisk generert beskrivelse">
            <a:extLst>
              <a:ext uri="{FF2B5EF4-FFF2-40B4-BE49-F238E27FC236}">
                <a16:creationId xmlns:a16="http://schemas.microsoft.com/office/drawing/2014/main" id="{F66290DD-30B7-BE47-A6B4-298A52F631B0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A7D91B70-DE6C-5947-A2BE-C1611B411EC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18" name="Plassholder for bilde 17" descr="Et bilde som inneholder person, innendørs, bord, sitter&#10;&#10;Automatisk generert beskrivelse">
            <a:extLst>
              <a:ext uri="{FF2B5EF4-FFF2-40B4-BE49-F238E27FC236}">
                <a16:creationId xmlns:a16="http://schemas.microsoft.com/office/drawing/2014/main" id="{8BEB81E3-833F-574E-AD0D-76D807D04C7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pic>
        <p:nvPicPr>
          <p:cNvPr id="19" name="Plassholder for bilde 18" descr="Et bilde som inneholder bygning, mat, bord, mann&#10;&#10;Automatisk generert beskrivelse">
            <a:extLst>
              <a:ext uri="{FF2B5EF4-FFF2-40B4-BE49-F238E27FC236}">
                <a16:creationId xmlns:a16="http://schemas.microsoft.com/office/drawing/2014/main" id="{B03DE036-5B21-2940-B2BE-B33F463A846E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pic>
        <p:nvPicPr>
          <p:cNvPr id="12" name="Bilde 11" descr="Et bilde som inneholder mat, bord, sitter, frukt&#10;&#10;Automatisk generert beskrivelse">
            <a:extLst>
              <a:ext uri="{FF2B5EF4-FFF2-40B4-BE49-F238E27FC236}">
                <a16:creationId xmlns:a16="http://schemas.microsoft.com/office/drawing/2014/main" id="{E513ED0D-4D31-6D4F-99C9-7CF22867A24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3429000"/>
            <a:ext cx="6096000" cy="3438124"/>
          </a:xfrm>
          <a:prstGeom prst="rect">
            <a:avLst/>
          </a:prstGeom>
        </p:spPr>
      </p:pic>
      <p:pic>
        <p:nvPicPr>
          <p:cNvPr id="8" name="Bilde 7" descr="Et bilde som inneholder mat, bord, sitter, tallerken&#10;&#10;Automatisk generert beskrivelse">
            <a:extLst>
              <a:ext uri="{FF2B5EF4-FFF2-40B4-BE49-F238E27FC236}">
                <a16:creationId xmlns:a16="http://schemas.microsoft.com/office/drawing/2014/main" id="{CEB8280A-D131-FD40-9FB6-18608ADDFAD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7429499" y="2095501"/>
            <a:ext cx="3429000" cy="6095998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A1E5A12B-F238-664C-B5C2-5E49995A730B}"/>
              </a:ext>
            </a:extLst>
          </p:cNvPr>
          <p:cNvSpPr txBox="1"/>
          <p:nvPr/>
        </p:nvSpPr>
        <p:spPr>
          <a:xfrm>
            <a:off x="-246580" y="60412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b-NO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B0AA451E-1F6B-D740-B56B-DAF563975763}"/>
              </a:ext>
            </a:extLst>
          </p:cNvPr>
          <p:cNvSpPr/>
          <p:nvPr/>
        </p:nvSpPr>
        <p:spPr>
          <a:xfrm>
            <a:off x="0" y="5761972"/>
            <a:ext cx="12192000" cy="1098000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1" name="Billede 7">
            <a:extLst>
              <a:ext uri="{FF2B5EF4-FFF2-40B4-BE49-F238E27FC236}">
                <a16:creationId xmlns:a16="http://schemas.microsoft.com/office/drawing/2014/main" id="{0AD20521-3971-D446-ADCB-189116638F71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0929" y="5962917"/>
            <a:ext cx="1512095" cy="575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4126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A394F12-1761-463E-BF17-83BC0460B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655" y="707932"/>
            <a:ext cx="11088689" cy="934629"/>
          </a:xfrm>
        </p:spPr>
        <p:txBody>
          <a:bodyPr>
            <a:normAutofit/>
          </a:bodyPr>
          <a:lstStyle/>
          <a:p>
            <a:r>
              <a:rPr lang="nb-NO" sz="2800" dirty="0"/>
              <a:t>For hvilke tjenesteområder anbefaler/benytter leverandør SLA, derav KPI styring?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1502F23-54E9-4C70-9E18-34E5C95451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655" y="2194175"/>
            <a:ext cx="11088688" cy="4533716"/>
          </a:xfrm>
        </p:spPr>
        <p:txBody>
          <a:bodyPr/>
          <a:lstStyle/>
          <a:p>
            <a:pPr marL="355600" indent="-355600">
              <a:buClr>
                <a:schemeClr val="accent5"/>
              </a:buClr>
              <a:buFont typeface="Arial" panose="020B0604020202020204" pitchFamily="34" charset="0"/>
              <a:buChar char="►"/>
            </a:pPr>
            <a:r>
              <a:rPr lang="nb-NO" dirty="0"/>
              <a:t>SLA knyttes tett opp til avtalte målbare KPI som vil sikre kunden at leverandøren leverer på avtalt nivå </a:t>
            </a:r>
          </a:p>
          <a:p>
            <a:pPr marL="355600" indent="-355600">
              <a:buClr>
                <a:schemeClr val="accent5"/>
              </a:buClr>
              <a:buFont typeface="Arial" panose="020B0604020202020204" pitchFamily="34" charset="0"/>
              <a:buChar char="►"/>
            </a:pPr>
            <a:r>
              <a:rPr lang="nb-NO" dirty="0"/>
              <a:t>SLA på alle tjenesteområder </a:t>
            </a:r>
          </a:p>
          <a:p>
            <a:pPr marL="355600" indent="-355600">
              <a:buClr>
                <a:schemeClr val="accent5"/>
              </a:buClr>
              <a:buFont typeface="Arial" panose="020B0604020202020204" pitchFamily="34" charset="0"/>
              <a:buChar char="►"/>
            </a:pPr>
            <a:r>
              <a:rPr lang="nb-NO" dirty="0"/>
              <a:t>KPI avtales på alle tjenester</a:t>
            </a:r>
            <a:endParaRPr lang="nb-NO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5159708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83DDCD0B-C525-4093-8197-EAD59B43B3A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2200" b="1" i="1" dirty="0">
                <a:solidFill>
                  <a:schemeClr val="accent5"/>
                </a:solidFill>
              </a:rPr>
              <a:t>«Hvordan sikrer leverandøren innovasjon og tilbud av det siste innen tjenester og</a:t>
            </a:r>
            <a:br>
              <a:rPr lang="nb-NO" sz="2200" b="1" i="1" dirty="0">
                <a:solidFill>
                  <a:schemeClr val="accent5"/>
                </a:solidFill>
              </a:rPr>
            </a:br>
            <a:r>
              <a:rPr lang="nb-NO" sz="2200" b="1" i="1" dirty="0">
                <a:solidFill>
                  <a:schemeClr val="accent5"/>
                </a:solidFill>
              </a:rPr>
              <a:t>utstyr i løpet av avtaleperioden?»</a:t>
            </a:r>
            <a:endParaRPr lang="nb-NO" sz="2200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7382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A394F12-1761-463E-BF17-83BC0460B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655" y="200394"/>
            <a:ext cx="11088689" cy="1086648"/>
          </a:xfrm>
        </p:spPr>
        <p:txBody>
          <a:bodyPr>
            <a:noAutofit/>
          </a:bodyPr>
          <a:lstStyle/>
          <a:p>
            <a:r>
              <a:rPr lang="nb-NO" sz="2800" dirty="0"/>
              <a:t>Hvordan sikrer leverandøren innovasjon og tilbud av det siste innen tjenester og utstyr i løpet av avtaleperioden?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1502F23-54E9-4C70-9E18-34E5C95451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655" y="1580566"/>
            <a:ext cx="10906125" cy="4533716"/>
          </a:xfrm>
        </p:spPr>
        <p:txBody>
          <a:bodyPr/>
          <a:lstStyle/>
          <a:p>
            <a:pPr marL="355600" indent="-355600">
              <a:buClr>
                <a:schemeClr val="accent5"/>
              </a:buClr>
              <a:buFont typeface="Arial" panose="020B0604020202020204" pitchFamily="34" charset="0"/>
              <a:buChar char="►"/>
            </a:pPr>
            <a:r>
              <a:rPr lang="nb-NO" i="1" dirty="0"/>
              <a:t>Compass Group jobber kontinuerlig med innovasjon og utvikling av våre tjenesteområder</a:t>
            </a:r>
          </a:p>
          <a:p>
            <a:pPr marL="355600" indent="-355600">
              <a:buClr>
                <a:schemeClr val="accent5"/>
              </a:buClr>
              <a:buFont typeface="Arial" panose="020B0604020202020204" pitchFamily="34" charset="0"/>
              <a:buChar char="►"/>
            </a:pPr>
            <a:r>
              <a:rPr lang="nb-NO" dirty="0"/>
              <a:t>Integrerte betalings- og bestillingsløsninger, APP, kontinuerlig </a:t>
            </a:r>
            <a:r>
              <a:rPr lang="nb-NO" dirty="0" err="1"/>
              <a:t>monitorering</a:t>
            </a:r>
            <a:r>
              <a:rPr lang="nb-NO" dirty="0"/>
              <a:t> og måling av gjestetilfredshet</a:t>
            </a:r>
          </a:p>
          <a:p>
            <a:pPr marL="355600" indent="-355600">
              <a:buClr>
                <a:schemeClr val="accent5"/>
              </a:buClr>
              <a:buFont typeface="Arial" panose="020B0604020202020204" pitchFamily="34" charset="0"/>
              <a:buChar char="►"/>
            </a:pPr>
            <a:r>
              <a:rPr lang="nb-NO" dirty="0"/>
              <a:t>Aktiv deltakelse i tidsaktuelle fora, </a:t>
            </a:r>
            <a:r>
              <a:rPr lang="nb-NO" dirty="0" err="1"/>
              <a:t>Eat</a:t>
            </a:r>
            <a:r>
              <a:rPr lang="nb-NO" dirty="0"/>
              <a:t> </a:t>
            </a:r>
            <a:r>
              <a:rPr lang="nb-NO" dirty="0" err="1"/>
              <a:t>fondation</a:t>
            </a:r>
            <a:r>
              <a:rPr lang="nb-NO" dirty="0"/>
              <a:t>, Saltpartnerskap, varemesser og konferanser </a:t>
            </a:r>
            <a:r>
              <a:rPr lang="nb-NO" dirty="0" err="1"/>
              <a:t>osv</a:t>
            </a:r>
            <a:endParaRPr lang="nb-NO" dirty="0"/>
          </a:p>
          <a:p>
            <a:pPr marL="355600" indent="-355600">
              <a:buClr>
                <a:schemeClr val="accent5"/>
              </a:buClr>
              <a:buFont typeface="Arial" panose="020B0604020202020204" pitchFamily="34" charset="0"/>
              <a:buChar char="►"/>
            </a:pPr>
            <a:r>
              <a:rPr lang="nb-NO" i="1" dirty="0"/>
              <a:t>Globalt selskap med fokus på deling og implementering av beste praksis </a:t>
            </a:r>
          </a:p>
          <a:p>
            <a:pPr marL="355600" indent="-355600">
              <a:buClr>
                <a:schemeClr val="accent5"/>
              </a:buClr>
              <a:buFont typeface="Arial" panose="020B0604020202020204" pitchFamily="34" charset="0"/>
              <a:buChar char="►"/>
            </a:pPr>
            <a:r>
              <a:rPr lang="nb-NO" i="1" dirty="0"/>
              <a:t>Synergier fra andre sammenlignbare kontrakter i Norge </a:t>
            </a:r>
          </a:p>
          <a:p>
            <a:pPr marL="355600" indent="-355600">
              <a:buClr>
                <a:schemeClr val="accent5"/>
              </a:buClr>
              <a:buFont typeface="Arial" panose="020B0604020202020204" pitchFamily="34" charset="0"/>
              <a:buChar char="►"/>
            </a:pPr>
            <a:r>
              <a:rPr lang="nb-NO" dirty="0"/>
              <a:t>Fagavdeling renhold tester og utprøver nyheter og gode løsninger innen for renholds teknologi og materialbruk 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379416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F9E1020A-4710-475E-934D-DCEC12A8DB1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2200" b="1" i="1" dirty="0">
                <a:solidFill>
                  <a:schemeClr val="accent5"/>
                </a:solidFill>
              </a:rPr>
              <a:t>«Hvilken erfaring har leverandør med arbeidsplass-konsept (smart </a:t>
            </a:r>
            <a:r>
              <a:rPr lang="nb-NO" sz="2200" b="1" i="1" dirty="0" err="1">
                <a:solidFill>
                  <a:schemeClr val="accent5"/>
                </a:solidFill>
              </a:rPr>
              <a:t>office</a:t>
            </a:r>
            <a:r>
              <a:rPr lang="nb-NO" sz="2200" b="1" i="1" dirty="0">
                <a:solidFill>
                  <a:schemeClr val="accent5"/>
                </a:solidFill>
              </a:rPr>
              <a:t>)?»</a:t>
            </a:r>
            <a:endParaRPr lang="nb-NO" sz="2200" b="1" dirty="0">
              <a:solidFill>
                <a:schemeClr val="accent5"/>
              </a:solidFill>
            </a:endParaRPr>
          </a:p>
        </p:txBody>
      </p:sp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72D5EB1F-E361-4845-B5C4-436B08E2FB5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32910863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CE9537E3-9DDE-4F11-9590-A65A97DFC81E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6866521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0" name="think-cell Slide" r:id="rId5" imgW="499" imgH="499" progId="TCLayout.ActiveDocument.1">
                  <p:embed/>
                </p:oleObj>
              </mc:Choice>
              <mc:Fallback>
                <p:oleObj name="think-cell Slide" r:id="rId5" imgW="499" imgH="49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9AE9288-9FA5-46CD-931D-635E11354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>
            <a:normAutofit/>
          </a:bodyPr>
          <a:lstStyle/>
          <a:p>
            <a:r>
              <a:rPr lang="nb-NO" sz="2800" dirty="0"/>
              <a:t>Med vårt "Smart </a:t>
            </a:r>
            <a:r>
              <a:rPr lang="nb-NO" sz="2800" dirty="0" err="1"/>
              <a:t>office</a:t>
            </a:r>
            <a:r>
              <a:rPr lang="nb-NO" sz="2800" dirty="0"/>
              <a:t>" konsept gjør vi sluttbrukere i stand til å jobbe bedre, raskere og selvfølgelig smartere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A94F00-D8E4-4016-B031-917C290660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375" y="1484313"/>
            <a:ext cx="11452348" cy="47203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/>
              <a:t>Behov for mobilitet og fleksibilitet vil kjennetegne arbeidstakerne i årene som kommer, og stadig flere tenker at jobben skal passe inn i livet deres, snarere enn det motsatte.</a:t>
            </a:r>
          </a:p>
          <a:p>
            <a:pPr marL="0" indent="0">
              <a:buNone/>
            </a:pPr>
            <a:br>
              <a:rPr lang="nb-NO" dirty="0"/>
            </a:br>
            <a:r>
              <a:rPr lang="nb-NO" dirty="0"/>
              <a:t>Smart </a:t>
            </a:r>
            <a:r>
              <a:rPr lang="nb-NO" dirty="0" err="1"/>
              <a:t>office</a:t>
            </a:r>
            <a:r>
              <a:rPr lang="nb-NO" dirty="0"/>
              <a:t> - Fremtidens kontor</a:t>
            </a:r>
          </a:p>
          <a:p>
            <a:pPr marL="355600" indent="-355600">
              <a:buClr>
                <a:schemeClr val="accent5"/>
              </a:buClr>
              <a:buFont typeface="Arial" panose="020B0604020202020204" pitchFamily="34" charset="0"/>
              <a:buChar char="►"/>
            </a:pPr>
            <a:r>
              <a:rPr lang="nb-NO" dirty="0"/>
              <a:t>Kundetilpassede konsepter med “co-</a:t>
            </a:r>
            <a:r>
              <a:rPr lang="nb-NO" dirty="0" err="1"/>
              <a:t>office</a:t>
            </a:r>
            <a:r>
              <a:rPr lang="nb-NO" dirty="0"/>
              <a:t>” og andre crossover-løsninger </a:t>
            </a:r>
          </a:p>
          <a:p>
            <a:pPr marL="355600" indent="-355600">
              <a:buClr>
                <a:schemeClr val="accent5"/>
              </a:buClr>
              <a:buFont typeface="Arial" panose="020B0604020202020204" pitchFamily="34" charset="0"/>
              <a:buChar char="►"/>
            </a:pPr>
            <a:r>
              <a:rPr lang="nb-NO" dirty="0"/>
              <a:t>Et sosialt sted for relasjonsbygging og idéutveksling</a:t>
            </a:r>
          </a:p>
          <a:p>
            <a:pPr marL="355600" indent="-355600">
              <a:buClr>
                <a:schemeClr val="accent5"/>
              </a:buClr>
              <a:buFont typeface="Arial" panose="020B0604020202020204" pitchFamily="34" charset="0"/>
              <a:buChar char="►"/>
            </a:pPr>
            <a:r>
              <a:rPr lang="nb-NO" dirty="0"/>
              <a:t>skape bedriftskultur og en felles identitet</a:t>
            </a:r>
          </a:p>
          <a:p>
            <a:pPr marL="355600" indent="-355600">
              <a:buClr>
                <a:schemeClr val="accent5"/>
              </a:buClr>
              <a:buFont typeface="Arial" panose="020B0604020202020204" pitchFamily="34" charset="0"/>
              <a:buChar char="►"/>
            </a:pPr>
            <a:r>
              <a:rPr lang="nb-NO" dirty="0"/>
              <a:t>En app-løsning tilpasset Ruter#, </a:t>
            </a:r>
          </a:p>
          <a:p>
            <a:pPr marL="355600" indent="-355600">
              <a:buClr>
                <a:schemeClr val="accent5"/>
              </a:buClr>
              <a:buFont typeface="Arial" panose="020B0604020202020204" pitchFamily="34" charset="0"/>
              <a:buChar char="►"/>
            </a:pPr>
            <a:r>
              <a:rPr lang="nb-NO" dirty="0"/>
              <a:t>Behovsstyrt tjenestetilbud med støtte fra sensor og </a:t>
            </a:r>
            <a:r>
              <a:rPr lang="nb-NO" dirty="0" err="1"/>
              <a:t>IoT</a:t>
            </a:r>
            <a:r>
              <a:rPr lang="nb-NO" dirty="0"/>
              <a:t> </a:t>
            </a:r>
          </a:p>
          <a:p>
            <a:pPr marL="0" indent="0">
              <a:buNone/>
            </a:pPr>
            <a:endParaRPr lang="nb-NO" i="1" dirty="0">
              <a:solidFill>
                <a:schemeClr val="accent5"/>
              </a:solidFill>
            </a:endParaRPr>
          </a:p>
          <a:p>
            <a:endParaRPr lang="nb-NO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62EBCD9-54A1-4D6C-B9C9-7870A3CDEBFF}"/>
              </a:ext>
            </a:extLst>
          </p:cNvPr>
          <p:cNvSpPr/>
          <p:nvPr/>
        </p:nvSpPr>
        <p:spPr>
          <a:xfrm>
            <a:off x="1999455" y="5373687"/>
            <a:ext cx="8264526" cy="10704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i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 vårt store nettverk, nasjonalt og internasjonalt kan vi tilby deling på "best praksis"  vedrærende "Smart </a:t>
            </a:r>
            <a:r>
              <a:rPr lang="nb-NO" sz="2000" i="1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office</a:t>
            </a:r>
            <a:r>
              <a:rPr lang="nb-NO" sz="2000" i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</a:p>
        </p:txBody>
      </p:sp>
    </p:spTree>
    <p:extLst>
      <p:ext uri="{BB962C8B-B14F-4D97-AF65-F5344CB8AC3E}">
        <p14:creationId xmlns:p14="http://schemas.microsoft.com/office/powerpoint/2010/main" val="16948593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2F45D018-2972-4262-8672-87B7B1CAD2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7376" y="2039899"/>
            <a:ext cx="4154746" cy="39872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200" b="1" i="1" dirty="0">
                <a:solidFill>
                  <a:schemeClr val="accent5"/>
                </a:solidFill>
              </a:rPr>
              <a:t>Hva ser leverandøren som fordel og ulempe med NS-INSTA 800 sammenlignet med en frekvensbasert renholds modell?</a:t>
            </a:r>
          </a:p>
        </p:txBody>
      </p:sp>
    </p:spTree>
    <p:extLst>
      <p:ext uri="{BB962C8B-B14F-4D97-AF65-F5344CB8AC3E}">
        <p14:creationId xmlns:p14="http://schemas.microsoft.com/office/powerpoint/2010/main" val="42623657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B911F3C-6568-45A9-9ED8-13EEE926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800" dirty="0"/>
              <a:t>Fordel ved INSTA 800: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7AB4BED-BD33-4B51-9B0A-B1A38CFE24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5600" lvl="0" indent="-355600">
              <a:buClr>
                <a:schemeClr val="accent5"/>
              </a:buClr>
              <a:buFont typeface="Arial" panose="020B0604020202020204" pitchFamily="34" charset="0"/>
              <a:buChar char="►"/>
            </a:pPr>
            <a:r>
              <a:rPr lang="nb-NO" sz="1900" dirty="0"/>
              <a:t>Man kan enkelt variere ønsket rengjøringskvalitet fra rom til rom eller romtype</a:t>
            </a:r>
          </a:p>
          <a:p>
            <a:pPr marL="355600" lvl="0" indent="-355600">
              <a:buClr>
                <a:schemeClr val="accent5"/>
              </a:buClr>
              <a:buFont typeface="Arial" panose="020B0604020202020204" pitchFamily="34" charset="0"/>
              <a:buChar char="►"/>
            </a:pPr>
            <a:r>
              <a:rPr lang="nb-NO" sz="1900" dirty="0"/>
              <a:t>Det er enklere å matche forventningene mellom kunden og leverandøren</a:t>
            </a:r>
          </a:p>
          <a:p>
            <a:pPr marL="355600" lvl="0" indent="-355600">
              <a:buClr>
                <a:schemeClr val="accent5"/>
              </a:buClr>
              <a:buFont typeface="Arial" panose="020B0604020202020204" pitchFamily="34" charset="0"/>
              <a:buChar char="►"/>
            </a:pPr>
            <a:r>
              <a:rPr lang="nb-NO" sz="1900" dirty="0"/>
              <a:t>Standarden inneholder objektive målekriterier for å avgjøre hva som er rent</a:t>
            </a:r>
          </a:p>
          <a:p>
            <a:pPr marL="355600" lvl="0" indent="-355600">
              <a:buClr>
                <a:schemeClr val="accent5"/>
              </a:buClr>
              <a:buFont typeface="Arial" panose="020B0604020202020204" pitchFamily="34" charset="0"/>
              <a:buChar char="►"/>
            </a:pPr>
            <a:r>
              <a:rPr lang="nb-NO" sz="1900" dirty="0"/>
              <a:t>Det er enkelt å sjekke om rengjøringskvaliteten oppfyller avtalen</a:t>
            </a:r>
          </a:p>
          <a:p>
            <a:pPr marL="355600" lvl="0" indent="-355600">
              <a:buClr>
                <a:schemeClr val="accent5"/>
              </a:buClr>
              <a:buFont typeface="Arial" panose="020B0604020202020204" pitchFamily="34" charset="0"/>
              <a:buChar char="►"/>
            </a:pPr>
            <a:r>
              <a:rPr lang="nb-NO" sz="1900" dirty="0"/>
              <a:t>Man holder det ren og gjør ikke rent</a:t>
            </a:r>
          </a:p>
          <a:p>
            <a:pPr marL="355600" lvl="0" indent="-355600">
              <a:buClr>
                <a:schemeClr val="accent5"/>
              </a:buClr>
              <a:buFont typeface="Arial" panose="020B0604020202020204" pitchFamily="34" charset="0"/>
              <a:buChar char="►"/>
            </a:pPr>
            <a:r>
              <a:rPr lang="nb-NO" sz="1900" dirty="0"/>
              <a:t>Enklere å sammenligne anbud i innkjøpssituasjoner</a:t>
            </a:r>
          </a:p>
          <a:p>
            <a:pPr marL="355600" lvl="0" indent="-355600">
              <a:buClr>
                <a:schemeClr val="accent5"/>
              </a:buClr>
              <a:buFont typeface="Arial" panose="020B0604020202020204" pitchFamily="34" charset="0"/>
              <a:buChar char="►"/>
            </a:pPr>
            <a:r>
              <a:rPr lang="nb-NO" sz="1900" dirty="0"/>
              <a:t>Det er enkelt å dokumentere rengjøringskvaliteten som er utført</a:t>
            </a:r>
          </a:p>
          <a:p>
            <a:pPr marL="355600" lvl="0" indent="-355600">
              <a:buClr>
                <a:schemeClr val="accent5"/>
              </a:buClr>
              <a:buFont typeface="Arial" panose="020B0604020202020204" pitchFamily="34" charset="0"/>
              <a:buChar char="►"/>
            </a:pPr>
            <a:r>
              <a:rPr lang="nb-NO" sz="1900" dirty="0"/>
              <a:t>Renholder kan selv sjekke om rengjøringen oppfyller avtalte kvalitetsnivåer. Bevisstgjør renholder i forhold til hvilke oppgaver/objekter som til enhver tid må ha fokus på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313694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B7A248C-AE84-4463-BB60-F7111A0EC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800" dirty="0"/>
              <a:t>Ulemper/Hva INSTA 800 ikke kan brukes til: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7AB4BED-BD33-4B51-9B0A-B1A38CFE24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5600" lvl="0" indent="-355600">
              <a:buClr>
                <a:schemeClr val="accent5"/>
              </a:buClr>
              <a:buFont typeface="Arial" panose="020B0604020202020204" pitchFamily="34" charset="0"/>
              <a:buChar char="►"/>
            </a:pPr>
            <a:r>
              <a:rPr lang="nb-NO" dirty="0"/>
              <a:t>En noe kompleks metode å forstå og formidle. Krever opplæring av både bruker og </a:t>
            </a:r>
          </a:p>
          <a:p>
            <a:pPr marL="355600" lvl="0" indent="-355600">
              <a:buClr>
                <a:schemeClr val="accent5"/>
              </a:buClr>
              <a:buFont typeface="Arial" panose="020B0604020202020204" pitchFamily="34" charset="0"/>
              <a:buChar char="►"/>
            </a:pPr>
            <a:r>
              <a:rPr lang="nb-NO" dirty="0"/>
              <a:t>INSTA 800 kan bare brukes til å bestemme ønsket rengjøringsnivå og vurdere om rengjøringen som utføres oppfyller ønsket kvalitetskrav </a:t>
            </a:r>
          </a:p>
          <a:p>
            <a:pPr marL="355600" lvl="0" indent="-355600">
              <a:buClr>
                <a:schemeClr val="accent5"/>
              </a:buClr>
              <a:buFont typeface="Arial" panose="020B0604020202020204" pitchFamily="34" charset="0"/>
              <a:buChar char="►"/>
            </a:pPr>
            <a:r>
              <a:rPr lang="nb-NO" dirty="0"/>
              <a:t>Standarden er så spesifikt i sin forstand at for eksempel avfallshåndtering, påfyll av sanitærartikler, rens og vedlikehold av kaffemaskiner ikke er omhandlet i INSTA 800</a:t>
            </a:r>
          </a:p>
          <a:p>
            <a:pPr>
              <a:buClr>
                <a:schemeClr val="accent5"/>
              </a:buClr>
              <a:buFont typeface="Arial" panose="020B0604020202020204" pitchFamily="34" charset="0"/>
              <a:buChar char="►"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397388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7">
            <a:extLst>
              <a:ext uri="{FF2B5EF4-FFF2-40B4-BE49-F238E27FC236}">
                <a16:creationId xmlns:a16="http://schemas.microsoft.com/office/drawing/2014/main" id="{C7006E54-52BC-BF42-ABF4-DF82F8750E5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0929" y="5962917"/>
            <a:ext cx="1512095" cy="575923"/>
          </a:xfrm>
          <a:prstGeom prst="rect">
            <a:avLst/>
          </a:prstGeom>
        </p:spPr>
      </p:pic>
      <p:sp>
        <p:nvSpPr>
          <p:cNvPr id="3" name="Tittel 2">
            <a:extLst>
              <a:ext uri="{FF2B5EF4-FFF2-40B4-BE49-F238E27FC236}">
                <a16:creationId xmlns:a16="http://schemas.microsoft.com/office/drawing/2014/main" id="{409BA14B-347B-4239-900B-4B72188CB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6143" y="1556855"/>
            <a:ext cx="4588777" cy="2324029"/>
          </a:xfrm>
        </p:spPr>
        <p:txBody>
          <a:bodyPr/>
          <a:lstStyle/>
          <a:p>
            <a:r>
              <a:rPr lang="nb-NO" sz="4400" dirty="0">
                <a:latin typeface="Arial"/>
                <a:cs typeface="Arial"/>
              </a:rPr>
              <a:t>Takk for oss!</a:t>
            </a:r>
            <a:endParaRPr lang="nb-NO" sz="4400" strike="sngStrike" dirty="0"/>
          </a:p>
        </p:txBody>
      </p:sp>
      <p:pic>
        <p:nvPicPr>
          <p:cNvPr id="7" name="Plassholder for bilde 6" descr="Et bilde som inneholder person, innendørs, kvinne, mat&#10;&#10;Automatisk generert beskrivelse">
            <a:extLst>
              <a:ext uri="{FF2B5EF4-FFF2-40B4-BE49-F238E27FC236}">
                <a16:creationId xmlns:a16="http://schemas.microsoft.com/office/drawing/2014/main" id="{818EE1D8-4614-3146-BAB9-EC31290C3D9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6822557" cy="6858000"/>
          </a:xfrm>
        </p:spPr>
      </p:pic>
    </p:spTree>
    <p:extLst>
      <p:ext uri="{BB962C8B-B14F-4D97-AF65-F5344CB8AC3E}">
        <p14:creationId xmlns:p14="http://schemas.microsoft.com/office/powerpoint/2010/main" val="3289477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2CA87BE-4589-44D2-90A0-442B670A3F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656" y="1162228"/>
            <a:ext cx="11088688" cy="5042019"/>
          </a:xfrm>
        </p:spPr>
        <p:txBody>
          <a:bodyPr>
            <a:normAutofit/>
          </a:bodyPr>
          <a:lstStyle/>
          <a:p>
            <a:pPr marL="12700" marR="107950" lvl="0" indent="0">
              <a:lnSpc>
                <a:spcPct val="118100"/>
              </a:lnSpc>
              <a:spcBef>
                <a:spcPts val="100"/>
              </a:spcBef>
              <a:buNone/>
            </a:pPr>
            <a:r>
              <a:rPr lang="nb-NO" dirty="0">
                <a:solidFill>
                  <a:srgbClr val="231F20"/>
                </a:solidFill>
                <a:ea typeface="+mn-ea"/>
              </a:rPr>
              <a:t>Vi </a:t>
            </a:r>
            <a:r>
              <a:rPr lang="nb-NO" spc="-5" dirty="0">
                <a:solidFill>
                  <a:srgbClr val="231F20"/>
                </a:solidFill>
                <a:ea typeface="+mn-ea"/>
              </a:rPr>
              <a:t>takker </a:t>
            </a:r>
            <a:r>
              <a:rPr lang="nb-NO" dirty="0">
                <a:solidFill>
                  <a:srgbClr val="231F20"/>
                </a:solidFill>
                <a:ea typeface="+mn-ea"/>
              </a:rPr>
              <a:t>for invitasjon til dialogkonferanse, samt muligheten til å gi innspill til Ruter# </a:t>
            </a:r>
            <a:r>
              <a:rPr lang="nb-NO" dirty="0" err="1">
                <a:solidFill>
                  <a:srgbClr val="231F20"/>
                </a:solidFill>
                <a:ea typeface="+mn-ea"/>
              </a:rPr>
              <a:t>ifbm</a:t>
            </a:r>
            <a:r>
              <a:rPr lang="nb-NO" dirty="0">
                <a:solidFill>
                  <a:srgbClr val="231F20"/>
                </a:solidFill>
                <a:ea typeface="+mn-ea"/>
              </a:rPr>
              <a:t> </a:t>
            </a:r>
            <a:r>
              <a:rPr lang="nb-NO" dirty="0" err="1">
                <a:solidFill>
                  <a:srgbClr val="231F20"/>
                </a:solidFill>
                <a:ea typeface="+mn-ea"/>
              </a:rPr>
              <a:t>Facility</a:t>
            </a:r>
            <a:r>
              <a:rPr lang="nb-NO" dirty="0">
                <a:solidFill>
                  <a:srgbClr val="231F20"/>
                </a:solidFill>
                <a:ea typeface="+mn-ea"/>
              </a:rPr>
              <a:t> Management tjenester.  </a:t>
            </a:r>
            <a:endParaRPr lang="nb-NO" dirty="0">
              <a:solidFill>
                <a:prstClr val="black"/>
              </a:solidFill>
              <a:ea typeface="+mn-ea"/>
            </a:endParaRPr>
          </a:p>
          <a:p>
            <a:pPr marL="12700" marR="5080" lvl="0" indent="0">
              <a:lnSpc>
                <a:spcPct val="118100"/>
              </a:lnSpc>
              <a:spcBef>
                <a:spcPts val="0"/>
              </a:spcBef>
              <a:buNone/>
            </a:pPr>
            <a:endParaRPr lang="nb-NO" dirty="0">
              <a:solidFill>
                <a:prstClr val="black"/>
              </a:solidFill>
              <a:ea typeface="+mn-ea"/>
            </a:endParaRPr>
          </a:p>
          <a:p>
            <a:pPr marL="12700" marR="5080" lvl="0" indent="0">
              <a:lnSpc>
                <a:spcPct val="118100"/>
              </a:lnSpc>
              <a:spcBef>
                <a:spcPts val="0"/>
              </a:spcBef>
              <a:buNone/>
            </a:pPr>
            <a:r>
              <a:rPr lang="nb-NO" dirty="0"/>
              <a:t>Innspillene er ment som forslag og innspill til videre dialog. Vi har god erfaring med å bygge slike leveranser og leveranseinnhold kommer som regel i en nær prosess mellom kunde og oss som leverandør. </a:t>
            </a:r>
          </a:p>
          <a:p>
            <a:pPr marL="12700" marR="5080" lvl="0" indent="0">
              <a:lnSpc>
                <a:spcPct val="118100"/>
              </a:lnSpc>
              <a:spcBef>
                <a:spcPts val="0"/>
              </a:spcBef>
              <a:buNone/>
            </a:pPr>
            <a:endParaRPr lang="nb-NO" spc="-5" dirty="0">
              <a:solidFill>
                <a:srgbClr val="231F20"/>
              </a:solidFill>
              <a:ea typeface="+mn-ea"/>
            </a:endParaRPr>
          </a:p>
          <a:p>
            <a:pPr marL="12700" marR="5080" lvl="0" indent="0">
              <a:lnSpc>
                <a:spcPct val="118100"/>
              </a:lnSpc>
              <a:spcBef>
                <a:spcPts val="0"/>
              </a:spcBef>
              <a:buNone/>
            </a:pPr>
            <a:r>
              <a:rPr lang="nb-NO" spc="-5" dirty="0">
                <a:solidFill>
                  <a:srgbClr val="231F20"/>
                </a:solidFill>
                <a:ea typeface="+mn-ea"/>
              </a:rPr>
              <a:t>Målet vårt er å presentere løsninger som vil styrke kundens posisjon og legge til rette for å skape fornøyde brukere og ansatte som trives. </a:t>
            </a:r>
            <a:br>
              <a:rPr lang="nb-NO" spc="-5" dirty="0">
                <a:solidFill>
                  <a:srgbClr val="231F20"/>
                </a:solidFill>
                <a:ea typeface="+mn-ea"/>
              </a:rPr>
            </a:br>
            <a:endParaRPr lang="nb-NO" spc="-5" dirty="0">
              <a:solidFill>
                <a:srgbClr val="231F20"/>
              </a:solidFill>
              <a:ea typeface="+mn-ea"/>
            </a:endParaRPr>
          </a:p>
          <a:p>
            <a:pPr marL="0" indent="0" algn="ctr">
              <a:buNone/>
            </a:pPr>
            <a:r>
              <a:rPr lang="nb-NO" sz="2400" i="1" dirty="0">
                <a:solidFill>
                  <a:schemeClr val="accent5"/>
                </a:solidFill>
              </a:rPr>
              <a:t>Vi tilbyr skreddersydde og helhetlige løsninger så våre kunder kan </a:t>
            </a:r>
            <a:br>
              <a:rPr lang="nb-NO" sz="2400" i="1" dirty="0">
                <a:solidFill>
                  <a:schemeClr val="accent5"/>
                </a:solidFill>
              </a:rPr>
            </a:br>
            <a:r>
              <a:rPr lang="nb-NO" sz="2400" i="1" dirty="0">
                <a:solidFill>
                  <a:schemeClr val="accent5"/>
                </a:solidFill>
              </a:rPr>
              <a:t>fokusere på sine kjernevirksomhet!</a:t>
            </a:r>
            <a:endParaRPr lang="da-DK" sz="24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821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CCC5257-E7C2-485B-B17A-C167B0E0F3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8176" y="1586319"/>
            <a:ext cx="4154746" cy="39872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200" b="1" i="1" dirty="0">
                <a:solidFill>
                  <a:schemeClr val="accent5"/>
                </a:solidFill>
              </a:rPr>
              <a:t>«Hvordan bør en Operativ Site Manager rolle tilrettelegges og struktureres på best mulig måte for å dekke Ruters behov og minimere administrativt arbeid og oppfølging i forbindelse med tjenestene i anskaffelsen?»</a:t>
            </a:r>
            <a:endParaRPr lang="nb-NO" sz="2200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011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811249B0-E477-40C0-9076-1961F8E5E665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5657075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4" name="think-cell Slide" r:id="rId4" imgW="499" imgH="499" progId="TCLayout.ActiveDocument.1">
                  <p:embed/>
                </p:oleObj>
              </mc:Choice>
              <mc:Fallback>
                <p:oleObj name="think-cell Slide" r:id="rId4" imgW="499" imgH="49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tel 1">
            <a:extLst>
              <a:ext uri="{FF2B5EF4-FFF2-40B4-BE49-F238E27FC236}">
                <a16:creationId xmlns:a16="http://schemas.microsoft.com/office/drawing/2014/main" id="{5A394F12-1761-463E-BF17-83BC0460B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4" y="298859"/>
            <a:ext cx="11604626" cy="934629"/>
          </a:xfr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nb-NO" sz="2800" dirty="0"/>
              <a:t>Eksempler på arbeidsoppgaver for en Operativ Site Manager rolle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1502F23-54E9-4C70-9E18-34E5C95451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374" y="1484313"/>
            <a:ext cx="11464925" cy="4533716"/>
          </a:xfrm>
        </p:spPr>
        <p:txBody>
          <a:bodyPr>
            <a:noAutofit/>
          </a:bodyPr>
          <a:lstStyle/>
          <a:p>
            <a:pPr marL="355600" indent="-355600">
              <a:spcAft>
                <a:spcPts val="800"/>
              </a:spcAft>
              <a:buClr>
                <a:schemeClr val="accent5"/>
              </a:buClr>
              <a:buFont typeface="Arial" panose="020B0604020202020204" pitchFamily="34" charset="0"/>
              <a:buChar char="►"/>
            </a:pPr>
            <a:r>
              <a:rPr lang="nb-NO" dirty="0"/>
              <a:t>Total ansvar for daglig drift av alle FM tjenester </a:t>
            </a:r>
          </a:p>
          <a:p>
            <a:pPr marL="355600" indent="-355600">
              <a:spcAft>
                <a:spcPts val="800"/>
              </a:spcAft>
              <a:buClr>
                <a:schemeClr val="accent5"/>
              </a:buClr>
              <a:buFont typeface="Arial" panose="020B0604020202020204" pitchFamily="34" charset="0"/>
              <a:buChar char="►"/>
            </a:pPr>
            <a:r>
              <a:rPr lang="nb-NO" dirty="0"/>
              <a:t>Jobbe kontinuerlig med effektivitet, forbedring og synergier på tvers av tjenestene og personell</a:t>
            </a:r>
          </a:p>
          <a:p>
            <a:pPr marL="355600" indent="-355600">
              <a:spcAft>
                <a:spcPts val="800"/>
              </a:spcAft>
              <a:buClr>
                <a:schemeClr val="accent5"/>
              </a:buClr>
              <a:buFont typeface="Arial" panose="020B0604020202020204" pitchFamily="34" charset="0"/>
              <a:buChar char="►"/>
            </a:pPr>
            <a:r>
              <a:rPr lang="nb-NO" dirty="0"/>
              <a:t>Sømløse tjenester med ett kontaktpunkt</a:t>
            </a:r>
          </a:p>
          <a:p>
            <a:pPr marL="355600" indent="-355600">
              <a:spcAft>
                <a:spcPts val="800"/>
              </a:spcAft>
              <a:buClr>
                <a:schemeClr val="accent5"/>
              </a:buClr>
              <a:buFont typeface="Arial" panose="020B0604020202020204" pitchFamily="34" charset="0"/>
              <a:buChar char="►"/>
            </a:pPr>
            <a:r>
              <a:rPr lang="nb-NO" dirty="0"/>
              <a:t>Ansvarlig for oppfølging av avtaler og underleverandører</a:t>
            </a:r>
          </a:p>
          <a:p>
            <a:pPr marL="355600" indent="-355600">
              <a:spcAft>
                <a:spcPts val="800"/>
              </a:spcAft>
              <a:buClr>
                <a:schemeClr val="accent5"/>
              </a:buClr>
              <a:buFont typeface="Arial" panose="020B0604020202020204" pitchFamily="34" charset="0"/>
              <a:buChar char="►"/>
            </a:pPr>
            <a:r>
              <a:rPr lang="nb-NO" dirty="0"/>
              <a:t>En faktura for alle faste tjenester</a:t>
            </a:r>
          </a:p>
          <a:p>
            <a:pPr marL="355600" indent="-355600">
              <a:spcAft>
                <a:spcPts val="800"/>
              </a:spcAft>
              <a:buClr>
                <a:schemeClr val="accent5"/>
              </a:buClr>
              <a:buFont typeface="Arial" panose="020B0604020202020204" pitchFamily="34" charset="0"/>
              <a:buChar char="►"/>
            </a:pPr>
            <a:r>
              <a:rPr lang="nb-NO" dirty="0"/>
              <a:t>Daglig tilstedeværelse på lokasjon </a:t>
            </a:r>
          </a:p>
          <a:p>
            <a:pPr marL="355600" indent="-355600">
              <a:spcAft>
                <a:spcPts val="800"/>
              </a:spcAft>
              <a:buClr>
                <a:schemeClr val="accent5"/>
              </a:buClr>
              <a:buFont typeface="Arial" panose="020B0604020202020204" pitchFamily="34" charset="0"/>
              <a:buChar char="►"/>
            </a:pPr>
            <a:r>
              <a:rPr lang="nb-NO" dirty="0" err="1"/>
              <a:t>Governance</a:t>
            </a:r>
            <a:r>
              <a:rPr lang="nb-NO" dirty="0"/>
              <a:t> modell med avtalte og strukturerte møter</a:t>
            </a:r>
          </a:p>
          <a:p>
            <a:pPr marL="355600" indent="-355600">
              <a:spcAft>
                <a:spcPts val="800"/>
              </a:spcAft>
              <a:buClr>
                <a:schemeClr val="accent5"/>
              </a:buClr>
              <a:buFont typeface="Arial" panose="020B0604020202020204" pitchFamily="34" charset="0"/>
              <a:buChar char="►"/>
            </a:pPr>
            <a:r>
              <a:rPr lang="nb-NO" dirty="0"/>
              <a:t>Driftsmøter og prosjektdeltakelse etter ønsket frekvens og behov</a:t>
            </a:r>
          </a:p>
          <a:p>
            <a:pPr marL="355600" indent="-355600">
              <a:spcAft>
                <a:spcPts val="800"/>
              </a:spcAft>
              <a:buClr>
                <a:schemeClr val="accent5"/>
              </a:buClr>
              <a:buFont typeface="Arial" panose="020B0604020202020204" pitchFamily="34" charset="0"/>
              <a:buChar char="►"/>
            </a:pPr>
            <a:r>
              <a:rPr lang="nb-NO" dirty="0">
                <a:sym typeface="Brandon Grotesque Light"/>
              </a:rPr>
              <a:t>Sikre beste praksis og kunnskap på tvers av fagområder/leveranser</a:t>
            </a:r>
          </a:p>
          <a:p>
            <a:pPr>
              <a:spcAft>
                <a:spcPts val="800"/>
              </a:spcAft>
            </a:pPr>
            <a:endParaRPr lang="nb-NO" dirty="0"/>
          </a:p>
          <a:p>
            <a:pPr>
              <a:spcAft>
                <a:spcPts val="800"/>
              </a:spcAft>
            </a:pP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72976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508E0811-1FBA-49DA-8C50-6A4B157C5D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7376" y="2030819"/>
            <a:ext cx="4154746" cy="39872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200" b="1" i="1" dirty="0">
                <a:solidFill>
                  <a:schemeClr val="accent5"/>
                </a:solidFill>
              </a:rPr>
              <a:t>«Det ønskes innspill fra leverandør om hvordan en resepsjonstjeneste på best mulig måte bør legges opp for å dekke Ruters behov.»</a:t>
            </a:r>
            <a:endParaRPr lang="nb-NO" sz="2200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338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A394F12-1761-463E-BF17-83BC0460B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800" dirty="0"/>
              <a:t>Eksempler på arbeidsoppgaver som kan ligge under Resepsjon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1502F23-54E9-4C70-9E18-34E5C95451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5600" indent="-355600">
              <a:buClr>
                <a:schemeClr val="accent5"/>
              </a:buClr>
              <a:buFont typeface="Arial" panose="020B0604020202020204" pitchFamily="34" charset="0"/>
              <a:buChar char="►"/>
            </a:pPr>
            <a:r>
              <a:rPr lang="nb-NO" dirty="0"/>
              <a:t>Resepsjon i kombinasjon med kaffebar/kiosk? </a:t>
            </a:r>
          </a:p>
          <a:p>
            <a:pPr marL="355600" indent="-355600">
              <a:buClr>
                <a:schemeClr val="accent5"/>
              </a:buClr>
              <a:buFont typeface="Arial" panose="020B0604020202020204" pitchFamily="34" charset="0"/>
              <a:buChar char="►"/>
            </a:pPr>
            <a:r>
              <a:rPr lang="nb-NO" dirty="0"/>
              <a:t>Sentralbordtjenester</a:t>
            </a:r>
          </a:p>
          <a:p>
            <a:pPr marL="355600" indent="-355600">
              <a:buClr>
                <a:schemeClr val="accent5"/>
              </a:buClr>
              <a:buFont typeface="Arial" panose="020B0604020202020204" pitchFamily="34" charset="0"/>
              <a:buChar char="►"/>
            </a:pPr>
            <a:r>
              <a:rPr lang="nb-NO" dirty="0"/>
              <a:t>Administrere </a:t>
            </a:r>
            <a:r>
              <a:rPr lang="nb-NO" dirty="0" err="1"/>
              <a:t>møteromsbooking</a:t>
            </a:r>
            <a:endParaRPr lang="nb-NO" dirty="0"/>
          </a:p>
          <a:p>
            <a:pPr marL="355600" indent="-355600">
              <a:buClr>
                <a:schemeClr val="accent5"/>
              </a:buClr>
              <a:buFont typeface="Arial" panose="020B0604020202020204" pitchFamily="34" charset="0"/>
              <a:buChar char="►"/>
            </a:pPr>
            <a:r>
              <a:rPr lang="nb-NO" dirty="0"/>
              <a:t>Avlaste Ruter med administrative oppgaver som kan utføres ved tilstedeværelse i resepsjonen </a:t>
            </a:r>
          </a:p>
          <a:p>
            <a:pPr marL="355600" indent="-355600">
              <a:buClr>
                <a:schemeClr val="accent5"/>
              </a:buClr>
              <a:buFont typeface="Arial" panose="020B0604020202020204" pitchFamily="34" charset="0"/>
              <a:buChar char="►"/>
            </a:pPr>
            <a:r>
              <a:rPr lang="nb-NO" dirty="0"/>
              <a:t>Vedlikeholde kontaktinfo og systeminformasjon</a:t>
            </a:r>
          </a:p>
          <a:p>
            <a:pPr marL="355600" indent="-355600">
              <a:buClr>
                <a:schemeClr val="accent5"/>
              </a:buClr>
              <a:buFont typeface="Arial" panose="020B0604020202020204" pitchFamily="34" charset="0"/>
              <a:buChar char="►"/>
            </a:pPr>
            <a:r>
              <a:rPr lang="nb-NO" dirty="0"/>
              <a:t>Post/pakke håndtering </a:t>
            </a:r>
          </a:p>
          <a:p>
            <a:pPr marL="355600" indent="-355600">
              <a:buClr>
                <a:schemeClr val="accent5"/>
              </a:buClr>
              <a:buFont typeface="Arial" panose="020B0604020202020204" pitchFamily="34" charset="0"/>
              <a:buChar char="►"/>
            </a:pPr>
            <a:r>
              <a:rPr lang="nb-NO" dirty="0"/>
              <a:t>Sørge for at resepsjonsområdet til enhver tid ser representativ ut</a:t>
            </a:r>
          </a:p>
          <a:p>
            <a:pPr marL="355600" indent="-355600">
              <a:buClr>
                <a:schemeClr val="accent5"/>
              </a:buClr>
              <a:buFont typeface="Arial" panose="020B0604020202020204" pitchFamily="34" charset="0"/>
              <a:buChar char="►"/>
            </a:pPr>
            <a:r>
              <a:rPr lang="nb-NO" dirty="0"/>
              <a:t>En kombinasjon mellom Operativ Site Manager og Resepsjonstjenester kan også være et alternativ i rolige perioder. 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804495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779D58D0-92C8-4061-B5EA-41005751F77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2200" b="1" i="1" dirty="0">
                <a:solidFill>
                  <a:schemeClr val="accent5"/>
                </a:solidFill>
              </a:rPr>
              <a:t>«Hvordan tilrettelegger leverandøren for en dynamisk modell, derav også prismodell rundt den nye «normalen» med færre brukere av kontorlokalene og kantinetjenester?»</a:t>
            </a:r>
            <a:endParaRPr lang="nb-NO" sz="2200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5486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ACEBE5F-ED97-477D-8783-085BD5A26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800" dirty="0"/>
              <a:t>Dynamisk modell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1502F23-54E9-4C70-9E18-34E5C95451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5600" indent="-355600">
              <a:buClr>
                <a:schemeClr val="accent5"/>
              </a:buClr>
              <a:buFont typeface="Arial" panose="020B0604020202020204" pitchFamily="34" charset="0"/>
              <a:buChar char="►"/>
            </a:pPr>
            <a:r>
              <a:rPr lang="nb-NO" dirty="0"/>
              <a:t>Trappetrinn modell med justering av driftsstøtten i henhold til gjeldende lovpålagte krav med hensyn til </a:t>
            </a:r>
            <a:r>
              <a:rPr lang="nb-NO" dirty="0" err="1"/>
              <a:t>mva</a:t>
            </a:r>
            <a:r>
              <a:rPr lang="nb-NO" dirty="0"/>
              <a:t> fritak</a:t>
            </a:r>
          </a:p>
          <a:p>
            <a:pPr marL="355600" indent="-355600">
              <a:buClr>
                <a:schemeClr val="accent5"/>
              </a:buClr>
              <a:buFont typeface="Arial" panose="020B0604020202020204" pitchFamily="34" charset="0"/>
              <a:buChar char="►"/>
            </a:pPr>
            <a:r>
              <a:rPr lang="nb-NO" dirty="0"/>
              <a:t>Prisen settes ut fra estimert antall gjester og bemanning og kan justeres ved endring i antall brukere.</a:t>
            </a:r>
          </a:p>
          <a:p>
            <a:pPr marL="355600" indent="-355600">
              <a:buClr>
                <a:schemeClr val="accent5"/>
              </a:buClr>
              <a:buFont typeface="Arial" panose="020B0604020202020204" pitchFamily="34" charset="0"/>
              <a:buChar char="►"/>
            </a:pPr>
            <a:r>
              <a:rPr lang="nb-NO" dirty="0"/>
              <a:t>En fleksibel prismodell basert på kombinasjon av fastpriser og variable prising </a:t>
            </a:r>
            <a:r>
              <a:rPr lang="nb-NO" dirty="0" err="1"/>
              <a:t>ihht</a:t>
            </a:r>
            <a:r>
              <a:rPr lang="nb-NO" dirty="0"/>
              <a:t> kostnadsdrivere </a:t>
            </a:r>
          </a:p>
          <a:p>
            <a:pPr marL="355600" indent="-355600">
              <a:buClr>
                <a:schemeClr val="accent5"/>
              </a:buClr>
              <a:buFont typeface="Arial" panose="020B0604020202020204" pitchFamily="34" charset="0"/>
              <a:buChar char="►"/>
            </a:pPr>
            <a:r>
              <a:rPr lang="nb-NO" dirty="0"/>
              <a:t>Nye normalen har økt behov for smittevern og renhold av berøringspunkter</a:t>
            </a:r>
          </a:p>
          <a:p>
            <a:pPr lvl="1"/>
            <a:r>
              <a:rPr lang="nb-NO" dirty="0"/>
              <a:t>Renhold kan justeres </a:t>
            </a:r>
            <a:r>
              <a:rPr lang="nb-NO" dirty="0" err="1"/>
              <a:t>ifht</a:t>
            </a:r>
            <a:r>
              <a:rPr lang="nb-NO" dirty="0"/>
              <a:t> bruker intensitet</a:t>
            </a:r>
          </a:p>
          <a:p>
            <a:pPr marL="457200" lvl="1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412083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53A917F4-24F8-4170-87C0-815C15FEF5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7376" y="2157819"/>
            <a:ext cx="4154746" cy="39872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200" b="1" i="1" dirty="0">
                <a:solidFill>
                  <a:schemeClr val="accent5"/>
                </a:solidFill>
              </a:rPr>
              <a:t>«For hvilke tjenesteområder anbefaler/benytter leverandør SLA, derav KPI styring?»</a:t>
            </a:r>
            <a:endParaRPr lang="nb-NO" sz="2200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97836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-tema">
  <a:themeElements>
    <a:clrScheme name="CG blue">
      <a:dk1>
        <a:srgbClr val="000000"/>
      </a:dk1>
      <a:lt1>
        <a:srgbClr val="FFFFFF"/>
      </a:lt1>
      <a:dk2>
        <a:srgbClr val="538A66"/>
      </a:dk2>
      <a:lt2>
        <a:srgbClr val="82B3BD"/>
      </a:lt2>
      <a:accent1>
        <a:srgbClr val="3E4C59"/>
      </a:accent1>
      <a:accent2>
        <a:srgbClr val="95A463"/>
      </a:accent2>
      <a:accent3>
        <a:srgbClr val="594150"/>
      </a:accent3>
      <a:accent4>
        <a:srgbClr val="B34651"/>
      </a:accent4>
      <a:accent5>
        <a:srgbClr val="B2985A"/>
      </a:accent5>
      <a:accent6>
        <a:srgbClr val="FF671F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mpass Group Nordic_PPT_dark blue" id="{CA10E868-F4FB-F24B-9A7C-73446AD94FD2}" vid="{0E876535-5362-B842-A2A8-40A7652B24BD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http://schemas.microsoft.com/sharepoint/v3">English</Language>
    <TaxCatchAll xmlns="c0ce68d2-f4a4-4963-9a31-30d16dda62a3"/>
    <CG_RetentionDispositionCode xmlns="c0ce68d2-f4a4-4963-9a31-30d16dda62a3">07-Y-C</CG_RetentionDispositionCode>
    <CG_BusinessCriticalRecord xmlns="c0ce68d2-f4a4-4963-9a31-30d16dda62a3">No</CG_BusinessCriticalRecord>
    <CG_SecurityClassification xmlns="c0ce68d2-f4a4-4963-9a31-30d16dda62a3">Shared</CG_SecurityClassification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haredContentType xmlns="Microsoft.SharePoint.Taxonomy.ContentTypeSync" SourceId="912e36a2-49b7-4b00-ba12-1750025de1a5" ContentTypeId="0x010100AAFC03517ABE62438F09152424507117" PreviousValue="false"/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Compass Document" ma:contentTypeID="0x010100AAFC03517ABE62438F0915242450711700A8D32D13C5EF6945A7B5D1B67AFB772D" ma:contentTypeVersion="14" ma:contentTypeDescription="" ma:contentTypeScope="" ma:versionID="a90e590edcd148fb94d12aa84d48291b">
  <xsd:schema xmlns:xsd="http://www.w3.org/2001/XMLSchema" xmlns:xs="http://www.w3.org/2001/XMLSchema" xmlns:p="http://schemas.microsoft.com/office/2006/metadata/properties" xmlns:ns1="http://schemas.microsoft.com/sharepoint/v3" xmlns:ns2="c0ce68d2-f4a4-4963-9a31-30d16dda62a3" xmlns:ns4="815b41d0-ee02-47cd-a940-452eae7b01c0" xmlns:ns5="16f9cf89-55ae-40ae-9081-33e11ea26992" targetNamespace="http://schemas.microsoft.com/office/2006/metadata/properties" ma:root="true" ma:fieldsID="81a7e8056b26ce818b68b1e91fab1d02" ns1:_="" ns2:_="" ns4:_="" ns5:_="">
    <xsd:import namespace="http://schemas.microsoft.com/sharepoint/v3"/>
    <xsd:import namespace="c0ce68d2-f4a4-4963-9a31-30d16dda62a3"/>
    <xsd:import namespace="815b41d0-ee02-47cd-a940-452eae7b01c0"/>
    <xsd:import namespace="16f9cf89-55ae-40ae-9081-33e11ea26992"/>
    <xsd:element name="properties">
      <xsd:complexType>
        <xsd:sequence>
          <xsd:element name="documentManagement">
            <xsd:complexType>
              <xsd:all>
                <xsd:element ref="ns2:TaxCatchAll" minOccurs="0"/>
                <xsd:element ref="ns2:TaxCatchAllLabel" minOccurs="0"/>
                <xsd:element ref="ns2:CG_BusinessCriticalRecord" minOccurs="0"/>
                <xsd:element ref="ns2:CG_RetentionDispositionCode" minOccurs="0"/>
                <xsd:element ref="ns2:CG_SecurityClassification"/>
                <xsd:element ref="ns1:Language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5:SharedWithUsers" minOccurs="0"/>
                <xsd:element ref="ns5:SharedWithDetails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Language" ma:index="13" nillable="true" ma:displayName="Språk" ma:default="Engelsk" ma:internalName="Language">
      <xsd:simpleType>
        <xsd:union memberTypes="dms:Text">
          <xsd:simpleType>
            <xsd:restriction base="dms:Choice">
              <xsd:enumeration value="Arabisk (Saudi-Arabia)"/>
              <xsd:enumeration value="Bulgarsk (Bulgaria)"/>
              <xsd:enumeration value="Kinesisk (Hongkong, SAR)"/>
              <xsd:enumeration value="Kinesisk (tradisjonell, Kina)"/>
              <xsd:enumeration value="Kinesisk (Taiwan)"/>
              <xsd:enumeration value="Kroatisk (Kroatia)"/>
              <xsd:enumeration value="Tsjekkisk (Tsjekkia)"/>
              <xsd:enumeration value="Dansk (Danmark)"/>
              <xsd:enumeration value="Nederlandsk (Nederland)"/>
              <xsd:enumeration value="Engelsk"/>
              <xsd:enumeration value="Estisk (Estland)"/>
              <xsd:enumeration value="Finsk (Finland)"/>
              <xsd:enumeration value="Fransk (Frankrike)"/>
              <xsd:enumeration value="Tysk (Tyskland)"/>
              <xsd:enumeration value="Gresk (Hellas)"/>
              <xsd:enumeration value="Hebraisk (Israel)"/>
              <xsd:enumeration value="Hindi (India)"/>
              <xsd:enumeration value="Ungarsk (Ungarn)"/>
              <xsd:enumeration value="Indonesisk (Indonesia)"/>
              <xsd:enumeration value="Italiensk (Italia)"/>
              <xsd:enumeration value="Japansk (Japan)"/>
              <xsd:enumeration value="Koreansk (Korea)"/>
              <xsd:enumeration value="Latvisk (Latvia)"/>
              <xsd:enumeration value="Litauisk (Litauen)"/>
              <xsd:enumeration value="Malayisk (Malaysia)"/>
              <xsd:enumeration value="Norsk (bokmål, Norge)"/>
              <xsd:enumeration value="Polsk (Polen)"/>
              <xsd:enumeration value="Portugisisk (Brasil)"/>
              <xsd:enumeration value="Portugisisk (Portugal)"/>
              <xsd:enumeration value="Rumensk (Romania)"/>
              <xsd:enumeration value="Russisk (Russland)"/>
              <xsd:enumeration value="Serbisk (latinsk, Serbia)"/>
              <xsd:enumeration value="Slovakisk (Slovakia)"/>
              <xsd:enumeration value="Slovensk (Slovenia)"/>
              <xsd:enumeration value="Spansk (Spania)"/>
              <xsd:enumeration value="Svensk (Sverige)"/>
              <xsd:enumeration value="Thai (Thailand)"/>
              <xsd:enumeration value="Tyrkisk (Tyrkia)"/>
              <xsd:enumeration value="Ukrainsk (Ukraina)"/>
              <xsd:enumeration value="Urdu (Den islamske republikken Pakistan)"/>
              <xsd:enumeration value="Vietnamesisk (Vietnam)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ce68d2-f4a4-4963-9a31-30d16dda62a3" elementFormDefault="qualified">
    <xsd:import namespace="http://schemas.microsoft.com/office/2006/documentManagement/types"/>
    <xsd:import namespace="http://schemas.microsoft.com/office/infopath/2007/PartnerControls"/>
    <xsd:element name="TaxCatchAll" ma:index="8" nillable="true" ma:displayName="Taxonomy Catch All Column" ma:hidden="true" ma:list="{8e085086-ec94-425c-9c07-625d8c28eaf7}" ma:internalName="TaxCatchAll" ma:showField="CatchAllData" ma:web="16f9cf89-55ae-40ae-9081-33e11ea2699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9" nillable="true" ma:displayName="Taxonomy Catch All Column1" ma:hidden="true" ma:list="{8e085086-ec94-425c-9c07-625d8c28eaf7}" ma:internalName="TaxCatchAllLabel" ma:readOnly="true" ma:showField="CatchAllDataLabel" ma:web="16f9cf89-55ae-40ae-9081-33e11ea2699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CG_BusinessCriticalRecord" ma:index="10" nillable="true" ma:displayName="Business Critical Record" ma:default="No" ma:format="Dropdown" ma:internalName="CG_BusinessCriticalRecord">
      <xsd:simpleType>
        <xsd:restriction base="dms:Choice">
          <xsd:enumeration value="Yes"/>
          <xsd:enumeration value="No"/>
        </xsd:restriction>
      </xsd:simpleType>
    </xsd:element>
    <xsd:element name="CG_RetentionDispositionCode" ma:index="11" nillable="true" ma:displayName="Retention Disposition Code" ma:default="07-Y-C" ma:internalName="CG_RetentionDispositionCode">
      <xsd:simpleType>
        <xsd:restriction base="dms:Text">
          <xsd:maxLength value="255"/>
        </xsd:restriction>
      </xsd:simpleType>
    </xsd:element>
    <xsd:element name="CG_SecurityClassification" ma:index="12" ma:displayName="Security Classification" ma:default="Shared" ma:format="Dropdown" ma:internalName="CG_SecurityClassification">
      <xsd:simpleType>
        <xsd:restriction base="dms:Choice">
          <xsd:enumeration value="Public"/>
          <xsd:enumeration value="Shared"/>
          <xsd:enumeration value="Restricted"/>
          <xsd:enumeration value="Confidential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5b41d0-ee02-47cd-a940-452eae7b01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5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6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21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22" nillable="true" ma:displayName="Tags" ma:internalName="MediaServiceAutoTags" ma:readOnly="true">
      <xsd:simpleType>
        <xsd:restriction base="dms:Text"/>
      </xsd:simple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f9cf89-55ae-40ae-9081-33e11ea26992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 ma:index="14" ma:displayName="Nøkkelord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CD9E15D-401A-4BAC-BF74-1D6B166166B4}">
  <ds:schemaRefs>
    <ds:schemaRef ds:uri="http://schemas.openxmlformats.org/package/2006/metadata/core-properties"/>
    <ds:schemaRef ds:uri="http://purl.org/dc/elements/1.1/"/>
    <ds:schemaRef ds:uri="http://www.w3.org/XML/1998/namespace"/>
    <ds:schemaRef ds:uri="http://schemas.microsoft.com/office/infopath/2007/PartnerControls"/>
    <ds:schemaRef ds:uri="815b41d0-ee02-47cd-a940-452eae7b01c0"/>
    <ds:schemaRef ds:uri="16f9cf89-55ae-40ae-9081-33e11ea26992"/>
    <ds:schemaRef ds:uri="http://purl.org/dc/terms/"/>
    <ds:schemaRef ds:uri="http://schemas.microsoft.com/office/2006/documentManagement/types"/>
    <ds:schemaRef ds:uri="c0ce68d2-f4a4-4963-9a31-30d16dda62a3"/>
    <ds:schemaRef ds:uri="http://purl.org/dc/dcmitype/"/>
    <ds:schemaRef ds:uri="http://schemas.microsoft.com/sharepoint/v3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22D8E7BE-BA33-4960-8142-F7F92550F0A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1063644-0600-4E2D-A98B-83F021FFA317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59758786-E730-4ACB-A991-5A4AED42147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c0ce68d2-f4a4-4963-9a31-30d16dda62a3"/>
    <ds:schemaRef ds:uri="815b41d0-ee02-47cd-a940-452eae7b01c0"/>
    <ds:schemaRef ds:uri="16f9cf89-55ae-40ae-9081-33e11ea2699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Compass Group Nordic_PPT_dark blue</Template>
  <TotalTime>1309</TotalTime>
  <Words>816</Words>
  <Application>Microsoft Office PowerPoint</Application>
  <PresentationFormat>Widescreen</PresentationFormat>
  <Paragraphs>79</Paragraphs>
  <Slides>18</Slides>
  <Notes>4</Notes>
  <HiddenSlides>0</HiddenSlides>
  <MMClips>0</MMClips>
  <ScaleCrop>false</ScaleCrop>
  <HeadingPairs>
    <vt:vector size="8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Innebygde OLE-servere</vt:lpstr>
      </vt:variant>
      <vt:variant>
        <vt:i4>1</vt:i4>
      </vt:variant>
      <vt:variant>
        <vt:lpstr>Lysbildetitler</vt:lpstr>
      </vt:variant>
      <vt:variant>
        <vt:i4>18</vt:i4>
      </vt:variant>
    </vt:vector>
  </HeadingPairs>
  <TitlesOfParts>
    <vt:vector size="22" baseType="lpstr">
      <vt:lpstr>Arial</vt:lpstr>
      <vt:lpstr>Calibri</vt:lpstr>
      <vt:lpstr>Office-tema</vt:lpstr>
      <vt:lpstr>think-cell Slide</vt:lpstr>
      <vt:lpstr>Innspill FM-tjenester  Ruter#</vt:lpstr>
      <vt:lpstr>PowerPoint-presentasjon</vt:lpstr>
      <vt:lpstr>PowerPoint-presentasjon</vt:lpstr>
      <vt:lpstr>Eksempler på arbeidsoppgaver for en Operativ Site Manager rolle </vt:lpstr>
      <vt:lpstr>PowerPoint-presentasjon</vt:lpstr>
      <vt:lpstr>Eksempler på arbeidsoppgaver som kan ligge under Resepsjon </vt:lpstr>
      <vt:lpstr>PowerPoint-presentasjon</vt:lpstr>
      <vt:lpstr>Dynamisk modell</vt:lpstr>
      <vt:lpstr>PowerPoint-presentasjon</vt:lpstr>
      <vt:lpstr>For hvilke tjenesteområder anbefaler/benytter leverandør SLA, derav KPI styring?</vt:lpstr>
      <vt:lpstr>PowerPoint-presentasjon</vt:lpstr>
      <vt:lpstr>Hvordan sikrer leverandøren innovasjon og tilbud av det siste innen tjenester og utstyr i løpet av avtaleperioden?</vt:lpstr>
      <vt:lpstr>PowerPoint-presentasjon</vt:lpstr>
      <vt:lpstr>Med vårt "Smart office" konsept gjør vi sluttbrukere i stand til å jobbe bedre, raskere og selvfølgelig smartere</vt:lpstr>
      <vt:lpstr>PowerPoint-presentasjon</vt:lpstr>
      <vt:lpstr>Fordel ved INSTA 800:</vt:lpstr>
      <vt:lpstr>Ulemper/Hva INSTA 800 ikke kan brukes til:</vt:lpstr>
      <vt:lpstr>Takk for oss!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Front page with FM images</dc:title>
  <dc:creator>Ørjan Bock</dc:creator>
  <cp:lastModifiedBy>Ørjan Bock</cp:lastModifiedBy>
  <cp:revision>69</cp:revision>
  <cp:lastPrinted>2018-04-17T09:57:47Z</cp:lastPrinted>
  <dcterms:created xsi:type="dcterms:W3CDTF">2021-01-20T12:19:39Z</dcterms:created>
  <dcterms:modified xsi:type="dcterms:W3CDTF">2021-01-26T14:21:42Z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0x010100AAFC03517ABE62438F0915242450711700A8D32D13C5EF6945A7B5D1B67AFB772D</vt:lpwstr>
  </property>
</Properties>
</file>