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sldIdLst>
    <p:sldId id="350" r:id="rId5"/>
    <p:sldId id="347" r:id="rId6"/>
    <p:sldId id="351" r:id="rId7"/>
    <p:sldId id="354" r:id="rId8"/>
    <p:sldId id="35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BBE"/>
    <a:srgbClr val="020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AC1F24-0866-4D50-BF72-2549F34C6941}" v="1307" dt="2023-08-08T08:55:50.7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6622" autoAdjust="0"/>
  </p:normalViewPr>
  <p:slideViewPr>
    <p:cSldViewPr snapToGrid="0">
      <p:cViewPr varScale="1">
        <p:scale>
          <a:sx n="120" d="100"/>
          <a:sy n="120" d="100"/>
        </p:scale>
        <p:origin x="552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597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567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681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DC0ECB44-44F2-F2D9-565B-9D21863EA4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924" y="174718"/>
            <a:ext cx="2893695" cy="53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1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143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4DF2D7AF-6431-29EB-5A38-97FCC8D4B1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924" y="174718"/>
            <a:ext cx="2893695" cy="53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93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10" name="Gruppe 9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11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3" name="Bilde 12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4" name="Bilde 13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222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6" name="Gruppe 5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7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9" name="Bild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0" name="Bilde 9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919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5" name="Gruppe 4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6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8" name="Bilde 7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9" name="Bild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010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8" name="Gruppe 7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9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1" name="Bilde 10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2" name="Bild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935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8" name="Gruppe 7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9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1" name="Bilde 10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2" name="Bild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061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60D22-3330-4650-B064-3D33C1BF8768}" type="datetimeFigureOut">
              <a:rPr lang="nb-NO" smtClean="0"/>
              <a:t>09.08.2023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15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>
            <a:extLst>
              <a:ext uri="{FF2B5EF4-FFF2-40B4-BE49-F238E27FC236}">
                <a16:creationId xmlns:a16="http://schemas.microsoft.com/office/drawing/2014/main" id="{FCBC4E63-ECC2-BB4D-3C14-3C58F79C2430}"/>
              </a:ext>
            </a:extLst>
          </p:cNvPr>
          <p:cNvGrpSpPr/>
          <p:nvPr/>
        </p:nvGrpSpPr>
        <p:grpSpPr>
          <a:xfrm>
            <a:off x="-1" y="0"/>
            <a:ext cx="4078884" cy="6858000"/>
            <a:chOff x="-1" y="0"/>
            <a:chExt cx="4078884" cy="6858000"/>
          </a:xfrm>
        </p:grpSpPr>
        <p:pic>
          <p:nvPicPr>
            <p:cNvPr id="18" name="Bilde 17">
              <a:extLst>
                <a:ext uri="{FF2B5EF4-FFF2-40B4-BE49-F238E27FC236}">
                  <a16:creationId xmlns:a16="http://schemas.microsoft.com/office/drawing/2014/main" id="{D96870B7-7A67-6CD3-D720-E2B19A4422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7438"/>
            <a:stretch/>
          </p:blipFill>
          <p:spPr>
            <a:xfrm rot="5400000">
              <a:off x="-999228" y="1779889"/>
              <a:ext cx="6858000" cy="3298222"/>
            </a:xfrm>
            <a:prstGeom prst="rect">
              <a:avLst/>
            </a:prstGeom>
          </p:spPr>
        </p:pic>
        <p:pic>
          <p:nvPicPr>
            <p:cNvPr id="20" name="Bilde 19">
              <a:extLst>
                <a:ext uri="{FF2B5EF4-FFF2-40B4-BE49-F238E27FC236}">
                  <a16:creationId xmlns:a16="http://schemas.microsoft.com/office/drawing/2014/main" id="{51E8E7CD-389B-0FDA-6797-32D2CC218F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" r="56062"/>
            <a:stretch/>
          </p:blipFill>
          <p:spPr>
            <a:xfrm rot="16200000">
              <a:off x="-1928708" y="1928707"/>
              <a:ext cx="6858000" cy="3000586"/>
            </a:xfrm>
            <a:prstGeom prst="rect">
              <a:avLst/>
            </a:prstGeom>
          </p:spPr>
        </p:pic>
      </p:grp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E3F094A6-53E4-32A2-890D-6D5F0B02F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2379" y="1353606"/>
            <a:ext cx="6008960" cy="528979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nb-NO" sz="2400" b="1" dirty="0"/>
              <a:t>2019 – </a:t>
            </a:r>
            <a:r>
              <a:rPr lang="nb-NO" sz="2400" b="1" dirty="0" err="1"/>
              <a:t>dd</a:t>
            </a:r>
            <a:r>
              <a:rPr lang="nb-NO" sz="2400" b="1" dirty="0"/>
              <a:t>.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42 minibusser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10 seter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17 seter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Skoleskyss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Bestillingstransport servicelinjer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Lite omfang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Aldersvennlig transport (RAT)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Heltid og deltid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036F6449-8DE3-33D8-9101-DD5D9666E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073" y="1879016"/>
            <a:ext cx="3222812" cy="3010484"/>
          </a:xfrm>
        </p:spPr>
        <p:txBody>
          <a:bodyPr>
            <a:normAutofit/>
          </a:bodyPr>
          <a:lstStyle/>
          <a:p>
            <a:pPr algn="ctr"/>
            <a:r>
              <a:rPr lang="nb-NO" sz="3200" b="1" dirty="0">
                <a:solidFill>
                  <a:schemeClr val="bg1"/>
                </a:solidFill>
              </a:rPr>
              <a:t>Dialogkonferanse Ruter</a:t>
            </a:r>
            <a:br>
              <a:rPr lang="nb-NO" sz="2800" b="1" dirty="0">
                <a:solidFill>
                  <a:schemeClr val="bg1"/>
                </a:solidFill>
              </a:rPr>
            </a:br>
            <a:br>
              <a:rPr lang="nb-NO" sz="2800" b="1" dirty="0">
                <a:solidFill>
                  <a:schemeClr val="bg1"/>
                </a:solidFill>
              </a:rPr>
            </a:br>
            <a:r>
              <a:rPr lang="nb-NO" sz="2800" b="1" i="1" dirty="0">
                <a:solidFill>
                  <a:schemeClr val="bg1"/>
                </a:solidFill>
              </a:rPr>
              <a:t>Minibusstjenester Oslo, Asker og Bærum 2025</a:t>
            </a:r>
          </a:p>
        </p:txBody>
      </p:sp>
    </p:spTree>
    <p:extLst>
      <p:ext uri="{BB962C8B-B14F-4D97-AF65-F5344CB8AC3E}">
        <p14:creationId xmlns:p14="http://schemas.microsoft.com/office/powerpoint/2010/main" val="32829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>
            <a:extLst>
              <a:ext uri="{FF2B5EF4-FFF2-40B4-BE49-F238E27FC236}">
                <a16:creationId xmlns:a16="http://schemas.microsoft.com/office/drawing/2014/main" id="{492E39CD-038C-9FAD-83A9-4A2859A50B27}"/>
              </a:ext>
            </a:extLst>
          </p:cNvPr>
          <p:cNvGrpSpPr/>
          <p:nvPr/>
        </p:nvGrpSpPr>
        <p:grpSpPr>
          <a:xfrm>
            <a:off x="7893698" y="0"/>
            <a:ext cx="4298301" cy="6858000"/>
            <a:chOff x="-1" y="0"/>
            <a:chExt cx="4078884" cy="6858000"/>
          </a:xfrm>
        </p:grpSpPr>
        <p:pic>
          <p:nvPicPr>
            <p:cNvPr id="5" name="Bilde 4">
              <a:extLst>
                <a:ext uri="{FF2B5EF4-FFF2-40B4-BE49-F238E27FC236}">
                  <a16:creationId xmlns:a16="http://schemas.microsoft.com/office/drawing/2014/main" id="{7E2C4951-0A4C-DCAA-81CC-84CC60F77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7438"/>
            <a:stretch/>
          </p:blipFill>
          <p:spPr>
            <a:xfrm rot="5400000">
              <a:off x="-999228" y="1779889"/>
              <a:ext cx="6858000" cy="3298222"/>
            </a:xfrm>
            <a:prstGeom prst="rect">
              <a:avLst/>
            </a:prstGeom>
          </p:spPr>
        </p:pic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5A668BA3-D292-4994-600E-B4F3D1E49C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" r="56062"/>
            <a:stretch/>
          </p:blipFill>
          <p:spPr>
            <a:xfrm rot="16200000">
              <a:off x="-1928708" y="1928707"/>
              <a:ext cx="6858000" cy="3000586"/>
            </a:xfrm>
            <a:prstGeom prst="rect">
              <a:avLst/>
            </a:prstGeom>
          </p:spPr>
        </p:pic>
      </p:grpSp>
      <p:pic>
        <p:nvPicPr>
          <p:cNvPr id="11" name="Bilde 10">
            <a:extLst>
              <a:ext uri="{FF2B5EF4-FFF2-40B4-BE49-F238E27FC236}">
                <a16:creationId xmlns:a16="http://schemas.microsoft.com/office/drawing/2014/main" id="{F105BD3B-6AD1-899A-3C65-51BB8A240E8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673" y="195344"/>
            <a:ext cx="2893695" cy="532765"/>
          </a:xfrm>
          <a:prstGeom prst="rect">
            <a:avLst/>
          </a:prstGeom>
        </p:spPr>
      </p:pic>
      <p:sp>
        <p:nvSpPr>
          <p:cNvPr id="2" name="Plassholder for innhold 4">
            <a:extLst>
              <a:ext uri="{FF2B5EF4-FFF2-40B4-BE49-F238E27FC236}">
                <a16:creationId xmlns:a16="http://schemas.microsoft.com/office/drawing/2014/main" id="{DCDA2256-DA80-48B1-1746-C2CE5FFA7104}"/>
              </a:ext>
            </a:extLst>
          </p:cNvPr>
          <p:cNvSpPr txBox="1">
            <a:spLocks/>
          </p:cNvSpPr>
          <p:nvPr/>
        </p:nvSpPr>
        <p:spPr>
          <a:xfrm>
            <a:off x="855102" y="1093788"/>
            <a:ext cx="6008960" cy="5289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2400" b="1" dirty="0"/>
              <a:t>Deler med stor trafikktetthet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E18 ulykkesbelastet – forsinkelser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Vite om alternative kjøreveier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Store vær-føre forskjeller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Utfordring vinter; Hallandsskogen</a:t>
            </a:r>
          </a:p>
          <a:p>
            <a:pPr marL="0" indent="0">
              <a:lnSpc>
                <a:spcPct val="120000"/>
              </a:lnSpc>
              <a:buNone/>
            </a:pPr>
            <a:endParaRPr lang="nb-NO" sz="2400" b="1" dirty="0"/>
          </a:p>
        </p:txBody>
      </p:sp>
      <p:sp>
        <p:nvSpPr>
          <p:cNvPr id="3" name="Tittel 3">
            <a:extLst>
              <a:ext uri="{FF2B5EF4-FFF2-40B4-BE49-F238E27FC236}">
                <a16:creationId xmlns:a16="http://schemas.microsoft.com/office/drawing/2014/main" id="{8B68834E-D696-523B-87CE-380BFB85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6923" y="1879016"/>
            <a:ext cx="3222812" cy="3010484"/>
          </a:xfrm>
        </p:spPr>
        <p:txBody>
          <a:bodyPr>
            <a:normAutofit/>
          </a:bodyPr>
          <a:lstStyle/>
          <a:p>
            <a:pPr algn="ctr"/>
            <a:r>
              <a:rPr lang="nb-NO" sz="3200" b="1" dirty="0">
                <a:solidFill>
                  <a:schemeClr val="bg1"/>
                </a:solidFill>
              </a:rPr>
              <a:t>Karakteristikk området</a:t>
            </a:r>
            <a:br>
              <a:rPr lang="nb-NO" sz="2800" dirty="0">
                <a:solidFill>
                  <a:schemeClr val="bg1"/>
                </a:solidFill>
              </a:rPr>
            </a:br>
            <a:br>
              <a:rPr lang="nb-NO" sz="2800" dirty="0">
                <a:solidFill>
                  <a:schemeClr val="bg1"/>
                </a:solidFill>
              </a:rPr>
            </a:br>
            <a:endParaRPr lang="nb-NO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3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>
            <a:extLst>
              <a:ext uri="{FF2B5EF4-FFF2-40B4-BE49-F238E27FC236}">
                <a16:creationId xmlns:a16="http://schemas.microsoft.com/office/drawing/2014/main" id="{CB523BAE-01C3-6D9F-88C0-0A160FE5CABF}"/>
              </a:ext>
            </a:extLst>
          </p:cNvPr>
          <p:cNvGrpSpPr/>
          <p:nvPr/>
        </p:nvGrpSpPr>
        <p:grpSpPr>
          <a:xfrm>
            <a:off x="7893698" y="0"/>
            <a:ext cx="4298301" cy="6858000"/>
            <a:chOff x="-1" y="0"/>
            <a:chExt cx="4078884" cy="6858000"/>
          </a:xfrm>
        </p:grpSpPr>
        <p:pic>
          <p:nvPicPr>
            <p:cNvPr id="5" name="Bilde 4">
              <a:extLst>
                <a:ext uri="{FF2B5EF4-FFF2-40B4-BE49-F238E27FC236}">
                  <a16:creationId xmlns:a16="http://schemas.microsoft.com/office/drawing/2014/main" id="{9BD4AD13-22C5-4350-4ADD-2C09BE4327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7438"/>
            <a:stretch/>
          </p:blipFill>
          <p:spPr>
            <a:xfrm rot="5400000">
              <a:off x="-999228" y="1779889"/>
              <a:ext cx="6858000" cy="3298222"/>
            </a:xfrm>
            <a:prstGeom prst="rect">
              <a:avLst/>
            </a:prstGeom>
          </p:spPr>
        </p:pic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F34C2C67-1672-6401-0742-85C4ECA8A6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" r="56062"/>
            <a:stretch/>
          </p:blipFill>
          <p:spPr>
            <a:xfrm rot="16200000">
              <a:off x="-1928708" y="1928707"/>
              <a:ext cx="6858000" cy="3000586"/>
            </a:xfrm>
            <a:prstGeom prst="rect">
              <a:avLst/>
            </a:prstGeom>
          </p:spPr>
        </p:pic>
      </p:grpSp>
      <p:pic>
        <p:nvPicPr>
          <p:cNvPr id="11" name="Bilde 10">
            <a:extLst>
              <a:ext uri="{FF2B5EF4-FFF2-40B4-BE49-F238E27FC236}">
                <a16:creationId xmlns:a16="http://schemas.microsoft.com/office/drawing/2014/main" id="{F105BD3B-6AD1-899A-3C65-51BB8A240E8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673" y="195344"/>
            <a:ext cx="2893695" cy="532765"/>
          </a:xfrm>
          <a:prstGeom prst="rect">
            <a:avLst/>
          </a:prstGeom>
        </p:spPr>
      </p:pic>
      <p:sp>
        <p:nvSpPr>
          <p:cNvPr id="2" name="Plassholder for innhold 4">
            <a:extLst>
              <a:ext uri="{FF2B5EF4-FFF2-40B4-BE49-F238E27FC236}">
                <a16:creationId xmlns:a16="http://schemas.microsoft.com/office/drawing/2014/main" id="{DCDA2256-DA80-48B1-1746-C2CE5FFA7104}"/>
              </a:ext>
            </a:extLst>
          </p:cNvPr>
          <p:cNvSpPr txBox="1">
            <a:spLocks/>
          </p:cNvSpPr>
          <p:nvPr/>
        </p:nvSpPr>
        <p:spPr>
          <a:xfrm>
            <a:off x="846393" y="1032829"/>
            <a:ext cx="6008960" cy="5289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2400" b="1" dirty="0"/>
              <a:t>Mange tunge brukere (Haug skole)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Ledsagere, MOV og beltelåser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Størrelse på rullestoler vs. biltyper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Foresatte kjenner sine krav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Kombinasjon med RAT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Få pauser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Kjøre – hviletid, utfordring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Krevende bemanning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Mange små stillingsbrøker. 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Langt utstrekk i kombinasjon med RAT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Lekkasje til ‘’storbuss’’</a:t>
            </a:r>
          </a:p>
        </p:txBody>
      </p:sp>
      <p:sp>
        <p:nvSpPr>
          <p:cNvPr id="3" name="Tittel 3">
            <a:extLst>
              <a:ext uri="{FF2B5EF4-FFF2-40B4-BE49-F238E27FC236}">
                <a16:creationId xmlns:a16="http://schemas.microsoft.com/office/drawing/2014/main" id="{8B68834E-D696-523B-87CE-380BFB85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6923" y="1879016"/>
            <a:ext cx="3222812" cy="3010484"/>
          </a:xfrm>
        </p:spPr>
        <p:txBody>
          <a:bodyPr>
            <a:normAutofit/>
          </a:bodyPr>
          <a:lstStyle/>
          <a:p>
            <a:pPr algn="ctr"/>
            <a:r>
              <a:rPr lang="nb-NO" sz="3200" b="1" dirty="0">
                <a:solidFill>
                  <a:schemeClr val="bg1"/>
                </a:solidFill>
              </a:rPr>
              <a:t>Karakteristikk oppdraget</a:t>
            </a:r>
            <a:br>
              <a:rPr lang="nb-NO" sz="2800" dirty="0">
                <a:solidFill>
                  <a:schemeClr val="bg1"/>
                </a:solidFill>
              </a:rPr>
            </a:br>
            <a:br>
              <a:rPr lang="nb-NO" sz="2800" dirty="0">
                <a:solidFill>
                  <a:schemeClr val="bg1"/>
                </a:solidFill>
              </a:rPr>
            </a:br>
            <a:endParaRPr lang="nb-NO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6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>
            <a:extLst>
              <a:ext uri="{FF2B5EF4-FFF2-40B4-BE49-F238E27FC236}">
                <a16:creationId xmlns:a16="http://schemas.microsoft.com/office/drawing/2014/main" id="{BE51537D-0EF2-1F24-2008-4CBB26A42C9E}"/>
              </a:ext>
            </a:extLst>
          </p:cNvPr>
          <p:cNvGrpSpPr/>
          <p:nvPr/>
        </p:nvGrpSpPr>
        <p:grpSpPr>
          <a:xfrm>
            <a:off x="7893698" y="0"/>
            <a:ext cx="4298301" cy="6858000"/>
            <a:chOff x="-1" y="0"/>
            <a:chExt cx="4078884" cy="6858000"/>
          </a:xfrm>
        </p:grpSpPr>
        <p:pic>
          <p:nvPicPr>
            <p:cNvPr id="5" name="Bilde 4">
              <a:extLst>
                <a:ext uri="{FF2B5EF4-FFF2-40B4-BE49-F238E27FC236}">
                  <a16:creationId xmlns:a16="http://schemas.microsoft.com/office/drawing/2014/main" id="{C0FE63D0-0C08-AFF8-0A48-09EFB88B78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7438"/>
            <a:stretch/>
          </p:blipFill>
          <p:spPr>
            <a:xfrm rot="5400000">
              <a:off x="-999228" y="1779889"/>
              <a:ext cx="6858000" cy="3298222"/>
            </a:xfrm>
            <a:prstGeom prst="rect">
              <a:avLst/>
            </a:prstGeom>
          </p:spPr>
        </p:pic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C6D03FA1-48FB-86DF-F70B-C2F645F283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" r="56062"/>
            <a:stretch/>
          </p:blipFill>
          <p:spPr>
            <a:xfrm rot="16200000">
              <a:off x="-1928708" y="1928707"/>
              <a:ext cx="6858000" cy="3000586"/>
            </a:xfrm>
            <a:prstGeom prst="rect">
              <a:avLst/>
            </a:prstGeom>
          </p:spPr>
        </p:pic>
      </p:grpSp>
      <p:pic>
        <p:nvPicPr>
          <p:cNvPr id="11" name="Bilde 10">
            <a:extLst>
              <a:ext uri="{FF2B5EF4-FFF2-40B4-BE49-F238E27FC236}">
                <a16:creationId xmlns:a16="http://schemas.microsoft.com/office/drawing/2014/main" id="{F105BD3B-6AD1-899A-3C65-51BB8A240E8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673" y="195344"/>
            <a:ext cx="2893695" cy="532765"/>
          </a:xfrm>
          <a:prstGeom prst="rect">
            <a:avLst/>
          </a:prstGeom>
        </p:spPr>
      </p:pic>
      <p:sp>
        <p:nvSpPr>
          <p:cNvPr id="2" name="Plassholder for innhold 4">
            <a:extLst>
              <a:ext uri="{FF2B5EF4-FFF2-40B4-BE49-F238E27FC236}">
                <a16:creationId xmlns:a16="http://schemas.microsoft.com/office/drawing/2014/main" id="{DCDA2256-DA80-48B1-1746-C2CE5FFA7104}"/>
              </a:ext>
            </a:extLst>
          </p:cNvPr>
          <p:cNvSpPr txBox="1">
            <a:spLocks/>
          </p:cNvSpPr>
          <p:nvPr/>
        </p:nvSpPr>
        <p:spPr>
          <a:xfrm>
            <a:off x="846393" y="1032829"/>
            <a:ext cx="6008960" cy="5289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2400" b="1" dirty="0"/>
              <a:t>God dialog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Skoler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Foresatt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Ruter</a:t>
            </a:r>
            <a:endParaRPr lang="nb-NO" sz="2400" b="1" dirty="0"/>
          </a:p>
          <a:p>
            <a:pPr>
              <a:lnSpc>
                <a:spcPct val="120000"/>
              </a:lnSpc>
            </a:pPr>
            <a:r>
              <a:rPr lang="nb-NO" sz="2400" b="1" dirty="0"/>
              <a:t>Dyktige planleggere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Tar signaler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Avregning og oppgjør fungerer veldig bra</a:t>
            </a:r>
          </a:p>
        </p:txBody>
      </p:sp>
      <p:sp>
        <p:nvSpPr>
          <p:cNvPr id="3" name="Tittel 3">
            <a:extLst>
              <a:ext uri="{FF2B5EF4-FFF2-40B4-BE49-F238E27FC236}">
                <a16:creationId xmlns:a16="http://schemas.microsoft.com/office/drawing/2014/main" id="{8B68834E-D696-523B-87CE-380BFB85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6923" y="1879016"/>
            <a:ext cx="3222812" cy="3010484"/>
          </a:xfrm>
        </p:spPr>
        <p:txBody>
          <a:bodyPr>
            <a:normAutofit/>
          </a:bodyPr>
          <a:lstStyle/>
          <a:p>
            <a:pPr algn="ctr"/>
            <a:r>
              <a:rPr lang="nb-NO" sz="3200" b="1" dirty="0">
                <a:solidFill>
                  <a:schemeClr val="bg1"/>
                </a:solidFill>
              </a:rPr>
              <a:t>Gjennomføring</a:t>
            </a:r>
            <a:br>
              <a:rPr lang="nb-NO" sz="2800" dirty="0">
                <a:solidFill>
                  <a:schemeClr val="bg1"/>
                </a:solidFill>
              </a:rPr>
            </a:br>
            <a:br>
              <a:rPr lang="nb-NO" sz="2800" dirty="0">
                <a:solidFill>
                  <a:schemeClr val="bg1"/>
                </a:solidFill>
              </a:rPr>
            </a:br>
            <a:endParaRPr lang="nb-NO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21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>
            <a:extLst>
              <a:ext uri="{FF2B5EF4-FFF2-40B4-BE49-F238E27FC236}">
                <a16:creationId xmlns:a16="http://schemas.microsoft.com/office/drawing/2014/main" id="{3B7602EF-3832-307E-05A8-89A5CC4BF30A}"/>
              </a:ext>
            </a:extLst>
          </p:cNvPr>
          <p:cNvGrpSpPr/>
          <p:nvPr/>
        </p:nvGrpSpPr>
        <p:grpSpPr>
          <a:xfrm>
            <a:off x="7893698" y="0"/>
            <a:ext cx="4298301" cy="6858000"/>
            <a:chOff x="-1" y="0"/>
            <a:chExt cx="4078884" cy="6858000"/>
          </a:xfrm>
        </p:grpSpPr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422BBC1B-E808-CB12-9667-CA0C30F1E2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7438"/>
            <a:stretch/>
          </p:blipFill>
          <p:spPr>
            <a:xfrm rot="5400000">
              <a:off x="-999228" y="1779889"/>
              <a:ext cx="6858000" cy="3298222"/>
            </a:xfrm>
            <a:prstGeom prst="rect">
              <a:avLst/>
            </a:prstGeom>
          </p:spPr>
        </p:pic>
        <p:pic>
          <p:nvPicPr>
            <p:cNvPr id="10" name="Bilde 9">
              <a:extLst>
                <a:ext uri="{FF2B5EF4-FFF2-40B4-BE49-F238E27FC236}">
                  <a16:creationId xmlns:a16="http://schemas.microsoft.com/office/drawing/2014/main" id="{C2297F96-1A8B-871E-0EFC-9422B44D4D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" r="56062"/>
            <a:stretch/>
          </p:blipFill>
          <p:spPr>
            <a:xfrm rot="16200000">
              <a:off x="-1928708" y="1928707"/>
              <a:ext cx="6858000" cy="3000586"/>
            </a:xfrm>
            <a:prstGeom prst="rect">
              <a:avLst/>
            </a:prstGeom>
          </p:spPr>
        </p:pic>
      </p:grp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E3F094A6-53E4-32A2-890D-6D5F0B02F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5971" y="1825624"/>
            <a:ext cx="5900102" cy="489118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endParaRPr lang="nb-NO" sz="2400" b="1" dirty="0"/>
          </a:p>
          <a:p>
            <a:endParaRPr lang="nb-NO" sz="2400" dirty="0"/>
          </a:p>
          <a:p>
            <a:endParaRPr lang="nb-NO" sz="2400" dirty="0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F105BD3B-6AD1-899A-3C65-51BB8A240E8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673" y="195344"/>
            <a:ext cx="2893695" cy="532765"/>
          </a:xfrm>
          <a:prstGeom prst="rect">
            <a:avLst/>
          </a:prstGeom>
        </p:spPr>
      </p:pic>
      <p:sp>
        <p:nvSpPr>
          <p:cNvPr id="2" name="Plassholder for innhold 4">
            <a:extLst>
              <a:ext uri="{FF2B5EF4-FFF2-40B4-BE49-F238E27FC236}">
                <a16:creationId xmlns:a16="http://schemas.microsoft.com/office/drawing/2014/main" id="{DCDA2256-DA80-48B1-1746-C2CE5FFA7104}"/>
              </a:ext>
            </a:extLst>
          </p:cNvPr>
          <p:cNvSpPr txBox="1">
            <a:spLocks/>
          </p:cNvSpPr>
          <p:nvPr/>
        </p:nvSpPr>
        <p:spPr>
          <a:xfrm>
            <a:off x="846393" y="1093788"/>
            <a:ext cx="6008960" cy="5289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2400" b="1" dirty="0"/>
              <a:t>Færre små stillingsbrøker – søke flere kombinasjoner</a:t>
            </a:r>
          </a:p>
          <a:p>
            <a:pPr>
              <a:lnSpc>
                <a:spcPct val="120000"/>
              </a:lnSpc>
            </a:pPr>
            <a:r>
              <a:rPr lang="nb-NO" sz="2400" b="1" dirty="0"/>
              <a:t>Gjennomføring RAT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Start koordinert bedre med skolekjøring</a:t>
            </a:r>
            <a:endParaRPr lang="nb-NO" sz="1600" b="1" dirty="0"/>
          </a:p>
          <a:p>
            <a:pPr lvl="1">
              <a:lnSpc>
                <a:spcPct val="120000"/>
              </a:lnSpc>
            </a:pPr>
            <a:r>
              <a:rPr lang="nb-NO" sz="2000" b="1" dirty="0"/>
              <a:t>Mer ‘’luft’’ mellom turene</a:t>
            </a:r>
          </a:p>
          <a:p>
            <a:pPr lvl="1">
              <a:lnSpc>
                <a:spcPct val="120000"/>
              </a:lnSpc>
            </a:pPr>
            <a:r>
              <a:rPr lang="nb-NO" sz="2000" b="1" dirty="0"/>
              <a:t>Enes om egnede pausesteder</a:t>
            </a:r>
          </a:p>
        </p:txBody>
      </p:sp>
      <p:sp>
        <p:nvSpPr>
          <p:cNvPr id="3" name="Tittel 3">
            <a:extLst>
              <a:ext uri="{FF2B5EF4-FFF2-40B4-BE49-F238E27FC236}">
                <a16:creationId xmlns:a16="http://schemas.microsoft.com/office/drawing/2014/main" id="{8B68834E-D696-523B-87CE-380BFB85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6923" y="1879016"/>
            <a:ext cx="3222812" cy="3010484"/>
          </a:xfrm>
        </p:spPr>
        <p:txBody>
          <a:bodyPr>
            <a:normAutofit/>
          </a:bodyPr>
          <a:lstStyle/>
          <a:p>
            <a:pPr algn="ctr"/>
            <a:r>
              <a:rPr lang="nb-NO" sz="3200" b="1" dirty="0">
                <a:solidFill>
                  <a:schemeClr val="bg1"/>
                </a:solidFill>
              </a:rPr>
              <a:t>Forbedringer</a:t>
            </a:r>
            <a:br>
              <a:rPr lang="nb-NO" sz="2800" dirty="0">
                <a:solidFill>
                  <a:schemeClr val="bg1"/>
                </a:solidFill>
              </a:rPr>
            </a:br>
            <a:br>
              <a:rPr lang="nb-NO" sz="2800" dirty="0">
                <a:solidFill>
                  <a:schemeClr val="bg1"/>
                </a:solidFill>
              </a:rPr>
            </a:br>
            <a:endParaRPr lang="nb-NO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33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</p:bldLst>
  </p:timing>
</p:sld>
</file>

<file path=ppt/theme/theme1.xml><?xml version="1.0" encoding="utf-8"?>
<a:theme xmlns:a="http://schemas.openxmlformats.org/drawingml/2006/main" name="2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C2F06D7A66754FB2ED2EA378D2F5E5" ma:contentTypeVersion="5" ma:contentTypeDescription="Opprett et nytt dokument." ma:contentTypeScope="" ma:versionID="3db3ab8d2fdc2a1ad52ab7d060e7644a">
  <xsd:schema xmlns:xsd="http://www.w3.org/2001/XMLSchema" xmlns:xs="http://www.w3.org/2001/XMLSchema" xmlns:p="http://schemas.microsoft.com/office/2006/metadata/properties" xmlns:ns2="4027df9f-8a93-4e06-a8c2-7b84a58fddcd" xmlns:ns3="ae92a5b4-865f-4e6f-9c7b-b59d6c79c66d" targetNamespace="http://schemas.microsoft.com/office/2006/metadata/properties" ma:root="true" ma:fieldsID="a9be3a49f0c29eb0bf1018abe8bc68cf" ns2:_="" ns3:_="">
    <xsd:import namespace="4027df9f-8a93-4e06-a8c2-7b84a58fddcd"/>
    <xsd:import namespace="ae92a5b4-865f-4e6f-9c7b-b59d6c79c6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7df9f-8a93-4e06-a8c2-7b84a58fd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2a5b4-865f-4e6f-9c7b-b59d6c79c66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56DD90-415C-4F85-AAB1-AE32B7EFA9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796914-E714-4509-9135-2D49A0C146C5}">
  <ds:schemaRefs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5705e2f-c660-4379-9114-47b5249142ff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0B0430E-A4B4-496D-A0C8-EAB0C003389D}"/>
</file>

<file path=docProps/app.xml><?xml version="1.0" encoding="utf-8"?>
<Properties xmlns="http://schemas.openxmlformats.org/officeDocument/2006/extended-properties" xmlns:vt="http://schemas.openxmlformats.org/officeDocument/2006/docPropsVTypes">
  <TotalTime>3046</TotalTime>
  <Words>155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2_Office-tema</vt:lpstr>
      <vt:lpstr>Dialogkonferanse Ruter  Minibusstjenester Oslo, Asker og Bærum 2025</vt:lpstr>
      <vt:lpstr>Karakteristikk området  </vt:lpstr>
      <vt:lpstr>Karakteristikk oppdraget  </vt:lpstr>
      <vt:lpstr>Gjennomføring  </vt:lpstr>
      <vt:lpstr>Forbedringer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Erik Skaaden</dc:creator>
  <cp:lastModifiedBy>Erik Skaaden</cp:lastModifiedBy>
  <cp:revision>95</cp:revision>
  <dcterms:created xsi:type="dcterms:W3CDTF">2022-08-29T12:01:51Z</dcterms:created>
  <dcterms:modified xsi:type="dcterms:W3CDTF">2023-08-09T08:45:04Z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0x010100D701661C4A2B854A9C9F87CC4D9C1A88</vt:lpwstr>
  </property>
</Properties>
</file>