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59" r:id="rId5"/>
    <p:sldId id="264" r:id="rId6"/>
    <p:sldId id="261" r:id="rId7"/>
    <p:sldId id="263" r:id="rId8"/>
    <p:sldId id="262" r:id="rId9"/>
    <p:sldId id="257" r:id="rId10"/>
  </p:sldIdLst>
  <p:sldSz cx="9144000" cy="5145088"/>
  <p:notesSz cx="6858000" cy="9144000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5F5F5"/>
    <a:srgbClr val="707070"/>
    <a:srgbClr val="32374B"/>
    <a:srgbClr val="252525"/>
    <a:srgbClr val="555555"/>
    <a:srgbClr val="999999"/>
    <a:srgbClr val="006BB3"/>
    <a:srgbClr val="AAAAB4"/>
    <a:srgbClr val="6E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552E8C-A5DF-0768-72DB-DD9EDDD9F06B}" v="409" dt="2021-10-24T17:44:37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84" y="5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heim Brække Iver" userId="S::iver.jordheim.brekke@ruter.no::48cb0e3f-b908-4e06-8c92-4956774d2396" providerId="AD" clId="Web-{DA552E8C-A5DF-0768-72DB-DD9EDDD9F06B}"/>
    <pc:docChg chg="modSld">
      <pc:chgData name="Jordheim Brække Iver" userId="S::iver.jordheim.brekke@ruter.no::48cb0e3f-b908-4e06-8c92-4956774d2396" providerId="AD" clId="Web-{DA552E8C-A5DF-0768-72DB-DD9EDDD9F06B}" dt="2021-10-24T17:44:37.893" v="420" actId="20577"/>
      <pc:docMkLst>
        <pc:docMk/>
      </pc:docMkLst>
      <pc:sldChg chg="modSp">
        <pc:chgData name="Jordheim Brække Iver" userId="S::iver.jordheim.brekke@ruter.no::48cb0e3f-b908-4e06-8c92-4956774d2396" providerId="AD" clId="Web-{DA552E8C-A5DF-0768-72DB-DD9EDDD9F06B}" dt="2021-10-24T17:41:25.312" v="416" actId="20577"/>
        <pc:sldMkLst>
          <pc:docMk/>
          <pc:sldMk cId="3426662013" sldId="259"/>
        </pc:sldMkLst>
        <pc:spChg chg="mod">
          <ac:chgData name="Jordheim Brække Iver" userId="S::iver.jordheim.brekke@ruter.no::48cb0e3f-b908-4e06-8c92-4956774d2396" providerId="AD" clId="Web-{DA552E8C-A5DF-0768-72DB-DD9EDDD9F06B}" dt="2021-10-24T17:41:25.312" v="416" actId="20577"/>
          <ac:spMkLst>
            <pc:docMk/>
            <pc:sldMk cId="3426662013" sldId="259"/>
            <ac:spMk id="9" creationId="{E6C64C9F-E788-544C-A804-6304F24F54FB}"/>
          </ac:spMkLst>
        </pc:spChg>
      </pc:sldChg>
      <pc:sldChg chg="modSp">
        <pc:chgData name="Jordheim Brække Iver" userId="S::iver.jordheim.brekke@ruter.no::48cb0e3f-b908-4e06-8c92-4956774d2396" providerId="AD" clId="Web-{DA552E8C-A5DF-0768-72DB-DD9EDDD9F06B}" dt="2021-10-24T17:44:37.893" v="420" actId="20577"/>
        <pc:sldMkLst>
          <pc:docMk/>
          <pc:sldMk cId="1057387177" sldId="264"/>
        </pc:sldMkLst>
        <pc:spChg chg="mod">
          <ac:chgData name="Jordheim Brække Iver" userId="S::iver.jordheim.brekke@ruter.no::48cb0e3f-b908-4e06-8c92-4956774d2396" providerId="AD" clId="Web-{DA552E8C-A5DF-0768-72DB-DD9EDDD9F06B}" dt="2021-10-24T17:07:59.477" v="11" actId="20577"/>
          <ac:spMkLst>
            <pc:docMk/>
            <pc:sldMk cId="1057387177" sldId="264"/>
            <ac:spMk id="8" creationId="{68CED448-C139-4C64-A587-F453F51FA4A2}"/>
          </ac:spMkLst>
        </pc:spChg>
        <pc:spChg chg="mod">
          <ac:chgData name="Jordheim Brække Iver" userId="S::iver.jordheim.brekke@ruter.no::48cb0e3f-b908-4e06-8c92-4956774d2396" providerId="AD" clId="Web-{DA552E8C-A5DF-0768-72DB-DD9EDDD9F06B}" dt="2021-10-24T17:44:37.893" v="420" actId="20577"/>
          <ac:spMkLst>
            <pc:docMk/>
            <pc:sldMk cId="1057387177" sldId="264"/>
            <ac:spMk id="14" creationId="{8E65ACE4-6A4F-4713-869A-A679DF48E9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24.10.2021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194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603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96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8FB8BA9-23CC-3F49-B3FF-D32FC2294F9E}" type="datetime1">
              <a:rPr lang="nb-NO" smtClean="0"/>
              <a:t>24.10.2021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Turki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48080"/>
            <a:ext cx="3886206" cy="428454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48080"/>
            <a:ext cx="3886206" cy="42845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24.10.2021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647681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5">
            <a:extLst>
              <a:ext uri="{FF2B5EF4-FFF2-40B4-BE49-F238E27FC236}">
                <a16:creationId xmlns:a16="http://schemas.microsoft.com/office/drawing/2014/main" id="{A0FA3E6E-C9C2-884F-81F3-FBDF861ECB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63" y="544171"/>
            <a:ext cx="7209875" cy="40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1">
            <a:extLst>
              <a:ext uri="{FF2B5EF4-FFF2-40B4-BE49-F238E27FC236}">
                <a16:creationId xmlns:a16="http://schemas.microsoft.com/office/drawing/2014/main" id="{CA3D46FE-415B-DF45-AF47-E0AC0E701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 Bå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24.10.2021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595978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 T-bane vint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24.10.2021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13166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 RegionBus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24.10.2021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02798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 T-ban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24.10.2021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64806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 Stasj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7FABD-255C-A048-8EAC-8C7B0357941D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1A18D44E-B01D-ED43-8767-4B5F65CF7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Undertittel 2">
            <a:extLst>
              <a:ext uri="{FF2B5EF4-FFF2-40B4-BE49-F238E27FC236}">
                <a16:creationId xmlns:a16="http://schemas.microsoft.com/office/drawing/2014/main" id="{B3A1F37A-E2E3-644A-A3F4-8347CB4B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66A581AD-3FA1-6943-B71B-F20258523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Fornavn Etternavn, Stilling</a:t>
            </a:r>
          </a:p>
        </p:txBody>
      </p:sp>
      <p:sp>
        <p:nvSpPr>
          <p:cNvPr id="16" name="Plassholder for dato 10">
            <a:extLst>
              <a:ext uri="{FF2B5EF4-FFF2-40B4-BE49-F238E27FC236}">
                <a16:creationId xmlns:a16="http://schemas.microsoft.com/office/drawing/2014/main" id="{6B1B8F09-09A6-4745-962A-7B2D0261C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7A3E6E3F-F2AA-C142-A242-6DEC8C496E6D}" type="datetime1">
              <a:rPr lang="nb-NO" smtClean="0"/>
              <a:t>24.10.2021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734821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1936122"/>
            <a:ext cx="7886700" cy="646331"/>
          </a:xfrm>
        </p:spPr>
        <p:txBody>
          <a:bodyPr anchor="b"/>
          <a:lstStyle>
            <a:lvl1pPr algn="ctr">
              <a:lnSpc>
                <a:spcPct val="10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662" r:id="rId8"/>
    <p:sldLayoutId id="2147483663" r:id="rId9"/>
    <p:sldLayoutId id="2147483698" r:id="rId10"/>
    <p:sldLayoutId id="2147483699" r:id="rId11"/>
    <p:sldLayoutId id="2147483700" r:id="rId12"/>
    <p:sldLayoutId id="2147483701" r:id="rId13"/>
    <p:sldLayoutId id="2147483705" r:id="rId14"/>
    <p:sldLayoutId id="2147483664" r:id="rId15"/>
    <p:sldLayoutId id="2147483707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66" r:id="rId22"/>
    <p:sldLayoutId id="2147483667" r:id="rId23"/>
    <p:sldLayoutId id="2147483677" r:id="rId24"/>
    <p:sldLayoutId id="2147483678" r:id="rId25"/>
  </p:sldLayoutIdLst>
  <p:hf sldNum="0" hdr="0" ftr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C64C9F-E788-544C-A804-6304F24F5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9" y="1262794"/>
            <a:ext cx="7980536" cy="1354217"/>
          </a:xfrm>
        </p:spPr>
        <p:txBody>
          <a:bodyPr/>
          <a:lstStyle/>
          <a:p>
            <a:r>
              <a:rPr lang="nb-NO" sz="4400"/>
              <a:t>Åpenhetsloven</a:t>
            </a:r>
            <a:br>
              <a:rPr lang="nb-NO" sz="4400" dirty="0"/>
            </a:br>
            <a:endParaRPr lang="nb-NO" sz="4400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CB0CCED-E586-5045-A312-C5C81CBF5E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D2EB4C-A6D0-5646-B38C-EBC5E2A22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E5854-5852-1645-9E0C-F7CD39F4E1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3E6E3F-F2AA-C142-A242-6DEC8C496E6D}" type="datetime1">
              <a:rPr lang="nb-NO" smtClean="0"/>
              <a:t>24.10.2021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66620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68CED448-C139-4C64-A587-F453F51F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</p:spPr>
        <p:txBody>
          <a:bodyPr anchor="ctr">
            <a:normAutofit/>
          </a:bodyPr>
          <a:lstStyle/>
          <a:p>
            <a:r>
              <a:rPr lang="nb-NO" dirty="0"/>
              <a:t>Åpenhetsloven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E65ACE4-6A4F-4713-869A-A679DF48E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1228436"/>
            <a:ext cx="5061528" cy="3620654"/>
          </a:xfrm>
        </p:spPr>
        <p:txBody>
          <a:bodyPr vert="horz" lIns="0" tIns="45720" rIns="0" bIns="45720" rtlCol="0" anchor="t">
            <a:normAutofit fontScale="70000" lnSpcReduction="20000"/>
          </a:bodyPr>
          <a:lstStyle/>
          <a:p>
            <a:pPr marL="255905" indent="-255905"/>
            <a:r>
              <a:rPr lang="en-US" b="1" dirty="0" err="1">
                <a:cs typeface="Arial"/>
              </a:rPr>
              <a:t>Formål</a:t>
            </a:r>
            <a:endParaRPr lang="en-US" b="1">
              <a:cs typeface="Arial"/>
            </a:endParaRPr>
          </a:p>
          <a:p>
            <a:pPr marL="534035" lvl="1" indent="0">
              <a:buNone/>
            </a:pPr>
            <a:r>
              <a:rPr lang="en-US" dirty="0">
                <a:cs typeface="Arial"/>
              </a:rPr>
              <a:t>Loven </a:t>
            </a:r>
            <a:r>
              <a:rPr lang="en-US" dirty="0" err="1">
                <a:cs typeface="Arial"/>
              </a:rPr>
              <a:t>skal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fremme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virksomheters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respekt</a:t>
            </a:r>
            <a:r>
              <a:rPr lang="en-US" dirty="0">
                <a:cs typeface="Arial"/>
              </a:rPr>
              <a:t> for </a:t>
            </a:r>
            <a:r>
              <a:rPr lang="en-US" dirty="0" err="1">
                <a:cs typeface="Arial"/>
              </a:rPr>
              <a:t>grunnleggende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menneskerettigheter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og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anstendig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arbeidsforhold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i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forbindelse</a:t>
            </a:r>
            <a:r>
              <a:rPr lang="en-US" dirty="0">
                <a:cs typeface="Arial"/>
              </a:rPr>
              <a:t> med </a:t>
            </a:r>
            <a:r>
              <a:rPr lang="en-US" dirty="0" err="1">
                <a:cs typeface="Arial"/>
              </a:rPr>
              <a:t>produksjon</a:t>
            </a:r>
            <a:r>
              <a:rPr lang="en-US" dirty="0">
                <a:cs typeface="Arial"/>
              </a:rPr>
              <a:t> av </a:t>
            </a:r>
            <a:r>
              <a:rPr lang="en-US" dirty="0" err="1">
                <a:cs typeface="Arial"/>
              </a:rPr>
              <a:t>varer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og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tjenester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og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sikre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tilgangen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til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informasjon</a:t>
            </a:r>
            <a:r>
              <a:rPr lang="en-US" dirty="0">
                <a:cs typeface="Arial"/>
              </a:rPr>
              <a:t> om </a:t>
            </a:r>
            <a:r>
              <a:rPr lang="en-US" dirty="0" err="1">
                <a:cs typeface="Arial"/>
              </a:rPr>
              <a:t>dette</a:t>
            </a:r>
            <a:endParaRPr lang="en-US">
              <a:cs typeface="Arial"/>
            </a:endParaRPr>
          </a:p>
          <a:p>
            <a:pPr marL="255905" indent="-255905"/>
            <a:r>
              <a:rPr lang="en-US" b="1" dirty="0" err="1"/>
              <a:t>Virkeområde</a:t>
            </a:r>
            <a:endParaRPr lang="en-US" b="1" dirty="0" err="1">
              <a:cs typeface="Arial"/>
            </a:endParaRPr>
          </a:p>
          <a:p>
            <a:pPr lvl="1" indent="-170815"/>
            <a:r>
              <a:rPr lang="en-US" dirty="0" err="1"/>
              <a:t>Gjelder</a:t>
            </a:r>
            <a:r>
              <a:rPr lang="en-US" dirty="0"/>
              <a:t> for alle “</a:t>
            </a:r>
            <a:r>
              <a:rPr lang="en-US" dirty="0" err="1"/>
              <a:t>større</a:t>
            </a:r>
            <a:r>
              <a:rPr lang="en-US" dirty="0"/>
              <a:t> </a:t>
            </a:r>
            <a:r>
              <a:rPr lang="en-US" dirty="0" err="1"/>
              <a:t>virksomheter</a:t>
            </a:r>
            <a:r>
              <a:rPr lang="en-US" dirty="0"/>
              <a:t>”</a:t>
            </a:r>
            <a:endParaRPr lang="en-US" dirty="0">
              <a:cs typeface="Arial" panose="020B0604020202020204"/>
            </a:endParaRPr>
          </a:p>
          <a:p>
            <a:pPr lvl="1" indent="-170815"/>
            <a:r>
              <a:rPr lang="en-US" dirty="0"/>
              <a:t>Dette </a:t>
            </a:r>
            <a:r>
              <a:rPr lang="en-US" dirty="0" err="1"/>
              <a:t>inkluderer</a:t>
            </a:r>
            <a:r>
              <a:rPr lang="en-US" dirty="0"/>
              <a:t> Ruter </a:t>
            </a:r>
            <a:r>
              <a:rPr lang="en-US" dirty="0" err="1"/>
              <a:t>og</a:t>
            </a:r>
            <a:r>
              <a:rPr lang="en-US" dirty="0"/>
              <a:t> alle </a:t>
            </a:r>
            <a:r>
              <a:rPr lang="en-US" dirty="0" err="1"/>
              <a:t>Ruters</a:t>
            </a:r>
            <a:r>
              <a:rPr lang="en-US" dirty="0"/>
              <a:t> </a:t>
            </a:r>
            <a:r>
              <a:rPr lang="en-US" dirty="0" err="1"/>
              <a:t>operatører</a:t>
            </a:r>
            <a:r>
              <a:rPr lang="en-US" dirty="0"/>
              <a:t> </a:t>
            </a:r>
            <a:endParaRPr lang="nb-NO" dirty="0">
              <a:cs typeface="Arial"/>
            </a:endParaRPr>
          </a:p>
          <a:p>
            <a:pPr marL="255905" indent="-255905"/>
            <a:r>
              <a:rPr lang="en-US" b="1" dirty="0" err="1">
                <a:ea typeface="+mn-lt"/>
                <a:cs typeface="+mn-lt"/>
              </a:rPr>
              <a:t>Leverandørkjede</a:t>
            </a:r>
          </a:p>
          <a:p>
            <a:pPr lvl="1" indent="-170815"/>
            <a:r>
              <a:rPr lang="en-US">
                <a:ea typeface="+mn-lt"/>
                <a:cs typeface="+mn-lt"/>
              </a:rPr>
              <a:t>Enhver i </a:t>
            </a:r>
            <a:r>
              <a:rPr lang="en-US" dirty="0">
                <a:ea typeface="+mn-lt"/>
                <a:cs typeface="+mn-lt"/>
              </a:rPr>
              <a:t>kjeden av </a:t>
            </a:r>
            <a:r>
              <a:rPr lang="en-US" err="1">
                <a:ea typeface="+mn-lt"/>
                <a:cs typeface="+mn-lt"/>
              </a:rPr>
              <a:t>leverandører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underleverandører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leverer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eller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produserer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b="1" err="1">
                <a:ea typeface="+mn-lt"/>
                <a:cs typeface="+mn-lt"/>
              </a:rPr>
              <a:t>varer</a:t>
            </a:r>
            <a:r>
              <a:rPr lang="en-US" b="1" dirty="0">
                <a:ea typeface="+mn-lt"/>
                <a:cs typeface="+mn-lt"/>
              </a:rPr>
              <a:t>, </a:t>
            </a:r>
            <a:r>
              <a:rPr lang="en-US" b="1" err="1">
                <a:ea typeface="+mn-lt"/>
                <a:cs typeface="+mn-lt"/>
              </a:rPr>
              <a:t>tjenester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eller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andre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innsatsfaktorer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inngår i en </a:t>
            </a:r>
            <a:r>
              <a:rPr lang="en-US" err="1">
                <a:ea typeface="+mn-lt"/>
                <a:cs typeface="+mn-lt"/>
              </a:rPr>
              <a:t>virksomhets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levering av </a:t>
            </a:r>
            <a:r>
              <a:rPr lang="en-US" err="1">
                <a:ea typeface="+mn-lt"/>
                <a:cs typeface="+mn-lt"/>
              </a:rPr>
              <a:t>tjenester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eller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produksjon</a:t>
            </a:r>
            <a:r>
              <a:rPr lang="en-US">
                <a:ea typeface="+mn-lt"/>
                <a:cs typeface="+mn-lt"/>
              </a:rPr>
              <a:t> av </a:t>
            </a:r>
            <a:r>
              <a:rPr lang="en-US" err="1">
                <a:ea typeface="+mn-lt"/>
                <a:cs typeface="+mn-lt"/>
              </a:rPr>
              <a:t>varer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fra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råvarestadiet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til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ferdig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produkt</a:t>
            </a:r>
            <a:endParaRPr lang="en-US" b="1">
              <a:ea typeface="+mn-lt"/>
              <a:cs typeface="+mn-lt"/>
            </a:endParaRPr>
          </a:p>
          <a:p>
            <a:pPr marL="255905" indent="-255905"/>
            <a:r>
              <a:rPr lang="en-US" b="1" dirty="0" err="1">
                <a:ea typeface="+mn-lt"/>
                <a:cs typeface="+mn-lt"/>
              </a:rPr>
              <a:t>Forretningspartner</a:t>
            </a:r>
            <a:endParaRPr lang="en-US" dirty="0" err="1">
              <a:ea typeface="+mn-lt"/>
              <a:cs typeface="+mn-lt"/>
            </a:endParaRPr>
          </a:p>
          <a:p>
            <a:pPr lvl="1" indent="-170815"/>
            <a:r>
              <a:rPr lang="en-US" dirty="0" err="1">
                <a:ea typeface="+mn-lt"/>
                <a:cs typeface="+mn-lt"/>
              </a:rPr>
              <a:t>Enhver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leverer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varer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eller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tjenester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direkte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virksomheten</a:t>
            </a:r>
            <a:r>
              <a:rPr lang="en-US" dirty="0">
                <a:ea typeface="+mn-lt"/>
                <a:cs typeface="+mn-lt"/>
              </a:rPr>
              <a:t>, men </a:t>
            </a:r>
            <a:r>
              <a:rPr lang="en-US" dirty="0" err="1">
                <a:ea typeface="+mn-lt"/>
                <a:cs typeface="+mn-lt"/>
              </a:rPr>
              <a:t>som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ikke</a:t>
            </a:r>
            <a:r>
              <a:rPr lang="en-US" dirty="0">
                <a:ea typeface="+mn-lt"/>
                <a:cs typeface="+mn-lt"/>
              </a:rPr>
              <a:t> er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del av </a:t>
            </a:r>
            <a:r>
              <a:rPr lang="en-US" dirty="0" err="1">
                <a:ea typeface="+mn-lt"/>
                <a:cs typeface="+mn-lt"/>
              </a:rPr>
              <a:t>leverandørkjeden</a:t>
            </a:r>
            <a:endParaRPr lang="en-US" dirty="0" err="1"/>
          </a:p>
          <a:p>
            <a:pPr lvl="1" indent="-170815"/>
            <a:endParaRPr lang="en-US" b="1" dirty="0">
              <a:cs typeface="Arial" panose="020B0604020202020204"/>
            </a:endParaRPr>
          </a:p>
          <a:p>
            <a:pPr lvl="2" indent="-170815"/>
            <a:endParaRPr lang="nb-NO" dirty="0">
              <a:cs typeface="Arial" panose="020B0604020202020204"/>
            </a:endParaRPr>
          </a:p>
          <a:p>
            <a:pPr marL="534035" lvl="1" indent="0">
              <a:buNone/>
            </a:pPr>
            <a:endParaRPr lang="en-US" dirty="0">
              <a:cs typeface="Arial"/>
            </a:endParaRP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74E2B595-F1A7-4044-A9FF-29C6FD62213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634181" y="1108364"/>
            <a:ext cx="2817091" cy="34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871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444875-40FC-471E-99B3-697C074A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§ 4 Plikt til å utføre aktsomhetsvurderinger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F092EC2-F390-4E31-9E74-DF61495D5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Aktsomhetsvurderinger i tråd med OECDs retningslinjer for flernasjonale selskaper. Med aktsomhetsvurderinger menes: </a:t>
            </a:r>
          </a:p>
          <a:p>
            <a:pPr marL="457200" indent="-457200">
              <a:buFont typeface="+mj-lt"/>
              <a:buAutoNum type="alphaLcParenR"/>
            </a:pPr>
            <a:r>
              <a:rPr lang="nb-NO" dirty="0"/>
              <a:t>Forankre ansvarlighet i retningslinjer</a:t>
            </a:r>
          </a:p>
          <a:p>
            <a:pPr marL="457200" indent="-457200">
              <a:buFont typeface="+mj-lt"/>
              <a:buAutoNum type="alphaLcParenR"/>
            </a:pPr>
            <a:r>
              <a:rPr lang="nb-NO" dirty="0"/>
              <a:t>Kartlegge og vurdere faktiske og potensielle negative konsekvenser (også gjennom leverandørkjeder eller forretningspartnere)</a:t>
            </a:r>
          </a:p>
          <a:p>
            <a:pPr marL="457200" indent="-457200">
              <a:buFont typeface="+mj-lt"/>
              <a:buAutoNum type="alphaLcParenR"/>
            </a:pPr>
            <a:r>
              <a:rPr lang="nb-NO" dirty="0"/>
              <a:t>Iverksette tiltak for å stanse, forebygge eller begrense</a:t>
            </a:r>
          </a:p>
          <a:p>
            <a:pPr marL="457200" indent="-457200">
              <a:buFont typeface="+mj-lt"/>
              <a:buAutoNum type="alphaLcParenR"/>
            </a:pPr>
            <a:r>
              <a:rPr lang="nb-NO" dirty="0"/>
              <a:t>Følge med på gjennomføring og resultater</a:t>
            </a:r>
          </a:p>
          <a:p>
            <a:pPr marL="457200" indent="-457200">
              <a:buFont typeface="+mj-lt"/>
              <a:buAutoNum type="alphaLcParenR"/>
            </a:pPr>
            <a:r>
              <a:rPr lang="nb-NO" dirty="0"/>
              <a:t>Kommunisere med berørte interessenter og rettighetshavere</a:t>
            </a:r>
          </a:p>
          <a:p>
            <a:pPr marL="457200" indent="-457200">
              <a:buFont typeface="+mj-lt"/>
              <a:buAutoNum type="alphaLcParenR"/>
            </a:pPr>
            <a:r>
              <a:rPr lang="nb-NO" dirty="0"/>
              <a:t>Sørge for/samarbeide om gjenoppretning og erstatning der det er påkrevd</a:t>
            </a:r>
          </a:p>
        </p:txBody>
      </p:sp>
    </p:spTree>
    <p:extLst>
      <p:ext uri="{BB962C8B-B14F-4D97-AF65-F5344CB8AC3E}">
        <p14:creationId xmlns:p14="http://schemas.microsoft.com/office/powerpoint/2010/main" val="95202152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2D2810-0FA3-4A44-80A8-95831AAB6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635779"/>
            <a:ext cx="3886206" cy="369332"/>
          </a:xfrm>
        </p:spPr>
        <p:txBody>
          <a:bodyPr/>
          <a:lstStyle/>
          <a:p>
            <a:r>
              <a:rPr lang="nb-NO" sz="2400" dirty="0"/>
              <a:t>§ 5 Plikt til å redegjøre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67A69C-7A8E-4D86-BBB5-FC099264B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Virksomhetene skal offentliggjøre en redegjørelse for aktsomhetsvurderingene etter § 4</a:t>
            </a:r>
          </a:p>
          <a:p>
            <a:pPr lvl="1"/>
            <a:r>
              <a:rPr lang="nb-NO" dirty="0"/>
              <a:t>Skal gjøres lett tilgjengelig på virksomhetens nettsider, og kan inngå i redegjørelsen om samfunnsansvar etter regnskapsloven § 3-3 c </a:t>
            </a:r>
          </a:p>
          <a:p>
            <a:pPr lvl="1"/>
            <a:r>
              <a:rPr lang="nb-NO" dirty="0"/>
              <a:t>Skal i årsberetningen opplyse om hvor redegjørelsen er tilgjengelig</a:t>
            </a:r>
          </a:p>
          <a:p>
            <a:pPr lvl="1"/>
            <a:r>
              <a:rPr lang="nb-NO" dirty="0"/>
              <a:t>Redegjørelsen skal oppdateres og offentliggjøres innen 30. juni hvert år og ellers ved vesentlige endringer i virksomhetens risikovurderinger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A7CEDB6-9FA9-4F31-B81A-B226CF9B342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53548" y="1391074"/>
            <a:ext cx="3886206" cy="3194504"/>
          </a:xfrm>
        </p:spPr>
        <p:txBody>
          <a:bodyPr/>
          <a:lstStyle/>
          <a:p>
            <a:r>
              <a:rPr lang="nb-NO" dirty="0"/>
              <a:t>Enhver har ved skriftlig forespørsel rett på informasjon fra en virksomhet om hvordan virksomheten håndterer faktiske og potensielle negative konsekvenser etter § 4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811C7E0-82AA-4B14-BEDF-D45B0FFFFD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4979" y="648080"/>
            <a:ext cx="3940384" cy="428454"/>
          </a:xfrm>
        </p:spPr>
        <p:txBody>
          <a:bodyPr/>
          <a:lstStyle/>
          <a:p>
            <a:r>
              <a:rPr lang="nb-NO" sz="2400" dirty="0"/>
              <a:t>§ 6 Rett til informasjon</a:t>
            </a:r>
          </a:p>
        </p:txBody>
      </p:sp>
    </p:spTree>
    <p:extLst>
      <p:ext uri="{BB962C8B-B14F-4D97-AF65-F5344CB8AC3E}">
        <p14:creationId xmlns:p14="http://schemas.microsoft.com/office/powerpoint/2010/main" val="8127907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DC8F96-129A-4655-AC5D-0FC9CF50A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9" y="433191"/>
            <a:ext cx="7980536" cy="861774"/>
          </a:xfrm>
        </p:spPr>
        <p:txBody>
          <a:bodyPr/>
          <a:lstStyle/>
          <a:p>
            <a:r>
              <a:rPr lang="nb-NO" dirty="0"/>
              <a:t>Hva betyr ny </a:t>
            </a:r>
            <a:r>
              <a:rPr lang="nb-NO" dirty="0" err="1"/>
              <a:t>åpenhetslov</a:t>
            </a:r>
            <a:r>
              <a:rPr lang="nb-NO" dirty="0"/>
              <a:t> for Ruter og Ruters leverandører?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2CF898-63A1-46C3-8EF4-FBA9FE4CF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Åpenhetsloven er vedtatt av Stortinget, og trer antakelig i kraft sommeren 2022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Ruters handlingsregler har blitt tilpasset og oppdatert slik at de tar inn over seg forpliktelsene i den nye åpenhetsloven</a:t>
            </a:r>
          </a:p>
          <a:p>
            <a:endParaRPr lang="nb-NO" dirty="0"/>
          </a:p>
          <a:p>
            <a:r>
              <a:rPr lang="nb-NO" dirty="0"/>
              <a:t>Åpenhetsloven og Ruters handlingsregler er ment å sørge for at vi får oversikt over de situasjonene </a:t>
            </a:r>
            <a:r>
              <a:rPr lang="nb-NO" u="sng" dirty="0"/>
              <a:t>der det er størst risiko </a:t>
            </a:r>
            <a:r>
              <a:rPr lang="nb-NO" dirty="0"/>
              <a:t>for grunnleggende menneskerettighetsbrudd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I praksis vil første steg være å etablere tilstrekkelige rutiner og bli bevisste på hva det innebærer å være avhengig av en leverandørkjede</a:t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611514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7217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ema">
  <a:themeElements>
    <a:clrScheme name="Ruter 1">
      <a:dk1>
        <a:srgbClr val="000000"/>
      </a:dk1>
      <a:lt1>
        <a:srgbClr val="FFFFFF"/>
      </a:lt1>
      <a:dk2>
        <a:srgbClr val="32374B"/>
      </a:dk2>
      <a:lt2>
        <a:srgbClr val="F5F5F5"/>
      </a:lt2>
      <a:accent1>
        <a:srgbClr val="E60000"/>
      </a:accent1>
      <a:accent2>
        <a:srgbClr val="EC700C"/>
      </a:accent2>
      <a:accent3>
        <a:srgbClr val="FFC800"/>
      </a:accent3>
      <a:accent4>
        <a:srgbClr val="76A300"/>
      </a:accent4>
      <a:accent5>
        <a:srgbClr val="0B91EF"/>
      </a:accent5>
      <a:accent6>
        <a:srgbClr val="682C88"/>
      </a:accent6>
      <a:hlink>
        <a:srgbClr val="006BB3"/>
      </a:hlink>
      <a:folHlink>
        <a:srgbClr val="006B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ter_PowerPoint" id="{DD10C708-B229-DD41-9CC3-4A81E6263A85}" vid="{7DCE9115-4930-4F40-ABFC-A51E0AF087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8BC1407083D24EB102DB6B16518576" ma:contentTypeVersion="4" ma:contentTypeDescription="Opprett et nytt dokument." ma:contentTypeScope="" ma:versionID="ed4e25b6ce5501038fff9f1005b1ac68">
  <xsd:schema xmlns:xsd="http://www.w3.org/2001/XMLSchema" xmlns:xs="http://www.w3.org/2001/XMLSchema" xmlns:p="http://schemas.microsoft.com/office/2006/metadata/properties" xmlns:ns2="83e6fecc-21ad-4a04-bf0d-b79dbe89bea3" xmlns:ns3="57d60343-3b6e-4bad-8f45-3020def22d2a" targetNamespace="http://schemas.microsoft.com/office/2006/metadata/properties" ma:root="true" ma:fieldsID="35fd47244bfa8229b00bd7c611f44a63" ns2:_="" ns3:_="">
    <xsd:import namespace="83e6fecc-21ad-4a04-bf0d-b79dbe89bea3"/>
    <xsd:import namespace="57d60343-3b6e-4bad-8f45-3020def22d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e6fecc-21ad-4a04-bf0d-b79dbe89b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60343-3b6e-4bad-8f45-3020def22d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52C6A2-FA56-4A2C-948A-A21693004B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BDCA9C-AB92-4595-AE8D-F959AFD5F5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e6fecc-21ad-4a04-bf0d-b79dbe89bea3"/>
    <ds:schemaRef ds:uri="57d60343-3b6e-4bad-8f45-3020def22d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E4E69D-2D7D-4932-A523-BBCFA820FABD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1f709bd9-ddb0-4426-a819-40bd14618440"/>
    <ds:schemaRef ds:uri="7c19622f-0352-44e9-b5bb-67789bf5284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392</TotalTime>
  <Words>350</Words>
  <Application>Microsoft Office PowerPoint</Application>
  <PresentationFormat>Egendefinert</PresentationFormat>
  <Paragraphs>40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Office-tema</vt:lpstr>
      <vt:lpstr>Åpenhetsloven </vt:lpstr>
      <vt:lpstr>Åpenhetsloven</vt:lpstr>
      <vt:lpstr>§ 4 Plikt til å utføre aktsomhetsvurderinger</vt:lpstr>
      <vt:lpstr>§ 5 Plikt til å redegjøre</vt:lpstr>
      <vt:lpstr>Hva betyr ny åpenhetslov for Ruter og Ruters leverandører?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Ruters handlingsregler</dc:title>
  <dc:creator>Werner Line Camilla</dc:creator>
  <dc:description>Template by addpoint.no</dc:description>
  <cp:lastModifiedBy>Jordheim Brække Iver</cp:lastModifiedBy>
  <cp:revision>64</cp:revision>
  <dcterms:created xsi:type="dcterms:W3CDTF">2021-05-18T13:34:01Z</dcterms:created>
  <dcterms:modified xsi:type="dcterms:W3CDTF">2021-10-24T17:44:38Z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0x010100A58BC1407083D24EB102DB6B16518576</vt:lpwstr>
  </property>
</Properties>
</file>