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68" r:id="rId5"/>
    <p:sldId id="284" r:id="rId6"/>
    <p:sldId id="281" r:id="rId7"/>
    <p:sldId id="271" r:id="rId8"/>
    <p:sldId id="278" r:id="rId9"/>
    <p:sldId id="264" r:id="rId10"/>
    <p:sldId id="266" r:id="rId11"/>
    <p:sldId id="283" r:id="rId12"/>
    <p:sldId id="282" r:id="rId13"/>
    <p:sldId id="277" r:id="rId14"/>
    <p:sldId id="270" r:id="rId15"/>
  </p:sldIdLst>
  <p:sldSz cx="9144000" cy="5145088"/>
  <p:notesSz cx="6735763" cy="9866313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808080"/>
    <a:srgbClr val="707070"/>
    <a:srgbClr val="32374B"/>
    <a:srgbClr val="252525"/>
    <a:srgbClr val="555555"/>
    <a:srgbClr val="999999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70" autoAdjust="0"/>
  </p:normalViewPr>
  <p:slideViewPr>
    <p:cSldViewPr snapToGrid="0">
      <p:cViewPr varScale="1">
        <p:scale>
          <a:sx n="158" d="100"/>
          <a:sy n="158" d="100"/>
        </p:scale>
        <p:origin x="26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12.12.2019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34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Ruter er etablert for å løse en viktig samfunnsoppgave. Vår nye visjon Bærekraftig bevegelsesfrihet avspeiler dette. Men hva er bærekraft?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68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89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11163" y="1233488"/>
            <a:ext cx="5913437" cy="33289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658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11163" y="1233488"/>
            <a:ext cx="5913437" cy="33289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13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12.12.2019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Turk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12.12.2019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64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Bå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12.12.2019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9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T-bane v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12.12.2019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3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RegionBus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12.12.2019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27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T-ba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12.12.2019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4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Stasj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12.12.2019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3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662" r:id="rId8"/>
    <p:sldLayoutId id="2147483663" r:id="rId9"/>
    <p:sldLayoutId id="2147483698" r:id="rId10"/>
    <p:sldLayoutId id="2147483699" r:id="rId11"/>
    <p:sldLayoutId id="2147483700" r:id="rId12"/>
    <p:sldLayoutId id="2147483701" r:id="rId13"/>
    <p:sldLayoutId id="2147483705" r:id="rId14"/>
    <p:sldLayoutId id="2147483664" r:id="rId15"/>
    <p:sldLayoutId id="214748370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66" r:id="rId22"/>
    <p:sldLayoutId id="2147483667" r:id="rId23"/>
    <p:sldLayoutId id="2147483677" r:id="rId24"/>
    <p:sldLayoutId id="2147483678" r:id="rId25"/>
  </p:sldLayoutIdLst>
  <mc:AlternateContent xmlns:mc="http://schemas.openxmlformats.org/markup-compatibility/2006" xmlns:p14="http://schemas.microsoft.com/office/powerpoint/2010/main">
    <mc:Choice Requires="p14">
      <p:transition p14:dur="10" advTm="7000">
        <p:fade/>
      </p:transition>
    </mc:Choice>
    <mc:Fallback xmlns="">
      <p:transition advTm="7000">
        <p:fade/>
      </p:transition>
    </mc:Fallback>
  </mc:AlternateConten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ussanbud@ruter.n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ter.no/kollektivanbud/moter/dialogkonferanse-nr.-3---transporttjenester-oslo-sor-202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E0A041-6369-4C0D-8FB6-E6AB049CB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770352"/>
            <a:ext cx="7980536" cy="1846659"/>
          </a:xfrm>
        </p:spPr>
        <p:txBody>
          <a:bodyPr/>
          <a:lstStyle/>
          <a:p>
            <a:r>
              <a:rPr lang="nb-NO" sz="4000" dirty="0"/>
              <a:t>Velkommen til </a:t>
            </a:r>
            <a:br>
              <a:rPr lang="nb-NO" sz="4000" dirty="0"/>
            </a:br>
            <a:r>
              <a:rPr lang="nb-NO" sz="4000" dirty="0"/>
              <a:t>dialogkonferanse </a:t>
            </a:r>
            <a:r>
              <a:rPr lang="nb-NO" sz="4000" dirty="0" err="1"/>
              <a:t>nr</a:t>
            </a:r>
            <a:r>
              <a:rPr lang="nb-NO" sz="4000" dirty="0"/>
              <a:t> 3  </a:t>
            </a:r>
            <a:br>
              <a:rPr lang="nb-NO" sz="4000" dirty="0"/>
            </a:br>
            <a:r>
              <a:rPr lang="nb-NO" sz="4000" dirty="0"/>
              <a:t>Transporttjenester Oslo sør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7183DD-7E4E-413C-A244-C3C7361BD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649" y="3703502"/>
            <a:ext cx="7980536" cy="193899"/>
          </a:xfrm>
        </p:spPr>
        <p:txBody>
          <a:bodyPr/>
          <a:lstStyle/>
          <a:p>
            <a:r>
              <a:rPr lang="nb-NO" sz="1400"/>
              <a:t>Hellik Hoff, </a:t>
            </a:r>
            <a:r>
              <a:rPr lang="nb-NO" sz="1400" err="1"/>
              <a:t>innkjøpsjef</a:t>
            </a:r>
            <a:endParaRPr lang="nb-NO" sz="1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7958F5-9FA0-41FA-94E3-26ADC6F3B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215444"/>
          </a:xfrm>
        </p:spPr>
        <p:txBody>
          <a:bodyPr/>
          <a:lstStyle/>
          <a:p>
            <a:r>
              <a:rPr lang="nb-NO" sz="1400" dirty="0"/>
              <a:t>13. desember 2019</a:t>
            </a:r>
          </a:p>
        </p:txBody>
      </p:sp>
    </p:spTree>
    <p:extLst>
      <p:ext uri="{BB962C8B-B14F-4D97-AF65-F5344CB8AC3E}">
        <p14:creationId xmlns:p14="http://schemas.microsoft.com/office/powerpoint/2010/main" val="41366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Skriftlige tilbakemeldinger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0EDEE0-CBCA-A84F-A217-36479D1A2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173079"/>
            <a:ext cx="7980536" cy="3645568"/>
          </a:xfrm>
        </p:spPr>
        <p:txBody>
          <a:bodyPr>
            <a:normAutofit/>
          </a:bodyPr>
          <a:lstStyle/>
          <a:p>
            <a:pPr marL="285750" indent="-285750"/>
            <a:r>
              <a:rPr lang="nb-NO" dirty="0"/>
              <a:t>Etter dialogkonferansen kan tilbydere og underleverandører gi  skriftlig innspill til </a:t>
            </a:r>
            <a:r>
              <a:rPr lang="nb-NO" dirty="0" err="1"/>
              <a:t>Rutert</a:t>
            </a:r>
            <a:r>
              <a:rPr lang="nb-NO" dirty="0"/>
              <a:t>. </a:t>
            </a:r>
            <a:r>
              <a:rPr lang="nb-NO" b="1" u="sng" dirty="0"/>
              <a:t>Frist er 23. desember </a:t>
            </a:r>
            <a:r>
              <a:rPr lang="nb-NO" dirty="0"/>
              <a:t>2019. </a:t>
            </a:r>
          </a:p>
          <a:p>
            <a:pPr marL="285750" indent="-285750"/>
            <a:r>
              <a:rPr lang="nb-NO" dirty="0"/>
              <a:t>Benytt e-mail </a:t>
            </a:r>
            <a:r>
              <a:rPr lang="nb-NO" dirty="0" err="1"/>
              <a:t>adr</a:t>
            </a:r>
            <a:r>
              <a:rPr lang="nb-NO" dirty="0"/>
              <a:t> </a:t>
            </a:r>
            <a:r>
              <a:rPr lang="nb-NO" dirty="0">
                <a:hlinkClick r:id="rId3"/>
              </a:rPr>
              <a:t>bussanbud@ruter.no</a:t>
            </a:r>
            <a:endParaRPr lang="nb-NO" dirty="0"/>
          </a:p>
          <a:p>
            <a:pPr marL="285750" indent="-285750"/>
            <a:r>
              <a:rPr lang="nb-NO" dirty="0"/>
              <a:t>Informasjonen som sendes Ruter vil bli behandlet konfidensielt, og  kun bli benyttet internt i Ruter. Ideer som presenteres kan av Ruter bli benyttet i fremtidige anskaffelser og bli presentert i anonymisert form på dialogkonferanser, i konkurransegrunnlag, osv. </a:t>
            </a:r>
          </a:p>
          <a:p>
            <a:pPr marL="285750" indent="-285750"/>
            <a:r>
              <a:rPr lang="nb-NO" dirty="0"/>
              <a:t>Ruter er underlagt </a:t>
            </a:r>
            <a:r>
              <a:rPr lang="nb-NO" dirty="0" err="1"/>
              <a:t>offentleglova</a:t>
            </a:r>
            <a:r>
              <a:rPr lang="nb-NO" dirty="0"/>
              <a:t>, og alle innspill vil bli behandlet i tråd med regelverket.</a:t>
            </a:r>
          </a:p>
        </p:txBody>
      </p:sp>
    </p:spTree>
    <p:extLst>
      <p:ext uri="{BB962C8B-B14F-4D97-AF65-F5344CB8AC3E}">
        <p14:creationId xmlns:p14="http://schemas.microsoft.com/office/powerpoint/2010/main" val="225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15D463-6050-43EF-84D9-FA33C9FE0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Transporttjenester Oslo 2021/2022 | Beskrivelse av oppdraget og incitamentavtalen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0F1A33-FC81-4C95-BD5E-38677492B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7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BEE810-6235-4050-A94C-63DFAA36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29369"/>
            <a:ext cx="7980536" cy="430887"/>
          </a:xfrm>
        </p:spPr>
        <p:txBody>
          <a:bodyPr/>
          <a:lstStyle/>
          <a:p>
            <a:r>
              <a:rPr lang="nb-NO" dirty="0"/>
              <a:t>Påmeldte selskaper/organisasjoner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1CFBC1-7F3C-423C-9A6B-D52CC6F1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1079073"/>
            <a:ext cx="7980536" cy="34850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b="1"/>
          </a:p>
          <a:p>
            <a:pPr marL="0" indent="0">
              <a:buNone/>
            </a:pPr>
            <a:endParaRPr lang="nb-NO" sz="180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6C109766-44CF-42B0-8194-050D14B01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90998"/>
              </p:ext>
            </p:extLst>
          </p:nvPr>
        </p:nvGraphicFramePr>
        <p:xfrm>
          <a:off x="580649" y="1079074"/>
          <a:ext cx="7655008" cy="2997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3752">
                  <a:extLst>
                    <a:ext uri="{9D8B030D-6E8A-4147-A177-3AD203B41FA5}">
                      <a16:colId xmlns:a16="http://schemas.microsoft.com/office/drawing/2014/main" val="990764650"/>
                    </a:ext>
                  </a:extLst>
                </a:gridCol>
                <a:gridCol w="1913752">
                  <a:extLst>
                    <a:ext uri="{9D8B030D-6E8A-4147-A177-3AD203B41FA5}">
                      <a16:colId xmlns:a16="http://schemas.microsoft.com/office/drawing/2014/main" val="1008913511"/>
                    </a:ext>
                  </a:extLst>
                </a:gridCol>
                <a:gridCol w="1913752">
                  <a:extLst>
                    <a:ext uri="{9D8B030D-6E8A-4147-A177-3AD203B41FA5}">
                      <a16:colId xmlns:a16="http://schemas.microsoft.com/office/drawing/2014/main" val="2046179092"/>
                    </a:ext>
                  </a:extLst>
                </a:gridCol>
                <a:gridCol w="1913752">
                  <a:extLst>
                    <a:ext uri="{9D8B030D-6E8A-4147-A177-3AD203B41FA5}">
                      <a16:colId xmlns:a16="http://schemas.microsoft.com/office/drawing/2014/main" val="3137263929"/>
                    </a:ext>
                  </a:extLst>
                </a:gridCol>
              </a:tblGrid>
              <a:tr h="43816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ABB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Kempower OY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Sagasystem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VDL Bus &amp; Coach Norway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7314670"/>
                  </a:ext>
                </a:extLst>
              </a:tr>
              <a:tr h="505344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Air </a:t>
                      </a:r>
                      <a:r>
                        <a:rPr lang="nb-NO" sz="1400" b="1" u="none" strike="noStrike" dirty="0" err="1">
                          <a:effectLst/>
                        </a:rPr>
                        <a:t>Liquide</a:t>
                      </a:r>
                      <a:r>
                        <a:rPr lang="nb-NO" sz="1400" b="1" u="none" strike="noStrike" dirty="0">
                          <a:effectLst/>
                        </a:rPr>
                        <a:t> Skagerak 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MAN Truck &amp; Bus Norge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Scania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Volvo Norge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386687"/>
                  </a:ext>
                </a:extLst>
              </a:tr>
              <a:tr h="364871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ASI Automatikk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 err="1">
                          <a:effectLst/>
                        </a:rPr>
                        <a:t>Metrotek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Setesdal Bilruter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Vy Buss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5018433"/>
                  </a:ext>
                </a:extLst>
              </a:tr>
              <a:tr h="333060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Bertel O Steen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 err="1">
                          <a:effectLst/>
                          <a:latin typeface="Arial" panose="020B0604020202020204" pitchFamily="34" charset="0"/>
                        </a:rPr>
                        <a:t>Adibus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Siemens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Yutong Eurobus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7900784"/>
                  </a:ext>
                </a:extLst>
              </a:tr>
              <a:tr h="30581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Boreal Norge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NHO Transport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Solaris Norge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ZERO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4810662"/>
                  </a:ext>
                </a:extLst>
              </a:tr>
              <a:tr h="30581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Bussanlegg AS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Nobina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Unibuss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 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3255790"/>
                  </a:ext>
                </a:extLst>
              </a:tr>
              <a:tr h="438162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>
                          <a:effectLst/>
                        </a:rPr>
                        <a:t>EBUSCO</a:t>
                      </a:r>
                      <a:endParaRPr lang="nb-NO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Norgesbuss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6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400" b="1" u="none" strike="noStrike" dirty="0">
                        <a:effectLst/>
                      </a:endParaRPr>
                    </a:p>
                    <a:p>
                      <a:pPr marL="0" marR="0" lvl="0" indent="0" algn="l" defTabSz="6856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u="none" strike="noStrike" dirty="0" err="1">
                          <a:effectLst/>
                        </a:rPr>
                        <a:t>Vaberlin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 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903124"/>
                  </a:ext>
                </a:extLst>
              </a:tr>
              <a:tr h="305816"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IVECO Norge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i="0" u="none" strike="noStrike" dirty="0">
                          <a:effectLst/>
                          <a:latin typeface="Arial" panose="020B0604020202020204" pitchFamily="34" charset="0"/>
                        </a:rPr>
                        <a:t>Norsk Scania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400" b="1" u="none" strike="noStrike" dirty="0">
                          <a:effectLst/>
                        </a:rPr>
                        <a:t> </a:t>
                      </a:r>
                      <a:endParaRPr lang="nb-NO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1415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57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87C91F7D-7ABA-49A4-8E89-69839B46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648634"/>
            <a:ext cx="7980536" cy="430887"/>
          </a:xfrm>
        </p:spPr>
        <p:txBody>
          <a:bodyPr/>
          <a:lstStyle/>
          <a:p>
            <a:r>
              <a:rPr lang="nb-NO" dirty="0"/>
              <a:t>Dialogkonferanser i 2019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B75002B-E999-49CF-9365-A64C8025C93C}"/>
              </a:ext>
            </a:extLst>
          </p:cNvPr>
          <p:cNvSpPr txBox="1"/>
          <p:nvPr/>
        </p:nvSpPr>
        <p:spPr>
          <a:xfrm>
            <a:off x="580649" y="1357133"/>
            <a:ext cx="76631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dirty="0"/>
              <a:t>20. juni 2019 –  </a:t>
            </a:r>
            <a:r>
              <a:rPr lang="nb-NO" sz="1800" dirty="0"/>
              <a:t>dialogkonferanse </a:t>
            </a:r>
            <a:r>
              <a:rPr lang="nb-NO" sz="1800" dirty="0" err="1"/>
              <a:t>nr</a:t>
            </a:r>
            <a:r>
              <a:rPr lang="nb-NO" sz="1800" dirty="0"/>
              <a:t> 1 om alle 3 Oslo-kontraktene Oslo syd, Indre by og Oslo vest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dirty="0"/>
              <a:t>20. august 2019 </a:t>
            </a:r>
            <a:r>
              <a:rPr lang="nb-NO" sz="1800" dirty="0"/>
              <a:t>–  dialogkonferanse </a:t>
            </a:r>
            <a:r>
              <a:rPr lang="nb-NO" sz="1800" dirty="0" err="1"/>
              <a:t>nr</a:t>
            </a:r>
            <a:r>
              <a:rPr lang="nb-NO" sz="1800" dirty="0"/>
              <a:t> 2 om alle 3 Oslo-kontraktene Oslo syd, Indre by og Oslo vest</a:t>
            </a:r>
          </a:p>
          <a:p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dirty="0"/>
              <a:t>13. desember </a:t>
            </a:r>
            <a:r>
              <a:rPr lang="nb-NO" sz="1800" dirty="0"/>
              <a:t>– dialogkonferanse </a:t>
            </a:r>
            <a:r>
              <a:rPr lang="nb-NO" sz="1800" dirty="0" err="1"/>
              <a:t>nr</a:t>
            </a:r>
            <a:r>
              <a:rPr lang="nb-NO" sz="1800" dirty="0"/>
              <a:t> 3 </a:t>
            </a:r>
            <a:r>
              <a:rPr lang="nb-NO" sz="1800" b="1" u="sng" dirty="0"/>
              <a:t>kun om Oslo sør</a:t>
            </a:r>
          </a:p>
          <a:p>
            <a:endParaRPr lang="nb-NO" sz="1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1" u="sng" dirty="0"/>
              <a:t>23. desember </a:t>
            </a:r>
            <a:r>
              <a:rPr lang="nb-NO" sz="1800" dirty="0"/>
              <a:t>– frist for skriftlige innspill til Ruter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1" u="sng" dirty="0"/>
          </a:p>
        </p:txBody>
      </p:sp>
    </p:spTree>
    <p:extLst>
      <p:ext uri="{BB962C8B-B14F-4D97-AF65-F5344CB8AC3E}">
        <p14:creationId xmlns:p14="http://schemas.microsoft.com/office/powerpoint/2010/main" val="15466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C9C3EFA6-BB2F-4B02-A993-A4D2700AD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73322"/>
              </p:ext>
            </p:extLst>
          </p:nvPr>
        </p:nvGraphicFramePr>
        <p:xfrm>
          <a:off x="436005" y="165503"/>
          <a:ext cx="8500825" cy="4462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987">
                  <a:extLst>
                    <a:ext uri="{9D8B030D-6E8A-4147-A177-3AD203B41FA5}">
                      <a16:colId xmlns:a16="http://schemas.microsoft.com/office/drawing/2014/main" val="1793573414"/>
                    </a:ext>
                  </a:extLst>
                </a:gridCol>
                <a:gridCol w="2609976">
                  <a:extLst>
                    <a:ext uri="{9D8B030D-6E8A-4147-A177-3AD203B41FA5}">
                      <a16:colId xmlns:a16="http://schemas.microsoft.com/office/drawing/2014/main" val="3091021847"/>
                    </a:ext>
                  </a:extLst>
                </a:gridCol>
                <a:gridCol w="2408862">
                  <a:extLst>
                    <a:ext uri="{9D8B030D-6E8A-4147-A177-3AD203B41FA5}">
                      <a16:colId xmlns:a16="http://schemas.microsoft.com/office/drawing/2014/main" val="1736420446"/>
                    </a:ext>
                  </a:extLst>
                </a:gridCol>
              </a:tblGrid>
              <a:tr h="493395">
                <a:tc>
                  <a:txBody>
                    <a:bodyPr/>
                    <a:lstStyle/>
                    <a:p>
                      <a:r>
                        <a:rPr lang="nb-NO" sz="1600"/>
                        <a:t>Foreløpig tidsplan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Oslo Sør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>
                          <a:highlight>
                            <a:srgbClr val="FF0000"/>
                          </a:highlight>
                        </a:rPr>
                        <a:t>Indre by/Oslo 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559537"/>
                  </a:ext>
                </a:extLst>
              </a:tr>
              <a:tr h="622535">
                <a:tc>
                  <a:txBody>
                    <a:bodyPr/>
                    <a:lstStyle/>
                    <a:p>
                      <a:r>
                        <a:rPr lang="nb-NO" sz="1600" b="1" dirty="0"/>
                        <a:t>Kunngjøring av utkast til konkurransegrunnlag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9. desember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>
                          <a:highlight>
                            <a:srgbClr val="F5F5F5"/>
                          </a:highlight>
                        </a:rPr>
                        <a:t>august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85770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r>
                        <a:rPr lang="nb-NO" sz="1600" b="1"/>
                        <a:t>Dialogkonferanse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i="1" dirty="0"/>
                        <a:t>13. desember 2019</a:t>
                      </a:r>
                    </a:p>
                    <a:p>
                      <a:pPr algn="ctr"/>
                      <a:endParaRPr lang="nb-NO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>
                          <a:highlight>
                            <a:srgbClr val="F5F5F5"/>
                          </a:highlight>
                        </a:rPr>
                        <a:t>august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6966"/>
                  </a:ext>
                </a:extLst>
              </a:tr>
              <a:tr h="622535">
                <a:tc>
                  <a:txBody>
                    <a:bodyPr/>
                    <a:lstStyle/>
                    <a:p>
                      <a:r>
                        <a:rPr lang="nb-NO" sz="1600" b="1"/>
                        <a:t>Utlysning av konkurranse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Januar/februar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>
                          <a:highlight>
                            <a:srgbClr val="F5F5F5"/>
                          </a:highlight>
                        </a:rPr>
                        <a:t>september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64859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r>
                        <a:rPr lang="nb-NO" sz="1600" b="1" dirty="0"/>
                        <a:t>Tilbudskonferanse nr. 1 og befaring av bussanlegg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27. og 28. februar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>
                          <a:highlight>
                            <a:srgbClr val="F5F5F5"/>
                          </a:highlight>
                        </a:rPr>
                        <a:t>september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655695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r>
                        <a:rPr lang="nb-NO" sz="1600" b="1" dirty="0"/>
                        <a:t>Tilbudskonferanse nr. 2 med prekvalifiserte tilbydere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13. Mars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>
                          <a:highlight>
                            <a:srgbClr val="F5F5F5"/>
                          </a:highlight>
                        </a:rPr>
                        <a:t>oktober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854223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r>
                        <a:rPr lang="nb-NO" sz="1600" b="1" dirty="0"/>
                        <a:t>Forhandlinger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Uke 17 – 21 (april/mai)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>
                          <a:highlight>
                            <a:srgbClr val="F5F5F5"/>
                          </a:highlight>
                        </a:rPr>
                        <a:t>november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556826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r>
                        <a:rPr lang="nb-NO" sz="1600" b="1" dirty="0"/>
                        <a:t>Tildeling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/>
                        <a:t>Juni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i="1" dirty="0">
                          <a:highlight>
                            <a:srgbClr val="F5F5F5"/>
                          </a:highlight>
                        </a:rPr>
                        <a:t>desember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6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F02745-697B-4491-9EDC-5A6AFA67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33191"/>
            <a:ext cx="7980536" cy="861774"/>
          </a:xfrm>
        </p:spPr>
        <p:txBody>
          <a:bodyPr/>
          <a:lstStyle/>
          <a:p>
            <a:r>
              <a:rPr lang="nb-NO" dirty="0"/>
              <a:t>Takk for gode svar/innspill på Ruters </a:t>
            </a:r>
            <a:br>
              <a:rPr lang="nb-NO" dirty="0"/>
            </a:br>
            <a:r>
              <a:rPr lang="nb-NO" dirty="0"/>
              <a:t>spørsmål på dialogkonferanse 20. august 2019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75051F-6735-456A-B136-E5CAE0797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E71B8FE-4FFC-44E0-A491-345BCFCF7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417502"/>
              </p:ext>
            </p:extLst>
          </p:nvPr>
        </p:nvGraphicFramePr>
        <p:xfrm>
          <a:off x="625641" y="1369643"/>
          <a:ext cx="7935545" cy="3368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8834">
                  <a:extLst>
                    <a:ext uri="{9D8B030D-6E8A-4147-A177-3AD203B41FA5}">
                      <a16:colId xmlns:a16="http://schemas.microsoft.com/office/drawing/2014/main" val="3455590060"/>
                    </a:ext>
                  </a:extLst>
                </a:gridCol>
                <a:gridCol w="1177695">
                  <a:extLst>
                    <a:ext uri="{9D8B030D-6E8A-4147-A177-3AD203B41FA5}">
                      <a16:colId xmlns:a16="http://schemas.microsoft.com/office/drawing/2014/main" val="672397856"/>
                    </a:ext>
                  </a:extLst>
                </a:gridCol>
                <a:gridCol w="1809016">
                  <a:extLst>
                    <a:ext uri="{9D8B030D-6E8A-4147-A177-3AD203B41FA5}">
                      <a16:colId xmlns:a16="http://schemas.microsoft.com/office/drawing/2014/main" val="1773582534"/>
                    </a:ext>
                  </a:extLst>
                </a:gridCol>
              </a:tblGrid>
              <a:tr h="33908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Antall spørsmål fra Ruter  </a:t>
                      </a:r>
                      <a:endParaRPr lang="nb-NO" sz="1600" b="0" i="0" u="none" strike="noStrike" dirty="0">
                        <a:solidFill>
                          <a:srgbClr val="33394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44</a:t>
                      </a:r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690661"/>
                  </a:ext>
                </a:extLst>
              </a:tr>
              <a:tr h="33908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Antall svar fra operatører/eksterne</a:t>
                      </a:r>
                      <a:endParaRPr lang="nb-NO" sz="1600" b="0" i="0" u="none" strike="noStrike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184</a:t>
                      </a:r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48363"/>
                  </a:ext>
                </a:extLst>
              </a:tr>
              <a:tr h="339087">
                <a:tc>
                  <a:txBody>
                    <a:bodyPr/>
                    <a:lstStyle/>
                    <a:p>
                      <a:pPr algn="l" fontAlgn="b"/>
                      <a:endParaRPr lang="nb-NO" sz="1600" b="1" i="0" u="none" strike="noStrike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nb-NO" sz="1600" b="1" i="0" u="none" strike="noStrike">
                          <a:solidFill>
                            <a:srgbClr val="333941"/>
                          </a:solidFill>
                          <a:effectLst/>
                          <a:latin typeface="Arial" panose="020B0604020202020204" pitchFamily="34" charset="0"/>
                        </a:rPr>
                        <a:t>Oppsummering av Ruters behandling: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4898834"/>
                  </a:ext>
                </a:extLst>
              </a:tr>
              <a:tr h="481809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Antall svar/innspill som er </a:t>
                      </a:r>
                      <a:r>
                        <a:rPr lang="nb-NO" sz="1600" b="1" u="none" strike="noStrike">
                          <a:effectLst/>
                        </a:rPr>
                        <a:t>innarbeidet</a:t>
                      </a:r>
                      <a:r>
                        <a:rPr lang="nb-NO" sz="1600" u="none" strike="noStrike">
                          <a:effectLst/>
                        </a:rPr>
                        <a:t> i konkurransegrunnlaget</a:t>
                      </a:r>
                      <a:endParaRPr lang="nb-NO" sz="1600" b="0" i="0" u="none" strike="noStrike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32 %</a:t>
                      </a:r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857381"/>
                  </a:ext>
                </a:extLst>
              </a:tr>
              <a:tr h="33908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Antall svar/innspill som er </a:t>
                      </a:r>
                      <a:r>
                        <a:rPr lang="nb-NO" sz="1600" b="1" u="none" strike="noStrike">
                          <a:effectLst/>
                        </a:rPr>
                        <a:t>forkastet</a:t>
                      </a:r>
                      <a:endParaRPr lang="nb-NO" sz="1600" b="1" i="0" u="none" strike="noStrike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14</a:t>
                      </a:r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8 %</a:t>
                      </a:r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7575248"/>
                  </a:ext>
                </a:extLst>
              </a:tr>
              <a:tr h="33908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Antall svar/innspill som er </a:t>
                      </a:r>
                      <a:r>
                        <a:rPr lang="nb-NO" sz="1600" b="1" u="none" strike="noStrike">
                          <a:effectLst/>
                        </a:rPr>
                        <a:t>tatt til orientering</a:t>
                      </a:r>
                      <a:endParaRPr lang="nb-NO" sz="1600" b="1" i="0" u="none" strike="noStrike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51 %</a:t>
                      </a:r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8213573"/>
                  </a:ext>
                </a:extLst>
              </a:tr>
              <a:tr h="33908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>
                          <a:effectLst/>
                        </a:rPr>
                        <a:t>Antall svar/innspill som er </a:t>
                      </a:r>
                      <a:r>
                        <a:rPr lang="nb-NO" sz="1600" b="1" u="none" strike="noStrike">
                          <a:effectLst/>
                        </a:rPr>
                        <a:t>lagt på vent/vurderes</a:t>
                      </a:r>
                      <a:endParaRPr lang="nb-NO" sz="1600" b="1" i="0" u="none" strike="noStrike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10</a:t>
                      </a:r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5 %</a:t>
                      </a:r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8964960"/>
                  </a:ext>
                </a:extLst>
              </a:tr>
              <a:tr h="33908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u="none" strike="noStrike" dirty="0">
                          <a:effectLst/>
                        </a:rPr>
                        <a:t>Annet</a:t>
                      </a:r>
                      <a:endParaRPr lang="nb-NO" sz="1600" b="0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8</a:t>
                      </a:r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4 %</a:t>
                      </a:r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7998784"/>
                  </a:ext>
                </a:extLst>
              </a:tr>
              <a:tr h="339087"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0" i="0" u="none" strike="noStrike" dirty="0">
                          <a:solidFill>
                            <a:srgbClr val="333941"/>
                          </a:solidFill>
                          <a:effectLst/>
                          <a:latin typeface="Arial" panose="020B0604020202020204" pitchFamily="34" charset="0"/>
                        </a:rPr>
                        <a:t>Sum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0" i="0" u="none" strike="noStrike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100 %</a:t>
                      </a:r>
                      <a:endParaRPr lang="nb-NO" sz="1600" b="1" i="0" u="none" strike="noStrike" dirty="0">
                        <a:solidFill>
                          <a:srgbClr val="3339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063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1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FFCFBA-B165-421E-9ED3-EC34AD4E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283867"/>
            <a:ext cx="7980536" cy="430887"/>
          </a:xfrm>
        </p:spPr>
        <p:txBody>
          <a:bodyPr/>
          <a:lstStyle/>
          <a:p>
            <a:r>
              <a:rPr lang="nb-NO" dirty="0"/>
              <a:t>Dagens program – 13. desember </a:t>
            </a:r>
            <a:r>
              <a:rPr lang="nb-NO" dirty="0">
                <a:highlight>
                  <a:srgbClr val="F5F5F5"/>
                </a:highlight>
              </a:rPr>
              <a:t>(revidert)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C5DEEB-5D6F-4BCE-979A-87DB978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06" y="751974"/>
            <a:ext cx="8707994" cy="43373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09:00	 	Velkommen og innledning v/Hellik Hoff, innkjøpssjef  	</a:t>
            </a:r>
          </a:p>
          <a:p>
            <a:pPr marL="0" indent="0">
              <a:buNone/>
            </a:pPr>
            <a:r>
              <a:rPr lang="nb-NO" b="1" dirty="0"/>
              <a:t>09:20	 	Oppdragsbeskrivelse v/Øystein Fjæra, seniorrådgiver </a:t>
            </a:r>
          </a:p>
          <a:p>
            <a:pPr marL="0" indent="0">
              <a:buNone/>
            </a:pPr>
            <a:r>
              <a:rPr lang="nb-NO" b="1" dirty="0"/>
              <a:t>10:00	 	Digitale tjenester v/Torbjørn Barslett, forretningsarkitekt</a:t>
            </a:r>
          </a:p>
          <a:p>
            <a:pPr marL="0" indent="0">
              <a:buNone/>
            </a:pPr>
            <a:r>
              <a:rPr lang="nb-NO" b="1" dirty="0"/>
              <a:t>10:15	 	Pause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10:30	 	Materiellbeskrivelse v/Dear Jasarovski, rådgiver materiell</a:t>
            </a:r>
          </a:p>
          <a:p>
            <a:pPr marL="0" indent="0">
              <a:buNone/>
            </a:pPr>
            <a:r>
              <a:rPr lang="nb-NO" b="1" dirty="0"/>
              <a:t>11:00	 	Bussmateriellets verdikjede v/Kristin Holter miljøkoordinator </a:t>
            </a:r>
          </a:p>
          <a:p>
            <a:pPr marL="0" indent="0">
              <a:buNone/>
            </a:pPr>
            <a:r>
              <a:rPr lang="nb-NO" b="1" dirty="0"/>
              <a:t>11:20  	Rutebeskrivelse/trafikktilbudet v/Morten Stubberød, fagsjef</a:t>
            </a:r>
          </a:p>
          <a:p>
            <a:pPr marL="0" indent="0">
              <a:buNone/>
            </a:pPr>
            <a:r>
              <a:rPr lang="nb-NO" b="1" dirty="0"/>
              <a:t>11:30 – 12:00 Lunsj</a:t>
            </a:r>
          </a:p>
          <a:p>
            <a:pPr marL="0" indent="0">
              <a:buNone/>
            </a:pPr>
            <a:r>
              <a:rPr lang="nb-NO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601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FFCFBA-B165-421E-9ED3-EC34AD4E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283867"/>
            <a:ext cx="7980536" cy="430887"/>
          </a:xfrm>
        </p:spPr>
        <p:txBody>
          <a:bodyPr/>
          <a:lstStyle/>
          <a:p>
            <a:r>
              <a:rPr lang="nb-NO"/>
              <a:t>Dagens program forts.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C5DEEB-5D6F-4BCE-979A-87DB978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04" y="751974"/>
            <a:ext cx="8671636" cy="4337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b="1" dirty="0"/>
              <a:t>12:00	 Incitamentsbeskrivelse v/Øystein Fjæra, seniorrådgiver </a:t>
            </a:r>
          </a:p>
          <a:p>
            <a:pPr marL="0" indent="0">
              <a:buNone/>
            </a:pPr>
            <a:r>
              <a:rPr lang="nb-NO" b="1" dirty="0"/>
              <a:t>12:30	Anleggsbeskrivelse v/Kristin Mathisen, fagansvarligbussanlegg </a:t>
            </a:r>
          </a:p>
          <a:p>
            <a:pPr marL="0" indent="0">
              <a:buNone/>
            </a:pPr>
            <a:r>
              <a:rPr lang="nb-NO" b="1" dirty="0"/>
              <a:t>12:45	Gjennomgang av ladeinfrastruktur v/Anders Dynge, prosjektleder 	materiell og anlegg</a:t>
            </a:r>
          </a:p>
          <a:p>
            <a:pPr marL="0" indent="0">
              <a:buNone/>
            </a:pPr>
            <a:r>
              <a:rPr lang="nb-NO" b="1" dirty="0"/>
              <a:t>13:15 Pause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13:30	Utkast til Kontrakt inkl. godtgjørelseselementer </a:t>
            </a:r>
          </a:p>
          <a:p>
            <a:pPr marL="0" indent="0">
              <a:buNone/>
            </a:pPr>
            <a:r>
              <a:rPr lang="nb-NO" b="1" dirty="0"/>
              <a:t>	v/Line Werner, advokat og Kristin Løvsland, business </a:t>
            </a:r>
            <a:r>
              <a:rPr lang="nb-NO" b="1" dirty="0" err="1"/>
              <a:t>controller</a:t>
            </a:r>
            <a:r>
              <a:rPr lang="nb-NO" b="1" dirty="0"/>
              <a:t> </a:t>
            </a:r>
          </a:p>
          <a:p>
            <a:pPr marL="0" indent="0">
              <a:buNone/>
            </a:pPr>
            <a:r>
              <a:rPr lang="nb-NO" b="1" dirty="0"/>
              <a:t>14:00 Utkast til Prosedyrebeskrivelse inkl miljøevaluering og 	tilbudsoversikten v/Erik Løvoll, strategisk innkjøper</a:t>
            </a:r>
          </a:p>
          <a:p>
            <a:pPr marL="0" indent="0">
              <a:buNone/>
            </a:pPr>
            <a:r>
              <a:rPr lang="nb-NO" b="1" dirty="0"/>
              <a:t>14:30 Pause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lnSpc>
                <a:spcPct val="100000"/>
              </a:lnSpc>
              <a:buNone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4344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FFCFBA-B165-421E-9ED3-EC34AD4E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283867"/>
            <a:ext cx="7980536" cy="430887"/>
          </a:xfrm>
        </p:spPr>
        <p:txBody>
          <a:bodyPr/>
          <a:lstStyle/>
          <a:p>
            <a:r>
              <a:rPr lang="nb-NO"/>
              <a:t>Dagens program forts.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C5DEEB-5D6F-4BCE-979A-87DB9780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04" y="751974"/>
            <a:ext cx="8671636" cy="43373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14.45		Tilbakemelding fra leverandører på utkast til 					konkurransegrunnlag. Max tid 10 min pr selskap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15:45		Oppsummering og </a:t>
            </a:r>
            <a:r>
              <a:rPr lang="nb-NO" b="1" dirty="0" err="1">
                <a:solidFill>
                  <a:schemeClr val="tx1"/>
                </a:solidFill>
              </a:rPr>
              <a:t>avsluttning</a:t>
            </a:r>
            <a:endParaRPr lang="nb-NO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b="1" dirty="0"/>
          </a:p>
          <a:p>
            <a:pPr marL="0" indent="0">
              <a:lnSpc>
                <a:spcPct val="100000"/>
              </a:lnSpc>
              <a:buNone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3369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DFAF-766B-5947-B4E2-D8F65599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260392"/>
            <a:ext cx="7980536" cy="599507"/>
          </a:xfrm>
        </p:spPr>
        <p:txBody>
          <a:bodyPr/>
          <a:lstStyle/>
          <a:p>
            <a:r>
              <a:rPr lang="nb-NO" dirty="0"/>
              <a:t>Møte-teknisk info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0EDEE0-CBCA-A84F-A217-36479D1A2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49" y="738788"/>
            <a:ext cx="7980536" cy="4317662"/>
          </a:xfrm>
        </p:spPr>
        <p:txBody>
          <a:bodyPr>
            <a:normAutofit fontScale="47500" lnSpcReduction="20000"/>
          </a:bodyPr>
          <a:lstStyle/>
          <a:p>
            <a:endParaRPr lang="nb-NO" sz="2900" dirty="0"/>
          </a:p>
          <a:p>
            <a:r>
              <a:rPr lang="nb-NO" sz="2900" dirty="0"/>
              <a:t>Både de som deltar via </a:t>
            </a:r>
            <a:r>
              <a:rPr lang="nb-NO" sz="2900" dirty="0" err="1"/>
              <a:t>streaming</a:t>
            </a:r>
            <a:r>
              <a:rPr lang="nb-NO" sz="2900" dirty="0"/>
              <a:t>, og personer i salen kan stille spørsmål via </a:t>
            </a:r>
            <a:r>
              <a:rPr lang="nb-NO" sz="2900" dirty="0" err="1"/>
              <a:t>Slido</a:t>
            </a:r>
            <a:endParaRPr lang="nb-NO" sz="2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00" dirty="0"/>
              <a:t>Last ned appen «</a:t>
            </a:r>
            <a:r>
              <a:rPr lang="nb-NO" sz="2900" dirty="0" err="1"/>
              <a:t>Slido</a:t>
            </a:r>
            <a:r>
              <a:rPr lang="nb-NO" sz="2900" dirty="0"/>
              <a:t>» eller gå inn på nettsiden slido.com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00" dirty="0"/>
              <a:t>Tast inn koden </a:t>
            </a:r>
            <a:r>
              <a:rPr lang="nb-NO" sz="2900" dirty="0">
                <a:highlight>
                  <a:srgbClr val="FFFF00"/>
                </a:highlight>
              </a:rPr>
              <a:t>L879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00" dirty="0"/>
              <a:t>Skriv inn spørsmål og trykk &lt;</a:t>
            </a:r>
            <a:r>
              <a:rPr lang="nb-NO" sz="2900" dirty="0" err="1"/>
              <a:t>enter</a:t>
            </a:r>
            <a:r>
              <a:rPr lang="nb-NO" sz="2900" dirty="0"/>
              <a:t>&gt;</a:t>
            </a:r>
          </a:p>
          <a:p>
            <a:endParaRPr lang="nb-NO" sz="2900" dirty="0"/>
          </a:p>
          <a:p>
            <a:r>
              <a:rPr lang="nb-NO" sz="2900" dirty="0"/>
              <a:t>Internett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00" dirty="0"/>
              <a:t>KH-VISITOR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00" dirty="0"/>
              <a:t>Klikk «Register for </a:t>
            </a:r>
            <a:r>
              <a:rPr lang="nb-NO" sz="2900" dirty="0" err="1"/>
              <a:t>guest</a:t>
            </a:r>
            <a:r>
              <a:rPr lang="nb-NO" sz="2900" dirty="0"/>
              <a:t> </a:t>
            </a:r>
            <a:r>
              <a:rPr lang="nb-NO" sz="2900" dirty="0" err="1"/>
              <a:t>access</a:t>
            </a:r>
            <a:r>
              <a:rPr lang="nb-NO" sz="2900" dirty="0"/>
              <a:t>» hvis du ikke allerede er registrert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00" dirty="0"/>
              <a:t>Legg inn e-post adresse og telefonnummer inkl. landskode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00" dirty="0"/>
              <a:t>Klikk «</a:t>
            </a:r>
            <a:r>
              <a:rPr lang="nb-NO" sz="2900" dirty="0" err="1"/>
              <a:t>sign</a:t>
            </a:r>
            <a:r>
              <a:rPr lang="nb-NO" sz="2900" dirty="0"/>
              <a:t> on»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00" dirty="0"/>
              <a:t>Legg inn brukernavn og passord (mottatt på SMS) og klikk «</a:t>
            </a:r>
            <a:r>
              <a:rPr lang="nb-NO" sz="2900" dirty="0" err="1"/>
              <a:t>Sign</a:t>
            </a:r>
            <a:r>
              <a:rPr lang="nb-NO" sz="2900" dirty="0"/>
              <a:t> on»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00" dirty="0"/>
              <a:t>Klikk «Accept» for brukerrettigheter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00" dirty="0"/>
              <a:t>Klikk «</a:t>
            </a:r>
            <a:r>
              <a:rPr lang="nb-NO" sz="2900" dirty="0" err="1"/>
              <a:t>Continue</a:t>
            </a:r>
            <a:r>
              <a:rPr lang="nb-NO" sz="2900" dirty="0"/>
              <a:t>»</a:t>
            </a:r>
          </a:p>
          <a:p>
            <a:pPr marL="0" lvl="1" indent="0">
              <a:spcBef>
                <a:spcPts val="750"/>
              </a:spcBef>
              <a:buClr>
                <a:srgbClr val="707070"/>
              </a:buClr>
              <a:buNone/>
            </a:pPr>
            <a:endParaRPr lang="nb-NO" sz="2900" dirty="0"/>
          </a:p>
          <a:p>
            <a:r>
              <a:rPr lang="nb-NO" sz="2900" dirty="0"/>
              <a:t>Referat og alle presentasjonene legges ut på Ruters nettside </a:t>
            </a:r>
            <a:r>
              <a:rPr lang="nb-NO" sz="2900" dirty="0">
                <a:hlinkClick r:id="rId3"/>
              </a:rPr>
              <a:t>https://ruter.no/kollektivanbud/moter/dialogkonferanse-nr.-3---transporttjenester-oslo-sor-2021/</a:t>
            </a:r>
            <a:endParaRPr lang="nb-NO" sz="2900" dirty="0"/>
          </a:p>
          <a:p>
            <a:r>
              <a:rPr lang="nb-NO" sz="2900" dirty="0"/>
              <a:t>Dialogkonferansen avholdes på norsk</a:t>
            </a:r>
          </a:p>
          <a:p>
            <a:pPr marL="285750" indent="-28575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37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Ruter 1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" id="{DD10C708-B229-DD41-9CC3-4A81E6263A85}" vid="{7DCE9115-4930-4F40-ABFC-A51E0AF087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BB62981B1EE942B4CDB21D1A75175E" ma:contentTypeVersion="9" ma:contentTypeDescription="Opprett et nytt dokument." ma:contentTypeScope="" ma:versionID="c5cf8339813baafd30fa3a316ae297c8">
  <xsd:schema xmlns:xsd="http://www.w3.org/2001/XMLSchema" xmlns:xs="http://www.w3.org/2001/XMLSchema" xmlns:p="http://schemas.microsoft.com/office/2006/metadata/properties" xmlns:ns2="91597041-f180-45ea-8dee-0db7b7f1175c" xmlns:ns3="31ca73db-05ab-47a0-958d-dd84cb6ed952" targetNamespace="http://schemas.microsoft.com/office/2006/metadata/properties" ma:root="true" ma:fieldsID="5930721e1652e7f89f617b4d93a27cbc" ns2:_="" ns3:_="">
    <xsd:import namespace="91597041-f180-45ea-8dee-0db7b7f1175c"/>
    <xsd:import namespace="31ca73db-05ab-47a0-958d-dd84cb6ed9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97041-f180-45ea-8dee-0db7b7f11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a73db-05ab-47a0-958d-dd84cb6ed9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D98C84-88B7-4EFA-843C-4F0630F0BB50}">
  <ds:schemaRefs>
    <ds:schemaRef ds:uri="31ca73db-05ab-47a0-958d-dd84cb6ed952"/>
    <ds:schemaRef ds:uri="91597041-f180-45ea-8dee-0db7b7f117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614FEDF-00FC-4E33-9B9C-26B88030DB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B61DCA-7A36-4F67-A079-ADFD2518FA6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31ca73db-05ab-47a0-958d-dd84cb6ed952"/>
    <ds:schemaRef ds:uri="http://schemas.microsoft.com/office/infopath/2007/PartnerControls"/>
    <ds:schemaRef ds:uri="http://purl.org/dc/terms/"/>
    <ds:schemaRef ds:uri="91597041-f180-45ea-8dee-0db7b7f1175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453</TotalTime>
  <Words>566</Words>
  <Application>Microsoft Office PowerPoint</Application>
  <PresentationFormat>Egendefinert</PresentationFormat>
  <Paragraphs>151</Paragraphs>
  <Slides>11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Office-tema</vt:lpstr>
      <vt:lpstr>Velkommen til  dialogkonferanse nr 3   Transporttjenester Oslo sør </vt:lpstr>
      <vt:lpstr>Påmeldte selskaper/organisasjoner </vt:lpstr>
      <vt:lpstr>Dialogkonferanser i 2019</vt:lpstr>
      <vt:lpstr>PowerPoint-presentasjon</vt:lpstr>
      <vt:lpstr>Takk for gode svar/innspill på Ruters  spørsmål på dialogkonferanse 20. august 2019</vt:lpstr>
      <vt:lpstr>Dagens program – 13. desember (revidert)  </vt:lpstr>
      <vt:lpstr>Dagens program forts. </vt:lpstr>
      <vt:lpstr>Dagens program forts. </vt:lpstr>
      <vt:lpstr>Møte-teknisk info</vt:lpstr>
      <vt:lpstr>Skriftlige tilbakemeldinger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dialogkonferanse – Ruters Vestregion</dc:title>
  <dc:creator>Dambråten Bent Ola</dc:creator>
  <dc:description>Template by addpoint.no</dc:description>
  <cp:lastModifiedBy>Hoff Hellik</cp:lastModifiedBy>
  <cp:revision>27</cp:revision>
  <cp:lastPrinted>2019-12-05T13:53:58Z</cp:lastPrinted>
  <dcterms:created xsi:type="dcterms:W3CDTF">2018-09-21T13:07:29Z</dcterms:created>
  <dcterms:modified xsi:type="dcterms:W3CDTF">2019-12-12T12:55:58Z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0x01010017BB62981B1EE942B4CDB21D1A75175E</vt:lpwstr>
  </property>
</Properties>
</file>