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1"/>
  </p:notesMasterIdLst>
  <p:sldIdLst>
    <p:sldId id="256" r:id="rId2"/>
    <p:sldId id="322" r:id="rId3"/>
    <p:sldId id="323" r:id="rId4"/>
    <p:sldId id="273" r:id="rId5"/>
    <p:sldId id="267" r:id="rId6"/>
    <p:sldId id="266" r:id="rId7"/>
    <p:sldId id="268" r:id="rId8"/>
    <p:sldId id="270" r:id="rId9"/>
    <p:sldId id="302" r:id="rId10"/>
    <p:sldId id="325" r:id="rId11"/>
    <p:sldId id="324" r:id="rId12"/>
    <p:sldId id="298" r:id="rId13"/>
    <p:sldId id="303" r:id="rId14"/>
    <p:sldId id="329" r:id="rId15"/>
    <p:sldId id="274" r:id="rId16"/>
    <p:sldId id="272" r:id="rId17"/>
    <p:sldId id="304" r:id="rId18"/>
    <p:sldId id="328" r:id="rId19"/>
    <p:sldId id="337" r:id="rId20"/>
    <p:sldId id="311" r:id="rId21"/>
    <p:sldId id="299" r:id="rId22"/>
    <p:sldId id="316" r:id="rId23"/>
    <p:sldId id="317" r:id="rId24"/>
    <p:sldId id="318" r:id="rId25"/>
    <p:sldId id="335" r:id="rId26"/>
    <p:sldId id="300" r:id="rId27"/>
    <p:sldId id="301" r:id="rId28"/>
    <p:sldId id="275" r:id="rId29"/>
    <p:sldId id="326" r:id="rId30"/>
    <p:sldId id="276" r:id="rId31"/>
    <p:sldId id="327" r:id="rId32"/>
    <p:sldId id="277" r:id="rId33"/>
    <p:sldId id="330" r:id="rId34"/>
    <p:sldId id="332" r:id="rId35"/>
    <p:sldId id="278" r:id="rId36"/>
    <p:sldId id="336" r:id="rId37"/>
    <p:sldId id="279" r:id="rId38"/>
    <p:sldId id="334" r:id="rId39"/>
    <p:sldId id="271" r:id="rId40"/>
  </p:sldIdLst>
  <p:sldSz cx="18288000" cy="10287000"/>
  <p:notesSz cx="6858000" cy="9144000"/>
  <p:embeddedFontLst>
    <p:embeddedFont>
      <p:font typeface="Tahoma" panose="020B0604030504040204" pitchFamily="34" charset="0"/>
      <p:regular r:id="rId42"/>
      <p:bold r:id="rId43"/>
    </p:embeddedFont>
    <p:embeddedFont>
      <p:font typeface="Tahoma Bold" panose="020F050202020403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i2iHLp0IljwU2ESPr4LP9maV17j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4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28"/>
    <p:restoredTop sz="91527"/>
  </p:normalViewPr>
  <p:slideViewPr>
    <p:cSldViewPr snapToGrid="0">
      <p:cViewPr varScale="1">
        <p:scale>
          <a:sx n="89" d="100"/>
          <a:sy n="89" d="100"/>
        </p:scale>
        <p:origin x="176"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60"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64"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notesMaster" Target="notesMasters/notesMaster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a:t>
            </a:r>
          </a:p>
        </p:txBody>
      </p:sp>
    </p:spTree>
    <p:extLst>
      <p:ext uri="{BB962C8B-B14F-4D97-AF65-F5344CB8AC3E}">
        <p14:creationId xmlns:p14="http://schemas.microsoft.com/office/powerpoint/2010/main" val="607808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 </a:t>
            </a:r>
          </a:p>
        </p:txBody>
      </p:sp>
    </p:spTree>
    <p:extLst>
      <p:ext uri="{BB962C8B-B14F-4D97-AF65-F5344CB8AC3E}">
        <p14:creationId xmlns:p14="http://schemas.microsoft.com/office/powerpoint/2010/main" val="1341780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Jess</a:t>
            </a:r>
            <a:endParaRPr dirty="0"/>
          </a:p>
        </p:txBody>
      </p:sp>
      <p:sp>
        <p:nvSpPr>
          <p:cNvPr id="159" name="Google Shape;15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Peter</a:t>
            </a:r>
            <a:endParaRPr dirty="0"/>
          </a:p>
        </p:txBody>
      </p:sp>
      <p:sp>
        <p:nvSpPr>
          <p:cNvPr id="218" name="Google Shape;21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2176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09" name="Google Shape;20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8489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27" name="Google Shape;22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0373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45" name="Google Shape;24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2169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1809D773-C43F-AA26-1885-55960641D774}"/>
            </a:ext>
          </a:extLst>
        </p:cNvPr>
        <p:cNvGrpSpPr/>
        <p:nvPr/>
      </p:nvGrpSpPr>
      <p:grpSpPr>
        <a:xfrm>
          <a:off x="0" y="0"/>
          <a:ext cx="0" cy="0"/>
          <a:chOff x="0" y="0"/>
          <a:chExt cx="0" cy="0"/>
        </a:xfrm>
      </p:grpSpPr>
      <p:sp>
        <p:nvSpPr>
          <p:cNvPr id="208" name="Google Shape;208;p11:notes">
            <a:extLst>
              <a:ext uri="{FF2B5EF4-FFF2-40B4-BE49-F238E27FC236}">
                <a16:creationId xmlns:a16="http://schemas.microsoft.com/office/drawing/2014/main" id="{DC9E9430-4526-533E-36ED-37F3166CCD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09" name="Google Shape;209;p11:notes">
            <a:extLst>
              <a:ext uri="{FF2B5EF4-FFF2-40B4-BE49-F238E27FC236}">
                <a16:creationId xmlns:a16="http://schemas.microsoft.com/office/drawing/2014/main" id="{B5EBC363-6C6C-B0C0-1CF6-87BDF24DE5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6357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1B6E735-5EF2-A934-399C-214BCE3E570E}"/>
            </a:ext>
          </a:extLst>
        </p:cNvPr>
        <p:cNvGrpSpPr/>
        <p:nvPr/>
      </p:nvGrpSpPr>
      <p:grpSpPr>
        <a:xfrm>
          <a:off x="0" y="0"/>
          <a:ext cx="0" cy="0"/>
          <a:chOff x="0" y="0"/>
          <a:chExt cx="0" cy="0"/>
        </a:xfrm>
      </p:grpSpPr>
      <p:sp>
        <p:nvSpPr>
          <p:cNvPr id="208" name="Google Shape;208;p11:notes">
            <a:extLst>
              <a:ext uri="{FF2B5EF4-FFF2-40B4-BE49-F238E27FC236}">
                <a16:creationId xmlns:a16="http://schemas.microsoft.com/office/drawing/2014/main" id="{FEE8C274-80DF-51E5-EDF2-ACA8EE3C76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09" name="Google Shape;209;p11:notes">
            <a:extLst>
              <a:ext uri="{FF2B5EF4-FFF2-40B4-BE49-F238E27FC236}">
                <a16:creationId xmlns:a16="http://schemas.microsoft.com/office/drawing/2014/main" id="{6D7A611E-20C3-215D-3B15-8852AF203A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6886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a:t>
            </a:r>
          </a:p>
        </p:txBody>
      </p:sp>
    </p:spTree>
    <p:extLst>
      <p:ext uri="{BB962C8B-B14F-4D97-AF65-F5344CB8AC3E}">
        <p14:creationId xmlns:p14="http://schemas.microsoft.com/office/powerpoint/2010/main" val="1157909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a:extLst>
            <a:ext uri="{FF2B5EF4-FFF2-40B4-BE49-F238E27FC236}">
              <a16:creationId xmlns:a16="http://schemas.microsoft.com/office/drawing/2014/main" id="{6A2D71FC-6501-1755-61E4-EA1A25579500}"/>
            </a:ext>
          </a:extLst>
        </p:cNvPr>
        <p:cNvGrpSpPr/>
        <p:nvPr/>
      </p:nvGrpSpPr>
      <p:grpSpPr>
        <a:xfrm>
          <a:off x="0" y="0"/>
          <a:ext cx="0" cy="0"/>
          <a:chOff x="0" y="0"/>
          <a:chExt cx="0" cy="0"/>
        </a:xfrm>
      </p:grpSpPr>
      <p:sp>
        <p:nvSpPr>
          <p:cNvPr id="226" name="Google Shape;226;p13:notes">
            <a:extLst>
              <a:ext uri="{FF2B5EF4-FFF2-40B4-BE49-F238E27FC236}">
                <a16:creationId xmlns:a16="http://schemas.microsoft.com/office/drawing/2014/main" id="{0527DD12-757A-896A-9853-73FCD118C5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27" name="Google Shape;227;p13:notes">
            <a:extLst>
              <a:ext uri="{FF2B5EF4-FFF2-40B4-BE49-F238E27FC236}">
                <a16:creationId xmlns:a16="http://schemas.microsoft.com/office/drawing/2014/main" id="{2939C653-08CD-B7E5-2919-1E1F9C3244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5859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Peter</a:t>
            </a:r>
          </a:p>
        </p:txBody>
      </p:sp>
    </p:spTree>
    <p:extLst>
      <p:ext uri="{BB962C8B-B14F-4D97-AF65-F5344CB8AC3E}">
        <p14:creationId xmlns:p14="http://schemas.microsoft.com/office/powerpoint/2010/main" val="830366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Peter</a:t>
            </a:r>
          </a:p>
        </p:txBody>
      </p:sp>
    </p:spTree>
    <p:extLst>
      <p:ext uri="{BB962C8B-B14F-4D97-AF65-F5344CB8AC3E}">
        <p14:creationId xmlns:p14="http://schemas.microsoft.com/office/powerpoint/2010/main" val="2847860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PEter</a:t>
            </a:r>
            <a:endParaRPr lang="en-US" dirty="0"/>
          </a:p>
        </p:txBody>
      </p:sp>
    </p:spTree>
    <p:extLst>
      <p:ext uri="{BB962C8B-B14F-4D97-AF65-F5344CB8AC3E}">
        <p14:creationId xmlns:p14="http://schemas.microsoft.com/office/powerpoint/2010/main" val="2178246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PEter</a:t>
            </a:r>
            <a:endParaRPr lang="en-US" dirty="0"/>
          </a:p>
        </p:txBody>
      </p:sp>
    </p:spTree>
    <p:extLst>
      <p:ext uri="{BB962C8B-B14F-4D97-AF65-F5344CB8AC3E}">
        <p14:creationId xmlns:p14="http://schemas.microsoft.com/office/powerpoint/2010/main" val="3328700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Peter</a:t>
            </a:r>
          </a:p>
        </p:txBody>
      </p:sp>
    </p:spTree>
    <p:extLst>
      <p:ext uri="{BB962C8B-B14F-4D97-AF65-F5344CB8AC3E}">
        <p14:creationId xmlns:p14="http://schemas.microsoft.com/office/powerpoint/2010/main" val="3170942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a:t>
            </a:r>
          </a:p>
        </p:txBody>
      </p:sp>
    </p:spTree>
    <p:extLst>
      <p:ext uri="{BB962C8B-B14F-4D97-AF65-F5344CB8AC3E}">
        <p14:creationId xmlns:p14="http://schemas.microsoft.com/office/powerpoint/2010/main" val="2465233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 </a:t>
            </a:r>
          </a:p>
        </p:txBody>
      </p:sp>
    </p:spTree>
    <p:extLst>
      <p:ext uri="{BB962C8B-B14F-4D97-AF65-F5344CB8AC3E}">
        <p14:creationId xmlns:p14="http://schemas.microsoft.com/office/powerpoint/2010/main" val="1824862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2C23775D-4B55-3928-5B19-E1372381C248}"/>
            </a:ext>
          </a:extLst>
        </p:cNvPr>
        <p:cNvGrpSpPr/>
        <p:nvPr/>
      </p:nvGrpSpPr>
      <p:grpSpPr>
        <a:xfrm>
          <a:off x="0" y="0"/>
          <a:ext cx="0" cy="0"/>
          <a:chOff x="0" y="0"/>
          <a:chExt cx="0" cy="0"/>
        </a:xfrm>
      </p:grpSpPr>
      <p:sp>
        <p:nvSpPr>
          <p:cNvPr id="235" name="Google Shape;235;p14:notes">
            <a:extLst>
              <a:ext uri="{FF2B5EF4-FFF2-40B4-BE49-F238E27FC236}">
                <a16:creationId xmlns:a16="http://schemas.microsoft.com/office/drawing/2014/main" id="{56B98E32-8F94-FBD9-A0B0-D0D0EDB6547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36" name="Google Shape;236;p14:notes">
            <a:extLst>
              <a:ext uri="{FF2B5EF4-FFF2-40B4-BE49-F238E27FC236}">
                <a16:creationId xmlns:a16="http://schemas.microsoft.com/office/drawing/2014/main" id="{815EDF13-D079-FC6F-055E-829204505D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1069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E2F5E16A-CE45-DBBF-8C69-28698AC024E0}"/>
            </a:ext>
          </a:extLst>
        </p:cNvPr>
        <p:cNvGrpSpPr/>
        <p:nvPr/>
      </p:nvGrpSpPr>
      <p:grpSpPr>
        <a:xfrm>
          <a:off x="0" y="0"/>
          <a:ext cx="0" cy="0"/>
          <a:chOff x="0" y="0"/>
          <a:chExt cx="0" cy="0"/>
        </a:xfrm>
      </p:grpSpPr>
      <p:sp>
        <p:nvSpPr>
          <p:cNvPr id="235" name="Google Shape;235;p14:notes">
            <a:extLst>
              <a:ext uri="{FF2B5EF4-FFF2-40B4-BE49-F238E27FC236}">
                <a16:creationId xmlns:a16="http://schemas.microsoft.com/office/drawing/2014/main" id="{8FEFBF99-D3B0-46F2-2CBE-F7E958EAA31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36" name="Google Shape;236;p14:notes">
            <a:extLst>
              <a:ext uri="{FF2B5EF4-FFF2-40B4-BE49-F238E27FC236}">
                <a16:creationId xmlns:a16="http://schemas.microsoft.com/office/drawing/2014/main" id="{FF511318-D1DA-DF84-0E45-CC712C760F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108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3CEFE599-1BDE-6610-E0F0-69A4F6B2525D}"/>
            </a:ext>
          </a:extLst>
        </p:cNvPr>
        <p:cNvGrpSpPr/>
        <p:nvPr/>
      </p:nvGrpSpPr>
      <p:grpSpPr>
        <a:xfrm>
          <a:off x="0" y="0"/>
          <a:ext cx="0" cy="0"/>
          <a:chOff x="0" y="0"/>
          <a:chExt cx="0" cy="0"/>
        </a:xfrm>
      </p:grpSpPr>
      <p:sp>
        <p:nvSpPr>
          <p:cNvPr id="235" name="Google Shape;235;p14:notes">
            <a:extLst>
              <a:ext uri="{FF2B5EF4-FFF2-40B4-BE49-F238E27FC236}">
                <a16:creationId xmlns:a16="http://schemas.microsoft.com/office/drawing/2014/main" id="{425FF097-C3BE-E9EA-C4C8-283FE76756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Stephanie</a:t>
            </a:r>
            <a:endParaRPr dirty="0"/>
          </a:p>
        </p:txBody>
      </p:sp>
      <p:sp>
        <p:nvSpPr>
          <p:cNvPr id="236" name="Google Shape;236;p14:notes">
            <a:extLst>
              <a:ext uri="{FF2B5EF4-FFF2-40B4-BE49-F238E27FC236}">
                <a16:creationId xmlns:a16="http://schemas.microsoft.com/office/drawing/2014/main" id="{3E15A908-C488-311D-64DC-66A6D491AD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1431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6CC98138-3577-55AE-7190-BE64729869FA}"/>
            </a:ext>
          </a:extLst>
        </p:cNvPr>
        <p:cNvGrpSpPr/>
        <p:nvPr/>
      </p:nvGrpSpPr>
      <p:grpSpPr>
        <a:xfrm>
          <a:off x="0" y="0"/>
          <a:ext cx="0" cy="0"/>
          <a:chOff x="0" y="0"/>
          <a:chExt cx="0" cy="0"/>
        </a:xfrm>
      </p:grpSpPr>
      <p:sp>
        <p:nvSpPr>
          <p:cNvPr id="235" name="Google Shape;235;p14:notes">
            <a:extLst>
              <a:ext uri="{FF2B5EF4-FFF2-40B4-BE49-F238E27FC236}">
                <a16:creationId xmlns:a16="http://schemas.microsoft.com/office/drawing/2014/main" id="{2A3CB640-8BFD-67BF-08A5-A7DE79905A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Stephanie</a:t>
            </a:r>
            <a:endParaRPr dirty="0"/>
          </a:p>
        </p:txBody>
      </p:sp>
      <p:sp>
        <p:nvSpPr>
          <p:cNvPr id="236" name="Google Shape;236;p14:notes">
            <a:extLst>
              <a:ext uri="{FF2B5EF4-FFF2-40B4-BE49-F238E27FC236}">
                <a16:creationId xmlns:a16="http://schemas.microsoft.com/office/drawing/2014/main" id="{329D1614-242B-F802-BF9B-80837EA0C1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4541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F38264A3-F5C5-9201-9182-CE2837A56861}"/>
            </a:ext>
          </a:extLst>
        </p:cNvPr>
        <p:cNvGrpSpPr/>
        <p:nvPr/>
      </p:nvGrpSpPr>
      <p:grpSpPr>
        <a:xfrm>
          <a:off x="0" y="0"/>
          <a:ext cx="0" cy="0"/>
          <a:chOff x="0" y="0"/>
          <a:chExt cx="0" cy="0"/>
        </a:xfrm>
      </p:grpSpPr>
      <p:sp>
        <p:nvSpPr>
          <p:cNvPr id="235" name="Google Shape;235;p14:notes">
            <a:extLst>
              <a:ext uri="{FF2B5EF4-FFF2-40B4-BE49-F238E27FC236}">
                <a16:creationId xmlns:a16="http://schemas.microsoft.com/office/drawing/2014/main" id="{B804882B-64F5-B8C0-DC25-DC621022C9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Stephanie</a:t>
            </a:r>
            <a:endParaRPr dirty="0"/>
          </a:p>
        </p:txBody>
      </p:sp>
      <p:sp>
        <p:nvSpPr>
          <p:cNvPr id="236" name="Google Shape;236;p14:notes">
            <a:extLst>
              <a:ext uri="{FF2B5EF4-FFF2-40B4-BE49-F238E27FC236}">
                <a16:creationId xmlns:a16="http://schemas.microsoft.com/office/drawing/2014/main" id="{C199B495-5377-362C-0F2B-296159A69A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2403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Stephanie</a:t>
            </a:r>
          </a:p>
        </p:txBody>
      </p:sp>
    </p:spTree>
    <p:extLst>
      <p:ext uri="{BB962C8B-B14F-4D97-AF65-F5344CB8AC3E}">
        <p14:creationId xmlns:p14="http://schemas.microsoft.com/office/powerpoint/2010/main" val="26791211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a:t>
            </a:r>
          </a:p>
        </p:txBody>
      </p:sp>
    </p:spTree>
    <p:extLst>
      <p:ext uri="{BB962C8B-B14F-4D97-AF65-F5344CB8AC3E}">
        <p14:creationId xmlns:p14="http://schemas.microsoft.com/office/powerpoint/2010/main" val="3812168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a:t>
            </a:r>
          </a:p>
        </p:txBody>
      </p:sp>
    </p:spTree>
    <p:extLst>
      <p:ext uri="{BB962C8B-B14F-4D97-AF65-F5344CB8AC3E}">
        <p14:creationId xmlns:p14="http://schemas.microsoft.com/office/powerpoint/2010/main" val="19737177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a:t>
            </a:r>
          </a:p>
        </p:txBody>
      </p:sp>
    </p:spTree>
    <p:extLst>
      <p:ext uri="{BB962C8B-B14F-4D97-AF65-F5344CB8AC3E}">
        <p14:creationId xmlns:p14="http://schemas.microsoft.com/office/powerpoint/2010/main" val="1645943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3324582C-DE17-D270-F570-0D66561C1117}"/>
            </a:ext>
          </a:extLst>
        </p:cNvPr>
        <p:cNvGrpSpPr/>
        <p:nvPr/>
      </p:nvGrpSpPr>
      <p:grpSpPr>
        <a:xfrm>
          <a:off x="0" y="0"/>
          <a:ext cx="0" cy="0"/>
          <a:chOff x="0" y="0"/>
          <a:chExt cx="0" cy="0"/>
        </a:xfrm>
      </p:grpSpPr>
      <p:sp>
        <p:nvSpPr>
          <p:cNvPr id="235" name="Google Shape;235;p14:notes">
            <a:extLst>
              <a:ext uri="{FF2B5EF4-FFF2-40B4-BE49-F238E27FC236}">
                <a16:creationId xmlns:a16="http://schemas.microsoft.com/office/drawing/2014/main" id="{72BA7254-92DD-BA0A-3C3B-EBBF6E39C1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dirty="0"/>
              <a:t>Brian</a:t>
            </a:r>
            <a:endParaRPr dirty="0"/>
          </a:p>
        </p:txBody>
      </p:sp>
      <p:sp>
        <p:nvSpPr>
          <p:cNvPr id="236" name="Google Shape;236;p14:notes">
            <a:extLst>
              <a:ext uri="{FF2B5EF4-FFF2-40B4-BE49-F238E27FC236}">
                <a16:creationId xmlns:a16="http://schemas.microsoft.com/office/drawing/2014/main" id="{8D0F2B03-3467-FECA-824C-B1207EBFAC0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2203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Adam</a:t>
            </a:r>
          </a:p>
        </p:txBody>
      </p:sp>
    </p:spTree>
    <p:extLst>
      <p:ext uri="{BB962C8B-B14F-4D97-AF65-F5344CB8AC3E}">
        <p14:creationId xmlns:p14="http://schemas.microsoft.com/office/powerpoint/2010/main" val="1360076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Adam</a:t>
            </a:r>
          </a:p>
        </p:txBody>
      </p:sp>
    </p:spTree>
    <p:extLst>
      <p:ext uri="{BB962C8B-B14F-4D97-AF65-F5344CB8AC3E}">
        <p14:creationId xmlns:p14="http://schemas.microsoft.com/office/powerpoint/2010/main" val="44829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Mark</a:t>
            </a:r>
          </a:p>
        </p:txBody>
      </p:sp>
    </p:spTree>
    <p:extLst>
      <p:ext uri="{BB962C8B-B14F-4D97-AF65-F5344CB8AC3E}">
        <p14:creationId xmlns:p14="http://schemas.microsoft.com/office/powerpoint/2010/main" val="32396991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Adam</a:t>
            </a:r>
          </a:p>
        </p:txBody>
      </p:sp>
    </p:spTree>
    <p:extLst>
      <p:ext uri="{BB962C8B-B14F-4D97-AF65-F5344CB8AC3E}">
        <p14:creationId xmlns:p14="http://schemas.microsoft.com/office/powerpoint/2010/main" val="42869642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Adam</a:t>
            </a:r>
          </a:p>
        </p:txBody>
      </p:sp>
    </p:spTree>
    <p:extLst>
      <p:ext uri="{BB962C8B-B14F-4D97-AF65-F5344CB8AC3E}">
        <p14:creationId xmlns:p14="http://schemas.microsoft.com/office/powerpoint/2010/main" val="9324815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Adam</a:t>
            </a:r>
          </a:p>
        </p:txBody>
      </p:sp>
    </p:spTree>
    <p:extLst>
      <p:ext uri="{BB962C8B-B14F-4D97-AF65-F5344CB8AC3E}">
        <p14:creationId xmlns:p14="http://schemas.microsoft.com/office/powerpoint/2010/main" val="28058254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Adam</a:t>
            </a:r>
          </a:p>
        </p:txBody>
      </p:sp>
    </p:spTree>
    <p:extLst>
      <p:ext uri="{BB962C8B-B14F-4D97-AF65-F5344CB8AC3E}">
        <p14:creationId xmlns:p14="http://schemas.microsoft.com/office/powerpoint/2010/main" val="16493027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BRian</a:t>
            </a:r>
            <a:endParaRPr lang="en-US" dirty="0"/>
          </a:p>
        </p:txBody>
      </p:sp>
    </p:spTree>
    <p:extLst>
      <p:ext uri="{BB962C8B-B14F-4D97-AF65-F5344CB8AC3E}">
        <p14:creationId xmlns:p14="http://schemas.microsoft.com/office/powerpoint/2010/main" val="2457514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Brian</a:t>
            </a:r>
          </a:p>
        </p:txBody>
      </p:sp>
    </p:spTree>
    <p:extLst>
      <p:ext uri="{BB962C8B-B14F-4D97-AF65-F5344CB8AC3E}">
        <p14:creationId xmlns:p14="http://schemas.microsoft.com/office/powerpoint/2010/main" val="28525371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6"/>
          <p:cNvSpPr>
            <a:spLocks noGrp="1"/>
          </p:cNvSpPr>
          <p:nvPr>
            <p:ph type="pic" idx="2"/>
          </p:nvPr>
        </p:nvSpPr>
        <p:spPr>
          <a:xfrm>
            <a:off x="1792288" y="612775"/>
            <a:ext cx="5486400" cy="4114800"/>
          </a:xfrm>
          <a:prstGeom prst="rect">
            <a:avLst/>
          </a:prstGeom>
          <a:noFill/>
          <a:ln>
            <a:noFill/>
          </a:ln>
        </p:spPr>
      </p:sp>
      <p:sp>
        <p:nvSpPr>
          <p:cNvPr id="64" name="Google Shape;64;p2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7"/>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6.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Shape 83"/>
        <p:cNvGrpSpPr/>
        <p:nvPr/>
      </p:nvGrpSpPr>
      <p:grpSpPr>
        <a:xfrm>
          <a:off x="0" y="0"/>
          <a:ext cx="0" cy="0"/>
          <a:chOff x="0" y="0"/>
          <a:chExt cx="0" cy="0"/>
        </a:xfrm>
      </p:grpSpPr>
      <p:cxnSp>
        <p:nvCxnSpPr>
          <p:cNvPr id="84" name="Google Shape;84;p1"/>
          <p:cNvCxnSpPr/>
          <p:nvPr/>
        </p:nvCxnSpPr>
        <p:spPr>
          <a:xfrm>
            <a:off x="5553087" y="5678116"/>
            <a:ext cx="7181826" cy="0"/>
          </a:xfrm>
          <a:prstGeom prst="straightConnector1">
            <a:avLst/>
          </a:prstGeom>
          <a:noFill/>
          <a:ln w="47625" cap="flat" cmpd="sng">
            <a:solidFill>
              <a:srgbClr val="A28231"/>
            </a:solidFill>
            <a:prstDash val="solid"/>
            <a:round/>
            <a:headEnd type="none" w="sm" len="sm"/>
            <a:tailEnd type="none" w="sm" len="sm"/>
          </a:ln>
        </p:spPr>
      </p:cxnSp>
      <p:sp>
        <p:nvSpPr>
          <p:cNvPr id="85" name="Google Shape;85;p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17992" b="-117995"/>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dirty="0">
              <a:solidFill>
                <a:schemeClr val="dk1"/>
              </a:solidFill>
              <a:latin typeface="Calibri"/>
              <a:ea typeface="Calibri"/>
              <a:cs typeface="Calibri"/>
              <a:sym typeface="Calibri"/>
            </a:endParaRPr>
          </a:p>
        </p:txBody>
      </p:sp>
      <p:sp>
        <p:nvSpPr>
          <p:cNvPr id="86" name="Google Shape;86;p1"/>
          <p:cNvSpPr/>
          <p:nvPr/>
        </p:nvSpPr>
        <p:spPr>
          <a:xfrm>
            <a:off x="15340950" y="0"/>
            <a:ext cx="2947050" cy="1638101"/>
          </a:xfrm>
          <a:custGeom>
            <a:avLst/>
            <a:gdLst/>
            <a:ahLst/>
            <a:cxnLst/>
            <a:rect l="l" t="t" r="r" b="b"/>
            <a:pathLst>
              <a:path w="2947050" h="1638101" extrusionOk="0">
                <a:moveTo>
                  <a:pt x="0" y="0"/>
                </a:moveTo>
                <a:lnTo>
                  <a:pt x="2947050" y="0"/>
                </a:lnTo>
                <a:lnTo>
                  <a:pt x="2947050" y="1638101"/>
                </a:lnTo>
                <a:lnTo>
                  <a:pt x="0" y="163810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7" name="Google Shape;87;p1"/>
          <p:cNvSpPr txBox="1"/>
          <p:nvPr/>
        </p:nvSpPr>
        <p:spPr>
          <a:xfrm>
            <a:off x="944620" y="2387698"/>
            <a:ext cx="15869855" cy="5478423"/>
          </a:xfrm>
          <a:prstGeom prst="rect">
            <a:avLst/>
          </a:prstGeom>
          <a:noFill/>
          <a:ln>
            <a:noFill/>
          </a:ln>
        </p:spPr>
        <p:txBody>
          <a:bodyPr spcFirstLastPara="1" wrap="square" lIns="0" tIns="0" rIns="0" bIns="0" anchor="t" anchorCtr="0">
            <a:spAutoFit/>
          </a:bodyPr>
          <a:lstStyle/>
          <a:p>
            <a:pPr marL="0" marR="0" lvl="0" indent="0" algn="ctr" rtl="0">
              <a:lnSpc>
                <a:spcPct val="139989"/>
              </a:lnSpc>
              <a:spcBef>
                <a:spcPts val="0"/>
              </a:spcBef>
              <a:spcAft>
                <a:spcPts val="0"/>
              </a:spcAft>
              <a:buNone/>
            </a:pPr>
            <a:r>
              <a:rPr lang="en-US" sz="6000" b="1" dirty="0">
                <a:solidFill>
                  <a:srgbClr val="1D1D1F"/>
                </a:solidFill>
                <a:latin typeface="Tahoma" panose="020B0604030504040204" pitchFamily="34" charset="0"/>
                <a:ea typeface="Tahoma" panose="020B0604030504040204" pitchFamily="34" charset="0"/>
                <a:cs typeface="Tahoma" panose="020B0604030504040204" pitchFamily="34" charset="0"/>
                <a:sym typeface="Tahoma"/>
              </a:rPr>
              <a:t>Freestyle Canada</a:t>
            </a:r>
          </a:p>
          <a:p>
            <a:pPr marL="0" marR="0" lvl="0" indent="0" algn="ctr" rtl="0">
              <a:lnSpc>
                <a:spcPct val="139989"/>
              </a:lnSpc>
              <a:spcBef>
                <a:spcPts val="0"/>
              </a:spcBef>
              <a:spcAft>
                <a:spcPts val="0"/>
              </a:spcAft>
              <a:buNone/>
            </a:pPr>
            <a:endParaRPr lang="en-US" sz="4000" b="1" dirty="0">
              <a:solidFill>
                <a:srgbClr val="1D1D1F"/>
              </a:solidFill>
              <a:latin typeface="Tahoma" panose="020B0604030504040204" pitchFamily="34" charset="0"/>
              <a:ea typeface="Tahoma" panose="020B0604030504040204" pitchFamily="34" charset="0"/>
              <a:cs typeface="Tahoma" panose="020B0604030504040204" pitchFamily="34" charset="0"/>
              <a:sym typeface="Tahoma"/>
            </a:endParaRPr>
          </a:p>
          <a:p>
            <a:pPr marR="0" lvl="0" algn="ctr" rtl="0">
              <a:lnSpc>
                <a:spcPct val="139989"/>
              </a:lnSpc>
              <a:spcBef>
                <a:spcPts val="0"/>
              </a:spcBef>
              <a:spcAft>
                <a:spcPts val="0"/>
              </a:spcAft>
            </a:pPr>
            <a:r>
              <a:rPr lang="en-US" sz="4000" b="1" dirty="0">
                <a:solidFill>
                  <a:srgbClr val="1D1D1F"/>
                </a:solidFill>
                <a:latin typeface="Tahoma" panose="020B0604030504040204" pitchFamily="34" charset="0"/>
                <a:ea typeface="Tahoma" panose="020B0604030504040204" pitchFamily="34" charset="0"/>
                <a:cs typeface="Tahoma" panose="020B0604030504040204" pitchFamily="34" charset="0"/>
                <a:sym typeface="Tahoma"/>
              </a:rPr>
              <a:t>2026 Annual General Meeting</a:t>
            </a:r>
          </a:p>
          <a:p>
            <a:pPr algn="ctr"/>
            <a:endParaRPr lang="en-CA" sz="4000" b="1" dirty="0">
              <a:latin typeface="Tahoma" panose="020B0604030504040204" pitchFamily="34" charset="0"/>
              <a:ea typeface="Tahoma" panose="020B0604030504040204" pitchFamily="34" charset="0"/>
              <a:cs typeface="Tahoma" panose="020B0604030504040204" pitchFamily="34" charset="0"/>
            </a:endParaRPr>
          </a:p>
          <a:p>
            <a:pPr algn="ctr"/>
            <a:r>
              <a:rPr lang="en-CA" sz="4000" b="1" dirty="0">
                <a:latin typeface="Tahoma" panose="020B0604030504040204" pitchFamily="34" charset="0"/>
                <a:ea typeface="Tahoma" panose="020B0604030504040204" pitchFamily="34" charset="0"/>
                <a:cs typeface="Tahoma" panose="020B0604030504040204" pitchFamily="34" charset="0"/>
              </a:rPr>
              <a:t>Assemblée </a:t>
            </a:r>
            <a:r>
              <a:rPr lang="en-CA" sz="4000" b="1" dirty="0" err="1">
                <a:latin typeface="Tahoma" panose="020B0604030504040204" pitchFamily="34" charset="0"/>
                <a:ea typeface="Tahoma" panose="020B0604030504040204" pitchFamily="34" charset="0"/>
                <a:cs typeface="Tahoma" panose="020B0604030504040204" pitchFamily="34" charset="0"/>
              </a:rPr>
              <a:t>générale</a:t>
            </a:r>
            <a:r>
              <a:rPr lang="en-CA" sz="4000" b="1" dirty="0">
                <a:latin typeface="Tahoma" panose="020B0604030504040204" pitchFamily="34" charset="0"/>
                <a:ea typeface="Tahoma" panose="020B0604030504040204" pitchFamily="34" charset="0"/>
                <a:cs typeface="Tahoma" panose="020B0604030504040204" pitchFamily="34" charset="0"/>
              </a:rPr>
              <a:t> </a:t>
            </a:r>
            <a:r>
              <a:rPr lang="en-CA" sz="4000" b="1" dirty="0" err="1">
                <a:latin typeface="Tahoma" panose="020B0604030504040204" pitchFamily="34" charset="0"/>
                <a:ea typeface="Tahoma" panose="020B0604030504040204" pitchFamily="34" charset="0"/>
                <a:cs typeface="Tahoma" panose="020B0604030504040204" pitchFamily="34" charset="0"/>
              </a:rPr>
              <a:t>annuelle</a:t>
            </a:r>
            <a:r>
              <a:rPr lang="en-CA" sz="4000" b="1" dirty="0">
                <a:latin typeface="Tahoma" panose="020B0604030504040204" pitchFamily="34" charset="0"/>
                <a:ea typeface="Tahoma" panose="020B0604030504040204" pitchFamily="34" charset="0"/>
                <a:cs typeface="Tahoma" panose="020B0604030504040204" pitchFamily="34" charset="0"/>
              </a:rPr>
              <a:t> 2026</a:t>
            </a:r>
          </a:p>
          <a:p>
            <a:pPr algn="ctr"/>
            <a:endParaRPr lang="en-CA" sz="4000" b="1" dirty="0">
              <a:latin typeface="Tahoma" panose="020B0604030504040204" pitchFamily="34" charset="0"/>
              <a:ea typeface="Tahoma" panose="020B0604030504040204" pitchFamily="34" charset="0"/>
              <a:cs typeface="Tahoma" panose="020B0604030504040204" pitchFamily="34" charset="0"/>
            </a:endParaRPr>
          </a:p>
          <a:p>
            <a:pPr algn="ctr"/>
            <a:endParaRPr lang="en-CA" sz="4000" b="1"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M_red_accent.png"/>
          <p:cNvPicPr>
            <a:picLocks noChangeAspect="1"/>
          </p:cNvPicPr>
          <p:nvPr/>
        </p:nvPicPr>
        <p:blipFill>
          <a:blip r:embed="rId3"/>
          <a:stretch>
            <a:fillRect/>
          </a:stretch>
        </p:blipFill>
        <p:spPr>
          <a:xfrm>
            <a:off x="14607540" y="1"/>
            <a:ext cx="3566160" cy="2651954"/>
          </a:xfrm>
          <a:prstGeom prst="rect">
            <a:avLst/>
          </a:prstGeom>
        </p:spPr>
      </p:pic>
      <p:sp>
        <p:nvSpPr>
          <p:cNvPr id="3" name="TextBox 2"/>
          <p:cNvSpPr txBox="1"/>
          <p:nvPr/>
        </p:nvSpPr>
        <p:spPr>
          <a:xfrm>
            <a:off x="754381" y="246889"/>
            <a:ext cx="3235181" cy="1061829"/>
          </a:xfrm>
          <a:prstGeom prst="rect">
            <a:avLst/>
          </a:prstGeom>
          <a:noFill/>
        </p:spPr>
        <p:txBody>
          <a:bodyPr wrap="none">
            <a:spAutoFit/>
          </a:bodyPr>
          <a:lstStyle/>
          <a:p>
            <a:pPr>
              <a:defRPr sz="4200" b="1">
                <a:solidFill>
                  <a:srgbClr val="000000"/>
                </a:solidFill>
                <a:latin typeface="Arial"/>
              </a:defRPr>
            </a:pPr>
            <a:r>
              <a:rPr sz="6300" dirty="0">
                <a:latin typeface="Tahoma" panose="020B0604030504040204" pitchFamily="34" charset="0"/>
                <a:ea typeface="Tahoma" panose="020B0604030504040204" pitchFamily="34" charset="0"/>
                <a:cs typeface="Tahoma" panose="020B0604030504040204" pitchFamily="34" charset="0"/>
              </a:rPr>
              <a:t>Agenda</a:t>
            </a:r>
          </a:p>
        </p:txBody>
      </p:sp>
      <p:sp>
        <p:nvSpPr>
          <p:cNvPr id="4" name="TextBox 3"/>
          <p:cNvSpPr txBox="1"/>
          <p:nvPr/>
        </p:nvSpPr>
        <p:spPr>
          <a:xfrm>
            <a:off x="754381" y="1536193"/>
            <a:ext cx="1801775" cy="369332"/>
          </a:xfrm>
          <a:prstGeom prst="rect">
            <a:avLst/>
          </a:prstGeom>
          <a:noFill/>
        </p:spPr>
        <p:txBody>
          <a:bodyPr wrap="none" lIns="0" tIns="0" rIns="0" bIns="0">
            <a:spAutoFit/>
          </a:bodyPr>
          <a:lstStyle/>
          <a:p>
            <a:pPr>
              <a:defRPr sz="1700" b="1">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1. Welcome</a:t>
            </a:r>
          </a:p>
        </p:txBody>
      </p:sp>
      <p:sp>
        <p:nvSpPr>
          <p:cNvPr id="5" name="TextBox 4"/>
          <p:cNvSpPr txBox="1"/>
          <p:nvPr/>
        </p:nvSpPr>
        <p:spPr>
          <a:xfrm>
            <a:off x="822960" y="2057401"/>
            <a:ext cx="8161020" cy="2739211"/>
          </a:xfrm>
          <a:prstGeom prst="rect">
            <a:avLst/>
          </a:prstGeom>
          <a:noFill/>
        </p:spPr>
        <p:txBody>
          <a:bodyPr wrap="square" lIns="0" tIns="0" rIns="0" bIns="0">
            <a:spAutoFit/>
          </a:bodyPr>
          <a:lstStyle/>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Land acknowledgement</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Voting procedures</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Call to order</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Approval of agenda</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Roll call &amp; certification of proxies</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Proof of notice</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Approval of previous AGM minutes</a:t>
            </a:r>
          </a:p>
        </p:txBody>
      </p:sp>
      <p:sp>
        <p:nvSpPr>
          <p:cNvPr id="6" name="TextBox 5"/>
          <p:cNvSpPr txBox="1"/>
          <p:nvPr/>
        </p:nvSpPr>
        <p:spPr>
          <a:xfrm>
            <a:off x="754380" y="5280661"/>
            <a:ext cx="4062009" cy="369332"/>
          </a:xfrm>
          <a:prstGeom prst="rect">
            <a:avLst/>
          </a:prstGeom>
          <a:noFill/>
        </p:spPr>
        <p:txBody>
          <a:bodyPr wrap="none" lIns="0" tIns="0" rIns="0" bIns="0">
            <a:spAutoFit/>
          </a:bodyPr>
          <a:lstStyle/>
          <a:p>
            <a:pPr>
              <a:defRPr sz="1700" b="1">
                <a:solidFill>
                  <a:srgbClr val="000000"/>
                </a:solidFill>
                <a:latin typeface="Arial"/>
              </a:defRPr>
            </a:pPr>
            <a:r>
              <a:rPr sz="2400">
                <a:latin typeface="Tahoma" panose="020B0604030504040204" pitchFamily="34" charset="0"/>
                <a:ea typeface="Tahoma" panose="020B0604030504040204" pitchFamily="34" charset="0"/>
                <a:cs typeface="Tahoma" panose="020B0604030504040204" pitchFamily="34" charset="0"/>
              </a:rPr>
              <a:t>2. CEO Operational Report</a:t>
            </a:r>
          </a:p>
        </p:txBody>
      </p:sp>
      <p:sp>
        <p:nvSpPr>
          <p:cNvPr id="7" name="TextBox 6"/>
          <p:cNvSpPr txBox="1"/>
          <p:nvPr/>
        </p:nvSpPr>
        <p:spPr>
          <a:xfrm>
            <a:off x="822960" y="5801869"/>
            <a:ext cx="8161020" cy="1554272"/>
          </a:xfrm>
          <a:prstGeom prst="rect">
            <a:avLst/>
          </a:prstGeom>
          <a:noFill/>
        </p:spPr>
        <p:txBody>
          <a:bodyPr wrap="square" lIns="0" tIns="0" rIns="0" bIns="0">
            <a:spAutoFit/>
          </a:bodyPr>
          <a:lstStyle/>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lang="en-CA" sz="2400" dirty="0">
                <a:latin typeface="Tahoma" panose="020B0604030504040204" pitchFamily="34" charset="0"/>
                <a:ea typeface="Tahoma" panose="020B0604030504040204" pitchFamily="34" charset="0"/>
                <a:cs typeface="Tahoma" panose="020B0604030504040204" pitchFamily="34" charset="0"/>
              </a:rPr>
              <a:t>Organizational outlook </a:t>
            </a:r>
            <a:endParaRPr sz="2400" dirty="0">
              <a:latin typeface="Tahoma" panose="020B0604030504040204" pitchFamily="34" charset="0"/>
              <a:ea typeface="Tahoma" panose="020B0604030504040204" pitchFamily="34" charset="0"/>
              <a:cs typeface="Tahoma" panose="020B0604030504040204" pitchFamily="34" charset="0"/>
            </a:endParaRP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lang="en-CA" sz="2400" dirty="0">
                <a:latin typeface="Tahoma" panose="020B0604030504040204" pitchFamily="34" charset="0"/>
                <a:ea typeface="Tahoma" panose="020B0604030504040204" pitchFamily="34" charset="0"/>
                <a:cs typeface="Tahoma" panose="020B0604030504040204" pitchFamily="34" charset="0"/>
              </a:rPr>
              <a:t>Strategic priorities </a:t>
            </a:r>
            <a:endParaRPr sz="2400" dirty="0">
              <a:latin typeface="Tahoma" panose="020B0604030504040204" pitchFamily="34" charset="0"/>
              <a:ea typeface="Tahoma" panose="020B0604030504040204" pitchFamily="34" charset="0"/>
              <a:cs typeface="Tahoma" panose="020B0604030504040204" pitchFamily="34" charset="0"/>
            </a:endParaRP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lang="en-CA" sz="2400" dirty="0">
                <a:latin typeface="Tahoma" panose="020B0604030504040204" pitchFamily="34" charset="0"/>
                <a:ea typeface="Tahoma" panose="020B0604030504040204" pitchFamily="34" charset="0"/>
                <a:cs typeface="Tahoma" panose="020B0604030504040204" pitchFamily="34" charset="0"/>
              </a:rPr>
              <a:t>Priorities for 2026-27</a:t>
            </a:r>
            <a:endParaRPr sz="2400" dirty="0">
              <a:latin typeface="Tahoma" panose="020B0604030504040204" pitchFamily="34" charset="0"/>
              <a:ea typeface="Tahoma" panose="020B0604030504040204" pitchFamily="34" charset="0"/>
              <a:cs typeface="Tahoma" panose="020B0604030504040204" pitchFamily="34" charset="0"/>
            </a:endParaRPr>
          </a:p>
          <a:p>
            <a:pPr>
              <a:spcAft>
                <a:spcPts val="150"/>
              </a:spcAft>
              <a:defRPr sz="1350">
                <a:solidFill>
                  <a:srgbClr val="000000"/>
                </a:solidFill>
                <a:latin typeface="Arial"/>
              </a:defRPr>
            </a:pP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754380" y="7356141"/>
            <a:ext cx="4363374" cy="369332"/>
          </a:xfrm>
          <a:prstGeom prst="rect">
            <a:avLst/>
          </a:prstGeom>
          <a:noFill/>
        </p:spPr>
        <p:txBody>
          <a:bodyPr wrap="none" lIns="0" tIns="0" rIns="0" bIns="0">
            <a:spAutoFit/>
          </a:bodyPr>
          <a:lstStyle/>
          <a:p>
            <a:pPr>
              <a:defRPr sz="1700" b="1">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3. Board Governance Report</a:t>
            </a:r>
          </a:p>
        </p:txBody>
      </p:sp>
      <p:sp>
        <p:nvSpPr>
          <p:cNvPr id="9" name="TextBox 8"/>
          <p:cNvSpPr txBox="1"/>
          <p:nvPr/>
        </p:nvSpPr>
        <p:spPr>
          <a:xfrm>
            <a:off x="822960" y="7902997"/>
            <a:ext cx="8161020" cy="1159292"/>
          </a:xfrm>
          <a:prstGeom prst="rect">
            <a:avLst/>
          </a:prstGeom>
          <a:noFill/>
        </p:spPr>
        <p:txBody>
          <a:bodyPr wrap="square" lIns="0" tIns="0" rIns="0" bIns="0">
            <a:spAutoFit/>
          </a:bodyPr>
          <a:lstStyle/>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Governance </a:t>
            </a:r>
            <a:r>
              <a:rPr lang="en-CA" sz="2400" dirty="0">
                <a:latin typeface="Tahoma" panose="020B0604030504040204" pitchFamily="34" charset="0"/>
                <a:ea typeface="Tahoma" panose="020B0604030504040204" pitchFamily="34" charset="0"/>
                <a:cs typeface="Tahoma" panose="020B0604030504040204" pitchFamily="34" charset="0"/>
              </a:rPr>
              <a:t>highlights</a:t>
            </a:r>
            <a:endParaRPr sz="2400" dirty="0">
              <a:latin typeface="Tahoma" panose="020B0604030504040204" pitchFamily="34" charset="0"/>
              <a:ea typeface="Tahoma" panose="020B0604030504040204" pitchFamily="34" charset="0"/>
              <a:cs typeface="Tahoma" panose="020B0604030504040204" pitchFamily="34" charset="0"/>
            </a:endParaRP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Board composition</a:t>
            </a:r>
            <a:r>
              <a:rPr lang="en-CA" sz="2400" dirty="0">
                <a:latin typeface="Tahoma" panose="020B0604030504040204" pitchFamily="34" charset="0"/>
                <a:ea typeface="Tahoma" panose="020B0604030504040204" pitchFamily="34" charset="0"/>
                <a:cs typeface="Tahoma" panose="020B0604030504040204" pitchFamily="34" charset="0"/>
              </a:rPr>
              <a:t> &amp; succession </a:t>
            </a:r>
            <a:endParaRPr sz="2400" dirty="0">
              <a:latin typeface="Tahoma" panose="020B0604030504040204" pitchFamily="34" charset="0"/>
              <a:ea typeface="Tahoma" panose="020B0604030504040204" pitchFamily="34" charset="0"/>
              <a:cs typeface="Tahoma" panose="020B0604030504040204" pitchFamily="34" charset="0"/>
            </a:endParaRP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Outgoing director recognition</a:t>
            </a:r>
          </a:p>
        </p:txBody>
      </p:sp>
      <p:sp>
        <p:nvSpPr>
          <p:cNvPr id="10" name="TextBox 9"/>
          <p:cNvSpPr txBox="1"/>
          <p:nvPr/>
        </p:nvSpPr>
        <p:spPr>
          <a:xfrm>
            <a:off x="9532621" y="1536193"/>
            <a:ext cx="2906245" cy="369332"/>
          </a:xfrm>
          <a:prstGeom prst="rect">
            <a:avLst/>
          </a:prstGeom>
          <a:noFill/>
        </p:spPr>
        <p:txBody>
          <a:bodyPr wrap="none" lIns="0" tIns="0" rIns="0" bIns="0">
            <a:spAutoFit/>
          </a:bodyPr>
          <a:lstStyle/>
          <a:p>
            <a:pPr>
              <a:defRPr sz="1700" b="1">
                <a:solidFill>
                  <a:srgbClr val="000000"/>
                </a:solidFill>
                <a:latin typeface="Arial"/>
              </a:defRPr>
            </a:pPr>
            <a:r>
              <a:rPr sz="2400">
                <a:latin typeface="Tahoma" panose="020B0604030504040204" pitchFamily="34" charset="0"/>
                <a:ea typeface="Tahoma" panose="020B0604030504040204" pitchFamily="34" charset="0"/>
                <a:cs typeface="Tahoma" panose="020B0604030504040204" pitchFamily="34" charset="0"/>
              </a:rPr>
              <a:t>4. Financial Report</a:t>
            </a:r>
          </a:p>
        </p:txBody>
      </p:sp>
      <p:sp>
        <p:nvSpPr>
          <p:cNvPr id="11" name="TextBox 10"/>
          <p:cNvSpPr txBox="1"/>
          <p:nvPr/>
        </p:nvSpPr>
        <p:spPr>
          <a:xfrm>
            <a:off x="9601200" y="2057401"/>
            <a:ext cx="7818120" cy="1159292"/>
          </a:xfrm>
          <a:prstGeom prst="rect">
            <a:avLst/>
          </a:prstGeom>
          <a:noFill/>
        </p:spPr>
        <p:txBody>
          <a:bodyPr wrap="square" lIns="0" tIns="0" rIns="0" bIns="0">
            <a:spAutoFit/>
          </a:bodyPr>
          <a:lstStyle/>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Audited financial statements</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Auditor's report</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Appointment of auditor</a:t>
            </a:r>
          </a:p>
        </p:txBody>
      </p:sp>
      <p:sp>
        <p:nvSpPr>
          <p:cNvPr id="12" name="TextBox 11"/>
          <p:cNvSpPr txBox="1"/>
          <p:nvPr/>
        </p:nvSpPr>
        <p:spPr>
          <a:xfrm>
            <a:off x="9532621" y="3579877"/>
            <a:ext cx="2779607" cy="369332"/>
          </a:xfrm>
          <a:prstGeom prst="rect">
            <a:avLst/>
          </a:prstGeom>
          <a:noFill/>
        </p:spPr>
        <p:txBody>
          <a:bodyPr wrap="none" lIns="0" tIns="0" rIns="0" bIns="0">
            <a:spAutoFit/>
          </a:bodyPr>
          <a:lstStyle/>
          <a:p>
            <a:pPr>
              <a:defRPr sz="1700" b="1">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5. Board Elections</a:t>
            </a:r>
          </a:p>
        </p:txBody>
      </p:sp>
      <p:sp>
        <p:nvSpPr>
          <p:cNvPr id="13" name="TextBox 12"/>
          <p:cNvSpPr txBox="1"/>
          <p:nvPr/>
        </p:nvSpPr>
        <p:spPr>
          <a:xfrm>
            <a:off x="9601200" y="4101084"/>
            <a:ext cx="7818120" cy="2344231"/>
          </a:xfrm>
          <a:prstGeom prst="rect">
            <a:avLst/>
          </a:prstGeom>
          <a:noFill/>
        </p:spPr>
        <p:txBody>
          <a:bodyPr wrap="square" lIns="0" tIns="0" rIns="0" bIns="0">
            <a:spAutoFit/>
          </a:bodyPr>
          <a:lstStyle/>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lang="en-CA" sz="2400" dirty="0">
                <a:latin typeface="Tahoma" panose="020B0604030504040204" pitchFamily="34" charset="0"/>
                <a:ea typeface="Tahoma" panose="020B0604030504040204" pitchFamily="34" charset="0"/>
                <a:cs typeface="Tahoma" panose="020B0604030504040204" pitchFamily="34" charset="0"/>
              </a:rPr>
              <a:t>Appointment of </a:t>
            </a:r>
            <a:r>
              <a:rPr sz="2400" dirty="0">
                <a:latin typeface="Tahoma" panose="020B0604030504040204" pitchFamily="34" charset="0"/>
                <a:ea typeface="Tahoma" panose="020B0604030504040204" pitchFamily="34" charset="0"/>
                <a:cs typeface="Tahoma" panose="020B0604030504040204" pitchFamily="34" charset="0"/>
              </a:rPr>
              <a:t>Election</a:t>
            </a:r>
            <a:r>
              <a:rPr lang="en-CA" sz="2400" dirty="0">
                <a:latin typeface="Tahoma" panose="020B0604030504040204" pitchFamily="34" charset="0"/>
                <a:ea typeface="Tahoma" panose="020B0604030504040204" pitchFamily="34" charset="0"/>
                <a:cs typeface="Tahoma" panose="020B0604030504040204" pitchFamily="34" charset="0"/>
              </a:rPr>
              <a:t>s Officer</a:t>
            </a:r>
            <a:endParaRPr sz="2400" dirty="0">
              <a:latin typeface="Tahoma" panose="020B0604030504040204" pitchFamily="34" charset="0"/>
              <a:ea typeface="Tahoma" panose="020B0604030504040204" pitchFamily="34" charset="0"/>
              <a:cs typeface="Tahoma" panose="020B0604030504040204" pitchFamily="34" charset="0"/>
            </a:endParaRP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lang="en-CA" sz="2400" dirty="0">
                <a:latin typeface="Tahoma" panose="020B0604030504040204" pitchFamily="34" charset="0"/>
                <a:ea typeface="Tahoma" panose="020B0604030504040204" pitchFamily="34" charset="0"/>
                <a:cs typeface="Tahoma" panose="020B0604030504040204" pitchFamily="34" charset="0"/>
              </a:rPr>
              <a:t>Nominating Committee report </a:t>
            </a:r>
          </a:p>
          <a:p>
            <a:pPr marL="342900" indent="-342900">
              <a:spcAft>
                <a:spcPts val="150"/>
              </a:spcAft>
              <a:buFont typeface="Arial" panose="020B0604020202020204" pitchFamily="34" charset="0"/>
              <a:buChar char="•"/>
              <a:defRPr sz="1350">
                <a:solidFill>
                  <a:srgbClr val="000000"/>
                </a:solidFill>
                <a:latin typeface="Arial"/>
              </a:defRPr>
            </a:pPr>
            <a:r>
              <a:rPr lang="en-CA" sz="2400" dirty="0">
                <a:latin typeface="Tahoma" panose="020B0604030504040204" pitchFamily="34" charset="0"/>
                <a:ea typeface="Tahoma" panose="020B0604030504040204" pitchFamily="34" charset="0"/>
                <a:cs typeface="Tahoma" panose="020B0604030504040204" pitchFamily="34" charset="0"/>
              </a:rPr>
              <a:t>Election of Directors </a:t>
            </a:r>
          </a:p>
          <a:p>
            <a:pPr>
              <a:spcAft>
                <a:spcPts val="150"/>
              </a:spcAft>
              <a:defRPr sz="1350">
                <a:solidFill>
                  <a:srgbClr val="000000"/>
                </a:solidFill>
                <a:latin typeface="Arial"/>
              </a:defRPr>
            </a:pPr>
            <a:endParaRPr lang="en-CA" sz="2400" dirty="0">
              <a:latin typeface="Tahoma" panose="020B0604030504040204" pitchFamily="34" charset="0"/>
              <a:ea typeface="Tahoma" panose="020B0604030504040204" pitchFamily="34" charset="0"/>
              <a:cs typeface="Tahoma" panose="020B0604030504040204" pitchFamily="34" charset="0"/>
            </a:endParaRPr>
          </a:p>
          <a:p>
            <a:pPr>
              <a:spcAft>
                <a:spcPts val="150"/>
              </a:spcAft>
              <a:defRPr sz="1350">
                <a:solidFill>
                  <a:srgbClr val="000000"/>
                </a:solidFill>
                <a:latin typeface="Arial"/>
              </a:defRPr>
            </a:pPr>
            <a:endParaRPr lang="en-CA" sz="2400" dirty="0">
              <a:latin typeface="Tahoma" panose="020B0604030504040204" pitchFamily="34" charset="0"/>
              <a:ea typeface="Tahoma" panose="020B0604030504040204" pitchFamily="34" charset="0"/>
              <a:cs typeface="Tahoma" panose="020B0604030504040204" pitchFamily="34" charset="0"/>
            </a:endParaRPr>
          </a:p>
          <a:p>
            <a:pPr>
              <a:spcAft>
                <a:spcPts val="150"/>
              </a:spcAft>
              <a:defRPr sz="1350">
                <a:solidFill>
                  <a:srgbClr val="000000"/>
                </a:solidFill>
                <a:latin typeface="Arial"/>
              </a:defRPr>
            </a:pP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14" name="TextBox 13"/>
          <p:cNvSpPr txBox="1"/>
          <p:nvPr/>
        </p:nvSpPr>
        <p:spPr>
          <a:xfrm>
            <a:off x="9532621" y="5592843"/>
            <a:ext cx="2707472" cy="369332"/>
          </a:xfrm>
          <a:prstGeom prst="rect">
            <a:avLst/>
          </a:prstGeom>
          <a:noFill/>
        </p:spPr>
        <p:txBody>
          <a:bodyPr wrap="none" lIns="0" tIns="0" rIns="0" bIns="0">
            <a:spAutoFit/>
          </a:bodyPr>
          <a:lstStyle/>
          <a:p>
            <a:pPr>
              <a:defRPr sz="1700" b="1">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6. Other Business</a:t>
            </a:r>
          </a:p>
        </p:txBody>
      </p:sp>
      <p:sp>
        <p:nvSpPr>
          <p:cNvPr id="15" name="TextBox 14"/>
          <p:cNvSpPr txBox="1"/>
          <p:nvPr/>
        </p:nvSpPr>
        <p:spPr>
          <a:xfrm>
            <a:off x="9601200" y="6122917"/>
            <a:ext cx="7818120" cy="764312"/>
          </a:xfrm>
          <a:prstGeom prst="rect">
            <a:avLst/>
          </a:prstGeom>
          <a:noFill/>
        </p:spPr>
        <p:txBody>
          <a:bodyPr wrap="square" lIns="0" tIns="0" rIns="0" bIns="0">
            <a:spAutoFit/>
          </a:bodyPr>
          <a:lstStyle/>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Resolutions / motions</a:t>
            </a:r>
          </a:p>
          <a:p>
            <a:pPr>
              <a:spcAft>
                <a:spcPts val="150"/>
              </a:spcAft>
              <a:defRPr sz="135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Questions &amp; discussion</a:t>
            </a:r>
          </a:p>
        </p:txBody>
      </p:sp>
      <p:sp>
        <p:nvSpPr>
          <p:cNvPr id="16" name="TextBox 15"/>
          <p:cNvSpPr txBox="1"/>
          <p:nvPr/>
        </p:nvSpPr>
        <p:spPr>
          <a:xfrm>
            <a:off x="9484731" y="7186183"/>
            <a:ext cx="2417328" cy="369332"/>
          </a:xfrm>
          <a:prstGeom prst="rect">
            <a:avLst/>
          </a:prstGeom>
          <a:noFill/>
        </p:spPr>
        <p:txBody>
          <a:bodyPr wrap="none" lIns="0" tIns="0" rIns="0" bIns="0">
            <a:spAutoFit/>
          </a:bodyPr>
          <a:lstStyle/>
          <a:p>
            <a:pPr>
              <a:defRPr sz="1700" b="1">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7. Adjournment</a:t>
            </a:r>
          </a:p>
        </p:txBody>
      </p:sp>
      <p:sp>
        <p:nvSpPr>
          <p:cNvPr id="17" name="Rectangle 16"/>
          <p:cNvSpPr/>
          <p:nvPr/>
        </p:nvSpPr>
        <p:spPr>
          <a:xfrm>
            <a:off x="9162288" y="1577340"/>
            <a:ext cx="34290" cy="7612380"/>
          </a:xfrm>
          <a:prstGeom prst="rect">
            <a:avLst/>
          </a:prstGeom>
          <a:solidFill>
            <a:srgbClr val="EB00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100"/>
          </a:p>
        </p:txBody>
      </p:sp>
      <p:pic>
        <p:nvPicPr>
          <p:cNvPr id="18" name="Picture 17" descr="freestyle_canada_logo_crop.png"/>
          <p:cNvPicPr>
            <a:picLocks noChangeAspect="1"/>
          </p:cNvPicPr>
          <p:nvPr/>
        </p:nvPicPr>
        <p:blipFill>
          <a:blip r:embed="rId4"/>
          <a:stretch>
            <a:fillRect/>
          </a:stretch>
        </p:blipFill>
        <p:spPr>
          <a:xfrm>
            <a:off x="15567660" y="9258301"/>
            <a:ext cx="1851660" cy="916478"/>
          </a:xfrm>
          <a:prstGeom prst="rect">
            <a:avLst/>
          </a:prstGeom>
        </p:spPr>
      </p:pic>
      <p:sp>
        <p:nvSpPr>
          <p:cNvPr id="19" name="TextBox 18"/>
          <p:cNvSpPr txBox="1"/>
          <p:nvPr/>
        </p:nvSpPr>
        <p:spPr>
          <a:xfrm>
            <a:off x="754381" y="9710929"/>
            <a:ext cx="3951723" cy="265457"/>
          </a:xfrm>
          <a:prstGeom prst="rect">
            <a:avLst/>
          </a:prstGeom>
          <a:noFill/>
        </p:spPr>
        <p:txBody>
          <a:bodyPr wrap="none">
            <a:spAutoFit/>
          </a:bodyPr>
          <a:lstStyle/>
          <a:p>
            <a:pPr>
              <a:defRPr sz="750" b="1">
                <a:solidFill>
                  <a:srgbClr val="5A5A5A"/>
                </a:solidFill>
                <a:latin typeface="Arial"/>
              </a:defRPr>
            </a:pPr>
            <a:r>
              <a:rPr sz="1125"/>
              <a:t>FREESTYLE CANADA  |  ANNUAL GENERAL MEETING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gM_red_accent_fr.png"/>
          <p:cNvPicPr>
            <a:picLocks noChangeAspect="1"/>
          </p:cNvPicPr>
          <p:nvPr/>
        </p:nvPicPr>
        <p:blipFill>
          <a:blip r:embed="rId3"/>
          <a:stretch>
            <a:fillRect/>
          </a:stretch>
        </p:blipFill>
        <p:spPr>
          <a:xfrm>
            <a:off x="14607540" y="1"/>
            <a:ext cx="3566160" cy="2651954"/>
          </a:xfrm>
          <a:prstGeom prst="rect">
            <a:avLst/>
          </a:prstGeom>
        </p:spPr>
      </p:pic>
      <p:sp>
        <p:nvSpPr>
          <p:cNvPr id="3" name="TextBox 2"/>
          <p:cNvSpPr txBox="1"/>
          <p:nvPr/>
        </p:nvSpPr>
        <p:spPr>
          <a:xfrm>
            <a:off x="754380" y="246888"/>
            <a:ext cx="5657318" cy="1061829"/>
          </a:xfrm>
          <a:prstGeom prst="rect">
            <a:avLst/>
          </a:prstGeom>
          <a:noFill/>
        </p:spPr>
        <p:txBody>
          <a:bodyPr wrap="none">
            <a:spAutoFit/>
          </a:bodyPr>
          <a:lstStyle/>
          <a:p>
            <a:pPr>
              <a:defRPr sz="3800" b="1">
                <a:solidFill>
                  <a:srgbClr val="000000"/>
                </a:solidFill>
                <a:latin typeface="Arial"/>
              </a:defRPr>
            </a:pPr>
            <a:r>
              <a:rPr sz="6300" dirty="0">
                <a:latin typeface="Tahoma" panose="020B0604030504040204" pitchFamily="34" charset="0"/>
                <a:ea typeface="Tahoma" panose="020B0604030504040204" pitchFamily="34" charset="0"/>
                <a:cs typeface="Tahoma" panose="020B0604030504040204" pitchFamily="34" charset="0"/>
              </a:rPr>
              <a:t>Ordre du jour</a:t>
            </a:r>
          </a:p>
        </p:txBody>
      </p:sp>
      <p:sp>
        <p:nvSpPr>
          <p:cNvPr id="4" name="TextBox 3"/>
          <p:cNvSpPr txBox="1"/>
          <p:nvPr/>
        </p:nvSpPr>
        <p:spPr>
          <a:xfrm>
            <a:off x="754381" y="1536192"/>
            <a:ext cx="1950855" cy="369332"/>
          </a:xfrm>
          <a:prstGeom prst="rect">
            <a:avLst/>
          </a:prstGeom>
          <a:noFill/>
        </p:spPr>
        <p:txBody>
          <a:bodyPr wrap="none" lIns="0" tIns="0" rIns="0" bIns="0">
            <a:spAutoFit/>
          </a:bodyPr>
          <a:lstStyle/>
          <a:p>
            <a:pPr>
              <a:defRPr sz="1550" b="1">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1. Ouverture</a:t>
            </a:r>
          </a:p>
        </p:txBody>
      </p:sp>
      <p:sp>
        <p:nvSpPr>
          <p:cNvPr id="5" name="TextBox 4"/>
          <p:cNvSpPr txBox="1"/>
          <p:nvPr/>
        </p:nvSpPr>
        <p:spPr>
          <a:xfrm>
            <a:off x="822960" y="2002537"/>
            <a:ext cx="8161020" cy="2585323"/>
          </a:xfrm>
          <a:prstGeom prst="rect">
            <a:avLst/>
          </a:prstGeom>
          <a:noFill/>
        </p:spPr>
        <p:txBody>
          <a:bodyPr wrap="square" lIns="0" tIns="0" rIns="0" bIns="0">
            <a:spAutoFit/>
          </a:bodyPr>
          <a:lstStyle/>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Reconnaissance </a:t>
            </a:r>
            <a:r>
              <a:rPr sz="2400" dirty="0" err="1">
                <a:latin typeface="Tahoma" panose="020B0604030504040204" pitchFamily="34" charset="0"/>
                <a:ea typeface="Tahoma" panose="020B0604030504040204" pitchFamily="34" charset="0"/>
                <a:cs typeface="Tahoma" panose="020B0604030504040204" pitchFamily="34" charset="0"/>
              </a:rPr>
              <a:t>territoriale</a:t>
            </a:r>
            <a:endParaRPr sz="2400" dirty="0">
              <a:latin typeface="Tahoma" panose="020B0604030504040204" pitchFamily="34" charset="0"/>
              <a:ea typeface="Tahoma" panose="020B0604030504040204" pitchFamily="34" charset="0"/>
              <a:cs typeface="Tahoma" panose="020B0604030504040204" pitchFamily="34" charset="0"/>
            </a:endParaRP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sz="2400" dirty="0" err="1">
                <a:latin typeface="Tahoma" panose="020B0604030504040204" pitchFamily="34" charset="0"/>
                <a:ea typeface="Tahoma" panose="020B0604030504040204" pitchFamily="34" charset="0"/>
                <a:cs typeface="Tahoma" panose="020B0604030504040204" pitchFamily="34" charset="0"/>
              </a:rPr>
              <a:t>Procédures</a:t>
            </a:r>
            <a:r>
              <a:rPr sz="2400" dirty="0">
                <a:latin typeface="Tahoma" panose="020B0604030504040204" pitchFamily="34" charset="0"/>
                <a:ea typeface="Tahoma" panose="020B0604030504040204" pitchFamily="34" charset="0"/>
                <a:cs typeface="Tahoma" panose="020B0604030504040204" pitchFamily="34" charset="0"/>
              </a:rPr>
              <a:t> de vote</a:t>
            </a: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Ouverture de </a:t>
            </a:r>
            <a:r>
              <a:rPr sz="2400" dirty="0" err="1">
                <a:latin typeface="Tahoma" panose="020B0604030504040204" pitchFamily="34" charset="0"/>
                <a:ea typeface="Tahoma" panose="020B0604030504040204" pitchFamily="34" charset="0"/>
                <a:cs typeface="Tahoma" panose="020B0604030504040204" pitchFamily="34" charset="0"/>
              </a:rPr>
              <a:t>l’assemblée</a:t>
            </a:r>
            <a:endParaRPr sz="2400" dirty="0">
              <a:latin typeface="Tahoma" panose="020B0604030504040204" pitchFamily="34" charset="0"/>
              <a:ea typeface="Tahoma" panose="020B0604030504040204" pitchFamily="34" charset="0"/>
              <a:cs typeface="Tahoma" panose="020B0604030504040204" pitchFamily="34" charset="0"/>
            </a:endParaRP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Adoption de </a:t>
            </a:r>
            <a:r>
              <a:rPr sz="2400" dirty="0" err="1">
                <a:latin typeface="Tahoma" panose="020B0604030504040204" pitchFamily="34" charset="0"/>
                <a:ea typeface="Tahoma" panose="020B0604030504040204" pitchFamily="34" charset="0"/>
                <a:cs typeface="Tahoma" panose="020B0604030504040204" pitchFamily="34" charset="0"/>
              </a:rPr>
              <a:t>l’ordre</a:t>
            </a:r>
            <a:r>
              <a:rPr sz="2400" dirty="0">
                <a:latin typeface="Tahoma" panose="020B0604030504040204" pitchFamily="34" charset="0"/>
                <a:ea typeface="Tahoma" panose="020B0604030504040204" pitchFamily="34" charset="0"/>
                <a:cs typeface="Tahoma" panose="020B0604030504040204" pitchFamily="34" charset="0"/>
              </a:rPr>
              <a:t> du jour</a:t>
            </a: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Appel nominal et certification des procurations</a:t>
            </a: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sz="2400" dirty="0" err="1">
                <a:latin typeface="Tahoma" panose="020B0604030504040204" pitchFamily="34" charset="0"/>
                <a:ea typeface="Tahoma" panose="020B0604030504040204" pitchFamily="34" charset="0"/>
                <a:cs typeface="Tahoma" panose="020B0604030504040204" pitchFamily="34" charset="0"/>
              </a:rPr>
              <a:t>Preuve</a:t>
            </a:r>
            <a:r>
              <a:rPr sz="2400" dirty="0">
                <a:latin typeface="Tahoma" panose="020B0604030504040204" pitchFamily="34" charset="0"/>
                <a:ea typeface="Tahoma" panose="020B0604030504040204" pitchFamily="34" charset="0"/>
                <a:cs typeface="Tahoma" panose="020B0604030504040204" pitchFamily="34" charset="0"/>
              </a:rPr>
              <a:t> de </a:t>
            </a:r>
            <a:r>
              <a:rPr sz="2400" dirty="0" err="1">
                <a:latin typeface="Tahoma" panose="020B0604030504040204" pitchFamily="34" charset="0"/>
                <a:ea typeface="Tahoma" panose="020B0604030504040204" pitchFamily="34" charset="0"/>
                <a:cs typeface="Tahoma" panose="020B0604030504040204" pitchFamily="34" charset="0"/>
              </a:rPr>
              <a:t>l’avis</a:t>
            </a:r>
            <a:r>
              <a:rPr sz="2400" dirty="0">
                <a:latin typeface="Tahoma" panose="020B0604030504040204" pitchFamily="34" charset="0"/>
                <a:ea typeface="Tahoma" panose="020B0604030504040204" pitchFamily="34" charset="0"/>
                <a:cs typeface="Tahoma" panose="020B0604030504040204" pitchFamily="34" charset="0"/>
              </a:rPr>
              <a:t> de convocation</a:t>
            </a: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Adoption du procès-verbal de </a:t>
            </a:r>
            <a:r>
              <a:rPr sz="2400" dirty="0" err="1">
                <a:latin typeface="Tahoma" panose="020B0604030504040204" pitchFamily="34" charset="0"/>
                <a:ea typeface="Tahoma" panose="020B0604030504040204" pitchFamily="34" charset="0"/>
                <a:cs typeface="Tahoma" panose="020B0604030504040204" pitchFamily="34" charset="0"/>
              </a:rPr>
              <a:t>l’AGA</a:t>
            </a:r>
            <a:r>
              <a:rPr sz="2400" dirty="0">
                <a:latin typeface="Tahoma" panose="020B0604030504040204" pitchFamily="34" charset="0"/>
                <a:ea typeface="Tahoma" panose="020B0604030504040204" pitchFamily="34" charset="0"/>
                <a:cs typeface="Tahoma" panose="020B0604030504040204" pitchFamily="34" charset="0"/>
              </a:rPr>
              <a:t> </a:t>
            </a:r>
            <a:r>
              <a:rPr sz="2400" dirty="0" err="1">
                <a:latin typeface="Tahoma" panose="020B0604030504040204" pitchFamily="34" charset="0"/>
                <a:ea typeface="Tahoma" panose="020B0604030504040204" pitchFamily="34" charset="0"/>
                <a:cs typeface="Tahoma" panose="020B0604030504040204" pitchFamily="34" charset="0"/>
              </a:rPr>
              <a:t>précédente</a:t>
            </a: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p:nvPr/>
        </p:nvSpPr>
        <p:spPr>
          <a:xfrm>
            <a:off x="754380" y="4958334"/>
            <a:ext cx="7564571" cy="369332"/>
          </a:xfrm>
          <a:prstGeom prst="rect">
            <a:avLst/>
          </a:prstGeom>
          <a:noFill/>
        </p:spPr>
        <p:txBody>
          <a:bodyPr wrap="none" lIns="0" tIns="0" rIns="0" bIns="0">
            <a:spAutoFit/>
          </a:bodyPr>
          <a:lstStyle/>
          <a:p>
            <a:pPr>
              <a:defRPr sz="1550" b="1">
                <a:solidFill>
                  <a:srgbClr val="000000"/>
                </a:solidFill>
                <a:latin typeface="Arial"/>
              </a:defRPr>
            </a:pPr>
            <a:r>
              <a:rPr sz="2400">
                <a:latin typeface="Tahoma" panose="020B0604030504040204" pitchFamily="34" charset="0"/>
                <a:ea typeface="Tahoma" panose="020B0604030504040204" pitchFamily="34" charset="0"/>
                <a:cs typeface="Tahoma" panose="020B0604030504040204" pitchFamily="34" charset="0"/>
              </a:rPr>
              <a:t>2. Rapport opérationnel de la chef de la direction</a:t>
            </a:r>
          </a:p>
        </p:txBody>
      </p:sp>
      <p:sp>
        <p:nvSpPr>
          <p:cNvPr id="7" name="TextBox 6"/>
          <p:cNvSpPr txBox="1"/>
          <p:nvPr/>
        </p:nvSpPr>
        <p:spPr>
          <a:xfrm>
            <a:off x="822960" y="5424678"/>
            <a:ext cx="8161020" cy="1107996"/>
          </a:xfrm>
          <a:prstGeom prst="rect">
            <a:avLst/>
          </a:prstGeom>
          <a:noFill/>
        </p:spPr>
        <p:txBody>
          <a:bodyPr wrap="square" lIns="0" tIns="0" rIns="0" bIns="0">
            <a:spAutoFit/>
          </a:bodyPr>
          <a:lstStyle/>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lang="en-CA" sz="2400" dirty="0">
                <a:latin typeface="Tahoma" panose="020B0604030504040204" pitchFamily="34" charset="0"/>
                <a:ea typeface="Tahoma" panose="020B0604030504040204" pitchFamily="34" charset="0"/>
                <a:cs typeface="Tahoma" panose="020B0604030504040204" pitchFamily="34" charset="0"/>
              </a:rPr>
              <a:t>Perspectives de </a:t>
            </a:r>
            <a:r>
              <a:rPr lang="en-CA" sz="2400" dirty="0" err="1">
                <a:latin typeface="Tahoma" panose="020B0604030504040204" pitchFamily="34" charset="0"/>
                <a:ea typeface="Tahoma" panose="020B0604030504040204" pitchFamily="34" charset="0"/>
                <a:cs typeface="Tahoma" panose="020B0604030504040204" pitchFamily="34" charset="0"/>
              </a:rPr>
              <a:t>l’organisation</a:t>
            </a:r>
            <a:endParaRPr sz="2400" dirty="0">
              <a:latin typeface="Tahoma" panose="020B0604030504040204" pitchFamily="34" charset="0"/>
              <a:ea typeface="Tahoma" panose="020B0604030504040204" pitchFamily="34" charset="0"/>
              <a:cs typeface="Tahoma" panose="020B0604030504040204" pitchFamily="34" charset="0"/>
            </a:endParaRP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Priorit</a:t>
            </a:r>
            <a:r>
              <a:rPr sz="2400" dirty="0" err="1">
                <a:latin typeface="Tahoma" panose="020B0604030504040204" pitchFamily="34" charset="0"/>
                <a:ea typeface="Tahoma" panose="020B0604030504040204" pitchFamily="34" charset="0"/>
                <a:cs typeface="Tahoma" panose="020B0604030504040204" pitchFamily="34" charset="0"/>
              </a:rPr>
              <a:t>é</a:t>
            </a:r>
            <a:r>
              <a:rPr lang="en-CA" sz="2400" dirty="0">
                <a:latin typeface="Tahoma" panose="020B0604030504040204" pitchFamily="34" charset="0"/>
                <a:ea typeface="Tahoma" panose="020B0604030504040204" pitchFamily="34" charset="0"/>
                <a:cs typeface="Tahoma" panose="020B0604030504040204" pitchFamily="34" charset="0"/>
              </a:rPr>
              <a:t>s </a:t>
            </a:r>
            <a:r>
              <a:rPr lang="en-CA" sz="2400" dirty="0" err="1">
                <a:latin typeface="Tahoma" panose="020B0604030504040204" pitchFamily="34" charset="0"/>
                <a:ea typeface="Tahoma" panose="020B0604030504040204" pitchFamily="34" charset="0"/>
                <a:cs typeface="Tahoma" panose="020B0604030504040204" pitchFamily="34" charset="0"/>
              </a:rPr>
              <a:t>stratégiques</a:t>
            </a:r>
            <a:r>
              <a:rPr lang="en-CA" sz="2400" dirty="0">
                <a:latin typeface="Tahoma" panose="020B0604030504040204" pitchFamily="34" charset="0"/>
                <a:ea typeface="Tahoma" panose="020B0604030504040204" pitchFamily="34" charset="0"/>
                <a:cs typeface="Tahoma" panose="020B0604030504040204" pitchFamily="34" charset="0"/>
              </a:rPr>
              <a:t> </a:t>
            </a: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Priorités</a:t>
            </a:r>
            <a:r>
              <a:rPr lang="en-CA" sz="2400" dirty="0">
                <a:latin typeface="Tahoma" panose="020B0604030504040204" pitchFamily="34" charset="0"/>
                <a:ea typeface="Tahoma" panose="020B0604030504040204" pitchFamily="34" charset="0"/>
                <a:cs typeface="Tahoma" panose="020B0604030504040204" pitchFamily="34" charset="0"/>
              </a:rPr>
              <a:t> pour 2026-27</a:t>
            </a: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770708" y="6918722"/>
            <a:ext cx="6311023" cy="369332"/>
          </a:xfrm>
          <a:prstGeom prst="rect">
            <a:avLst/>
          </a:prstGeom>
          <a:noFill/>
        </p:spPr>
        <p:txBody>
          <a:bodyPr wrap="none" lIns="0" tIns="0" rIns="0" bIns="0">
            <a:spAutoFit/>
          </a:bodyPr>
          <a:lstStyle/>
          <a:p>
            <a:pPr>
              <a:defRPr sz="1550" b="1">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3. Rapport sur la </a:t>
            </a:r>
            <a:r>
              <a:rPr sz="2400" dirty="0" err="1">
                <a:latin typeface="Tahoma" panose="020B0604030504040204" pitchFamily="34" charset="0"/>
                <a:ea typeface="Tahoma" panose="020B0604030504040204" pitchFamily="34" charset="0"/>
                <a:cs typeface="Tahoma" panose="020B0604030504040204" pitchFamily="34" charset="0"/>
              </a:rPr>
              <a:t>gouvernance</a:t>
            </a:r>
            <a:r>
              <a:rPr sz="2400" dirty="0">
                <a:latin typeface="Tahoma" panose="020B0604030504040204" pitchFamily="34" charset="0"/>
                <a:ea typeface="Tahoma" panose="020B0604030504040204" pitchFamily="34" charset="0"/>
                <a:cs typeface="Tahoma" panose="020B0604030504040204" pitchFamily="34" charset="0"/>
              </a:rPr>
              <a:t> du conseil</a:t>
            </a:r>
          </a:p>
        </p:txBody>
      </p:sp>
      <p:sp>
        <p:nvSpPr>
          <p:cNvPr id="9" name="TextBox 8"/>
          <p:cNvSpPr txBox="1"/>
          <p:nvPr/>
        </p:nvSpPr>
        <p:spPr>
          <a:xfrm>
            <a:off x="822960" y="7391495"/>
            <a:ext cx="8161020" cy="1107996"/>
          </a:xfrm>
          <a:prstGeom prst="rect">
            <a:avLst/>
          </a:prstGeom>
          <a:noFill/>
        </p:spPr>
        <p:txBody>
          <a:bodyPr wrap="square" lIns="0" tIns="0" rIns="0" bIns="0">
            <a:spAutoFit/>
          </a:bodyPr>
          <a:lstStyle/>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Travaux de </a:t>
            </a:r>
            <a:r>
              <a:rPr sz="2400" dirty="0" err="1">
                <a:latin typeface="Tahoma" panose="020B0604030504040204" pitchFamily="34" charset="0"/>
                <a:ea typeface="Tahoma" panose="020B0604030504040204" pitchFamily="34" charset="0"/>
                <a:cs typeface="Tahoma" panose="020B0604030504040204" pitchFamily="34" charset="0"/>
              </a:rPr>
              <a:t>gouvernance</a:t>
            </a:r>
            <a:r>
              <a:rPr sz="2400" dirty="0">
                <a:latin typeface="Tahoma" panose="020B0604030504040204" pitchFamily="34" charset="0"/>
                <a:ea typeface="Tahoma" panose="020B0604030504040204" pitchFamily="34" charset="0"/>
                <a:cs typeface="Tahoma" panose="020B0604030504040204" pitchFamily="34" charset="0"/>
              </a:rPr>
              <a:t> </a:t>
            </a:r>
            <a:r>
              <a:rPr sz="2400" dirty="0" err="1">
                <a:latin typeface="Tahoma" panose="020B0604030504040204" pitchFamily="34" charset="0"/>
                <a:ea typeface="Tahoma" panose="020B0604030504040204" pitchFamily="34" charset="0"/>
                <a:cs typeface="Tahoma" panose="020B0604030504040204" pitchFamily="34" charset="0"/>
              </a:rPr>
              <a:t>réalisés</a:t>
            </a:r>
            <a:endParaRPr sz="2400" dirty="0">
              <a:latin typeface="Tahoma" panose="020B0604030504040204" pitchFamily="34" charset="0"/>
              <a:ea typeface="Tahoma" panose="020B0604030504040204" pitchFamily="34" charset="0"/>
              <a:cs typeface="Tahoma" panose="020B0604030504040204" pitchFamily="34" charset="0"/>
            </a:endParaRP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Composition du conseil</a:t>
            </a: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Reconnaissance des </a:t>
            </a:r>
            <a:r>
              <a:rPr sz="2400" dirty="0" err="1">
                <a:latin typeface="Tahoma" panose="020B0604030504040204" pitchFamily="34" charset="0"/>
                <a:ea typeface="Tahoma" panose="020B0604030504040204" pitchFamily="34" charset="0"/>
                <a:cs typeface="Tahoma" panose="020B0604030504040204" pitchFamily="34" charset="0"/>
              </a:rPr>
              <a:t>administrateurs</a:t>
            </a:r>
            <a:r>
              <a:rPr sz="2400" dirty="0">
                <a:latin typeface="Tahoma" panose="020B0604030504040204" pitchFamily="34" charset="0"/>
                <a:ea typeface="Tahoma" panose="020B0604030504040204" pitchFamily="34" charset="0"/>
                <a:cs typeface="Tahoma" panose="020B0604030504040204" pitchFamily="34" charset="0"/>
              </a:rPr>
              <a:t> </a:t>
            </a:r>
            <a:r>
              <a:rPr sz="2400" dirty="0" err="1">
                <a:latin typeface="Tahoma" panose="020B0604030504040204" pitchFamily="34" charset="0"/>
                <a:ea typeface="Tahoma" panose="020B0604030504040204" pitchFamily="34" charset="0"/>
                <a:cs typeface="Tahoma" panose="020B0604030504040204" pitchFamily="34" charset="0"/>
              </a:rPr>
              <a:t>sortants</a:t>
            </a: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9532621" y="1536192"/>
            <a:ext cx="3077766" cy="369332"/>
          </a:xfrm>
          <a:prstGeom prst="rect">
            <a:avLst/>
          </a:prstGeom>
          <a:noFill/>
        </p:spPr>
        <p:txBody>
          <a:bodyPr wrap="none" lIns="0" tIns="0" rIns="0" bIns="0">
            <a:spAutoFit/>
          </a:bodyPr>
          <a:lstStyle/>
          <a:p>
            <a:pPr>
              <a:defRPr sz="1550" b="1">
                <a:solidFill>
                  <a:srgbClr val="000000"/>
                </a:solidFill>
                <a:latin typeface="Arial"/>
              </a:defRPr>
            </a:pPr>
            <a:r>
              <a:rPr sz="2400">
                <a:latin typeface="Tahoma" panose="020B0604030504040204" pitchFamily="34" charset="0"/>
                <a:ea typeface="Tahoma" panose="020B0604030504040204" pitchFamily="34" charset="0"/>
                <a:cs typeface="Tahoma" panose="020B0604030504040204" pitchFamily="34" charset="0"/>
              </a:rPr>
              <a:t>4. Rapport financier</a:t>
            </a:r>
          </a:p>
        </p:txBody>
      </p:sp>
      <p:sp>
        <p:nvSpPr>
          <p:cNvPr id="11" name="TextBox 10"/>
          <p:cNvSpPr txBox="1"/>
          <p:nvPr/>
        </p:nvSpPr>
        <p:spPr>
          <a:xfrm>
            <a:off x="9601200" y="2002536"/>
            <a:ext cx="7818120" cy="1107996"/>
          </a:xfrm>
          <a:prstGeom prst="rect">
            <a:avLst/>
          </a:prstGeom>
          <a:noFill/>
        </p:spPr>
        <p:txBody>
          <a:bodyPr wrap="square" lIns="0" tIns="0" rIns="0" bIns="0">
            <a:spAutoFit/>
          </a:bodyPr>
          <a:lstStyle/>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États financiers </a:t>
            </a:r>
            <a:r>
              <a:rPr sz="2400" dirty="0" err="1">
                <a:latin typeface="Tahoma" panose="020B0604030504040204" pitchFamily="34" charset="0"/>
                <a:ea typeface="Tahoma" panose="020B0604030504040204" pitchFamily="34" charset="0"/>
                <a:cs typeface="Tahoma" panose="020B0604030504040204" pitchFamily="34" charset="0"/>
              </a:rPr>
              <a:t>audités</a:t>
            </a:r>
            <a:endParaRPr sz="2400" dirty="0">
              <a:latin typeface="Tahoma" panose="020B0604030504040204" pitchFamily="34" charset="0"/>
              <a:ea typeface="Tahoma" panose="020B0604030504040204" pitchFamily="34" charset="0"/>
              <a:cs typeface="Tahoma" panose="020B0604030504040204" pitchFamily="34" charset="0"/>
            </a:endParaRP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Rapport de </a:t>
            </a:r>
            <a:r>
              <a:rPr sz="2400" dirty="0" err="1">
                <a:latin typeface="Tahoma" panose="020B0604030504040204" pitchFamily="34" charset="0"/>
                <a:ea typeface="Tahoma" panose="020B0604030504040204" pitchFamily="34" charset="0"/>
                <a:cs typeface="Tahoma" panose="020B0604030504040204" pitchFamily="34" charset="0"/>
              </a:rPr>
              <a:t>l’auditeur</a:t>
            </a:r>
            <a:endParaRPr sz="2400" dirty="0">
              <a:latin typeface="Tahoma" panose="020B0604030504040204" pitchFamily="34" charset="0"/>
              <a:ea typeface="Tahoma" panose="020B0604030504040204" pitchFamily="34" charset="0"/>
              <a:cs typeface="Tahoma" panose="020B0604030504040204" pitchFamily="34" charset="0"/>
            </a:endParaRP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Nomination de </a:t>
            </a:r>
            <a:r>
              <a:rPr sz="2400" dirty="0" err="1">
                <a:latin typeface="Tahoma" panose="020B0604030504040204" pitchFamily="34" charset="0"/>
                <a:ea typeface="Tahoma" panose="020B0604030504040204" pitchFamily="34" charset="0"/>
                <a:cs typeface="Tahoma" panose="020B0604030504040204" pitchFamily="34" charset="0"/>
              </a:rPr>
              <a:t>l’auditeur</a:t>
            </a: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9532620" y="3394710"/>
            <a:ext cx="6051337" cy="369332"/>
          </a:xfrm>
          <a:prstGeom prst="rect">
            <a:avLst/>
          </a:prstGeom>
          <a:noFill/>
        </p:spPr>
        <p:txBody>
          <a:bodyPr wrap="none" lIns="0" tIns="0" rIns="0" bIns="0">
            <a:spAutoFit/>
          </a:bodyPr>
          <a:lstStyle/>
          <a:p>
            <a:pPr>
              <a:defRPr sz="1550" b="1">
                <a:solidFill>
                  <a:srgbClr val="000000"/>
                </a:solidFill>
                <a:latin typeface="Arial"/>
              </a:defRPr>
            </a:pPr>
            <a:r>
              <a:rPr sz="2400">
                <a:latin typeface="Tahoma" panose="020B0604030504040204" pitchFamily="34" charset="0"/>
                <a:ea typeface="Tahoma" panose="020B0604030504040204" pitchFamily="34" charset="0"/>
                <a:cs typeface="Tahoma" panose="020B0604030504040204" pitchFamily="34" charset="0"/>
              </a:rPr>
              <a:t>5. Élections au conseil d’administration</a:t>
            </a:r>
          </a:p>
        </p:txBody>
      </p:sp>
      <p:sp>
        <p:nvSpPr>
          <p:cNvPr id="13" name="TextBox 12"/>
          <p:cNvSpPr txBox="1"/>
          <p:nvPr/>
        </p:nvSpPr>
        <p:spPr>
          <a:xfrm>
            <a:off x="9601200" y="3861054"/>
            <a:ext cx="7818120" cy="1107996"/>
          </a:xfrm>
          <a:prstGeom prst="rect">
            <a:avLst/>
          </a:prstGeom>
          <a:noFill/>
        </p:spPr>
        <p:txBody>
          <a:bodyPr wrap="square" lIns="0" tIns="0" rIns="0" bIns="0">
            <a:spAutoFit/>
          </a:bodyPr>
          <a:lstStyle/>
          <a:p>
            <a:pPr lvl="0"/>
            <a:r>
              <a:rPr sz="2400" dirty="0">
                <a:latin typeface="Tahoma" panose="020B0604030504040204" pitchFamily="34" charset="0"/>
                <a:ea typeface="Tahoma" panose="020B0604030504040204" pitchFamily="34" charset="0"/>
                <a:cs typeface="Tahoma" panose="020B0604030504040204" pitchFamily="34" charset="0"/>
              </a:rPr>
              <a:t>• </a:t>
            </a:r>
            <a:r>
              <a:rPr lang="en-CA" sz="2400" dirty="0">
                <a:latin typeface="Tahoma" panose="020B0604030504040204" pitchFamily="34" charset="0"/>
                <a:ea typeface="Tahoma" panose="020B0604030504040204" pitchFamily="34" charset="0"/>
                <a:cs typeface="Tahoma" panose="020B0604030504040204" pitchFamily="34" charset="0"/>
              </a:rPr>
              <a:t> Nomination du </a:t>
            </a:r>
            <a:r>
              <a:rPr lang="en-CA" sz="2400" dirty="0" err="1">
                <a:latin typeface="Tahoma" panose="020B0604030504040204" pitchFamily="34" charset="0"/>
                <a:ea typeface="Tahoma" panose="020B0604030504040204" pitchFamily="34" charset="0"/>
                <a:cs typeface="Tahoma" panose="020B0604030504040204" pitchFamily="34" charset="0"/>
              </a:rPr>
              <a:t>responsable</a:t>
            </a:r>
            <a:r>
              <a:rPr lang="en-CA" sz="2400" dirty="0">
                <a:latin typeface="Tahoma" panose="020B0604030504040204" pitchFamily="34" charset="0"/>
                <a:ea typeface="Tahoma" panose="020B0604030504040204" pitchFamily="34" charset="0"/>
                <a:cs typeface="Tahoma" panose="020B0604030504040204" pitchFamily="34" charset="0"/>
              </a:rPr>
              <a:t> des </a:t>
            </a:r>
            <a:r>
              <a:rPr lang="en-CA" sz="2400" dirty="0" err="1">
                <a:latin typeface="Tahoma" panose="020B0604030504040204" pitchFamily="34" charset="0"/>
                <a:ea typeface="Tahoma" panose="020B0604030504040204" pitchFamily="34" charset="0"/>
                <a:cs typeface="Tahoma" panose="020B0604030504040204" pitchFamily="34" charset="0"/>
              </a:rPr>
              <a:t>élections</a:t>
            </a:r>
            <a:endParaRPr lang="en-CA" sz="2400" dirty="0">
              <a:latin typeface="Tahoma" panose="020B0604030504040204" pitchFamily="34" charset="0"/>
              <a:ea typeface="Tahoma" panose="020B0604030504040204" pitchFamily="34" charset="0"/>
              <a:cs typeface="Tahoma" panose="020B0604030504040204" pitchFamily="34" charset="0"/>
            </a:endParaRPr>
          </a:p>
          <a:p>
            <a:pPr marL="342900" lvl="0" indent="-342900">
              <a:buFont typeface="Arial" panose="020B0604020202020204" pitchFamily="34" charset="0"/>
              <a:buChar char="•"/>
            </a:pPr>
            <a:r>
              <a:rPr lang="en-CA" sz="2400" dirty="0">
                <a:latin typeface="Tahoma" panose="020B0604030504040204" pitchFamily="34" charset="0"/>
                <a:ea typeface="Tahoma" panose="020B0604030504040204" pitchFamily="34" charset="0"/>
                <a:cs typeface="Tahoma" panose="020B0604030504040204" pitchFamily="34" charset="0"/>
              </a:rPr>
              <a:t>Rapport du </a:t>
            </a:r>
            <a:r>
              <a:rPr lang="en-CA" sz="2400" dirty="0" err="1">
                <a:latin typeface="Tahoma" panose="020B0604030504040204" pitchFamily="34" charset="0"/>
                <a:ea typeface="Tahoma" panose="020B0604030504040204" pitchFamily="34" charset="0"/>
                <a:cs typeface="Tahoma" panose="020B0604030504040204" pitchFamily="34" charset="0"/>
              </a:rPr>
              <a:t>Comité</a:t>
            </a:r>
            <a:r>
              <a:rPr lang="en-CA" sz="2400" dirty="0">
                <a:latin typeface="Tahoma" panose="020B0604030504040204" pitchFamily="34" charset="0"/>
                <a:ea typeface="Tahoma" panose="020B0604030504040204" pitchFamily="34" charset="0"/>
                <a:cs typeface="Tahoma" panose="020B0604030504040204" pitchFamily="34" charset="0"/>
              </a:rPr>
              <a:t> des nominations</a:t>
            </a:r>
          </a:p>
          <a:p>
            <a:pPr marL="342900" lvl="0" indent="-342900">
              <a:buFont typeface="Arial" panose="020B0604020202020204" pitchFamily="34" charset="0"/>
              <a:buChar char="•"/>
            </a:pPr>
            <a:r>
              <a:rPr lang="en-CA" sz="2400" dirty="0" err="1">
                <a:latin typeface="Tahoma" panose="020B0604030504040204" pitchFamily="34" charset="0"/>
                <a:ea typeface="Tahoma" panose="020B0604030504040204" pitchFamily="34" charset="0"/>
                <a:cs typeface="Tahoma" panose="020B0604030504040204" pitchFamily="34" charset="0"/>
              </a:rPr>
              <a:t>Élection</a:t>
            </a:r>
            <a:r>
              <a:rPr lang="en-CA" sz="2400" dirty="0">
                <a:latin typeface="Tahoma" panose="020B0604030504040204" pitchFamily="34" charset="0"/>
                <a:ea typeface="Tahoma" panose="020B0604030504040204" pitchFamily="34" charset="0"/>
                <a:cs typeface="Tahoma" panose="020B0604030504040204" pitchFamily="34" charset="0"/>
              </a:rPr>
              <a:t> des </a:t>
            </a:r>
            <a:r>
              <a:rPr lang="en-CA" sz="2400" dirty="0" err="1">
                <a:latin typeface="Tahoma" panose="020B0604030504040204" pitchFamily="34" charset="0"/>
                <a:ea typeface="Tahoma" panose="020B0604030504040204" pitchFamily="34" charset="0"/>
                <a:cs typeface="Tahoma" panose="020B0604030504040204" pitchFamily="34" charset="0"/>
              </a:rPr>
              <a:t>administrateurs</a:t>
            </a:r>
            <a:endParaRPr lang="en-CA" sz="2400" dirty="0">
              <a:latin typeface="Tahoma" panose="020B0604030504040204" pitchFamily="34" charset="0"/>
              <a:ea typeface="Tahoma" panose="020B0604030504040204" pitchFamily="34" charset="0"/>
              <a:cs typeface="Tahoma" panose="020B0604030504040204" pitchFamily="34" charset="0"/>
            </a:endParaRPr>
          </a:p>
        </p:txBody>
      </p:sp>
      <p:sp>
        <p:nvSpPr>
          <p:cNvPr id="14" name="TextBox 13"/>
          <p:cNvSpPr txBox="1"/>
          <p:nvPr/>
        </p:nvSpPr>
        <p:spPr>
          <a:xfrm>
            <a:off x="9532620" y="5078553"/>
            <a:ext cx="3140283" cy="369332"/>
          </a:xfrm>
          <a:prstGeom prst="rect">
            <a:avLst/>
          </a:prstGeom>
          <a:noFill/>
        </p:spPr>
        <p:txBody>
          <a:bodyPr wrap="none" lIns="0" tIns="0" rIns="0" bIns="0">
            <a:spAutoFit/>
          </a:bodyPr>
          <a:lstStyle/>
          <a:p>
            <a:pPr>
              <a:defRPr sz="1550" b="1">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6. Affaires </a:t>
            </a:r>
            <a:r>
              <a:rPr sz="2400" dirty="0" err="1">
                <a:latin typeface="Tahoma" panose="020B0604030504040204" pitchFamily="34" charset="0"/>
                <a:ea typeface="Tahoma" panose="020B0604030504040204" pitchFamily="34" charset="0"/>
                <a:cs typeface="Tahoma" panose="020B0604030504040204" pitchFamily="34" charset="0"/>
              </a:rPr>
              <a:t>nouvelles</a:t>
            </a: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15" name="TextBox 14"/>
          <p:cNvSpPr txBox="1"/>
          <p:nvPr/>
        </p:nvSpPr>
        <p:spPr>
          <a:xfrm>
            <a:off x="9601200" y="5557389"/>
            <a:ext cx="7818120" cy="738664"/>
          </a:xfrm>
          <a:prstGeom prst="rect">
            <a:avLst/>
          </a:prstGeom>
          <a:noFill/>
        </p:spPr>
        <p:txBody>
          <a:bodyPr wrap="square" lIns="0" tIns="0" rIns="0" bIns="0">
            <a:spAutoFit/>
          </a:bodyPr>
          <a:lstStyle/>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a:t>
            </a:r>
            <a:r>
              <a:rPr sz="2400" dirty="0" err="1">
                <a:latin typeface="Tahoma" panose="020B0604030504040204" pitchFamily="34" charset="0"/>
                <a:ea typeface="Tahoma" panose="020B0604030504040204" pitchFamily="34" charset="0"/>
                <a:cs typeface="Tahoma" panose="020B0604030504040204" pitchFamily="34" charset="0"/>
              </a:rPr>
              <a:t>Résolutions</a:t>
            </a:r>
            <a:r>
              <a:rPr sz="2400" dirty="0">
                <a:latin typeface="Tahoma" panose="020B0604030504040204" pitchFamily="34" charset="0"/>
                <a:ea typeface="Tahoma" panose="020B0604030504040204" pitchFamily="34" charset="0"/>
                <a:cs typeface="Tahoma" panose="020B0604030504040204" pitchFamily="34" charset="0"/>
              </a:rPr>
              <a:t> / motions</a:t>
            </a:r>
          </a:p>
          <a:p>
            <a:pPr>
              <a:defRPr sz="1230">
                <a:solidFill>
                  <a:srgbClr val="000000"/>
                </a:solidFill>
                <a:latin typeface="Arial"/>
              </a:defRPr>
            </a:pPr>
            <a:r>
              <a:rPr sz="2400" dirty="0">
                <a:latin typeface="Tahoma" panose="020B0604030504040204" pitchFamily="34" charset="0"/>
                <a:ea typeface="Tahoma" panose="020B0604030504040204" pitchFamily="34" charset="0"/>
                <a:cs typeface="Tahoma" panose="020B0604030504040204" pitchFamily="34" charset="0"/>
              </a:rPr>
              <a:t>•  Questions et discussion</a:t>
            </a:r>
          </a:p>
        </p:txBody>
      </p:sp>
      <p:sp>
        <p:nvSpPr>
          <p:cNvPr id="16" name="TextBox 15"/>
          <p:cNvSpPr txBox="1"/>
          <p:nvPr/>
        </p:nvSpPr>
        <p:spPr>
          <a:xfrm>
            <a:off x="9532620" y="6642473"/>
            <a:ext cx="3648435" cy="369332"/>
          </a:xfrm>
          <a:prstGeom prst="rect">
            <a:avLst/>
          </a:prstGeom>
          <a:noFill/>
        </p:spPr>
        <p:txBody>
          <a:bodyPr wrap="none" lIns="0" tIns="0" rIns="0" bIns="0">
            <a:spAutoFit/>
          </a:bodyPr>
          <a:lstStyle/>
          <a:p>
            <a:pPr>
              <a:defRPr sz="1550" b="1">
                <a:solidFill>
                  <a:srgbClr val="000000"/>
                </a:solidFill>
                <a:latin typeface="Arial"/>
              </a:defRPr>
            </a:pPr>
            <a:r>
              <a:rPr sz="2400">
                <a:latin typeface="Tahoma" panose="020B0604030504040204" pitchFamily="34" charset="0"/>
                <a:ea typeface="Tahoma" panose="020B0604030504040204" pitchFamily="34" charset="0"/>
                <a:cs typeface="Tahoma" panose="020B0604030504040204" pitchFamily="34" charset="0"/>
              </a:rPr>
              <a:t>7. Levée de l’assemblée</a:t>
            </a:r>
          </a:p>
        </p:txBody>
      </p:sp>
      <p:sp>
        <p:nvSpPr>
          <p:cNvPr id="17" name="Rectangle 16"/>
          <p:cNvSpPr/>
          <p:nvPr/>
        </p:nvSpPr>
        <p:spPr>
          <a:xfrm>
            <a:off x="9162288" y="1577340"/>
            <a:ext cx="34290" cy="7612380"/>
          </a:xfrm>
          <a:prstGeom prst="rect">
            <a:avLst/>
          </a:prstGeom>
          <a:solidFill>
            <a:srgbClr val="EB00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100"/>
          </a:p>
        </p:txBody>
      </p:sp>
      <p:pic>
        <p:nvPicPr>
          <p:cNvPr id="18" name="Picture 17" descr="freestyle_canada_logo_crop_fr.png"/>
          <p:cNvPicPr>
            <a:picLocks noChangeAspect="1"/>
          </p:cNvPicPr>
          <p:nvPr/>
        </p:nvPicPr>
        <p:blipFill>
          <a:blip r:embed="rId4"/>
          <a:stretch>
            <a:fillRect/>
          </a:stretch>
        </p:blipFill>
        <p:spPr>
          <a:xfrm>
            <a:off x="15567660" y="9258301"/>
            <a:ext cx="1851660" cy="916478"/>
          </a:xfrm>
          <a:prstGeom prst="rect">
            <a:avLst/>
          </a:prstGeom>
        </p:spPr>
      </p:pic>
      <p:sp>
        <p:nvSpPr>
          <p:cNvPr id="19" name="TextBox 18"/>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2" name="Google Shape;162;p6"/>
          <p:cNvSpPr/>
          <p:nvPr/>
        </p:nvSpPr>
        <p:spPr>
          <a:xfrm>
            <a:off x="381000" y="1542515"/>
            <a:ext cx="4005263" cy="3600986"/>
          </a:xfrm>
          <a:custGeom>
            <a:avLst/>
            <a:gdLst/>
            <a:ahLst/>
            <a:cxnLst/>
            <a:rect l="l" t="t" r="r" b="b"/>
            <a:pathLst>
              <a:path w="820326" h="812800" extrusionOk="0">
                <a:moveTo>
                  <a:pt x="0" y="0"/>
                </a:moveTo>
                <a:lnTo>
                  <a:pt x="820326" y="0"/>
                </a:lnTo>
                <a:lnTo>
                  <a:pt x="820326" y="812800"/>
                </a:lnTo>
                <a:lnTo>
                  <a:pt x="0" y="812800"/>
                </a:lnTo>
                <a:close/>
              </a:path>
            </a:pathLst>
          </a:custGeom>
          <a:blipFill rotWithShape="1">
            <a:blip r:embed="rId3">
              <a:alphaModFix/>
            </a:blip>
            <a:stretch>
              <a:fillRect l="-29210" r="-1622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p6"/>
          <p:cNvSpPr txBox="1"/>
          <p:nvPr/>
        </p:nvSpPr>
        <p:spPr>
          <a:xfrm>
            <a:off x="7605713" y="252514"/>
            <a:ext cx="7577508" cy="886397"/>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4800" b="1" dirty="0">
                <a:solidFill>
                  <a:srgbClr val="000000"/>
                </a:solidFill>
                <a:latin typeface="Tahoma"/>
                <a:ea typeface="Tahoma"/>
                <a:cs typeface="Tahoma"/>
                <a:sym typeface="Tahoma"/>
              </a:rPr>
              <a:t>Land Acknowledgement </a:t>
            </a:r>
            <a:endParaRPr sz="4800" dirty="0"/>
          </a:p>
        </p:txBody>
      </p:sp>
      <p:sp>
        <p:nvSpPr>
          <p:cNvPr id="164" name="Google Shape;164;p6"/>
          <p:cNvSpPr txBox="1"/>
          <p:nvPr/>
        </p:nvSpPr>
        <p:spPr>
          <a:xfrm>
            <a:off x="5404813" y="1170521"/>
            <a:ext cx="11569369" cy="8863965"/>
          </a:xfrm>
          <a:prstGeom prst="rect">
            <a:avLst/>
          </a:prstGeom>
          <a:noFill/>
          <a:ln>
            <a:noFill/>
          </a:ln>
        </p:spPr>
        <p:txBody>
          <a:bodyPr spcFirstLastPara="1" wrap="square" lIns="0" tIns="0" rIns="0" bIns="0" anchor="t" anchorCtr="0">
            <a:spAutoFit/>
          </a:bodyPr>
          <a:lstStyle/>
          <a:p>
            <a:pPr marL="0" marR="0" lvl="0" indent="0" algn="just" rtl="0">
              <a:lnSpc>
                <a:spcPct val="150020"/>
              </a:lnSpc>
              <a:spcBef>
                <a:spcPts val="0"/>
              </a:spcBef>
              <a:spcAft>
                <a:spcPts val="0"/>
              </a:spcAft>
              <a:buNone/>
            </a:pPr>
            <a:r>
              <a:rPr lang="en-US" sz="2400" dirty="0">
                <a:solidFill>
                  <a:srgbClr val="000000"/>
                </a:solidFill>
                <a:latin typeface="Tahoma"/>
                <a:ea typeface="Tahoma"/>
                <a:cs typeface="Tahoma"/>
                <a:sym typeface="Tahoma"/>
              </a:rPr>
              <a:t>Freestyle Canada acknowledges that we operate on the traditional territories of Indigenous Peoples across Turtle Island, the land now known as Canada.</a:t>
            </a:r>
          </a:p>
          <a:p>
            <a:pPr marL="0" marR="0" lvl="0" indent="0" algn="just" rtl="0">
              <a:lnSpc>
                <a:spcPct val="150020"/>
              </a:lnSpc>
              <a:spcBef>
                <a:spcPts val="0"/>
              </a:spcBef>
              <a:spcAft>
                <a:spcPts val="0"/>
              </a:spcAft>
              <a:buNone/>
            </a:pPr>
            <a:endParaRPr lang="en-US" sz="2400" dirty="0">
              <a:solidFill>
                <a:srgbClr val="000000"/>
              </a:solidFill>
              <a:latin typeface="Tahoma"/>
              <a:ea typeface="Tahoma"/>
              <a:cs typeface="Tahoma"/>
              <a:sym typeface="Tahoma"/>
            </a:endParaRPr>
          </a:p>
          <a:p>
            <a:pPr algn="just">
              <a:lnSpc>
                <a:spcPct val="150020"/>
              </a:lnSpc>
            </a:pPr>
            <a:r>
              <a:rPr lang="en-US" sz="2400" dirty="0">
                <a:solidFill>
                  <a:srgbClr val="000000"/>
                </a:solidFill>
                <a:latin typeface="Tahoma"/>
                <a:ea typeface="Tahoma"/>
                <a:cs typeface="Tahoma"/>
                <a:sym typeface="Tahoma"/>
              </a:rPr>
              <a:t>We recognize the longstanding relationships between these lands and the First Nations, Inuit, and M</a:t>
            </a:r>
            <a:r>
              <a:rPr lang="en-CA" sz="2400" dirty="0" err="1">
                <a:latin typeface="Tahoma" panose="020B0604030504040204" pitchFamily="34" charset="0"/>
                <a:ea typeface="Tahoma" panose="020B0604030504040204" pitchFamily="34" charset="0"/>
                <a:cs typeface="Tahoma" panose="020B0604030504040204" pitchFamily="34" charset="0"/>
              </a:rPr>
              <a:t>é</a:t>
            </a:r>
            <a:r>
              <a:rPr lang="en-US" sz="2400" dirty="0">
                <a:solidFill>
                  <a:srgbClr val="000000"/>
                </a:solidFill>
                <a:latin typeface="Tahoma"/>
                <a:ea typeface="Tahoma"/>
                <a:cs typeface="Tahoma"/>
                <a:sym typeface="Tahoma"/>
              </a:rPr>
              <a:t>tis Peoples, who have stewarded them for thousands of years. Their deep connection to the land, water, and air continues to guide and inspire us as we engage in sport on these territories. </a:t>
            </a:r>
          </a:p>
          <a:p>
            <a:pPr marL="0" marR="0" lvl="0" indent="0" algn="just" rtl="0">
              <a:lnSpc>
                <a:spcPct val="150020"/>
              </a:lnSpc>
              <a:spcBef>
                <a:spcPts val="0"/>
              </a:spcBef>
              <a:spcAft>
                <a:spcPts val="0"/>
              </a:spcAft>
              <a:buNone/>
            </a:pPr>
            <a:endParaRPr lang="en-US" sz="2400" dirty="0">
              <a:solidFill>
                <a:srgbClr val="000000"/>
              </a:solidFill>
              <a:latin typeface="Tahoma" panose="020B0604030504040204" pitchFamily="34" charset="0"/>
              <a:ea typeface="Tahoma" panose="020B0604030504040204" pitchFamily="34" charset="0"/>
              <a:cs typeface="Tahoma" panose="020B0604030504040204" pitchFamily="34" charset="0"/>
              <a:sym typeface="Tahoma"/>
            </a:endParaRPr>
          </a:p>
          <a:p>
            <a:pPr algn="just">
              <a:lnSpc>
                <a:spcPct val="150000"/>
              </a:lnSpc>
            </a:pPr>
            <a:r>
              <a:rPr lang="en-CA" sz="2400" dirty="0">
                <a:latin typeface="Tahoma" panose="020B0604030504040204" pitchFamily="34" charset="0"/>
                <a:ea typeface="Tahoma" panose="020B0604030504040204" pitchFamily="34" charset="0"/>
                <a:cs typeface="Tahoma" panose="020B0604030504040204" pitchFamily="34" charset="0"/>
              </a:rPr>
              <a:t>En tant </a:t>
            </a:r>
            <a:r>
              <a:rPr lang="en-CA" sz="2400" dirty="0" err="1">
                <a:latin typeface="Tahoma" panose="020B0604030504040204" pitchFamily="34" charset="0"/>
                <a:ea typeface="Tahoma" panose="020B0604030504040204" pitchFamily="34" charset="0"/>
                <a:cs typeface="Tahoma" panose="020B0604030504040204" pitchFamily="34" charset="0"/>
              </a:rPr>
              <a:t>qu’organisme</a:t>
            </a:r>
            <a:r>
              <a:rPr lang="en-CA" sz="2400" dirty="0">
                <a:latin typeface="Tahoma" panose="020B0604030504040204" pitchFamily="34" charset="0"/>
                <a:ea typeface="Tahoma" panose="020B0604030504040204" pitchFamily="34" charset="0"/>
                <a:cs typeface="Tahoma" panose="020B0604030504040204" pitchFamily="34" charset="0"/>
              </a:rPr>
              <a:t> national, nous nous </a:t>
            </a:r>
            <a:r>
              <a:rPr lang="en-CA" sz="2400" dirty="0" err="1">
                <a:latin typeface="Tahoma" panose="020B0604030504040204" pitchFamily="34" charset="0"/>
                <a:ea typeface="Tahoma" panose="020B0604030504040204" pitchFamily="34" charset="0"/>
                <a:cs typeface="Tahoma" panose="020B0604030504040204" pitchFamily="34" charset="0"/>
              </a:rPr>
              <a:t>engageons</a:t>
            </a:r>
            <a:r>
              <a:rPr lang="en-CA" sz="2400" dirty="0">
                <a:latin typeface="Tahoma" panose="020B0604030504040204" pitchFamily="34" charset="0"/>
                <a:ea typeface="Tahoma" panose="020B0604030504040204" pitchFamily="34" charset="0"/>
                <a:cs typeface="Tahoma" panose="020B0604030504040204" pitchFamily="34" charset="0"/>
              </a:rPr>
              <a:t> à faire </a:t>
            </a:r>
            <a:r>
              <a:rPr lang="en-CA" sz="2400" dirty="0" err="1">
                <a:latin typeface="Tahoma" panose="020B0604030504040204" pitchFamily="34" charset="0"/>
                <a:ea typeface="Tahoma" panose="020B0604030504040204" pitchFamily="34" charset="0"/>
                <a:cs typeface="Tahoma" panose="020B0604030504040204" pitchFamily="34" charset="0"/>
              </a:rPr>
              <a:t>progresser</a:t>
            </a:r>
            <a:r>
              <a:rPr lang="en-CA" sz="2400" dirty="0">
                <a:latin typeface="Tahoma" panose="020B0604030504040204" pitchFamily="34" charset="0"/>
                <a:ea typeface="Tahoma" panose="020B0604030504040204" pitchFamily="34" charset="0"/>
                <a:cs typeface="Tahoma" panose="020B0604030504040204" pitchFamily="34" charset="0"/>
              </a:rPr>
              <a:t> la </a:t>
            </a:r>
            <a:r>
              <a:rPr lang="en-CA" sz="2400" dirty="0" err="1">
                <a:latin typeface="Tahoma" panose="020B0604030504040204" pitchFamily="34" charset="0"/>
                <a:ea typeface="Tahoma" panose="020B0604030504040204" pitchFamily="34" charset="0"/>
                <a:cs typeface="Tahoma" panose="020B0604030504040204" pitchFamily="34" charset="0"/>
              </a:rPr>
              <a:t>réconciliation</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en</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favorisant</a:t>
            </a:r>
            <a:r>
              <a:rPr lang="en-CA" sz="2400" dirty="0">
                <a:latin typeface="Tahoma" panose="020B0604030504040204" pitchFamily="34" charset="0"/>
                <a:ea typeface="Tahoma" panose="020B0604030504040204" pitchFamily="34" charset="0"/>
                <a:cs typeface="Tahoma" panose="020B0604030504040204" pitchFamily="34" charset="0"/>
              </a:rPr>
              <a:t> le respect, </a:t>
            </a:r>
            <a:r>
              <a:rPr lang="en-CA" sz="2400" dirty="0" err="1">
                <a:latin typeface="Tahoma" panose="020B0604030504040204" pitchFamily="34" charset="0"/>
                <a:ea typeface="Tahoma" panose="020B0604030504040204" pitchFamily="34" charset="0"/>
                <a:cs typeface="Tahoma" panose="020B0604030504040204" pitchFamily="34" charset="0"/>
              </a:rPr>
              <a:t>l’inclusion</a:t>
            </a:r>
            <a:r>
              <a:rPr lang="en-CA" sz="2400" dirty="0">
                <a:latin typeface="Tahoma" panose="020B0604030504040204" pitchFamily="34" charset="0"/>
                <a:ea typeface="Tahoma" panose="020B0604030504040204" pitchFamily="34" charset="0"/>
                <a:cs typeface="Tahoma" panose="020B0604030504040204" pitchFamily="34" charset="0"/>
              </a:rPr>
              <a:t> et la </a:t>
            </a:r>
            <a:r>
              <a:rPr lang="en-CA" sz="2400" dirty="0" err="1">
                <a:latin typeface="Tahoma" panose="020B0604030504040204" pitchFamily="34" charset="0"/>
                <a:ea typeface="Tahoma" panose="020B0604030504040204" pitchFamily="34" charset="0"/>
                <a:cs typeface="Tahoma" panose="020B0604030504040204" pitchFamily="34" charset="0"/>
              </a:rPr>
              <a:t>compréhension</a:t>
            </a:r>
            <a:r>
              <a:rPr lang="en-CA" sz="2400" dirty="0">
                <a:latin typeface="Tahoma" panose="020B0604030504040204" pitchFamily="34" charset="0"/>
                <a:ea typeface="Tahoma" panose="020B0604030504040204" pitchFamily="34" charset="0"/>
                <a:cs typeface="Tahoma" panose="020B0604030504040204" pitchFamily="34" charset="0"/>
              </a:rPr>
              <a:t> au sein de </a:t>
            </a:r>
            <a:r>
              <a:rPr lang="en-CA" sz="2400" dirty="0" err="1">
                <a:latin typeface="Tahoma" panose="020B0604030504040204" pitchFamily="34" charset="0"/>
                <a:ea typeface="Tahoma" panose="020B0604030504040204" pitchFamily="34" charset="0"/>
                <a:cs typeface="Tahoma" panose="020B0604030504040204" pitchFamily="34" charset="0"/>
              </a:rPr>
              <a:t>notre</a:t>
            </a:r>
            <a:r>
              <a:rPr lang="en-CA" sz="2400" dirty="0">
                <a:latin typeface="Tahoma" panose="020B0604030504040204" pitchFamily="34" charset="0"/>
                <a:ea typeface="Tahoma" panose="020B0604030504040204" pitchFamily="34" charset="0"/>
                <a:cs typeface="Tahoma" panose="020B0604030504040204" pitchFamily="34" charset="0"/>
              </a:rPr>
              <a:t> sport et au-</a:t>
            </a:r>
            <a:r>
              <a:rPr lang="en-CA" sz="2400" dirty="0" err="1">
                <a:latin typeface="Tahoma" panose="020B0604030504040204" pitchFamily="34" charset="0"/>
                <a:ea typeface="Tahoma" panose="020B0604030504040204" pitchFamily="34" charset="0"/>
                <a:cs typeface="Tahoma" panose="020B0604030504040204" pitchFamily="34" charset="0"/>
              </a:rPr>
              <a:t>delà</a:t>
            </a:r>
            <a:r>
              <a:rPr lang="en-CA" sz="2400" dirty="0">
                <a:latin typeface="Tahoma" panose="020B0604030504040204" pitchFamily="34" charset="0"/>
                <a:ea typeface="Tahoma" panose="020B0604030504040204" pitchFamily="34" charset="0"/>
                <a:cs typeface="Tahoma" panose="020B0604030504040204" pitchFamily="34" charset="0"/>
              </a:rPr>
              <a:t>.</a:t>
            </a:r>
          </a:p>
          <a:p>
            <a:pPr algn="just">
              <a:lnSpc>
                <a:spcPct val="150000"/>
              </a:lnSpc>
            </a:pPr>
            <a:endParaRPr lang="en-CA" sz="2400" dirty="0">
              <a:latin typeface="Tahoma" panose="020B0604030504040204" pitchFamily="34" charset="0"/>
              <a:ea typeface="Tahoma" panose="020B0604030504040204" pitchFamily="34" charset="0"/>
              <a:cs typeface="Tahoma" panose="020B0604030504040204" pitchFamily="34" charset="0"/>
            </a:endParaRPr>
          </a:p>
          <a:p>
            <a:pPr algn="just">
              <a:lnSpc>
                <a:spcPct val="150000"/>
              </a:lnSpc>
            </a:pPr>
            <a:r>
              <a:rPr lang="en-CA" sz="2400" dirty="0">
                <a:latin typeface="Tahoma" panose="020B0604030504040204" pitchFamily="34" charset="0"/>
                <a:ea typeface="Tahoma" panose="020B0604030504040204" pitchFamily="34" charset="0"/>
                <a:cs typeface="Tahoma" panose="020B0604030504040204" pitchFamily="34" charset="0"/>
              </a:rPr>
              <a:t>Freestyle Canada </a:t>
            </a:r>
            <a:r>
              <a:rPr lang="en-CA" sz="2400" dirty="0" err="1">
                <a:latin typeface="Tahoma" panose="020B0604030504040204" pitchFamily="34" charset="0"/>
                <a:ea typeface="Tahoma" panose="020B0604030504040204" pitchFamily="34" charset="0"/>
                <a:cs typeface="Tahoma" panose="020B0604030504040204" pitchFamily="34" charset="0"/>
              </a:rPr>
              <a:t>s’efforce</a:t>
            </a:r>
            <a:r>
              <a:rPr lang="en-CA" sz="2400" dirty="0">
                <a:latin typeface="Tahoma" panose="020B0604030504040204" pitchFamily="34" charset="0"/>
                <a:ea typeface="Tahoma" panose="020B0604030504040204" pitchFamily="34" charset="0"/>
                <a:cs typeface="Tahoma" panose="020B0604030504040204" pitchFamily="34" charset="0"/>
              </a:rPr>
              <a:t> de faire </a:t>
            </a:r>
            <a:r>
              <a:rPr lang="en-CA" sz="2400" dirty="0" err="1">
                <a:latin typeface="Tahoma" panose="020B0604030504040204" pitchFamily="34" charset="0"/>
                <a:ea typeface="Tahoma" panose="020B0604030504040204" pitchFamily="34" charset="0"/>
                <a:cs typeface="Tahoma" panose="020B0604030504040204" pitchFamily="34" charset="0"/>
              </a:rPr>
              <a:t>en</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sorte</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que</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ses</a:t>
            </a:r>
            <a:r>
              <a:rPr lang="en-CA" sz="2400" dirty="0">
                <a:latin typeface="Tahoma" panose="020B0604030504040204" pitchFamily="34" charset="0"/>
                <a:ea typeface="Tahoma" panose="020B0604030504040204" pitchFamily="34" charset="0"/>
                <a:cs typeface="Tahoma" panose="020B0604030504040204" pitchFamily="34" charset="0"/>
              </a:rPr>
              <a:t> actions </a:t>
            </a:r>
            <a:r>
              <a:rPr lang="en-CA" sz="2400" dirty="0" err="1">
                <a:latin typeface="Tahoma" panose="020B0604030504040204" pitchFamily="34" charset="0"/>
                <a:ea typeface="Tahoma" panose="020B0604030504040204" pitchFamily="34" charset="0"/>
                <a:cs typeface="Tahoma" panose="020B0604030504040204" pitchFamily="34" charset="0"/>
              </a:rPr>
              <a:t>reflètent</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cette</a:t>
            </a:r>
            <a:r>
              <a:rPr lang="en-CA" sz="2400" dirty="0">
                <a:latin typeface="Tahoma" panose="020B0604030504040204" pitchFamily="34" charset="0"/>
                <a:ea typeface="Tahoma" panose="020B0604030504040204" pitchFamily="34" charset="0"/>
                <a:cs typeface="Tahoma" panose="020B0604030504040204" pitchFamily="34" charset="0"/>
              </a:rPr>
              <a:t> reconnaissance par le </a:t>
            </a:r>
            <a:r>
              <a:rPr lang="en-CA" sz="2400" dirty="0" err="1">
                <a:latin typeface="Tahoma" panose="020B0604030504040204" pitchFamily="34" charset="0"/>
                <a:ea typeface="Tahoma" panose="020B0604030504040204" pitchFamily="34" charset="0"/>
                <a:cs typeface="Tahoma" panose="020B0604030504040204" pitchFamily="34" charset="0"/>
              </a:rPr>
              <a:t>biais</a:t>
            </a:r>
            <a:r>
              <a:rPr lang="en-CA" sz="2400" dirty="0">
                <a:latin typeface="Tahoma" panose="020B0604030504040204" pitchFamily="34" charset="0"/>
                <a:ea typeface="Tahoma" panose="020B0604030504040204" pitchFamily="34" charset="0"/>
                <a:cs typeface="Tahoma" panose="020B0604030504040204" pitchFamily="34" charset="0"/>
              </a:rPr>
              <a:t> de </a:t>
            </a:r>
            <a:r>
              <a:rPr lang="en-CA" sz="2400" dirty="0" err="1">
                <a:latin typeface="Tahoma" panose="020B0604030504040204" pitchFamily="34" charset="0"/>
                <a:ea typeface="Tahoma" panose="020B0604030504040204" pitchFamily="34" charset="0"/>
                <a:cs typeface="Tahoma" panose="020B0604030504040204" pitchFamily="34" charset="0"/>
              </a:rPr>
              <a:t>partenariats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significatifs</a:t>
            </a:r>
            <a:r>
              <a:rPr lang="en-CA" sz="2400" dirty="0">
                <a:latin typeface="Tahoma" panose="020B0604030504040204" pitchFamily="34" charset="0"/>
                <a:ea typeface="Tahoma" panose="020B0604030504040204" pitchFamily="34" charset="0"/>
                <a:cs typeface="Tahoma" panose="020B0604030504040204" pitchFamily="34" charset="0"/>
              </a:rPr>
              <a:t> et </a:t>
            </a:r>
            <a:r>
              <a:rPr lang="en-CA" sz="2400" dirty="0" err="1">
                <a:latin typeface="Tahoma" panose="020B0604030504040204" pitchFamily="34" charset="0"/>
                <a:ea typeface="Tahoma" panose="020B0604030504040204" pitchFamily="34" charset="0"/>
                <a:cs typeface="Tahoma" panose="020B0604030504040204" pitchFamily="34" charset="0"/>
              </a:rPr>
              <a:t>d’apprentissages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continus</a:t>
            </a:r>
            <a:r>
              <a:rPr lang="en-CA" sz="2400" dirty="0">
                <a:latin typeface="Tahoma" panose="020B0604030504040204" pitchFamily="34" charset="0"/>
                <a:ea typeface="Tahoma" panose="020B0604030504040204" pitchFamily="34" charset="0"/>
                <a:cs typeface="Tahoma" panose="020B0604030504040204" pitchFamily="34" charset="0"/>
              </a:rPr>
              <a:t>.</a:t>
            </a:r>
          </a:p>
          <a:p>
            <a:pPr marL="0" marR="0" lvl="0" indent="0" algn="just" rtl="0">
              <a:lnSpc>
                <a:spcPct val="150000"/>
              </a:lnSpc>
              <a:spcBef>
                <a:spcPts val="0"/>
              </a:spcBef>
              <a:spcAft>
                <a:spcPts val="0"/>
              </a:spcAft>
              <a:buNone/>
            </a:pPr>
            <a:endParaRPr lang="en-US" sz="2400" dirty="0">
              <a:solidFill>
                <a:srgbClr val="000000"/>
              </a:solidFill>
              <a:latin typeface="Tahoma"/>
              <a:ea typeface="Tahoma"/>
              <a:cs typeface="Tahoma"/>
              <a:sym typeface="Tahoma"/>
            </a:endParaRPr>
          </a:p>
          <a:p>
            <a:pPr marL="0" marR="0" lvl="0" indent="0" algn="just" rtl="0">
              <a:lnSpc>
                <a:spcPct val="150020"/>
              </a:lnSpc>
              <a:spcBef>
                <a:spcPts val="0"/>
              </a:spcBef>
              <a:spcAft>
                <a:spcPts val="0"/>
              </a:spcAft>
              <a:buNone/>
            </a:pPr>
            <a:endParaRPr lang="en-US" sz="2400" dirty="0">
              <a:latin typeface="Tahoma"/>
              <a:ea typeface="Tahoma"/>
              <a:cs typeface="Tahoma"/>
              <a:sym typeface="Tahoma"/>
            </a:endParaRPr>
          </a:p>
        </p:txBody>
      </p:sp>
      <p:sp>
        <p:nvSpPr>
          <p:cNvPr id="165" name="Google Shape;165;p6"/>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4">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59F89A95-F375-3319-8B52-D97B287F9D88}"/>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2"/>
          <p:cNvSpPr/>
          <p:nvPr/>
        </p:nvSpPr>
        <p:spPr>
          <a:xfrm rot="2778626">
            <a:off x="-1299632" y="-2188568"/>
            <a:ext cx="5237492" cy="7754552"/>
          </a:xfrm>
          <a:custGeom>
            <a:avLst/>
            <a:gdLst/>
            <a:ahLst/>
            <a:cxnLst/>
            <a:rect l="l" t="t" r="r" b="b"/>
            <a:pathLst>
              <a:path w="5237492" h="7754552" extrusionOk="0">
                <a:moveTo>
                  <a:pt x="0" y="0"/>
                </a:moveTo>
                <a:lnTo>
                  <a:pt x="5237492" y="0"/>
                </a:lnTo>
                <a:lnTo>
                  <a:pt x="5237492" y="7754553"/>
                </a:lnTo>
                <a:lnTo>
                  <a:pt x="0" y="7754553"/>
                </a:lnTo>
                <a:lnTo>
                  <a:pt x="0" y="0"/>
                </a:lnTo>
                <a:close/>
              </a:path>
            </a:pathLst>
          </a:custGeom>
          <a:blipFill rotWithShape="1">
            <a:blip r:embed="rId3">
              <a:alphaModFix/>
            </a:blip>
            <a:stretch>
              <a:fillRect t="-14439" b="-144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21" name="Google Shape;221;p12"/>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4">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B4E9E5F1-2E21-3967-6070-EAF64AD8A4B4}"/>
              </a:ext>
            </a:extLst>
          </p:cNvPr>
          <p:cNvSpPr txBox="1"/>
          <p:nvPr/>
        </p:nvSpPr>
        <p:spPr>
          <a:xfrm>
            <a:off x="0" y="3413604"/>
            <a:ext cx="18287999" cy="3046988"/>
          </a:xfrm>
          <a:prstGeom prst="rect">
            <a:avLst/>
          </a:prstGeom>
          <a:noFill/>
        </p:spPr>
        <p:txBody>
          <a:bodyPr wrap="square" rtlCol="0">
            <a:spAutoFit/>
          </a:bodyPr>
          <a:lstStyle/>
          <a:p>
            <a:pPr algn="ctr"/>
            <a:r>
              <a:rPr lang="en-US" sz="4800" dirty="0">
                <a:latin typeface="Tahoma" panose="020B0604030504040204" pitchFamily="34" charset="0"/>
                <a:ea typeface="Tahoma" panose="020B0604030504040204" pitchFamily="34" charset="0"/>
                <a:cs typeface="Tahoma" panose="020B0604030504040204" pitchFamily="34" charset="0"/>
              </a:rPr>
              <a:t>Overview of Webinar &amp; Voting Procedures</a:t>
            </a:r>
          </a:p>
          <a:p>
            <a:pPr algn="ctr"/>
            <a:endParaRPr lang="en-US" sz="4800" dirty="0">
              <a:latin typeface="Tahoma" panose="020B0604030504040204" pitchFamily="34" charset="0"/>
              <a:ea typeface="Tahoma" panose="020B0604030504040204" pitchFamily="34" charset="0"/>
              <a:cs typeface="Tahoma" panose="020B0604030504040204" pitchFamily="34" charset="0"/>
            </a:endParaRPr>
          </a:p>
          <a:p>
            <a:pPr algn="ctr"/>
            <a:r>
              <a:rPr lang="en-CA" sz="4800" dirty="0">
                <a:effectLst/>
                <a:latin typeface="Tahoma" panose="020B0604030504040204" pitchFamily="34" charset="0"/>
                <a:ea typeface="Tahoma" panose="020B0604030504040204" pitchFamily="34" charset="0"/>
                <a:cs typeface="Tahoma" panose="020B0604030504040204" pitchFamily="34" charset="0"/>
              </a:rPr>
              <a:t>Compte-</a:t>
            </a:r>
            <a:r>
              <a:rPr lang="en-CA" sz="4800" dirty="0" err="1">
                <a:effectLst/>
                <a:latin typeface="Tahoma" panose="020B0604030504040204" pitchFamily="34" charset="0"/>
                <a:ea typeface="Tahoma" panose="020B0604030504040204" pitchFamily="34" charset="0"/>
                <a:cs typeface="Tahoma" panose="020B0604030504040204" pitchFamily="34" charset="0"/>
              </a:rPr>
              <a:t>rendu</a:t>
            </a:r>
            <a:r>
              <a:rPr lang="en-CA" sz="4800" dirty="0">
                <a:effectLst/>
                <a:latin typeface="Tahoma" panose="020B0604030504040204" pitchFamily="34" charset="0"/>
                <a:ea typeface="Tahoma" panose="020B0604030504040204" pitchFamily="34" charset="0"/>
                <a:cs typeface="Tahoma" panose="020B0604030504040204" pitchFamily="34" charset="0"/>
              </a:rPr>
              <a:t> du Webinar et</a:t>
            </a:r>
            <a:r>
              <a:rPr lang="en-CA" sz="4800" dirty="0">
                <a:latin typeface="Tahoma" panose="020B0604030504040204" pitchFamily="34" charset="0"/>
                <a:ea typeface="Tahoma" panose="020B0604030504040204" pitchFamily="34" charset="0"/>
                <a:cs typeface="Tahoma" panose="020B0604030504040204" pitchFamily="34" charset="0"/>
              </a:rPr>
              <a:t> </a:t>
            </a:r>
            <a:r>
              <a:rPr lang="en-CA" sz="4800" dirty="0">
                <a:effectLst/>
                <a:latin typeface="Tahoma" panose="020B0604030504040204" pitchFamily="34" charset="0"/>
                <a:ea typeface="Tahoma" panose="020B0604030504040204" pitchFamily="34" charset="0"/>
                <a:cs typeface="Tahoma" panose="020B0604030504040204" pitchFamily="34" charset="0"/>
              </a:rPr>
              <a:t>procedures</a:t>
            </a:r>
            <a:r>
              <a:rPr lang="en-CA" sz="4800" dirty="0">
                <a:latin typeface="Tahoma" panose="020B0604030504040204" pitchFamily="34" charset="0"/>
                <a:ea typeface="Tahoma" panose="020B0604030504040204" pitchFamily="34" charset="0"/>
                <a:cs typeface="Tahoma" panose="020B0604030504040204" pitchFamily="34" charset="0"/>
              </a:rPr>
              <a:t> </a:t>
            </a:r>
            <a:r>
              <a:rPr lang="en-CA" sz="4800" dirty="0">
                <a:effectLst/>
                <a:latin typeface="Tahoma" panose="020B0604030504040204" pitchFamily="34" charset="0"/>
                <a:ea typeface="Tahoma" panose="020B0604030504040204" pitchFamily="34" charset="0"/>
                <a:cs typeface="Tahoma" panose="020B0604030504040204" pitchFamily="34" charset="0"/>
              </a:rPr>
              <a:t>du vote</a:t>
            </a:r>
          </a:p>
          <a:p>
            <a:pPr algn="ct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D06811F3-C0E8-907B-22A0-1A068C359368}"/>
              </a:ext>
            </a:extLst>
          </p:cNvPr>
          <p:cNvSpPr txBox="1"/>
          <p:nvPr/>
        </p:nvSpPr>
        <p:spPr>
          <a:xfrm>
            <a:off x="0" y="365269"/>
            <a:ext cx="18288000"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Canadian Freestyle Ski Association</a:t>
            </a:r>
          </a:p>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 Association Canadienne de ski </a:t>
            </a:r>
            <a:r>
              <a:rPr lang="en-US"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acrobatique</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FD0F77E1-74F9-6B52-9B50-8E2668C4B8D3}"/>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4013544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p:nvPr/>
        </p:nvSpPr>
        <p:spPr>
          <a:xfrm>
            <a:off x="15913027" y="871398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3">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 name="Google Shape;212;p11"/>
          <p:cNvSpPr/>
          <p:nvPr/>
        </p:nvSpPr>
        <p:spPr>
          <a:xfrm rot="3210493">
            <a:off x="-297954" y="-1013982"/>
            <a:ext cx="4134811" cy="4688221"/>
          </a:xfrm>
          <a:custGeom>
            <a:avLst/>
            <a:gdLst/>
            <a:ahLst/>
            <a:cxnLst/>
            <a:rect l="l" t="t" r="r" b="b"/>
            <a:pathLst>
              <a:path w="8458259" h="7114076" extrusionOk="0">
                <a:moveTo>
                  <a:pt x="0" y="0"/>
                </a:moveTo>
                <a:lnTo>
                  <a:pt x="8458259" y="0"/>
                </a:lnTo>
                <a:lnTo>
                  <a:pt x="8458259" y="7114075"/>
                </a:lnTo>
                <a:lnTo>
                  <a:pt x="0" y="71140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9749ABB9-128B-A52F-C786-82400580F8A7}"/>
              </a:ext>
            </a:extLst>
          </p:cNvPr>
          <p:cNvSpPr txBox="1"/>
          <p:nvPr/>
        </p:nvSpPr>
        <p:spPr>
          <a:xfrm>
            <a:off x="-100012" y="3004668"/>
            <a:ext cx="18288000" cy="3046988"/>
          </a:xfrm>
          <a:prstGeom prst="rect">
            <a:avLst/>
          </a:prstGeom>
          <a:noFill/>
        </p:spPr>
        <p:txBody>
          <a:bodyPr wrap="square" rtlCol="0">
            <a:spAutoFit/>
          </a:bodyPr>
          <a:lstStyle/>
          <a:p>
            <a:pPr algn="ctr"/>
            <a:r>
              <a:rPr lang="en-US" sz="4800" dirty="0">
                <a:latin typeface="Tahoma" panose="020B0604030504040204" pitchFamily="34" charset="0"/>
                <a:ea typeface="Tahoma" panose="020B0604030504040204" pitchFamily="34" charset="0"/>
                <a:cs typeface="Tahoma" panose="020B0604030504040204" pitchFamily="34" charset="0"/>
              </a:rPr>
              <a:t>Call to Order</a:t>
            </a:r>
          </a:p>
          <a:p>
            <a:pPr algn="ctr"/>
            <a:endParaRPr lang="en-US" sz="4800" dirty="0">
              <a:latin typeface="Tahoma" panose="020B0604030504040204" pitchFamily="34" charset="0"/>
              <a:ea typeface="Tahoma" panose="020B0604030504040204" pitchFamily="34" charset="0"/>
              <a:cs typeface="Tahoma" panose="020B0604030504040204" pitchFamily="34" charset="0"/>
            </a:endParaRPr>
          </a:p>
          <a:p>
            <a:pPr algn="ctr"/>
            <a:r>
              <a:rPr lang="en-CA" sz="4800" dirty="0" err="1">
                <a:effectLst/>
                <a:latin typeface="Tahoma" panose="020B0604030504040204" pitchFamily="34" charset="0"/>
                <a:ea typeface="Tahoma" panose="020B0604030504040204" pitchFamily="34" charset="0"/>
                <a:cs typeface="Tahoma" panose="020B0604030504040204" pitchFamily="34" charset="0"/>
              </a:rPr>
              <a:t>Ouverture</a:t>
            </a:r>
            <a:r>
              <a:rPr lang="en-CA" sz="4800" dirty="0">
                <a:effectLst/>
                <a:latin typeface="Tahoma" panose="020B0604030504040204" pitchFamily="34" charset="0"/>
                <a:ea typeface="Tahoma" panose="020B0604030504040204" pitchFamily="34" charset="0"/>
                <a:cs typeface="Tahoma" panose="020B0604030504040204" pitchFamily="34" charset="0"/>
              </a:rPr>
              <a:t> de </a:t>
            </a:r>
            <a:r>
              <a:rPr lang="en-CA" sz="4800" dirty="0" err="1">
                <a:effectLst/>
                <a:latin typeface="Tahoma" panose="020B0604030504040204" pitchFamily="34" charset="0"/>
                <a:ea typeface="Tahoma" panose="020B0604030504040204" pitchFamily="34" charset="0"/>
                <a:cs typeface="Tahoma" panose="020B0604030504040204" pitchFamily="34" charset="0"/>
              </a:rPr>
              <a:t>l’assemblée</a:t>
            </a:r>
            <a:endParaRPr lang="en-CA" sz="4800" dirty="0">
              <a:effectLst/>
              <a:latin typeface="Tahoma" panose="020B0604030504040204" pitchFamily="34" charset="0"/>
              <a:ea typeface="Tahoma" panose="020B0604030504040204" pitchFamily="34" charset="0"/>
              <a:cs typeface="Tahoma" panose="020B0604030504040204" pitchFamily="34" charset="0"/>
            </a:endParaRPr>
          </a:p>
          <a:p>
            <a:pPr algn="ct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5C53EE54-1A93-DBD9-0A81-961D1C29197B}"/>
              </a:ext>
            </a:extLst>
          </p:cNvPr>
          <p:cNvSpPr txBox="1"/>
          <p:nvPr/>
        </p:nvSpPr>
        <p:spPr>
          <a:xfrm>
            <a:off x="-100012" y="237090"/>
            <a:ext cx="18388012"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Canadian Freestyle Ski Association</a:t>
            </a:r>
          </a:p>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 Association Canadienne de ski </a:t>
            </a:r>
            <a:r>
              <a:rPr lang="en-US"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acrobatique</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1B3B6539-DEB3-30EB-398F-D29B1F83DFF4}"/>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71762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3"/>
          <p:cNvSpPr/>
          <p:nvPr/>
        </p:nvSpPr>
        <p:spPr>
          <a:xfrm>
            <a:off x="-1970145" y="-1699272"/>
            <a:ext cx="6609584" cy="6519602"/>
          </a:xfrm>
          <a:custGeom>
            <a:avLst/>
            <a:gdLst/>
            <a:ahLst/>
            <a:cxnLst/>
            <a:rect l="l" t="t" r="r" b="b"/>
            <a:pathLst>
              <a:path w="6609584" h="6519602" extrusionOk="0">
                <a:moveTo>
                  <a:pt x="0" y="0"/>
                </a:moveTo>
                <a:lnTo>
                  <a:pt x="6609584" y="0"/>
                </a:lnTo>
                <a:lnTo>
                  <a:pt x="6609584" y="6519603"/>
                </a:lnTo>
                <a:lnTo>
                  <a:pt x="0" y="651960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13"/>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4">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7371F159-ED01-5928-C2DF-EB307B6A1A11}"/>
              </a:ext>
            </a:extLst>
          </p:cNvPr>
          <p:cNvSpPr txBox="1"/>
          <p:nvPr/>
        </p:nvSpPr>
        <p:spPr>
          <a:xfrm>
            <a:off x="128588" y="237090"/>
            <a:ext cx="18159412"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Canadian Freestyle Ski Association</a:t>
            </a:r>
          </a:p>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 Association Canadienne de ski </a:t>
            </a:r>
            <a:r>
              <a:rPr lang="en-US"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acrobatique</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3DD84A05-8C49-CA6F-FCDD-DA1321E7D834}"/>
              </a:ext>
            </a:extLst>
          </p:cNvPr>
          <p:cNvSpPr txBox="1"/>
          <p:nvPr/>
        </p:nvSpPr>
        <p:spPr>
          <a:xfrm>
            <a:off x="0" y="3194715"/>
            <a:ext cx="18287999" cy="2554545"/>
          </a:xfrm>
          <a:prstGeom prst="rect">
            <a:avLst/>
          </a:prstGeom>
          <a:noFill/>
        </p:spPr>
        <p:txBody>
          <a:bodyPr wrap="square" rtlCol="0">
            <a:spAutoFit/>
          </a:bodyPr>
          <a:lstStyle/>
          <a:p>
            <a:pPr algn="ctr"/>
            <a:r>
              <a:rPr lang="en-US" sz="4000" dirty="0">
                <a:latin typeface="Tahoma" panose="020B0604030504040204" pitchFamily="34" charset="0"/>
                <a:ea typeface="Tahoma" panose="020B0604030504040204" pitchFamily="34" charset="0"/>
                <a:cs typeface="Tahoma" panose="020B0604030504040204" pitchFamily="34" charset="0"/>
              </a:rPr>
              <a:t>Review and Approval of Agenda</a:t>
            </a:r>
          </a:p>
          <a:p>
            <a:pPr algn="ctr"/>
            <a:endParaRPr lang="en-US" sz="4000" dirty="0">
              <a:latin typeface="Tahoma" panose="020B0604030504040204" pitchFamily="34" charset="0"/>
              <a:ea typeface="Tahoma" panose="020B0604030504040204" pitchFamily="34" charset="0"/>
              <a:cs typeface="Tahoma" panose="020B0604030504040204" pitchFamily="34" charset="0"/>
            </a:endParaRPr>
          </a:p>
          <a:p>
            <a:pPr algn="ctr"/>
            <a:r>
              <a:rPr lang="en-CA" sz="4000" dirty="0">
                <a:effectLst/>
                <a:latin typeface="Tahoma" panose="020B0604030504040204" pitchFamily="34" charset="0"/>
                <a:ea typeface="Tahoma" panose="020B0604030504040204" pitchFamily="34" charset="0"/>
                <a:cs typeface="Tahoma" panose="020B0604030504040204" pitchFamily="34" charset="0"/>
              </a:rPr>
              <a:t>Examen et approbation de </a:t>
            </a:r>
            <a:r>
              <a:rPr lang="en-CA" sz="4000" dirty="0" err="1">
                <a:effectLst/>
                <a:latin typeface="Tahoma" panose="020B0604030504040204" pitchFamily="34" charset="0"/>
                <a:ea typeface="Tahoma" panose="020B0604030504040204" pitchFamily="34" charset="0"/>
                <a:cs typeface="Tahoma" panose="020B0604030504040204" pitchFamily="34" charset="0"/>
              </a:rPr>
              <a:t>l'ordre</a:t>
            </a:r>
            <a:r>
              <a:rPr lang="en-CA" sz="4000" dirty="0">
                <a:effectLst/>
                <a:latin typeface="Tahoma" panose="020B0604030504040204" pitchFamily="34" charset="0"/>
                <a:ea typeface="Tahoma" panose="020B0604030504040204" pitchFamily="34" charset="0"/>
                <a:cs typeface="Tahoma" panose="020B0604030504040204" pitchFamily="34" charset="0"/>
              </a:rPr>
              <a:t> du jour</a:t>
            </a:r>
          </a:p>
          <a:p>
            <a:pPr algn="ctr"/>
            <a:endParaRPr lang="en-US" sz="4000" dirty="0">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B33EC144-5E16-827C-8397-2D58132447F4}"/>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5" name="TextBox 4">
            <a:extLst>
              <a:ext uri="{FF2B5EF4-FFF2-40B4-BE49-F238E27FC236}">
                <a16:creationId xmlns:a16="http://schemas.microsoft.com/office/drawing/2014/main" id="{8FA65902-CFDA-0FA8-20F0-6AA33A739E6E}"/>
              </a:ext>
            </a:extLst>
          </p:cNvPr>
          <p:cNvSpPr txBox="1"/>
          <p:nvPr/>
        </p:nvSpPr>
        <p:spPr>
          <a:xfrm>
            <a:off x="3139678" y="7219080"/>
            <a:ext cx="9479756" cy="1384995"/>
          </a:xfrm>
          <a:prstGeom prst="rect">
            <a:avLst/>
          </a:prstGeom>
          <a:noFill/>
        </p:spPr>
        <p:txBody>
          <a:bodyPr wrap="square">
            <a:spAutoFit/>
          </a:bodyPr>
          <a:lstStyle/>
          <a:p>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Moved by:</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br>
              <a:rPr lang="en-CA" sz="2800" dirty="0">
                <a:latin typeface="Tahoma" panose="020B0604030504040204" pitchFamily="34" charset="0"/>
                <a:ea typeface="Tahoma" panose="020B0604030504040204" pitchFamily="34" charset="0"/>
                <a:cs typeface="Tahoma" panose="020B0604030504040204" pitchFamily="34" charset="0"/>
              </a:rPr>
            </a:b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Seconded by:</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br>
              <a:rPr lang="en-CA" sz="2800" dirty="0">
                <a:latin typeface="Tahoma" panose="020B0604030504040204" pitchFamily="34" charset="0"/>
                <a:ea typeface="Tahoma" panose="020B0604030504040204" pitchFamily="34" charset="0"/>
                <a:cs typeface="Tahoma" panose="020B0604030504040204" pitchFamily="34" charset="0"/>
              </a:rPr>
            </a:b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Carried:</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96855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5"/>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3">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p15"/>
          <p:cNvSpPr/>
          <p:nvPr/>
        </p:nvSpPr>
        <p:spPr>
          <a:xfrm>
            <a:off x="-823745" y="-984299"/>
            <a:ext cx="5074903" cy="6127799"/>
          </a:xfrm>
          <a:custGeom>
            <a:avLst/>
            <a:gdLst/>
            <a:ahLst/>
            <a:cxnLst/>
            <a:rect l="l" t="t" r="r" b="b"/>
            <a:pathLst>
              <a:path w="7050359" h="11580652" extrusionOk="0">
                <a:moveTo>
                  <a:pt x="0" y="0"/>
                </a:moveTo>
                <a:lnTo>
                  <a:pt x="7050359" y="0"/>
                </a:lnTo>
                <a:lnTo>
                  <a:pt x="7050359" y="11580652"/>
                </a:lnTo>
                <a:lnTo>
                  <a:pt x="0" y="1158065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6CABCB69-74DF-5471-0027-D2CD6A7C5C20}"/>
              </a:ext>
            </a:extLst>
          </p:cNvPr>
          <p:cNvSpPr txBox="1"/>
          <p:nvPr/>
        </p:nvSpPr>
        <p:spPr>
          <a:xfrm>
            <a:off x="0" y="3092176"/>
            <a:ext cx="18288000" cy="2554545"/>
          </a:xfrm>
          <a:prstGeom prst="rect">
            <a:avLst/>
          </a:prstGeom>
          <a:noFill/>
        </p:spPr>
        <p:txBody>
          <a:bodyPr wrap="square" rtlCol="0">
            <a:spAutoFit/>
          </a:bodyPr>
          <a:lstStyle/>
          <a:p>
            <a:pPr algn="ctr"/>
            <a:r>
              <a:rPr lang="en-US" sz="4000" dirty="0">
                <a:latin typeface="Tahoma" panose="020B0604030504040204" pitchFamily="34" charset="0"/>
                <a:ea typeface="Tahoma" panose="020B0604030504040204" pitchFamily="34" charset="0"/>
                <a:cs typeface="Tahoma" panose="020B0604030504040204" pitchFamily="34" charset="0"/>
              </a:rPr>
              <a:t>Calling of Role &amp; Certifying of Proxies</a:t>
            </a:r>
          </a:p>
          <a:p>
            <a:pPr algn="ctr"/>
            <a:endParaRPr lang="en-US" sz="4000" dirty="0">
              <a:latin typeface="Tahoma" panose="020B0604030504040204" pitchFamily="34" charset="0"/>
              <a:ea typeface="Tahoma" panose="020B0604030504040204" pitchFamily="34" charset="0"/>
              <a:cs typeface="Tahoma" panose="020B0604030504040204" pitchFamily="34" charset="0"/>
            </a:endParaRPr>
          </a:p>
          <a:p>
            <a:pPr algn="ctr"/>
            <a:r>
              <a:rPr lang="en-CA" sz="4000" dirty="0">
                <a:effectLst/>
                <a:latin typeface="Tahoma" panose="020B0604030504040204" pitchFamily="34" charset="0"/>
                <a:ea typeface="Tahoma" panose="020B0604030504040204" pitchFamily="34" charset="0"/>
                <a:cs typeface="Tahoma" panose="020B0604030504040204" pitchFamily="34" charset="0"/>
              </a:rPr>
              <a:t>Appel nominal et attestation des procurations</a:t>
            </a:r>
          </a:p>
          <a:p>
            <a:pPr algn="ctr"/>
            <a:endParaRPr lang="en-US" sz="40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D99A1A5A-5143-F066-B52A-3484FA25D0CF}"/>
              </a:ext>
            </a:extLst>
          </p:cNvPr>
          <p:cNvSpPr txBox="1"/>
          <p:nvPr/>
        </p:nvSpPr>
        <p:spPr>
          <a:xfrm>
            <a:off x="0" y="259073"/>
            <a:ext cx="18288000"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Canadian Freestyle Ski Association</a:t>
            </a:r>
          </a:p>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 Association Canadienne de ski </a:t>
            </a:r>
            <a:r>
              <a:rPr lang="en-US"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acrobatique</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7FBBCD53-9FD5-0108-7B5C-AA7876042A97}"/>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1015023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8B7724E-E2FD-144F-EAA4-9230D6D923BC}"/>
            </a:ext>
          </a:extLst>
        </p:cNvPr>
        <p:cNvGrpSpPr/>
        <p:nvPr/>
      </p:nvGrpSpPr>
      <p:grpSpPr>
        <a:xfrm>
          <a:off x="0" y="0"/>
          <a:ext cx="0" cy="0"/>
          <a:chOff x="0" y="0"/>
          <a:chExt cx="0" cy="0"/>
        </a:xfrm>
      </p:grpSpPr>
      <p:sp>
        <p:nvSpPr>
          <p:cNvPr id="211" name="Google Shape;211;p11">
            <a:extLst>
              <a:ext uri="{FF2B5EF4-FFF2-40B4-BE49-F238E27FC236}">
                <a16:creationId xmlns:a16="http://schemas.microsoft.com/office/drawing/2014/main" id="{BA7ED484-F94D-7665-441F-AF84CC72CC8A}"/>
              </a:ext>
            </a:extLst>
          </p:cNvPr>
          <p:cNvSpPr/>
          <p:nvPr/>
        </p:nvSpPr>
        <p:spPr>
          <a:xfrm>
            <a:off x="15641052" y="8725261"/>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3">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 name="Google Shape;212;p11">
            <a:extLst>
              <a:ext uri="{FF2B5EF4-FFF2-40B4-BE49-F238E27FC236}">
                <a16:creationId xmlns:a16="http://schemas.microsoft.com/office/drawing/2014/main" id="{92BDF749-CE72-B5FB-E1CB-54E0D0527A32}"/>
              </a:ext>
            </a:extLst>
          </p:cNvPr>
          <p:cNvSpPr/>
          <p:nvPr/>
        </p:nvSpPr>
        <p:spPr>
          <a:xfrm rot="3210493">
            <a:off x="-323487" y="-1461984"/>
            <a:ext cx="3718080" cy="4910125"/>
          </a:xfrm>
          <a:custGeom>
            <a:avLst/>
            <a:gdLst/>
            <a:ahLst/>
            <a:cxnLst/>
            <a:rect l="l" t="t" r="r" b="b"/>
            <a:pathLst>
              <a:path w="8458259" h="7114076" extrusionOk="0">
                <a:moveTo>
                  <a:pt x="0" y="0"/>
                </a:moveTo>
                <a:lnTo>
                  <a:pt x="8458259" y="0"/>
                </a:lnTo>
                <a:lnTo>
                  <a:pt x="8458259" y="7114075"/>
                </a:lnTo>
                <a:lnTo>
                  <a:pt x="0" y="71140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TextBox 3">
            <a:extLst>
              <a:ext uri="{FF2B5EF4-FFF2-40B4-BE49-F238E27FC236}">
                <a16:creationId xmlns:a16="http://schemas.microsoft.com/office/drawing/2014/main" id="{8A50082C-124E-8511-F24E-B8728CDABC0D}"/>
              </a:ext>
            </a:extLst>
          </p:cNvPr>
          <p:cNvSpPr txBox="1"/>
          <p:nvPr/>
        </p:nvSpPr>
        <p:spPr>
          <a:xfrm>
            <a:off x="0" y="433155"/>
            <a:ext cx="18288000" cy="769441"/>
          </a:xfrm>
          <a:prstGeom prst="rect">
            <a:avLst/>
          </a:prstGeom>
          <a:noFill/>
        </p:spPr>
        <p:txBody>
          <a:bodyPr wrap="square">
            <a:spAutoFit/>
          </a:bodyPr>
          <a:lstStyle/>
          <a:p>
            <a:pPr algn="ctr"/>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Designated Voting Delegates</a:t>
            </a:r>
          </a:p>
        </p:txBody>
      </p:sp>
      <p:graphicFrame>
        <p:nvGraphicFramePr>
          <p:cNvPr id="2" name="Table 1">
            <a:extLst>
              <a:ext uri="{FF2B5EF4-FFF2-40B4-BE49-F238E27FC236}">
                <a16:creationId xmlns:a16="http://schemas.microsoft.com/office/drawing/2014/main" id="{AC74997D-CAC6-EB66-1FB9-86A7605E5C1B}"/>
              </a:ext>
            </a:extLst>
          </p:cNvPr>
          <p:cNvGraphicFramePr>
            <a:graphicFrameLocks noGrp="1"/>
          </p:cNvGraphicFramePr>
          <p:nvPr>
            <p:extLst>
              <p:ext uri="{D42A27DB-BD31-4B8C-83A1-F6EECF244321}">
                <p14:modId xmlns:p14="http://schemas.microsoft.com/office/powerpoint/2010/main" val="1705601632"/>
              </p:ext>
            </p:extLst>
          </p:nvPr>
        </p:nvGraphicFramePr>
        <p:xfrm>
          <a:off x="3304673" y="2462473"/>
          <a:ext cx="12336379" cy="5670872"/>
        </p:xfrm>
        <a:graphic>
          <a:graphicData uri="http://schemas.openxmlformats.org/drawingml/2006/table">
            <a:tbl>
              <a:tblPr firstRow="1" bandRow="1">
                <a:tableStyleId>{073A0DAA-6AF3-43AB-8588-CEC1D06C72B9}</a:tableStyleId>
              </a:tblPr>
              <a:tblGrid>
                <a:gridCol w="4692455">
                  <a:extLst>
                    <a:ext uri="{9D8B030D-6E8A-4147-A177-3AD203B41FA5}">
                      <a16:colId xmlns:a16="http://schemas.microsoft.com/office/drawing/2014/main" val="916242871"/>
                    </a:ext>
                  </a:extLst>
                </a:gridCol>
                <a:gridCol w="7643924">
                  <a:extLst>
                    <a:ext uri="{9D8B030D-6E8A-4147-A177-3AD203B41FA5}">
                      <a16:colId xmlns:a16="http://schemas.microsoft.com/office/drawing/2014/main" val="2046930995"/>
                    </a:ext>
                  </a:extLst>
                </a:gridCol>
              </a:tblGrid>
              <a:tr h="850632">
                <a:tc>
                  <a:txBody>
                    <a:bodyPr/>
                    <a:lstStyle/>
                    <a:p>
                      <a:pPr algn="ctr"/>
                      <a:r>
                        <a:rPr lang="en-US" sz="2800" dirty="0">
                          <a:latin typeface="Tahoma" panose="020B0604030504040204" pitchFamily="34" charset="0"/>
                          <a:ea typeface="Tahoma" panose="020B0604030504040204" pitchFamily="34" charset="0"/>
                          <a:cs typeface="Tahoma" panose="020B0604030504040204" pitchFamily="34" charset="0"/>
                        </a:rPr>
                        <a:t>Province/Territory</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800" dirty="0">
                          <a:latin typeface="Tahoma" panose="020B0604030504040204" pitchFamily="34" charset="0"/>
                          <a:ea typeface="Tahoma" panose="020B0604030504040204" pitchFamily="34" charset="0"/>
                          <a:cs typeface="Tahoma" panose="020B0604030504040204" pitchFamily="34" charset="0"/>
                        </a:rPr>
                        <a:t>Voting Delegate</a:t>
                      </a:r>
                    </a:p>
                    <a:p>
                      <a:endParaRPr lang="en-US" dirty="0"/>
                    </a:p>
                  </a:txBody>
                  <a:tcPr/>
                </a:tc>
                <a:extLst>
                  <a:ext uri="{0D108BD9-81ED-4DB2-BD59-A6C34878D82A}">
                    <a16:rowId xmlns:a16="http://schemas.microsoft.com/office/drawing/2014/main" val="2338463438"/>
                  </a:ext>
                </a:extLst>
              </a:tr>
              <a:tr h="602530">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Yukon</a:t>
                      </a:r>
                    </a:p>
                  </a:txBody>
                  <a:tcPr/>
                </a:tc>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Nick Hull</a:t>
                      </a:r>
                    </a:p>
                  </a:txBody>
                  <a:tcPr/>
                </a:tc>
                <a:extLst>
                  <a:ext uri="{0D108BD9-81ED-4DB2-BD59-A6C34878D82A}">
                    <a16:rowId xmlns:a16="http://schemas.microsoft.com/office/drawing/2014/main" val="1189029174"/>
                  </a:ext>
                </a:extLst>
              </a:tr>
              <a:tr h="602530">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British Columbia</a:t>
                      </a:r>
                    </a:p>
                  </a:txBody>
                  <a:tcPr/>
                </a:tc>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Josh Dueck</a:t>
                      </a:r>
                    </a:p>
                  </a:txBody>
                  <a:tcPr/>
                </a:tc>
                <a:extLst>
                  <a:ext uri="{0D108BD9-81ED-4DB2-BD59-A6C34878D82A}">
                    <a16:rowId xmlns:a16="http://schemas.microsoft.com/office/drawing/2014/main" val="3842374251"/>
                  </a:ext>
                </a:extLst>
              </a:tr>
              <a:tr h="602530">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Alberta</a:t>
                      </a:r>
                    </a:p>
                  </a:txBody>
                  <a:tcPr/>
                </a:tc>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Jeremy Cooper</a:t>
                      </a:r>
                    </a:p>
                  </a:txBody>
                  <a:tcPr/>
                </a:tc>
                <a:extLst>
                  <a:ext uri="{0D108BD9-81ED-4DB2-BD59-A6C34878D82A}">
                    <a16:rowId xmlns:a16="http://schemas.microsoft.com/office/drawing/2014/main" val="1298349792"/>
                  </a:ext>
                </a:extLst>
              </a:tr>
              <a:tr h="602530">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Saskatchewan</a:t>
                      </a:r>
                    </a:p>
                  </a:txBody>
                  <a:tcPr/>
                </a:tc>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John </a:t>
                      </a:r>
                      <a:r>
                        <a:rPr lang="en-US" sz="2800" dirty="0" err="1">
                          <a:latin typeface="Tahoma" panose="020B0604030504040204" pitchFamily="34" charset="0"/>
                          <a:ea typeface="Tahoma" panose="020B0604030504040204" pitchFamily="34" charset="0"/>
                          <a:cs typeface="Tahoma" panose="020B0604030504040204" pitchFamily="34" charset="0"/>
                        </a:rPr>
                        <a:t>Shurniak</a:t>
                      </a:r>
                      <a:r>
                        <a:rPr lang="en-US" sz="2800" dirty="0">
                          <a:latin typeface="Tahoma" panose="020B0604030504040204" pitchFamily="34" charset="0"/>
                          <a:ea typeface="Tahoma" panose="020B0604030504040204" pitchFamily="34" charset="0"/>
                          <a:cs typeface="Tahoma" panose="020B0604030504040204" pitchFamily="34" charset="0"/>
                        </a:rPr>
                        <a:t> </a:t>
                      </a:r>
                    </a:p>
                  </a:txBody>
                  <a:tcPr/>
                </a:tc>
                <a:extLst>
                  <a:ext uri="{0D108BD9-81ED-4DB2-BD59-A6C34878D82A}">
                    <a16:rowId xmlns:a16="http://schemas.microsoft.com/office/drawing/2014/main" val="1575221316"/>
                  </a:ext>
                </a:extLst>
              </a:tr>
              <a:tr h="602530">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Manitoba</a:t>
                      </a:r>
                    </a:p>
                  </a:txBody>
                  <a:tcPr/>
                </a:tc>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Scott Jones</a:t>
                      </a:r>
                    </a:p>
                  </a:txBody>
                  <a:tcPr/>
                </a:tc>
                <a:extLst>
                  <a:ext uri="{0D108BD9-81ED-4DB2-BD59-A6C34878D82A}">
                    <a16:rowId xmlns:a16="http://schemas.microsoft.com/office/drawing/2014/main" val="3475583635"/>
                  </a:ext>
                </a:extLst>
              </a:tr>
              <a:tr h="602530">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Ontario</a:t>
                      </a:r>
                    </a:p>
                  </a:txBody>
                  <a:tcPr/>
                </a:tc>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Eli Budd</a:t>
                      </a:r>
                    </a:p>
                  </a:txBody>
                  <a:tcPr/>
                </a:tc>
                <a:extLst>
                  <a:ext uri="{0D108BD9-81ED-4DB2-BD59-A6C34878D82A}">
                    <a16:rowId xmlns:a16="http://schemas.microsoft.com/office/drawing/2014/main" val="2861787809"/>
                  </a:ext>
                </a:extLst>
              </a:tr>
              <a:tr h="602530">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Quebec</a:t>
                      </a:r>
                    </a:p>
                  </a:txBody>
                  <a:tcPr/>
                </a:tc>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Sophie Lafrance</a:t>
                      </a:r>
                    </a:p>
                  </a:txBody>
                  <a:tcPr/>
                </a:tc>
                <a:extLst>
                  <a:ext uri="{0D108BD9-81ED-4DB2-BD59-A6C34878D82A}">
                    <a16:rowId xmlns:a16="http://schemas.microsoft.com/office/drawing/2014/main" val="1695757196"/>
                  </a:ext>
                </a:extLst>
              </a:tr>
              <a:tr h="602530">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Nova Scotia</a:t>
                      </a:r>
                    </a:p>
                  </a:txBody>
                  <a:tcPr/>
                </a:tc>
                <a:tc>
                  <a:txBody>
                    <a:bodyPr/>
                    <a:lstStyle/>
                    <a:p>
                      <a:r>
                        <a:rPr lang="en-US" sz="2800" dirty="0">
                          <a:latin typeface="Tahoma" panose="020B0604030504040204" pitchFamily="34" charset="0"/>
                          <a:ea typeface="Tahoma" panose="020B0604030504040204" pitchFamily="34" charset="0"/>
                          <a:cs typeface="Tahoma" panose="020B0604030504040204" pitchFamily="34" charset="0"/>
                        </a:rPr>
                        <a:t>Shane de Rooy</a:t>
                      </a:r>
                    </a:p>
                  </a:txBody>
                  <a:tcPr/>
                </a:tc>
                <a:extLst>
                  <a:ext uri="{0D108BD9-81ED-4DB2-BD59-A6C34878D82A}">
                    <a16:rowId xmlns:a16="http://schemas.microsoft.com/office/drawing/2014/main" val="3140271760"/>
                  </a:ext>
                </a:extLst>
              </a:tr>
            </a:tbl>
          </a:graphicData>
        </a:graphic>
      </p:graphicFrame>
      <p:sp>
        <p:nvSpPr>
          <p:cNvPr id="3" name="TextBox 2">
            <a:extLst>
              <a:ext uri="{FF2B5EF4-FFF2-40B4-BE49-F238E27FC236}">
                <a16:creationId xmlns:a16="http://schemas.microsoft.com/office/drawing/2014/main" id="{25B6BD66-8D16-725D-99C6-A0B5F75DD666}"/>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3398737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700DCC7-C48F-3BD6-F70A-373DECE63D0A}"/>
            </a:ext>
          </a:extLst>
        </p:cNvPr>
        <p:cNvGrpSpPr/>
        <p:nvPr/>
      </p:nvGrpSpPr>
      <p:grpSpPr>
        <a:xfrm>
          <a:off x="0" y="0"/>
          <a:ext cx="0" cy="0"/>
          <a:chOff x="0" y="0"/>
          <a:chExt cx="0" cy="0"/>
        </a:xfrm>
      </p:grpSpPr>
      <p:sp>
        <p:nvSpPr>
          <p:cNvPr id="211" name="Google Shape;211;p11">
            <a:extLst>
              <a:ext uri="{FF2B5EF4-FFF2-40B4-BE49-F238E27FC236}">
                <a16:creationId xmlns:a16="http://schemas.microsoft.com/office/drawing/2014/main" id="{EAF4025C-55AC-B692-844C-E6DAB705C92A}"/>
              </a:ext>
            </a:extLst>
          </p:cNvPr>
          <p:cNvSpPr/>
          <p:nvPr/>
        </p:nvSpPr>
        <p:spPr>
          <a:xfrm>
            <a:off x="15576141" y="8709846"/>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3">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 name="Google Shape;212;p11">
            <a:extLst>
              <a:ext uri="{FF2B5EF4-FFF2-40B4-BE49-F238E27FC236}">
                <a16:creationId xmlns:a16="http://schemas.microsoft.com/office/drawing/2014/main" id="{E9F49608-AFF9-6715-5C1F-95000BE9969D}"/>
              </a:ext>
            </a:extLst>
          </p:cNvPr>
          <p:cNvSpPr/>
          <p:nvPr/>
        </p:nvSpPr>
        <p:spPr>
          <a:xfrm rot="3210493">
            <a:off x="-292781" y="-1373015"/>
            <a:ext cx="3532201" cy="4633739"/>
          </a:xfrm>
          <a:custGeom>
            <a:avLst/>
            <a:gdLst/>
            <a:ahLst/>
            <a:cxnLst/>
            <a:rect l="l" t="t" r="r" b="b"/>
            <a:pathLst>
              <a:path w="8458259" h="7114076" extrusionOk="0">
                <a:moveTo>
                  <a:pt x="0" y="0"/>
                </a:moveTo>
                <a:lnTo>
                  <a:pt x="8458259" y="0"/>
                </a:lnTo>
                <a:lnTo>
                  <a:pt x="8458259" y="7114075"/>
                </a:lnTo>
                <a:lnTo>
                  <a:pt x="0" y="71140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0CC12EE6-83BE-5764-54BD-47CDDD1D0268}"/>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4" name="TextBox 3">
            <a:extLst>
              <a:ext uri="{FF2B5EF4-FFF2-40B4-BE49-F238E27FC236}">
                <a16:creationId xmlns:a16="http://schemas.microsoft.com/office/drawing/2014/main" id="{E90E5B87-EC49-E97B-967E-F73C2D917A8B}"/>
              </a:ext>
            </a:extLst>
          </p:cNvPr>
          <p:cNvSpPr txBox="1"/>
          <p:nvPr/>
        </p:nvSpPr>
        <p:spPr>
          <a:xfrm>
            <a:off x="4646205" y="7719999"/>
            <a:ext cx="10672761" cy="2123658"/>
          </a:xfrm>
          <a:prstGeom prst="rect">
            <a:avLst/>
          </a:prstGeom>
          <a:noFill/>
        </p:spPr>
        <p:txBody>
          <a:bodyPr wrap="square" rtlCol="0">
            <a:spAutoFit/>
          </a:bodyPr>
          <a:lstStyle/>
          <a:p>
            <a:pPr>
              <a:lnSpc>
                <a:spcPct val="150000"/>
              </a:lnSpc>
            </a:pPr>
            <a:r>
              <a:rPr lang="en-US" sz="2400" b="1" dirty="0">
                <a:latin typeface="Tahoma" panose="020B0604030504040204" pitchFamily="34" charset="0"/>
                <a:ea typeface="Tahoma" panose="020B0604030504040204" pitchFamily="34" charset="0"/>
                <a:cs typeface="Tahoma" panose="020B0604030504040204" pitchFamily="34" charset="0"/>
              </a:rPr>
              <a:t>Total # of Votes 					354</a:t>
            </a:r>
          </a:p>
          <a:p>
            <a:pPr>
              <a:lnSpc>
                <a:spcPct val="150000"/>
              </a:lnSpc>
            </a:pPr>
            <a:r>
              <a:rPr lang="en-US" sz="2400" b="1" dirty="0">
                <a:latin typeface="Tahoma" panose="020B0604030504040204" pitchFamily="34" charset="0"/>
                <a:ea typeface="Tahoma" panose="020B0604030504040204" pitchFamily="34" charset="0"/>
                <a:cs typeface="Tahoma" panose="020B0604030504040204" pitchFamily="34" charset="0"/>
              </a:rPr>
              <a:t>Simple Majority/Majorite Simple		178</a:t>
            </a:r>
          </a:p>
          <a:p>
            <a:pPr>
              <a:lnSpc>
                <a:spcPct val="150000"/>
              </a:lnSpc>
            </a:pPr>
            <a:r>
              <a:rPr lang="en-US" sz="2400" b="1" dirty="0">
                <a:latin typeface="Tahoma" panose="020B0604030504040204" pitchFamily="34" charset="0"/>
                <a:ea typeface="Tahoma" panose="020B0604030504040204" pitchFamily="34" charset="0"/>
                <a:cs typeface="Tahoma" panose="020B0604030504040204" pitchFamily="34" charset="0"/>
              </a:rPr>
              <a:t>2/3 Majority/Majorite				236</a:t>
            </a:r>
          </a:p>
          <a:p>
            <a:endParaRPr lang="en-US" sz="2400" b="1"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7E69BE0F-B344-7B7A-1645-BFBE41A8146F}"/>
              </a:ext>
            </a:extLst>
          </p:cNvPr>
          <p:cNvPicPr>
            <a:picLocks noChangeAspect="1"/>
          </p:cNvPicPr>
          <p:nvPr/>
        </p:nvPicPr>
        <p:blipFill>
          <a:blip r:embed="rId5"/>
          <a:stretch>
            <a:fillRect/>
          </a:stretch>
        </p:blipFill>
        <p:spPr>
          <a:xfrm>
            <a:off x="4749015" y="243897"/>
            <a:ext cx="8218469" cy="7308852"/>
          </a:xfrm>
          <a:prstGeom prst="rect">
            <a:avLst/>
          </a:prstGeom>
        </p:spPr>
      </p:pic>
    </p:spTree>
    <p:extLst>
      <p:ext uri="{BB962C8B-B14F-4D97-AF65-F5344CB8AC3E}">
        <p14:creationId xmlns:p14="http://schemas.microsoft.com/office/powerpoint/2010/main" val="1427266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a:extLst>
              <a:ext uri="{FF2B5EF4-FFF2-40B4-BE49-F238E27FC236}">
                <a16:creationId xmlns:a16="http://schemas.microsoft.com/office/drawing/2014/main" id="{C5A47113-C885-3C1E-E831-FE9F82B9F50A}"/>
              </a:ext>
            </a:extLst>
          </p:cNvPr>
          <p:cNvSpPr/>
          <p:nvPr/>
        </p:nvSpPr>
        <p:spPr>
          <a:xfrm>
            <a:off x="1440180" y="4393644"/>
            <a:ext cx="15430500" cy="1303020"/>
          </a:xfrm>
          <a:prstGeom prst="roundRect">
            <a:avLst/>
          </a:prstGeom>
          <a:solidFill>
            <a:srgbClr val="F2F2F2"/>
          </a:solidFill>
          <a:ln>
            <a:solidFill>
              <a:srgbClr val="F2F2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100"/>
          </a:p>
        </p:txBody>
      </p:sp>
      <p:sp>
        <p:nvSpPr>
          <p:cNvPr id="15" name="Google Shape;220;p12">
            <a:extLst>
              <a:ext uri="{FF2B5EF4-FFF2-40B4-BE49-F238E27FC236}">
                <a16:creationId xmlns:a16="http://schemas.microsoft.com/office/drawing/2014/main" id="{71998F3F-FCD3-3E10-D2E7-608DD4D1C7B8}"/>
              </a:ext>
            </a:extLst>
          </p:cNvPr>
          <p:cNvSpPr/>
          <p:nvPr/>
        </p:nvSpPr>
        <p:spPr>
          <a:xfrm rot="2778626">
            <a:off x="-2068015" y="1219413"/>
            <a:ext cx="7797115" cy="5424433"/>
          </a:xfrm>
          <a:custGeom>
            <a:avLst/>
            <a:gdLst/>
            <a:ahLst/>
            <a:cxnLst/>
            <a:rect l="l" t="t" r="r" b="b"/>
            <a:pathLst>
              <a:path w="5237492" h="7754552" extrusionOk="0">
                <a:moveTo>
                  <a:pt x="0" y="0"/>
                </a:moveTo>
                <a:lnTo>
                  <a:pt x="5237492" y="0"/>
                </a:lnTo>
                <a:lnTo>
                  <a:pt x="5237492" y="7754553"/>
                </a:lnTo>
                <a:lnTo>
                  <a:pt x="0" y="7754553"/>
                </a:lnTo>
                <a:lnTo>
                  <a:pt x="0" y="0"/>
                </a:lnTo>
                <a:close/>
              </a:path>
            </a:pathLst>
          </a:custGeom>
          <a:blipFill rotWithShape="1">
            <a:blip r:embed="rId3">
              <a:alphaModFix/>
            </a:blip>
            <a:stretch>
              <a:fillRect t="-14439" b="-144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5" name="Rectangle 4"/>
          <p:cNvSpPr/>
          <p:nvPr/>
        </p:nvSpPr>
        <p:spPr>
          <a:xfrm>
            <a:off x="6995160" y="2441448"/>
            <a:ext cx="4251960" cy="61722"/>
          </a:xfrm>
          <a:prstGeom prst="rect">
            <a:avLst/>
          </a:prstGeom>
          <a:solidFill>
            <a:srgbClr val="EB00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100"/>
          </a:p>
        </p:txBody>
      </p:sp>
      <p:sp>
        <p:nvSpPr>
          <p:cNvPr id="6" name="Rounded Rectangle 5"/>
          <p:cNvSpPr/>
          <p:nvPr/>
        </p:nvSpPr>
        <p:spPr>
          <a:xfrm>
            <a:off x="1440180" y="2907792"/>
            <a:ext cx="15430500" cy="1303020"/>
          </a:xfrm>
          <a:prstGeom prst="roundRect">
            <a:avLst/>
          </a:prstGeom>
          <a:solidFill>
            <a:srgbClr val="F2F2F2"/>
          </a:solidFill>
          <a:ln>
            <a:solidFill>
              <a:srgbClr val="F2F2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100"/>
          </a:p>
        </p:txBody>
      </p:sp>
      <p:sp>
        <p:nvSpPr>
          <p:cNvPr id="7" name="TextBox 6"/>
          <p:cNvSpPr txBox="1"/>
          <p:nvPr/>
        </p:nvSpPr>
        <p:spPr>
          <a:xfrm>
            <a:off x="3178633" y="3225594"/>
            <a:ext cx="11953593" cy="492443"/>
          </a:xfrm>
          <a:prstGeom prst="rect">
            <a:avLst/>
          </a:prstGeom>
          <a:noFill/>
        </p:spPr>
        <p:txBody>
          <a:bodyPr wrap="none" lIns="0" tIns="0" rIns="0" bIns="0">
            <a:spAutoFit/>
          </a:bodyPr>
          <a:lstStyle/>
          <a:p>
            <a:pPr algn="ctr">
              <a:defRPr sz="1700" b="1">
                <a:solidFill>
                  <a:srgbClr val="000000"/>
                </a:solidFill>
                <a:latin typeface="Arial"/>
              </a:defRPr>
            </a:pPr>
            <a:r>
              <a:rPr sz="3200" dirty="0">
                <a:latin typeface="Tahoma" panose="020B0604030504040204" pitchFamily="34" charset="0"/>
                <a:ea typeface="Tahoma" panose="020B0604030504040204" pitchFamily="34" charset="0"/>
                <a:cs typeface="Tahoma" panose="020B0604030504040204" pitchFamily="34" charset="0"/>
              </a:rPr>
              <a:t>Original Notice / Avis original:  June 6, 2026 / 6 </a:t>
            </a:r>
            <a:r>
              <a:rPr sz="3200" dirty="0" err="1">
                <a:latin typeface="Tahoma" panose="020B0604030504040204" pitchFamily="34" charset="0"/>
                <a:ea typeface="Tahoma" panose="020B0604030504040204" pitchFamily="34" charset="0"/>
                <a:cs typeface="Tahoma" panose="020B0604030504040204" pitchFamily="34" charset="0"/>
              </a:rPr>
              <a:t>juin</a:t>
            </a:r>
            <a:r>
              <a:rPr sz="3200" dirty="0">
                <a:latin typeface="Tahoma" panose="020B0604030504040204" pitchFamily="34" charset="0"/>
                <a:ea typeface="Tahoma" panose="020B0604030504040204" pitchFamily="34" charset="0"/>
                <a:cs typeface="Tahoma" panose="020B0604030504040204" pitchFamily="34" charset="0"/>
              </a:rPr>
              <a:t> 2026</a:t>
            </a:r>
          </a:p>
        </p:txBody>
      </p:sp>
      <p:sp>
        <p:nvSpPr>
          <p:cNvPr id="8" name="TextBox 7"/>
          <p:cNvSpPr txBox="1"/>
          <p:nvPr/>
        </p:nvSpPr>
        <p:spPr>
          <a:xfrm>
            <a:off x="4272298" y="4510814"/>
            <a:ext cx="9710992" cy="430887"/>
          </a:xfrm>
          <a:prstGeom prst="rect">
            <a:avLst/>
          </a:prstGeom>
          <a:noFill/>
        </p:spPr>
        <p:txBody>
          <a:bodyPr wrap="none" lIns="0" tIns="0" rIns="0" bIns="0">
            <a:spAutoFit/>
          </a:bodyPr>
          <a:lstStyle/>
          <a:p>
            <a:pPr algn="l">
              <a:defRPr sz="1600" b="1">
                <a:solidFill>
                  <a:srgbClr val="000000"/>
                </a:solidFill>
                <a:latin typeface="Arial"/>
              </a:defRPr>
            </a:pPr>
            <a:r>
              <a:rPr sz="2800" dirty="0">
                <a:latin typeface="Tahoma" panose="020B0604030504040204" pitchFamily="34" charset="0"/>
                <a:ea typeface="Tahoma" panose="020B0604030504040204" pitchFamily="34" charset="0"/>
                <a:cs typeface="Tahoma" panose="020B0604030504040204" pitchFamily="34" charset="0"/>
              </a:rPr>
              <a:t>Posted to the Freestyle Canada website – Governance</a:t>
            </a:r>
          </a:p>
        </p:txBody>
      </p:sp>
      <p:sp>
        <p:nvSpPr>
          <p:cNvPr id="9" name="TextBox 8"/>
          <p:cNvSpPr txBox="1"/>
          <p:nvPr/>
        </p:nvSpPr>
        <p:spPr>
          <a:xfrm>
            <a:off x="3826663" y="5052596"/>
            <a:ext cx="10602261" cy="430887"/>
          </a:xfrm>
          <a:prstGeom prst="rect">
            <a:avLst/>
          </a:prstGeom>
          <a:noFill/>
        </p:spPr>
        <p:txBody>
          <a:bodyPr wrap="none" lIns="0" tIns="0" rIns="0" bIns="0">
            <a:spAutoFit/>
          </a:bodyPr>
          <a:lstStyle/>
          <a:p>
            <a:pPr algn="l">
              <a:defRPr sz="1350">
                <a:solidFill>
                  <a:srgbClr val="414141"/>
                </a:solidFill>
                <a:latin typeface="Arial"/>
              </a:defRPr>
            </a:pPr>
            <a:r>
              <a:rPr sz="2800" b="1" dirty="0" err="1">
                <a:solidFill>
                  <a:schemeClr val="tx1"/>
                </a:solidFill>
                <a:latin typeface="Tahoma" panose="020B0604030504040204" pitchFamily="34" charset="0"/>
                <a:ea typeface="Tahoma" panose="020B0604030504040204" pitchFamily="34" charset="0"/>
                <a:cs typeface="Tahoma" panose="020B0604030504040204" pitchFamily="34" charset="0"/>
              </a:rPr>
              <a:t>Affiché</a:t>
            </a:r>
            <a:r>
              <a:rPr sz="2800" b="1" dirty="0">
                <a:solidFill>
                  <a:schemeClr val="tx1"/>
                </a:solidFill>
                <a:latin typeface="Tahoma" panose="020B0604030504040204" pitchFamily="34" charset="0"/>
                <a:ea typeface="Tahoma" panose="020B0604030504040204" pitchFamily="34" charset="0"/>
                <a:cs typeface="Tahoma" panose="020B0604030504040204" pitchFamily="34" charset="0"/>
              </a:rPr>
              <a:t> sur le site Web de Freestyle Canada – </a:t>
            </a:r>
            <a:r>
              <a:rPr sz="2800" b="1" dirty="0" err="1">
                <a:solidFill>
                  <a:schemeClr val="tx1"/>
                </a:solidFill>
                <a:latin typeface="Tahoma" panose="020B0604030504040204" pitchFamily="34" charset="0"/>
                <a:ea typeface="Tahoma" panose="020B0604030504040204" pitchFamily="34" charset="0"/>
                <a:cs typeface="Tahoma" panose="020B0604030504040204" pitchFamily="34" charset="0"/>
              </a:rPr>
              <a:t>Gouvernance</a:t>
            </a:r>
            <a:endParaRPr sz="28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11" name="Picture 10" descr="agm_notice_website_evidence.png"/>
          <p:cNvPicPr>
            <a:picLocks noChangeAspect="1"/>
          </p:cNvPicPr>
          <p:nvPr/>
        </p:nvPicPr>
        <p:blipFill>
          <a:blip r:embed="rId4"/>
          <a:srcRect b="4095"/>
          <a:stretch>
            <a:fillRect/>
          </a:stretch>
        </p:blipFill>
        <p:spPr>
          <a:xfrm>
            <a:off x="1565287" y="6057072"/>
            <a:ext cx="15499080" cy="2959739"/>
          </a:xfrm>
          <a:prstGeom prst="rect">
            <a:avLst/>
          </a:prstGeom>
        </p:spPr>
      </p:pic>
      <p:sp>
        <p:nvSpPr>
          <p:cNvPr id="12" name="TextBox 11"/>
          <p:cNvSpPr txBox="1"/>
          <p:nvPr/>
        </p:nvSpPr>
        <p:spPr>
          <a:xfrm>
            <a:off x="1234441" y="9422892"/>
            <a:ext cx="6934591" cy="196208"/>
          </a:xfrm>
          <a:prstGeom prst="rect">
            <a:avLst/>
          </a:prstGeom>
          <a:noFill/>
        </p:spPr>
        <p:txBody>
          <a:bodyPr wrap="none" lIns="0" tIns="0" rIns="0" bIns="0">
            <a:spAutoFit/>
          </a:bodyPr>
          <a:lstStyle/>
          <a:p>
            <a:pPr>
              <a:defRPr sz="850">
                <a:solidFill>
                  <a:srgbClr val="414141"/>
                </a:solidFill>
                <a:latin typeface="Arial"/>
              </a:defRPr>
            </a:pPr>
            <a:r>
              <a:rPr sz="1275"/>
              <a:t>2026 Annual General Meeting Documents / Documents de l’Assemblée générale annuelle 2026</a:t>
            </a:r>
          </a:p>
        </p:txBody>
      </p:sp>
      <p:pic>
        <p:nvPicPr>
          <p:cNvPr id="13" name="Picture 12" descr="agm_notice_logo.png"/>
          <p:cNvPicPr>
            <a:picLocks noChangeAspect="1"/>
          </p:cNvPicPr>
          <p:nvPr/>
        </p:nvPicPr>
        <p:blipFill>
          <a:blip r:embed="rId5"/>
          <a:stretch>
            <a:fillRect/>
          </a:stretch>
        </p:blipFill>
        <p:spPr>
          <a:xfrm>
            <a:off x="15339060" y="8624113"/>
            <a:ext cx="1851660" cy="1032285"/>
          </a:xfrm>
          <a:prstGeom prst="rect">
            <a:avLst/>
          </a:prstGeom>
        </p:spPr>
      </p:pic>
      <p:sp>
        <p:nvSpPr>
          <p:cNvPr id="14" name="TextBox 13">
            <a:extLst>
              <a:ext uri="{FF2B5EF4-FFF2-40B4-BE49-F238E27FC236}">
                <a16:creationId xmlns:a16="http://schemas.microsoft.com/office/drawing/2014/main" id="{22F6E01D-0249-D01F-49FD-580C02A71AF1}"/>
              </a:ext>
            </a:extLst>
          </p:cNvPr>
          <p:cNvSpPr txBox="1"/>
          <p:nvPr/>
        </p:nvSpPr>
        <p:spPr>
          <a:xfrm>
            <a:off x="-244634" y="337864"/>
            <a:ext cx="18288000" cy="1938992"/>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Proof of Notice of Meeting</a:t>
            </a:r>
            <a:b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Preuves</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des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avis</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de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réunion</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ou</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des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renonciations</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à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l'avis</a:t>
            </a:r>
            <a:b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b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8">
          <a:extLst>
            <a:ext uri="{FF2B5EF4-FFF2-40B4-BE49-F238E27FC236}">
              <a16:creationId xmlns:a16="http://schemas.microsoft.com/office/drawing/2014/main" id="{095F6A53-7A3D-499B-67A5-016027B838E6}"/>
            </a:ext>
          </a:extLst>
        </p:cNvPr>
        <p:cNvGrpSpPr/>
        <p:nvPr/>
      </p:nvGrpSpPr>
      <p:grpSpPr>
        <a:xfrm>
          <a:off x="0" y="0"/>
          <a:ext cx="0" cy="0"/>
          <a:chOff x="0" y="0"/>
          <a:chExt cx="0" cy="0"/>
        </a:xfrm>
      </p:grpSpPr>
      <p:sp>
        <p:nvSpPr>
          <p:cNvPr id="229" name="Google Shape;229;p13">
            <a:extLst>
              <a:ext uri="{FF2B5EF4-FFF2-40B4-BE49-F238E27FC236}">
                <a16:creationId xmlns:a16="http://schemas.microsoft.com/office/drawing/2014/main" id="{56E1CB88-948A-5CB3-6E8A-F91449F21701}"/>
              </a:ext>
            </a:extLst>
          </p:cNvPr>
          <p:cNvSpPr/>
          <p:nvPr/>
        </p:nvSpPr>
        <p:spPr>
          <a:xfrm>
            <a:off x="-1970145" y="-1699272"/>
            <a:ext cx="6609584" cy="6519602"/>
          </a:xfrm>
          <a:custGeom>
            <a:avLst/>
            <a:gdLst/>
            <a:ahLst/>
            <a:cxnLst/>
            <a:rect l="l" t="t" r="r" b="b"/>
            <a:pathLst>
              <a:path w="6609584" h="6519602" extrusionOk="0">
                <a:moveTo>
                  <a:pt x="0" y="0"/>
                </a:moveTo>
                <a:lnTo>
                  <a:pt x="6609584" y="0"/>
                </a:lnTo>
                <a:lnTo>
                  <a:pt x="6609584" y="6519603"/>
                </a:lnTo>
                <a:lnTo>
                  <a:pt x="0" y="651960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13">
            <a:extLst>
              <a:ext uri="{FF2B5EF4-FFF2-40B4-BE49-F238E27FC236}">
                <a16:creationId xmlns:a16="http://schemas.microsoft.com/office/drawing/2014/main" id="{D8B345D6-EEA6-FBA6-1A92-B195AF596E1E}"/>
              </a:ext>
            </a:extLst>
          </p:cNvPr>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4">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2C67AE0B-91C0-CA64-47EC-83F444BA5FE1}"/>
              </a:ext>
            </a:extLst>
          </p:cNvPr>
          <p:cNvSpPr txBox="1"/>
          <p:nvPr/>
        </p:nvSpPr>
        <p:spPr>
          <a:xfrm>
            <a:off x="128336" y="237090"/>
            <a:ext cx="18159663"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Canadian Freestyle Ski Association</a:t>
            </a:r>
          </a:p>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 Association Canadienne de ski </a:t>
            </a:r>
            <a:r>
              <a:rPr lang="en-US"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acrobatique</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94E87BB0-730F-9E89-C60B-F671A2B257D5}"/>
              </a:ext>
            </a:extLst>
          </p:cNvPr>
          <p:cNvSpPr txBox="1"/>
          <p:nvPr/>
        </p:nvSpPr>
        <p:spPr>
          <a:xfrm>
            <a:off x="-1" y="3666168"/>
            <a:ext cx="18287999" cy="2554545"/>
          </a:xfrm>
          <a:prstGeom prst="rect">
            <a:avLst/>
          </a:prstGeom>
          <a:noFill/>
        </p:spPr>
        <p:txBody>
          <a:bodyPr wrap="square" rtlCol="0">
            <a:spAutoFit/>
          </a:bodyPr>
          <a:lstStyle/>
          <a:p>
            <a:pPr algn="ctr"/>
            <a:r>
              <a:rPr lang="en-US" sz="4000" dirty="0">
                <a:latin typeface="Tahoma" panose="020B0604030504040204" pitchFamily="34" charset="0"/>
                <a:ea typeface="Tahoma" panose="020B0604030504040204" pitchFamily="34" charset="0"/>
                <a:cs typeface="Tahoma" panose="020B0604030504040204" pitchFamily="34" charset="0"/>
              </a:rPr>
              <a:t>Approval of Minutes of 2025 AGM</a:t>
            </a:r>
          </a:p>
          <a:p>
            <a:pPr algn="ctr"/>
            <a:endParaRPr lang="en-US" sz="4000" dirty="0">
              <a:latin typeface="Tahoma" panose="020B0604030504040204" pitchFamily="34" charset="0"/>
              <a:ea typeface="Tahoma" panose="020B0604030504040204" pitchFamily="34" charset="0"/>
              <a:cs typeface="Tahoma" panose="020B0604030504040204" pitchFamily="34" charset="0"/>
            </a:endParaRPr>
          </a:p>
          <a:p>
            <a:pPr algn="ctr"/>
            <a:r>
              <a:rPr lang="en-CA" sz="4000" dirty="0">
                <a:effectLst/>
                <a:latin typeface="Tahoma" panose="020B0604030504040204" pitchFamily="34" charset="0"/>
                <a:ea typeface="Tahoma" panose="020B0604030504040204" pitchFamily="34" charset="0"/>
                <a:cs typeface="Tahoma" panose="020B0604030504040204" pitchFamily="34" charset="0"/>
              </a:rPr>
              <a:t>Approbation du procès-verbal de </a:t>
            </a:r>
            <a:r>
              <a:rPr lang="en-CA" sz="4000" dirty="0" err="1">
                <a:effectLst/>
                <a:latin typeface="Tahoma" panose="020B0604030504040204" pitchFamily="34" charset="0"/>
                <a:ea typeface="Tahoma" panose="020B0604030504040204" pitchFamily="34" charset="0"/>
                <a:cs typeface="Tahoma" panose="020B0604030504040204" pitchFamily="34" charset="0"/>
              </a:rPr>
              <a:t>l'AGA</a:t>
            </a:r>
            <a:r>
              <a:rPr lang="en-CA" sz="4000" dirty="0">
                <a:effectLst/>
                <a:latin typeface="Tahoma" panose="020B0604030504040204" pitchFamily="34" charset="0"/>
                <a:ea typeface="Tahoma" panose="020B0604030504040204" pitchFamily="34" charset="0"/>
                <a:cs typeface="Tahoma" panose="020B0604030504040204" pitchFamily="34" charset="0"/>
              </a:rPr>
              <a:t> 2025</a:t>
            </a:r>
          </a:p>
          <a:p>
            <a:pPr algn="ctr"/>
            <a:endParaRPr lang="en-US" sz="40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D8DF17D6-7FD1-8100-2C01-D6974CDF1620}"/>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2289847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05BB657-2738-68F9-8109-5D3D70CDE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92" y="157657"/>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5356919-C63B-D6C0-4905-955928A40542}"/>
              </a:ext>
            </a:extLst>
          </p:cNvPr>
          <p:cNvSpPr txBox="1"/>
          <p:nvPr/>
        </p:nvSpPr>
        <p:spPr>
          <a:xfrm>
            <a:off x="0" y="4174004"/>
            <a:ext cx="18288000" cy="1938992"/>
          </a:xfrm>
          <a:prstGeom prst="rect">
            <a:avLst/>
          </a:prstGeom>
          <a:noFill/>
        </p:spPr>
        <p:txBody>
          <a:bodyPr wrap="square" rtlCol="0">
            <a:spAutoFit/>
          </a:bodyPr>
          <a:lstStyle/>
          <a:p>
            <a:pPr algn="ctr"/>
            <a:r>
              <a:rPr lang="en-CA" sz="6000" dirty="0">
                <a:latin typeface="Tahoma" panose="020B0604030504040204" pitchFamily="34" charset="0"/>
                <a:ea typeface="Tahoma" panose="020B0604030504040204" pitchFamily="34" charset="0"/>
                <a:cs typeface="Tahoma" panose="020B0604030504040204" pitchFamily="34" charset="0"/>
              </a:rPr>
              <a:t>Peter Judge</a:t>
            </a:r>
          </a:p>
          <a:p>
            <a:pPr algn="ctr"/>
            <a:endParaRPr lang="en-US" sz="60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1B9DFA7E-008E-F210-1796-2BCA188A324F}"/>
              </a:ext>
            </a:extLst>
          </p:cNvPr>
          <p:cNvSpPr txBox="1"/>
          <p:nvPr/>
        </p:nvSpPr>
        <p:spPr>
          <a:xfrm>
            <a:off x="0" y="476327"/>
            <a:ext cx="18288000"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Operational Report from the CEO</a:t>
            </a:r>
            <a:b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Rapport </a:t>
            </a:r>
            <a:r>
              <a:rPr lang="en-US" sz="4000" b="1" dirty="0" err="1">
                <a:latin typeface="Tahoma" panose="020B0604030504040204" pitchFamily="34" charset="0"/>
                <a:ea typeface="Tahoma" panose="020B0604030504040204" pitchFamily="34" charset="0"/>
                <a:cs typeface="Tahoma" panose="020B0604030504040204" pitchFamily="34" charset="0"/>
              </a:rPr>
              <a:t>opérationnel</a:t>
            </a:r>
            <a:r>
              <a:rPr lang="en-US" sz="4000" b="1" dirty="0">
                <a:latin typeface="Tahoma" panose="020B0604030504040204" pitchFamily="34" charset="0"/>
                <a:ea typeface="Tahoma" panose="020B0604030504040204" pitchFamily="34" charset="0"/>
                <a:cs typeface="Tahoma" panose="020B0604030504040204" pitchFamily="34" charset="0"/>
              </a:rPr>
              <a:t> </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Du CEO</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9" name="Google Shape;238;p14">
            <a:extLst>
              <a:ext uri="{FF2B5EF4-FFF2-40B4-BE49-F238E27FC236}">
                <a16:creationId xmlns:a16="http://schemas.microsoft.com/office/drawing/2014/main" id="{5D8725BA-05BC-66FA-24C7-631DE938328A}"/>
              </a:ext>
            </a:extLst>
          </p:cNvPr>
          <p:cNvSpPr/>
          <p:nvPr/>
        </p:nvSpPr>
        <p:spPr>
          <a:xfrm>
            <a:off x="14112685" y="6458606"/>
            <a:ext cx="5403044" cy="4649362"/>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40B25F39-A074-6A21-D028-E0ECD318767D}"/>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4001500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BF15E-E58A-F726-BB33-95DED7244BDD}"/>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D741AF10-6D5A-609B-D893-EDD91C50D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92" y="157657"/>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17A62D2-C1BA-C452-D96D-A86C9373A66B}"/>
              </a:ext>
            </a:extLst>
          </p:cNvPr>
          <p:cNvSpPr txBox="1"/>
          <p:nvPr/>
        </p:nvSpPr>
        <p:spPr>
          <a:xfrm>
            <a:off x="0" y="476327"/>
            <a:ext cx="18288000"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Operational Report from the CEO</a:t>
            </a:r>
            <a:b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Rapport </a:t>
            </a:r>
            <a:r>
              <a:rPr lang="en-US" sz="4000" b="1" dirty="0" err="1">
                <a:latin typeface="Tahoma" panose="020B0604030504040204" pitchFamily="34" charset="0"/>
                <a:ea typeface="Tahoma" panose="020B0604030504040204" pitchFamily="34" charset="0"/>
                <a:cs typeface="Tahoma" panose="020B0604030504040204" pitchFamily="34" charset="0"/>
              </a:rPr>
              <a:t>opérationnel</a:t>
            </a:r>
            <a:r>
              <a:rPr lang="en-US" sz="4000" b="1" dirty="0">
                <a:latin typeface="Tahoma" panose="020B0604030504040204" pitchFamily="34" charset="0"/>
                <a:ea typeface="Tahoma" panose="020B0604030504040204" pitchFamily="34" charset="0"/>
                <a:cs typeface="Tahoma" panose="020B0604030504040204" pitchFamily="34" charset="0"/>
              </a:rPr>
              <a:t> </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Du CEO</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9" name="Google Shape;238;p14">
            <a:extLst>
              <a:ext uri="{FF2B5EF4-FFF2-40B4-BE49-F238E27FC236}">
                <a16:creationId xmlns:a16="http://schemas.microsoft.com/office/drawing/2014/main" id="{267BE19F-C516-A079-A216-E0D03C52FB9F}"/>
              </a:ext>
            </a:extLst>
          </p:cNvPr>
          <p:cNvSpPr/>
          <p:nvPr/>
        </p:nvSpPr>
        <p:spPr>
          <a:xfrm>
            <a:off x="14112685" y="6458606"/>
            <a:ext cx="5403044" cy="4649362"/>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9FA1B8B5-DFEC-701B-7CE4-A4161F13DD53}"/>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5" name="TextBox 4">
            <a:extLst>
              <a:ext uri="{FF2B5EF4-FFF2-40B4-BE49-F238E27FC236}">
                <a16:creationId xmlns:a16="http://schemas.microsoft.com/office/drawing/2014/main" id="{1B3DA3D2-A5B4-7801-95C2-7DC0E5BF4E60}"/>
              </a:ext>
            </a:extLst>
          </p:cNvPr>
          <p:cNvSpPr txBox="1"/>
          <p:nvPr/>
        </p:nvSpPr>
        <p:spPr>
          <a:xfrm>
            <a:off x="728662" y="2325349"/>
            <a:ext cx="16830675" cy="6124754"/>
          </a:xfrm>
          <a:prstGeom prst="rect">
            <a:avLst/>
          </a:prstGeom>
          <a:noFill/>
        </p:spPr>
        <p:txBody>
          <a:bodyPr wrap="square">
            <a:spAutoFit/>
          </a:bodyPr>
          <a:lstStyle/>
          <a:p>
            <a:pPr indent="0" algn="l">
              <a:buNone/>
            </a:pP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Organizational Outlook</a:t>
            </a:r>
            <a:endPar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Building on the momentum of the Olympic cycle</a:t>
            </a: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Maintaining a strong, sustainable national sport system</a:t>
            </a:r>
          </a:p>
          <a:p>
            <a:pPr lvl="0" algn="l"/>
            <a:endPar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indent="0" algn="l">
              <a:buNone/>
            </a:pP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Strategic Focus</a:t>
            </a:r>
            <a:endPar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High Performance &amp; athlete development</a:t>
            </a: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Strengthening the national pathway and membership</a:t>
            </a: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Growing partnerships, brand and revenue opportunities</a:t>
            </a: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Organizational and financial sustainability</a:t>
            </a:r>
          </a:p>
          <a:p>
            <a:pPr marL="342900" lvl="0" indent="-342900" algn="l">
              <a:buFont typeface="Arial" panose="020B0604020202020204" pitchFamily="34" charset="0"/>
              <a:buChar char="•"/>
            </a:pPr>
            <a:endPar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indent="0" algn="l">
              <a:buNone/>
            </a:pP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Looking Ahead: 2026–27</a:t>
            </a:r>
            <a:endPar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Align resources with strategic priorities</a:t>
            </a: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Invest in system development and growth</a:t>
            </a:r>
          </a:p>
          <a:p>
            <a:pPr marL="342900" lvl="0" indent="-342900" algn="l">
              <a:buFont typeface="Arial" panose="020B0604020202020204" pitchFamily="34" charset="0"/>
              <a:buChar char="•"/>
            </a:pPr>
            <a:r>
              <a:rPr lang="en-CA" sz="28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Strengthen collaboration across the freestyle community</a:t>
            </a:r>
          </a:p>
        </p:txBody>
      </p:sp>
    </p:spTree>
    <p:extLst>
      <p:ext uri="{BB962C8B-B14F-4D97-AF65-F5344CB8AC3E}">
        <p14:creationId xmlns:p14="http://schemas.microsoft.com/office/powerpoint/2010/main" val="2184904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27D71-5AA3-86CB-DE8C-D145518361A1}"/>
            </a:ext>
          </a:extLst>
        </p:cNvPr>
        <p:cNvGrpSpPr/>
        <p:nvPr/>
      </p:nvGrpSpPr>
      <p:grpSpPr>
        <a:xfrm>
          <a:off x="0" y="0"/>
          <a:ext cx="0" cy="0"/>
          <a:chOff x="0" y="0"/>
          <a:chExt cx="0" cy="0"/>
        </a:xfrm>
      </p:grpSpPr>
      <p:sp>
        <p:nvSpPr>
          <p:cNvPr id="13" name="Freeform 2">
            <a:extLst>
              <a:ext uri="{FF2B5EF4-FFF2-40B4-BE49-F238E27FC236}">
                <a16:creationId xmlns:a16="http://schemas.microsoft.com/office/drawing/2014/main" id="{B4D605E5-E53F-BB79-49DF-B8424D860FBD}"/>
              </a:ext>
            </a:extLst>
          </p:cNvPr>
          <p:cNvSpPr/>
          <p:nvPr/>
        </p:nvSpPr>
        <p:spPr>
          <a:xfrm>
            <a:off x="0" y="0"/>
            <a:ext cx="18440400" cy="10439400"/>
          </a:xfrm>
          <a:custGeom>
            <a:avLst/>
            <a:gdLst/>
            <a:ahLst/>
            <a:cxnLst/>
            <a:rect l="l" t="t" r="r" b="b"/>
            <a:pathLst>
              <a:path w="6609584" h="6519602">
                <a:moveTo>
                  <a:pt x="0" y="0"/>
                </a:moveTo>
                <a:lnTo>
                  <a:pt x="6609584" y="0"/>
                </a:lnTo>
                <a:lnTo>
                  <a:pt x="6609584" y="6519603"/>
                </a:lnTo>
                <a:lnTo>
                  <a:pt x="0" y="6519603"/>
                </a:lnTo>
                <a:lnTo>
                  <a:pt x="0" y="0"/>
                </a:lnTo>
                <a:close/>
              </a:path>
            </a:pathLst>
          </a:custGeom>
          <a:blipFill>
            <a:blip r:embed="rId3"/>
            <a:stretch>
              <a:fillRect/>
            </a:stretch>
          </a:blipFill>
        </p:spPr>
        <p:txBody>
          <a:bodyPr/>
          <a:lstStyle/>
          <a:p>
            <a:endParaRPr lang="en-US"/>
          </a:p>
        </p:txBody>
      </p:sp>
      <p:pic>
        <p:nvPicPr>
          <p:cNvPr id="7" name="Picture 6" descr="A diagram of values&#10;&#10;Description automatically generated">
            <a:extLst>
              <a:ext uri="{FF2B5EF4-FFF2-40B4-BE49-F238E27FC236}">
                <a16:creationId xmlns:a16="http://schemas.microsoft.com/office/drawing/2014/main" id="{AE88AC20-B807-1EA0-08D8-A0F09A61CFE3}"/>
              </a:ext>
            </a:extLst>
          </p:cNvPr>
          <p:cNvPicPr>
            <a:picLocks noChangeAspect="1"/>
          </p:cNvPicPr>
          <p:nvPr/>
        </p:nvPicPr>
        <p:blipFill rotWithShape="1">
          <a:blip r:embed="rId4"/>
          <a:srcRect b="5991"/>
          <a:stretch/>
        </p:blipFill>
        <p:spPr>
          <a:xfrm>
            <a:off x="3343119" y="1335922"/>
            <a:ext cx="13055100" cy="7392836"/>
          </a:xfrm>
          <a:prstGeom prst="rect">
            <a:avLst/>
          </a:prstGeom>
        </p:spPr>
      </p:pic>
      <p:sp>
        <p:nvSpPr>
          <p:cNvPr id="3" name="Freeform 3">
            <a:extLst>
              <a:ext uri="{FF2B5EF4-FFF2-40B4-BE49-F238E27FC236}">
                <a16:creationId xmlns:a16="http://schemas.microsoft.com/office/drawing/2014/main" id="{603BE015-EAA1-FFB2-A142-474522171A47}"/>
              </a:ext>
            </a:extLst>
          </p:cNvPr>
          <p:cNvSpPr/>
          <p:nvPr/>
        </p:nvSpPr>
        <p:spPr>
          <a:xfrm>
            <a:off x="15913027" y="8951078"/>
            <a:ext cx="2374973" cy="1335922"/>
          </a:xfrm>
          <a:custGeom>
            <a:avLst/>
            <a:gdLst/>
            <a:ahLst/>
            <a:cxnLst/>
            <a:rect l="l" t="t" r="r" b="b"/>
            <a:pathLst>
              <a:path w="2374973" h="1335922">
                <a:moveTo>
                  <a:pt x="0" y="0"/>
                </a:moveTo>
                <a:lnTo>
                  <a:pt x="2374973" y="0"/>
                </a:lnTo>
                <a:lnTo>
                  <a:pt x="2374973" y="1335922"/>
                </a:lnTo>
                <a:lnTo>
                  <a:pt x="0" y="1335922"/>
                </a:lnTo>
                <a:lnTo>
                  <a:pt x="0" y="0"/>
                </a:lnTo>
                <a:close/>
              </a:path>
            </a:pathLst>
          </a:custGeom>
          <a:blipFill>
            <a:blip r:embed="rId5"/>
            <a:stretch>
              <a:fillRect l="-598" r="-598"/>
            </a:stretch>
          </a:blipFill>
        </p:spPr>
        <p:txBody>
          <a:bodyPr/>
          <a:lstStyle/>
          <a:p>
            <a:endParaRPr lang="en-US"/>
          </a:p>
        </p:txBody>
      </p:sp>
      <p:sp>
        <p:nvSpPr>
          <p:cNvPr id="6" name="TextBox 6">
            <a:extLst>
              <a:ext uri="{FF2B5EF4-FFF2-40B4-BE49-F238E27FC236}">
                <a16:creationId xmlns:a16="http://schemas.microsoft.com/office/drawing/2014/main" id="{0DDD0AF5-F226-B7BC-C11F-0C88A11F4617}"/>
              </a:ext>
            </a:extLst>
          </p:cNvPr>
          <p:cNvSpPr txBox="1"/>
          <p:nvPr/>
        </p:nvSpPr>
        <p:spPr>
          <a:xfrm>
            <a:off x="304800" y="181303"/>
            <a:ext cx="17373600" cy="853952"/>
          </a:xfrm>
          <a:prstGeom prst="rect">
            <a:avLst/>
          </a:prstGeom>
        </p:spPr>
        <p:txBody>
          <a:bodyPr wrap="square" lIns="0" tIns="0" rIns="0" bIns="0" rtlCol="0" anchor="t">
            <a:spAutoFit/>
          </a:bodyPr>
          <a:lstStyle/>
          <a:p>
            <a:pPr algn="l">
              <a:lnSpc>
                <a:spcPts val="7400"/>
              </a:lnSpc>
              <a:spcBef>
                <a:spcPct val="0"/>
              </a:spcBef>
            </a:pPr>
            <a:r>
              <a:rPr lang="en-US" sz="4800" b="1" dirty="0">
                <a:solidFill>
                  <a:srgbClr val="000000"/>
                </a:solidFill>
                <a:latin typeface="Tahoma Bold"/>
                <a:ea typeface="Tahoma Bold"/>
                <a:cs typeface="Tahoma Bold"/>
                <a:sym typeface="Tahoma Bold"/>
              </a:rPr>
              <a:t>Building Alignment Through Purpose &amp; Vision</a:t>
            </a:r>
          </a:p>
        </p:txBody>
      </p:sp>
      <p:sp>
        <p:nvSpPr>
          <p:cNvPr id="2" name="TextBox 1">
            <a:extLst>
              <a:ext uri="{FF2B5EF4-FFF2-40B4-BE49-F238E27FC236}">
                <a16:creationId xmlns:a16="http://schemas.microsoft.com/office/drawing/2014/main" id="{91E282A9-271D-4F9B-41AE-B786F3DA4E0E}"/>
              </a:ext>
            </a:extLst>
          </p:cNvPr>
          <p:cNvSpPr txBox="1"/>
          <p:nvPr/>
        </p:nvSpPr>
        <p:spPr>
          <a:xfrm>
            <a:off x="1352204" y="8489413"/>
            <a:ext cx="15278792" cy="461665"/>
          </a:xfrm>
          <a:prstGeom prst="rect">
            <a:avLst/>
          </a:prstGeom>
          <a:solidFill>
            <a:schemeClr val="bg1"/>
          </a:solidFill>
        </p:spPr>
        <p:txBody>
          <a:bodyPr wrap="square" rtlCol="0">
            <a:spAutoFit/>
          </a:bodyPr>
          <a:lstStyle/>
          <a:p>
            <a:pPr algn="ctr"/>
            <a:r>
              <a:rPr lang="en-US" sz="2400" b="1" dirty="0">
                <a:latin typeface="Tahoma" panose="020B0604030504040204" pitchFamily="34" charset="0"/>
                <a:ea typeface="Tahoma" panose="020B0604030504040204" pitchFamily="34" charset="0"/>
                <a:cs typeface="Tahoma" panose="020B0604030504040204" pitchFamily="34" charset="0"/>
              </a:rPr>
              <a:t>To achieve we must build an aligned, inclusive and sustainable national sport system</a:t>
            </a:r>
          </a:p>
        </p:txBody>
      </p:sp>
    </p:spTree>
    <p:extLst>
      <p:ext uri="{BB962C8B-B14F-4D97-AF65-F5344CB8AC3E}">
        <p14:creationId xmlns:p14="http://schemas.microsoft.com/office/powerpoint/2010/main" val="1537396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diagram of a sport development&#10;&#10;Description automatically generated with medium confidence">
            <a:extLst>
              <a:ext uri="{FF2B5EF4-FFF2-40B4-BE49-F238E27FC236}">
                <a16:creationId xmlns:a16="http://schemas.microsoft.com/office/drawing/2014/main" id="{A1F7F0BB-5350-5B50-2132-61213049FDC3}"/>
              </a:ext>
            </a:extLst>
          </p:cNvPr>
          <p:cNvPicPr>
            <a:picLocks noChangeAspect="1"/>
          </p:cNvPicPr>
          <p:nvPr/>
        </p:nvPicPr>
        <p:blipFill rotWithShape="1">
          <a:blip r:embed="rId3"/>
          <a:srcRect l="9136" t="3958" b="5760"/>
          <a:stretch/>
        </p:blipFill>
        <p:spPr>
          <a:xfrm>
            <a:off x="4524363" y="1214276"/>
            <a:ext cx="9456243" cy="8776064"/>
          </a:xfrm>
          <a:prstGeom prst="rect">
            <a:avLst/>
          </a:prstGeom>
        </p:spPr>
      </p:pic>
      <p:sp>
        <p:nvSpPr>
          <p:cNvPr id="30" name="TextBox 29">
            <a:extLst>
              <a:ext uri="{FF2B5EF4-FFF2-40B4-BE49-F238E27FC236}">
                <a16:creationId xmlns:a16="http://schemas.microsoft.com/office/drawing/2014/main" id="{045D1C34-CD75-93CB-0CF9-325CA4C7ED39}"/>
              </a:ext>
            </a:extLst>
          </p:cNvPr>
          <p:cNvSpPr txBox="1"/>
          <p:nvPr/>
        </p:nvSpPr>
        <p:spPr>
          <a:xfrm>
            <a:off x="14505863" y="1382404"/>
            <a:ext cx="1910474"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Operations</a:t>
            </a:r>
          </a:p>
        </p:txBody>
      </p:sp>
      <p:pic>
        <p:nvPicPr>
          <p:cNvPr id="32" name="Graphic 31" descr="Calculator with solid fill">
            <a:extLst>
              <a:ext uri="{FF2B5EF4-FFF2-40B4-BE49-F238E27FC236}">
                <a16:creationId xmlns:a16="http://schemas.microsoft.com/office/drawing/2014/main" id="{DD3A873F-8A33-0990-24FC-49BD828B80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15173299" y="7497737"/>
            <a:ext cx="788756" cy="788756"/>
          </a:xfrm>
          <a:prstGeom prst="rect">
            <a:avLst/>
          </a:prstGeom>
        </p:spPr>
      </p:pic>
      <p:pic>
        <p:nvPicPr>
          <p:cNvPr id="34" name="Graphic 33" descr="Dollar with solid fill">
            <a:extLst>
              <a:ext uri="{FF2B5EF4-FFF2-40B4-BE49-F238E27FC236}">
                <a16:creationId xmlns:a16="http://schemas.microsoft.com/office/drawing/2014/main" id="{9388BCB8-5041-A9CC-9B55-497211CDF34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264129" y="7537569"/>
            <a:ext cx="709089" cy="709089"/>
          </a:xfrm>
          <a:prstGeom prst="rect">
            <a:avLst/>
          </a:prstGeom>
        </p:spPr>
      </p:pic>
      <p:pic>
        <p:nvPicPr>
          <p:cNvPr id="36" name="Graphic 35" descr="Gavel with solid fill">
            <a:extLst>
              <a:ext uri="{FF2B5EF4-FFF2-40B4-BE49-F238E27FC236}">
                <a16:creationId xmlns:a16="http://schemas.microsoft.com/office/drawing/2014/main" id="{5D4B42AC-2FB6-0DB1-E121-9B8736FE7A8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810524" y="2587369"/>
            <a:ext cx="591338" cy="591338"/>
          </a:xfrm>
          <a:prstGeom prst="rect">
            <a:avLst/>
          </a:prstGeom>
        </p:spPr>
      </p:pic>
      <p:pic>
        <p:nvPicPr>
          <p:cNvPr id="1026" name="Picture 2" descr="Fis logo hi-res stock photography and images - Alamy">
            <a:extLst>
              <a:ext uri="{FF2B5EF4-FFF2-40B4-BE49-F238E27FC236}">
                <a16:creationId xmlns:a16="http://schemas.microsoft.com/office/drawing/2014/main" id="{44BBBB1C-3675-192B-9498-73B59FDAF4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57209" y="2514084"/>
            <a:ext cx="772851" cy="727389"/>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AB746BC5-60A3-A53A-A71A-AFD4625A8BB4}"/>
              </a:ext>
            </a:extLst>
          </p:cNvPr>
          <p:cNvSpPr txBox="1"/>
          <p:nvPr/>
        </p:nvSpPr>
        <p:spPr>
          <a:xfrm>
            <a:off x="161588" y="1382404"/>
            <a:ext cx="4450557"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Marketing &amp; Sponsorship</a:t>
            </a:r>
          </a:p>
        </p:txBody>
      </p:sp>
      <p:pic>
        <p:nvPicPr>
          <p:cNvPr id="38" name="Graphic 37" descr="Dollar with solid fill">
            <a:extLst>
              <a:ext uri="{FF2B5EF4-FFF2-40B4-BE49-F238E27FC236}">
                <a16:creationId xmlns:a16="http://schemas.microsoft.com/office/drawing/2014/main" id="{1ECA895D-4F40-3EDB-76A2-44DCE72BBF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18862" y="2641626"/>
            <a:ext cx="472305" cy="472305"/>
          </a:xfrm>
          <a:prstGeom prst="rect">
            <a:avLst/>
          </a:prstGeom>
        </p:spPr>
      </p:pic>
      <p:pic>
        <p:nvPicPr>
          <p:cNvPr id="40" name="Graphic 39" descr="Man and woman with solid fill">
            <a:extLst>
              <a:ext uri="{FF2B5EF4-FFF2-40B4-BE49-F238E27FC236}">
                <a16:creationId xmlns:a16="http://schemas.microsoft.com/office/drawing/2014/main" id="{F3DCA0DC-D7A2-73F6-28FA-09808086A60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063512" y="2587731"/>
            <a:ext cx="580095" cy="580095"/>
          </a:xfrm>
          <a:prstGeom prst="rect">
            <a:avLst/>
          </a:prstGeom>
        </p:spPr>
      </p:pic>
      <p:pic>
        <p:nvPicPr>
          <p:cNvPr id="1028" name="Picture 4" descr="Home - Abuse Free Sport">
            <a:extLst>
              <a:ext uri="{FF2B5EF4-FFF2-40B4-BE49-F238E27FC236}">
                <a16:creationId xmlns:a16="http://schemas.microsoft.com/office/drawing/2014/main" id="{CEF5DAA3-37F3-DA07-05AF-9CB79EC9C9B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21625" y="2617075"/>
            <a:ext cx="1297049" cy="614864"/>
          </a:xfrm>
          <a:prstGeom prst="rect">
            <a:avLst/>
          </a:prstGeom>
          <a:noFill/>
          <a:extLst>
            <a:ext uri="{909E8E84-426E-40DD-AFC4-6F175D3DCCD1}">
              <a14:hiddenFill xmlns:a14="http://schemas.microsoft.com/office/drawing/2010/main">
                <a:solidFill>
                  <a:srgbClr val="FFFFFF"/>
                </a:solidFill>
              </a14:hiddenFill>
            </a:ext>
          </a:extLst>
        </p:spPr>
      </p:pic>
      <p:pic>
        <p:nvPicPr>
          <p:cNvPr id="42" name="Graphic 41" descr="Group of people with solid fill">
            <a:extLst>
              <a:ext uri="{FF2B5EF4-FFF2-40B4-BE49-F238E27FC236}">
                <a16:creationId xmlns:a16="http://schemas.microsoft.com/office/drawing/2014/main" id="{F230E88F-F464-9007-9F0B-80AFCDB8EC2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386867" y="7653071"/>
            <a:ext cx="936296" cy="936296"/>
          </a:xfrm>
          <a:prstGeom prst="rect">
            <a:avLst/>
          </a:prstGeom>
        </p:spPr>
      </p:pic>
      <p:sp>
        <p:nvSpPr>
          <p:cNvPr id="43" name="TextBox 42">
            <a:extLst>
              <a:ext uri="{FF2B5EF4-FFF2-40B4-BE49-F238E27FC236}">
                <a16:creationId xmlns:a16="http://schemas.microsoft.com/office/drawing/2014/main" id="{0579E03A-8C61-719D-EF1A-68B6667D741C}"/>
              </a:ext>
            </a:extLst>
          </p:cNvPr>
          <p:cNvSpPr txBox="1"/>
          <p:nvPr/>
        </p:nvSpPr>
        <p:spPr>
          <a:xfrm>
            <a:off x="248750" y="8692343"/>
            <a:ext cx="3814763"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Membership</a:t>
            </a:r>
          </a:p>
        </p:txBody>
      </p:sp>
      <p:pic>
        <p:nvPicPr>
          <p:cNvPr id="45" name="Graphic 44" descr="Online Network with solid fill">
            <a:extLst>
              <a:ext uri="{FF2B5EF4-FFF2-40B4-BE49-F238E27FC236}">
                <a16:creationId xmlns:a16="http://schemas.microsoft.com/office/drawing/2014/main" id="{6B18142A-2C14-620E-F304-A187C055827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181808" y="2542998"/>
            <a:ext cx="720741" cy="720741"/>
          </a:xfrm>
          <a:prstGeom prst="rect">
            <a:avLst/>
          </a:prstGeom>
        </p:spPr>
      </p:pic>
      <p:sp>
        <p:nvSpPr>
          <p:cNvPr id="46" name="TextBox 45">
            <a:extLst>
              <a:ext uri="{FF2B5EF4-FFF2-40B4-BE49-F238E27FC236}">
                <a16:creationId xmlns:a16="http://schemas.microsoft.com/office/drawing/2014/main" id="{BC69B809-4CCC-28F8-F8CB-8BAED92A3488}"/>
              </a:ext>
            </a:extLst>
          </p:cNvPr>
          <p:cNvSpPr txBox="1"/>
          <p:nvPr/>
        </p:nvSpPr>
        <p:spPr>
          <a:xfrm>
            <a:off x="15634259" y="8692343"/>
            <a:ext cx="3814763"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Finance</a:t>
            </a:r>
          </a:p>
        </p:txBody>
      </p:sp>
      <p:sp>
        <p:nvSpPr>
          <p:cNvPr id="7" name="TextBox 6">
            <a:extLst>
              <a:ext uri="{FF2B5EF4-FFF2-40B4-BE49-F238E27FC236}">
                <a16:creationId xmlns:a16="http://schemas.microsoft.com/office/drawing/2014/main" id="{414B5672-21A0-54B2-70B4-F171CDF35FF3}"/>
              </a:ext>
            </a:extLst>
          </p:cNvPr>
          <p:cNvSpPr txBox="1"/>
          <p:nvPr/>
        </p:nvSpPr>
        <p:spPr>
          <a:xfrm>
            <a:off x="759359" y="270358"/>
            <a:ext cx="17302347" cy="553998"/>
          </a:xfrm>
          <a:prstGeom prst="rect">
            <a:avLst/>
          </a:prstGeom>
          <a:noFill/>
        </p:spPr>
        <p:txBody>
          <a:bodyPr wrap="square" rtlCol="0">
            <a:spAutoFit/>
          </a:bodyPr>
          <a:lstStyle/>
          <a:p>
            <a:r>
              <a:rPr lang="en-US" sz="3000" b="1" dirty="0">
                <a:solidFill>
                  <a:srgbClr val="FF0000"/>
                </a:solidFill>
                <a:latin typeface="Arial" panose="020B0604020202020204" pitchFamily="34" charset="0"/>
                <a:cs typeface="Arial" panose="020B0604020202020204" pitchFamily="34" charset="0"/>
              </a:rPr>
              <a:t>Mission: Drive Canadian Freestyle Skiers Along a Pathway Toward Winning Olympic Medals</a:t>
            </a:r>
          </a:p>
        </p:txBody>
      </p:sp>
      <p:sp>
        <p:nvSpPr>
          <p:cNvPr id="15" name="Oval 14">
            <a:extLst>
              <a:ext uri="{FF2B5EF4-FFF2-40B4-BE49-F238E27FC236}">
                <a16:creationId xmlns:a16="http://schemas.microsoft.com/office/drawing/2014/main" id="{928F2B8C-49C7-3033-5540-F7DC6937DABB}"/>
              </a:ext>
            </a:extLst>
          </p:cNvPr>
          <p:cNvSpPr/>
          <p:nvPr/>
        </p:nvSpPr>
        <p:spPr>
          <a:xfrm>
            <a:off x="199169" y="1086827"/>
            <a:ext cx="17769266" cy="9098906"/>
          </a:xfrm>
          <a:prstGeom prst="ellipse">
            <a:avLst/>
          </a:prstGeom>
          <a:noFill/>
          <a:ln w="25400" cap="rnd">
            <a:solidFill>
              <a:schemeClr val="accent1">
                <a:shade val="15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dirty="0"/>
          </a:p>
        </p:txBody>
      </p:sp>
      <p:sp>
        <p:nvSpPr>
          <p:cNvPr id="23" name="Right Arrow 22">
            <a:extLst>
              <a:ext uri="{FF2B5EF4-FFF2-40B4-BE49-F238E27FC236}">
                <a16:creationId xmlns:a16="http://schemas.microsoft.com/office/drawing/2014/main" id="{7EE69A0C-7FFE-36E8-CCC7-68262EB55182}"/>
              </a:ext>
            </a:extLst>
          </p:cNvPr>
          <p:cNvSpPr/>
          <p:nvPr/>
        </p:nvSpPr>
        <p:spPr>
          <a:xfrm rot="741142">
            <a:off x="12157209" y="1215837"/>
            <a:ext cx="772851" cy="50783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p>
        </p:txBody>
      </p:sp>
      <p:sp>
        <p:nvSpPr>
          <p:cNvPr id="24" name="Right Arrow 23">
            <a:extLst>
              <a:ext uri="{FF2B5EF4-FFF2-40B4-BE49-F238E27FC236}">
                <a16:creationId xmlns:a16="http://schemas.microsoft.com/office/drawing/2014/main" id="{E9769A45-24D2-4798-6DC7-391904474F32}"/>
              </a:ext>
            </a:extLst>
          </p:cNvPr>
          <p:cNvSpPr/>
          <p:nvPr/>
        </p:nvSpPr>
        <p:spPr>
          <a:xfrm rot="2905734">
            <a:off x="16868081" y="3720503"/>
            <a:ext cx="772851" cy="50783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p>
        </p:txBody>
      </p:sp>
      <p:sp>
        <p:nvSpPr>
          <p:cNvPr id="25" name="Right Arrow 24">
            <a:extLst>
              <a:ext uri="{FF2B5EF4-FFF2-40B4-BE49-F238E27FC236}">
                <a16:creationId xmlns:a16="http://schemas.microsoft.com/office/drawing/2014/main" id="{D5AE4616-C397-22B4-E057-F93B46FA9A3B}"/>
              </a:ext>
            </a:extLst>
          </p:cNvPr>
          <p:cNvSpPr/>
          <p:nvPr/>
        </p:nvSpPr>
        <p:spPr>
          <a:xfrm rot="9554981">
            <a:off x="13583721" y="9066140"/>
            <a:ext cx="772851" cy="50783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p>
        </p:txBody>
      </p:sp>
      <p:sp>
        <p:nvSpPr>
          <p:cNvPr id="26" name="Right Arrow 25">
            <a:extLst>
              <a:ext uri="{FF2B5EF4-FFF2-40B4-BE49-F238E27FC236}">
                <a16:creationId xmlns:a16="http://schemas.microsoft.com/office/drawing/2014/main" id="{106E2B16-E3D8-3E86-B98D-7EC348BF474F}"/>
              </a:ext>
            </a:extLst>
          </p:cNvPr>
          <p:cNvSpPr/>
          <p:nvPr/>
        </p:nvSpPr>
        <p:spPr>
          <a:xfrm rot="11511941">
            <a:off x="5292066" y="9587226"/>
            <a:ext cx="772851" cy="50783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p>
        </p:txBody>
      </p:sp>
      <p:sp>
        <p:nvSpPr>
          <p:cNvPr id="27" name="Right Arrow 26">
            <a:extLst>
              <a:ext uri="{FF2B5EF4-FFF2-40B4-BE49-F238E27FC236}">
                <a16:creationId xmlns:a16="http://schemas.microsoft.com/office/drawing/2014/main" id="{B8DA7CA4-0E6E-19F0-D553-88B13CBFEEC5}"/>
              </a:ext>
            </a:extLst>
          </p:cNvPr>
          <p:cNvSpPr/>
          <p:nvPr/>
        </p:nvSpPr>
        <p:spPr>
          <a:xfrm rot="17458856">
            <a:off x="-2510" y="4437863"/>
            <a:ext cx="772851" cy="50783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p>
        </p:txBody>
      </p:sp>
      <p:sp>
        <p:nvSpPr>
          <p:cNvPr id="28" name="Right Arrow 27">
            <a:extLst>
              <a:ext uri="{FF2B5EF4-FFF2-40B4-BE49-F238E27FC236}">
                <a16:creationId xmlns:a16="http://schemas.microsoft.com/office/drawing/2014/main" id="{94752D25-3FB3-726D-2260-694A42B44539}"/>
              </a:ext>
            </a:extLst>
          </p:cNvPr>
          <p:cNvSpPr/>
          <p:nvPr/>
        </p:nvSpPr>
        <p:spPr>
          <a:xfrm rot="20684596">
            <a:off x="4625909" y="1382402"/>
            <a:ext cx="772851" cy="507831"/>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p>
        </p:txBody>
      </p:sp>
    </p:spTree>
    <p:extLst>
      <p:ext uri="{BB962C8B-B14F-4D97-AF65-F5344CB8AC3E}">
        <p14:creationId xmlns:p14="http://schemas.microsoft.com/office/powerpoint/2010/main" val="1977138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F5184-928D-95E1-BA18-3D2A7774F3ED}"/>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A004AE90-B0B8-3670-8577-D1B58374BE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92" y="157657"/>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CE8FC45-B63F-588F-568C-062F4CAF5765}"/>
              </a:ext>
            </a:extLst>
          </p:cNvPr>
          <p:cNvSpPr txBox="1"/>
          <p:nvPr/>
        </p:nvSpPr>
        <p:spPr>
          <a:xfrm>
            <a:off x="-315865" y="4174004"/>
            <a:ext cx="18288000" cy="1938992"/>
          </a:xfrm>
          <a:prstGeom prst="rect">
            <a:avLst/>
          </a:prstGeom>
          <a:noFill/>
        </p:spPr>
        <p:txBody>
          <a:bodyPr wrap="square" rtlCol="0">
            <a:spAutoFit/>
          </a:bodyPr>
          <a:lstStyle/>
          <a:p>
            <a:pPr algn="ctr"/>
            <a:r>
              <a:rPr lang="en-CA" sz="6000" b="1" dirty="0">
                <a:latin typeface="Tahoma" panose="020B0604030504040204" pitchFamily="34" charset="0"/>
                <a:ea typeface="Tahoma" panose="020B0604030504040204" pitchFamily="34" charset="0"/>
                <a:cs typeface="Tahoma" panose="020B0604030504040204" pitchFamily="34" charset="0"/>
              </a:rPr>
              <a:t>Brian Anderson</a:t>
            </a:r>
          </a:p>
          <a:p>
            <a:pPr algn="ctr"/>
            <a:endParaRPr lang="en-US" sz="60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25D2D8B7-1414-468A-D0D5-F96890EEC9C8}"/>
              </a:ext>
            </a:extLst>
          </p:cNvPr>
          <p:cNvSpPr txBox="1"/>
          <p:nvPr/>
        </p:nvSpPr>
        <p:spPr>
          <a:xfrm>
            <a:off x="0" y="476327"/>
            <a:ext cx="18288000"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Governance Report from the Board of Directors</a:t>
            </a:r>
            <a:b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Rapport des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activités</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du conseil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d’adminstration</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9" name="Google Shape;238;p14">
            <a:extLst>
              <a:ext uri="{FF2B5EF4-FFF2-40B4-BE49-F238E27FC236}">
                <a16:creationId xmlns:a16="http://schemas.microsoft.com/office/drawing/2014/main" id="{4F3AF5DE-E585-A1DC-27D7-3B0136B147BE}"/>
              </a:ext>
            </a:extLst>
          </p:cNvPr>
          <p:cNvSpPr/>
          <p:nvPr/>
        </p:nvSpPr>
        <p:spPr>
          <a:xfrm>
            <a:off x="14262315" y="6558358"/>
            <a:ext cx="5403044" cy="4649362"/>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8EEF5CF4-D404-A598-DCB7-53E50E6FD8FB}"/>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27208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BE19A-4C23-521C-2DD9-77DCE1722646}"/>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D2C272BD-F8E8-C9FC-F562-D51EEFF7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92" y="376835"/>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371D41F-D87C-0B2E-0DA3-073CD1A78E07}"/>
              </a:ext>
            </a:extLst>
          </p:cNvPr>
          <p:cNvSpPr txBox="1"/>
          <p:nvPr/>
        </p:nvSpPr>
        <p:spPr>
          <a:xfrm>
            <a:off x="120692" y="477653"/>
            <a:ext cx="18288000"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Governance Report</a:t>
            </a:r>
          </a:p>
          <a:p>
            <a:pPr algn="ct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Rapport des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activités</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du conseil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d’adminstration</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9" name="Google Shape;238;p14">
            <a:extLst>
              <a:ext uri="{FF2B5EF4-FFF2-40B4-BE49-F238E27FC236}">
                <a16:creationId xmlns:a16="http://schemas.microsoft.com/office/drawing/2014/main" id="{F25CBF60-E673-1F58-0AB3-53CE8222C570}"/>
              </a:ext>
            </a:extLst>
          </p:cNvPr>
          <p:cNvSpPr/>
          <p:nvPr/>
        </p:nvSpPr>
        <p:spPr>
          <a:xfrm>
            <a:off x="14262315" y="7115174"/>
            <a:ext cx="5403044" cy="4092545"/>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627A465B-FD21-42C8-4FCE-6F818E0E3835}"/>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5" name="TextBox 4">
            <a:extLst>
              <a:ext uri="{FF2B5EF4-FFF2-40B4-BE49-F238E27FC236}">
                <a16:creationId xmlns:a16="http://schemas.microsoft.com/office/drawing/2014/main" id="{219825EE-7A1A-7B7E-C709-7E9ECBFE60A6}"/>
              </a:ext>
            </a:extLst>
          </p:cNvPr>
          <p:cNvSpPr txBox="1"/>
          <p:nvPr/>
        </p:nvSpPr>
        <p:spPr>
          <a:xfrm>
            <a:off x="587385" y="2881342"/>
            <a:ext cx="17113230" cy="4893647"/>
          </a:xfrm>
          <a:prstGeom prst="rect">
            <a:avLst/>
          </a:prstGeom>
          <a:noFill/>
        </p:spPr>
        <p:txBody>
          <a:bodyPr wrap="square">
            <a:spAutoFit/>
          </a:bodyPr>
          <a:lstStyle/>
          <a:p>
            <a:pPr marL="342900" lvl="0" indent="-342900">
              <a:buFont typeface="Arial" panose="020B0604020202020204" pitchFamily="34" charset="0"/>
              <a:buChar char="•"/>
            </a:pPr>
            <a:r>
              <a:rPr lang="en-CA" sz="24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Strong year of governance work</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continued focus on strengthening Freestyle Canada’s governance framework and Board practices.</a:t>
            </a:r>
          </a:p>
          <a:p>
            <a:pPr marL="342900" lvl="0" indent="-342900">
              <a:buFont typeface="Arial" panose="020B0604020202020204" pitchFamily="34" charset="0"/>
              <a:buChar char="•"/>
            </a:pPr>
            <a:r>
              <a:rPr lang="en-CA" sz="24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Governance Policy Manual</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significant work completed to formalize and clarify Board roles, responsibilities, committees and governance processes.</a:t>
            </a:r>
          </a:p>
          <a:p>
            <a:pPr marL="342900" lvl="0" indent="-342900">
              <a:buFont typeface="Arial" panose="020B0604020202020204" pitchFamily="34" charset="0"/>
              <a:buChar char="•"/>
            </a:pPr>
            <a:r>
              <a:rPr lang="en-CA" sz="24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Board oversight</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continued focus on strategic oversight, organizational sustainability and supporting Freestyle Canada as we move into the next phase of the four-year business cycle.</a:t>
            </a:r>
          </a:p>
          <a:p>
            <a:pPr marL="342900" lvl="0" indent="-342900">
              <a:buFont typeface="Arial" panose="020B0604020202020204" pitchFamily="34" charset="0"/>
              <a:buChar char="•"/>
            </a:pPr>
            <a:r>
              <a:rPr lang="en-CA" sz="24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Board succession</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succession and recruitment have been an important focus; the Nominating Committee completed its process for the upcoming Board vacancies. </a:t>
            </a:r>
            <a:r>
              <a:rPr lang="en-CA" sz="24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Mark </a:t>
            </a:r>
            <a:r>
              <a:rPr lang="en-CA" sz="2400" b="0" i="1"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Bobyn</a:t>
            </a:r>
            <a:r>
              <a:rPr lang="en-CA" sz="2400" b="0" i="1" dirty="0">
                <a:solidFill>
                  <a:srgbClr val="000000"/>
                </a:solidFill>
                <a:effectLst/>
                <a:latin typeface="Tahoma" panose="020B0604030504040204" pitchFamily="34" charset="0"/>
                <a:ea typeface="Tahoma" panose="020B0604030504040204" pitchFamily="34" charset="0"/>
                <a:cs typeface="Tahoma" panose="020B0604030504040204" pitchFamily="34" charset="0"/>
              </a:rPr>
              <a:t> will report on this separately during the election portion of the AGM.</a:t>
            </a:r>
            <a:endParaRPr lang="en-CA"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marL="342900" lvl="0" indent="-342900">
              <a:buFont typeface="Arial" panose="020B0604020202020204" pitchFamily="34" charset="0"/>
              <a:buChar char="•"/>
            </a:pPr>
            <a:r>
              <a:rPr lang="en-CA" sz="24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Looking ahead</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continue strengthening Board effectiveness, governance practices and alignment with Freestyle Canada’s strategic priorities.</a:t>
            </a:r>
          </a:p>
          <a:p>
            <a:pPr marL="342900" lvl="0" indent="-342900">
              <a:buFont typeface="Arial" panose="020B0604020202020204" pitchFamily="34" charset="0"/>
              <a:buChar char="•"/>
            </a:pPr>
            <a:r>
              <a:rPr lang="en-CA" sz="24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Outgoing Athlete Director</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recognize and thank </a:t>
            </a:r>
            <a:r>
              <a:rPr lang="en-CA" sz="24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Justine Ally </a:t>
            </a:r>
            <a:r>
              <a:rPr lang="en-CA"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for her service, expertise and contribution to Freestyle Canada.</a:t>
            </a:r>
          </a:p>
        </p:txBody>
      </p:sp>
    </p:spTree>
    <p:extLst>
      <p:ext uri="{BB962C8B-B14F-4D97-AF65-F5344CB8AC3E}">
        <p14:creationId xmlns:p14="http://schemas.microsoft.com/office/powerpoint/2010/main" val="2870107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F2FA3-7D70-A244-BA20-480D981520EA}"/>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583D5C36-EAAB-2DB8-EB35-D7EBE87DF5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92" y="157657"/>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238;p14">
            <a:extLst>
              <a:ext uri="{FF2B5EF4-FFF2-40B4-BE49-F238E27FC236}">
                <a16:creationId xmlns:a16="http://schemas.microsoft.com/office/drawing/2014/main" id="{0D7E531A-A358-0F43-7A73-547CA6A0C81F}"/>
              </a:ext>
            </a:extLst>
          </p:cNvPr>
          <p:cNvSpPr/>
          <p:nvPr/>
        </p:nvSpPr>
        <p:spPr>
          <a:xfrm>
            <a:off x="-2371942" y="7804662"/>
            <a:ext cx="5403044" cy="4649362"/>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 name="Rectangle 1">
            <a:extLst>
              <a:ext uri="{FF2B5EF4-FFF2-40B4-BE49-F238E27FC236}">
                <a16:creationId xmlns:a16="http://schemas.microsoft.com/office/drawing/2014/main" id="{50E9F6BB-596B-B74F-338E-BEA49B0AA255}"/>
              </a:ext>
            </a:extLst>
          </p:cNvPr>
          <p:cNvSpPr>
            <a:spLocks noChangeArrowheads="1"/>
          </p:cNvSpPr>
          <p:nvPr/>
        </p:nvSpPr>
        <p:spPr bwMode="auto">
          <a:xfrm>
            <a:off x="4304090" y="807113"/>
            <a:ext cx="1048396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rPr>
              <a:t>Quadrennial Performance Summary </a:t>
            </a:r>
            <a:endParaRPr kumimoji="0" lang="en-US" altLang="en-US" sz="4400" b="1" i="0" u="none" strike="noStrike" cap="none" normalizeH="0" baseline="0" dirty="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2" name="Picture 1">
            <a:extLst>
              <a:ext uri="{FF2B5EF4-FFF2-40B4-BE49-F238E27FC236}">
                <a16:creationId xmlns:a16="http://schemas.microsoft.com/office/drawing/2014/main" id="{CFC5D579-DDED-169D-C012-437CF8B5F2D2}"/>
              </a:ext>
            </a:extLst>
          </p:cNvPr>
          <p:cNvPicPr>
            <a:picLocks noChangeAspect="1"/>
          </p:cNvPicPr>
          <p:nvPr/>
        </p:nvPicPr>
        <p:blipFill>
          <a:blip r:embed="rId5"/>
          <a:stretch>
            <a:fillRect/>
          </a:stretch>
        </p:blipFill>
        <p:spPr>
          <a:xfrm>
            <a:off x="2217628" y="2621892"/>
            <a:ext cx="14124020" cy="4182732"/>
          </a:xfrm>
          <a:prstGeom prst="rect">
            <a:avLst/>
          </a:prstGeom>
        </p:spPr>
      </p:pic>
      <p:sp>
        <p:nvSpPr>
          <p:cNvPr id="3" name="TextBox 2">
            <a:extLst>
              <a:ext uri="{FF2B5EF4-FFF2-40B4-BE49-F238E27FC236}">
                <a16:creationId xmlns:a16="http://schemas.microsoft.com/office/drawing/2014/main" id="{0AB592BB-2EA5-6031-CE07-296759400569}"/>
              </a:ext>
            </a:extLst>
          </p:cNvPr>
          <p:cNvSpPr txBox="1"/>
          <p:nvPr/>
        </p:nvSpPr>
        <p:spPr>
          <a:xfrm>
            <a:off x="2217628" y="6990317"/>
            <a:ext cx="3183961" cy="314325"/>
          </a:xfrm>
          <a:prstGeom prst="rect">
            <a:avLst/>
          </a:prstGeom>
          <a:noFill/>
        </p:spPr>
        <p:txBody>
          <a:bodyPr wrap="square" rtlCol="0">
            <a:spAutoFit/>
          </a:bodyPr>
          <a:lstStyle/>
          <a:p>
            <a:r>
              <a:rPr lang="en-US" dirty="0"/>
              <a:t>* No data for 2007-2008 but surplus</a:t>
            </a:r>
          </a:p>
        </p:txBody>
      </p:sp>
    </p:spTree>
    <p:extLst>
      <p:ext uri="{BB962C8B-B14F-4D97-AF65-F5344CB8AC3E}">
        <p14:creationId xmlns:p14="http://schemas.microsoft.com/office/powerpoint/2010/main" val="1271015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7">
          <a:extLst>
            <a:ext uri="{FF2B5EF4-FFF2-40B4-BE49-F238E27FC236}">
              <a16:creationId xmlns:a16="http://schemas.microsoft.com/office/drawing/2014/main" id="{69426CE6-91A4-D61A-7B17-F10B610FC385}"/>
            </a:ext>
          </a:extLst>
        </p:cNvPr>
        <p:cNvGrpSpPr/>
        <p:nvPr/>
      </p:nvGrpSpPr>
      <p:grpSpPr>
        <a:xfrm>
          <a:off x="0" y="0"/>
          <a:ext cx="0" cy="0"/>
          <a:chOff x="0" y="0"/>
          <a:chExt cx="0" cy="0"/>
        </a:xfrm>
      </p:grpSpPr>
      <p:sp>
        <p:nvSpPr>
          <p:cNvPr id="238" name="Google Shape;238;p14">
            <a:extLst>
              <a:ext uri="{FF2B5EF4-FFF2-40B4-BE49-F238E27FC236}">
                <a16:creationId xmlns:a16="http://schemas.microsoft.com/office/drawing/2014/main" id="{D511DA8B-45E2-91BC-8B8A-6F9A61FF03A8}"/>
              </a:ext>
            </a:extLst>
          </p:cNvPr>
          <p:cNvSpPr/>
          <p:nvPr/>
        </p:nvSpPr>
        <p:spPr>
          <a:xfrm>
            <a:off x="14858999" y="-848428"/>
            <a:ext cx="4943035" cy="4363153"/>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14">
            <a:extLst>
              <a:ext uri="{FF2B5EF4-FFF2-40B4-BE49-F238E27FC236}">
                <a16:creationId xmlns:a16="http://schemas.microsoft.com/office/drawing/2014/main" id="{0E1A39AE-D0EB-9275-7C2C-581867BA51BB}"/>
              </a:ext>
            </a:extLst>
          </p:cNvPr>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4">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14">
            <a:extLst>
              <a:ext uri="{FF2B5EF4-FFF2-40B4-BE49-F238E27FC236}">
                <a16:creationId xmlns:a16="http://schemas.microsoft.com/office/drawing/2014/main" id="{8980F5AA-B28D-1770-E14B-F35CA6890A29}"/>
              </a:ext>
            </a:extLst>
          </p:cNvPr>
          <p:cNvSpPr txBox="1"/>
          <p:nvPr/>
        </p:nvSpPr>
        <p:spPr>
          <a:xfrm>
            <a:off x="-197224" y="384390"/>
            <a:ext cx="18288000" cy="1846659"/>
          </a:xfrm>
          <a:prstGeom prst="rect">
            <a:avLst/>
          </a:prstGeom>
          <a:noFill/>
          <a:ln>
            <a:noFill/>
          </a:ln>
        </p:spPr>
        <p:txBody>
          <a:bodyPr spcFirstLastPara="1" wrap="square" lIns="0" tIns="0" rIns="0" bIns="0" anchor="t" anchorCtr="0">
            <a:spAutoFit/>
          </a:bodyPr>
          <a:lstStyle/>
          <a:p>
            <a:pPr lvl="0" algn="ct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Recognizing our Outgoing Directors</a:t>
            </a:r>
          </a:p>
          <a:p>
            <a:pPr algn="ctr"/>
            <a:r>
              <a:rPr lang="en-CA" sz="4000" b="1" dirty="0">
                <a:latin typeface="Tahoma" panose="020B0604030504040204" pitchFamily="34" charset="0"/>
                <a:ea typeface="Tahoma" panose="020B0604030504040204" pitchFamily="34" charset="0"/>
                <a:cs typeface="Tahoma" panose="020B0604030504040204" pitchFamily="34" charset="0"/>
              </a:rPr>
              <a:t>Reconnaissance de </a:t>
            </a:r>
            <a:r>
              <a:rPr lang="en-CA" sz="4000" b="1" dirty="0" err="1">
                <a:latin typeface="Tahoma" panose="020B0604030504040204" pitchFamily="34" charset="0"/>
                <a:ea typeface="Tahoma" panose="020B0604030504040204" pitchFamily="34" charset="0"/>
                <a:cs typeface="Tahoma" panose="020B0604030504040204" pitchFamily="34" charset="0"/>
              </a:rPr>
              <a:t>nos</a:t>
            </a:r>
            <a:r>
              <a:rPr lang="en-CA" sz="4000" b="1" dirty="0">
                <a:latin typeface="Tahoma" panose="020B0604030504040204" pitchFamily="34" charset="0"/>
                <a:ea typeface="Tahoma" panose="020B0604030504040204" pitchFamily="34" charset="0"/>
                <a:cs typeface="Tahoma" panose="020B0604030504040204" pitchFamily="34" charset="0"/>
              </a:rPr>
              <a:t> </a:t>
            </a:r>
            <a:r>
              <a:rPr lang="en-CA" sz="4000" b="1" dirty="0" err="1">
                <a:latin typeface="Tahoma" panose="020B0604030504040204" pitchFamily="34" charset="0"/>
                <a:ea typeface="Tahoma" panose="020B0604030504040204" pitchFamily="34" charset="0"/>
                <a:cs typeface="Tahoma" panose="020B0604030504040204" pitchFamily="34" charset="0"/>
              </a:rPr>
              <a:t>administrateurs</a:t>
            </a:r>
            <a:r>
              <a:rPr lang="en-CA" sz="4000" b="1" dirty="0">
                <a:latin typeface="Tahoma" panose="020B0604030504040204" pitchFamily="34" charset="0"/>
                <a:ea typeface="Tahoma" panose="020B0604030504040204" pitchFamily="34" charset="0"/>
                <a:cs typeface="Tahoma" panose="020B0604030504040204" pitchFamily="34" charset="0"/>
              </a:rPr>
              <a:t> </a:t>
            </a:r>
            <a:r>
              <a:rPr lang="en-CA" sz="4000" b="1" dirty="0" err="1">
                <a:latin typeface="Tahoma" panose="020B0604030504040204" pitchFamily="34" charset="0"/>
                <a:ea typeface="Tahoma" panose="020B0604030504040204" pitchFamily="34" charset="0"/>
                <a:cs typeface="Tahoma" panose="020B0604030504040204" pitchFamily="34" charset="0"/>
              </a:rPr>
              <a:t>sortants</a:t>
            </a:r>
            <a:endParaRPr lang="en-CA" sz="4000" dirty="0">
              <a:latin typeface="Tahoma" panose="020B0604030504040204" pitchFamily="34" charset="0"/>
              <a:ea typeface="Tahoma" panose="020B0604030504040204" pitchFamily="34" charset="0"/>
              <a:cs typeface="Tahoma" panose="020B0604030504040204" pitchFamily="34" charset="0"/>
            </a:endParaRPr>
          </a:p>
          <a:p>
            <a:pPr lvl="0" algn="ctr"/>
            <a:endParaRPr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1870D77-696B-814F-DE70-0AAE328EC5B5}"/>
              </a:ext>
            </a:extLst>
          </p:cNvPr>
          <p:cNvSpPr txBox="1"/>
          <p:nvPr/>
        </p:nvSpPr>
        <p:spPr>
          <a:xfrm>
            <a:off x="1042988" y="7080633"/>
            <a:ext cx="17245012" cy="1077218"/>
          </a:xfrm>
          <a:prstGeom prst="rect">
            <a:avLst/>
          </a:prstGeom>
          <a:noFill/>
        </p:spPr>
        <p:txBody>
          <a:bodyPr wrap="square" rtlCol="0">
            <a:spAutoFit/>
          </a:bodyPr>
          <a:lstStyle/>
          <a:p>
            <a:pPr algn="ctr"/>
            <a:r>
              <a:rPr lang="en-US" sz="3200" b="1" dirty="0">
                <a:latin typeface="Tahoma" panose="020B0604030504040204" pitchFamily="34" charset="0"/>
                <a:ea typeface="Tahoma" panose="020B0604030504040204" pitchFamily="34" charset="0"/>
                <a:cs typeface="Tahoma" panose="020B0604030504040204" pitchFamily="34" charset="0"/>
              </a:rPr>
              <a:t>Athlete Director/</a:t>
            </a:r>
            <a:r>
              <a:rPr lang="en-CA" sz="3200" b="1" dirty="0" err="1">
                <a:latin typeface="Tahoma" panose="020B0604030504040204" pitchFamily="34" charset="0"/>
                <a:ea typeface="Tahoma" panose="020B0604030504040204" pitchFamily="34" charset="0"/>
                <a:cs typeface="Tahoma" panose="020B0604030504040204" pitchFamily="34" charset="0"/>
              </a:rPr>
              <a:t>Administrateur</a:t>
            </a:r>
            <a:r>
              <a:rPr lang="en-CA" sz="3200" b="1" dirty="0">
                <a:latin typeface="Tahoma" panose="020B0604030504040204" pitchFamily="34" charset="0"/>
                <a:ea typeface="Tahoma" panose="020B0604030504040204" pitchFamily="34" charset="0"/>
                <a:cs typeface="Tahoma" panose="020B0604030504040204" pitchFamily="34" charset="0"/>
              </a:rPr>
              <a:t> </a:t>
            </a:r>
            <a:r>
              <a:rPr lang="en-CA" sz="3200" b="1" dirty="0" err="1">
                <a:latin typeface="Tahoma" panose="020B0604030504040204" pitchFamily="34" charset="0"/>
                <a:ea typeface="Tahoma" panose="020B0604030504040204" pitchFamily="34" charset="0"/>
                <a:cs typeface="Tahoma" panose="020B0604030504040204" pitchFamily="34" charset="0"/>
              </a:rPr>
              <a:t>représentant</a:t>
            </a:r>
            <a:r>
              <a:rPr lang="en-CA" sz="3200" b="1" dirty="0">
                <a:latin typeface="Tahoma" panose="020B0604030504040204" pitchFamily="34" charset="0"/>
                <a:ea typeface="Tahoma" panose="020B0604030504040204" pitchFamily="34" charset="0"/>
                <a:cs typeface="Tahoma" panose="020B0604030504040204" pitchFamily="34" charset="0"/>
              </a:rPr>
              <a:t> les athletes</a:t>
            </a:r>
            <a:r>
              <a:rPr lang="en-CA" sz="3200" dirty="0">
                <a:latin typeface="Tahoma" panose="020B0604030504040204" pitchFamily="34" charset="0"/>
                <a:ea typeface="Tahoma" panose="020B0604030504040204" pitchFamily="34" charset="0"/>
                <a:cs typeface="Tahoma" panose="020B0604030504040204" pitchFamily="34" charset="0"/>
              </a:rPr>
              <a:t>:</a:t>
            </a:r>
          </a:p>
          <a:p>
            <a:pPr algn="ctr"/>
            <a:r>
              <a:rPr lang="en-US" sz="3200" b="1" dirty="0">
                <a:latin typeface="Tahoma" panose="020B0604030504040204" pitchFamily="34" charset="0"/>
                <a:ea typeface="Tahoma" panose="020B0604030504040204" pitchFamily="34" charset="0"/>
                <a:cs typeface="Tahoma" panose="020B0604030504040204" pitchFamily="34" charset="0"/>
              </a:rPr>
              <a:t>Justine Ally</a:t>
            </a:r>
          </a:p>
        </p:txBody>
      </p:sp>
      <p:sp>
        <p:nvSpPr>
          <p:cNvPr id="3" name="TextBox 2">
            <a:extLst>
              <a:ext uri="{FF2B5EF4-FFF2-40B4-BE49-F238E27FC236}">
                <a16:creationId xmlns:a16="http://schemas.microsoft.com/office/drawing/2014/main" id="{B8B0A268-E9AE-6BC5-2105-A394A00BC3A4}"/>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pic>
        <p:nvPicPr>
          <p:cNvPr id="5" name="Picture 4">
            <a:extLst>
              <a:ext uri="{FF2B5EF4-FFF2-40B4-BE49-F238E27FC236}">
                <a16:creationId xmlns:a16="http://schemas.microsoft.com/office/drawing/2014/main" id="{94F43552-10CE-F482-0804-FA7896BECB0E}"/>
              </a:ext>
            </a:extLst>
          </p:cNvPr>
          <p:cNvPicPr>
            <a:picLocks noChangeAspect="1"/>
          </p:cNvPicPr>
          <p:nvPr/>
        </p:nvPicPr>
        <p:blipFill>
          <a:blip r:embed="rId5"/>
          <a:stretch>
            <a:fillRect/>
          </a:stretch>
        </p:blipFill>
        <p:spPr>
          <a:xfrm>
            <a:off x="6781800" y="1790640"/>
            <a:ext cx="4724400" cy="4762500"/>
          </a:xfrm>
          <a:prstGeom prst="rect">
            <a:avLst/>
          </a:prstGeom>
        </p:spPr>
      </p:pic>
    </p:spTree>
    <p:extLst>
      <p:ext uri="{BB962C8B-B14F-4D97-AF65-F5344CB8AC3E}">
        <p14:creationId xmlns:p14="http://schemas.microsoft.com/office/powerpoint/2010/main" val="2084917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a:extLst>
            <a:ext uri="{FF2B5EF4-FFF2-40B4-BE49-F238E27FC236}">
              <a16:creationId xmlns:a16="http://schemas.microsoft.com/office/drawing/2014/main" id="{4AE4CABD-8697-0BE2-9183-2625FE7BCEE4}"/>
            </a:ext>
          </a:extLst>
        </p:cNvPr>
        <p:cNvGrpSpPr/>
        <p:nvPr/>
      </p:nvGrpSpPr>
      <p:grpSpPr>
        <a:xfrm>
          <a:off x="0" y="0"/>
          <a:ext cx="0" cy="0"/>
          <a:chOff x="0" y="0"/>
          <a:chExt cx="0" cy="0"/>
        </a:xfrm>
      </p:grpSpPr>
      <p:sp>
        <p:nvSpPr>
          <p:cNvPr id="238" name="Google Shape;238;p14">
            <a:extLst>
              <a:ext uri="{FF2B5EF4-FFF2-40B4-BE49-F238E27FC236}">
                <a16:creationId xmlns:a16="http://schemas.microsoft.com/office/drawing/2014/main" id="{1D639048-C75F-89EA-8F05-F229761DD2CE}"/>
              </a:ext>
            </a:extLst>
          </p:cNvPr>
          <p:cNvSpPr/>
          <p:nvPr/>
        </p:nvSpPr>
        <p:spPr>
          <a:xfrm>
            <a:off x="14398991" y="-848428"/>
            <a:ext cx="5403044" cy="4649362"/>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14">
            <a:extLst>
              <a:ext uri="{FF2B5EF4-FFF2-40B4-BE49-F238E27FC236}">
                <a16:creationId xmlns:a16="http://schemas.microsoft.com/office/drawing/2014/main" id="{245F588A-3789-E3D8-8664-7AF5439A4D0A}"/>
              </a:ext>
            </a:extLst>
          </p:cNvPr>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4">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14">
            <a:extLst>
              <a:ext uri="{FF2B5EF4-FFF2-40B4-BE49-F238E27FC236}">
                <a16:creationId xmlns:a16="http://schemas.microsoft.com/office/drawing/2014/main" id="{44B34318-3F59-3D91-8A48-9F9515E880C1}"/>
              </a:ext>
            </a:extLst>
          </p:cNvPr>
          <p:cNvSpPr txBox="1"/>
          <p:nvPr/>
        </p:nvSpPr>
        <p:spPr>
          <a:xfrm>
            <a:off x="0" y="245146"/>
            <a:ext cx="18288000" cy="2462213"/>
          </a:xfrm>
          <a:prstGeom prst="rect">
            <a:avLst/>
          </a:prstGeom>
          <a:noFill/>
          <a:ln>
            <a:noFill/>
          </a:ln>
        </p:spPr>
        <p:txBody>
          <a:bodyPr spcFirstLastPara="1" wrap="square" lIns="0" tIns="0" rIns="0" bIns="0" anchor="t" anchorCtr="0">
            <a:spAutoFit/>
          </a:bodyPr>
          <a:lstStyle/>
          <a:p>
            <a:pPr lvl="0"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Presentation of the Financial Statements</a:t>
            </a:r>
            <a:b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Présentation</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des états financiers</a:t>
            </a:r>
            <a:b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br>
            <a:b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br>
            <a:endParaRPr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2684568A-A3D6-57B6-C49A-CB4AAECAA4A6}"/>
              </a:ext>
            </a:extLst>
          </p:cNvPr>
          <p:cNvSpPr txBox="1"/>
          <p:nvPr/>
        </p:nvSpPr>
        <p:spPr>
          <a:xfrm>
            <a:off x="0" y="4357447"/>
            <a:ext cx="18288000" cy="1569660"/>
          </a:xfrm>
          <a:prstGeom prst="rect">
            <a:avLst/>
          </a:prstGeom>
          <a:noFill/>
        </p:spPr>
        <p:txBody>
          <a:bodyPr wrap="square" rtlCol="0">
            <a:spAutoFit/>
          </a:bodyPr>
          <a:lstStyle/>
          <a:p>
            <a:pPr algn="ctr"/>
            <a:r>
              <a:rPr lang="en-CA" sz="4800" dirty="0">
                <a:latin typeface="Tahoma" panose="020B0604030504040204" pitchFamily="34" charset="0"/>
                <a:ea typeface="Tahoma" panose="020B0604030504040204" pitchFamily="34" charset="0"/>
                <a:cs typeface="Tahoma" panose="020B0604030504040204" pitchFamily="34" charset="0"/>
              </a:rPr>
              <a:t>Stephanie Hutchinson</a:t>
            </a:r>
            <a:endParaRPr lang="en-CA" sz="4800" dirty="0">
              <a:effectLst/>
              <a:latin typeface="Tahoma" panose="020B0604030504040204" pitchFamily="34" charset="0"/>
              <a:ea typeface="Tahoma" panose="020B0604030504040204" pitchFamily="34" charset="0"/>
              <a:cs typeface="Tahoma" panose="020B0604030504040204" pitchFamily="34" charset="0"/>
            </a:endParaRPr>
          </a:p>
          <a:p>
            <a:pPr algn="ct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AB54FD8E-4AA6-F00C-D2BE-928D4001599A}"/>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3164286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7">
          <a:extLst>
            <a:ext uri="{FF2B5EF4-FFF2-40B4-BE49-F238E27FC236}">
              <a16:creationId xmlns:a16="http://schemas.microsoft.com/office/drawing/2014/main" id="{293B8C0E-BB08-125C-6EF4-0C22BF0D1435}"/>
            </a:ext>
          </a:extLst>
        </p:cNvPr>
        <p:cNvGrpSpPr/>
        <p:nvPr/>
      </p:nvGrpSpPr>
      <p:grpSpPr>
        <a:xfrm>
          <a:off x="0" y="0"/>
          <a:ext cx="0" cy="0"/>
          <a:chOff x="0" y="0"/>
          <a:chExt cx="0" cy="0"/>
        </a:xfrm>
      </p:grpSpPr>
      <p:sp>
        <p:nvSpPr>
          <p:cNvPr id="238" name="Google Shape;238;p14">
            <a:extLst>
              <a:ext uri="{FF2B5EF4-FFF2-40B4-BE49-F238E27FC236}">
                <a16:creationId xmlns:a16="http://schemas.microsoft.com/office/drawing/2014/main" id="{A81A13B4-17D3-5448-9D6D-7C11F1263149}"/>
              </a:ext>
            </a:extLst>
          </p:cNvPr>
          <p:cNvSpPr/>
          <p:nvPr/>
        </p:nvSpPr>
        <p:spPr>
          <a:xfrm>
            <a:off x="15777881" y="-848428"/>
            <a:ext cx="4024153" cy="3519910"/>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14">
            <a:extLst>
              <a:ext uri="{FF2B5EF4-FFF2-40B4-BE49-F238E27FC236}">
                <a16:creationId xmlns:a16="http://schemas.microsoft.com/office/drawing/2014/main" id="{383F0A1F-7CED-847B-4896-4C024865A8B8}"/>
              </a:ext>
            </a:extLst>
          </p:cNvPr>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4">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9BA9ED56-33D9-8C75-6BBC-963CB228AEA4}"/>
              </a:ext>
            </a:extLst>
          </p:cNvPr>
          <p:cNvPicPr>
            <a:picLocks noChangeAspect="1"/>
          </p:cNvPicPr>
          <p:nvPr/>
        </p:nvPicPr>
        <p:blipFill>
          <a:blip r:embed="rId5"/>
          <a:stretch>
            <a:fillRect/>
          </a:stretch>
        </p:blipFill>
        <p:spPr>
          <a:xfrm>
            <a:off x="1986182" y="214744"/>
            <a:ext cx="13515756" cy="8914969"/>
          </a:xfrm>
          <a:prstGeom prst="rect">
            <a:avLst/>
          </a:prstGeom>
        </p:spPr>
      </p:pic>
    </p:spTree>
    <p:extLst>
      <p:ext uri="{BB962C8B-B14F-4D97-AF65-F5344CB8AC3E}">
        <p14:creationId xmlns:p14="http://schemas.microsoft.com/office/powerpoint/2010/main" val="1258487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7">
          <a:extLst>
            <a:ext uri="{FF2B5EF4-FFF2-40B4-BE49-F238E27FC236}">
              <a16:creationId xmlns:a16="http://schemas.microsoft.com/office/drawing/2014/main" id="{342DA6FA-995B-1689-2ECD-58028ED89EC8}"/>
            </a:ext>
          </a:extLst>
        </p:cNvPr>
        <p:cNvGrpSpPr/>
        <p:nvPr/>
      </p:nvGrpSpPr>
      <p:grpSpPr>
        <a:xfrm>
          <a:off x="0" y="0"/>
          <a:ext cx="0" cy="0"/>
          <a:chOff x="0" y="0"/>
          <a:chExt cx="0" cy="0"/>
        </a:xfrm>
      </p:grpSpPr>
      <p:sp>
        <p:nvSpPr>
          <p:cNvPr id="239" name="Google Shape;239;p14">
            <a:extLst>
              <a:ext uri="{FF2B5EF4-FFF2-40B4-BE49-F238E27FC236}">
                <a16:creationId xmlns:a16="http://schemas.microsoft.com/office/drawing/2014/main" id="{8437F826-267C-79E7-C39D-7B538BBEA635}"/>
              </a:ext>
            </a:extLst>
          </p:cNvPr>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3">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 name="Google Shape;238;p14">
            <a:extLst>
              <a:ext uri="{FF2B5EF4-FFF2-40B4-BE49-F238E27FC236}">
                <a16:creationId xmlns:a16="http://schemas.microsoft.com/office/drawing/2014/main" id="{9681209E-F9BB-E60C-8C9C-B1E3474CAD0A}"/>
              </a:ext>
            </a:extLst>
          </p:cNvPr>
          <p:cNvSpPr/>
          <p:nvPr/>
        </p:nvSpPr>
        <p:spPr>
          <a:xfrm>
            <a:off x="-824755" y="7488749"/>
            <a:ext cx="4024153" cy="3519910"/>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BEFC2E83-131A-7031-1B90-215D162E61BF}"/>
              </a:ext>
            </a:extLst>
          </p:cNvPr>
          <p:cNvPicPr>
            <a:picLocks noChangeAspect="1"/>
          </p:cNvPicPr>
          <p:nvPr/>
        </p:nvPicPr>
        <p:blipFill>
          <a:blip r:embed="rId5"/>
          <a:stretch>
            <a:fillRect/>
          </a:stretch>
        </p:blipFill>
        <p:spPr>
          <a:xfrm>
            <a:off x="2571750" y="573655"/>
            <a:ext cx="14849731" cy="7908343"/>
          </a:xfrm>
          <a:prstGeom prst="rect">
            <a:avLst/>
          </a:prstGeom>
        </p:spPr>
      </p:pic>
    </p:spTree>
    <p:extLst>
      <p:ext uri="{BB962C8B-B14F-4D97-AF65-F5344CB8AC3E}">
        <p14:creationId xmlns:p14="http://schemas.microsoft.com/office/powerpoint/2010/main" val="44931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7">
          <a:extLst>
            <a:ext uri="{FF2B5EF4-FFF2-40B4-BE49-F238E27FC236}">
              <a16:creationId xmlns:a16="http://schemas.microsoft.com/office/drawing/2014/main" id="{5869DB63-DA3B-1280-CD23-C61A48E6D245}"/>
            </a:ext>
          </a:extLst>
        </p:cNvPr>
        <p:cNvGrpSpPr/>
        <p:nvPr/>
      </p:nvGrpSpPr>
      <p:grpSpPr>
        <a:xfrm>
          <a:off x="0" y="0"/>
          <a:ext cx="0" cy="0"/>
          <a:chOff x="0" y="0"/>
          <a:chExt cx="0" cy="0"/>
        </a:xfrm>
      </p:grpSpPr>
      <p:sp>
        <p:nvSpPr>
          <p:cNvPr id="239" name="Google Shape;239;p14">
            <a:extLst>
              <a:ext uri="{FF2B5EF4-FFF2-40B4-BE49-F238E27FC236}">
                <a16:creationId xmlns:a16="http://schemas.microsoft.com/office/drawing/2014/main" id="{055A0933-C3B8-5FF3-E831-64D2D60B7176}"/>
              </a:ext>
            </a:extLst>
          </p:cNvPr>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3">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 name="Google Shape;238;p14">
            <a:extLst>
              <a:ext uri="{FF2B5EF4-FFF2-40B4-BE49-F238E27FC236}">
                <a16:creationId xmlns:a16="http://schemas.microsoft.com/office/drawing/2014/main" id="{387CD321-9FDB-00B1-1E79-8CBFDF4101B7}"/>
              </a:ext>
            </a:extLst>
          </p:cNvPr>
          <p:cNvSpPr/>
          <p:nvPr/>
        </p:nvSpPr>
        <p:spPr>
          <a:xfrm>
            <a:off x="-1165414" y="-1260804"/>
            <a:ext cx="4024153" cy="3519910"/>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4834F863-238A-BC74-14ED-B459E6AD747A}"/>
              </a:ext>
            </a:extLst>
          </p:cNvPr>
          <p:cNvPicPr>
            <a:picLocks noChangeAspect="1"/>
          </p:cNvPicPr>
          <p:nvPr/>
        </p:nvPicPr>
        <p:blipFill>
          <a:blip r:embed="rId5"/>
          <a:stretch>
            <a:fillRect/>
          </a:stretch>
        </p:blipFill>
        <p:spPr>
          <a:xfrm>
            <a:off x="2858739" y="174083"/>
            <a:ext cx="11657361" cy="9216845"/>
          </a:xfrm>
          <a:prstGeom prst="rect">
            <a:avLst/>
          </a:prstGeom>
        </p:spPr>
      </p:pic>
    </p:spTree>
    <p:extLst>
      <p:ext uri="{BB962C8B-B14F-4D97-AF65-F5344CB8AC3E}">
        <p14:creationId xmlns:p14="http://schemas.microsoft.com/office/powerpoint/2010/main" val="409653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0B361-FD9A-3C5A-7FD7-AB15A9F96F00}"/>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FF9F5AB-59B0-D6BF-DDED-2E36AAC9C9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36904" y="8805898"/>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7019277-624B-C76F-4396-DD8B07CB2641}"/>
              </a:ext>
            </a:extLst>
          </p:cNvPr>
          <p:cNvSpPr txBox="1"/>
          <p:nvPr/>
        </p:nvSpPr>
        <p:spPr>
          <a:xfrm>
            <a:off x="0" y="324902"/>
            <a:ext cx="19221727" cy="1323439"/>
          </a:xfrm>
          <a:prstGeom prst="rect">
            <a:avLst/>
          </a:prstGeom>
          <a:noFill/>
        </p:spPr>
        <p:txBody>
          <a:bodyPr wrap="square">
            <a:spAutoFit/>
          </a:bodyPr>
          <a:lstStyle/>
          <a:p>
            <a:pPr algn="ctr"/>
            <a:r>
              <a:rPr lang="en-CA" sz="4000" b="1" dirty="0">
                <a:latin typeface="Tahoma" panose="020B0604030504040204" pitchFamily="34" charset="0"/>
                <a:ea typeface="Tahoma" panose="020B0604030504040204" pitchFamily="34" charset="0"/>
                <a:cs typeface="Tahoma" panose="020B0604030504040204" pitchFamily="34" charset="0"/>
              </a:rPr>
              <a:t>Financial Statements &amp; MD&amp;A – Questions</a:t>
            </a:r>
          </a:p>
          <a:p>
            <a:pPr algn="ctr"/>
            <a:r>
              <a:rPr lang="en-CA" sz="4000" b="1" dirty="0">
                <a:latin typeface="Tahoma" panose="020B0604030504040204" pitchFamily="34" charset="0"/>
                <a:ea typeface="Tahoma" panose="020B0604030504040204" pitchFamily="34" charset="0"/>
                <a:cs typeface="Tahoma" panose="020B0604030504040204" pitchFamily="34" charset="0"/>
              </a:rPr>
              <a:t>États financiers et rapport de gestion – Questions</a:t>
            </a:r>
          </a:p>
        </p:txBody>
      </p:sp>
      <p:sp>
        <p:nvSpPr>
          <p:cNvPr id="8" name="Google Shape;220;p12">
            <a:extLst>
              <a:ext uri="{FF2B5EF4-FFF2-40B4-BE49-F238E27FC236}">
                <a16:creationId xmlns:a16="http://schemas.microsoft.com/office/drawing/2014/main" id="{F39A2416-8A96-266E-FA03-0CD3764DE322}"/>
              </a:ext>
            </a:extLst>
          </p:cNvPr>
          <p:cNvSpPr/>
          <p:nvPr/>
        </p:nvSpPr>
        <p:spPr>
          <a:xfrm rot="2778626">
            <a:off x="-2278893" y="6581095"/>
            <a:ext cx="8510157" cy="4449605"/>
          </a:xfrm>
          <a:custGeom>
            <a:avLst/>
            <a:gdLst/>
            <a:ahLst/>
            <a:cxnLst/>
            <a:rect l="l" t="t" r="r" b="b"/>
            <a:pathLst>
              <a:path w="5237492" h="7754552" extrusionOk="0">
                <a:moveTo>
                  <a:pt x="0" y="0"/>
                </a:moveTo>
                <a:lnTo>
                  <a:pt x="5237492" y="0"/>
                </a:lnTo>
                <a:lnTo>
                  <a:pt x="5237492" y="7754553"/>
                </a:lnTo>
                <a:lnTo>
                  <a:pt x="0" y="7754553"/>
                </a:lnTo>
                <a:lnTo>
                  <a:pt x="0" y="0"/>
                </a:lnTo>
                <a:close/>
              </a:path>
            </a:pathLst>
          </a:custGeom>
          <a:blipFill rotWithShape="1">
            <a:blip r:embed="rId4">
              <a:alphaModFix/>
            </a:blip>
            <a:stretch>
              <a:fillRect t="-14439" b="-144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479A301F-1B48-B883-E1CA-4D66043FCA72}"/>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7" name="TextBox 6">
            <a:extLst>
              <a:ext uri="{FF2B5EF4-FFF2-40B4-BE49-F238E27FC236}">
                <a16:creationId xmlns:a16="http://schemas.microsoft.com/office/drawing/2014/main" id="{61B44FF4-D843-5AC3-70CA-F1070DBC4C05}"/>
              </a:ext>
            </a:extLst>
          </p:cNvPr>
          <p:cNvSpPr txBox="1"/>
          <p:nvPr/>
        </p:nvSpPr>
        <p:spPr>
          <a:xfrm>
            <a:off x="1901158" y="2751224"/>
            <a:ext cx="14940215" cy="2062103"/>
          </a:xfrm>
          <a:prstGeom prst="rect">
            <a:avLst/>
          </a:prstGeom>
          <a:noFill/>
        </p:spPr>
        <p:txBody>
          <a:bodyPr wrap="square">
            <a:spAutoFit/>
          </a:bodyPr>
          <a:lstStyle/>
          <a:p>
            <a:pPr marL="342900" lvl="0" indent="-342900">
              <a:buFont typeface="Arial" panose="020B0604020202020204" pitchFamily="34" charset="0"/>
              <a:buChar char="•"/>
            </a:pPr>
            <a:r>
              <a:rPr lang="en-CA" sz="320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Audited Financial Statements/</a:t>
            </a:r>
            <a:r>
              <a:rPr lang="en-CA" sz="3200" dirty="0">
                <a:latin typeface="Tahoma" panose="020B0604030504040204" pitchFamily="34" charset="0"/>
                <a:ea typeface="Tahoma" panose="020B0604030504040204" pitchFamily="34" charset="0"/>
                <a:cs typeface="Tahoma" panose="020B0604030504040204" pitchFamily="34" charset="0"/>
              </a:rPr>
              <a:t>États financiers </a:t>
            </a:r>
            <a:r>
              <a:rPr lang="en-CA" sz="3200" dirty="0" err="1">
                <a:latin typeface="Tahoma" panose="020B0604030504040204" pitchFamily="34" charset="0"/>
                <a:ea typeface="Tahoma" panose="020B0604030504040204" pitchFamily="34" charset="0"/>
                <a:cs typeface="Tahoma" panose="020B0604030504040204" pitchFamily="34" charset="0"/>
              </a:rPr>
              <a:t>audités</a:t>
            </a:r>
            <a:endParaRPr lang="en-CA" sz="320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lvl="0"/>
            <a:r>
              <a:rPr lang="en-CA" sz="320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p>
          <a:p>
            <a:pPr marL="342900" lvl="0" indent="-342900">
              <a:buFont typeface="Arial" panose="020B0604020202020204" pitchFamily="34" charset="0"/>
              <a:buChar char="•"/>
            </a:pPr>
            <a:r>
              <a:rPr lang="en-CA" sz="3200" dirty="0">
                <a:latin typeface="Tahoma" panose="020B0604030504040204" pitchFamily="34" charset="0"/>
                <a:ea typeface="Tahoma" panose="020B0604030504040204" pitchFamily="34" charset="0"/>
                <a:cs typeface="Tahoma" panose="020B0604030504040204" pitchFamily="34" charset="0"/>
              </a:rPr>
              <a:t>Management Discussion &amp; Analysis (MD&amp;A)/Rapport de gestion (MD&amp;A)</a:t>
            </a:r>
          </a:p>
          <a:p>
            <a:pPr lvl="0"/>
            <a:endParaRPr lang="en-CA" sz="320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77767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248;p15">
            <a:extLst>
              <a:ext uri="{FF2B5EF4-FFF2-40B4-BE49-F238E27FC236}">
                <a16:creationId xmlns:a16="http://schemas.microsoft.com/office/drawing/2014/main" id="{A17EC822-4519-F7F9-A17D-51AAED0A6254}"/>
              </a:ext>
            </a:extLst>
          </p:cNvPr>
          <p:cNvSpPr/>
          <p:nvPr/>
        </p:nvSpPr>
        <p:spPr>
          <a:xfrm>
            <a:off x="12176866" y="7754516"/>
            <a:ext cx="8042692" cy="4758489"/>
          </a:xfrm>
          <a:custGeom>
            <a:avLst/>
            <a:gdLst/>
            <a:ahLst/>
            <a:cxnLst/>
            <a:rect l="l" t="t" r="r" b="b"/>
            <a:pathLst>
              <a:path w="7050359" h="11580652" extrusionOk="0">
                <a:moveTo>
                  <a:pt x="0" y="0"/>
                </a:moveTo>
                <a:lnTo>
                  <a:pt x="7050359" y="0"/>
                </a:lnTo>
                <a:lnTo>
                  <a:pt x="7050359" y="11580652"/>
                </a:lnTo>
                <a:lnTo>
                  <a:pt x="0" y="1158065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026" name="Picture 2">
            <a:extLst>
              <a:ext uri="{FF2B5EF4-FFF2-40B4-BE49-F238E27FC236}">
                <a16:creationId xmlns:a16="http://schemas.microsoft.com/office/drawing/2014/main" id="{005BB657-2738-68F9-8109-5D3D70CDE2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97" y="125572"/>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753F439-2773-2AD6-849B-83991B1A4418}"/>
              </a:ext>
            </a:extLst>
          </p:cNvPr>
          <p:cNvSpPr txBox="1"/>
          <p:nvPr/>
        </p:nvSpPr>
        <p:spPr>
          <a:xfrm>
            <a:off x="0" y="2351728"/>
            <a:ext cx="18288000" cy="3416320"/>
          </a:xfrm>
          <a:prstGeom prst="rect">
            <a:avLst/>
          </a:prstGeom>
          <a:noFill/>
        </p:spPr>
        <p:txBody>
          <a:bodyPr wrap="square">
            <a:spAutoFit/>
          </a:bodyPr>
          <a:lstStyle/>
          <a:p>
            <a:pPr algn="ctr"/>
            <a:r>
              <a:rPr lang="en-CA" sz="2400" dirty="0">
                <a:latin typeface="Tahoma" panose="020B0604030504040204" pitchFamily="34" charset="0"/>
                <a:ea typeface="Tahoma" panose="020B0604030504040204" pitchFamily="34" charset="0"/>
                <a:cs typeface="Tahoma" panose="020B0604030504040204" pitchFamily="34" charset="0"/>
              </a:rPr>
              <a:t>“Be it resolved that all acts, contracts, by-laws, proceedings, appointments, elections, and payments enacted, made, done, and </a:t>
            </a:r>
          </a:p>
          <a:p>
            <a:pPr algn="ctr"/>
            <a:r>
              <a:rPr lang="en-CA" sz="2400" dirty="0">
                <a:latin typeface="Tahoma" panose="020B0604030504040204" pitchFamily="34" charset="0"/>
                <a:ea typeface="Tahoma" panose="020B0604030504040204" pitchFamily="34" charset="0"/>
                <a:cs typeface="Tahoma" panose="020B0604030504040204" pitchFamily="34" charset="0"/>
              </a:rPr>
              <a:t>taken by the Directors and Officers of the Association during the fiscal year 2025-2026 as the same are set out or referred to in </a:t>
            </a:r>
          </a:p>
          <a:p>
            <a:pPr algn="ctr"/>
            <a:r>
              <a:rPr lang="en-CA" sz="2400" dirty="0">
                <a:latin typeface="Tahoma" panose="020B0604030504040204" pitchFamily="34" charset="0"/>
                <a:ea typeface="Tahoma" panose="020B0604030504040204" pitchFamily="34" charset="0"/>
                <a:cs typeface="Tahoma" panose="020B0604030504040204" pitchFamily="34" charset="0"/>
              </a:rPr>
              <a:t>the minutes of the Board of Directors, Executive Committee, and Standing Committees, or in the financial statements submitted </a:t>
            </a:r>
          </a:p>
          <a:p>
            <a:pPr algn="ctr"/>
            <a:r>
              <a:rPr lang="en-CA" sz="2400" dirty="0">
                <a:latin typeface="Tahoma" panose="020B0604030504040204" pitchFamily="34" charset="0"/>
                <a:ea typeface="Tahoma" panose="020B0604030504040204" pitchFamily="34" charset="0"/>
                <a:cs typeface="Tahoma" panose="020B0604030504040204" pitchFamily="34" charset="0"/>
              </a:rPr>
              <a:t>to this meeting, be hereby approved, sanctioned, and confirmed.” </a:t>
            </a:r>
          </a:p>
          <a:p>
            <a:pPr algn="ctr"/>
            <a:endParaRPr lang="en-CA" sz="2400" dirty="0">
              <a:latin typeface="Tahoma" panose="020B0604030504040204" pitchFamily="34" charset="0"/>
              <a:ea typeface="Tahoma" panose="020B0604030504040204" pitchFamily="34" charset="0"/>
              <a:cs typeface="Tahoma" panose="020B0604030504040204" pitchFamily="34" charset="0"/>
            </a:endParaRPr>
          </a:p>
          <a:p>
            <a:pPr algn="ctr"/>
            <a:r>
              <a:rPr lang="en-CA" sz="2400" dirty="0">
                <a:latin typeface="Tahoma" panose="020B0604030504040204" pitchFamily="34" charset="0"/>
                <a:ea typeface="Tahoma" panose="020B0604030504040204" pitchFamily="34" charset="0"/>
                <a:cs typeface="Tahoma" panose="020B0604030504040204" pitchFamily="34" charset="0"/>
              </a:rPr>
              <a:t>“</a:t>
            </a:r>
            <a:r>
              <a:rPr lang="en-CA" sz="2400" dirty="0" err="1">
                <a:latin typeface="Tahoma" panose="020B0604030504040204" pitchFamily="34" charset="0"/>
                <a:ea typeface="Tahoma" panose="020B0604030504040204" pitchFamily="34" charset="0"/>
                <a:cs typeface="Tahoma" panose="020B0604030504040204" pitchFamily="34" charset="0"/>
              </a:rPr>
              <a:t>Qu’il</a:t>
            </a:r>
            <a:r>
              <a:rPr lang="en-CA" sz="2400" dirty="0">
                <a:latin typeface="Tahoma" panose="020B0604030504040204" pitchFamily="34" charset="0"/>
                <a:ea typeface="Tahoma" panose="020B0604030504040204" pitchFamily="34" charset="0"/>
                <a:cs typeface="Tahoma" panose="020B0604030504040204" pitchFamily="34" charset="0"/>
              </a:rPr>
              <a:t> soit </a:t>
            </a:r>
            <a:r>
              <a:rPr lang="en-CA" sz="2400" dirty="0" err="1">
                <a:latin typeface="Tahoma" panose="020B0604030504040204" pitchFamily="34" charset="0"/>
                <a:ea typeface="Tahoma" panose="020B0604030504040204" pitchFamily="34" charset="0"/>
                <a:cs typeface="Tahoma" panose="020B0604030504040204" pitchFamily="34" charset="0"/>
              </a:rPr>
              <a:t>proposé</a:t>
            </a:r>
            <a:r>
              <a:rPr lang="en-CA" sz="2400" dirty="0">
                <a:latin typeface="Tahoma" panose="020B0604030504040204" pitchFamily="34" charset="0"/>
                <a:ea typeface="Tahoma" panose="020B0604030504040204" pitchFamily="34" charset="0"/>
                <a:cs typeface="Tahoma" panose="020B0604030504040204" pitchFamily="34" charset="0"/>
              </a:rPr>
              <a:t> que </a:t>
            </a:r>
            <a:r>
              <a:rPr lang="en-CA" sz="2400" dirty="0" err="1">
                <a:latin typeface="Tahoma" panose="020B0604030504040204" pitchFamily="34" charset="0"/>
                <a:ea typeface="Tahoma" panose="020B0604030504040204" pitchFamily="34" charset="0"/>
                <a:cs typeface="Tahoma" panose="020B0604030504040204" pitchFamily="34" charset="0"/>
              </a:rPr>
              <a:t>tous</a:t>
            </a:r>
            <a:r>
              <a:rPr lang="en-CA" sz="2400" dirty="0">
                <a:latin typeface="Tahoma" panose="020B0604030504040204" pitchFamily="34" charset="0"/>
                <a:ea typeface="Tahoma" panose="020B0604030504040204" pitchFamily="34" charset="0"/>
                <a:cs typeface="Tahoma" panose="020B0604030504040204" pitchFamily="34" charset="0"/>
              </a:rPr>
              <a:t> les </a:t>
            </a:r>
            <a:r>
              <a:rPr lang="en-CA" sz="2400" dirty="0" err="1">
                <a:latin typeface="Tahoma" panose="020B0604030504040204" pitchFamily="34" charset="0"/>
                <a:ea typeface="Tahoma" panose="020B0604030504040204" pitchFamily="34" charset="0"/>
                <a:cs typeface="Tahoma" panose="020B0604030504040204" pitchFamily="34" charset="0"/>
              </a:rPr>
              <a:t>susdits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actes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contrats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règlements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procédures</a:t>
            </a:r>
            <a:r>
              <a:rPr lang="en-CA" sz="2400" dirty="0">
                <a:latin typeface="Tahoma" panose="020B0604030504040204" pitchFamily="34" charset="0"/>
                <a:ea typeface="Tahoma" panose="020B0604030504040204" pitchFamily="34" charset="0"/>
                <a:cs typeface="Tahoma" panose="020B0604030504040204" pitchFamily="34" charset="0"/>
              </a:rPr>
              <a:t>, nominations, </a:t>
            </a:r>
            <a:r>
              <a:rPr lang="en-CA" sz="2400" dirty="0" err="1">
                <a:latin typeface="Tahoma" panose="020B0604030504040204" pitchFamily="34" charset="0"/>
                <a:ea typeface="Tahoma" panose="020B0604030504040204" pitchFamily="34" charset="0"/>
                <a:cs typeface="Tahoma" panose="020B0604030504040204" pitchFamily="34" charset="0"/>
              </a:rPr>
              <a:t>élections</a:t>
            </a:r>
            <a:r>
              <a:rPr lang="en-CA" sz="2400" dirty="0">
                <a:latin typeface="Tahoma" panose="020B0604030504040204" pitchFamily="34" charset="0"/>
                <a:ea typeface="Tahoma" panose="020B0604030504040204" pitchFamily="34" charset="0"/>
                <a:cs typeface="Tahoma" panose="020B0604030504040204" pitchFamily="34" charset="0"/>
              </a:rPr>
              <a:t> et </a:t>
            </a:r>
            <a:r>
              <a:rPr lang="en-CA" sz="2400" dirty="0" err="1">
                <a:latin typeface="Tahoma" panose="020B0604030504040204" pitchFamily="34" charset="0"/>
                <a:ea typeface="Tahoma" panose="020B0604030504040204" pitchFamily="34" charset="0"/>
                <a:cs typeface="Tahoma" panose="020B0604030504040204" pitchFamily="34" charset="0"/>
              </a:rPr>
              <a:t>paiements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édictés</a:t>
            </a:r>
            <a:r>
              <a:rPr lang="en-CA" sz="2400" dirty="0">
                <a:latin typeface="Tahoma" panose="020B0604030504040204" pitchFamily="34" charset="0"/>
                <a:ea typeface="Tahoma" panose="020B0604030504040204" pitchFamily="34" charset="0"/>
                <a:cs typeface="Tahoma" panose="020B0604030504040204" pitchFamily="34" charset="0"/>
              </a:rPr>
              <a:t>, </a:t>
            </a:r>
          </a:p>
          <a:p>
            <a:pPr algn="ctr"/>
            <a:r>
              <a:rPr lang="en-CA" sz="2400" dirty="0">
                <a:latin typeface="Tahoma" panose="020B0604030504040204" pitchFamily="34" charset="0"/>
                <a:ea typeface="Tahoma" panose="020B0604030504040204" pitchFamily="34" charset="0"/>
                <a:cs typeface="Tahoma" panose="020B0604030504040204" pitchFamily="34" charset="0"/>
              </a:rPr>
              <a:t>faits, </a:t>
            </a:r>
            <a:r>
              <a:rPr lang="en-CA" sz="2400" dirty="0" err="1">
                <a:latin typeface="Tahoma" panose="020B0604030504040204" pitchFamily="34" charset="0"/>
                <a:ea typeface="Tahoma" panose="020B0604030504040204" pitchFamily="34" charset="0"/>
                <a:cs typeface="Tahoma" panose="020B0604030504040204" pitchFamily="34" charset="0"/>
              </a:rPr>
              <a:t>terminés</a:t>
            </a:r>
            <a:r>
              <a:rPr lang="en-CA" sz="2400" dirty="0">
                <a:latin typeface="Tahoma" panose="020B0604030504040204" pitchFamily="34" charset="0"/>
                <a:ea typeface="Tahoma" panose="020B0604030504040204" pitchFamily="34" charset="0"/>
                <a:cs typeface="Tahoma" panose="020B0604030504040204" pitchFamily="34" charset="0"/>
              </a:rPr>
              <a:t> et pris par les </a:t>
            </a:r>
            <a:r>
              <a:rPr lang="en-CA" sz="2400" dirty="0" err="1">
                <a:latin typeface="Tahoma" panose="020B0604030504040204" pitchFamily="34" charset="0"/>
                <a:ea typeface="Tahoma" panose="020B0604030504040204" pitchFamily="34" charset="0"/>
                <a:cs typeface="Tahoma" panose="020B0604030504040204" pitchFamily="34" charset="0"/>
              </a:rPr>
              <a:t>directeurs</a:t>
            </a:r>
            <a:r>
              <a:rPr lang="en-CA" sz="2400" dirty="0">
                <a:latin typeface="Tahoma" panose="020B0604030504040204" pitchFamily="34" charset="0"/>
                <a:ea typeface="Tahoma" panose="020B0604030504040204" pitchFamily="34" charset="0"/>
                <a:cs typeface="Tahoma" panose="020B0604030504040204" pitchFamily="34" charset="0"/>
              </a:rPr>
              <a:t> et </a:t>
            </a:r>
            <a:r>
              <a:rPr lang="en-CA" sz="2400" dirty="0" err="1">
                <a:latin typeface="Tahoma" panose="020B0604030504040204" pitchFamily="34" charset="0"/>
                <a:ea typeface="Tahoma" panose="020B0604030504040204" pitchFamily="34" charset="0"/>
                <a:cs typeface="Tahoma" panose="020B0604030504040204" pitchFamily="34" charset="0"/>
              </a:rPr>
              <a:t>officiers</a:t>
            </a:r>
            <a:r>
              <a:rPr lang="en-CA" sz="2400" dirty="0">
                <a:latin typeface="Tahoma" panose="020B0604030504040204" pitchFamily="34" charset="0"/>
                <a:ea typeface="Tahoma" panose="020B0604030504040204" pitchFamily="34" charset="0"/>
                <a:cs typeface="Tahoma" panose="020B0604030504040204" pitchFamily="34" charset="0"/>
              </a:rPr>
              <a:t> de </a:t>
            </a:r>
            <a:r>
              <a:rPr lang="en-CA" sz="2400" dirty="0" err="1">
                <a:latin typeface="Tahoma" panose="020B0604030504040204" pitchFamily="34" charset="0"/>
                <a:ea typeface="Tahoma" panose="020B0604030504040204" pitchFamily="34" charset="0"/>
                <a:cs typeface="Tahoma" panose="020B0604030504040204" pitchFamily="34" charset="0"/>
              </a:rPr>
              <a:t>l’Association</a:t>
            </a:r>
            <a:r>
              <a:rPr lang="en-CA" sz="2400" dirty="0">
                <a:latin typeface="Tahoma" panose="020B0604030504040204" pitchFamily="34" charset="0"/>
                <a:ea typeface="Tahoma" panose="020B0604030504040204" pitchFamily="34" charset="0"/>
                <a:cs typeface="Tahoma" panose="020B0604030504040204" pitchFamily="34" charset="0"/>
              </a:rPr>
              <a:t> au </a:t>
            </a:r>
            <a:r>
              <a:rPr lang="en-CA" sz="2400" dirty="0" err="1">
                <a:latin typeface="Tahoma" panose="020B0604030504040204" pitchFamily="34" charset="0"/>
                <a:ea typeface="Tahoma" panose="020B0604030504040204" pitchFamily="34" charset="0"/>
                <a:cs typeface="Tahoma" panose="020B0604030504040204" pitchFamily="34" charset="0"/>
              </a:rPr>
              <a:t>cours</a:t>
            </a:r>
            <a:r>
              <a:rPr lang="en-CA" sz="2400" dirty="0">
                <a:latin typeface="Tahoma" panose="020B0604030504040204" pitchFamily="34" charset="0"/>
                <a:ea typeface="Tahoma" panose="020B0604030504040204" pitchFamily="34" charset="0"/>
                <a:cs typeface="Tahoma" panose="020B0604030504040204" pitchFamily="34" charset="0"/>
              </a:rPr>
              <a:t> de </a:t>
            </a:r>
            <a:r>
              <a:rPr lang="en-CA" sz="2400" dirty="0" err="1">
                <a:latin typeface="Tahoma" panose="020B0604030504040204" pitchFamily="34" charset="0"/>
                <a:ea typeface="Tahoma" panose="020B0604030504040204" pitchFamily="34" charset="0"/>
                <a:cs typeface="Tahoma" panose="020B0604030504040204" pitchFamily="34" charset="0"/>
              </a:rPr>
              <a:t>l’exercice</a:t>
            </a:r>
            <a:r>
              <a:rPr lang="en-CA" sz="2400" dirty="0">
                <a:latin typeface="Tahoma" panose="020B0604030504040204" pitchFamily="34" charset="0"/>
                <a:ea typeface="Tahoma" panose="020B0604030504040204" pitchFamily="34" charset="0"/>
                <a:cs typeface="Tahoma" panose="020B0604030504040204" pitchFamily="34" charset="0"/>
              </a:rPr>
              <a:t> financier 2025-2026 </a:t>
            </a:r>
            <a:r>
              <a:rPr lang="en-CA" sz="2400" dirty="0" err="1">
                <a:latin typeface="Tahoma" panose="020B0604030504040204" pitchFamily="34" charset="0"/>
                <a:ea typeface="Tahoma" panose="020B0604030504040204" pitchFamily="34" charset="0"/>
                <a:cs typeface="Tahoma" panose="020B0604030504040204" pitchFamily="34" charset="0"/>
              </a:rPr>
              <a:t>présentés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ou</a:t>
            </a:r>
            <a:r>
              <a:rPr lang="en-CA" sz="2400" dirty="0">
                <a:latin typeface="Tahoma" panose="020B0604030504040204" pitchFamily="34" charset="0"/>
                <a:ea typeface="Tahoma" panose="020B0604030504040204" pitchFamily="34" charset="0"/>
                <a:cs typeface="Tahoma" panose="020B0604030504040204" pitchFamily="34" charset="0"/>
              </a:rPr>
              <a:t> </a:t>
            </a:r>
          </a:p>
          <a:p>
            <a:pPr algn="ctr"/>
            <a:r>
              <a:rPr lang="en-CA" sz="2400" dirty="0" err="1">
                <a:latin typeface="Tahoma" panose="020B0604030504040204" pitchFamily="34" charset="0"/>
                <a:ea typeface="Tahoma" panose="020B0604030504040204" pitchFamily="34" charset="0"/>
                <a:cs typeface="Tahoma" panose="020B0604030504040204" pitchFamily="34" charset="0"/>
              </a:rPr>
              <a:t>mentionnés</a:t>
            </a:r>
            <a:r>
              <a:rPr lang="en-CA" sz="2400" dirty="0">
                <a:latin typeface="Tahoma" panose="020B0604030504040204" pitchFamily="34" charset="0"/>
                <a:ea typeface="Tahoma" panose="020B0604030504040204" pitchFamily="34" charset="0"/>
                <a:cs typeface="Tahoma" panose="020B0604030504040204" pitchFamily="34" charset="0"/>
              </a:rPr>
              <a:t> dans le procès-verbal du conseil </a:t>
            </a:r>
            <a:r>
              <a:rPr lang="en-CA" sz="2400" dirty="0" err="1">
                <a:latin typeface="Tahoma" panose="020B0604030504040204" pitchFamily="34" charset="0"/>
                <a:ea typeface="Tahoma" panose="020B0604030504040204" pitchFamily="34" charset="0"/>
                <a:cs typeface="Tahoma" panose="020B0604030504040204" pitchFamily="34" charset="0"/>
              </a:rPr>
              <a:t>d’administration</a:t>
            </a:r>
            <a:r>
              <a:rPr lang="en-CA" sz="2400" dirty="0">
                <a:latin typeface="Tahoma" panose="020B0604030504040204" pitchFamily="34" charset="0"/>
                <a:ea typeface="Tahoma" panose="020B0604030504040204" pitchFamily="34" charset="0"/>
                <a:cs typeface="Tahoma" panose="020B0604030504040204" pitchFamily="34" charset="0"/>
              </a:rPr>
              <a:t>, du </a:t>
            </a:r>
            <a:r>
              <a:rPr lang="en-CA" sz="2400" dirty="0" err="1">
                <a:latin typeface="Tahoma" panose="020B0604030504040204" pitchFamily="34" charset="0"/>
                <a:ea typeface="Tahoma" panose="020B0604030504040204" pitchFamily="34" charset="0"/>
                <a:cs typeface="Tahoma" panose="020B0604030504040204" pitchFamily="34" charset="0"/>
              </a:rPr>
              <a:t>comité</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exécutif</a:t>
            </a:r>
            <a:r>
              <a:rPr lang="en-CA" sz="2400" dirty="0">
                <a:latin typeface="Tahoma" panose="020B0604030504040204" pitchFamily="34" charset="0"/>
                <a:ea typeface="Tahoma" panose="020B0604030504040204" pitchFamily="34" charset="0"/>
                <a:cs typeface="Tahoma" panose="020B0604030504040204" pitchFamily="34" charset="0"/>
              </a:rPr>
              <a:t> et des </a:t>
            </a:r>
            <a:r>
              <a:rPr lang="en-CA" sz="2400" dirty="0" err="1">
                <a:latin typeface="Tahoma" panose="020B0604030504040204" pitchFamily="34" charset="0"/>
                <a:ea typeface="Tahoma" panose="020B0604030504040204" pitchFamily="34" charset="0"/>
                <a:cs typeface="Tahoma" panose="020B0604030504040204" pitchFamily="34" charset="0"/>
              </a:rPr>
              <a:t>comités</a:t>
            </a:r>
            <a:r>
              <a:rPr lang="en-CA" sz="2400" dirty="0">
                <a:latin typeface="Tahoma" panose="020B0604030504040204" pitchFamily="34" charset="0"/>
                <a:ea typeface="Tahoma" panose="020B0604030504040204" pitchFamily="34" charset="0"/>
                <a:cs typeface="Tahoma" panose="020B0604030504040204" pitchFamily="34" charset="0"/>
              </a:rPr>
              <a:t> permanents, </a:t>
            </a:r>
            <a:r>
              <a:rPr lang="en-CA" sz="2400" dirty="0" err="1">
                <a:latin typeface="Tahoma" panose="020B0604030504040204" pitchFamily="34" charset="0"/>
                <a:ea typeface="Tahoma" panose="020B0604030504040204" pitchFamily="34" charset="0"/>
                <a:cs typeface="Tahoma" panose="020B0604030504040204" pitchFamily="34" charset="0"/>
              </a:rPr>
              <a:t>ou</a:t>
            </a:r>
            <a:r>
              <a:rPr lang="en-CA" sz="2400" dirty="0">
                <a:latin typeface="Tahoma" panose="020B0604030504040204" pitchFamily="34" charset="0"/>
                <a:ea typeface="Tahoma" panose="020B0604030504040204" pitchFamily="34" charset="0"/>
                <a:cs typeface="Tahoma" panose="020B0604030504040204" pitchFamily="34" charset="0"/>
              </a:rPr>
              <a:t> dans les états </a:t>
            </a:r>
          </a:p>
          <a:p>
            <a:pPr algn="ctr"/>
            <a:r>
              <a:rPr lang="en-CA" sz="2400" dirty="0">
                <a:latin typeface="Tahoma" panose="020B0604030504040204" pitchFamily="34" charset="0"/>
                <a:ea typeface="Tahoma" panose="020B0604030504040204" pitchFamily="34" charset="0"/>
                <a:cs typeface="Tahoma" panose="020B0604030504040204" pitchFamily="34" charset="0"/>
              </a:rPr>
              <a:t>financiers remis pour </a:t>
            </a:r>
            <a:r>
              <a:rPr lang="en-CA" sz="2400" dirty="0" err="1">
                <a:latin typeface="Tahoma" panose="020B0604030504040204" pitchFamily="34" charset="0"/>
                <a:ea typeface="Tahoma" panose="020B0604030504040204" pitchFamily="34" charset="0"/>
                <a:cs typeface="Tahoma" panose="020B0604030504040204" pitchFamily="34" charset="0"/>
              </a:rPr>
              <a:t>cette</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réunion</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soient</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approuvés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sanctionnés</a:t>
            </a:r>
            <a:r>
              <a:rPr lang="en-CA" sz="2400" dirty="0">
                <a:latin typeface="Tahoma" panose="020B0604030504040204" pitchFamily="34" charset="0"/>
                <a:ea typeface="Tahoma" panose="020B0604030504040204" pitchFamily="34" charset="0"/>
                <a:cs typeface="Tahoma" panose="020B0604030504040204" pitchFamily="34" charset="0"/>
              </a:rPr>
              <a:t> et </a:t>
            </a:r>
            <a:r>
              <a:rPr lang="en-CA" sz="2400" dirty="0" err="1">
                <a:latin typeface="Tahoma" panose="020B0604030504040204" pitchFamily="34" charset="0"/>
                <a:ea typeface="Tahoma" panose="020B0604030504040204" pitchFamily="34" charset="0"/>
                <a:cs typeface="Tahoma" panose="020B0604030504040204" pitchFamily="34" charset="0"/>
              </a:rPr>
              <a:t>confirmés</a:t>
            </a:r>
            <a:r>
              <a:rPr lang="en-CA" sz="2400" dirty="0">
                <a:latin typeface="Tahoma" panose="020B0604030504040204" pitchFamily="34" charset="0"/>
                <a:ea typeface="Tahoma" panose="020B0604030504040204" pitchFamily="34" charset="0"/>
                <a:cs typeface="Tahoma" panose="020B0604030504040204" pitchFamily="34" charset="0"/>
              </a:rPr>
              <a:t> par les </a:t>
            </a:r>
            <a:r>
              <a:rPr lang="en-CA" sz="2400" dirty="0" err="1">
                <a:latin typeface="Tahoma" panose="020B0604030504040204" pitchFamily="34" charset="0"/>
                <a:ea typeface="Tahoma" panose="020B0604030504040204" pitchFamily="34" charset="0"/>
                <a:cs typeface="Tahoma" panose="020B0604030504040204" pitchFamily="34" charset="0"/>
              </a:rPr>
              <a:t>présentes</a:t>
            </a:r>
            <a:r>
              <a:rPr lang="en-CA" sz="2400" dirty="0">
                <a:latin typeface="Tahoma" panose="020B0604030504040204" pitchFamily="34" charset="0"/>
                <a:ea typeface="Tahoma" panose="020B0604030504040204" pitchFamily="34" charset="0"/>
                <a:cs typeface="Tahoma" panose="020B0604030504040204" pitchFamily="34" charset="0"/>
              </a:rPr>
              <a:t>.”</a:t>
            </a:r>
          </a:p>
        </p:txBody>
      </p:sp>
      <p:sp>
        <p:nvSpPr>
          <p:cNvPr id="9" name="TextBox 8">
            <a:extLst>
              <a:ext uri="{FF2B5EF4-FFF2-40B4-BE49-F238E27FC236}">
                <a16:creationId xmlns:a16="http://schemas.microsoft.com/office/drawing/2014/main" id="{CAD97742-13A0-1278-58C4-BD2FF8A0342C}"/>
              </a:ext>
            </a:extLst>
          </p:cNvPr>
          <p:cNvSpPr txBox="1"/>
          <p:nvPr/>
        </p:nvSpPr>
        <p:spPr>
          <a:xfrm>
            <a:off x="0" y="605495"/>
            <a:ext cx="18288000" cy="707886"/>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General Resolution/ </a:t>
            </a:r>
            <a:r>
              <a:rPr lang="en-CA" sz="4000" b="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Résolution</a:t>
            </a:r>
            <a:r>
              <a:rPr lang="en-CA" sz="4000" b="1"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CA" sz="4000" b="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générale</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432684C6-7F8D-8DCC-0FDC-49F2F99837EA}"/>
              </a:ext>
            </a:extLst>
          </p:cNvPr>
          <p:cNvSpPr txBox="1"/>
          <p:nvPr/>
        </p:nvSpPr>
        <p:spPr>
          <a:xfrm>
            <a:off x="3068240" y="6575307"/>
            <a:ext cx="9479756" cy="1384995"/>
          </a:xfrm>
          <a:prstGeom prst="rect">
            <a:avLst/>
          </a:prstGeom>
          <a:noFill/>
        </p:spPr>
        <p:txBody>
          <a:bodyPr wrap="square">
            <a:spAutoFit/>
          </a:bodyPr>
          <a:lstStyle/>
          <a:p>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Moved by:</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br>
              <a:rPr lang="en-CA" sz="2800" dirty="0">
                <a:latin typeface="Tahoma" panose="020B0604030504040204" pitchFamily="34" charset="0"/>
                <a:ea typeface="Tahoma" panose="020B0604030504040204" pitchFamily="34" charset="0"/>
                <a:cs typeface="Tahoma" panose="020B0604030504040204" pitchFamily="34" charset="0"/>
              </a:rPr>
            </a:b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Seconded by:</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br>
              <a:rPr lang="en-CA" sz="2800" dirty="0">
                <a:latin typeface="Tahoma" panose="020B0604030504040204" pitchFamily="34" charset="0"/>
                <a:ea typeface="Tahoma" panose="020B0604030504040204" pitchFamily="34" charset="0"/>
                <a:cs typeface="Tahoma" panose="020B0604030504040204" pitchFamily="34" charset="0"/>
              </a:rPr>
            </a:b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Carried:</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76673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05BB657-2738-68F9-8109-5D3D70CDE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92" y="157657"/>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71168D-6662-37A3-60CA-2D6D244F3220}"/>
              </a:ext>
            </a:extLst>
          </p:cNvPr>
          <p:cNvSpPr txBox="1"/>
          <p:nvPr/>
        </p:nvSpPr>
        <p:spPr>
          <a:xfrm>
            <a:off x="0" y="2649169"/>
            <a:ext cx="18288000" cy="2677656"/>
          </a:xfrm>
          <a:prstGeom prst="rect">
            <a:avLst/>
          </a:prstGeom>
          <a:noFill/>
        </p:spPr>
        <p:txBody>
          <a:bodyPr wrap="square">
            <a:spAutoFit/>
          </a:bodyPr>
          <a:lstStyle/>
          <a:p>
            <a:pPr algn="ctr"/>
            <a:r>
              <a:rPr lang="en-CA" sz="2800" dirty="0">
                <a:latin typeface="Tahoma" panose="020B0604030504040204" pitchFamily="34" charset="0"/>
                <a:ea typeface="Tahoma" panose="020B0604030504040204" pitchFamily="34" charset="0"/>
                <a:cs typeface="Tahoma" panose="020B0604030504040204" pitchFamily="34" charset="0"/>
              </a:rPr>
              <a:t>Be it resolved that the firm of RHN Accounting be appointed as the auditors </a:t>
            </a:r>
          </a:p>
          <a:p>
            <a:pPr algn="ctr"/>
            <a:r>
              <a:rPr lang="en-CA" sz="2800" dirty="0">
                <a:latin typeface="Tahoma" panose="020B0604030504040204" pitchFamily="34" charset="0"/>
                <a:ea typeface="Tahoma" panose="020B0604030504040204" pitchFamily="34" charset="0"/>
                <a:cs typeface="Tahoma" panose="020B0604030504040204" pitchFamily="34" charset="0"/>
              </a:rPr>
              <a:t>for the Canadian Freestyle Ski Association for the 2026-2027 Fiscal year.</a:t>
            </a:r>
          </a:p>
          <a:p>
            <a:pPr algn="just"/>
            <a:endParaRPr lang="en-CA" sz="2800" dirty="0">
              <a:latin typeface="Tahoma" panose="020B0604030504040204" pitchFamily="34" charset="0"/>
              <a:ea typeface="Tahoma" panose="020B0604030504040204" pitchFamily="34" charset="0"/>
              <a:cs typeface="Tahoma" panose="020B0604030504040204" pitchFamily="34" charset="0"/>
            </a:endParaRPr>
          </a:p>
          <a:p>
            <a:pPr algn="ctr"/>
            <a:r>
              <a:rPr lang="en-CA" sz="2800" dirty="0" err="1">
                <a:latin typeface="Tahoma" panose="020B0604030504040204" pitchFamily="34" charset="0"/>
                <a:ea typeface="Tahoma" panose="020B0604030504040204" pitchFamily="34" charset="0"/>
                <a:cs typeface="Tahoma" panose="020B0604030504040204" pitchFamily="34" charset="0"/>
              </a:rPr>
              <a:t>Qu’il</a:t>
            </a:r>
            <a:r>
              <a:rPr lang="en-CA" sz="2800" dirty="0">
                <a:latin typeface="Tahoma" panose="020B0604030504040204" pitchFamily="34" charset="0"/>
                <a:ea typeface="Tahoma" panose="020B0604030504040204" pitchFamily="34" charset="0"/>
                <a:cs typeface="Tahoma" panose="020B0604030504040204" pitchFamily="34" charset="0"/>
              </a:rPr>
              <a:t> </a:t>
            </a:r>
            <a:r>
              <a:rPr lang="en-CA" sz="2800" dirty="0" err="1">
                <a:latin typeface="Tahoma" panose="020B0604030504040204" pitchFamily="34" charset="0"/>
                <a:ea typeface="Tahoma" panose="020B0604030504040204" pitchFamily="34" charset="0"/>
                <a:cs typeface="Tahoma" panose="020B0604030504040204" pitchFamily="34" charset="0"/>
              </a:rPr>
              <a:t>soit</a:t>
            </a:r>
            <a:r>
              <a:rPr lang="en-CA" sz="2800" dirty="0">
                <a:latin typeface="Tahoma" panose="020B0604030504040204" pitchFamily="34" charset="0"/>
                <a:ea typeface="Tahoma" panose="020B0604030504040204" pitchFamily="34" charset="0"/>
                <a:cs typeface="Tahoma" panose="020B0604030504040204" pitchFamily="34" charset="0"/>
              </a:rPr>
              <a:t> </a:t>
            </a:r>
            <a:r>
              <a:rPr lang="en-CA" sz="2800" dirty="0" err="1">
                <a:latin typeface="Tahoma" panose="020B0604030504040204" pitchFamily="34" charset="0"/>
                <a:ea typeface="Tahoma" panose="020B0604030504040204" pitchFamily="34" charset="0"/>
                <a:cs typeface="Tahoma" panose="020B0604030504040204" pitchFamily="34" charset="0"/>
              </a:rPr>
              <a:t>proposé</a:t>
            </a:r>
            <a:r>
              <a:rPr lang="en-CA" sz="2800" dirty="0">
                <a:latin typeface="Tahoma" panose="020B0604030504040204" pitchFamily="34" charset="0"/>
                <a:ea typeface="Tahoma" panose="020B0604030504040204" pitchFamily="34" charset="0"/>
                <a:cs typeface="Tahoma" panose="020B0604030504040204" pitchFamily="34" charset="0"/>
              </a:rPr>
              <a:t> que la société RHN Accounting. </a:t>
            </a:r>
            <a:r>
              <a:rPr lang="en-CA" sz="2800" dirty="0" err="1">
                <a:latin typeface="Tahoma" panose="020B0604030504040204" pitchFamily="34" charset="0"/>
                <a:ea typeface="Tahoma" panose="020B0604030504040204" pitchFamily="34" charset="0"/>
                <a:cs typeface="Tahoma" panose="020B0604030504040204" pitchFamily="34" charset="0"/>
              </a:rPr>
              <a:t>soit</a:t>
            </a:r>
            <a:r>
              <a:rPr lang="en-CA" sz="2800" dirty="0">
                <a:latin typeface="Tahoma" panose="020B0604030504040204" pitchFamily="34" charset="0"/>
                <a:ea typeface="Tahoma" panose="020B0604030504040204" pitchFamily="34" charset="0"/>
                <a:cs typeface="Tahoma" panose="020B0604030504040204" pitchFamily="34" charset="0"/>
              </a:rPr>
              <a:t> </a:t>
            </a:r>
            <a:r>
              <a:rPr lang="en-CA" sz="2800" dirty="0" err="1">
                <a:latin typeface="Tahoma" panose="020B0604030504040204" pitchFamily="34" charset="0"/>
                <a:ea typeface="Tahoma" panose="020B0604030504040204" pitchFamily="34" charset="0"/>
                <a:cs typeface="Tahoma" panose="020B0604030504040204" pitchFamily="34" charset="0"/>
              </a:rPr>
              <a:t>nommée</a:t>
            </a:r>
            <a:endParaRPr lang="en-CA" sz="2800" dirty="0">
              <a:latin typeface="Tahoma" panose="020B0604030504040204" pitchFamily="34" charset="0"/>
              <a:ea typeface="Tahoma" panose="020B0604030504040204" pitchFamily="34" charset="0"/>
              <a:cs typeface="Tahoma" panose="020B0604030504040204" pitchFamily="34" charset="0"/>
            </a:endParaRPr>
          </a:p>
          <a:p>
            <a:pPr algn="ctr"/>
            <a:r>
              <a:rPr lang="en-CA" sz="2800" dirty="0" err="1">
                <a:latin typeface="Tahoma" panose="020B0604030504040204" pitchFamily="34" charset="0"/>
                <a:ea typeface="Tahoma" panose="020B0604030504040204" pitchFamily="34" charset="0"/>
                <a:cs typeface="Tahoma" panose="020B0604030504040204" pitchFamily="34" charset="0"/>
              </a:rPr>
              <a:t>vérificatrice</a:t>
            </a:r>
            <a:r>
              <a:rPr lang="en-CA" sz="2800" dirty="0">
                <a:latin typeface="Tahoma" panose="020B0604030504040204" pitchFamily="34" charset="0"/>
                <a:ea typeface="Tahoma" panose="020B0604030504040204" pitchFamily="34" charset="0"/>
                <a:cs typeface="Tahoma" panose="020B0604030504040204" pitchFamily="34" charset="0"/>
              </a:rPr>
              <a:t> de </a:t>
            </a:r>
            <a:r>
              <a:rPr lang="en-CA" sz="2800" dirty="0" err="1">
                <a:latin typeface="Tahoma" panose="020B0604030504040204" pitchFamily="34" charset="0"/>
                <a:ea typeface="Tahoma" panose="020B0604030504040204" pitchFamily="34" charset="0"/>
                <a:cs typeface="Tahoma" panose="020B0604030504040204" pitchFamily="34" charset="0"/>
              </a:rPr>
              <a:t>l’Association</a:t>
            </a:r>
            <a:r>
              <a:rPr lang="en-CA" sz="2800" dirty="0">
                <a:latin typeface="Tahoma" panose="020B0604030504040204" pitchFamily="34" charset="0"/>
                <a:ea typeface="Tahoma" panose="020B0604030504040204" pitchFamily="34" charset="0"/>
                <a:cs typeface="Tahoma" panose="020B0604030504040204" pitchFamily="34" charset="0"/>
              </a:rPr>
              <a:t> </a:t>
            </a:r>
            <a:r>
              <a:rPr lang="en-CA" sz="2800" dirty="0" err="1">
                <a:latin typeface="Tahoma" panose="020B0604030504040204" pitchFamily="34" charset="0"/>
                <a:ea typeface="Tahoma" panose="020B0604030504040204" pitchFamily="34" charset="0"/>
                <a:cs typeface="Tahoma" panose="020B0604030504040204" pitchFamily="34" charset="0"/>
              </a:rPr>
              <a:t>canadienne</a:t>
            </a:r>
            <a:r>
              <a:rPr lang="en-CA" sz="2800" dirty="0">
                <a:latin typeface="Tahoma" panose="020B0604030504040204" pitchFamily="34" charset="0"/>
                <a:ea typeface="Tahoma" panose="020B0604030504040204" pitchFamily="34" charset="0"/>
                <a:cs typeface="Tahoma" panose="020B0604030504040204" pitchFamily="34" charset="0"/>
              </a:rPr>
              <a:t> de ski </a:t>
            </a:r>
            <a:r>
              <a:rPr lang="en-CA" sz="2800" dirty="0" err="1">
                <a:latin typeface="Tahoma" panose="020B0604030504040204" pitchFamily="34" charset="0"/>
                <a:ea typeface="Tahoma" panose="020B0604030504040204" pitchFamily="34" charset="0"/>
                <a:cs typeface="Tahoma" panose="020B0604030504040204" pitchFamily="34" charset="0"/>
              </a:rPr>
              <a:t>acrobatique</a:t>
            </a:r>
            <a:r>
              <a:rPr lang="en-CA" sz="2800" dirty="0">
                <a:latin typeface="Tahoma" panose="020B0604030504040204" pitchFamily="34" charset="0"/>
                <a:ea typeface="Tahoma" panose="020B0604030504040204" pitchFamily="34" charset="0"/>
                <a:cs typeface="Tahoma" panose="020B0604030504040204" pitchFamily="34" charset="0"/>
              </a:rPr>
              <a:t> pour</a:t>
            </a:r>
          </a:p>
          <a:p>
            <a:pPr algn="ctr"/>
            <a:r>
              <a:rPr lang="en-CA" sz="2800" dirty="0" err="1">
                <a:latin typeface="Tahoma" panose="020B0604030504040204" pitchFamily="34" charset="0"/>
                <a:ea typeface="Tahoma" panose="020B0604030504040204" pitchFamily="34" charset="0"/>
                <a:cs typeface="Tahoma" panose="020B0604030504040204" pitchFamily="34" charset="0"/>
              </a:rPr>
              <a:t>l’année</a:t>
            </a:r>
            <a:r>
              <a:rPr lang="en-CA" sz="2800" dirty="0">
                <a:latin typeface="Tahoma" panose="020B0604030504040204" pitchFamily="34" charset="0"/>
                <a:ea typeface="Tahoma" panose="020B0604030504040204" pitchFamily="34" charset="0"/>
                <a:cs typeface="Tahoma" panose="020B0604030504040204" pitchFamily="34" charset="0"/>
              </a:rPr>
              <a:t> financière 2026-2027.</a:t>
            </a:r>
          </a:p>
        </p:txBody>
      </p:sp>
      <p:sp>
        <p:nvSpPr>
          <p:cNvPr id="6" name="TextBox 5">
            <a:extLst>
              <a:ext uri="{FF2B5EF4-FFF2-40B4-BE49-F238E27FC236}">
                <a16:creationId xmlns:a16="http://schemas.microsoft.com/office/drawing/2014/main" id="{7ECA5474-DB46-D812-D9EA-4D868E351757}"/>
              </a:ext>
            </a:extLst>
          </p:cNvPr>
          <p:cNvSpPr txBox="1"/>
          <p:nvPr/>
        </p:nvSpPr>
        <p:spPr>
          <a:xfrm>
            <a:off x="1425161" y="578684"/>
            <a:ext cx="18288000" cy="707886"/>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Appointment of the Auditors/ </a:t>
            </a:r>
            <a:r>
              <a:rPr lang="en-CA" sz="4000" b="1" dirty="0">
                <a:solidFill>
                  <a:schemeClr val="tx1"/>
                </a:solidFill>
                <a:effectLst/>
                <a:latin typeface="Tahoma" panose="020B0604030504040204" pitchFamily="34" charset="0"/>
                <a:ea typeface="Tahoma" panose="020B0604030504040204" pitchFamily="34" charset="0"/>
                <a:cs typeface="Tahoma" panose="020B0604030504040204" pitchFamily="34" charset="0"/>
              </a:rPr>
              <a:t>Nomination du </a:t>
            </a:r>
            <a:r>
              <a:rPr lang="en-CA" sz="4000" b="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verificateur</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8" name="Google Shape;248;p15">
            <a:extLst>
              <a:ext uri="{FF2B5EF4-FFF2-40B4-BE49-F238E27FC236}">
                <a16:creationId xmlns:a16="http://schemas.microsoft.com/office/drawing/2014/main" id="{AEC19968-AC45-DB1B-4EA8-71E7E641D281}"/>
              </a:ext>
            </a:extLst>
          </p:cNvPr>
          <p:cNvSpPr/>
          <p:nvPr/>
        </p:nvSpPr>
        <p:spPr>
          <a:xfrm>
            <a:off x="13315855" y="8337563"/>
            <a:ext cx="7201997" cy="2833273"/>
          </a:xfrm>
          <a:custGeom>
            <a:avLst/>
            <a:gdLst/>
            <a:ahLst/>
            <a:cxnLst/>
            <a:rect l="l" t="t" r="r" b="b"/>
            <a:pathLst>
              <a:path w="7050359" h="11580652" extrusionOk="0">
                <a:moveTo>
                  <a:pt x="0" y="0"/>
                </a:moveTo>
                <a:lnTo>
                  <a:pt x="7050359" y="0"/>
                </a:lnTo>
                <a:lnTo>
                  <a:pt x="7050359" y="11580652"/>
                </a:lnTo>
                <a:lnTo>
                  <a:pt x="0" y="1158065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D4E0A1E8-A7B9-0541-CF0A-EDF6824C7410}"/>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4" name="TextBox 3">
            <a:extLst>
              <a:ext uri="{FF2B5EF4-FFF2-40B4-BE49-F238E27FC236}">
                <a16:creationId xmlns:a16="http://schemas.microsoft.com/office/drawing/2014/main" id="{2B235ED4-896C-6C29-94D9-32EBB9DFF5B3}"/>
              </a:ext>
            </a:extLst>
          </p:cNvPr>
          <p:cNvSpPr txBox="1"/>
          <p:nvPr/>
        </p:nvSpPr>
        <p:spPr>
          <a:xfrm>
            <a:off x="3139678" y="7219080"/>
            <a:ext cx="9479756" cy="1384995"/>
          </a:xfrm>
          <a:prstGeom prst="rect">
            <a:avLst/>
          </a:prstGeom>
          <a:noFill/>
        </p:spPr>
        <p:txBody>
          <a:bodyPr wrap="square">
            <a:spAutoFit/>
          </a:bodyPr>
          <a:lstStyle/>
          <a:p>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Moved by:</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br>
              <a:rPr lang="en-CA" sz="2800" dirty="0">
                <a:latin typeface="Tahoma" panose="020B0604030504040204" pitchFamily="34" charset="0"/>
                <a:ea typeface="Tahoma" panose="020B0604030504040204" pitchFamily="34" charset="0"/>
                <a:cs typeface="Tahoma" panose="020B0604030504040204" pitchFamily="34" charset="0"/>
              </a:rPr>
            </a:b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Seconded by:</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br>
              <a:rPr lang="en-CA" sz="2800" dirty="0">
                <a:latin typeface="Tahoma" panose="020B0604030504040204" pitchFamily="34" charset="0"/>
                <a:ea typeface="Tahoma" panose="020B0604030504040204" pitchFamily="34" charset="0"/>
                <a:cs typeface="Tahoma" panose="020B0604030504040204" pitchFamily="34" charset="0"/>
              </a:rPr>
            </a:b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Carried:</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56503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05BB657-2738-68F9-8109-5D3D70CDE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2986" y="318078"/>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17EA70F-F996-6A25-418A-FBE9D33D51D2}"/>
              </a:ext>
            </a:extLst>
          </p:cNvPr>
          <p:cNvSpPr txBox="1"/>
          <p:nvPr/>
        </p:nvSpPr>
        <p:spPr>
          <a:xfrm>
            <a:off x="0" y="513162"/>
            <a:ext cx="18288000" cy="707886"/>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Scrutineers/</a:t>
            </a:r>
            <a:r>
              <a:rPr lang="en-CA" sz="4000" b="1"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Scrutateurs</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 name="Google Shape;212;p11">
            <a:extLst>
              <a:ext uri="{FF2B5EF4-FFF2-40B4-BE49-F238E27FC236}">
                <a16:creationId xmlns:a16="http://schemas.microsoft.com/office/drawing/2014/main" id="{2BE43598-765C-D712-3486-DE6E8CC3C8AE}"/>
              </a:ext>
            </a:extLst>
          </p:cNvPr>
          <p:cNvSpPr/>
          <p:nvPr/>
        </p:nvSpPr>
        <p:spPr>
          <a:xfrm rot="3210493">
            <a:off x="-1591971" y="-3287764"/>
            <a:ext cx="7575931" cy="9556643"/>
          </a:xfrm>
          <a:custGeom>
            <a:avLst/>
            <a:gdLst/>
            <a:ahLst/>
            <a:cxnLst/>
            <a:rect l="l" t="t" r="r" b="b"/>
            <a:pathLst>
              <a:path w="8458259" h="7114076" extrusionOk="0">
                <a:moveTo>
                  <a:pt x="0" y="0"/>
                </a:moveTo>
                <a:lnTo>
                  <a:pt x="8458259" y="0"/>
                </a:lnTo>
                <a:lnTo>
                  <a:pt x="8458259" y="7114075"/>
                </a:lnTo>
                <a:lnTo>
                  <a:pt x="0" y="7114075"/>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BBE963FD-83D6-EBDC-C49D-5C59C1285C9A}"/>
              </a:ext>
            </a:extLst>
          </p:cNvPr>
          <p:cNvSpPr txBox="1"/>
          <p:nvPr/>
        </p:nvSpPr>
        <p:spPr>
          <a:xfrm>
            <a:off x="4628147" y="3945364"/>
            <a:ext cx="9031705" cy="1754326"/>
          </a:xfrm>
          <a:prstGeom prst="rect">
            <a:avLst/>
          </a:prstGeom>
          <a:noFill/>
        </p:spPr>
        <p:txBody>
          <a:bodyPr wrap="square" rtlCol="0">
            <a:spAutoFit/>
          </a:bodyPr>
          <a:lstStyle/>
          <a:p>
            <a:pPr algn="ctr"/>
            <a:r>
              <a:rPr lang="en-CA" sz="5400" dirty="0">
                <a:latin typeface="Tahoma" panose="020B0604030504040204" pitchFamily="34" charset="0"/>
                <a:ea typeface="Tahoma" panose="020B0604030504040204" pitchFamily="34" charset="0"/>
                <a:cs typeface="Tahoma" panose="020B0604030504040204" pitchFamily="34" charset="0"/>
              </a:rPr>
              <a:t>Stephanie Hutchinson</a:t>
            </a:r>
          </a:p>
          <a:p>
            <a:pPr algn="ctr"/>
            <a:r>
              <a:rPr lang="en-US" sz="5400" b="1" dirty="0">
                <a:latin typeface="Tahoma" panose="020B0604030504040204" pitchFamily="34" charset="0"/>
                <a:ea typeface="Tahoma" panose="020B0604030504040204" pitchFamily="34" charset="0"/>
                <a:cs typeface="Tahoma" panose="020B0604030504040204" pitchFamily="34" charset="0"/>
              </a:rPr>
              <a:t>780-782-4188</a:t>
            </a:r>
          </a:p>
        </p:txBody>
      </p:sp>
      <p:sp>
        <p:nvSpPr>
          <p:cNvPr id="3" name="TextBox 2">
            <a:extLst>
              <a:ext uri="{FF2B5EF4-FFF2-40B4-BE49-F238E27FC236}">
                <a16:creationId xmlns:a16="http://schemas.microsoft.com/office/drawing/2014/main" id="{2F3B4098-23A2-8A81-1FE6-ABBFFCC1CB73}"/>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395004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7">
          <a:extLst>
            <a:ext uri="{FF2B5EF4-FFF2-40B4-BE49-F238E27FC236}">
              <a16:creationId xmlns:a16="http://schemas.microsoft.com/office/drawing/2014/main" id="{0E93450B-5E77-F274-C7FA-3013A9BB5664}"/>
            </a:ext>
          </a:extLst>
        </p:cNvPr>
        <p:cNvGrpSpPr/>
        <p:nvPr/>
      </p:nvGrpSpPr>
      <p:grpSpPr>
        <a:xfrm>
          <a:off x="0" y="0"/>
          <a:ext cx="0" cy="0"/>
          <a:chOff x="0" y="0"/>
          <a:chExt cx="0" cy="0"/>
        </a:xfrm>
      </p:grpSpPr>
      <p:sp>
        <p:nvSpPr>
          <p:cNvPr id="238" name="Google Shape;238;p14">
            <a:extLst>
              <a:ext uri="{FF2B5EF4-FFF2-40B4-BE49-F238E27FC236}">
                <a16:creationId xmlns:a16="http://schemas.microsoft.com/office/drawing/2014/main" id="{F44AAF7C-4082-2FF1-7BF9-D96DAFEB8AEE}"/>
              </a:ext>
            </a:extLst>
          </p:cNvPr>
          <p:cNvSpPr/>
          <p:nvPr/>
        </p:nvSpPr>
        <p:spPr>
          <a:xfrm>
            <a:off x="-881258" y="5786438"/>
            <a:ext cx="5886010" cy="3924491"/>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14">
            <a:extLst>
              <a:ext uri="{FF2B5EF4-FFF2-40B4-BE49-F238E27FC236}">
                <a16:creationId xmlns:a16="http://schemas.microsoft.com/office/drawing/2014/main" id="{50E9F8D7-D1CD-698D-3647-C58ED1C671EF}"/>
              </a:ext>
            </a:extLst>
          </p:cNvPr>
          <p:cNvSpPr/>
          <p:nvPr/>
        </p:nvSpPr>
        <p:spPr>
          <a:xfrm>
            <a:off x="15913027" y="8951078"/>
            <a:ext cx="2374973" cy="1335922"/>
          </a:xfrm>
          <a:custGeom>
            <a:avLst/>
            <a:gdLst/>
            <a:ahLst/>
            <a:cxnLst/>
            <a:rect l="l" t="t" r="r" b="b"/>
            <a:pathLst>
              <a:path w="2374973" h="1335922" extrusionOk="0">
                <a:moveTo>
                  <a:pt x="0" y="0"/>
                </a:moveTo>
                <a:lnTo>
                  <a:pt x="2374973" y="0"/>
                </a:lnTo>
                <a:lnTo>
                  <a:pt x="2374973" y="1335922"/>
                </a:lnTo>
                <a:lnTo>
                  <a:pt x="0" y="1335922"/>
                </a:lnTo>
                <a:lnTo>
                  <a:pt x="0" y="0"/>
                </a:lnTo>
                <a:close/>
              </a:path>
            </a:pathLst>
          </a:custGeom>
          <a:blipFill rotWithShape="1">
            <a:blip r:embed="rId4">
              <a:alphaModFix/>
            </a:blip>
            <a:stretch>
              <a:fillRect l="-597" r="-59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14">
            <a:extLst>
              <a:ext uri="{FF2B5EF4-FFF2-40B4-BE49-F238E27FC236}">
                <a16:creationId xmlns:a16="http://schemas.microsoft.com/office/drawing/2014/main" id="{A689C681-7842-EDDC-913F-6FA5CD95CCE5}"/>
              </a:ext>
            </a:extLst>
          </p:cNvPr>
          <p:cNvSpPr txBox="1"/>
          <p:nvPr/>
        </p:nvSpPr>
        <p:spPr>
          <a:xfrm>
            <a:off x="0" y="114874"/>
            <a:ext cx="18288000" cy="1908215"/>
          </a:xfrm>
          <a:prstGeom prst="rect">
            <a:avLst/>
          </a:prstGeom>
          <a:noFill/>
          <a:ln>
            <a:noFill/>
          </a:ln>
        </p:spPr>
        <p:txBody>
          <a:bodyPr spcFirstLastPara="1" wrap="square" lIns="0" tIns="0" rIns="0" bIns="0" anchor="t" anchorCtr="0">
            <a:spAutoFit/>
          </a:bodyPr>
          <a:lstStyle/>
          <a:p>
            <a:pPr algn="ct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Appointment of Elections Officer/</a:t>
            </a:r>
          </a:p>
          <a:p>
            <a:pPr algn="ctr"/>
            <a:r>
              <a:rPr lang="en-CA" sz="4000" b="1" dirty="0">
                <a:latin typeface="Tahoma" panose="020B0604030504040204" pitchFamily="34" charset="0"/>
                <a:ea typeface="Tahoma" panose="020B0604030504040204" pitchFamily="34" charset="0"/>
                <a:cs typeface="Tahoma" panose="020B0604030504040204" pitchFamily="34" charset="0"/>
              </a:rPr>
              <a:t>Nomination du </a:t>
            </a:r>
            <a:r>
              <a:rPr lang="en-CA" sz="4000" b="1" dirty="0" err="1">
                <a:latin typeface="Tahoma" panose="020B0604030504040204" pitchFamily="34" charset="0"/>
                <a:ea typeface="Tahoma" panose="020B0604030504040204" pitchFamily="34" charset="0"/>
                <a:cs typeface="Tahoma" panose="020B0604030504040204" pitchFamily="34" charset="0"/>
              </a:rPr>
              <a:t>responsable</a:t>
            </a:r>
            <a:r>
              <a:rPr lang="en-CA" sz="4000" b="1" dirty="0">
                <a:latin typeface="Tahoma" panose="020B0604030504040204" pitchFamily="34" charset="0"/>
                <a:ea typeface="Tahoma" panose="020B0604030504040204" pitchFamily="34" charset="0"/>
                <a:cs typeface="Tahoma" panose="020B0604030504040204" pitchFamily="34" charset="0"/>
              </a:rPr>
              <a:t> des </a:t>
            </a:r>
            <a:r>
              <a:rPr lang="en-CA" sz="4000" b="1" dirty="0" err="1">
                <a:latin typeface="Tahoma" panose="020B0604030504040204" pitchFamily="34" charset="0"/>
                <a:ea typeface="Tahoma" panose="020B0604030504040204" pitchFamily="34" charset="0"/>
                <a:cs typeface="Tahoma" panose="020B0604030504040204" pitchFamily="34" charset="0"/>
              </a:rPr>
              <a:t>élections</a:t>
            </a:r>
            <a:endParaRPr lang="en-CA" sz="4000" dirty="0">
              <a:latin typeface="Tahoma" panose="020B0604030504040204" pitchFamily="34" charset="0"/>
              <a:ea typeface="Tahoma" panose="020B0604030504040204" pitchFamily="34" charset="0"/>
              <a:cs typeface="Tahoma" panose="020B0604030504040204" pitchFamily="34" charset="0"/>
            </a:endParaRPr>
          </a:p>
          <a:p>
            <a:pPr lvl="0" algn="ctr"/>
            <a:endParaRPr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1542C295-9D66-AD8C-FA19-9E7C2510BC8E}"/>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6" name="TextBox 5">
            <a:extLst>
              <a:ext uri="{FF2B5EF4-FFF2-40B4-BE49-F238E27FC236}">
                <a16:creationId xmlns:a16="http://schemas.microsoft.com/office/drawing/2014/main" id="{F6B8A7F9-B81E-303F-7014-E9B88AEE1F92}"/>
              </a:ext>
            </a:extLst>
          </p:cNvPr>
          <p:cNvSpPr txBox="1"/>
          <p:nvPr/>
        </p:nvSpPr>
        <p:spPr>
          <a:xfrm>
            <a:off x="585788" y="2809375"/>
            <a:ext cx="17459325" cy="523220"/>
          </a:xfrm>
          <a:prstGeom prst="rect">
            <a:avLst/>
          </a:prstGeom>
          <a:noFill/>
        </p:spPr>
        <p:txBody>
          <a:bodyPr wrap="square">
            <a:spAutoFit/>
          </a:bodyPr>
          <a:lstStyle/>
          <a:p>
            <a:pPr algn="ct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Motion:</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That Adam </a:t>
            </a:r>
            <a:r>
              <a:rPr lang="en-CA" sz="2800" b="0" i="0" u="none" strike="noStrike"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Klevinas</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be appointed as Elections Officer for the 2026 Annual General Meeting.</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5DE1B71F-C3FA-4F50-C829-A60EBD030393}"/>
              </a:ext>
            </a:extLst>
          </p:cNvPr>
          <p:cNvSpPr txBox="1"/>
          <p:nvPr/>
        </p:nvSpPr>
        <p:spPr>
          <a:xfrm>
            <a:off x="4754165" y="4659868"/>
            <a:ext cx="9479756" cy="1384995"/>
          </a:xfrm>
          <a:prstGeom prst="rect">
            <a:avLst/>
          </a:prstGeom>
          <a:noFill/>
        </p:spPr>
        <p:txBody>
          <a:bodyPr wrap="square">
            <a:spAutoFit/>
          </a:bodyPr>
          <a:lstStyle/>
          <a:p>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Moved by:</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br>
              <a:rPr lang="en-CA" sz="2800" dirty="0">
                <a:latin typeface="Tahoma" panose="020B0604030504040204" pitchFamily="34" charset="0"/>
                <a:ea typeface="Tahoma" panose="020B0604030504040204" pitchFamily="34" charset="0"/>
                <a:cs typeface="Tahoma" panose="020B0604030504040204" pitchFamily="34" charset="0"/>
              </a:rPr>
            </a:b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Seconded by:</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br>
              <a:rPr lang="en-CA" sz="2800" dirty="0">
                <a:latin typeface="Tahoma" panose="020B0604030504040204" pitchFamily="34" charset="0"/>
                <a:ea typeface="Tahoma" panose="020B0604030504040204" pitchFamily="34" charset="0"/>
                <a:cs typeface="Tahoma" panose="020B0604030504040204" pitchFamily="34" charset="0"/>
              </a:rPr>
            </a:br>
            <a:r>
              <a:rPr lang="en-CA" sz="28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Carried:</a:t>
            </a:r>
            <a:r>
              <a:rPr lang="en-CA" sz="2800" b="0" i="0" u="none" strike="noStrike" dirty="0">
                <a:solidFill>
                  <a:srgbClr val="000000"/>
                </a:solidFill>
                <a:effectLst/>
                <a:latin typeface="Tahoma" panose="020B0604030504040204" pitchFamily="34" charset="0"/>
                <a:ea typeface="Tahoma" panose="020B0604030504040204" pitchFamily="34" charset="0"/>
                <a:cs typeface="Tahoma" panose="020B0604030504040204" pitchFamily="34" charset="0"/>
              </a:rPr>
              <a:t> ______</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98922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05BB657-2738-68F9-8109-5D3D70CDE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36904" y="8805898"/>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4E0E860-EF23-0E03-16CC-A94AD88AA541}"/>
              </a:ext>
            </a:extLst>
          </p:cNvPr>
          <p:cNvSpPr txBox="1"/>
          <p:nvPr/>
        </p:nvSpPr>
        <p:spPr>
          <a:xfrm>
            <a:off x="0" y="324902"/>
            <a:ext cx="19221727" cy="2554545"/>
          </a:xfrm>
          <a:prstGeom prst="rect">
            <a:avLst/>
          </a:prstGeom>
          <a:noFill/>
        </p:spPr>
        <p:txBody>
          <a:bodyPr wrap="square">
            <a:spAutoFit/>
          </a:bodyPr>
          <a:lstStyle/>
          <a:p>
            <a:pPr algn="ctr"/>
            <a:r>
              <a:rPr lang="en-CA" sz="4000" b="1" dirty="0">
                <a:latin typeface="Tahoma" panose="020B0604030504040204" pitchFamily="34" charset="0"/>
                <a:ea typeface="Tahoma" panose="020B0604030504040204" pitchFamily="34" charset="0"/>
                <a:cs typeface="Tahoma" panose="020B0604030504040204" pitchFamily="34" charset="0"/>
              </a:rPr>
              <a:t>Election of Directors to the CFSA Board of Directors</a:t>
            </a:r>
          </a:p>
          <a:p>
            <a:pPr algn="ctr"/>
            <a:r>
              <a:rPr lang="en-CA" sz="4000" b="1" dirty="0" err="1">
                <a:latin typeface="Tahoma" panose="020B0604030504040204" pitchFamily="34" charset="0"/>
                <a:ea typeface="Tahoma" panose="020B0604030504040204" pitchFamily="34" charset="0"/>
                <a:cs typeface="Tahoma" panose="020B0604030504040204" pitchFamily="34" charset="0"/>
              </a:rPr>
              <a:t>Élection</a:t>
            </a:r>
            <a:r>
              <a:rPr lang="en-CA" sz="4000" b="1" dirty="0">
                <a:latin typeface="Tahoma" panose="020B0604030504040204" pitchFamily="34" charset="0"/>
                <a:ea typeface="Tahoma" panose="020B0604030504040204" pitchFamily="34" charset="0"/>
                <a:cs typeface="Tahoma" panose="020B0604030504040204" pitchFamily="34" charset="0"/>
              </a:rPr>
              <a:t> des </a:t>
            </a:r>
            <a:r>
              <a:rPr lang="en-CA" sz="4000" b="1" dirty="0" err="1">
                <a:latin typeface="Tahoma" panose="020B0604030504040204" pitchFamily="34" charset="0"/>
                <a:ea typeface="Tahoma" panose="020B0604030504040204" pitchFamily="34" charset="0"/>
                <a:cs typeface="Tahoma" panose="020B0604030504040204" pitchFamily="34" charset="0"/>
              </a:rPr>
              <a:t>directeurs</a:t>
            </a:r>
            <a:r>
              <a:rPr lang="en-CA" sz="4000" b="1" dirty="0">
                <a:latin typeface="Tahoma" panose="020B0604030504040204" pitchFamily="34" charset="0"/>
                <a:ea typeface="Tahoma" panose="020B0604030504040204" pitchFamily="34" charset="0"/>
                <a:cs typeface="Tahoma" panose="020B0604030504040204" pitchFamily="34" charset="0"/>
              </a:rPr>
              <a:t> de la conseil de </a:t>
            </a:r>
            <a:r>
              <a:rPr lang="en-CA" sz="4000" b="1" dirty="0" err="1">
                <a:latin typeface="Tahoma" panose="020B0604030504040204" pitchFamily="34" charset="0"/>
                <a:ea typeface="Tahoma" panose="020B0604030504040204" pitchFamily="34" charset="0"/>
                <a:cs typeface="Tahoma" panose="020B0604030504040204" pitchFamily="34" charset="0"/>
              </a:rPr>
              <a:t>l’administration</a:t>
            </a:r>
            <a:endParaRPr lang="en-CA" sz="4000" b="1" dirty="0">
              <a:latin typeface="Tahoma" panose="020B0604030504040204" pitchFamily="34" charset="0"/>
              <a:ea typeface="Tahoma" panose="020B0604030504040204" pitchFamily="34" charset="0"/>
              <a:cs typeface="Tahoma" panose="020B0604030504040204" pitchFamily="34" charset="0"/>
            </a:endParaRPr>
          </a:p>
          <a:p>
            <a:pPr algn="ctr"/>
            <a:endParaRPr lang="en-CA" sz="4000" b="1" dirty="0">
              <a:latin typeface="Tahoma" panose="020B0604030504040204" pitchFamily="34" charset="0"/>
              <a:ea typeface="Tahoma" panose="020B0604030504040204" pitchFamily="34" charset="0"/>
              <a:cs typeface="Tahoma" panose="020B0604030504040204" pitchFamily="34" charset="0"/>
            </a:endParaRPr>
          </a:p>
          <a:p>
            <a:pPr algn="ctr"/>
            <a:endParaRPr lang="en-CA" sz="4000" b="1" dirty="0">
              <a:latin typeface="Tahoma" panose="020B0604030504040204" pitchFamily="34" charset="0"/>
              <a:ea typeface="Tahoma" panose="020B0604030504040204" pitchFamily="34" charset="0"/>
              <a:cs typeface="Tahoma" panose="020B0604030504040204" pitchFamily="34" charset="0"/>
            </a:endParaRPr>
          </a:p>
        </p:txBody>
      </p:sp>
      <p:sp>
        <p:nvSpPr>
          <p:cNvPr id="8" name="Google Shape;220;p12">
            <a:extLst>
              <a:ext uri="{FF2B5EF4-FFF2-40B4-BE49-F238E27FC236}">
                <a16:creationId xmlns:a16="http://schemas.microsoft.com/office/drawing/2014/main" id="{878277E3-8355-4B6D-6865-087AB3F76539}"/>
              </a:ext>
            </a:extLst>
          </p:cNvPr>
          <p:cNvSpPr/>
          <p:nvPr/>
        </p:nvSpPr>
        <p:spPr>
          <a:xfrm rot="2778626">
            <a:off x="-2278893" y="6581095"/>
            <a:ext cx="8510157" cy="4449605"/>
          </a:xfrm>
          <a:custGeom>
            <a:avLst/>
            <a:gdLst/>
            <a:ahLst/>
            <a:cxnLst/>
            <a:rect l="l" t="t" r="r" b="b"/>
            <a:pathLst>
              <a:path w="5237492" h="7754552" extrusionOk="0">
                <a:moveTo>
                  <a:pt x="0" y="0"/>
                </a:moveTo>
                <a:lnTo>
                  <a:pt x="5237492" y="0"/>
                </a:lnTo>
                <a:lnTo>
                  <a:pt x="5237492" y="7754553"/>
                </a:lnTo>
                <a:lnTo>
                  <a:pt x="0" y="7754553"/>
                </a:lnTo>
                <a:lnTo>
                  <a:pt x="0" y="0"/>
                </a:lnTo>
                <a:close/>
              </a:path>
            </a:pathLst>
          </a:custGeom>
          <a:blipFill rotWithShape="1">
            <a:blip r:embed="rId4">
              <a:alphaModFix/>
            </a:blip>
            <a:stretch>
              <a:fillRect t="-14439" b="-1443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F69EB7C0-7665-722F-749B-6FE645074463}"/>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4" name="TextBox 3">
            <a:extLst>
              <a:ext uri="{FF2B5EF4-FFF2-40B4-BE49-F238E27FC236}">
                <a16:creationId xmlns:a16="http://schemas.microsoft.com/office/drawing/2014/main" id="{08502EDC-A560-0071-C24D-8C93A8CDA2C5}"/>
              </a:ext>
            </a:extLst>
          </p:cNvPr>
          <p:cNvSpPr txBox="1"/>
          <p:nvPr/>
        </p:nvSpPr>
        <p:spPr>
          <a:xfrm>
            <a:off x="-492354" y="2258599"/>
            <a:ext cx="19559588" cy="2246769"/>
          </a:xfrm>
          <a:prstGeom prst="rect">
            <a:avLst/>
          </a:prstGeom>
          <a:noFill/>
        </p:spPr>
        <p:txBody>
          <a:bodyPr wrap="square">
            <a:spAutoFit/>
          </a:bodyPr>
          <a:lstStyle/>
          <a:p>
            <a:pPr algn="ctr"/>
            <a:endParaRPr lang="en-CA" sz="2800" dirty="0">
              <a:latin typeface="Tahoma" panose="020B0604030504040204" pitchFamily="34" charset="0"/>
              <a:ea typeface="Tahoma" panose="020B0604030504040204" pitchFamily="34" charset="0"/>
              <a:cs typeface="Tahoma" panose="020B0604030504040204" pitchFamily="34" charset="0"/>
            </a:endParaRPr>
          </a:p>
          <a:p>
            <a:pPr algn="ctr"/>
            <a:r>
              <a:rPr lang="en-CA" sz="2800" dirty="0">
                <a:latin typeface="Tahoma" panose="020B0604030504040204" pitchFamily="34" charset="0"/>
                <a:ea typeface="Tahoma" panose="020B0604030504040204" pitchFamily="34" charset="0"/>
                <a:cs typeface="Tahoma" panose="020B0604030504040204" pitchFamily="34" charset="0"/>
              </a:rPr>
              <a:t>Election of Three (3) Directors-at-Large for the 2026–2029 Term</a:t>
            </a:r>
          </a:p>
          <a:p>
            <a:pPr algn="ctr"/>
            <a:r>
              <a:rPr lang="en-CA" sz="2800" dirty="0">
                <a:latin typeface="Tahoma" panose="020B0604030504040204" pitchFamily="34" charset="0"/>
                <a:ea typeface="Tahoma" panose="020B0604030504040204" pitchFamily="34" charset="0"/>
                <a:cs typeface="Tahoma" panose="020B0604030504040204" pitchFamily="34" charset="0"/>
              </a:rPr>
              <a:t>Election of One (1) Athlete Director for the completion of the 2024–2027 Term </a:t>
            </a:r>
          </a:p>
          <a:p>
            <a:pPr algn="ctr"/>
            <a:endParaRPr lang="en-CA" sz="2800" dirty="0">
              <a:latin typeface="Tahoma" panose="020B0604030504040204" pitchFamily="34" charset="0"/>
              <a:ea typeface="Tahoma" panose="020B0604030504040204" pitchFamily="34" charset="0"/>
              <a:cs typeface="Tahoma" panose="020B0604030504040204" pitchFamily="34" charset="0"/>
            </a:endParaRPr>
          </a:p>
          <a:p>
            <a:pPr algn="ctr"/>
            <a:endParaRPr lang="en-CA" sz="28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5224FFF1-CD68-5532-E6F4-017D4217C4B8}"/>
              </a:ext>
            </a:extLst>
          </p:cNvPr>
          <p:cNvSpPr txBox="1"/>
          <p:nvPr/>
        </p:nvSpPr>
        <p:spPr>
          <a:xfrm>
            <a:off x="0" y="4486676"/>
            <a:ext cx="18288000" cy="954107"/>
          </a:xfrm>
          <a:prstGeom prst="rect">
            <a:avLst/>
          </a:prstGeom>
          <a:noFill/>
        </p:spPr>
        <p:txBody>
          <a:bodyPr wrap="square">
            <a:spAutoFit/>
          </a:bodyPr>
          <a:lstStyle/>
          <a:p>
            <a:pPr indent="0" algn="ctr">
              <a:buNone/>
            </a:pPr>
            <a:r>
              <a:rPr lang="en-CA" sz="280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Élection</a:t>
            </a:r>
            <a:r>
              <a:rPr lang="en-CA" sz="280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de trois (3) </a:t>
            </a:r>
            <a:r>
              <a:rPr lang="en-CA" sz="280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administrateurs</a:t>
            </a:r>
            <a:r>
              <a:rPr lang="en-CA" sz="280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a:t>
            </a:r>
            <a:r>
              <a:rPr lang="en-CA" sz="280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généraux</a:t>
            </a:r>
            <a:r>
              <a:rPr lang="en-CA" sz="280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pour le </a:t>
            </a:r>
            <a:r>
              <a:rPr lang="en-CA" sz="2800" i="0" dirty="0" err="1">
                <a:solidFill>
                  <a:srgbClr val="000000"/>
                </a:solidFill>
                <a:effectLst/>
                <a:latin typeface="Tahoma" panose="020B0604030504040204" pitchFamily="34" charset="0"/>
                <a:ea typeface="Tahoma" panose="020B0604030504040204" pitchFamily="34" charset="0"/>
                <a:cs typeface="Tahoma" panose="020B0604030504040204" pitchFamily="34" charset="0"/>
              </a:rPr>
              <a:t>mandat</a:t>
            </a:r>
            <a:r>
              <a:rPr lang="en-CA" sz="280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2026–2029</a:t>
            </a:r>
          </a:p>
          <a:p>
            <a:pPr indent="0" algn="ctr">
              <a:buNone/>
            </a:pPr>
            <a:r>
              <a:rPr lang="en-CA" sz="2800" dirty="0" err="1">
                <a:latin typeface="Tahoma" panose="020B0604030504040204" pitchFamily="34" charset="0"/>
                <a:ea typeface="Tahoma" panose="020B0604030504040204" pitchFamily="34" charset="0"/>
                <a:cs typeface="Tahoma" panose="020B0604030504040204" pitchFamily="34" charset="0"/>
              </a:rPr>
              <a:t>Élection</a:t>
            </a:r>
            <a:r>
              <a:rPr lang="en-CA" sz="2800" dirty="0">
                <a:latin typeface="Tahoma" panose="020B0604030504040204" pitchFamily="34" charset="0"/>
                <a:ea typeface="Tahoma" panose="020B0604030504040204" pitchFamily="34" charset="0"/>
                <a:cs typeface="Tahoma" panose="020B0604030504040204" pitchFamily="34" charset="0"/>
              </a:rPr>
              <a:t> d’un (1) </a:t>
            </a:r>
            <a:r>
              <a:rPr lang="en-CA" sz="2800" dirty="0" err="1">
                <a:latin typeface="Tahoma" panose="020B0604030504040204" pitchFamily="34" charset="0"/>
                <a:ea typeface="Tahoma" panose="020B0604030504040204" pitchFamily="34" charset="0"/>
                <a:cs typeface="Tahoma" panose="020B0604030504040204" pitchFamily="34" charset="0"/>
              </a:rPr>
              <a:t>administrateur</a:t>
            </a:r>
            <a:r>
              <a:rPr lang="en-CA" sz="2800" dirty="0">
                <a:latin typeface="Tahoma" panose="020B0604030504040204" pitchFamily="34" charset="0"/>
                <a:ea typeface="Tahoma" panose="020B0604030504040204" pitchFamily="34" charset="0"/>
                <a:cs typeface="Tahoma" panose="020B0604030504040204" pitchFamily="34" charset="0"/>
              </a:rPr>
              <a:t> </a:t>
            </a:r>
            <a:r>
              <a:rPr lang="en-CA" sz="2800" dirty="0" err="1">
                <a:latin typeface="Tahoma" panose="020B0604030504040204" pitchFamily="34" charset="0"/>
                <a:ea typeface="Tahoma" panose="020B0604030504040204" pitchFamily="34" charset="0"/>
                <a:cs typeface="Tahoma" panose="020B0604030504040204" pitchFamily="34" charset="0"/>
              </a:rPr>
              <a:t>représentant</a:t>
            </a:r>
            <a:r>
              <a:rPr lang="en-CA" sz="2800" dirty="0">
                <a:latin typeface="Tahoma" panose="020B0604030504040204" pitchFamily="34" charset="0"/>
                <a:ea typeface="Tahoma" panose="020B0604030504040204" pitchFamily="34" charset="0"/>
                <a:cs typeface="Tahoma" panose="020B0604030504040204" pitchFamily="34" charset="0"/>
              </a:rPr>
              <a:t> les </a:t>
            </a:r>
            <a:r>
              <a:rPr lang="en-CA" sz="2800" dirty="0" err="1">
                <a:latin typeface="Tahoma" panose="020B0604030504040204" pitchFamily="34" charset="0"/>
                <a:ea typeface="Tahoma" panose="020B0604030504040204" pitchFamily="34" charset="0"/>
                <a:cs typeface="Tahoma" panose="020B0604030504040204" pitchFamily="34" charset="0"/>
              </a:rPr>
              <a:t>athlètes</a:t>
            </a:r>
            <a:r>
              <a:rPr lang="en-CA" sz="2800" dirty="0">
                <a:latin typeface="Tahoma" panose="020B0604030504040204" pitchFamily="34" charset="0"/>
                <a:ea typeface="Tahoma" panose="020B0604030504040204" pitchFamily="34" charset="0"/>
                <a:cs typeface="Tahoma" panose="020B0604030504040204" pitchFamily="34" charset="0"/>
              </a:rPr>
              <a:t> pour terminer le </a:t>
            </a:r>
            <a:r>
              <a:rPr lang="en-CA" sz="2800" dirty="0" err="1">
                <a:latin typeface="Tahoma" panose="020B0604030504040204" pitchFamily="34" charset="0"/>
                <a:ea typeface="Tahoma" panose="020B0604030504040204" pitchFamily="34" charset="0"/>
                <a:cs typeface="Tahoma" panose="020B0604030504040204" pitchFamily="34" charset="0"/>
              </a:rPr>
              <a:t>mandat</a:t>
            </a:r>
            <a:r>
              <a:rPr lang="en-CA" sz="2800" dirty="0">
                <a:latin typeface="Tahoma" panose="020B0604030504040204" pitchFamily="34" charset="0"/>
                <a:ea typeface="Tahoma" panose="020B0604030504040204" pitchFamily="34" charset="0"/>
                <a:cs typeface="Tahoma" panose="020B0604030504040204" pitchFamily="34" charset="0"/>
              </a:rPr>
              <a:t> 2024–2027</a:t>
            </a:r>
            <a:endParaRPr lang="en-CA" sz="2800" i="0" dirty="0">
              <a:solidFill>
                <a:srgbClr val="00000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608024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30D62-8420-4180-2C2A-6B48500A7C35}"/>
            </a:ext>
          </a:extLst>
        </p:cNvPr>
        <p:cNvGrpSpPr/>
        <p:nvPr/>
      </p:nvGrpSpPr>
      <p:grpSpPr>
        <a:xfrm>
          <a:off x="0" y="0"/>
          <a:ext cx="0" cy="0"/>
          <a:chOff x="0" y="0"/>
          <a:chExt cx="0" cy="0"/>
        </a:xfrm>
      </p:grpSpPr>
      <p:sp>
        <p:nvSpPr>
          <p:cNvPr id="5" name="Rectangle 1">
            <a:extLst>
              <a:ext uri="{FF2B5EF4-FFF2-40B4-BE49-F238E27FC236}">
                <a16:creationId xmlns:a16="http://schemas.microsoft.com/office/drawing/2014/main" id="{5E61A717-6C7C-68E9-2D0B-1D06F5199E1C}"/>
              </a:ext>
            </a:extLst>
          </p:cNvPr>
          <p:cNvSpPr>
            <a:spLocks noChangeArrowheads="1"/>
          </p:cNvSpPr>
          <p:nvPr/>
        </p:nvSpPr>
        <p:spPr bwMode="auto">
          <a:xfrm>
            <a:off x="4172218" y="9181238"/>
            <a:ext cx="277064"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buClrTx/>
            </a:pPr>
            <a:br>
              <a:rPr lang="en-US" altLang="en-US" sz="1350">
                <a:solidFill>
                  <a:schemeClr val="tx1"/>
                </a:solidFill>
                <a:latin typeface="Calibri" panose="020F0502020204030204" pitchFamily="34" charset="0"/>
              </a:rPr>
            </a:br>
            <a:endParaRPr lang="en-US" altLang="en-US" sz="2700">
              <a:solidFill>
                <a:schemeClr val="tx1"/>
              </a:solidFill>
              <a:latin typeface="Arial" panose="020B0604020202020204" pitchFamily="34" charset="0"/>
            </a:endParaRPr>
          </a:p>
        </p:txBody>
      </p:sp>
      <p:sp>
        <p:nvSpPr>
          <p:cNvPr id="3" name="TextBox 2">
            <a:extLst>
              <a:ext uri="{FF2B5EF4-FFF2-40B4-BE49-F238E27FC236}">
                <a16:creationId xmlns:a16="http://schemas.microsoft.com/office/drawing/2014/main" id="{2A2E751D-BBDD-3C8A-3412-800C35262ACA}"/>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pic>
        <p:nvPicPr>
          <p:cNvPr id="6" name="Picture 5" descr="Bilingual Election Process Slide">
            <a:extLst>
              <a:ext uri="{FF2B5EF4-FFF2-40B4-BE49-F238E27FC236}">
                <a16:creationId xmlns:a16="http://schemas.microsoft.com/office/drawing/2014/main" id="{E59A07E6-4490-8EE8-A394-75ABDD42D8DB}"/>
              </a:ext>
            </a:extLst>
          </p:cNvPr>
          <p:cNvPicPr>
            <a:picLocks noChangeAspect="1"/>
          </p:cNvPicPr>
          <p:nvPr/>
        </p:nvPicPr>
        <p:blipFill>
          <a:blip r:embed="rId3"/>
          <a:stretch>
            <a:fillRect/>
          </a:stretch>
        </p:blipFill>
        <p:spPr>
          <a:xfrm>
            <a:off x="0" y="0"/>
            <a:ext cx="18018182" cy="10129838"/>
          </a:xfrm>
          <a:prstGeom prst="rect">
            <a:avLst/>
          </a:prstGeom>
        </p:spPr>
      </p:pic>
      <p:pic>
        <p:nvPicPr>
          <p:cNvPr id="1026" name="Picture 2">
            <a:extLst>
              <a:ext uri="{FF2B5EF4-FFF2-40B4-BE49-F238E27FC236}">
                <a16:creationId xmlns:a16="http://schemas.microsoft.com/office/drawing/2014/main" id="{ADA0A3FC-CD91-AB7E-B146-F363B326BA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45416" y="8579032"/>
            <a:ext cx="2214562" cy="1204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866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229;p13">
            <a:extLst>
              <a:ext uri="{FF2B5EF4-FFF2-40B4-BE49-F238E27FC236}">
                <a16:creationId xmlns:a16="http://schemas.microsoft.com/office/drawing/2014/main" id="{9BB9108D-FAE1-B136-7866-D288C69627EA}"/>
              </a:ext>
            </a:extLst>
          </p:cNvPr>
          <p:cNvSpPr/>
          <p:nvPr/>
        </p:nvSpPr>
        <p:spPr>
          <a:xfrm>
            <a:off x="13128976" y="-1515036"/>
            <a:ext cx="6609584" cy="6519602"/>
          </a:xfrm>
          <a:custGeom>
            <a:avLst/>
            <a:gdLst/>
            <a:ahLst/>
            <a:cxnLst/>
            <a:rect l="l" t="t" r="r" b="b"/>
            <a:pathLst>
              <a:path w="6609584" h="6519602" extrusionOk="0">
                <a:moveTo>
                  <a:pt x="0" y="0"/>
                </a:moveTo>
                <a:lnTo>
                  <a:pt x="6609584" y="0"/>
                </a:lnTo>
                <a:lnTo>
                  <a:pt x="6609584" y="6519603"/>
                </a:lnTo>
                <a:lnTo>
                  <a:pt x="0" y="651960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74E0E860-EF23-0E03-16CC-A94AD88AA541}"/>
              </a:ext>
            </a:extLst>
          </p:cNvPr>
          <p:cNvSpPr txBox="1"/>
          <p:nvPr/>
        </p:nvSpPr>
        <p:spPr>
          <a:xfrm>
            <a:off x="0" y="4081236"/>
            <a:ext cx="18167309" cy="923330"/>
          </a:xfrm>
          <a:prstGeom prst="rect">
            <a:avLst/>
          </a:prstGeom>
          <a:noFill/>
        </p:spPr>
        <p:txBody>
          <a:bodyPr wrap="square">
            <a:spAutoFit/>
          </a:bodyPr>
          <a:lstStyle/>
          <a:p>
            <a:pPr algn="ctr"/>
            <a:r>
              <a:rPr lang="en-CA" sz="5400" b="1" dirty="0">
                <a:latin typeface="Tahoma" panose="020B0604030504040204" pitchFamily="34" charset="0"/>
                <a:ea typeface="Tahoma" panose="020B0604030504040204" pitchFamily="34" charset="0"/>
                <a:cs typeface="Tahoma" panose="020B0604030504040204" pitchFamily="34" charset="0"/>
              </a:rPr>
              <a:t>Mark </a:t>
            </a:r>
            <a:r>
              <a:rPr lang="en-CA" sz="5400" b="1" dirty="0" err="1">
                <a:latin typeface="Tahoma" panose="020B0604030504040204" pitchFamily="34" charset="0"/>
                <a:ea typeface="Tahoma" panose="020B0604030504040204" pitchFamily="34" charset="0"/>
                <a:cs typeface="Tahoma" panose="020B0604030504040204" pitchFamily="34" charset="0"/>
              </a:rPr>
              <a:t>Bobyn</a:t>
            </a:r>
            <a:endParaRPr lang="en-CA" sz="5400" b="1"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21CB21EC-3496-E9CA-1CCD-9F169A6FCD22}"/>
              </a:ext>
            </a:extLst>
          </p:cNvPr>
          <p:cNvSpPr txBox="1"/>
          <p:nvPr/>
        </p:nvSpPr>
        <p:spPr>
          <a:xfrm>
            <a:off x="-505702" y="621381"/>
            <a:ext cx="18793702" cy="1323439"/>
          </a:xfrm>
          <a:prstGeom prst="rect">
            <a:avLst/>
          </a:prstGeom>
          <a:noFill/>
        </p:spPr>
        <p:txBody>
          <a:bodyPr wrap="square">
            <a:spAutoFit/>
          </a:bodyPr>
          <a:lstStyle/>
          <a:p>
            <a:pPr algn="ct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Nomination Committee Chair Report</a:t>
            </a:r>
          </a:p>
          <a:p>
            <a:pPr algn="ct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Rapport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Présidente</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du </a:t>
            </a:r>
            <a:r>
              <a:rPr lang="en-CA"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comité</a:t>
            </a:r>
            <a:r>
              <a:rPr lang="en-CA" sz="4000" b="1" dirty="0">
                <a:solidFill>
                  <a:schemeClr val="tx1"/>
                </a:solidFill>
                <a:latin typeface="Tahoma" panose="020B0604030504040204" pitchFamily="34" charset="0"/>
                <a:ea typeface="Tahoma" panose="020B0604030504040204" pitchFamily="34" charset="0"/>
                <a:cs typeface="Tahoma" panose="020B0604030504040204" pitchFamily="34" charset="0"/>
              </a:rPr>
              <a:t> de nomination </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2">
            <a:extLst>
              <a:ext uri="{FF2B5EF4-FFF2-40B4-BE49-F238E27FC236}">
                <a16:creationId xmlns:a16="http://schemas.microsoft.com/office/drawing/2014/main" id="{1D4BB469-C74F-3DCC-9844-6D74EB341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8371" y="8692057"/>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1148E90-9301-0115-7D0D-04FB5D63CD66}"/>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1260967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AF264-F6E4-CA8E-ECC4-2A5545045E4D}"/>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215B60F-A1B8-AF40-7F34-D728E2B7D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18716" y="8557489"/>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5EDC207-6F30-3493-AF9C-FC86C3EF1035}"/>
              </a:ext>
            </a:extLst>
          </p:cNvPr>
          <p:cNvSpPr txBox="1"/>
          <p:nvPr/>
        </p:nvSpPr>
        <p:spPr>
          <a:xfrm>
            <a:off x="0" y="1192802"/>
            <a:ext cx="18167309" cy="4585871"/>
          </a:xfrm>
          <a:prstGeom prst="rect">
            <a:avLst/>
          </a:prstGeom>
          <a:noFill/>
        </p:spPr>
        <p:txBody>
          <a:bodyPr wrap="square">
            <a:spAutoFit/>
          </a:bodyPr>
          <a:lstStyle/>
          <a:p>
            <a:pPr algn="ctr"/>
            <a:r>
              <a:rPr lang="en-CA" sz="3200" dirty="0">
                <a:latin typeface="Tahoma" panose="020B0604030504040204" pitchFamily="34" charset="0"/>
                <a:ea typeface="Tahoma" panose="020B0604030504040204" pitchFamily="34" charset="0"/>
                <a:cs typeface="Tahoma" panose="020B0604030504040204" pitchFamily="34" charset="0"/>
              </a:rPr>
              <a:t>Director at Large Eligible Nominees/</a:t>
            </a:r>
          </a:p>
          <a:p>
            <a:pPr algn="ctr"/>
            <a:r>
              <a:rPr lang="en-CA" sz="3200" dirty="0" err="1">
                <a:latin typeface="Tahoma" panose="020B0604030504040204" pitchFamily="34" charset="0"/>
                <a:ea typeface="Tahoma" panose="020B0604030504040204" pitchFamily="34" charset="0"/>
                <a:cs typeface="Tahoma" panose="020B0604030504040204" pitchFamily="34" charset="0"/>
              </a:rPr>
              <a:t>Candidats</a:t>
            </a:r>
            <a:r>
              <a:rPr lang="en-CA" sz="3200" dirty="0">
                <a:latin typeface="Tahoma" panose="020B0604030504040204" pitchFamily="34" charset="0"/>
                <a:ea typeface="Tahoma" panose="020B0604030504040204" pitchFamily="34" charset="0"/>
                <a:cs typeface="Tahoma" panose="020B0604030504040204" pitchFamily="34" charset="0"/>
              </a:rPr>
              <a:t> </a:t>
            </a:r>
            <a:r>
              <a:rPr lang="en-CA" sz="3200" dirty="0" err="1">
                <a:latin typeface="Tahoma" panose="020B0604030504040204" pitchFamily="34" charset="0"/>
                <a:ea typeface="Tahoma" panose="020B0604030504040204" pitchFamily="34" charset="0"/>
                <a:cs typeface="Tahoma" panose="020B0604030504040204" pitchFamily="34" charset="0"/>
              </a:rPr>
              <a:t>admissibles</a:t>
            </a:r>
            <a:r>
              <a:rPr lang="en-CA" sz="3200" dirty="0">
                <a:latin typeface="Tahoma" panose="020B0604030504040204" pitchFamily="34" charset="0"/>
                <a:ea typeface="Tahoma" panose="020B0604030504040204" pitchFamily="34" charset="0"/>
                <a:cs typeface="Tahoma" panose="020B0604030504040204" pitchFamily="34" charset="0"/>
              </a:rPr>
              <a:t> aux </a:t>
            </a:r>
            <a:r>
              <a:rPr lang="en-CA" sz="3200" dirty="0" err="1">
                <a:latin typeface="Tahoma" panose="020B0604030504040204" pitchFamily="34" charset="0"/>
                <a:ea typeface="Tahoma" panose="020B0604030504040204" pitchFamily="34" charset="0"/>
                <a:cs typeface="Tahoma" panose="020B0604030504040204" pitchFamily="34" charset="0"/>
              </a:rPr>
              <a:t>postes</a:t>
            </a:r>
            <a:r>
              <a:rPr lang="en-CA" sz="3200" dirty="0">
                <a:latin typeface="Tahoma" panose="020B0604030504040204" pitchFamily="34" charset="0"/>
                <a:ea typeface="Tahoma" panose="020B0604030504040204" pitchFamily="34" charset="0"/>
                <a:cs typeface="Tahoma" panose="020B0604030504040204" pitchFamily="34" charset="0"/>
              </a:rPr>
              <a:t> </a:t>
            </a:r>
            <a:r>
              <a:rPr lang="en-CA" sz="3200" dirty="0" err="1">
                <a:latin typeface="Tahoma" panose="020B0604030504040204" pitchFamily="34" charset="0"/>
                <a:ea typeface="Tahoma" panose="020B0604030504040204" pitchFamily="34" charset="0"/>
                <a:cs typeface="Tahoma" panose="020B0604030504040204" pitchFamily="34" charset="0"/>
              </a:rPr>
              <a:t>d’administrateurs</a:t>
            </a:r>
            <a:r>
              <a:rPr lang="en-CA" sz="3200" dirty="0">
                <a:latin typeface="Tahoma" panose="020B0604030504040204" pitchFamily="34" charset="0"/>
                <a:ea typeface="Tahoma" panose="020B0604030504040204" pitchFamily="34" charset="0"/>
                <a:cs typeface="Tahoma" panose="020B0604030504040204" pitchFamily="34" charset="0"/>
              </a:rPr>
              <a:t> </a:t>
            </a:r>
            <a:r>
              <a:rPr lang="en-CA" sz="3200" dirty="0" err="1">
                <a:latin typeface="Tahoma" panose="020B0604030504040204" pitchFamily="34" charset="0"/>
                <a:ea typeface="Tahoma" panose="020B0604030504040204" pitchFamily="34" charset="0"/>
                <a:cs typeface="Tahoma" panose="020B0604030504040204" pitchFamily="34" charset="0"/>
              </a:rPr>
              <a:t>généraux</a:t>
            </a:r>
            <a:endParaRPr lang="en-CA" sz="3200" dirty="0">
              <a:latin typeface="Tahoma" panose="020B0604030504040204" pitchFamily="34" charset="0"/>
              <a:ea typeface="Tahoma" panose="020B0604030504040204" pitchFamily="34" charset="0"/>
              <a:cs typeface="Tahoma" panose="020B0604030504040204" pitchFamily="34" charset="0"/>
            </a:endParaRPr>
          </a:p>
          <a:p>
            <a:endParaRPr lang="en-CA" sz="5400" b="1" dirty="0">
              <a:latin typeface="Tahoma" panose="020B0604030504040204" pitchFamily="34" charset="0"/>
              <a:ea typeface="Tahoma" panose="020B0604030504040204" pitchFamily="34" charset="0"/>
              <a:cs typeface="Tahoma" panose="020B0604030504040204" pitchFamily="34" charset="0"/>
            </a:endParaRPr>
          </a:p>
          <a:p>
            <a:pPr algn="ctr"/>
            <a:endParaRPr lang="en-CA" sz="2800" dirty="0"/>
          </a:p>
          <a:p>
            <a:pPr marL="1114425" indent="-1114425" algn="ctr">
              <a:buFont typeface="+mj-lt"/>
              <a:buAutoNum type="arabicPeriod"/>
            </a:pPr>
            <a:endParaRPr lang="en-CA" sz="2800" dirty="0"/>
          </a:p>
          <a:p>
            <a:pPr marL="1114425" indent="-1114425" algn="ctr">
              <a:buFont typeface="+mj-lt"/>
              <a:buAutoNum type="arabicPeriod"/>
            </a:pPr>
            <a:endParaRPr lang="en-CA" sz="2800" dirty="0"/>
          </a:p>
          <a:p>
            <a:pPr marL="1114425" indent="-1114425" algn="ctr">
              <a:buFont typeface="+mj-lt"/>
              <a:buAutoNum type="arabicPeriod"/>
            </a:pPr>
            <a:endParaRPr lang="en-CA" sz="2800" b="1" dirty="0">
              <a:latin typeface="Tahoma" panose="020B0604030504040204" pitchFamily="34" charset="0"/>
              <a:ea typeface="Tahoma" panose="020B0604030504040204" pitchFamily="34" charset="0"/>
              <a:cs typeface="Tahoma" panose="020B0604030504040204" pitchFamily="34" charset="0"/>
            </a:endParaRPr>
          </a:p>
          <a:p>
            <a:endParaRPr lang="en-CA" sz="5400" b="1"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1">
            <a:extLst>
              <a:ext uri="{FF2B5EF4-FFF2-40B4-BE49-F238E27FC236}">
                <a16:creationId xmlns:a16="http://schemas.microsoft.com/office/drawing/2014/main" id="{EC9ADE54-1E70-BDDB-20EC-D6BE90017506}"/>
              </a:ext>
            </a:extLst>
          </p:cNvPr>
          <p:cNvSpPr>
            <a:spLocks noChangeArrowheads="1"/>
          </p:cNvSpPr>
          <p:nvPr/>
        </p:nvSpPr>
        <p:spPr bwMode="auto">
          <a:xfrm>
            <a:off x="4172218" y="9181238"/>
            <a:ext cx="277064"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buClrTx/>
            </a:pPr>
            <a:br>
              <a:rPr lang="en-US" altLang="en-US" sz="1350">
                <a:solidFill>
                  <a:schemeClr val="tx1"/>
                </a:solidFill>
                <a:latin typeface="Calibri" panose="020F0502020204030204" pitchFamily="34" charset="0"/>
              </a:rPr>
            </a:br>
            <a:endParaRPr lang="en-US" altLang="en-US" sz="2700">
              <a:solidFill>
                <a:schemeClr val="tx1"/>
              </a:solidFill>
              <a:latin typeface="Arial" panose="020B0604020202020204" pitchFamily="34" charset="0"/>
            </a:endParaRPr>
          </a:p>
        </p:txBody>
      </p:sp>
      <p:sp>
        <p:nvSpPr>
          <p:cNvPr id="6" name="Google Shape;261;p16">
            <a:extLst>
              <a:ext uri="{FF2B5EF4-FFF2-40B4-BE49-F238E27FC236}">
                <a16:creationId xmlns:a16="http://schemas.microsoft.com/office/drawing/2014/main" id="{B0687C11-43CA-0C8B-5DE1-A5EC3B92FA4B}"/>
              </a:ext>
            </a:extLst>
          </p:cNvPr>
          <p:cNvSpPr/>
          <p:nvPr/>
        </p:nvSpPr>
        <p:spPr>
          <a:xfrm rot="4916756">
            <a:off x="15020878" y="-1803575"/>
            <a:ext cx="5447297" cy="4655558"/>
          </a:xfrm>
          <a:custGeom>
            <a:avLst/>
            <a:gdLst/>
            <a:ahLst/>
            <a:cxnLst/>
            <a:rect l="l" t="t" r="r" b="b"/>
            <a:pathLst>
              <a:path w="3870428" h="7244077" extrusionOk="0">
                <a:moveTo>
                  <a:pt x="0" y="0"/>
                </a:moveTo>
                <a:lnTo>
                  <a:pt x="3870428" y="0"/>
                </a:lnTo>
                <a:lnTo>
                  <a:pt x="3870428" y="7244077"/>
                </a:lnTo>
                <a:lnTo>
                  <a:pt x="0" y="724407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DD336528-F93F-49D2-891C-1ABB72304070}"/>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pic>
        <p:nvPicPr>
          <p:cNvPr id="9" name="Picture 8">
            <a:extLst>
              <a:ext uri="{FF2B5EF4-FFF2-40B4-BE49-F238E27FC236}">
                <a16:creationId xmlns:a16="http://schemas.microsoft.com/office/drawing/2014/main" id="{C4740342-9606-29B9-0FEA-763E6CBA2167}"/>
              </a:ext>
            </a:extLst>
          </p:cNvPr>
          <p:cNvPicPr>
            <a:picLocks noChangeAspect="1"/>
          </p:cNvPicPr>
          <p:nvPr/>
        </p:nvPicPr>
        <p:blipFill>
          <a:blip r:embed="rId5"/>
          <a:stretch>
            <a:fillRect/>
          </a:stretch>
        </p:blipFill>
        <p:spPr>
          <a:xfrm>
            <a:off x="5957889" y="2470343"/>
            <a:ext cx="5829300" cy="7516728"/>
          </a:xfrm>
          <a:prstGeom prst="rect">
            <a:avLst/>
          </a:prstGeom>
        </p:spPr>
      </p:pic>
      <p:sp>
        <p:nvSpPr>
          <p:cNvPr id="10" name="TextBox 9">
            <a:extLst>
              <a:ext uri="{FF2B5EF4-FFF2-40B4-BE49-F238E27FC236}">
                <a16:creationId xmlns:a16="http://schemas.microsoft.com/office/drawing/2014/main" id="{68A8274F-4B42-8498-72EF-3A9FC175CA5D}"/>
              </a:ext>
            </a:extLst>
          </p:cNvPr>
          <p:cNvSpPr txBox="1"/>
          <p:nvPr/>
        </p:nvSpPr>
        <p:spPr>
          <a:xfrm>
            <a:off x="120691" y="14288"/>
            <a:ext cx="9659930" cy="1323439"/>
          </a:xfrm>
          <a:prstGeom prst="rect">
            <a:avLst/>
          </a:prstGeom>
          <a:noFill/>
        </p:spPr>
        <p:txBody>
          <a:bodyPr wrap="square" rtlCol="0">
            <a:spAutoFit/>
          </a:bodyPr>
          <a:lstStyle/>
          <a:p>
            <a:r>
              <a:rPr lang="en-US" sz="4000" b="1" dirty="0">
                <a:latin typeface="Tahoma" panose="020B0604030504040204" pitchFamily="34" charset="0"/>
                <a:ea typeface="Tahoma" panose="020B0604030504040204" pitchFamily="34" charset="0"/>
                <a:cs typeface="Tahoma" panose="020B0604030504040204" pitchFamily="34" charset="0"/>
              </a:rPr>
              <a:t>Election of Directors </a:t>
            </a:r>
          </a:p>
          <a:p>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Election des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directeurs</a:t>
            </a:r>
            <a:endPar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5B40095D-9947-DAE0-27B5-895B8517EB11}"/>
              </a:ext>
            </a:extLst>
          </p:cNvPr>
          <p:cNvSpPr txBox="1"/>
          <p:nvPr/>
        </p:nvSpPr>
        <p:spPr>
          <a:xfrm>
            <a:off x="11790401" y="3147016"/>
            <a:ext cx="10265568" cy="400110"/>
          </a:xfrm>
          <a:prstGeom prst="rect">
            <a:avLst/>
          </a:prstGeom>
          <a:noFill/>
        </p:spPr>
        <p:txBody>
          <a:bodyPr wrap="square">
            <a:spAutoFit/>
          </a:bodyPr>
          <a:lstStyle/>
          <a:p>
            <a:r>
              <a:rPr lang="en-CA" sz="2000" dirty="0">
                <a:latin typeface="Tahoma" panose="020B0604030504040204" pitchFamily="34" charset="0"/>
                <a:ea typeface="Tahoma" panose="020B0604030504040204" pitchFamily="34" charset="0"/>
                <a:cs typeface="Tahoma" panose="020B0604030504040204" pitchFamily="34" charset="0"/>
              </a:rPr>
              <a:t>* In alphabetical order / </a:t>
            </a:r>
            <a:r>
              <a:rPr lang="en-CA" sz="2000" dirty="0" err="1">
                <a:latin typeface="Tahoma" panose="020B0604030504040204" pitchFamily="34" charset="0"/>
                <a:ea typeface="Tahoma" panose="020B0604030504040204" pitchFamily="34" charset="0"/>
                <a:cs typeface="Tahoma" panose="020B0604030504040204" pitchFamily="34" charset="0"/>
              </a:rPr>
              <a:t>ordre</a:t>
            </a:r>
            <a:r>
              <a:rPr lang="en-CA" sz="2000" dirty="0">
                <a:latin typeface="Tahoma" panose="020B0604030504040204" pitchFamily="34" charset="0"/>
                <a:ea typeface="Tahoma" panose="020B0604030504040204" pitchFamily="34" charset="0"/>
                <a:cs typeface="Tahoma" panose="020B0604030504040204" pitchFamily="34" charset="0"/>
              </a:rPr>
              <a:t> </a:t>
            </a:r>
            <a:r>
              <a:rPr lang="en-CA" sz="2000" dirty="0" err="1">
                <a:latin typeface="Tahoma" panose="020B0604030504040204" pitchFamily="34" charset="0"/>
                <a:ea typeface="Tahoma" panose="020B0604030504040204" pitchFamily="34" charset="0"/>
                <a:cs typeface="Tahoma" panose="020B0604030504040204" pitchFamily="34" charset="0"/>
              </a:rPr>
              <a:t>alphabétique</a:t>
            </a:r>
            <a:r>
              <a:rPr lang="en-CA" sz="2000" dirty="0">
                <a:latin typeface="Tahoma" panose="020B0604030504040204" pitchFamily="34" charset="0"/>
                <a:ea typeface="Tahoma" panose="020B0604030504040204" pitchFamily="34" charset="0"/>
                <a:cs typeface="Tahoma" panose="020B0604030504040204" pitchFamily="34" charset="0"/>
              </a:rPr>
              <a:t> </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10666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BFFF6-A7AE-5993-078C-E081BDABD505}"/>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648A2A9B-C1DD-FB27-0B69-DB4B1BA7E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04815" y="8524088"/>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F3491B3-7A6F-6A47-1A3E-8B2EC1C3FE4F}"/>
              </a:ext>
            </a:extLst>
          </p:cNvPr>
          <p:cNvSpPr txBox="1"/>
          <p:nvPr/>
        </p:nvSpPr>
        <p:spPr>
          <a:xfrm>
            <a:off x="0" y="2022019"/>
            <a:ext cx="18167309" cy="2308324"/>
          </a:xfrm>
          <a:prstGeom prst="rect">
            <a:avLst/>
          </a:prstGeom>
          <a:noFill/>
        </p:spPr>
        <p:txBody>
          <a:bodyPr wrap="square">
            <a:spAutoFit/>
          </a:bodyPr>
          <a:lstStyle/>
          <a:p>
            <a:pPr algn="ctr">
              <a:lnSpc>
                <a:spcPct val="150000"/>
              </a:lnSpc>
            </a:pPr>
            <a:r>
              <a:rPr lang="en-CA" sz="3200" dirty="0">
                <a:latin typeface="Tahoma" panose="020B0604030504040204" pitchFamily="34" charset="0"/>
                <a:ea typeface="Tahoma" panose="020B0604030504040204" pitchFamily="34" charset="0"/>
                <a:cs typeface="Tahoma" panose="020B0604030504040204" pitchFamily="34" charset="0"/>
              </a:rPr>
              <a:t>Athlete Director Eligible Nominees</a:t>
            </a:r>
          </a:p>
          <a:p>
            <a:pPr algn="ctr">
              <a:lnSpc>
                <a:spcPct val="150000"/>
              </a:lnSpc>
            </a:pPr>
            <a:r>
              <a:rPr lang="en-CA" sz="2800" b="1" dirty="0">
                <a:latin typeface="Tahoma" panose="020B0604030504040204" pitchFamily="34" charset="0"/>
                <a:ea typeface="Tahoma" panose="020B0604030504040204" pitchFamily="34" charset="0"/>
                <a:cs typeface="Tahoma" panose="020B0604030504040204" pitchFamily="34" charset="0"/>
              </a:rPr>
              <a:t>1. Quinn Dawson </a:t>
            </a:r>
            <a:endParaRPr lang="en-CA" sz="5400" b="1" dirty="0">
              <a:latin typeface="Tahoma" panose="020B0604030504040204" pitchFamily="34" charset="0"/>
              <a:ea typeface="Tahoma" panose="020B0604030504040204" pitchFamily="34" charset="0"/>
              <a:cs typeface="Tahoma" panose="020B0604030504040204" pitchFamily="34" charset="0"/>
            </a:endParaRPr>
          </a:p>
          <a:p>
            <a:endParaRPr lang="en-CA" sz="5400" b="1"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1">
            <a:extLst>
              <a:ext uri="{FF2B5EF4-FFF2-40B4-BE49-F238E27FC236}">
                <a16:creationId xmlns:a16="http://schemas.microsoft.com/office/drawing/2014/main" id="{14A0381D-DEFE-7B96-3515-B01FB82B88DF}"/>
              </a:ext>
            </a:extLst>
          </p:cNvPr>
          <p:cNvSpPr>
            <a:spLocks noChangeArrowheads="1"/>
          </p:cNvSpPr>
          <p:nvPr/>
        </p:nvSpPr>
        <p:spPr bwMode="auto">
          <a:xfrm>
            <a:off x="4172218" y="9181238"/>
            <a:ext cx="277064"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buClrTx/>
            </a:pPr>
            <a:br>
              <a:rPr lang="en-US" altLang="en-US" sz="1350">
                <a:solidFill>
                  <a:schemeClr val="tx1"/>
                </a:solidFill>
                <a:latin typeface="Calibri" panose="020F0502020204030204" pitchFamily="34" charset="0"/>
              </a:rPr>
            </a:br>
            <a:endParaRPr lang="en-US" altLang="en-US" sz="2700">
              <a:solidFill>
                <a:schemeClr val="tx1"/>
              </a:solidFill>
              <a:latin typeface="Arial" panose="020B0604020202020204" pitchFamily="34" charset="0"/>
            </a:endParaRPr>
          </a:p>
        </p:txBody>
      </p:sp>
      <p:sp>
        <p:nvSpPr>
          <p:cNvPr id="6" name="Google Shape;261;p16">
            <a:extLst>
              <a:ext uri="{FF2B5EF4-FFF2-40B4-BE49-F238E27FC236}">
                <a16:creationId xmlns:a16="http://schemas.microsoft.com/office/drawing/2014/main" id="{714D1173-2FF5-ACD6-F7B6-1869FA06FB65}"/>
              </a:ext>
            </a:extLst>
          </p:cNvPr>
          <p:cNvSpPr/>
          <p:nvPr/>
        </p:nvSpPr>
        <p:spPr>
          <a:xfrm rot="8085882">
            <a:off x="14076711" y="-2092607"/>
            <a:ext cx="5065147" cy="6532761"/>
          </a:xfrm>
          <a:custGeom>
            <a:avLst/>
            <a:gdLst/>
            <a:ahLst/>
            <a:cxnLst/>
            <a:rect l="l" t="t" r="r" b="b"/>
            <a:pathLst>
              <a:path w="3870428" h="7244077" extrusionOk="0">
                <a:moveTo>
                  <a:pt x="0" y="0"/>
                </a:moveTo>
                <a:lnTo>
                  <a:pt x="3870428" y="0"/>
                </a:lnTo>
                <a:lnTo>
                  <a:pt x="3870428" y="7244077"/>
                </a:lnTo>
                <a:lnTo>
                  <a:pt x="0" y="724407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759D7CE4-F2F1-31B2-152B-BBB92BC36BC8}"/>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9" name="TextBox 8">
            <a:extLst>
              <a:ext uri="{FF2B5EF4-FFF2-40B4-BE49-F238E27FC236}">
                <a16:creationId xmlns:a16="http://schemas.microsoft.com/office/drawing/2014/main" id="{46EDBA0F-8986-EF66-0CE5-479FBBFBA6C6}"/>
              </a:ext>
            </a:extLst>
          </p:cNvPr>
          <p:cNvSpPr txBox="1"/>
          <p:nvPr/>
        </p:nvSpPr>
        <p:spPr>
          <a:xfrm>
            <a:off x="120691" y="0"/>
            <a:ext cx="9659930" cy="1323439"/>
          </a:xfrm>
          <a:prstGeom prst="rect">
            <a:avLst/>
          </a:prstGeom>
          <a:noFill/>
        </p:spPr>
        <p:txBody>
          <a:bodyPr wrap="square" rtlCol="0">
            <a:spAutoFit/>
          </a:bodyPr>
          <a:lstStyle/>
          <a:p>
            <a:r>
              <a:rPr lang="en-US" sz="4000" b="1" dirty="0">
                <a:latin typeface="Tahoma" panose="020B0604030504040204" pitchFamily="34" charset="0"/>
                <a:ea typeface="Tahoma" panose="020B0604030504040204" pitchFamily="34" charset="0"/>
                <a:cs typeface="Tahoma" panose="020B0604030504040204" pitchFamily="34" charset="0"/>
              </a:rPr>
              <a:t>Election of Directors </a:t>
            </a:r>
          </a:p>
          <a:p>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Election des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directeurs</a:t>
            </a:r>
            <a:endPar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30009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05BB657-2738-68F9-8109-5D3D70CDE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2838" y="8757857"/>
            <a:ext cx="2015603" cy="10962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2371726-F46C-BBAE-2586-FC2DC4045465}"/>
              </a:ext>
            </a:extLst>
          </p:cNvPr>
          <p:cNvSpPr txBox="1"/>
          <p:nvPr/>
        </p:nvSpPr>
        <p:spPr>
          <a:xfrm>
            <a:off x="60345" y="2483863"/>
            <a:ext cx="18167309" cy="7632859"/>
          </a:xfrm>
          <a:prstGeom prst="rect">
            <a:avLst/>
          </a:prstGeom>
          <a:noFill/>
        </p:spPr>
        <p:txBody>
          <a:bodyPr wrap="square">
            <a:spAutoFit/>
          </a:bodyPr>
          <a:lstStyle/>
          <a:p>
            <a:pPr algn="ctr"/>
            <a:r>
              <a:rPr lang="en-CA" sz="2600" b="1" dirty="0">
                <a:solidFill>
                  <a:schemeClr val="tx1"/>
                </a:solidFill>
                <a:latin typeface="Tahoma" panose="020B0604030504040204" pitchFamily="34" charset="0"/>
                <a:ea typeface="Tahoma" panose="020B0604030504040204" pitchFamily="34" charset="0"/>
                <a:cs typeface="Tahoma" panose="020B0604030504040204" pitchFamily="34" charset="0"/>
              </a:rPr>
              <a:t>Nomination Committee - Recommended Slate/</a:t>
            </a:r>
            <a:r>
              <a:rPr lang="en-CA" sz="2600" b="1" dirty="0" err="1">
                <a:latin typeface="Tahoma" panose="020B0604030504040204" pitchFamily="34" charset="0"/>
                <a:ea typeface="Tahoma" panose="020B0604030504040204" pitchFamily="34" charset="0"/>
                <a:cs typeface="Tahoma" panose="020B0604030504040204" pitchFamily="34" charset="0"/>
              </a:rPr>
              <a:t>Comité</a:t>
            </a:r>
            <a:r>
              <a:rPr lang="en-CA" sz="2600" b="1" dirty="0">
                <a:latin typeface="Tahoma" panose="020B0604030504040204" pitchFamily="34" charset="0"/>
                <a:ea typeface="Tahoma" panose="020B0604030504040204" pitchFamily="34" charset="0"/>
                <a:cs typeface="Tahoma" panose="020B0604030504040204" pitchFamily="34" charset="0"/>
              </a:rPr>
              <a:t> des nominations – </a:t>
            </a:r>
            <a:r>
              <a:rPr lang="en-CA" sz="2600" b="1" dirty="0" err="1">
                <a:latin typeface="Tahoma" panose="020B0604030504040204" pitchFamily="34" charset="0"/>
                <a:ea typeface="Tahoma" panose="020B0604030504040204" pitchFamily="34" charset="0"/>
                <a:cs typeface="Tahoma" panose="020B0604030504040204" pitchFamily="34" charset="0"/>
              </a:rPr>
              <a:t>Liste</a:t>
            </a:r>
            <a:r>
              <a:rPr lang="en-CA" sz="2600" b="1" dirty="0">
                <a:latin typeface="Tahoma" panose="020B0604030504040204" pitchFamily="34" charset="0"/>
                <a:ea typeface="Tahoma" panose="020B0604030504040204" pitchFamily="34" charset="0"/>
                <a:cs typeface="Tahoma" panose="020B0604030504040204" pitchFamily="34" charset="0"/>
              </a:rPr>
              <a:t> de </a:t>
            </a:r>
            <a:r>
              <a:rPr lang="en-CA" sz="2600" b="1" dirty="0" err="1">
                <a:latin typeface="Tahoma" panose="020B0604030504040204" pitchFamily="34" charset="0"/>
                <a:ea typeface="Tahoma" panose="020B0604030504040204" pitchFamily="34" charset="0"/>
                <a:cs typeface="Tahoma" panose="020B0604030504040204" pitchFamily="34" charset="0"/>
              </a:rPr>
              <a:t>candidats</a:t>
            </a:r>
            <a:r>
              <a:rPr lang="en-CA" sz="2600" b="1" dirty="0">
                <a:latin typeface="Tahoma" panose="020B0604030504040204" pitchFamily="34" charset="0"/>
                <a:ea typeface="Tahoma" panose="020B0604030504040204" pitchFamily="34" charset="0"/>
                <a:cs typeface="Tahoma" panose="020B0604030504040204" pitchFamily="34" charset="0"/>
              </a:rPr>
              <a:t> </a:t>
            </a:r>
            <a:r>
              <a:rPr lang="en-CA" sz="2600" b="1" dirty="0" err="1">
                <a:latin typeface="Tahoma" panose="020B0604030504040204" pitchFamily="34" charset="0"/>
                <a:ea typeface="Tahoma" panose="020B0604030504040204" pitchFamily="34" charset="0"/>
                <a:cs typeface="Tahoma" panose="020B0604030504040204" pitchFamily="34" charset="0"/>
              </a:rPr>
              <a:t>recommandés</a:t>
            </a:r>
            <a:endParaRPr lang="en-CA" sz="26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endParaRPr lang="en-CA" sz="2400" dirty="0">
              <a:latin typeface="Tahoma" panose="020B0604030504040204" pitchFamily="34" charset="0"/>
              <a:ea typeface="Tahoma" panose="020B0604030504040204" pitchFamily="34" charset="0"/>
              <a:cs typeface="Tahoma" panose="020B0604030504040204" pitchFamily="34" charset="0"/>
            </a:endParaRPr>
          </a:p>
          <a:p>
            <a:pPr algn="ctr"/>
            <a:r>
              <a:rPr lang="en-CA" sz="2400" dirty="0">
                <a:latin typeface="Tahoma" panose="020B0604030504040204" pitchFamily="34" charset="0"/>
                <a:ea typeface="Tahoma" panose="020B0604030504040204" pitchFamily="34" charset="0"/>
                <a:cs typeface="Tahoma" panose="020B0604030504040204" pitchFamily="34" charset="0"/>
              </a:rPr>
              <a:t>Additional nominations may be made from the floor in accordance with Election Procedures/</a:t>
            </a:r>
          </a:p>
          <a:p>
            <a:pPr algn="ctr"/>
            <a:r>
              <a:rPr lang="en-CA" sz="2400" dirty="0">
                <a:latin typeface="Tahoma" panose="020B0604030504040204" pitchFamily="34" charset="0"/>
                <a:ea typeface="Tahoma" panose="020B0604030504040204" pitchFamily="34" charset="0"/>
                <a:cs typeface="Tahoma" panose="020B0604030504040204" pitchFamily="34" charset="0"/>
              </a:rPr>
              <a:t>Des candidatures </a:t>
            </a:r>
            <a:r>
              <a:rPr lang="en-CA" sz="2400" dirty="0" err="1">
                <a:latin typeface="Tahoma" panose="020B0604030504040204" pitchFamily="34" charset="0"/>
                <a:ea typeface="Tahoma" panose="020B0604030504040204" pitchFamily="34" charset="0"/>
                <a:cs typeface="Tahoma" panose="020B0604030504040204" pitchFamily="34" charset="0"/>
              </a:rPr>
              <a:t>supplémentaires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peuvent</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être</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proposées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lors</a:t>
            </a:r>
            <a:r>
              <a:rPr lang="en-CA" sz="2400" dirty="0">
                <a:latin typeface="Tahoma" panose="020B0604030504040204" pitchFamily="34" charset="0"/>
                <a:ea typeface="Tahoma" panose="020B0604030504040204" pitchFamily="34" charset="0"/>
                <a:cs typeface="Tahoma" panose="020B0604030504040204" pitchFamily="34" charset="0"/>
              </a:rPr>
              <a:t> de </a:t>
            </a:r>
            <a:r>
              <a:rPr lang="en-CA" sz="2400" dirty="0" err="1">
                <a:latin typeface="Tahoma" panose="020B0604030504040204" pitchFamily="34" charset="0"/>
                <a:ea typeface="Tahoma" panose="020B0604030504040204" pitchFamily="34" charset="0"/>
                <a:cs typeface="Tahoma" panose="020B0604030504040204" pitchFamily="34" charset="0"/>
              </a:rPr>
              <a:t>l’assemblée</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conformément</a:t>
            </a:r>
            <a:r>
              <a:rPr lang="en-CA" sz="2400" dirty="0">
                <a:latin typeface="Tahoma" panose="020B0604030504040204" pitchFamily="34" charset="0"/>
                <a:ea typeface="Tahoma" panose="020B0604030504040204" pitchFamily="34" charset="0"/>
                <a:cs typeface="Tahoma" panose="020B0604030504040204" pitchFamily="34" charset="0"/>
              </a:rPr>
              <a:t> aux </a:t>
            </a:r>
            <a:r>
              <a:rPr lang="en-CA" sz="2400" dirty="0" err="1">
                <a:latin typeface="Tahoma" panose="020B0604030504040204" pitchFamily="34" charset="0"/>
                <a:ea typeface="Tahoma" panose="020B0604030504040204" pitchFamily="34" charset="0"/>
                <a:cs typeface="Tahoma" panose="020B0604030504040204" pitchFamily="34" charset="0"/>
              </a:rPr>
              <a:t>procédures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électorales</a:t>
            </a:r>
            <a:r>
              <a:rPr lang="en-CA" sz="2400" dirty="0">
                <a:latin typeface="Tahoma" panose="020B0604030504040204" pitchFamily="34" charset="0"/>
                <a:ea typeface="Tahoma" panose="020B0604030504040204" pitchFamily="34" charset="0"/>
                <a:cs typeface="Tahoma" panose="020B0604030504040204" pitchFamily="34" charset="0"/>
              </a:rPr>
              <a:t>.</a:t>
            </a:r>
          </a:p>
          <a:p>
            <a:endParaRPr lang="en-CA" sz="4800" b="1" dirty="0">
              <a:latin typeface="Tahoma" panose="020B0604030504040204" pitchFamily="34" charset="0"/>
              <a:ea typeface="Tahoma" panose="020B0604030504040204" pitchFamily="34" charset="0"/>
              <a:cs typeface="Tahoma" panose="020B0604030504040204" pitchFamily="34" charset="0"/>
            </a:endParaRPr>
          </a:p>
          <a:p>
            <a:pPr algn="ctr"/>
            <a:endParaRPr lang="en-CA" sz="2800" b="1" dirty="0">
              <a:latin typeface="Tahoma" panose="020B0604030504040204" pitchFamily="34" charset="0"/>
              <a:ea typeface="Tahoma" panose="020B0604030504040204" pitchFamily="34" charset="0"/>
              <a:cs typeface="Tahoma" panose="020B0604030504040204" pitchFamily="34" charset="0"/>
            </a:endParaRPr>
          </a:p>
          <a:p>
            <a:pPr algn="ctr"/>
            <a:r>
              <a:rPr lang="en-CA" sz="2800" b="1" dirty="0">
                <a:latin typeface="Tahoma" panose="020B0604030504040204" pitchFamily="34" charset="0"/>
                <a:ea typeface="Tahoma" panose="020B0604030504040204" pitchFamily="34" charset="0"/>
                <a:cs typeface="Tahoma" panose="020B0604030504040204" pitchFamily="34" charset="0"/>
              </a:rPr>
              <a:t>Recommended Slate of Three (3) Directors-at-Large for the 2026–2029 Term/</a:t>
            </a:r>
          </a:p>
          <a:p>
            <a:pPr algn="ctr"/>
            <a:r>
              <a:rPr lang="en-CA" sz="2800" b="1" dirty="0" err="1">
                <a:latin typeface="Tahoma" panose="020B0604030504040204" pitchFamily="34" charset="0"/>
                <a:ea typeface="Tahoma" panose="020B0604030504040204" pitchFamily="34" charset="0"/>
                <a:cs typeface="Tahoma" panose="020B0604030504040204" pitchFamily="34" charset="0"/>
              </a:rPr>
              <a:t>Liste</a:t>
            </a:r>
            <a:r>
              <a:rPr lang="en-CA" sz="2800" b="1" dirty="0">
                <a:latin typeface="Tahoma" panose="020B0604030504040204" pitchFamily="34" charset="0"/>
                <a:ea typeface="Tahoma" panose="020B0604030504040204" pitchFamily="34" charset="0"/>
                <a:cs typeface="Tahoma" panose="020B0604030504040204" pitchFamily="34" charset="0"/>
              </a:rPr>
              <a:t> </a:t>
            </a:r>
            <a:r>
              <a:rPr lang="en-CA" sz="2800" b="1" dirty="0" err="1">
                <a:latin typeface="Tahoma" panose="020B0604030504040204" pitchFamily="34" charset="0"/>
                <a:ea typeface="Tahoma" panose="020B0604030504040204" pitchFamily="34" charset="0"/>
                <a:cs typeface="Tahoma" panose="020B0604030504040204" pitchFamily="34" charset="0"/>
              </a:rPr>
              <a:t>recommandée</a:t>
            </a:r>
            <a:r>
              <a:rPr lang="en-CA" sz="2800" b="1" dirty="0">
                <a:latin typeface="Tahoma" panose="020B0604030504040204" pitchFamily="34" charset="0"/>
                <a:ea typeface="Tahoma" panose="020B0604030504040204" pitchFamily="34" charset="0"/>
                <a:cs typeface="Tahoma" panose="020B0604030504040204" pitchFamily="34" charset="0"/>
              </a:rPr>
              <a:t> de trois (3) </a:t>
            </a:r>
            <a:r>
              <a:rPr lang="en-CA" sz="2800" b="1" dirty="0" err="1">
                <a:latin typeface="Tahoma" panose="020B0604030504040204" pitchFamily="34" charset="0"/>
                <a:ea typeface="Tahoma" panose="020B0604030504040204" pitchFamily="34" charset="0"/>
                <a:cs typeface="Tahoma" panose="020B0604030504040204" pitchFamily="34" charset="0"/>
              </a:rPr>
              <a:t>administrateurs</a:t>
            </a:r>
            <a:r>
              <a:rPr lang="en-CA" sz="2800" b="1" dirty="0">
                <a:latin typeface="Tahoma" panose="020B0604030504040204" pitchFamily="34" charset="0"/>
                <a:ea typeface="Tahoma" panose="020B0604030504040204" pitchFamily="34" charset="0"/>
                <a:cs typeface="Tahoma" panose="020B0604030504040204" pitchFamily="34" charset="0"/>
              </a:rPr>
              <a:t> </a:t>
            </a:r>
            <a:r>
              <a:rPr lang="en-CA" sz="2800" b="1" dirty="0" err="1">
                <a:latin typeface="Tahoma" panose="020B0604030504040204" pitchFamily="34" charset="0"/>
                <a:ea typeface="Tahoma" panose="020B0604030504040204" pitchFamily="34" charset="0"/>
                <a:cs typeface="Tahoma" panose="020B0604030504040204" pitchFamily="34" charset="0"/>
              </a:rPr>
              <a:t>généraux</a:t>
            </a:r>
            <a:r>
              <a:rPr lang="en-CA" sz="2800" b="1" dirty="0">
                <a:latin typeface="Tahoma" panose="020B0604030504040204" pitchFamily="34" charset="0"/>
                <a:ea typeface="Tahoma" panose="020B0604030504040204" pitchFamily="34" charset="0"/>
                <a:cs typeface="Tahoma" panose="020B0604030504040204" pitchFamily="34" charset="0"/>
              </a:rPr>
              <a:t> pour le </a:t>
            </a:r>
            <a:r>
              <a:rPr lang="en-CA" sz="2800" b="1" dirty="0" err="1">
                <a:latin typeface="Tahoma" panose="020B0604030504040204" pitchFamily="34" charset="0"/>
                <a:ea typeface="Tahoma" panose="020B0604030504040204" pitchFamily="34" charset="0"/>
                <a:cs typeface="Tahoma" panose="020B0604030504040204" pitchFamily="34" charset="0"/>
              </a:rPr>
              <a:t>mandat</a:t>
            </a:r>
            <a:r>
              <a:rPr lang="en-CA" sz="2800" b="1" dirty="0">
                <a:latin typeface="Tahoma" panose="020B0604030504040204" pitchFamily="34" charset="0"/>
                <a:ea typeface="Tahoma" panose="020B0604030504040204" pitchFamily="34" charset="0"/>
                <a:cs typeface="Tahoma" panose="020B0604030504040204" pitchFamily="34" charset="0"/>
              </a:rPr>
              <a:t> 2026–2029</a:t>
            </a:r>
          </a:p>
          <a:p>
            <a:pPr algn="ctr"/>
            <a:endParaRPr lang="en-CA" sz="2800" dirty="0">
              <a:latin typeface="Tahoma" panose="020B0604030504040204" pitchFamily="34" charset="0"/>
              <a:ea typeface="Tahoma" panose="020B0604030504040204" pitchFamily="34" charset="0"/>
              <a:cs typeface="Tahoma" panose="020B0604030504040204" pitchFamily="34" charset="0"/>
            </a:endParaRPr>
          </a:p>
          <a:p>
            <a:pPr algn="ctr"/>
            <a:r>
              <a:rPr lang="en-CA" sz="3200" dirty="0">
                <a:latin typeface="Tahoma" panose="020B0604030504040204" pitchFamily="34" charset="0"/>
                <a:ea typeface="Tahoma" panose="020B0604030504040204" pitchFamily="34" charset="0"/>
                <a:cs typeface="Tahoma" panose="020B0604030504040204" pitchFamily="34" charset="0"/>
              </a:rPr>
              <a:t>Brian Anderson</a:t>
            </a:r>
          </a:p>
          <a:p>
            <a:pPr algn="ctr"/>
            <a:r>
              <a:rPr lang="en-CA" sz="3200" dirty="0">
                <a:latin typeface="Tahoma" panose="020B0604030504040204" pitchFamily="34" charset="0"/>
                <a:ea typeface="Tahoma" panose="020B0604030504040204" pitchFamily="34" charset="0"/>
                <a:cs typeface="Tahoma" panose="020B0604030504040204" pitchFamily="34" charset="0"/>
              </a:rPr>
              <a:t>Tara Decker </a:t>
            </a:r>
          </a:p>
          <a:p>
            <a:pPr algn="ctr"/>
            <a:r>
              <a:rPr lang="en-CA" sz="3200" dirty="0">
                <a:latin typeface="Tahoma" panose="020B0604030504040204" pitchFamily="34" charset="0"/>
                <a:ea typeface="Tahoma" panose="020B0604030504040204" pitchFamily="34" charset="0"/>
                <a:cs typeface="Tahoma" panose="020B0604030504040204" pitchFamily="34" charset="0"/>
              </a:rPr>
              <a:t>Darren Kinnaird</a:t>
            </a:r>
          </a:p>
          <a:p>
            <a:pPr marL="1114425" indent="-1114425" algn="ctr">
              <a:buFont typeface="Wingdings" pitchFamily="2" charset="2"/>
              <a:buChar char="ü"/>
            </a:pPr>
            <a:endParaRPr lang="en-CA" sz="2800" b="1" dirty="0">
              <a:latin typeface="Tahoma" panose="020B0604030504040204" pitchFamily="34" charset="0"/>
              <a:ea typeface="Tahoma" panose="020B0604030504040204" pitchFamily="34" charset="0"/>
              <a:cs typeface="Tahoma" panose="020B0604030504040204" pitchFamily="34" charset="0"/>
            </a:endParaRPr>
          </a:p>
          <a:p>
            <a:endParaRPr lang="en-CA" sz="5400" b="1" dirty="0">
              <a:latin typeface="Tahoma" panose="020B0604030504040204" pitchFamily="34" charset="0"/>
              <a:ea typeface="Tahoma" panose="020B0604030504040204" pitchFamily="34" charset="0"/>
              <a:cs typeface="Tahoma" panose="020B0604030504040204" pitchFamily="34" charset="0"/>
            </a:endParaRPr>
          </a:p>
          <a:p>
            <a:endParaRPr lang="en-CA" sz="5400" b="1"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1">
            <a:extLst>
              <a:ext uri="{FF2B5EF4-FFF2-40B4-BE49-F238E27FC236}">
                <a16:creationId xmlns:a16="http://schemas.microsoft.com/office/drawing/2014/main" id="{428FD668-8F42-89BF-43D3-77DD8B9BBC3F}"/>
              </a:ext>
            </a:extLst>
          </p:cNvPr>
          <p:cNvSpPr>
            <a:spLocks noChangeArrowheads="1"/>
          </p:cNvSpPr>
          <p:nvPr/>
        </p:nvSpPr>
        <p:spPr bwMode="auto">
          <a:xfrm>
            <a:off x="4172218" y="9181238"/>
            <a:ext cx="277064"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buClrTx/>
            </a:pPr>
            <a:br>
              <a:rPr lang="en-US" altLang="en-US" sz="1350">
                <a:solidFill>
                  <a:schemeClr val="tx1"/>
                </a:solidFill>
                <a:latin typeface="Calibri" panose="020F0502020204030204" pitchFamily="34" charset="0"/>
              </a:rPr>
            </a:br>
            <a:endParaRPr lang="en-US" altLang="en-US" sz="2700">
              <a:solidFill>
                <a:schemeClr val="tx1"/>
              </a:solidFill>
              <a:latin typeface="Arial" panose="020B0604020202020204" pitchFamily="34" charset="0"/>
            </a:endParaRPr>
          </a:p>
        </p:txBody>
      </p:sp>
      <p:sp>
        <p:nvSpPr>
          <p:cNvPr id="6" name="Google Shape;261;p16">
            <a:extLst>
              <a:ext uri="{FF2B5EF4-FFF2-40B4-BE49-F238E27FC236}">
                <a16:creationId xmlns:a16="http://schemas.microsoft.com/office/drawing/2014/main" id="{36420C0F-31E3-D00A-BA0D-CDDA34928341}"/>
              </a:ext>
            </a:extLst>
          </p:cNvPr>
          <p:cNvSpPr/>
          <p:nvPr/>
        </p:nvSpPr>
        <p:spPr>
          <a:xfrm rot="17850809">
            <a:off x="13928086" y="-3942610"/>
            <a:ext cx="5068777" cy="7322315"/>
          </a:xfrm>
          <a:custGeom>
            <a:avLst/>
            <a:gdLst/>
            <a:ahLst/>
            <a:cxnLst/>
            <a:rect l="l" t="t" r="r" b="b"/>
            <a:pathLst>
              <a:path w="3870428" h="7244077" extrusionOk="0">
                <a:moveTo>
                  <a:pt x="0" y="0"/>
                </a:moveTo>
                <a:lnTo>
                  <a:pt x="3870428" y="0"/>
                </a:lnTo>
                <a:lnTo>
                  <a:pt x="3870428" y="7244077"/>
                </a:lnTo>
                <a:lnTo>
                  <a:pt x="0" y="724407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95F5CBA3-7416-7907-2866-B2257F2798BD}"/>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9" name="TextBox 8">
            <a:extLst>
              <a:ext uri="{FF2B5EF4-FFF2-40B4-BE49-F238E27FC236}">
                <a16:creationId xmlns:a16="http://schemas.microsoft.com/office/drawing/2014/main" id="{29420953-1FB8-2A8B-D5AD-7D912F3E6C03}"/>
              </a:ext>
            </a:extLst>
          </p:cNvPr>
          <p:cNvSpPr txBox="1"/>
          <p:nvPr/>
        </p:nvSpPr>
        <p:spPr>
          <a:xfrm>
            <a:off x="120691" y="0"/>
            <a:ext cx="9659930" cy="1323439"/>
          </a:xfrm>
          <a:prstGeom prst="rect">
            <a:avLst/>
          </a:prstGeom>
          <a:noFill/>
        </p:spPr>
        <p:txBody>
          <a:bodyPr wrap="square" rtlCol="0">
            <a:spAutoFit/>
          </a:bodyPr>
          <a:lstStyle/>
          <a:p>
            <a:r>
              <a:rPr lang="en-US" sz="4000" b="1" dirty="0">
                <a:latin typeface="Tahoma" panose="020B0604030504040204" pitchFamily="34" charset="0"/>
                <a:ea typeface="Tahoma" panose="020B0604030504040204" pitchFamily="34" charset="0"/>
                <a:cs typeface="Tahoma" panose="020B0604030504040204" pitchFamily="34" charset="0"/>
              </a:rPr>
              <a:t>Election of Directors </a:t>
            </a:r>
          </a:p>
          <a:p>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Election des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directeurs</a:t>
            </a:r>
            <a:endPar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658509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F4309-F9DA-4985-D4AB-94E9D24928FE}"/>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68C1847-8336-5F29-5155-45C3AAB608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2838" y="8757857"/>
            <a:ext cx="2015603" cy="10962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A296DDA-6E37-EFDA-5C01-55CA27584E39}"/>
              </a:ext>
            </a:extLst>
          </p:cNvPr>
          <p:cNvSpPr txBox="1"/>
          <p:nvPr/>
        </p:nvSpPr>
        <p:spPr>
          <a:xfrm>
            <a:off x="60345" y="2417559"/>
            <a:ext cx="18167309" cy="6340197"/>
          </a:xfrm>
          <a:prstGeom prst="rect">
            <a:avLst/>
          </a:prstGeom>
          <a:noFill/>
        </p:spPr>
        <p:txBody>
          <a:bodyPr wrap="square">
            <a:spAutoFit/>
          </a:bodyPr>
          <a:lstStyle/>
          <a:p>
            <a:pPr algn="ctr"/>
            <a:r>
              <a:rPr lang="en-CA" sz="2600" b="1" dirty="0">
                <a:solidFill>
                  <a:schemeClr val="tx1"/>
                </a:solidFill>
                <a:latin typeface="Tahoma" panose="020B0604030504040204" pitchFamily="34" charset="0"/>
                <a:ea typeface="Tahoma" panose="020B0604030504040204" pitchFamily="34" charset="0"/>
                <a:cs typeface="Tahoma" panose="020B0604030504040204" pitchFamily="34" charset="0"/>
              </a:rPr>
              <a:t>Nomination Committee - Recommended Slate/</a:t>
            </a:r>
            <a:r>
              <a:rPr lang="en-CA" sz="2600" b="1" dirty="0" err="1">
                <a:latin typeface="Tahoma" panose="020B0604030504040204" pitchFamily="34" charset="0"/>
                <a:ea typeface="Tahoma" panose="020B0604030504040204" pitchFamily="34" charset="0"/>
                <a:cs typeface="Tahoma" panose="020B0604030504040204" pitchFamily="34" charset="0"/>
              </a:rPr>
              <a:t>Comité</a:t>
            </a:r>
            <a:r>
              <a:rPr lang="en-CA" sz="2600" b="1" dirty="0">
                <a:latin typeface="Tahoma" panose="020B0604030504040204" pitchFamily="34" charset="0"/>
                <a:ea typeface="Tahoma" panose="020B0604030504040204" pitchFamily="34" charset="0"/>
                <a:cs typeface="Tahoma" panose="020B0604030504040204" pitchFamily="34" charset="0"/>
              </a:rPr>
              <a:t> des nominations – </a:t>
            </a:r>
            <a:r>
              <a:rPr lang="en-CA" sz="2600" b="1" dirty="0" err="1">
                <a:latin typeface="Tahoma" panose="020B0604030504040204" pitchFamily="34" charset="0"/>
                <a:ea typeface="Tahoma" panose="020B0604030504040204" pitchFamily="34" charset="0"/>
                <a:cs typeface="Tahoma" panose="020B0604030504040204" pitchFamily="34" charset="0"/>
              </a:rPr>
              <a:t>Liste</a:t>
            </a:r>
            <a:r>
              <a:rPr lang="en-CA" sz="2600" b="1" dirty="0">
                <a:latin typeface="Tahoma" panose="020B0604030504040204" pitchFamily="34" charset="0"/>
                <a:ea typeface="Tahoma" panose="020B0604030504040204" pitchFamily="34" charset="0"/>
                <a:cs typeface="Tahoma" panose="020B0604030504040204" pitchFamily="34" charset="0"/>
              </a:rPr>
              <a:t> de </a:t>
            </a:r>
            <a:r>
              <a:rPr lang="en-CA" sz="2600" b="1" dirty="0" err="1">
                <a:latin typeface="Tahoma" panose="020B0604030504040204" pitchFamily="34" charset="0"/>
                <a:ea typeface="Tahoma" panose="020B0604030504040204" pitchFamily="34" charset="0"/>
                <a:cs typeface="Tahoma" panose="020B0604030504040204" pitchFamily="34" charset="0"/>
              </a:rPr>
              <a:t>candidats</a:t>
            </a:r>
            <a:r>
              <a:rPr lang="en-CA" sz="2600" b="1" dirty="0">
                <a:latin typeface="Tahoma" panose="020B0604030504040204" pitchFamily="34" charset="0"/>
                <a:ea typeface="Tahoma" panose="020B0604030504040204" pitchFamily="34" charset="0"/>
                <a:cs typeface="Tahoma" panose="020B0604030504040204" pitchFamily="34" charset="0"/>
              </a:rPr>
              <a:t> </a:t>
            </a:r>
            <a:r>
              <a:rPr lang="en-CA" sz="2600" b="1" dirty="0" err="1">
                <a:latin typeface="Tahoma" panose="020B0604030504040204" pitchFamily="34" charset="0"/>
                <a:ea typeface="Tahoma" panose="020B0604030504040204" pitchFamily="34" charset="0"/>
                <a:cs typeface="Tahoma" panose="020B0604030504040204" pitchFamily="34" charset="0"/>
              </a:rPr>
              <a:t>recommandés</a:t>
            </a:r>
            <a:endParaRPr lang="en-CA" sz="26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endParaRPr lang="en-CA" sz="3600" dirty="0">
              <a:latin typeface="Tahoma" panose="020B0604030504040204" pitchFamily="34" charset="0"/>
              <a:ea typeface="Tahoma" panose="020B0604030504040204" pitchFamily="34" charset="0"/>
              <a:cs typeface="Tahoma" panose="020B0604030504040204" pitchFamily="34" charset="0"/>
            </a:endParaRPr>
          </a:p>
          <a:p>
            <a:pPr algn="ctr"/>
            <a:r>
              <a:rPr lang="en-CA" sz="2400" dirty="0">
                <a:latin typeface="Tahoma" panose="020B0604030504040204" pitchFamily="34" charset="0"/>
                <a:ea typeface="Tahoma" panose="020B0604030504040204" pitchFamily="34" charset="0"/>
                <a:cs typeface="Tahoma" panose="020B0604030504040204" pitchFamily="34" charset="0"/>
              </a:rPr>
              <a:t>Additional nominations may be made from the floor in accordance with Election Procedures/</a:t>
            </a:r>
          </a:p>
          <a:p>
            <a:pPr algn="ctr"/>
            <a:r>
              <a:rPr lang="en-CA" sz="2400" dirty="0">
                <a:latin typeface="Tahoma" panose="020B0604030504040204" pitchFamily="34" charset="0"/>
                <a:ea typeface="Tahoma" panose="020B0604030504040204" pitchFamily="34" charset="0"/>
                <a:cs typeface="Tahoma" panose="020B0604030504040204" pitchFamily="34" charset="0"/>
              </a:rPr>
              <a:t>Des candidatures </a:t>
            </a:r>
            <a:r>
              <a:rPr lang="en-CA" sz="2400" dirty="0" err="1">
                <a:latin typeface="Tahoma" panose="020B0604030504040204" pitchFamily="34" charset="0"/>
                <a:ea typeface="Tahoma" panose="020B0604030504040204" pitchFamily="34" charset="0"/>
                <a:cs typeface="Tahoma" panose="020B0604030504040204" pitchFamily="34" charset="0"/>
              </a:rPr>
              <a:t>supplémentaires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peuvent</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être</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proposées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lors</a:t>
            </a:r>
            <a:r>
              <a:rPr lang="en-CA" sz="2400" dirty="0">
                <a:latin typeface="Tahoma" panose="020B0604030504040204" pitchFamily="34" charset="0"/>
                <a:ea typeface="Tahoma" panose="020B0604030504040204" pitchFamily="34" charset="0"/>
                <a:cs typeface="Tahoma" panose="020B0604030504040204" pitchFamily="34" charset="0"/>
              </a:rPr>
              <a:t> de </a:t>
            </a:r>
            <a:r>
              <a:rPr lang="en-CA" sz="2400" dirty="0" err="1">
                <a:latin typeface="Tahoma" panose="020B0604030504040204" pitchFamily="34" charset="0"/>
                <a:ea typeface="Tahoma" panose="020B0604030504040204" pitchFamily="34" charset="0"/>
                <a:cs typeface="Tahoma" panose="020B0604030504040204" pitchFamily="34" charset="0"/>
              </a:rPr>
              <a:t>l’assemblée</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conformément</a:t>
            </a:r>
            <a:r>
              <a:rPr lang="en-CA" sz="2400" dirty="0">
                <a:latin typeface="Tahoma" panose="020B0604030504040204" pitchFamily="34" charset="0"/>
                <a:ea typeface="Tahoma" panose="020B0604030504040204" pitchFamily="34" charset="0"/>
                <a:cs typeface="Tahoma" panose="020B0604030504040204" pitchFamily="34" charset="0"/>
              </a:rPr>
              <a:t> aux </a:t>
            </a:r>
            <a:r>
              <a:rPr lang="en-CA" sz="2400" dirty="0" err="1">
                <a:latin typeface="Tahoma" panose="020B0604030504040204" pitchFamily="34" charset="0"/>
                <a:ea typeface="Tahoma" panose="020B0604030504040204" pitchFamily="34" charset="0"/>
                <a:cs typeface="Tahoma" panose="020B0604030504040204" pitchFamily="34" charset="0"/>
              </a:rPr>
              <a:t>procédures</a:t>
            </a:r>
            <a:r>
              <a:rPr lang="en-CA" sz="2400" dirty="0">
                <a:latin typeface="Tahoma" panose="020B0604030504040204" pitchFamily="34" charset="0"/>
                <a:ea typeface="Tahoma" panose="020B0604030504040204" pitchFamily="34" charset="0"/>
                <a:cs typeface="Tahoma" panose="020B0604030504040204" pitchFamily="34" charset="0"/>
              </a:rPr>
              <a:t> </a:t>
            </a:r>
            <a:r>
              <a:rPr lang="en-CA" sz="2400" dirty="0" err="1">
                <a:latin typeface="Tahoma" panose="020B0604030504040204" pitchFamily="34" charset="0"/>
                <a:ea typeface="Tahoma" panose="020B0604030504040204" pitchFamily="34" charset="0"/>
                <a:cs typeface="Tahoma" panose="020B0604030504040204" pitchFamily="34" charset="0"/>
              </a:rPr>
              <a:t>électorales</a:t>
            </a:r>
            <a:r>
              <a:rPr lang="en-CA" sz="2400" dirty="0">
                <a:latin typeface="Tahoma" panose="020B0604030504040204" pitchFamily="34" charset="0"/>
                <a:ea typeface="Tahoma" panose="020B0604030504040204" pitchFamily="34" charset="0"/>
                <a:cs typeface="Tahoma" panose="020B0604030504040204" pitchFamily="34" charset="0"/>
              </a:rPr>
              <a:t>.</a:t>
            </a:r>
          </a:p>
          <a:p>
            <a:pPr algn="ctr"/>
            <a:endParaRPr lang="en-CA" sz="4800" b="1" dirty="0">
              <a:latin typeface="Tahoma" panose="020B0604030504040204" pitchFamily="34" charset="0"/>
              <a:ea typeface="Tahoma" panose="020B0604030504040204" pitchFamily="34" charset="0"/>
              <a:cs typeface="Tahoma" panose="020B0604030504040204" pitchFamily="34" charset="0"/>
            </a:endParaRPr>
          </a:p>
          <a:p>
            <a:pPr algn="ctr"/>
            <a:endParaRPr lang="en-CA" sz="2800" b="1" dirty="0">
              <a:latin typeface="Tahoma" panose="020B0604030504040204" pitchFamily="34" charset="0"/>
              <a:ea typeface="Tahoma" panose="020B0604030504040204" pitchFamily="34" charset="0"/>
              <a:cs typeface="Tahoma" panose="020B0604030504040204" pitchFamily="34" charset="0"/>
            </a:endParaRPr>
          </a:p>
          <a:p>
            <a:pPr algn="ctr"/>
            <a:r>
              <a:rPr lang="en-CA" sz="2800" b="1" dirty="0">
                <a:latin typeface="Tahoma" panose="020B0604030504040204" pitchFamily="34" charset="0"/>
                <a:ea typeface="Tahoma" panose="020B0604030504040204" pitchFamily="34" charset="0"/>
                <a:cs typeface="Tahoma" panose="020B0604030504040204" pitchFamily="34" charset="0"/>
              </a:rPr>
              <a:t>Recommended Slate of One (1) Athlete Director for the 2026–2027 Term/</a:t>
            </a:r>
          </a:p>
          <a:p>
            <a:pPr algn="ctr"/>
            <a:r>
              <a:rPr lang="en-CA" sz="2800" b="1" dirty="0" err="1">
                <a:latin typeface="Tahoma" panose="020B0604030504040204" pitchFamily="34" charset="0"/>
                <a:ea typeface="Tahoma" panose="020B0604030504040204" pitchFamily="34" charset="0"/>
                <a:cs typeface="Tahoma" panose="020B0604030504040204" pitchFamily="34" charset="0"/>
              </a:rPr>
              <a:t>Liste</a:t>
            </a:r>
            <a:r>
              <a:rPr lang="en-CA" sz="2800" b="1" dirty="0">
                <a:latin typeface="Tahoma" panose="020B0604030504040204" pitchFamily="34" charset="0"/>
                <a:ea typeface="Tahoma" panose="020B0604030504040204" pitchFamily="34" charset="0"/>
                <a:cs typeface="Tahoma" panose="020B0604030504040204" pitchFamily="34" charset="0"/>
              </a:rPr>
              <a:t> </a:t>
            </a:r>
            <a:r>
              <a:rPr lang="en-CA" sz="2800" b="1" dirty="0" err="1">
                <a:latin typeface="Tahoma" panose="020B0604030504040204" pitchFamily="34" charset="0"/>
                <a:ea typeface="Tahoma" panose="020B0604030504040204" pitchFamily="34" charset="0"/>
                <a:cs typeface="Tahoma" panose="020B0604030504040204" pitchFamily="34" charset="0"/>
              </a:rPr>
              <a:t>recommandée</a:t>
            </a:r>
            <a:r>
              <a:rPr lang="en-CA" sz="2800" b="1" dirty="0">
                <a:latin typeface="Tahoma" panose="020B0604030504040204" pitchFamily="34" charset="0"/>
                <a:ea typeface="Tahoma" panose="020B0604030504040204" pitchFamily="34" charset="0"/>
                <a:cs typeface="Tahoma" panose="020B0604030504040204" pitchFamily="34" charset="0"/>
              </a:rPr>
              <a:t> d’un (1) </a:t>
            </a:r>
            <a:r>
              <a:rPr lang="en-CA" sz="2800" b="1" dirty="0" err="1">
                <a:latin typeface="Tahoma" panose="020B0604030504040204" pitchFamily="34" charset="0"/>
                <a:ea typeface="Tahoma" panose="020B0604030504040204" pitchFamily="34" charset="0"/>
                <a:cs typeface="Tahoma" panose="020B0604030504040204" pitchFamily="34" charset="0"/>
              </a:rPr>
              <a:t>administrateur</a:t>
            </a:r>
            <a:r>
              <a:rPr lang="en-CA" sz="2800" b="1" dirty="0">
                <a:latin typeface="Tahoma" panose="020B0604030504040204" pitchFamily="34" charset="0"/>
                <a:ea typeface="Tahoma" panose="020B0604030504040204" pitchFamily="34" charset="0"/>
                <a:cs typeface="Tahoma" panose="020B0604030504040204" pitchFamily="34" charset="0"/>
              </a:rPr>
              <a:t> </a:t>
            </a:r>
            <a:r>
              <a:rPr lang="en-CA" sz="2800" b="1" dirty="0" err="1">
                <a:latin typeface="Tahoma" panose="020B0604030504040204" pitchFamily="34" charset="0"/>
                <a:ea typeface="Tahoma" panose="020B0604030504040204" pitchFamily="34" charset="0"/>
                <a:cs typeface="Tahoma" panose="020B0604030504040204" pitchFamily="34" charset="0"/>
              </a:rPr>
              <a:t>représentant</a:t>
            </a:r>
            <a:r>
              <a:rPr lang="en-CA" sz="2800" b="1" dirty="0">
                <a:latin typeface="Tahoma" panose="020B0604030504040204" pitchFamily="34" charset="0"/>
                <a:ea typeface="Tahoma" panose="020B0604030504040204" pitchFamily="34" charset="0"/>
                <a:cs typeface="Tahoma" panose="020B0604030504040204" pitchFamily="34" charset="0"/>
              </a:rPr>
              <a:t> les </a:t>
            </a:r>
            <a:r>
              <a:rPr lang="en-CA" sz="2800" b="1" dirty="0" err="1">
                <a:latin typeface="Tahoma" panose="020B0604030504040204" pitchFamily="34" charset="0"/>
                <a:ea typeface="Tahoma" panose="020B0604030504040204" pitchFamily="34" charset="0"/>
                <a:cs typeface="Tahoma" panose="020B0604030504040204" pitchFamily="34" charset="0"/>
              </a:rPr>
              <a:t>athlètes</a:t>
            </a:r>
            <a:r>
              <a:rPr lang="en-CA" sz="2800" b="1" dirty="0">
                <a:latin typeface="Tahoma" panose="020B0604030504040204" pitchFamily="34" charset="0"/>
                <a:ea typeface="Tahoma" panose="020B0604030504040204" pitchFamily="34" charset="0"/>
                <a:cs typeface="Tahoma" panose="020B0604030504040204" pitchFamily="34" charset="0"/>
              </a:rPr>
              <a:t> pour le </a:t>
            </a:r>
            <a:r>
              <a:rPr lang="en-CA" sz="2800" b="1" dirty="0" err="1">
                <a:latin typeface="Tahoma" panose="020B0604030504040204" pitchFamily="34" charset="0"/>
                <a:ea typeface="Tahoma" panose="020B0604030504040204" pitchFamily="34" charset="0"/>
                <a:cs typeface="Tahoma" panose="020B0604030504040204" pitchFamily="34" charset="0"/>
              </a:rPr>
              <a:t>mandat</a:t>
            </a:r>
            <a:r>
              <a:rPr lang="en-CA" sz="2800" b="1" dirty="0">
                <a:latin typeface="Tahoma" panose="020B0604030504040204" pitchFamily="34" charset="0"/>
                <a:ea typeface="Tahoma" panose="020B0604030504040204" pitchFamily="34" charset="0"/>
                <a:cs typeface="Tahoma" panose="020B0604030504040204" pitchFamily="34" charset="0"/>
              </a:rPr>
              <a:t> 2026–2027</a:t>
            </a:r>
          </a:p>
          <a:p>
            <a:pPr algn="ctr"/>
            <a:endParaRPr lang="en-CA" sz="2800" b="1" dirty="0">
              <a:latin typeface="Tahoma" panose="020B0604030504040204" pitchFamily="34" charset="0"/>
              <a:ea typeface="Tahoma" panose="020B0604030504040204" pitchFamily="34" charset="0"/>
              <a:cs typeface="Tahoma" panose="020B0604030504040204" pitchFamily="34" charset="0"/>
            </a:endParaRPr>
          </a:p>
          <a:p>
            <a:pPr algn="ctr"/>
            <a:r>
              <a:rPr lang="en-CA" sz="2800" dirty="0">
                <a:latin typeface="Tahoma" panose="020B0604030504040204" pitchFamily="34" charset="0"/>
                <a:ea typeface="Tahoma" panose="020B0604030504040204" pitchFamily="34" charset="0"/>
                <a:cs typeface="Tahoma" panose="020B0604030504040204" pitchFamily="34" charset="0"/>
              </a:rPr>
              <a:t>Quinn Dawson</a:t>
            </a:r>
          </a:p>
          <a:p>
            <a:endParaRPr lang="en-CA" sz="5400" b="1" dirty="0">
              <a:latin typeface="Tahoma" panose="020B0604030504040204" pitchFamily="34" charset="0"/>
              <a:ea typeface="Tahoma" panose="020B0604030504040204" pitchFamily="34" charset="0"/>
              <a:cs typeface="Tahoma" panose="020B0604030504040204" pitchFamily="34" charset="0"/>
            </a:endParaRPr>
          </a:p>
          <a:p>
            <a:endParaRPr lang="en-CA" sz="5400" b="1"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1">
            <a:extLst>
              <a:ext uri="{FF2B5EF4-FFF2-40B4-BE49-F238E27FC236}">
                <a16:creationId xmlns:a16="http://schemas.microsoft.com/office/drawing/2014/main" id="{19F67F37-5709-1F35-C7B2-2D3CAE660FBA}"/>
              </a:ext>
            </a:extLst>
          </p:cNvPr>
          <p:cNvSpPr>
            <a:spLocks noChangeArrowheads="1"/>
          </p:cNvSpPr>
          <p:nvPr/>
        </p:nvSpPr>
        <p:spPr bwMode="auto">
          <a:xfrm>
            <a:off x="4172218" y="9181238"/>
            <a:ext cx="277064"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eaLnBrk="0" fontAlgn="base" hangingPunct="0">
              <a:spcBef>
                <a:spcPct val="0"/>
              </a:spcBef>
              <a:spcAft>
                <a:spcPct val="0"/>
              </a:spcAft>
              <a:buClrTx/>
            </a:pPr>
            <a:br>
              <a:rPr lang="en-US" altLang="en-US" sz="1350">
                <a:solidFill>
                  <a:schemeClr val="tx1"/>
                </a:solidFill>
                <a:latin typeface="Calibri" panose="020F0502020204030204" pitchFamily="34" charset="0"/>
              </a:rPr>
            </a:br>
            <a:endParaRPr lang="en-US" altLang="en-US" sz="2700">
              <a:solidFill>
                <a:schemeClr val="tx1"/>
              </a:solidFill>
              <a:latin typeface="Arial" panose="020B0604020202020204" pitchFamily="34" charset="0"/>
            </a:endParaRPr>
          </a:p>
        </p:txBody>
      </p:sp>
      <p:sp>
        <p:nvSpPr>
          <p:cNvPr id="6" name="Google Shape;261;p16">
            <a:extLst>
              <a:ext uri="{FF2B5EF4-FFF2-40B4-BE49-F238E27FC236}">
                <a16:creationId xmlns:a16="http://schemas.microsoft.com/office/drawing/2014/main" id="{CDEE8F7C-E146-9740-5A96-D0707D864659}"/>
              </a:ext>
            </a:extLst>
          </p:cNvPr>
          <p:cNvSpPr/>
          <p:nvPr/>
        </p:nvSpPr>
        <p:spPr>
          <a:xfrm rot="17850809">
            <a:off x="13928086" y="-3942610"/>
            <a:ext cx="5068777" cy="7322315"/>
          </a:xfrm>
          <a:custGeom>
            <a:avLst/>
            <a:gdLst/>
            <a:ahLst/>
            <a:cxnLst/>
            <a:rect l="l" t="t" r="r" b="b"/>
            <a:pathLst>
              <a:path w="3870428" h="7244077" extrusionOk="0">
                <a:moveTo>
                  <a:pt x="0" y="0"/>
                </a:moveTo>
                <a:lnTo>
                  <a:pt x="3870428" y="0"/>
                </a:lnTo>
                <a:lnTo>
                  <a:pt x="3870428" y="7244077"/>
                </a:lnTo>
                <a:lnTo>
                  <a:pt x="0" y="724407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AD7DD7F8-A23A-B8CA-E06F-D3A9CA9C8221}"/>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
        <p:nvSpPr>
          <p:cNvPr id="9" name="TextBox 8">
            <a:extLst>
              <a:ext uri="{FF2B5EF4-FFF2-40B4-BE49-F238E27FC236}">
                <a16:creationId xmlns:a16="http://schemas.microsoft.com/office/drawing/2014/main" id="{177AFEAC-0D42-AA5C-70B9-2FFA5A5D29BE}"/>
              </a:ext>
            </a:extLst>
          </p:cNvPr>
          <p:cNvSpPr txBox="1"/>
          <p:nvPr/>
        </p:nvSpPr>
        <p:spPr>
          <a:xfrm>
            <a:off x="120691" y="0"/>
            <a:ext cx="9659930" cy="1323439"/>
          </a:xfrm>
          <a:prstGeom prst="rect">
            <a:avLst/>
          </a:prstGeom>
          <a:noFill/>
        </p:spPr>
        <p:txBody>
          <a:bodyPr wrap="square" rtlCol="0">
            <a:spAutoFit/>
          </a:bodyPr>
          <a:lstStyle/>
          <a:p>
            <a:r>
              <a:rPr lang="en-US" sz="4000" b="1" dirty="0">
                <a:latin typeface="Tahoma" panose="020B0604030504040204" pitchFamily="34" charset="0"/>
                <a:ea typeface="Tahoma" panose="020B0604030504040204" pitchFamily="34" charset="0"/>
                <a:cs typeface="Tahoma" panose="020B0604030504040204" pitchFamily="34" charset="0"/>
              </a:rPr>
              <a:t>Election of Directors </a:t>
            </a:r>
          </a:p>
          <a:p>
            <a:r>
              <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rPr>
              <a:t>Election des </a:t>
            </a:r>
            <a:r>
              <a:rPr lang="en-US" sz="4000" b="1" dirty="0" err="1">
                <a:solidFill>
                  <a:srgbClr val="FF0000"/>
                </a:solidFill>
                <a:latin typeface="Tahoma" panose="020B0604030504040204" pitchFamily="34" charset="0"/>
                <a:ea typeface="Tahoma" panose="020B0604030504040204" pitchFamily="34" charset="0"/>
                <a:cs typeface="Tahoma" panose="020B0604030504040204" pitchFamily="34" charset="0"/>
              </a:rPr>
              <a:t>directeurs</a:t>
            </a:r>
            <a:endParaRPr lang="en-US" sz="4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336086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05BB657-2738-68F9-8109-5D3D70CDE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92" y="157657"/>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5356919-C63B-D6C0-4905-955928A40542}"/>
              </a:ext>
            </a:extLst>
          </p:cNvPr>
          <p:cNvSpPr txBox="1"/>
          <p:nvPr/>
        </p:nvSpPr>
        <p:spPr>
          <a:xfrm>
            <a:off x="1284888" y="3239829"/>
            <a:ext cx="15718223" cy="3046988"/>
          </a:xfrm>
          <a:prstGeom prst="rect">
            <a:avLst/>
          </a:prstGeom>
          <a:noFill/>
        </p:spPr>
        <p:txBody>
          <a:bodyPr wrap="square" rtlCol="0">
            <a:spAutoFit/>
          </a:bodyPr>
          <a:lstStyle/>
          <a:p>
            <a:pPr algn="ctr"/>
            <a:r>
              <a:rPr lang="en-US" sz="4800" dirty="0">
                <a:latin typeface="Tahoma" panose="020B0604030504040204" pitchFamily="34" charset="0"/>
                <a:ea typeface="Tahoma" panose="020B0604030504040204" pitchFamily="34" charset="0"/>
                <a:cs typeface="Tahoma" panose="020B0604030504040204" pitchFamily="34" charset="0"/>
              </a:rPr>
              <a:t>Other Business</a:t>
            </a:r>
          </a:p>
          <a:p>
            <a:pPr algn="ctr"/>
            <a:endParaRPr lang="en-US" sz="4800" dirty="0">
              <a:latin typeface="Tahoma" panose="020B0604030504040204" pitchFamily="34" charset="0"/>
              <a:ea typeface="Tahoma" panose="020B0604030504040204" pitchFamily="34" charset="0"/>
              <a:cs typeface="Tahoma" panose="020B0604030504040204" pitchFamily="34" charset="0"/>
            </a:endParaRPr>
          </a:p>
          <a:p>
            <a:pPr algn="ctr"/>
            <a:r>
              <a:rPr lang="en-CA" sz="4800" dirty="0" err="1">
                <a:latin typeface="Tahoma" panose="020B0604030504040204" pitchFamily="34" charset="0"/>
                <a:ea typeface="Tahoma" panose="020B0604030504040204" pitchFamily="34" charset="0"/>
                <a:cs typeface="Tahoma" panose="020B0604030504040204" pitchFamily="34" charset="0"/>
              </a:rPr>
              <a:t>D’autres</a:t>
            </a:r>
            <a:r>
              <a:rPr lang="en-CA" sz="4800" dirty="0">
                <a:latin typeface="Tahoma" panose="020B0604030504040204" pitchFamily="34" charset="0"/>
                <a:ea typeface="Tahoma" panose="020B0604030504040204" pitchFamily="34" charset="0"/>
                <a:cs typeface="Tahoma" panose="020B0604030504040204" pitchFamily="34" charset="0"/>
              </a:rPr>
              <a:t> affaires</a:t>
            </a:r>
          </a:p>
          <a:p>
            <a:pPr algn="ct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B7B53554-7EAD-0479-6EDA-B65BE5F9C3A9}"/>
              </a:ext>
            </a:extLst>
          </p:cNvPr>
          <p:cNvSpPr txBox="1"/>
          <p:nvPr/>
        </p:nvSpPr>
        <p:spPr>
          <a:xfrm>
            <a:off x="4045882" y="432851"/>
            <a:ext cx="11273588"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Canadian Freestyle Ski Association</a:t>
            </a:r>
          </a:p>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 Association Canadienne de ski </a:t>
            </a:r>
            <a:r>
              <a:rPr lang="en-US"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acrobatique</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 name="Google Shape;238;p14">
            <a:extLst>
              <a:ext uri="{FF2B5EF4-FFF2-40B4-BE49-F238E27FC236}">
                <a16:creationId xmlns:a16="http://schemas.microsoft.com/office/drawing/2014/main" id="{CBF727A2-0C55-1551-A099-DCEBCBFB3EC5}"/>
              </a:ext>
            </a:extLst>
          </p:cNvPr>
          <p:cNvSpPr/>
          <p:nvPr/>
        </p:nvSpPr>
        <p:spPr>
          <a:xfrm>
            <a:off x="-1081641" y="5605214"/>
            <a:ext cx="5403044" cy="4649362"/>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0FA2D22B-85AB-7B08-26D9-57E2AFC8755C}"/>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920098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FF0FB-449D-3F81-599D-90D230AD3919}"/>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432E8045-0051-1515-D77B-8B51F9D4B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92" y="157657"/>
            <a:ext cx="2608938" cy="14188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33C8546-43E7-2410-02BB-3BA9D218C3CF}"/>
              </a:ext>
            </a:extLst>
          </p:cNvPr>
          <p:cNvSpPr txBox="1"/>
          <p:nvPr/>
        </p:nvSpPr>
        <p:spPr>
          <a:xfrm>
            <a:off x="1284888" y="3239829"/>
            <a:ext cx="15718223" cy="2308324"/>
          </a:xfrm>
          <a:prstGeom prst="rect">
            <a:avLst/>
          </a:prstGeom>
          <a:noFill/>
        </p:spPr>
        <p:txBody>
          <a:bodyPr wrap="square" rtlCol="0">
            <a:spAutoFit/>
          </a:bodyPr>
          <a:lstStyle/>
          <a:p>
            <a:pPr algn="ctr"/>
            <a:r>
              <a:rPr lang="en-US" sz="4800" dirty="0">
                <a:latin typeface="Tahoma" panose="020B0604030504040204" pitchFamily="34" charset="0"/>
                <a:ea typeface="Tahoma" panose="020B0604030504040204" pitchFamily="34" charset="0"/>
                <a:cs typeface="Tahoma" panose="020B0604030504040204" pitchFamily="34" charset="0"/>
              </a:rPr>
              <a:t>Motion to Adjourn</a:t>
            </a:r>
          </a:p>
          <a:p>
            <a:pPr algn="ctr"/>
            <a:endParaRPr lang="en-US" sz="4800" dirty="0">
              <a:latin typeface="Tahoma" panose="020B0604030504040204" pitchFamily="34" charset="0"/>
              <a:ea typeface="Tahoma" panose="020B0604030504040204" pitchFamily="34" charset="0"/>
              <a:cs typeface="Tahoma" panose="020B0604030504040204" pitchFamily="34" charset="0"/>
            </a:endParaRPr>
          </a:p>
          <a:p>
            <a:pPr algn="ctr"/>
            <a:r>
              <a:rPr lang="en-CA" sz="4800" dirty="0">
                <a:latin typeface="Tahoma" panose="020B0604030504040204" pitchFamily="34" charset="0"/>
                <a:ea typeface="Tahoma" panose="020B0604030504040204" pitchFamily="34" charset="0"/>
                <a:cs typeface="Tahoma" panose="020B0604030504040204" pitchFamily="34" charset="0"/>
              </a:rPr>
              <a:t>Motion </a:t>
            </a:r>
            <a:r>
              <a:rPr lang="en-CA" sz="4800" dirty="0" err="1">
                <a:latin typeface="Tahoma" panose="020B0604030504040204" pitchFamily="34" charset="0"/>
                <a:ea typeface="Tahoma" panose="020B0604030504040204" pitchFamily="34" charset="0"/>
                <a:cs typeface="Tahoma" panose="020B0604030504040204" pitchFamily="34" charset="0"/>
              </a:rPr>
              <a:t>d’ajournement</a:t>
            </a:r>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8AC2D93F-7DBC-556B-E48F-A2DAEFB958A3}"/>
              </a:ext>
            </a:extLst>
          </p:cNvPr>
          <p:cNvSpPr txBox="1"/>
          <p:nvPr/>
        </p:nvSpPr>
        <p:spPr>
          <a:xfrm>
            <a:off x="4045882" y="432851"/>
            <a:ext cx="11273588" cy="1323439"/>
          </a:xfrm>
          <a:prstGeom prst="rect">
            <a:avLst/>
          </a:prstGeom>
          <a:noFill/>
        </p:spPr>
        <p:txBody>
          <a:bodyPr wrap="square">
            <a:spAutoFit/>
          </a:bodyPr>
          <a:lstStyle/>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Canadian Freestyle Ski Association</a:t>
            </a:r>
          </a:p>
          <a:p>
            <a:pPr algn="ctr"/>
            <a:r>
              <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rPr>
              <a:t> Association Canadienne de ski </a:t>
            </a:r>
            <a:r>
              <a:rPr lang="en-US" sz="4000" b="1" dirty="0" err="1">
                <a:solidFill>
                  <a:schemeClr val="tx1"/>
                </a:solidFill>
                <a:latin typeface="Tahoma" panose="020B0604030504040204" pitchFamily="34" charset="0"/>
                <a:ea typeface="Tahoma" panose="020B0604030504040204" pitchFamily="34" charset="0"/>
                <a:cs typeface="Tahoma" panose="020B0604030504040204" pitchFamily="34" charset="0"/>
              </a:rPr>
              <a:t>acrobatique</a:t>
            </a:r>
            <a:endParaRPr lang="en-US" sz="40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 name="Google Shape;238;p14">
            <a:extLst>
              <a:ext uri="{FF2B5EF4-FFF2-40B4-BE49-F238E27FC236}">
                <a16:creationId xmlns:a16="http://schemas.microsoft.com/office/drawing/2014/main" id="{3B2B6073-0D94-0D2D-2F7D-D9C823831A1E}"/>
              </a:ext>
            </a:extLst>
          </p:cNvPr>
          <p:cNvSpPr/>
          <p:nvPr/>
        </p:nvSpPr>
        <p:spPr>
          <a:xfrm>
            <a:off x="-1081641" y="5605214"/>
            <a:ext cx="5403044" cy="4649362"/>
          </a:xfrm>
          <a:custGeom>
            <a:avLst/>
            <a:gdLst/>
            <a:ahLst/>
            <a:cxnLst/>
            <a:rect l="l" t="t" r="r" b="b"/>
            <a:pathLst>
              <a:path w="10306565" h="9949271" extrusionOk="0">
                <a:moveTo>
                  <a:pt x="0" y="0"/>
                </a:moveTo>
                <a:lnTo>
                  <a:pt x="10306566" y="0"/>
                </a:lnTo>
                <a:lnTo>
                  <a:pt x="10306566" y="9949272"/>
                </a:lnTo>
                <a:lnTo>
                  <a:pt x="0" y="994927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32A80EE3-FD42-8E01-73B8-507A7D45CE59}"/>
              </a:ext>
            </a:extLst>
          </p:cNvPr>
          <p:cNvSpPr txBox="1"/>
          <p:nvPr/>
        </p:nvSpPr>
        <p:spPr>
          <a:xfrm>
            <a:off x="754380" y="9710929"/>
            <a:ext cx="4464684" cy="265457"/>
          </a:xfrm>
          <a:prstGeom prst="rect">
            <a:avLst/>
          </a:prstGeom>
          <a:noFill/>
        </p:spPr>
        <p:txBody>
          <a:bodyPr wrap="none">
            <a:spAutoFit/>
          </a:bodyPr>
          <a:lstStyle/>
          <a:p>
            <a:pPr>
              <a:defRPr sz="750" b="1">
                <a:solidFill>
                  <a:srgbClr val="5A5A5A"/>
                </a:solidFill>
                <a:latin typeface="Arial"/>
              </a:defRPr>
            </a:pPr>
            <a:r>
              <a:rPr sz="1125" dirty="0"/>
              <a:t>FREESTYLE CANADA  |  ASSEMBLÉE GÉNÉRALE ANNUELLE</a:t>
            </a:r>
          </a:p>
        </p:txBody>
      </p:sp>
    </p:spTree>
    <p:extLst>
      <p:ext uri="{BB962C8B-B14F-4D97-AF65-F5344CB8AC3E}">
        <p14:creationId xmlns:p14="http://schemas.microsoft.com/office/powerpoint/2010/main" val="214694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Shape 255"/>
        <p:cNvGrpSpPr/>
        <p:nvPr/>
      </p:nvGrpSpPr>
      <p:grpSpPr>
        <a:xfrm>
          <a:off x="0" y="0"/>
          <a:ext cx="0" cy="0"/>
          <a:chOff x="0" y="0"/>
          <a:chExt cx="0" cy="0"/>
        </a:xfrm>
      </p:grpSpPr>
      <p:cxnSp>
        <p:nvCxnSpPr>
          <p:cNvPr id="256" name="Google Shape;256;p16"/>
          <p:cNvCxnSpPr/>
          <p:nvPr/>
        </p:nvCxnSpPr>
        <p:spPr>
          <a:xfrm>
            <a:off x="8434614" y="5708403"/>
            <a:ext cx="1418771" cy="0"/>
          </a:xfrm>
          <a:prstGeom prst="straightConnector1">
            <a:avLst/>
          </a:prstGeom>
          <a:noFill/>
          <a:ln w="47625" cap="flat" cmpd="sng">
            <a:solidFill>
              <a:srgbClr val="A28231"/>
            </a:solidFill>
            <a:prstDash val="solid"/>
            <a:round/>
            <a:headEnd type="none" w="sm" len="sm"/>
            <a:tailEnd type="none" w="sm" len="sm"/>
          </a:ln>
        </p:spPr>
      </p:cxnSp>
      <p:sp>
        <p:nvSpPr>
          <p:cNvPr id="257" name="Google Shape;257;p16"/>
          <p:cNvSpPr/>
          <p:nvPr/>
        </p:nvSpPr>
        <p:spPr>
          <a:xfrm>
            <a:off x="0" y="2018335"/>
            <a:ext cx="3370310" cy="6358839"/>
          </a:xfrm>
          <a:custGeom>
            <a:avLst/>
            <a:gdLst/>
            <a:ahLst/>
            <a:cxnLst/>
            <a:rect l="l" t="t" r="r" b="b"/>
            <a:pathLst>
              <a:path w="3370310" h="6358839" extrusionOk="0">
                <a:moveTo>
                  <a:pt x="0" y="0"/>
                </a:moveTo>
                <a:lnTo>
                  <a:pt x="3370310" y="0"/>
                </a:lnTo>
                <a:lnTo>
                  <a:pt x="3370310" y="6358839"/>
                </a:lnTo>
                <a:lnTo>
                  <a:pt x="0" y="6358839"/>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16"/>
          <p:cNvSpPr/>
          <p:nvPr/>
        </p:nvSpPr>
        <p:spPr>
          <a:xfrm>
            <a:off x="2866208" y="1028700"/>
            <a:ext cx="4039170" cy="7620793"/>
          </a:xfrm>
          <a:custGeom>
            <a:avLst/>
            <a:gdLst/>
            <a:ahLst/>
            <a:cxnLst/>
            <a:rect l="l" t="t" r="r" b="b"/>
            <a:pathLst>
              <a:path w="4039170" h="7620793" extrusionOk="0">
                <a:moveTo>
                  <a:pt x="0" y="0"/>
                </a:moveTo>
                <a:lnTo>
                  <a:pt x="4039170" y="0"/>
                </a:lnTo>
                <a:lnTo>
                  <a:pt x="4039170" y="7620793"/>
                </a:lnTo>
                <a:lnTo>
                  <a:pt x="0" y="762079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16"/>
          <p:cNvSpPr/>
          <p:nvPr/>
        </p:nvSpPr>
        <p:spPr>
          <a:xfrm>
            <a:off x="7538053" y="1278501"/>
            <a:ext cx="3796282" cy="7244077"/>
          </a:xfrm>
          <a:custGeom>
            <a:avLst/>
            <a:gdLst/>
            <a:ahLst/>
            <a:cxnLst/>
            <a:rect l="l" t="t" r="r" b="b"/>
            <a:pathLst>
              <a:path w="3796282" h="7244077" extrusionOk="0">
                <a:moveTo>
                  <a:pt x="0" y="0"/>
                </a:moveTo>
                <a:lnTo>
                  <a:pt x="3796282" y="0"/>
                </a:lnTo>
                <a:lnTo>
                  <a:pt x="3796282" y="7244077"/>
                </a:lnTo>
                <a:lnTo>
                  <a:pt x="0" y="724407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16"/>
          <p:cNvSpPr/>
          <p:nvPr/>
        </p:nvSpPr>
        <p:spPr>
          <a:xfrm rot="469553">
            <a:off x="11334335" y="1586073"/>
            <a:ext cx="3703334" cy="6791101"/>
          </a:xfrm>
          <a:custGeom>
            <a:avLst/>
            <a:gdLst/>
            <a:ahLst/>
            <a:cxnLst/>
            <a:rect l="l" t="t" r="r" b="b"/>
            <a:pathLst>
              <a:path w="3703334" h="6791101" extrusionOk="0">
                <a:moveTo>
                  <a:pt x="0" y="0"/>
                </a:moveTo>
                <a:lnTo>
                  <a:pt x="3703334" y="0"/>
                </a:lnTo>
                <a:lnTo>
                  <a:pt x="3703334" y="6791101"/>
                </a:lnTo>
                <a:lnTo>
                  <a:pt x="0" y="679110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1" name="Google Shape;261;p16"/>
          <p:cNvSpPr/>
          <p:nvPr/>
        </p:nvSpPr>
        <p:spPr>
          <a:xfrm rot="524811">
            <a:off x="14725507" y="1278501"/>
            <a:ext cx="3870428" cy="7244077"/>
          </a:xfrm>
          <a:custGeom>
            <a:avLst/>
            <a:gdLst/>
            <a:ahLst/>
            <a:cxnLst/>
            <a:rect l="l" t="t" r="r" b="b"/>
            <a:pathLst>
              <a:path w="3870428" h="7244077" extrusionOk="0">
                <a:moveTo>
                  <a:pt x="0" y="0"/>
                </a:moveTo>
                <a:lnTo>
                  <a:pt x="3870428" y="0"/>
                </a:lnTo>
                <a:lnTo>
                  <a:pt x="3870428" y="7244077"/>
                </a:lnTo>
                <a:lnTo>
                  <a:pt x="0" y="7244077"/>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D889138E-9EEA-B04C-5498-B89118FACED6}"/>
              </a:ext>
            </a:extLst>
          </p:cNvPr>
          <p:cNvSpPr txBox="1"/>
          <p:nvPr/>
        </p:nvSpPr>
        <p:spPr>
          <a:xfrm>
            <a:off x="3732704" y="2661415"/>
            <a:ext cx="10478815" cy="2308324"/>
          </a:xfrm>
          <a:prstGeom prst="rect">
            <a:avLst/>
          </a:prstGeom>
          <a:noFill/>
        </p:spPr>
        <p:txBody>
          <a:bodyPr wrap="square" rtlCol="0">
            <a:spAutoFit/>
          </a:bodyPr>
          <a:lstStyle/>
          <a:p>
            <a:pPr algn="ctr"/>
            <a:r>
              <a:rPr lang="en-US" sz="4800" b="1" dirty="0">
                <a:latin typeface="Tahoma" panose="020B0604030504040204" pitchFamily="34" charset="0"/>
                <a:ea typeface="Tahoma" panose="020B0604030504040204" pitchFamily="34" charset="0"/>
                <a:cs typeface="Tahoma" panose="020B0604030504040204" pitchFamily="34" charset="0"/>
              </a:rPr>
              <a:t>Thank you</a:t>
            </a:r>
          </a:p>
          <a:p>
            <a:pPr algn="ctr"/>
            <a:endParaRPr lang="en-US" sz="4800" b="1" dirty="0">
              <a:latin typeface="Tahoma" panose="020B0604030504040204" pitchFamily="34" charset="0"/>
              <a:ea typeface="Tahoma" panose="020B0604030504040204" pitchFamily="34" charset="0"/>
              <a:cs typeface="Tahoma" panose="020B0604030504040204" pitchFamily="34" charset="0"/>
            </a:endParaRPr>
          </a:p>
          <a:p>
            <a:pPr algn="ctr"/>
            <a:r>
              <a:rPr lang="en-CA" sz="4800" b="1" dirty="0">
                <a:latin typeface="Tahoma" panose="020B0604030504040204" pitchFamily="34" charset="0"/>
                <a:ea typeface="Tahoma" panose="020B0604030504040204" pitchFamily="34" charset="0"/>
                <a:cs typeface="Tahoma" panose="020B0604030504040204" pitchFamily="34" charset="0"/>
              </a:rPr>
              <a:t>Merci</a:t>
            </a:r>
            <a:endParaRPr lang="en-US" sz="4800" b="1"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12099</TotalTime>
  <Words>1845</Words>
  <Application>Microsoft Macintosh PowerPoint</Application>
  <PresentationFormat>Custom</PresentationFormat>
  <Paragraphs>332</Paragraphs>
  <Slides>39</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Wingdings</vt:lpstr>
      <vt:lpstr>Calibri</vt:lpstr>
      <vt:lpstr>Tahoma Bold</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Jessica Hawker</cp:lastModifiedBy>
  <cp:revision>115</cp:revision>
  <cp:lastPrinted>2025-10-09T19:13:09Z</cp:lastPrinted>
  <dcterms:created xsi:type="dcterms:W3CDTF">2006-08-16T00:00:00Z</dcterms:created>
  <dcterms:modified xsi:type="dcterms:W3CDTF">2026-09-14T19:58:36Z</dcterms:modified>
</cp:coreProperties>
</file>