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11"/>
  </p:notesMasterIdLst>
  <p:handoutMasterIdLst>
    <p:handoutMasterId r:id="rId12"/>
  </p:handoutMasterIdLst>
  <p:sldIdLst>
    <p:sldId id="446" r:id="rId5"/>
    <p:sldId id="450" r:id="rId6"/>
    <p:sldId id="448" r:id="rId7"/>
    <p:sldId id="449" r:id="rId8"/>
    <p:sldId id="451" r:id="rId9"/>
    <p:sldId id="452" r:id="rId10"/>
  </p:sldIdLst>
  <p:sldSz cx="12192000" cy="6858000"/>
  <p:notesSz cx="7011988" cy="9297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83" d="100"/>
          <a:sy n="83" d="100"/>
        </p:scale>
        <p:origin x="-222" y="300"/>
      </p:cViewPr>
      <p:guideLst>
        <p:guide orient="horz" pos="3672"/>
        <p:guide orient="horz" pos="4056"/>
        <p:guide orient="horz" pos="1488"/>
        <p:guide orient="horz" pos="312"/>
        <p:guide orient="horz" pos="2160"/>
        <p:guide orient="horz" pos="2304"/>
        <p:guide pos="288"/>
        <p:guide pos="3816"/>
        <p:guide pos="74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9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8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7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7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3F1C3-4FA3-4491-97F4-43CA9C8BDF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1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xmlns="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xmlns="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xmlns="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xmlns="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xmlns="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xmlns="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xmlns="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xmlns="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xmlns="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xmlns="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xmlns="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xmlns="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xmlns="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xmlns="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xmlns="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xmlns="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xmlns="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xmlns="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xmlns="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xmlns="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xmlns="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xmlns="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225" y="0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06" y="4355322"/>
            <a:ext cx="6581554" cy="2376947"/>
          </a:xfrm>
        </p:spPr>
        <p:txBody>
          <a:bodyPr anchor="t" anchorCtr="0">
            <a:normAutofit fontScale="90000"/>
          </a:bodyPr>
          <a:lstStyle/>
          <a:p>
            <a:r>
              <a:rPr lang="en-GB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European Education and Culture Executive Agency</a:t>
            </a:r>
            <a:r>
              <a:rPr lang="en-GB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Pilot Projects and Preparatory Actions 2021-2027</a:t>
            </a:r>
            <a:r>
              <a:rPr lang="en-GB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Learning from the Extremes Project</a:t>
            </a:r>
            <a:r>
              <a:rPr lang="en-GB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AGREEMENT n° LC-01760255/10105266 </a:t>
            </a:r>
            <a:r>
              <a:rPr lang="en-GB" sz="20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LfE</a:t>
            </a:r>
            <a:endParaRPr lang="en-US" dirty="0"/>
          </a:p>
        </p:txBody>
      </p:sp>
      <p:pic>
        <p:nvPicPr>
          <p:cNvPr id="6" name="image1.jpg">
            <a:extLst>
              <a:ext uri="{FF2B5EF4-FFF2-40B4-BE49-F238E27FC236}">
                <a16:creationId xmlns:a16="http://schemas.microsoft.com/office/drawing/2014/main" xmlns="" id="{D60ED2C1-0911-4CF9-8433-E65E09736F2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125209"/>
            <a:ext cx="2223770" cy="732790"/>
          </a:xfrm>
          <a:prstGeom prst="rect">
            <a:avLst/>
          </a:prstGeom>
          <a:ln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E847A3-2329-4DEC-B98D-A1B6099A6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263" y="0"/>
            <a:ext cx="3173737" cy="988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B4DCB2-1B88-4A20-B70A-496044ACF0FB}"/>
              </a:ext>
            </a:extLst>
          </p:cNvPr>
          <p:cNvSpPr txBox="1"/>
          <p:nvPr/>
        </p:nvSpPr>
        <p:spPr>
          <a:xfrm>
            <a:off x="3031573" y="801715"/>
            <a:ext cx="5380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Presentation </a:t>
            </a:r>
            <a:r>
              <a:rPr lang="en-GB" sz="3200" dirty="0">
                <a:solidFill>
                  <a:srgbClr val="FFFF00"/>
                </a:solidFill>
              </a:rPr>
              <a:t>2 </a:t>
            </a:r>
            <a:r>
              <a:rPr lang="en-GB" sz="3200" dirty="0" smtClean="0">
                <a:solidFill>
                  <a:srgbClr val="FFFF00"/>
                </a:solidFill>
              </a:rPr>
              <a:t>- </a:t>
            </a:r>
            <a:r>
              <a:rPr lang="en-GB" sz="3200" dirty="0">
                <a:solidFill>
                  <a:srgbClr val="FFFF00"/>
                </a:solidFill>
              </a:rPr>
              <a:t>March 2023 </a:t>
            </a:r>
            <a:endParaRPr lang="en-IE" sz="3200" dirty="0">
              <a:solidFill>
                <a:srgbClr val="FFFF00"/>
              </a:solidFill>
            </a:endParaRP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3D88161B-371F-4C50-83D4-77F80D98542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" y="125730"/>
            <a:ext cx="2562791" cy="1232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B4DCB2-1B88-4A20-B70A-496044ACF0FB}"/>
              </a:ext>
            </a:extLst>
          </p:cNvPr>
          <p:cNvSpPr txBox="1"/>
          <p:nvPr/>
        </p:nvSpPr>
        <p:spPr>
          <a:xfrm>
            <a:off x="596982" y="1874152"/>
            <a:ext cx="3736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School Name: Lisvernane NS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County: Tipperary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115A308E-B001-4DEB-89FE-72FFC846B090}"/>
              </a:ext>
            </a:extLst>
          </p:cNvPr>
          <p:cNvSpPr txBox="1">
            <a:spLocks/>
          </p:cNvSpPr>
          <p:nvPr/>
        </p:nvSpPr>
        <p:spPr>
          <a:xfrm>
            <a:off x="5292090" y="2626953"/>
            <a:ext cx="6526530" cy="858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4027488"/>
            <a:ext cx="1279525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4913" y="2194560"/>
            <a:ext cx="6435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latin typeface="Comic Sans MS" panose="030F0702030302020204" pitchFamily="66" charset="0"/>
              </a:rPr>
              <a:t>Lisvernane Learning </a:t>
            </a:r>
            <a:r>
              <a:rPr lang="en-IE" sz="4000" dirty="0">
                <a:latin typeface="Comic Sans MS" panose="030F0702030302020204" pitchFamily="66" charset="0"/>
              </a:rPr>
              <a:t>W</a:t>
            </a:r>
            <a:r>
              <a:rPr lang="en-IE" sz="4000" dirty="0" smtClean="0">
                <a:latin typeface="Comic Sans MS" panose="030F0702030302020204" pitchFamily="66" charset="0"/>
              </a:rPr>
              <a:t>ithout Limits 2023</a:t>
            </a:r>
            <a:endParaRPr lang="en-IE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xmlns="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Rectangle 8" descr="Shaded overlay">
            <a:extLst>
              <a:ext uri="{FF2B5EF4-FFF2-40B4-BE49-F238E27FC236}">
                <a16:creationId xmlns:a16="http://schemas.microsoft.com/office/drawing/2014/main" xmlns="" id="{558C501A-DC1F-4BA4-BFFA-44EF8845A384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3D88161B-371F-4C50-83D4-77F80D98542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" y="125730"/>
            <a:ext cx="2562791" cy="1232494"/>
          </a:xfrm>
          <a:prstGeom prst="rect">
            <a:avLst/>
          </a:prstGeom>
        </p:spPr>
      </p:pic>
      <p:pic>
        <p:nvPicPr>
          <p:cNvPr id="11" name="image1.jpg">
            <a:extLst>
              <a:ext uri="{FF2B5EF4-FFF2-40B4-BE49-F238E27FC236}">
                <a16:creationId xmlns:a16="http://schemas.microsoft.com/office/drawing/2014/main" xmlns="" id="{1C7421BE-EE56-4B02-ABEF-A609D863EFB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0" y="6125209"/>
            <a:ext cx="2223770" cy="732790"/>
          </a:xfrm>
          <a:prstGeom prst="rect">
            <a:avLst/>
          </a:prstGeom>
          <a:ln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BC17BC9-B2CF-458D-AC50-3422630C6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8263" y="0"/>
            <a:ext cx="3173737" cy="9885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15A308E-B001-4DEB-89FE-72FFC846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9" y="1489707"/>
            <a:ext cx="3275070" cy="731521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FFFF00"/>
                </a:solidFill>
              </a:rPr>
              <a:t>Our </a:t>
            </a:r>
            <a:r>
              <a:rPr lang="en-IE" b="1" dirty="0" smtClean="0">
                <a:solidFill>
                  <a:srgbClr val="FFFF00"/>
                </a:solidFill>
              </a:rPr>
              <a:t>HECC Level</a:t>
            </a:r>
            <a:endParaRPr lang="en-IE" b="1" dirty="0">
              <a:solidFill>
                <a:srgbClr val="FFFF00"/>
              </a:solidFill>
            </a:endParaRPr>
          </a:p>
        </p:txBody>
      </p:sp>
      <p:pic>
        <p:nvPicPr>
          <p:cNvPr id="13" name="Θέση περιεχομένου 5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6063521-7486-44EF-A700-A455BC07BF3A}"/>
              </a:ext>
            </a:extLst>
          </p:cNvPr>
          <p:cNvPicPr>
            <a:picLocks noGrp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16" y="1136823"/>
            <a:ext cx="4733865" cy="5498398"/>
          </a:xfrm>
          <a:prstGeom prst="rect">
            <a:avLst/>
          </a:prstGeom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xmlns="" id="{EA755CD5-3819-4BB3-87C3-372029E2CA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3554029">
            <a:off x="3898989" y="200009"/>
            <a:ext cx="966146" cy="966146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xmlns="" id="{115A308E-B001-4DEB-89FE-72FFC846B090}"/>
              </a:ext>
            </a:extLst>
          </p:cNvPr>
          <p:cNvSpPr txBox="1">
            <a:spLocks/>
          </p:cNvSpPr>
          <p:nvPr/>
        </p:nvSpPr>
        <p:spPr>
          <a:xfrm>
            <a:off x="0" y="2350772"/>
            <a:ext cx="3275070" cy="375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in </a:t>
            </a:r>
            <a:r>
              <a:rPr lang="en-GB" b="1" dirty="0" err="1" smtClean="0"/>
              <a:t>nov</a:t>
            </a:r>
            <a:r>
              <a:rPr lang="en-GB" b="1" dirty="0" smtClean="0"/>
              <a:t> 2022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IE" b="1" dirty="0"/>
              <a:t>Today </a:t>
            </a:r>
            <a:r>
              <a:rPr lang="en-GB" b="1" dirty="0" smtClean="0"/>
              <a:t>Mar 21</a:t>
            </a:r>
            <a:r>
              <a:rPr lang="en-GB" b="1" baseline="30000" dirty="0" smtClean="0"/>
              <a:t>st</a:t>
            </a:r>
            <a:r>
              <a:rPr lang="en-IE" b="1" dirty="0" smtClean="0"/>
              <a:t> </a:t>
            </a:r>
            <a:r>
              <a:rPr lang="en-IE" b="1" dirty="0"/>
              <a:t>202</a:t>
            </a:r>
            <a:r>
              <a:rPr lang="en-GB" b="1" dirty="0"/>
              <a:t>3</a:t>
            </a:r>
            <a:r>
              <a:rPr lang="en-IE" b="1" dirty="0"/>
              <a:t/>
            </a:r>
            <a:br>
              <a:rPr lang="en-IE" b="1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In XXX 2023 level </a:t>
            </a:r>
            <a:r>
              <a:rPr lang="en-GB" b="1" dirty="0" smtClean="0">
                <a:solidFill>
                  <a:srgbClr val="92D050"/>
                </a:solidFill>
              </a:rPr>
              <a:t>?</a:t>
            </a:r>
            <a:endParaRPr lang="en-IE" b="1" dirty="0">
              <a:solidFill>
                <a:srgbClr val="FFFF00"/>
              </a:solidFill>
            </a:endParaRPr>
          </a:p>
        </p:txBody>
      </p:sp>
      <p:pic>
        <p:nvPicPr>
          <p:cNvPr id="15" name="Graphic 6" descr="Cursor with solid fill">
            <a:extLst>
              <a:ext uri="{FF2B5EF4-FFF2-40B4-BE49-F238E27FC236}">
                <a16:creationId xmlns:a16="http://schemas.microsoft.com/office/drawing/2014/main" xmlns="" id="{EA755CD5-3819-4BB3-87C3-372029E2CAE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3554029">
            <a:off x="5243467" y="166236"/>
            <a:ext cx="981090" cy="981090"/>
          </a:xfrm>
          <a:prstGeom prst="rect">
            <a:avLst/>
          </a:prstGeom>
        </p:spPr>
      </p:pic>
      <p:pic>
        <p:nvPicPr>
          <p:cNvPr id="16" name="Graphic 6" descr="Cursor with solid fill">
            <a:extLst>
              <a:ext uri="{FF2B5EF4-FFF2-40B4-BE49-F238E27FC236}">
                <a16:creationId xmlns:a16="http://schemas.microsoft.com/office/drawing/2014/main" xmlns="" id="{EA755CD5-3819-4BB3-87C3-372029E2CAE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3554029">
            <a:off x="5956503" y="197704"/>
            <a:ext cx="955020" cy="955020"/>
          </a:xfrm>
          <a:prstGeom prst="rect">
            <a:avLst/>
          </a:prstGeom>
        </p:spPr>
      </p:pic>
      <p:pic>
        <p:nvPicPr>
          <p:cNvPr id="17" name="Graphic 6" descr="Cursor with solid fill">
            <a:extLst>
              <a:ext uri="{FF2B5EF4-FFF2-40B4-BE49-F238E27FC236}">
                <a16:creationId xmlns:a16="http://schemas.microsoft.com/office/drawing/2014/main" xmlns="" id="{EA755CD5-3819-4BB3-87C3-372029E2CA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3554029">
            <a:off x="2611043" y="2462634"/>
            <a:ext cx="540348" cy="540348"/>
          </a:xfrm>
          <a:prstGeom prst="rect">
            <a:avLst/>
          </a:prstGeom>
        </p:spPr>
      </p:pic>
      <p:pic>
        <p:nvPicPr>
          <p:cNvPr id="18" name="Graphic 6" descr="Cursor with solid fill">
            <a:extLst>
              <a:ext uri="{FF2B5EF4-FFF2-40B4-BE49-F238E27FC236}">
                <a16:creationId xmlns:a16="http://schemas.microsoft.com/office/drawing/2014/main" xmlns="" id="{EA755CD5-3819-4BB3-87C3-372029E2CAE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3554029">
            <a:off x="2620069" y="3611669"/>
            <a:ext cx="548704" cy="548704"/>
          </a:xfrm>
          <a:prstGeom prst="rect">
            <a:avLst/>
          </a:prstGeom>
        </p:spPr>
      </p:pic>
      <p:pic>
        <p:nvPicPr>
          <p:cNvPr id="19" name="Graphic 6" descr="Cursor with solid fill">
            <a:extLst>
              <a:ext uri="{FF2B5EF4-FFF2-40B4-BE49-F238E27FC236}">
                <a16:creationId xmlns:a16="http://schemas.microsoft.com/office/drawing/2014/main" xmlns="" id="{EA755CD5-3819-4BB3-87C3-372029E2CAE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3554029">
            <a:off x="2618791" y="5058301"/>
            <a:ext cx="527398" cy="527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84080" y="3122466"/>
            <a:ext cx="226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7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xmlns="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Rectangle 8" descr="Shaded overlay">
            <a:extLst>
              <a:ext uri="{FF2B5EF4-FFF2-40B4-BE49-F238E27FC236}">
                <a16:creationId xmlns:a16="http://schemas.microsoft.com/office/drawing/2014/main" xmlns="" id="{558C501A-DC1F-4BA4-BFFA-44EF8845A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4923" y="1771650"/>
            <a:ext cx="4712927" cy="640080"/>
          </a:xfrm>
        </p:spPr>
        <p:txBody>
          <a:bodyPr/>
          <a:lstStyle/>
          <a:p>
            <a:r>
              <a:rPr lang="en-GB" sz="2000" b="1" dirty="0" smtClean="0"/>
              <a:t>The </a:t>
            </a:r>
            <a:r>
              <a:rPr lang="en-GB" sz="2000" b="1" dirty="0"/>
              <a:t>primary aims in Our LfE </a:t>
            </a:r>
            <a:r>
              <a:rPr lang="en-GB" sz="2000" b="1" dirty="0" smtClean="0"/>
              <a:t>Project</a:t>
            </a:r>
            <a:r>
              <a:rPr lang="en-GB" sz="2000" b="1" dirty="0"/>
              <a:t>:</a:t>
            </a:r>
          </a:p>
        </p:txBody>
      </p:sp>
      <p:pic>
        <p:nvPicPr>
          <p:cNvPr id="11" name="image1.jpg">
            <a:extLst>
              <a:ext uri="{FF2B5EF4-FFF2-40B4-BE49-F238E27FC236}">
                <a16:creationId xmlns:a16="http://schemas.microsoft.com/office/drawing/2014/main" xmlns="" id="{1C7421BE-EE56-4B02-ABEF-A609D863EFB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125209"/>
            <a:ext cx="2223770" cy="732790"/>
          </a:xfrm>
          <a:prstGeom prst="rect">
            <a:avLst/>
          </a:prstGeom>
          <a:ln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BC17BC9-B2CF-458D-AC50-3422630C6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263" y="0"/>
            <a:ext cx="3173737" cy="9885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15A308E-B001-4DEB-89FE-72FFC846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39" y="1126490"/>
            <a:ext cx="4538831" cy="858795"/>
          </a:xfrm>
        </p:spPr>
        <p:txBody>
          <a:bodyPr>
            <a:normAutofit/>
          </a:bodyPr>
          <a:lstStyle/>
          <a:p>
            <a:r>
              <a:rPr lang="en-IE" b="1" dirty="0">
                <a:solidFill>
                  <a:srgbClr val="FFFF00"/>
                </a:solidFill>
              </a:rPr>
              <a:t>Our </a:t>
            </a:r>
            <a:r>
              <a:rPr lang="en-GB" b="1" dirty="0" smtClean="0">
                <a:solidFill>
                  <a:srgbClr val="FFFF00"/>
                </a:solidFill>
              </a:rPr>
              <a:t>PROJECT Aims </a:t>
            </a:r>
            <a:endParaRPr lang="en-IE" b="1" dirty="0">
              <a:solidFill>
                <a:srgbClr val="FFFF00"/>
              </a:solidFill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3D88161B-371F-4C50-83D4-77F80D98542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" y="125730"/>
            <a:ext cx="2562791" cy="123249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963" y="2228850"/>
            <a:ext cx="8160977" cy="3749040"/>
          </a:xfrm>
        </p:spPr>
        <p:txBody>
          <a:bodyPr/>
          <a:lstStyle/>
          <a:p>
            <a:r>
              <a:rPr lang="en-GB" sz="2000" b="1" dirty="0" smtClean="0"/>
              <a:t>1. Enhancing </a:t>
            </a:r>
            <a:r>
              <a:rPr lang="en-GB" sz="2000" b="1" dirty="0"/>
              <a:t>and Developing our ICT </a:t>
            </a:r>
            <a:r>
              <a:rPr lang="en-GB" sz="2000" b="1" dirty="0" smtClean="0"/>
              <a:t>Department.</a:t>
            </a:r>
          </a:p>
          <a:p>
            <a:pPr marL="457200" indent="-457200">
              <a:buAutoNum type="arabicPeriod"/>
            </a:pPr>
            <a:endParaRPr lang="en-GB" sz="2000" b="1" dirty="0"/>
          </a:p>
          <a:p>
            <a:r>
              <a:rPr lang="en-GB" sz="2000" b="1" dirty="0" smtClean="0"/>
              <a:t>2</a:t>
            </a:r>
            <a:r>
              <a:rPr lang="en-GB" sz="2000" b="1" dirty="0"/>
              <a:t>. With a population of 116 students we need to be able to cater for all needs and giving more opportunities  in Digital learning.</a:t>
            </a:r>
          </a:p>
          <a:p>
            <a:endParaRPr lang="en-GB" sz="2000" b="1" dirty="0"/>
          </a:p>
          <a:p>
            <a:r>
              <a:rPr lang="en-GB" sz="2000" b="1" dirty="0"/>
              <a:t>3</a:t>
            </a:r>
            <a:r>
              <a:rPr lang="en-GB" sz="2000" b="1" dirty="0"/>
              <a:t>. Clustering and developing with other schools and the school community.</a:t>
            </a:r>
          </a:p>
          <a:p>
            <a:endParaRPr lang="en-GB" sz="2000" b="1" dirty="0"/>
          </a:p>
          <a:p>
            <a:r>
              <a:rPr lang="en-GB" sz="2000" b="1" dirty="0"/>
              <a:t>4</a:t>
            </a:r>
            <a:r>
              <a:rPr lang="en-GB" sz="2000" b="1" dirty="0" smtClean="0"/>
              <a:t>. Opportunity for all stakeholders to develop and learn within our school community.</a:t>
            </a:r>
            <a:endParaRPr lang="en-GB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532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xmlns="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Rectangle 8" descr="Shaded overlay">
            <a:extLst>
              <a:ext uri="{FF2B5EF4-FFF2-40B4-BE49-F238E27FC236}">
                <a16:creationId xmlns:a16="http://schemas.microsoft.com/office/drawing/2014/main" xmlns="" id="{558C501A-DC1F-4BA4-BFFA-44EF8845A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6184" y="2251710"/>
            <a:ext cx="7670665" cy="36233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Purchase:  we have purchased 30 x Chromebooks.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Purchase:  LocknCharge Joey cart x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Purchase:  Chrome for education upgrade licences x 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Cpd</a:t>
            </a:r>
            <a:r>
              <a:rPr lang="en-GB" b="1" dirty="0" smtClean="0"/>
              <a:t>: Teachers have been exposed to continual </a:t>
            </a:r>
            <a:r>
              <a:rPr lang="en-GB" b="1" dirty="0"/>
              <a:t>C</a:t>
            </a:r>
            <a:r>
              <a:rPr lang="en-GB" b="1" dirty="0" smtClean="0"/>
              <a:t>pd within our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Awaiting </a:t>
            </a:r>
            <a:r>
              <a:rPr lang="en-GB" b="1" dirty="0"/>
              <a:t>L</a:t>
            </a:r>
            <a:r>
              <a:rPr lang="en-GB" b="1" dirty="0" smtClean="0"/>
              <a:t>ego technology to enhance learning.</a:t>
            </a:r>
            <a:endParaRPr lang="en-US" b="1" dirty="0"/>
          </a:p>
        </p:txBody>
      </p:sp>
      <p:pic>
        <p:nvPicPr>
          <p:cNvPr id="11" name="image1.jpg">
            <a:extLst>
              <a:ext uri="{FF2B5EF4-FFF2-40B4-BE49-F238E27FC236}">
                <a16:creationId xmlns:a16="http://schemas.microsoft.com/office/drawing/2014/main" xmlns="" id="{1C7421BE-EE56-4B02-ABEF-A609D863EFB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125209"/>
            <a:ext cx="2223770" cy="732790"/>
          </a:xfrm>
          <a:prstGeom prst="rect">
            <a:avLst/>
          </a:prstGeom>
          <a:ln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BC17BC9-B2CF-458D-AC50-3422630C6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263" y="0"/>
            <a:ext cx="3173737" cy="9885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15A308E-B001-4DEB-89FE-72FFC846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1" y="928826"/>
            <a:ext cx="5417820" cy="85879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How </a:t>
            </a:r>
            <a:r>
              <a:rPr lang="en-GB" b="1" dirty="0" smtClean="0">
                <a:solidFill>
                  <a:srgbClr val="FFFF00"/>
                </a:solidFill>
              </a:rPr>
              <a:t> have  we  SPENT THE </a:t>
            </a:r>
            <a:r>
              <a:rPr lang="en-IE" b="1" dirty="0" smtClean="0">
                <a:solidFill>
                  <a:srgbClr val="FFFF00"/>
                </a:solidFill>
              </a:rPr>
              <a:t>€10,000  EU  GRANT</a:t>
            </a:r>
            <a:endParaRPr lang="en-IE" b="1" dirty="0">
              <a:solidFill>
                <a:srgbClr val="FFFF00"/>
              </a:solidFill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3D88161B-371F-4C50-83D4-77F80D98542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" y="125730"/>
            <a:ext cx="2562791" cy="123249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3793" y="1853342"/>
            <a:ext cx="4267157" cy="524098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towards achieving our project aims?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7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on a rock while looking at the ocean wave with outstretched arms">
            <a:extLst>
              <a:ext uri="{FF2B5EF4-FFF2-40B4-BE49-F238E27FC236}">
                <a16:creationId xmlns:a16="http://schemas.microsoft.com/office/drawing/2014/main" xmlns="" id="{8C1A64BB-92C4-44CC-9AB7-8416F1B9BF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rgbClr val="6768AB">
              <a:alpha val="75000"/>
            </a:srgbClr>
          </a:solidFill>
        </p:spPr>
      </p:pic>
      <p:sp>
        <p:nvSpPr>
          <p:cNvPr id="9" name="Rectangle 8" descr="Shaded overlay">
            <a:extLst>
              <a:ext uri="{FF2B5EF4-FFF2-40B4-BE49-F238E27FC236}">
                <a16:creationId xmlns:a16="http://schemas.microsoft.com/office/drawing/2014/main" xmlns="" id="{558C501A-DC1F-4BA4-BFFA-44EF8845A384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6768AB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43F7E3B-CE99-4770-8587-6554C1569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1905" y="2160270"/>
            <a:ext cx="9583226" cy="3964939"/>
          </a:xfrm>
        </p:spPr>
        <p:txBody>
          <a:bodyPr/>
          <a:lstStyle/>
          <a:p>
            <a:r>
              <a:rPr lang="en-GB" sz="1400" b="1" dirty="0"/>
              <a:t>1. Enhancing and Developing our ICT </a:t>
            </a:r>
            <a:r>
              <a:rPr lang="en-GB" sz="1400" b="1" dirty="0" smtClean="0"/>
              <a:t>Department – Complete overhaul and functional ICT department for all.</a:t>
            </a:r>
            <a:endParaRPr lang="en-GB" sz="1400" b="1" dirty="0"/>
          </a:p>
          <a:p>
            <a:r>
              <a:rPr lang="en-GB" sz="1400" b="1" dirty="0" smtClean="0"/>
              <a:t>2</a:t>
            </a:r>
            <a:r>
              <a:rPr lang="en-GB" sz="1400" b="1" dirty="0"/>
              <a:t>. With a population of 116 students we need to be able to cater for all needs and giving more opportunities  in Digital </a:t>
            </a:r>
            <a:r>
              <a:rPr lang="en-GB" sz="1400" b="1" dirty="0" smtClean="0"/>
              <a:t>learning- Every child has been given the opportunity to use individual technology (2</a:t>
            </a:r>
            <a:r>
              <a:rPr lang="en-GB" sz="1400" b="1" baseline="30000" dirty="0" smtClean="0"/>
              <a:t>nd</a:t>
            </a:r>
            <a:r>
              <a:rPr lang="en-GB" sz="1400" b="1" dirty="0" smtClean="0"/>
              <a:t> class – 6</a:t>
            </a:r>
            <a:r>
              <a:rPr lang="en-GB" sz="1400" b="1" baseline="30000" dirty="0" smtClean="0"/>
              <a:t>th</a:t>
            </a:r>
            <a:r>
              <a:rPr lang="en-GB" sz="1400" b="1" dirty="0" smtClean="0"/>
              <a:t> class) and guided from junior- 1</a:t>
            </a:r>
            <a:r>
              <a:rPr lang="en-GB" sz="1400" b="1" baseline="30000" dirty="0" smtClean="0"/>
              <a:t>st</a:t>
            </a:r>
            <a:r>
              <a:rPr lang="en-GB" sz="1400" b="1" dirty="0" smtClean="0"/>
              <a:t> class.</a:t>
            </a:r>
            <a:endParaRPr lang="en-GB" sz="1400" b="1" dirty="0"/>
          </a:p>
          <a:p>
            <a:r>
              <a:rPr lang="en-GB" sz="1400" b="1" dirty="0" smtClean="0"/>
              <a:t>3</a:t>
            </a:r>
            <a:r>
              <a:rPr lang="en-GB" sz="1400" b="1" dirty="0"/>
              <a:t>. Clustering and developing with other schools and the school </a:t>
            </a:r>
            <a:r>
              <a:rPr lang="en-GB" sz="1400" b="1" dirty="0" smtClean="0"/>
              <a:t>community- We have engaged in training with Mount Bruis ns and will have online connection in Term 3 of this year.</a:t>
            </a:r>
            <a:endParaRPr lang="en-GB" sz="1400" b="1" dirty="0"/>
          </a:p>
          <a:p>
            <a:r>
              <a:rPr lang="en-GB" sz="1400" b="1" dirty="0" smtClean="0"/>
              <a:t>4</a:t>
            </a:r>
            <a:r>
              <a:rPr lang="en-GB" sz="1400" b="1" dirty="0"/>
              <a:t>. Opportunity for all stakeholders to develop and learn within our school </a:t>
            </a:r>
            <a:r>
              <a:rPr lang="en-GB" sz="1400" b="1" dirty="0" smtClean="0"/>
              <a:t>community-Senior class children are being afforded the opportunity to develop ICT skills, Teachers are taking on CPD courses, and soon Parents/grandparents will be afforded opportunity to learn collaboratively in school.</a:t>
            </a:r>
            <a:endParaRPr lang="en-GB" sz="1400" b="1" dirty="0"/>
          </a:p>
          <a:p>
            <a:endParaRPr lang="en-US" b="1" dirty="0"/>
          </a:p>
        </p:txBody>
      </p:sp>
      <p:pic>
        <p:nvPicPr>
          <p:cNvPr id="11" name="image1.jpg">
            <a:extLst>
              <a:ext uri="{FF2B5EF4-FFF2-40B4-BE49-F238E27FC236}">
                <a16:creationId xmlns:a16="http://schemas.microsoft.com/office/drawing/2014/main" xmlns="" id="{1C7421BE-EE56-4B02-ABEF-A609D863EFB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125209"/>
            <a:ext cx="2223770" cy="732790"/>
          </a:xfrm>
          <a:prstGeom prst="rect">
            <a:avLst/>
          </a:prstGeom>
          <a:ln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BC17BC9-B2CF-458D-AC50-3422630C6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263" y="0"/>
            <a:ext cx="3173737" cy="9885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15A308E-B001-4DEB-89FE-72FFC846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087" y="1321988"/>
            <a:ext cx="4985951" cy="85879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Progress </a:t>
            </a:r>
            <a:r>
              <a:rPr lang="en-GB" b="1" dirty="0" smtClean="0">
                <a:solidFill>
                  <a:srgbClr val="FFFF00"/>
                </a:solidFill>
              </a:rPr>
              <a:t> to-date  re. PROJECT  Aims</a:t>
            </a:r>
            <a:endParaRPr lang="en-IE" b="1" dirty="0">
              <a:solidFill>
                <a:srgbClr val="FFFF00"/>
              </a:solidFill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3D88161B-371F-4C50-83D4-77F80D98542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" y="125730"/>
            <a:ext cx="2562791" cy="12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1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 of curvy lines">
            <a:extLst>
              <a:ext uri="{FF2B5EF4-FFF2-40B4-BE49-F238E27FC236}">
                <a16:creationId xmlns:a16="http://schemas.microsoft.com/office/drawing/2014/main" xmlns="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450" y="1"/>
            <a:ext cx="12191550" cy="68579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2616303"/>
            <a:ext cx="10241280" cy="3685542"/>
          </a:xfrm>
        </p:spPr>
        <p:txBody>
          <a:bodyPr anchor="t" anchorCtr="0">
            <a:normAutofit fontScale="90000"/>
          </a:bodyPr>
          <a:lstStyle/>
          <a:p>
            <a:r>
              <a:rPr lang="en-GB" sz="1600" b="1" dirty="0" smtClean="0"/>
              <a:t>School: Term 3</a:t>
            </a:r>
            <a:br>
              <a:rPr lang="en-GB" sz="1600" b="1" dirty="0" smtClean="0"/>
            </a:br>
            <a:r>
              <a:rPr lang="en-GB" sz="1600" b="1" dirty="0" smtClean="0"/>
              <a:t>Staff Training to be completed with Wriggle.</a:t>
            </a:r>
            <a:br>
              <a:rPr lang="en-GB" sz="1600" b="1" dirty="0" smtClean="0"/>
            </a:br>
            <a:r>
              <a:rPr lang="en-GB" sz="1600" b="1" dirty="0" smtClean="0"/>
              <a:t>Podcasting to be introduced in School.</a:t>
            </a:r>
            <a:br>
              <a:rPr lang="en-GB" sz="1600" b="1" dirty="0" smtClean="0"/>
            </a:br>
            <a:r>
              <a:rPr lang="en-GB" sz="1600" b="1" dirty="0" smtClean="0"/>
              <a:t>Opportunities for wider school community  For developmental  links.</a:t>
            </a:r>
            <a:br>
              <a:rPr lang="en-GB" sz="1600" b="1" dirty="0" smtClean="0"/>
            </a:br>
            <a:r>
              <a:rPr lang="en-GB" sz="1600" b="1" dirty="0" smtClean="0"/>
              <a:t>Further connection with local schools to </a:t>
            </a:r>
            <a:r>
              <a:rPr lang="en-GB" sz="1600" b="1" smtClean="0"/>
              <a:t>be enhanced.</a:t>
            </a:r>
            <a:br>
              <a:rPr lang="en-GB" sz="1600" b="1" smtClean="0"/>
            </a:b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US" sz="1600" b="1" dirty="0"/>
          </a:p>
        </p:txBody>
      </p:sp>
      <p:pic>
        <p:nvPicPr>
          <p:cNvPr id="6" name="image1.jpg">
            <a:extLst>
              <a:ext uri="{FF2B5EF4-FFF2-40B4-BE49-F238E27FC236}">
                <a16:creationId xmlns:a16="http://schemas.microsoft.com/office/drawing/2014/main" xmlns="" id="{D60ED2C1-0911-4CF9-8433-E65E09736F2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125209"/>
            <a:ext cx="2223770" cy="732790"/>
          </a:xfrm>
          <a:prstGeom prst="rect">
            <a:avLst/>
          </a:prstGeom>
          <a:ln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E847A3-2329-4DEC-B98D-A1B6099A6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263" y="0"/>
            <a:ext cx="3173737" cy="988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B4DCB2-1B88-4A20-B70A-496044ACF0FB}"/>
              </a:ext>
            </a:extLst>
          </p:cNvPr>
          <p:cNvSpPr txBox="1"/>
          <p:nvPr/>
        </p:nvSpPr>
        <p:spPr>
          <a:xfrm>
            <a:off x="2331720" y="1185969"/>
            <a:ext cx="7509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Plan going forward from March 2023 to </a:t>
            </a:r>
            <a:r>
              <a:rPr lang="en-GB" sz="3200" b="1" dirty="0" smtClean="0">
                <a:solidFill>
                  <a:srgbClr val="FFFF00"/>
                </a:solidFill>
              </a:rPr>
              <a:t>ensure aims are achieved</a:t>
            </a:r>
            <a:endParaRPr lang="en-IE" sz="3200" b="1" dirty="0">
              <a:solidFill>
                <a:srgbClr val="FFFF00"/>
              </a:solidFill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3D88161B-371F-4C50-83D4-77F80D98542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" y="125730"/>
            <a:ext cx="2562791" cy="12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75860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ntone template_Win32_v5.potx" id="{0B6ADF6A-1AB9-4B5E-8A87-5E88E283A9E8}" vid="{98AF5320-421A-4856-A75D-6587C36D5470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ntone template_Win32_v5.potx" id="{0B6ADF6A-1AB9-4B5E-8A87-5E88E283A9E8}" vid="{6E2187FA-78B5-42F2-9074-40D4C2C1399B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ntone template_Win32_v5.potx" id="{0B6ADF6A-1AB9-4B5E-8A87-5E88E283A9E8}" vid="{CED26E1E-587B-4123-A4F9-DB49A037FBB9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ntone template_Win32_v5.potx" id="{0B6ADF6A-1AB9-4B5E-8A87-5E88E283A9E8}" vid="{573AD6BE-256C-44EB-886C-5713CB0A8D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{D8291ED4-EE9F-4760-9EDB-FDCA0AF38C63}tf78479028_win32</Template>
  <TotalTime>184</TotalTime>
  <Words>340</Words>
  <Application>Microsoft Office PowerPoint</Application>
  <PresentationFormat>Custom</PresentationFormat>
  <Paragraphs>40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Balancing Act</vt:lpstr>
      <vt:lpstr>Wellspring</vt:lpstr>
      <vt:lpstr>Star of the show</vt:lpstr>
      <vt:lpstr>Amusements</vt:lpstr>
      <vt:lpstr>European Education and Culture Executive Agency Pilot Projects and Preparatory Actions 2021-2027 Learning from the Extremes Project AGREEMENT n° LC-01760255/10105266 LfE</vt:lpstr>
      <vt:lpstr>Our HECC Level</vt:lpstr>
      <vt:lpstr>Our PROJECT Aims </vt:lpstr>
      <vt:lpstr>How  have  we  SPENT THE €10,000  EU  GRANT</vt:lpstr>
      <vt:lpstr>Progress  to-date  re. PROJECT  Aims</vt:lpstr>
      <vt:lpstr>School: Term 3 Staff Training to be completed with Wriggle. Podcasting to be introduced in School. Opportunities for wider school community  For developmental  links. Further connection with local schools to be enhanced.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Education and Culture Executive Agency Pilot Projects and Preparatory Actions 2021-2027 Learning from the Extremes Project AGREEMENT n° LC-01760255/10105266 LfE</dc:title>
  <dc:creator>Daithí O Murchú</dc:creator>
  <cp:lastModifiedBy>Fujitsu</cp:lastModifiedBy>
  <cp:revision>21</cp:revision>
  <cp:lastPrinted>2022-11-22T15:00:40Z</cp:lastPrinted>
  <dcterms:created xsi:type="dcterms:W3CDTF">2022-11-08T21:12:45Z</dcterms:created>
  <dcterms:modified xsi:type="dcterms:W3CDTF">2023-03-19T21:31:26Z</dcterms:modified>
</cp:coreProperties>
</file>