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4" d="100"/>
          <a:sy n="74" d="100"/>
        </p:scale>
        <p:origin x="35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8591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7.png"/><Relationship Id="rId4" Type="http://schemas.openxmlformats.org/officeDocument/2006/relationships/image" Target="../media/image5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/home/claude/work/brand_assets/logo_full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5796" y="594360"/>
            <a:ext cx="1737360" cy="18745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57200" y="2971800"/>
            <a:ext cx="1127455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kern="0" spc="200" dirty="0">
                <a:solidFill>
                  <a:srgbClr val="0D0D0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MY METHOD</a:t>
            </a:r>
            <a:endParaRPr lang="en-US" sz="4600" dirty="0"/>
          </a:p>
        </p:txBody>
      </p:sp>
      <p:sp>
        <p:nvSpPr>
          <p:cNvPr id="6" name="Text 3"/>
          <p:cNvSpPr/>
          <p:nvPr/>
        </p:nvSpPr>
        <p:spPr>
          <a:xfrm>
            <a:off x="1188720" y="393192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750" i="1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Language isn't studied into your head. It's practiced into your body —</a:t>
            </a:r>
            <a:endParaRPr lang="en-US" sz="1750" dirty="0"/>
          </a:p>
          <a:p>
            <a:pPr marL="0" indent="0" algn="ctr">
              <a:lnSpc>
                <a:spcPct val="125000"/>
              </a:lnSpc>
              <a:buNone/>
            </a:pPr>
            <a:r>
              <a:rPr lang="en-US" sz="1750" i="1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cycle, one real conversation at a time.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457200" y="6263640"/>
            <a:ext cx="112745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kern="0" spc="300" dirty="0">
                <a:solidFill>
                  <a:srgbClr val="8C8C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KLAUS  ·  JIAYOU – AUF GEHT'S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work/brand_assets/logo_badge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8792" y="320040"/>
            <a:ext cx="868680" cy="84046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81683" y="1160503"/>
            <a:ext cx="27432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1200" b="1" dirty="0">
                <a:solidFill>
                  <a:srgbClr val="C00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</a:t>
            </a:r>
            <a:endParaRPr lang="en-US" sz="31200" dirty="0">
              <a:solidFill>
                <a:srgbClr val="C0000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1188720" y="1691640"/>
            <a:ext cx="9811512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3200" b="1" i="1" dirty="0">
                <a:solidFill>
                  <a:srgbClr val="0D0D0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Method matters.</a:t>
            </a:r>
            <a:endParaRPr lang="en-US" sz="3200" dirty="0"/>
          </a:p>
          <a:p>
            <a:pPr marL="0" indent="0" algn="ctr">
              <a:lnSpc>
                <a:spcPct val="115000"/>
              </a:lnSpc>
              <a:buNone/>
            </a:pPr>
            <a:r>
              <a:rPr lang="en-US" sz="3200" b="1" i="1" dirty="0">
                <a:solidFill>
                  <a:srgbClr val="0D0D0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team matters even more.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1651247" y="3520440"/>
            <a:ext cx="887767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use the materials, patterns, dialogs, audio, and culture training as tools. </a:t>
            </a:r>
          </a:p>
          <a:p>
            <a:pPr marL="0" indent="0" algn="ctr">
              <a:lnSpc>
                <a:spcPct val="130000"/>
              </a:lnSpc>
              <a:buNone/>
            </a:pPr>
            <a:r>
              <a:rPr lang="en-US" sz="1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real engine is the coaching relationship and our shared commitment to progress.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2194560" y="4846320"/>
            <a:ext cx="779983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750" i="1" dirty="0">
                <a:solidFill>
                  <a:srgbClr val="E22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will push you gently to stick to our study plan — you're never left alone with the materials. We move together, with structure, clarity, and honest feedback.</a:t>
            </a:r>
            <a:endParaRPr lang="en-US" sz="1750" dirty="0"/>
          </a:p>
        </p:txBody>
      </p:sp>
      <p:sp>
        <p:nvSpPr>
          <p:cNvPr id="11" name="Text 0">
            <a:extLst>
              <a:ext uri="{FF2B5EF4-FFF2-40B4-BE49-F238E27FC236}">
                <a16:creationId xmlns:a16="http://schemas.microsoft.com/office/drawing/2014/main" id="{3AE924F2-82F2-FD01-1636-0AB9D636E17B}"/>
              </a:ext>
            </a:extLst>
          </p:cNvPr>
          <p:cNvSpPr/>
          <p:nvPr/>
        </p:nvSpPr>
        <p:spPr>
          <a:xfrm rot="10800000">
            <a:off x="8257032" y="594803"/>
            <a:ext cx="27432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1200" b="1" dirty="0">
                <a:solidFill>
                  <a:srgbClr val="C00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</a:t>
            </a:r>
            <a:endParaRPr lang="en-US" sz="31200" dirty="0">
              <a:solidFill>
                <a:srgbClr val="C00000"/>
              </a:solidFill>
            </a:endParaRPr>
          </a:p>
        </p:txBody>
      </p:sp>
      <p:grpSp>
        <p:nvGrpSpPr>
          <p:cNvPr id="12" name="组合 3">
            <a:extLst>
              <a:ext uri="{FF2B5EF4-FFF2-40B4-BE49-F238E27FC236}">
                <a16:creationId xmlns:a16="http://schemas.microsoft.com/office/drawing/2014/main" id="{7EE1D32B-F4F8-1E8A-2107-421FCF32E1B1}"/>
              </a:ext>
            </a:extLst>
          </p:cNvPr>
          <p:cNvGrpSpPr/>
          <p:nvPr/>
        </p:nvGrpSpPr>
        <p:grpSpPr>
          <a:xfrm>
            <a:off x="223100" y="397351"/>
            <a:ext cx="204578" cy="411743"/>
            <a:chOff x="238227" y="267811"/>
            <a:chExt cx="267626" cy="538636"/>
          </a:xfrm>
        </p:grpSpPr>
        <p:sp>
          <p:nvSpPr>
            <p:cNvPr id="13" name="矩形: 圆角 2">
              <a:extLst>
                <a:ext uri="{FF2B5EF4-FFF2-40B4-BE49-F238E27FC236}">
                  <a16:creationId xmlns:a16="http://schemas.microsoft.com/office/drawing/2014/main" id="{759B189E-D82E-A7C0-76D0-EFD0E6958F7F}"/>
                </a:ext>
              </a:extLst>
            </p:cNvPr>
            <p:cNvSpPr/>
            <p:nvPr userDrawn="1"/>
          </p:nvSpPr>
          <p:spPr>
            <a:xfrm>
              <a:off x="238227" y="336547"/>
              <a:ext cx="194310" cy="469900"/>
            </a:xfrm>
            <a:prstGeom prst="roundRect">
              <a:avLst/>
            </a:prstGeom>
            <a:solidFill>
              <a:srgbClr val="C00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  <a:sym typeface="OPPOSans R" panose="00020600040101010101" pitchFamily="18" charset="-122"/>
              </a:endParaRPr>
            </a:p>
          </p:txBody>
        </p:sp>
        <p:sp>
          <p:nvSpPr>
            <p:cNvPr id="14" name="矩形: 圆角 7">
              <a:extLst>
                <a:ext uri="{FF2B5EF4-FFF2-40B4-BE49-F238E27FC236}">
                  <a16:creationId xmlns:a16="http://schemas.microsoft.com/office/drawing/2014/main" id="{ED190569-8431-8055-A759-58D67C90BE7E}"/>
                </a:ext>
              </a:extLst>
            </p:cNvPr>
            <p:cNvSpPr/>
            <p:nvPr userDrawn="1"/>
          </p:nvSpPr>
          <p:spPr>
            <a:xfrm>
              <a:off x="311543" y="267811"/>
              <a:ext cx="194310" cy="469900"/>
            </a:xfrm>
            <a:prstGeom prst="roundRect">
              <a:avLst/>
            </a:prstGeom>
            <a:solidFill>
              <a:srgbClr val="F9D60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  <a:sym typeface="OPPOSans R" panose="00020600040101010101" pitchFamily="18" charset="-122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work/brand_assets/logo_badge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8792" y="320040"/>
            <a:ext cx="868680" cy="84046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92608"/>
            <a:ext cx="112745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900" b="1" dirty="0">
                <a:solidFill>
                  <a:srgbClr val="0D0D0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Learning Cycle</a:t>
            </a:r>
            <a:endParaRPr lang="en-US" sz="2900" dirty="0"/>
          </a:p>
        </p:txBody>
      </p:sp>
      <p:sp>
        <p:nvSpPr>
          <p:cNvPr id="4" name="Text 1"/>
          <p:cNvSpPr/>
          <p:nvPr/>
        </p:nvSpPr>
        <p:spPr>
          <a:xfrm>
            <a:off x="1097280" y="841248"/>
            <a:ext cx="99943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cycle moves through all four stages — then repeats, a little further each time.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3017520" y="2103120"/>
            <a:ext cx="457200" cy="457200"/>
          </a:xfrm>
          <a:prstGeom prst="ellipse">
            <a:avLst/>
          </a:prstGeom>
          <a:solidFill>
            <a:srgbClr val="FACD03"/>
          </a:solidFill>
          <a:ln/>
        </p:spPr>
        <p:txBody>
          <a:bodyPr/>
          <a:lstStyle/>
          <a:p>
            <a:endParaRPr lang="en-AE"/>
          </a:p>
        </p:txBody>
      </p:sp>
      <p:pic>
        <p:nvPicPr>
          <p:cNvPr id="6" name="Image 1" descr="/home/claude/work/icons/arrow_bla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9816" y="2185416"/>
            <a:ext cx="292608" cy="292608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5852160" y="2103120"/>
            <a:ext cx="457200" cy="457200"/>
          </a:xfrm>
          <a:prstGeom prst="ellipse">
            <a:avLst/>
          </a:prstGeom>
          <a:solidFill>
            <a:srgbClr val="FACD03"/>
          </a:solidFill>
          <a:ln/>
        </p:spPr>
        <p:txBody>
          <a:bodyPr/>
          <a:lstStyle/>
          <a:p>
            <a:endParaRPr lang="en-AE"/>
          </a:p>
        </p:txBody>
      </p:sp>
      <p:pic>
        <p:nvPicPr>
          <p:cNvPr id="8" name="Image 2" descr="/home/claude/work/icons/arrow_bla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4456" y="2185416"/>
            <a:ext cx="292608" cy="292608"/>
          </a:xfrm>
          <a:prstGeom prst="rect">
            <a:avLst/>
          </a:prstGeom>
        </p:spPr>
      </p:pic>
      <p:sp>
        <p:nvSpPr>
          <p:cNvPr id="9" name="Shape 4"/>
          <p:cNvSpPr/>
          <p:nvPr/>
        </p:nvSpPr>
        <p:spPr>
          <a:xfrm>
            <a:off x="8686800" y="2103120"/>
            <a:ext cx="457200" cy="457200"/>
          </a:xfrm>
          <a:prstGeom prst="ellipse">
            <a:avLst/>
          </a:prstGeom>
          <a:solidFill>
            <a:srgbClr val="FACD03"/>
          </a:solidFill>
          <a:ln/>
        </p:spPr>
        <p:txBody>
          <a:bodyPr/>
          <a:lstStyle/>
          <a:p>
            <a:endParaRPr lang="en-AE"/>
          </a:p>
        </p:txBody>
      </p:sp>
      <p:pic>
        <p:nvPicPr>
          <p:cNvPr id="10" name="Image 3" descr="/home/claude/work/icons/arrow_bla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9096" y="2185416"/>
            <a:ext cx="292608" cy="292608"/>
          </a:xfrm>
          <a:prstGeom prst="rect">
            <a:avLst/>
          </a:prstGeom>
        </p:spPr>
      </p:pic>
      <p:sp>
        <p:nvSpPr>
          <p:cNvPr id="11" name="Shape 5"/>
          <p:cNvSpPr/>
          <p:nvPr/>
        </p:nvSpPr>
        <p:spPr>
          <a:xfrm>
            <a:off x="1280160" y="1783080"/>
            <a:ext cx="1097280" cy="1097280"/>
          </a:xfrm>
          <a:prstGeom prst="ellipse">
            <a:avLst/>
          </a:prstGeom>
          <a:solidFill>
            <a:srgbClr val="0D0D0D"/>
          </a:solidFill>
          <a:ln/>
          <a:effectLst>
            <a:outerShdw blurRad="101600" dist="38100" dir="5400000" algn="bl" rotWithShape="0">
              <a:srgbClr val="6E6E6E">
                <a:alpha val="30000"/>
              </a:srgbClr>
            </a:outerShdw>
          </a:effectLst>
        </p:spPr>
        <p:txBody>
          <a:bodyPr/>
          <a:lstStyle/>
          <a:p>
            <a:endParaRPr lang="en-AE"/>
          </a:p>
        </p:txBody>
      </p:sp>
      <p:pic>
        <p:nvPicPr>
          <p:cNvPr id="12" name="Image 4" descr="/home/claude/work/icons/bookope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480" y="2057400"/>
            <a:ext cx="548640" cy="548640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548640" y="3044952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kern="0" spc="5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INPUT</a:t>
            </a:r>
            <a:endParaRPr lang="en-US" sz="1500" dirty="0"/>
          </a:p>
        </p:txBody>
      </p:sp>
      <p:sp>
        <p:nvSpPr>
          <p:cNvPr id="14" name="Text 7"/>
          <p:cNvSpPr/>
          <p:nvPr/>
        </p:nvSpPr>
        <p:spPr>
          <a:xfrm>
            <a:off x="502920" y="3429000"/>
            <a:ext cx="265176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4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Fresh patterns and vocabulary, explained simply with real examples — never abstract grammar theory.</a:t>
            </a:r>
            <a:endParaRPr lang="en-US" sz="1400" dirty="0"/>
          </a:p>
        </p:txBody>
      </p:sp>
      <p:sp>
        <p:nvSpPr>
          <p:cNvPr id="15" name="Shape 8"/>
          <p:cNvSpPr/>
          <p:nvPr/>
        </p:nvSpPr>
        <p:spPr>
          <a:xfrm>
            <a:off x="4114800" y="1783080"/>
            <a:ext cx="1097280" cy="1097280"/>
          </a:xfrm>
          <a:prstGeom prst="ellipse">
            <a:avLst/>
          </a:prstGeom>
          <a:solidFill>
            <a:srgbClr val="E2231A"/>
          </a:solidFill>
          <a:ln/>
          <a:effectLst>
            <a:outerShdw blurRad="101600" dist="38100" dir="5400000" algn="bl" rotWithShape="0">
              <a:srgbClr val="6E6E6E">
                <a:alpha val="30000"/>
              </a:srgbClr>
            </a:outerShdw>
          </a:effectLst>
        </p:spPr>
        <p:txBody>
          <a:bodyPr/>
          <a:lstStyle/>
          <a:p>
            <a:endParaRPr lang="en-AE"/>
          </a:p>
        </p:txBody>
      </p:sp>
      <p:pic>
        <p:nvPicPr>
          <p:cNvPr id="16" name="Image 5" descr="/home/claude/work/icons/layers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9120" y="2057400"/>
            <a:ext cx="548640" cy="548640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3383280" y="3044952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kern="0" spc="50" dirty="0">
                <a:solidFill>
                  <a:srgbClr val="E22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</a:t>
            </a:r>
            <a:endParaRPr lang="en-US" sz="1500" dirty="0"/>
          </a:p>
        </p:txBody>
      </p:sp>
      <p:sp>
        <p:nvSpPr>
          <p:cNvPr id="18" name="Text 10"/>
          <p:cNvSpPr/>
          <p:nvPr/>
        </p:nvSpPr>
        <p:spPr>
          <a:xfrm>
            <a:off x="3337560" y="3429000"/>
            <a:ext cx="265176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4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 the new patterns like building blocks. Say them out loud, shape them into your own sentences.</a:t>
            </a:r>
            <a:endParaRPr lang="en-US" sz="1400" dirty="0"/>
          </a:p>
        </p:txBody>
      </p:sp>
      <p:sp>
        <p:nvSpPr>
          <p:cNvPr id="19" name="Shape 11"/>
          <p:cNvSpPr/>
          <p:nvPr/>
        </p:nvSpPr>
        <p:spPr>
          <a:xfrm>
            <a:off x="6949440" y="1783080"/>
            <a:ext cx="1097280" cy="1097280"/>
          </a:xfrm>
          <a:prstGeom prst="ellipse">
            <a:avLst/>
          </a:prstGeom>
          <a:solidFill>
            <a:srgbClr val="0D0D0D"/>
          </a:solidFill>
          <a:ln/>
          <a:effectLst>
            <a:outerShdw blurRad="101600" dist="38100" dir="5400000" algn="bl" rotWithShape="0">
              <a:srgbClr val="6E6E6E">
                <a:alpha val="30000"/>
              </a:srgbClr>
            </a:outerShdw>
          </a:effectLst>
        </p:spPr>
        <p:txBody>
          <a:bodyPr/>
          <a:lstStyle/>
          <a:p>
            <a:endParaRPr lang="en-AE"/>
          </a:p>
        </p:txBody>
      </p:sp>
      <p:pic>
        <p:nvPicPr>
          <p:cNvPr id="20" name="Image 6" descr="/home/claude/work/icons/mess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23760" y="2057400"/>
            <a:ext cx="548640" cy="548640"/>
          </a:xfrm>
          <a:prstGeom prst="rect">
            <a:avLst/>
          </a:prstGeom>
        </p:spPr>
      </p:pic>
      <p:sp>
        <p:nvSpPr>
          <p:cNvPr id="21" name="Text 12"/>
          <p:cNvSpPr/>
          <p:nvPr/>
        </p:nvSpPr>
        <p:spPr>
          <a:xfrm>
            <a:off x="6217920" y="3044952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kern="0" spc="5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CONVERSATION</a:t>
            </a:r>
            <a:endParaRPr lang="en-US" sz="1500" dirty="0"/>
          </a:p>
        </p:txBody>
      </p:sp>
      <p:sp>
        <p:nvSpPr>
          <p:cNvPr id="22" name="Text 13"/>
          <p:cNvSpPr/>
          <p:nvPr/>
        </p:nvSpPr>
        <p:spPr>
          <a:xfrm>
            <a:off x="6172200" y="3429000"/>
            <a:ext cx="265176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4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Straight into dialogs, stories, and free talk — reading, listening, and speaking together, live, with your coach.</a:t>
            </a:r>
            <a:endParaRPr lang="en-US" sz="1400" dirty="0"/>
          </a:p>
        </p:txBody>
      </p:sp>
      <p:sp>
        <p:nvSpPr>
          <p:cNvPr id="23" name="Shape 14"/>
          <p:cNvSpPr/>
          <p:nvPr/>
        </p:nvSpPr>
        <p:spPr>
          <a:xfrm>
            <a:off x="9784080" y="1783080"/>
            <a:ext cx="1097280" cy="1097280"/>
          </a:xfrm>
          <a:prstGeom prst="ellipse">
            <a:avLst/>
          </a:prstGeom>
          <a:solidFill>
            <a:srgbClr val="E2231A"/>
          </a:solidFill>
          <a:ln/>
          <a:effectLst>
            <a:outerShdw blurRad="101600" dist="38100" dir="5400000" algn="bl" rotWithShape="0">
              <a:srgbClr val="6E6E6E">
                <a:alpha val="30000"/>
              </a:srgbClr>
            </a:outerShdw>
          </a:effectLst>
        </p:spPr>
        <p:txBody>
          <a:bodyPr/>
          <a:lstStyle/>
          <a:p>
            <a:endParaRPr lang="en-AE"/>
          </a:p>
        </p:txBody>
      </p:sp>
      <p:pic>
        <p:nvPicPr>
          <p:cNvPr id="24" name="Image 7" descr="/home/claude/work/icons/trending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58400" y="2057400"/>
            <a:ext cx="548640" cy="548640"/>
          </a:xfrm>
          <a:prstGeom prst="rect">
            <a:avLst/>
          </a:prstGeom>
        </p:spPr>
      </p:pic>
      <p:sp>
        <p:nvSpPr>
          <p:cNvPr id="25" name="Text 15"/>
          <p:cNvSpPr/>
          <p:nvPr/>
        </p:nvSpPr>
        <p:spPr>
          <a:xfrm>
            <a:off x="9052560" y="3044952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kern="0" spc="50" dirty="0">
                <a:solidFill>
                  <a:srgbClr val="E22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FEEDBACK &amp; CORRECTION</a:t>
            </a:r>
            <a:endParaRPr lang="en-US" sz="1500" dirty="0"/>
          </a:p>
        </p:txBody>
      </p:sp>
      <p:sp>
        <p:nvSpPr>
          <p:cNvPr id="26" name="Text 16"/>
          <p:cNvSpPr/>
          <p:nvPr/>
        </p:nvSpPr>
        <p:spPr>
          <a:xfrm>
            <a:off x="9006840" y="3429000"/>
            <a:ext cx="265176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4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Honest, in-the-moment correction. You try again, right there — until it starts to feel natural.</a:t>
            </a:r>
            <a:endParaRPr lang="en-US" sz="1400" dirty="0"/>
          </a:p>
        </p:txBody>
      </p:sp>
      <p:sp>
        <p:nvSpPr>
          <p:cNvPr id="27" name="Shape 17"/>
          <p:cNvSpPr/>
          <p:nvPr/>
        </p:nvSpPr>
        <p:spPr>
          <a:xfrm>
            <a:off x="5728716" y="5174989"/>
            <a:ext cx="731520" cy="731520"/>
          </a:xfrm>
          <a:prstGeom prst="ellipse">
            <a:avLst/>
          </a:prstGeom>
          <a:solidFill>
            <a:srgbClr val="FACD03"/>
          </a:solidFill>
          <a:ln/>
          <a:effectLst>
            <a:outerShdw blurRad="101600" dist="38100" dir="5400000" algn="bl" rotWithShape="0">
              <a:srgbClr val="6E6E6E">
                <a:alpha val="30000"/>
              </a:srgbClr>
            </a:outerShdw>
          </a:effectLst>
        </p:spPr>
        <p:txBody>
          <a:bodyPr/>
          <a:lstStyle/>
          <a:p>
            <a:endParaRPr lang="en-AE"/>
          </a:p>
        </p:txBody>
      </p:sp>
      <p:pic>
        <p:nvPicPr>
          <p:cNvPr id="28" name="Image 8" descr="/home/claude/work/icons/refresh_black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18911" y="5365184"/>
            <a:ext cx="351130" cy="351130"/>
          </a:xfrm>
          <a:prstGeom prst="rect">
            <a:avLst/>
          </a:prstGeom>
        </p:spPr>
      </p:pic>
      <p:sp>
        <p:nvSpPr>
          <p:cNvPr id="29" name="Text 18"/>
          <p:cNvSpPr/>
          <p:nvPr/>
        </p:nvSpPr>
        <p:spPr>
          <a:xfrm>
            <a:off x="1097280" y="5997949"/>
            <a:ext cx="99943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 you add the next building block, and the cycle expands — a little further, every time.</a:t>
            </a:r>
            <a:endParaRPr lang="en-US" sz="1500" dirty="0"/>
          </a:p>
        </p:txBody>
      </p:sp>
      <p:grpSp>
        <p:nvGrpSpPr>
          <p:cNvPr id="30" name="组合 3">
            <a:extLst>
              <a:ext uri="{FF2B5EF4-FFF2-40B4-BE49-F238E27FC236}">
                <a16:creationId xmlns:a16="http://schemas.microsoft.com/office/drawing/2014/main" id="{D556037B-0186-F236-7EC7-58D84F6F19DB}"/>
              </a:ext>
            </a:extLst>
          </p:cNvPr>
          <p:cNvGrpSpPr/>
          <p:nvPr/>
        </p:nvGrpSpPr>
        <p:grpSpPr>
          <a:xfrm>
            <a:off x="223100" y="397351"/>
            <a:ext cx="204578" cy="411743"/>
            <a:chOff x="238227" y="267811"/>
            <a:chExt cx="267626" cy="538636"/>
          </a:xfrm>
        </p:grpSpPr>
        <p:sp>
          <p:nvSpPr>
            <p:cNvPr id="32" name="矩形: 圆角 2">
              <a:extLst>
                <a:ext uri="{FF2B5EF4-FFF2-40B4-BE49-F238E27FC236}">
                  <a16:creationId xmlns:a16="http://schemas.microsoft.com/office/drawing/2014/main" id="{D8C8321B-99FA-52CA-738F-7258374CCB9D}"/>
                </a:ext>
              </a:extLst>
            </p:cNvPr>
            <p:cNvSpPr/>
            <p:nvPr userDrawn="1"/>
          </p:nvSpPr>
          <p:spPr>
            <a:xfrm>
              <a:off x="238227" y="336547"/>
              <a:ext cx="194310" cy="469900"/>
            </a:xfrm>
            <a:prstGeom prst="roundRect">
              <a:avLst/>
            </a:prstGeom>
            <a:solidFill>
              <a:srgbClr val="C00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  <a:sym typeface="OPPOSans R" panose="00020600040101010101" pitchFamily="18" charset="-122"/>
              </a:endParaRPr>
            </a:p>
          </p:txBody>
        </p:sp>
        <p:sp>
          <p:nvSpPr>
            <p:cNvPr id="33" name="矩形: 圆角 7">
              <a:extLst>
                <a:ext uri="{FF2B5EF4-FFF2-40B4-BE49-F238E27FC236}">
                  <a16:creationId xmlns:a16="http://schemas.microsoft.com/office/drawing/2014/main" id="{25D9939C-E409-EC9B-A86D-48C62DE31655}"/>
                </a:ext>
              </a:extLst>
            </p:cNvPr>
            <p:cNvSpPr/>
            <p:nvPr userDrawn="1"/>
          </p:nvSpPr>
          <p:spPr>
            <a:xfrm>
              <a:off x="311543" y="267811"/>
              <a:ext cx="194310" cy="469900"/>
            </a:xfrm>
            <a:prstGeom prst="roundRect">
              <a:avLst/>
            </a:prstGeom>
            <a:solidFill>
              <a:srgbClr val="F9D60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  <a:sym typeface="OPPOSans R" panose="00020600040101010101" pitchFamily="18" charset="-122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work/brand_assets/logo_badge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8792" y="320040"/>
            <a:ext cx="868680" cy="84046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320040"/>
            <a:ext cx="1127455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2700" b="1" dirty="0">
                <a:solidFill>
                  <a:srgbClr val="0D0D0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Language Isn't Meant to Be Memorized.</a:t>
            </a:r>
            <a:endParaRPr lang="en-US" sz="2700" dirty="0"/>
          </a:p>
          <a:p>
            <a:pPr marL="0" indent="0" algn="ctr">
              <a:lnSpc>
                <a:spcPct val="115000"/>
              </a:lnSpc>
              <a:buNone/>
            </a:pPr>
            <a:r>
              <a:rPr lang="en-US" sz="2700" b="1" dirty="0">
                <a:solidFill>
                  <a:srgbClr val="E223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It's Meant to Be Used.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1097280" y="1234440"/>
            <a:ext cx="99943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Again. And again. Until it flows without you having to think.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822960" y="1874520"/>
            <a:ext cx="4892040" cy="4160520"/>
          </a:xfrm>
          <a:prstGeom prst="roundRect">
            <a:avLst>
              <a:gd name="adj" fmla="val 2637"/>
            </a:avLst>
          </a:prstGeom>
          <a:solidFill>
            <a:srgbClr val="F2F2F2"/>
          </a:solidFill>
          <a:ln/>
          <a:effectLst>
            <a:outerShdw blurRad="127000" dist="38100" dir="5400000" algn="bl" rotWithShape="0">
              <a:srgbClr val="999999">
                <a:alpha val="22000"/>
              </a:srgbClr>
            </a:outerShdw>
          </a:effectLst>
        </p:spPr>
        <p:txBody>
          <a:bodyPr/>
          <a:lstStyle/>
          <a:p>
            <a:endParaRPr lang="en-AE"/>
          </a:p>
        </p:txBody>
      </p:sp>
      <p:sp>
        <p:nvSpPr>
          <p:cNvPr id="6" name="Shape 3"/>
          <p:cNvSpPr/>
          <p:nvPr/>
        </p:nvSpPr>
        <p:spPr>
          <a:xfrm>
            <a:off x="6492240" y="1874520"/>
            <a:ext cx="4892040" cy="4160520"/>
          </a:xfrm>
          <a:prstGeom prst="roundRect">
            <a:avLst>
              <a:gd name="adj" fmla="val 2637"/>
            </a:avLst>
          </a:prstGeom>
          <a:solidFill>
            <a:srgbClr val="FFF3CC"/>
          </a:solidFill>
          <a:ln/>
          <a:effectLst>
            <a:outerShdw blurRad="127000" dist="38100" dir="5400000" algn="bl" rotWithShape="0">
              <a:srgbClr val="999999">
                <a:alpha val="22000"/>
              </a:srgbClr>
            </a:outerShdw>
          </a:effectLst>
        </p:spPr>
        <p:txBody>
          <a:bodyPr/>
          <a:lstStyle/>
          <a:p>
            <a:endParaRPr lang="en-AE"/>
          </a:p>
        </p:txBody>
      </p:sp>
      <p:sp>
        <p:nvSpPr>
          <p:cNvPr id="7" name="Shape 4"/>
          <p:cNvSpPr/>
          <p:nvPr/>
        </p:nvSpPr>
        <p:spPr>
          <a:xfrm>
            <a:off x="2788920" y="2171700"/>
            <a:ext cx="960120" cy="960120"/>
          </a:xfrm>
          <a:prstGeom prst="ellipse">
            <a:avLst/>
          </a:prstGeom>
          <a:solidFill>
            <a:srgbClr val="0D0D0D"/>
          </a:solidFill>
          <a:ln/>
          <a:effectLst>
            <a:outerShdw blurRad="101600" dist="38100" dir="5400000" algn="bl" rotWithShape="0">
              <a:srgbClr val="6E6E6E">
                <a:alpha val="30000"/>
              </a:srgbClr>
            </a:outerShdw>
          </a:effectLst>
        </p:spPr>
        <p:txBody>
          <a:bodyPr/>
          <a:lstStyle/>
          <a:p>
            <a:endParaRPr lang="en-AE"/>
          </a:p>
        </p:txBody>
      </p:sp>
      <p:pic>
        <p:nvPicPr>
          <p:cNvPr id="8" name="Image 1" descr="/home/claude/work/icons/drople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8950" y="2411730"/>
            <a:ext cx="480060" cy="48006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8458200" y="2171700"/>
            <a:ext cx="960120" cy="960120"/>
          </a:xfrm>
          <a:prstGeom prst="ellipse">
            <a:avLst/>
          </a:prstGeom>
          <a:solidFill>
            <a:srgbClr val="E2231A"/>
          </a:solidFill>
          <a:ln/>
          <a:effectLst>
            <a:outerShdw blurRad="101600" dist="38100" dir="5400000" algn="bl" rotWithShape="0">
              <a:srgbClr val="6E6E6E">
                <a:alpha val="30000"/>
              </a:srgbClr>
            </a:outerShdw>
          </a:effectLst>
        </p:spPr>
        <p:txBody>
          <a:bodyPr/>
          <a:lstStyle/>
          <a:p>
            <a:endParaRPr lang="en-AE"/>
          </a:p>
        </p:txBody>
      </p:sp>
      <p:pic>
        <p:nvPicPr>
          <p:cNvPr id="10" name="Image 2" descr="/home/claude/work/icons/music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8230" y="2411730"/>
            <a:ext cx="480060" cy="48006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22960" y="3246120"/>
            <a:ext cx="4892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50" b="1" kern="0" spc="5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 LEARNING TO SWIM</a:t>
            </a:r>
            <a:endParaRPr lang="en-US" sz="1750" dirty="0"/>
          </a:p>
        </p:txBody>
      </p:sp>
      <p:sp>
        <p:nvSpPr>
          <p:cNvPr id="12" name="Text 7"/>
          <p:cNvSpPr/>
          <p:nvPr/>
        </p:nvSpPr>
        <p:spPr>
          <a:xfrm>
            <a:off x="6492240" y="3246120"/>
            <a:ext cx="4892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50" b="1" kern="0" spc="50" dirty="0">
                <a:solidFill>
                  <a:srgbClr val="E22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 LEARNING TO DANCE</a:t>
            </a:r>
            <a:endParaRPr lang="en-US" sz="1750" dirty="0"/>
          </a:p>
        </p:txBody>
      </p:sp>
      <p:sp>
        <p:nvSpPr>
          <p:cNvPr id="13" name="Text 8"/>
          <p:cNvSpPr/>
          <p:nvPr/>
        </p:nvSpPr>
        <p:spPr>
          <a:xfrm>
            <a:off x="1234440" y="3749040"/>
            <a:ext cx="406908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don't learn to swim by reading about it at a desk. You get in the water — and a coach is right there with you, helping you find the movement, correcting you in the moment, keeping you safe while you actually do it.</a:t>
            </a:r>
            <a:endParaRPr lang="en-US" sz="1600" dirty="0"/>
          </a:p>
        </p:txBody>
      </p:sp>
      <p:sp>
        <p:nvSpPr>
          <p:cNvPr id="14" name="Text 9"/>
          <p:cNvSpPr/>
          <p:nvPr/>
        </p:nvSpPr>
        <p:spPr>
          <a:xfrm>
            <a:off x="6903720" y="3749040"/>
            <a:ext cx="406908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can memorize the steps in your head. But when the music starts and your partner is waiting, you freeze, you're slow, you move wrong — until practice and correction turn those steps into something that flows, automatically, without thinking.</a:t>
            </a:r>
            <a:endParaRPr lang="en-US" sz="1600" dirty="0"/>
          </a:p>
        </p:txBody>
      </p:sp>
      <p:sp>
        <p:nvSpPr>
          <p:cNvPr id="15" name="Text 10"/>
          <p:cNvSpPr/>
          <p:nvPr/>
        </p:nvSpPr>
        <p:spPr>
          <a:xfrm>
            <a:off x="1371600" y="6263640"/>
            <a:ext cx="94457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i="1" dirty="0">
                <a:solidFill>
                  <a:srgbClr val="E22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exactly how German becomes yours — not studied, but practiced, corrected, and finally automatic.</a:t>
            </a:r>
            <a:endParaRPr lang="en-US" sz="1600" dirty="0"/>
          </a:p>
        </p:txBody>
      </p:sp>
      <p:grpSp>
        <p:nvGrpSpPr>
          <p:cNvPr id="16" name="组合 3">
            <a:extLst>
              <a:ext uri="{FF2B5EF4-FFF2-40B4-BE49-F238E27FC236}">
                <a16:creationId xmlns:a16="http://schemas.microsoft.com/office/drawing/2014/main" id="{0B70807A-ECBC-CA01-DABB-9E152526EB23}"/>
              </a:ext>
            </a:extLst>
          </p:cNvPr>
          <p:cNvGrpSpPr/>
          <p:nvPr/>
        </p:nvGrpSpPr>
        <p:grpSpPr>
          <a:xfrm>
            <a:off x="223100" y="397351"/>
            <a:ext cx="204578" cy="411743"/>
            <a:chOff x="238227" y="267811"/>
            <a:chExt cx="267626" cy="538636"/>
          </a:xfrm>
        </p:grpSpPr>
        <p:sp>
          <p:nvSpPr>
            <p:cNvPr id="17" name="矩形: 圆角 2">
              <a:extLst>
                <a:ext uri="{FF2B5EF4-FFF2-40B4-BE49-F238E27FC236}">
                  <a16:creationId xmlns:a16="http://schemas.microsoft.com/office/drawing/2014/main" id="{E31E6D26-E9FF-6B5B-9AAB-CEEB51089DF9}"/>
                </a:ext>
              </a:extLst>
            </p:cNvPr>
            <p:cNvSpPr/>
            <p:nvPr userDrawn="1"/>
          </p:nvSpPr>
          <p:spPr>
            <a:xfrm>
              <a:off x="238227" y="336547"/>
              <a:ext cx="194310" cy="469900"/>
            </a:xfrm>
            <a:prstGeom prst="roundRect">
              <a:avLst/>
            </a:prstGeom>
            <a:solidFill>
              <a:srgbClr val="C00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  <a:sym typeface="OPPOSans R" panose="00020600040101010101" pitchFamily="18" charset="-122"/>
              </a:endParaRPr>
            </a:p>
          </p:txBody>
        </p:sp>
        <p:sp>
          <p:nvSpPr>
            <p:cNvPr id="18" name="矩形: 圆角 7">
              <a:extLst>
                <a:ext uri="{FF2B5EF4-FFF2-40B4-BE49-F238E27FC236}">
                  <a16:creationId xmlns:a16="http://schemas.microsoft.com/office/drawing/2014/main" id="{733A3520-F978-FBA3-97A3-A64D8E1835F9}"/>
                </a:ext>
              </a:extLst>
            </p:cNvPr>
            <p:cNvSpPr/>
            <p:nvPr userDrawn="1"/>
          </p:nvSpPr>
          <p:spPr>
            <a:xfrm>
              <a:off x="311543" y="267811"/>
              <a:ext cx="194310" cy="469900"/>
            </a:xfrm>
            <a:prstGeom prst="roundRect">
              <a:avLst/>
            </a:prstGeom>
            <a:solidFill>
              <a:srgbClr val="F9D60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  <a:sym typeface="OPPOSans R" panose="00020600040101010101" pitchFamily="18" charset="-122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work/brand_assets/logo_badge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8792" y="320040"/>
            <a:ext cx="868680" cy="84046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365760"/>
            <a:ext cx="112745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900" b="1" dirty="0">
                <a:solidFill>
                  <a:srgbClr val="0D0D0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Talking Comes First</a:t>
            </a:r>
            <a:endParaRPr lang="en-US" sz="2900" dirty="0"/>
          </a:p>
        </p:txBody>
      </p:sp>
      <p:sp>
        <p:nvSpPr>
          <p:cNvPr id="4" name="Text 1"/>
          <p:cNvSpPr/>
          <p:nvPr/>
        </p:nvSpPr>
        <p:spPr>
          <a:xfrm>
            <a:off x="1097280" y="914400"/>
            <a:ext cx="99943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Knowing about a language and being able to use it are two different skills.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822960" y="1600200"/>
            <a:ext cx="4892040" cy="4343400"/>
          </a:xfrm>
          <a:prstGeom prst="roundRect">
            <a:avLst>
              <a:gd name="adj" fmla="val 2526"/>
            </a:avLst>
          </a:prstGeom>
          <a:solidFill>
            <a:srgbClr val="F2F2F2"/>
          </a:solidFill>
          <a:ln/>
          <a:effectLst>
            <a:outerShdw blurRad="127000" dist="38100" dir="5400000" algn="bl" rotWithShape="0">
              <a:srgbClr val="999999">
                <a:alpha val="22000"/>
              </a:srgbClr>
            </a:outerShdw>
          </a:effectLst>
        </p:spPr>
        <p:txBody>
          <a:bodyPr/>
          <a:lstStyle/>
          <a:p>
            <a:endParaRPr lang="en-AE"/>
          </a:p>
        </p:txBody>
      </p:sp>
      <p:sp>
        <p:nvSpPr>
          <p:cNvPr id="6" name="Shape 3"/>
          <p:cNvSpPr/>
          <p:nvPr/>
        </p:nvSpPr>
        <p:spPr>
          <a:xfrm>
            <a:off x="6492240" y="1600200"/>
            <a:ext cx="4892040" cy="4343400"/>
          </a:xfrm>
          <a:prstGeom prst="roundRect">
            <a:avLst>
              <a:gd name="adj" fmla="val 2526"/>
            </a:avLst>
          </a:prstGeom>
          <a:solidFill>
            <a:srgbClr val="FFF3CC"/>
          </a:solidFill>
          <a:ln/>
          <a:effectLst>
            <a:outerShdw blurRad="127000" dist="38100" dir="5400000" algn="bl" rotWithShape="0">
              <a:srgbClr val="999999">
                <a:alpha val="22000"/>
              </a:srgbClr>
            </a:outerShdw>
          </a:effectLst>
        </p:spPr>
        <p:txBody>
          <a:bodyPr/>
          <a:lstStyle/>
          <a:p>
            <a:endParaRPr lang="en-AE"/>
          </a:p>
        </p:txBody>
      </p:sp>
      <p:sp>
        <p:nvSpPr>
          <p:cNvPr id="7" name="Shape 4"/>
          <p:cNvSpPr/>
          <p:nvPr/>
        </p:nvSpPr>
        <p:spPr>
          <a:xfrm>
            <a:off x="2811780" y="1965960"/>
            <a:ext cx="914400" cy="914400"/>
          </a:xfrm>
          <a:prstGeom prst="ellipse">
            <a:avLst/>
          </a:prstGeom>
          <a:solidFill>
            <a:srgbClr val="8C8C8C"/>
          </a:solidFill>
          <a:ln/>
          <a:effectLst>
            <a:outerShdw blurRad="101600" dist="38100" dir="5400000" algn="bl" rotWithShape="0">
              <a:srgbClr val="6E6E6E">
                <a:alpha val="30000"/>
              </a:srgbClr>
            </a:outerShdw>
          </a:effectLst>
        </p:spPr>
        <p:txBody>
          <a:bodyPr/>
          <a:lstStyle/>
          <a:p>
            <a:endParaRPr lang="en-AE"/>
          </a:p>
        </p:txBody>
      </p:sp>
      <p:pic>
        <p:nvPicPr>
          <p:cNvPr id="8" name="Image 1" descr="/home/claude/work/icons/boo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0380" y="2194560"/>
            <a:ext cx="457200" cy="45720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8481060" y="1965960"/>
            <a:ext cx="914400" cy="914400"/>
          </a:xfrm>
          <a:prstGeom prst="ellipse">
            <a:avLst/>
          </a:prstGeom>
          <a:solidFill>
            <a:srgbClr val="E2231A"/>
          </a:solidFill>
          <a:ln/>
          <a:effectLst>
            <a:outerShdw blurRad="101600" dist="38100" dir="5400000" algn="bl" rotWithShape="0">
              <a:srgbClr val="6E6E6E">
                <a:alpha val="30000"/>
              </a:srgbClr>
            </a:outerShdw>
          </a:effectLst>
        </p:spPr>
        <p:txBody>
          <a:bodyPr/>
          <a:lstStyle/>
          <a:p>
            <a:endParaRPr lang="en-AE"/>
          </a:p>
        </p:txBody>
      </p:sp>
      <p:pic>
        <p:nvPicPr>
          <p:cNvPr id="10" name="Image 2" descr="/home/claude/work/icons/mess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9660" y="2194560"/>
            <a:ext cx="457200" cy="45720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22960" y="3017520"/>
            <a:ext cx="4892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50" b="1" kern="0" spc="5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STUDY ALONE, AT A DESK</a:t>
            </a:r>
            <a:endParaRPr lang="en-US" sz="1750" dirty="0"/>
          </a:p>
        </p:txBody>
      </p:sp>
      <p:sp>
        <p:nvSpPr>
          <p:cNvPr id="12" name="Text 7"/>
          <p:cNvSpPr/>
          <p:nvPr/>
        </p:nvSpPr>
        <p:spPr>
          <a:xfrm>
            <a:off x="6492240" y="3017520"/>
            <a:ext cx="4892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50" b="1" kern="0" spc="50" dirty="0">
                <a:solidFill>
                  <a:srgbClr val="E22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TALK. PRACTICE. REPEAT.</a:t>
            </a:r>
            <a:endParaRPr lang="en-US" sz="1750" dirty="0"/>
          </a:p>
        </p:txBody>
      </p:sp>
      <p:sp>
        <p:nvSpPr>
          <p:cNvPr id="13" name="Text 8"/>
          <p:cNvSpPr/>
          <p:nvPr/>
        </p:nvSpPr>
        <p:spPr>
          <a:xfrm>
            <a:off x="1280160" y="3611880"/>
            <a:ext cx="397764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0000"/>
              </a:lnSpc>
              <a:spcAft>
                <a:spcPts val="900"/>
              </a:spcAft>
              <a:buSzPct val="100000"/>
              <a:buChar char="•"/>
            </a:pPr>
            <a:r>
              <a:rPr lang="en-US" sz="160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Memorize rules and word lists</a:t>
            </a:r>
            <a:endParaRPr lang="en-US" sz="1600" dirty="0"/>
          </a:p>
          <a:p>
            <a:pPr marL="342900" indent="-342900">
              <a:lnSpc>
                <a:spcPct val="130000"/>
              </a:lnSpc>
              <a:spcAft>
                <a:spcPts val="900"/>
              </a:spcAft>
              <a:buSzPct val="100000"/>
              <a:buChar char="•"/>
            </a:pPr>
            <a:r>
              <a:rPr lang="en-US" sz="160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Grammar taught as theory first</a:t>
            </a:r>
            <a:endParaRPr lang="en-US" sz="1600" dirty="0"/>
          </a:p>
          <a:p>
            <a:pPr marL="342900" indent="-342900">
              <a:lnSpc>
                <a:spcPct val="130000"/>
              </a:lnSpc>
              <a:spcAft>
                <a:spcPts val="900"/>
              </a:spcAft>
              <a:buSzPct val="100000"/>
              <a:buChar char="•"/>
            </a:pPr>
            <a:r>
              <a:rPr lang="en-US" sz="160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Speaking added last, if at all</a:t>
            </a:r>
            <a:endParaRPr lang="en-US" sz="1600" dirty="0"/>
          </a:p>
          <a:p>
            <a:pPr marL="342900" indent="-342900">
              <a:lnSpc>
                <a:spcPct val="130000"/>
              </a:lnSpc>
              <a:spcAft>
                <a:spcPts val="900"/>
              </a:spcAft>
              <a:buSzPct val="100000"/>
              <a:buChar char="•"/>
            </a:pPr>
            <a:r>
              <a:rPr lang="en-US" sz="160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Feels safe, but rarely turns into real conversation</a:t>
            </a:r>
            <a:endParaRPr lang="en-US" sz="1600" dirty="0"/>
          </a:p>
        </p:txBody>
      </p:sp>
      <p:sp>
        <p:nvSpPr>
          <p:cNvPr id="14" name="Text 9"/>
          <p:cNvSpPr/>
          <p:nvPr/>
        </p:nvSpPr>
        <p:spPr>
          <a:xfrm>
            <a:off x="6949440" y="3611880"/>
            <a:ext cx="397764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0000"/>
              </a:lnSpc>
              <a:spcAft>
                <a:spcPts val="900"/>
              </a:spcAft>
              <a:buSzPct val="100000"/>
              <a:buChar char="•"/>
            </a:pPr>
            <a:r>
              <a:rPr lang="en-US" sz="160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Patterns you use immediately, out loud</a:t>
            </a:r>
            <a:endParaRPr lang="en-US" sz="1600" dirty="0"/>
          </a:p>
          <a:p>
            <a:pPr marL="342900" indent="-342900">
              <a:lnSpc>
                <a:spcPct val="130000"/>
              </a:lnSpc>
              <a:spcAft>
                <a:spcPts val="900"/>
              </a:spcAft>
              <a:buSzPct val="100000"/>
              <a:buChar char="•"/>
            </a:pPr>
            <a:r>
              <a:rPr lang="en-US" sz="160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 built into every session</a:t>
            </a:r>
            <a:endParaRPr lang="en-US" sz="1600" dirty="0"/>
          </a:p>
          <a:p>
            <a:pPr marL="342900" indent="-342900">
              <a:lnSpc>
                <a:spcPct val="130000"/>
              </a:lnSpc>
              <a:spcAft>
                <a:spcPts val="900"/>
              </a:spcAft>
              <a:buSzPct val="100000"/>
              <a:buChar char="•"/>
            </a:pPr>
            <a:r>
              <a:rPr lang="en-US" sz="160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Correction happens live, in the moment</a:t>
            </a:r>
            <a:endParaRPr lang="en-US" sz="1600" dirty="0"/>
          </a:p>
          <a:p>
            <a:pPr marL="342900" indent="-342900">
              <a:lnSpc>
                <a:spcPct val="130000"/>
              </a:lnSpc>
              <a:spcAft>
                <a:spcPts val="900"/>
              </a:spcAft>
              <a:buSzPct val="100000"/>
              <a:buChar char="•"/>
            </a:pPr>
            <a:r>
              <a:rPr lang="en-US" sz="160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Speaking from day one — not day one hundred</a:t>
            </a:r>
            <a:endParaRPr lang="en-US" sz="1600" dirty="0"/>
          </a:p>
        </p:txBody>
      </p:sp>
      <p:grpSp>
        <p:nvGrpSpPr>
          <p:cNvPr id="15" name="组合 3">
            <a:extLst>
              <a:ext uri="{FF2B5EF4-FFF2-40B4-BE49-F238E27FC236}">
                <a16:creationId xmlns:a16="http://schemas.microsoft.com/office/drawing/2014/main" id="{F110E432-0AEB-D792-C73C-11D605F7631F}"/>
              </a:ext>
            </a:extLst>
          </p:cNvPr>
          <p:cNvGrpSpPr/>
          <p:nvPr/>
        </p:nvGrpSpPr>
        <p:grpSpPr>
          <a:xfrm>
            <a:off x="223100" y="397351"/>
            <a:ext cx="204578" cy="411743"/>
            <a:chOff x="238227" y="267811"/>
            <a:chExt cx="267626" cy="538636"/>
          </a:xfrm>
        </p:grpSpPr>
        <p:sp>
          <p:nvSpPr>
            <p:cNvPr id="16" name="矩形: 圆角 2">
              <a:extLst>
                <a:ext uri="{FF2B5EF4-FFF2-40B4-BE49-F238E27FC236}">
                  <a16:creationId xmlns:a16="http://schemas.microsoft.com/office/drawing/2014/main" id="{6B4D8B00-1D95-59CA-ADA9-BC20B82BD3A0}"/>
                </a:ext>
              </a:extLst>
            </p:cNvPr>
            <p:cNvSpPr/>
            <p:nvPr userDrawn="1"/>
          </p:nvSpPr>
          <p:spPr>
            <a:xfrm>
              <a:off x="238227" y="336547"/>
              <a:ext cx="194310" cy="469900"/>
            </a:xfrm>
            <a:prstGeom prst="roundRect">
              <a:avLst/>
            </a:prstGeom>
            <a:solidFill>
              <a:srgbClr val="C00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  <a:sym typeface="OPPOSans R" panose="00020600040101010101" pitchFamily="18" charset="-122"/>
              </a:endParaRPr>
            </a:p>
          </p:txBody>
        </p:sp>
        <p:sp>
          <p:nvSpPr>
            <p:cNvPr id="17" name="矩形: 圆角 7">
              <a:extLst>
                <a:ext uri="{FF2B5EF4-FFF2-40B4-BE49-F238E27FC236}">
                  <a16:creationId xmlns:a16="http://schemas.microsoft.com/office/drawing/2014/main" id="{D0A43C82-E69B-9924-41AE-81C92ABF4B06}"/>
                </a:ext>
              </a:extLst>
            </p:cNvPr>
            <p:cNvSpPr/>
            <p:nvPr userDrawn="1"/>
          </p:nvSpPr>
          <p:spPr>
            <a:xfrm>
              <a:off x="311543" y="267811"/>
              <a:ext cx="194310" cy="469900"/>
            </a:xfrm>
            <a:prstGeom prst="roundRect">
              <a:avLst/>
            </a:prstGeom>
            <a:solidFill>
              <a:srgbClr val="F9D60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  <a:sym typeface="OPPOSans R" panose="00020600040101010101" pitchFamily="18" charset="-122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work/brand_assets/logo_badge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8792" y="320040"/>
            <a:ext cx="868680" cy="84046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411480"/>
            <a:ext cx="1127455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900" b="1" dirty="0">
                <a:solidFill>
                  <a:srgbClr val="0D0D0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Built Into Every Cycle</a:t>
            </a:r>
            <a:endParaRPr lang="en-US" sz="2900" dirty="0"/>
          </a:p>
        </p:txBody>
      </p:sp>
      <p:sp>
        <p:nvSpPr>
          <p:cNvPr id="4" name="Text 1"/>
          <p:cNvSpPr/>
          <p:nvPr/>
        </p:nvSpPr>
        <p:spPr>
          <a:xfrm>
            <a:off x="1097280" y="987552"/>
            <a:ext cx="99943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habits that make Practice → Real Conversation actually work.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1682496" y="1760220"/>
            <a:ext cx="1143000" cy="1143000"/>
          </a:xfrm>
          <a:prstGeom prst="ellipse">
            <a:avLst/>
          </a:prstGeom>
          <a:solidFill>
            <a:srgbClr val="0D0D0D"/>
          </a:solidFill>
          <a:ln/>
          <a:effectLst>
            <a:outerShdw blurRad="101600" dist="38100" dir="5400000" algn="bl" rotWithShape="0">
              <a:srgbClr val="6E6E6E">
                <a:alpha val="30000"/>
              </a:srgbClr>
            </a:outerShdw>
          </a:effectLst>
        </p:spPr>
        <p:txBody>
          <a:bodyPr/>
          <a:lstStyle/>
          <a:p>
            <a:endParaRPr lang="en-AE"/>
          </a:p>
        </p:txBody>
      </p:sp>
      <p:pic>
        <p:nvPicPr>
          <p:cNvPr id="6" name="Image 1" descr="/home/claude/work/icons/layer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8246" y="2045970"/>
            <a:ext cx="571500" cy="5715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62356" y="3200400"/>
            <a:ext cx="3383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75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Building-Block Sentences</a:t>
            </a:r>
            <a:endParaRPr lang="en-US" sz="1750" dirty="0"/>
          </a:p>
        </p:txBody>
      </p:sp>
      <p:sp>
        <p:nvSpPr>
          <p:cNvPr id="8" name="Text 4"/>
          <p:cNvSpPr/>
          <p:nvPr/>
        </p:nvSpPr>
        <p:spPr>
          <a:xfrm>
            <a:off x="699516" y="3931920"/>
            <a:ext cx="31089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5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 patterns to build longer statements — and eventually full speeches you can give on the spot.</a:t>
            </a:r>
            <a:endParaRPr lang="en-US" sz="1500" dirty="0"/>
          </a:p>
        </p:txBody>
      </p:sp>
      <p:sp>
        <p:nvSpPr>
          <p:cNvPr id="9" name="Shape 5"/>
          <p:cNvSpPr/>
          <p:nvPr/>
        </p:nvSpPr>
        <p:spPr>
          <a:xfrm>
            <a:off x="5522976" y="1760220"/>
            <a:ext cx="1143000" cy="1143000"/>
          </a:xfrm>
          <a:prstGeom prst="ellipse">
            <a:avLst/>
          </a:prstGeom>
          <a:solidFill>
            <a:srgbClr val="E2231A"/>
          </a:solidFill>
          <a:ln/>
          <a:effectLst>
            <a:outerShdw blurRad="101600" dist="38100" dir="5400000" algn="bl" rotWithShape="0">
              <a:srgbClr val="6E6E6E">
                <a:alpha val="30000"/>
              </a:srgbClr>
            </a:outerShdw>
          </a:effectLst>
        </p:spPr>
        <p:txBody>
          <a:bodyPr/>
          <a:lstStyle/>
          <a:p>
            <a:endParaRPr lang="en-AE"/>
          </a:p>
        </p:txBody>
      </p:sp>
      <p:pic>
        <p:nvPicPr>
          <p:cNvPr id="10" name="Image 2" descr="/home/claude/work/icons/cloc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8726" y="2045970"/>
            <a:ext cx="571500" cy="57150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402836" y="3200400"/>
            <a:ext cx="3383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75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Survival Phrases</a:t>
            </a:r>
            <a:endParaRPr lang="en-US" sz="1750" dirty="0"/>
          </a:p>
        </p:txBody>
      </p:sp>
      <p:sp>
        <p:nvSpPr>
          <p:cNvPr id="12" name="Text 7"/>
          <p:cNvSpPr/>
          <p:nvPr/>
        </p:nvSpPr>
        <p:spPr>
          <a:xfrm>
            <a:off x="4539996" y="3931920"/>
            <a:ext cx="31089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5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Fillers and go-to expressions that buy you time to think, so a tricky moment never becomes a dead stop.</a:t>
            </a:r>
            <a:endParaRPr lang="en-US" sz="1500" dirty="0"/>
          </a:p>
        </p:txBody>
      </p:sp>
      <p:sp>
        <p:nvSpPr>
          <p:cNvPr id="13" name="Shape 8"/>
          <p:cNvSpPr/>
          <p:nvPr/>
        </p:nvSpPr>
        <p:spPr>
          <a:xfrm>
            <a:off x="9363456" y="1760220"/>
            <a:ext cx="1143000" cy="1143000"/>
          </a:xfrm>
          <a:prstGeom prst="ellipse">
            <a:avLst/>
          </a:prstGeom>
          <a:solidFill>
            <a:srgbClr val="0D0D0D"/>
          </a:solidFill>
          <a:ln/>
          <a:effectLst>
            <a:outerShdw blurRad="101600" dist="38100" dir="5400000" algn="bl" rotWithShape="0">
              <a:srgbClr val="6E6E6E">
                <a:alpha val="30000"/>
              </a:srgbClr>
            </a:outerShdw>
          </a:effectLst>
        </p:spPr>
        <p:txBody>
          <a:bodyPr/>
          <a:lstStyle/>
          <a:p>
            <a:endParaRPr lang="en-AE"/>
          </a:p>
        </p:txBody>
      </p:sp>
      <p:pic>
        <p:nvPicPr>
          <p:cNvPr id="14" name="Image 3" descr="/home/claude/work/icons/headphones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49206" y="2045970"/>
            <a:ext cx="571500" cy="57150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8243316" y="3200400"/>
            <a:ext cx="3383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75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Comprehensible Input</a:t>
            </a:r>
            <a:endParaRPr lang="en-US" sz="1750" dirty="0"/>
          </a:p>
        </p:txBody>
      </p:sp>
      <p:sp>
        <p:nvSpPr>
          <p:cNvPr id="16" name="Text 10"/>
          <p:cNvSpPr/>
          <p:nvPr/>
        </p:nvSpPr>
        <p:spPr>
          <a:xfrm>
            <a:off x="8380476" y="3931920"/>
            <a:ext cx="31089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5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Hear the same structures again and again, in new contexts, until they're automatic — not memorized, absorbed.</a:t>
            </a:r>
            <a:endParaRPr lang="en-US" sz="1500" dirty="0"/>
          </a:p>
        </p:txBody>
      </p:sp>
      <p:grpSp>
        <p:nvGrpSpPr>
          <p:cNvPr id="17" name="组合 3">
            <a:extLst>
              <a:ext uri="{FF2B5EF4-FFF2-40B4-BE49-F238E27FC236}">
                <a16:creationId xmlns:a16="http://schemas.microsoft.com/office/drawing/2014/main" id="{2A8C7D40-577C-34FC-780B-25723F2767B4}"/>
              </a:ext>
            </a:extLst>
          </p:cNvPr>
          <p:cNvGrpSpPr/>
          <p:nvPr/>
        </p:nvGrpSpPr>
        <p:grpSpPr>
          <a:xfrm>
            <a:off x="223100" y="397351"/>
            <a:ext cx="204578" cy="411743"/>
            <a:chOff x="238227" y="267811"/>
            <a:chExt cx="267626" cy="538636"/>
          </a:xfrm>
        </p:grpSpPr>
        <p:sp>
          <p:nvSpPr>
            <p:cNvPr id="18" name="矩形: 圆角 2">
              <a:extLst>
                <a:ext uri="{FF2B5EF4-FFF2-40B4-BE49-F238E27FC236}">
                  <a16:creationId xmlns:a16="http://schemas.microsoft.com/office/drawing/2014/main" id="{77DC1D25-F7CC-1B31-99AE-B38A28272894}"/>
                </a:ext>
              </a:extLst>
            </p:cNvPr>
            <p:cNvSpPr/>
            <p:nvPr userDrawn="1"/>
          </p:nvSpPr>
          <p:spPr>
            <a:xfrm>
              <a:off x="238227" y="336547"/>
              <a:ext cx="194310" cy="469900"/>
            </a:xfrm>
            <a:prstGeom prst="roundRect">
              <a:avLst/>
            </a:prstGeom>
            <a:solidFill>
              <a:srgbClr val="C00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  <a:sym typeface="OPPOSans R" panose="00020600040101010101" pitchFamily="18" charset="-122"/>
              </a:endParaRPr>
            </a:p>
          </p:txBody>
        </p:sp>
        <p:sp>
          <p:nvSpPr>
            <p:cNvPr id="19" name="矩形: 圆角 7">
              <a:extLst>
                <a:ext uri="{FF2B5EF4-FFF2-40B4-BE49-F238E27FC236}">
                  <a16:creationId xmlns:a16="http://schemas.microsoft.com/office/drawing/2014/main" id="{4BEE151A-45A8-C698-B4AF-F066355B2F89}"/>
                </a:ext>
              </a:extLst>
            </p:cNvPr>
            <p:cNvSpPr/>
            <p:nvPr userDrawn="1"/>
          </p:nvSpPr>
          <p:spPr>
            <a:xfrm>
              <a:off x="311543" y="267811"/>
              <a:ext cx="194310" cy="469900"/>
            </a:xfrm>
            <a:prstGeom prst="roundRect">
              <a:avLst/>
            </a:prstGeom>
            <a:solidFill>
              <a:srgbClr val="F9D60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  <a:sym typeface="OPPOSans R" panose="00020600040101010101" pitchFamily="18" charset="-122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work/brand_assets/logo_badge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8792" y="320040"/>
            <a:ext cx="868680" cy="84046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365760"/>
            <a:ext cx="1127455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900" b="1" dirty="0">
                <a:solidFill>
                  <a:srgbClr val="0D0D0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Your Toolkit, Every Cycle</a:t>
            </a:r>
            <a:endParaRPr lang="en-US" sz="2900" dirty="0"/>
          </a:p>
        </p:txBody>
      </p:sp>
      <p:sp>
        <p:nvSpPr>
          <p:cNvPr id="4" name="Text 1"/>
          <p:cNvSpPr/>
          <p:nvPr/>
        </p:nvSpPr>
        <p:spPr>
          <a:xfrm>
            <a:off x="1097280" y="932688"/>
            <a:ext cx="99943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tools that power New Input, Practice, Real Conversation, and Feedback.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1394460" y="2034540"/>
            <a:ext cx="960120" cy="960120"/>
          </a:xfrm>
          <a:prstGeom prst="ellipse">
            <a:avLst/>
          </a:prstGeom>
          <a:solidFill>
            <a:srgbClr val="E2231A"/>
          </a:solidFill>
          <a:ln/>
          <a:effectLst>
            <a:outerShdw blurRad="101600" dist="38100" dir="5400000" algn="bl" rotWithShape="0">
              <a:srgbClr val="6E6E6E">
                <a:alpha val="30000"/>
              </a:srgbClr>
            </a:outerShdw>
          </a:effectLst>
        </p:spPr>
        <p:txBody>
          <a:bodyPr/>
          <a:lstStyle/>
          <a:p>
            <a:endParaRPr lang="en-AE"/>
          </a:p>
        </p:txBody>
      </p:sp>
      <p:pic>
        <p:nvPicPr>
          <p:cNvPr id="6" name="Image 1" descr="/home/claude/work/icons/layer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4490" y="2274570"/>
            <a:ext cx="480060" cy="48006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40080" y="3154680"/>
            <a:ext cx="2468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Pattern-Based</a:t>
            </a:r>
            <a:endParaRPr lang="en-US" sz="150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</a:t>
            </a:r>
            <a:endParaRPr lang="en-US" sz="1500" dirty="0"/>
          </a:p>
        </p:txBody>
      </p:sp>
      <p:sp>
        <p:nvSpPr>
          <p:cNvPr id="8" name="Shape 4"/>
          <p:cNvSpPr/>
          <p:nvPr/>
        </p:nvSpPr>
        <p:spPr>
          <a:xfrm>
            <a:off x="4210812" y="2034540"/>
            <a:ext cx="960120" cy="960120"/>
          </a:xfrm>
          <a:prstGeom prst="ellipse">
            <a:avLst/>
          </a:prstGeom>
          <a:solidFill>
            <a:srgbClr val="0D0D0D"/>
          </a:solidFill>
          <a:ln/>
          <a:effectLst>
            <a:outerShdw blurRad="101600" dist="38100" dir="5400000" algn="bl" rotWithShape="0">
              <a:srgbClr val="6E6E6E">
                <a:alpha val="30000"/>
              </a:srgbClr>
            </a:outerShdw>
          </a:effectLst>
        </p:spPr>
        <p:txBody>
          <a:bodyPr/>
          <a:lstStyle/>
          <a:p>
            <a:endParaRPr lang="en-AE"/>
          </a:p>
        </p:txBody>
      </p:sp>
      <p:pic>
        <p:nvPicPr>
          <p:cNvPr id="9" name="Image 2" descr="/home/claude/work/icons/refresh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0842" y="2274570"/>
            <a:ext cx="480060" cy="48006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3456432" y="3154680"/>
            <a:ext cx="2468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Sentence Building &amp;</a:t>
            </a:r>
            <a:endParaRPr lang="en-US" sz="150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Transformations</a:t>
            </a:r>
            <a:endParaRPr lang="en-US" sz="1500" dirty="0"/>
          </a:p>
        </p:txBody>
      </p:sp>
      <p:sp>
        <p:nvSpPr>
          <p:cNvPr id="11" name="Shape 6"/>
          <p:cNvSpPr/>
          <p:nvPr/>
        </p:nvSpPr>
        <p:spPr>
          <a:xfrm>
            <a:off x="7027164" y="2034540"/>
            <a:ext cx="960120" cy="960120"/>
          </a:xfrm>
          <a:prstGeom prst="ellipse">
            <a:avLst/>
          </a:prstGeom>
          <a:solidFill>
            <a:srgbClr val="E2231A"/>
          </a:solidFill>
          <a:ln/>
          <a:effectLst>
            <a:outerShdw blurRad="101600" dist="38100" dir="5400000" algn="bl" rotWithShape="0">
              <a:srgbClr val="6E6E6E">
                <a:alpha val="30000"/>
              </a:srgbClr>
            </a:outerShdw>
          </a:effectLst>
        </p:spPr>
        <p:txBody>
          <a:bodyPr/>
          <a:lstStyle/>
          <a:p>
            <a:endParaRPr lang="en-AE"/>
          </a:p>
        </p:txBody>
      </p:sp>
      <p:pic>
        <p:nvPicPr>
          <p:cNvPr id="12" name="Image 3" descr="/home/claude/work/icons/filetex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7194" y="2274570"/>
            <a:ext cx="480060" cy="48006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272784" y="3154680"/>
            <a:ext cx="2468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Language Info</a:t>
            </a:r>
            <a:endParaRPr lang="en-US" sz="150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Documents</a:t>
            </a:r>
            <a:endParaRPr lang="en-US" sz="1500" dirty="0"/>
          </a:p>
        </p:txBody>
      </p:sp>
      <p:sp>
        <p:nvSpPr>
          <p:cNvPr id="14" name="Shape 8"/>
          <p:cNvSpPr/>
          <p:nvPr/>
        </p:nvSpPr>
        <p:spPr>
          <a:xfrm>
            <a:off x="9843516" y="2034540"/>
            <a:ext cx="960120" cy="960120"/>
          </a:xfrm>
          <a:prstGeom prst="ellipse">
            <a:avLst/>
          </a:prstGeom>
          <a:solidFill>
            <a:srgbClr val="0D0D0D"/>
          </a:solidFill>
          <a:ln/>
          <a:effectLst>
            <a:outerShdw blurRad="101600" dist="38100" dir="5400000" algn="bl" rotWithShape="0">
              <a:srgbClr val="6E6E6E">
                <a:alpha val="30000"/>
              </a:srgbClr>
            </a:outerShdw>
          </a:effectLst>
        </p:spPr>
        <p:txBody>
          <a:bodyPr/>
          <a:lstStyle/>
          <a:p>
            <a:endParaRPr lang="en-AE"/>
          </a:p>
        </p:txBody>
      </p:sp>
      <p:pic>
        <p:nvPicPr>
          <p:cNvPr id="15" name="Image 4" descr="/home/claude/work/icons/mess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83546" y="2274570"/>
            <a:ext cx="480060" cy="480060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9089136" y="3154680"/>
            <a:ext cx="2468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</a:t>
            </a:r>
            <a:endParaRPr lang="en-US" sz="150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Dialogs</a:t>
            </a:r>
            <a:endParaRPr lang="en-US" sz="1500" dirty="0"/>
          </a:p>
        </p:txBody>
      </p:sp>
      <p:sp>
        <p:nvSpPr>
          <p:cNvPr id="17" name="Shape 10"/>
          <p:cNvSpPr/>
          <p:nvPr/>
        </p:nvSpPr>
        <p:spPr>
          <a:xfrm>
            <a:off x="2811780" y="4229100"/>
            <a:ext cx="960120" cy="960120"/>
          </a:xfrm>
          <a:prstGeom prst="ellipse">
            <a:avLst/>
          </a:prstGeom>
          <a:solidFill>
            <a:srgbClr val="0D0D0D"/>
          </a:solidFill>
          <a:ln/>
          <a:effectLst>
            <a:outerShdw blurRad="101600" dist="38100" dir="5400000" algn="bl" rotWithShape="0">
              <a:srgbClr val="6E6E6E">
                <a:alpha val="30000"/>
              </a:srgbClr>
            </a:outerShdw>
          </a:effectLst>
        </p:spPr>
        <p:txBody>
          <a:bodyPr/>
          <a:lstStyle/>
          <a:p>
            <a:endParaRPr lang="en-AE"/>
          </a:p>
        </p:txBody>
      </p:sp>
      <p:pic>
        <p:nvPicPr>
          <p:cNvPr id="18" name="Image 5" descr="/home/claude/work/icons/headphones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51810" y="4469130"/>
            <a:ext cx="480060" cy="480060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2057400" y="5349240"/>
            <a:ext cx="2468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Audio</a:t>
            </a:r>
            <a:endParaRPr lang="en-US" sz="150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</a:t>
            </a:r>
            <a:endParaRPr lang="en-US" sz="1500" dirty="0"/>
          </a:p>
        </p:txBody>
      </p:sp>
      <p:sp>
        <p:nvSpPr>
          <p:cNvPr id="20" name="Shape 12"/>
          <p:cNvSpPr/>
          <p:nvPr/>
        </p:nvSpPr>
        <p:spPr>
          <a:xfrm>
            <a:off x="5628132" y="4229100"/>
            <a:ext cx="960120" cy="960120"/>
          </a:xfrm>
          <a:prstGeom prst="ellipse">
            <a:avLst/>
          </a:prstGeom>
          <a:solidFill>
            <a:srgbClr val="E2231A"/>
          </a:solidFill>
          <a:ln/>
          <a:effectLst>
            <a:outerShdw blurRad="101600" dist="38100" dir="5400000" algn="bl" rotWithShape="0">
              <a:srgbClr val="6E6E6E">
                <a:alpha val="30000"/>
              </a:srgbClr>
            </a:outerShdw>
          </a:effectLst>
        </p:spPr>
        <p:txBody>
          <a:bodyPr/>
          <a:lstStyle/>
          <a:p>
            <a:endParaRPr lang="en-AE"/>
          </a:p>
        </p:txBody>
      </p:sp>
      <p:pic>
        <p:nvPicPr>
          <p:cNvPr id="21" name="Image 6" descr="/home/claude/work/icons/gri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68162" y="4469130"/>
            <a:ext cx="480060" cy="480060"/>
          </a:xfrm>
          <a:prstGeom prst="rect">
            <a:avLst/>
          </a:prstGeom>
        </p:spPr>
      </p:pic>
      <p:sp>
        <p:nvSpPr>
          <p:cNvPr id="22" name="Text 13"/>
          <p:cNvSpPr/>
          <p:nvPr/>
        </p:nvSpPr>
        <p:spPr>
          <a:xfrm>
            <a:off x="4873752" y="5349240"/>
            <a:ext cx="2468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 as a</a:t>
            </a:r>
            <a:endParaRPr lang="en-US" sz="150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Tool</a:t>
            </a:r>
            <a:endParaRPr lang="en-US" sz="1500" dirty="0"/>
          </a:p>
        </p:txBody>
      </p:sp>
      <p:sp>
        <p:nvSpPr>
          <p:cNvPr id="23" name="Shape 14"/>
          <p:cNvSpPr/>
          <p:nvPr/>
        </p:nvSpPr>
        <p:spPr>
          <a:xfrm>
            <a:off x="8444484" y="4229100"/>
            <a:ext cx="960120" cy="960120"/>
          </a:xfrm>
          <a:prstGeom prst="ellipse">
            <a:avLst/>
          </a:prstGeom>
          <a:solidFill>
            <a:srgbClr val="0D0D0D"/>
          </a:solidFill>
          <a:ln/>
          <a:effectLst>
            <a:outerShdw blurRad="101600" dist="38100" dir="5400000" algn="bl" rotWithShape="0">
              <a:srgbClr val="6E6E6E">
                <a:alpha val="30000"/>
              </a:srgbClr>
            </a:outerShdw>
          </a:effectLst>
        </p:spPr>
        <p:txBody>
          <a:bodyPr/>
          <a:lstStyle/>
          <a:p>
            <a:endParaRPr lang="en-AE"/>
          </a:p>
        </p:txBody>
      </p:sp>
      <p:pic>
        <p:nvPicPr>
          <p:cNvPr id="24" name="Image 7" descr="/home/claude/work/icons/glob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84514" y="4469130"/>
            <a:ext cx="480060" cy="480060"/>
          </a:xfrm>
          <a:prstGeom prst="rect">
            <a:avLst/>
          </a:prstGeom>
        </p:spPr>
      </p:pic>
      <p:sp>
        <p:nvSpPr>
          <p:cNvPr id="25" name="Text 15"/>
          <p:cNvSpPr/>
          <p:nvPr/>
        </p:nvSpPr>
        <p:spPr>
          <a:xfrm>
            <a:off x="7690104" y="5349240"/>
            <a:ext cx="2468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Culture &amp; Life</a:t>
            </a:r>
            <a:endParaRPr lang="en-US" sz="150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Germany</a:t>
            </a:r>
            <a:endParaRPr lang="en-US" sz="1500" dirty="0"/>
          </a:p>
        </p:txBody>
      </p:sp>
      <p:grpSp>
        <p:nvGrpSpPr>
          <p:cNvPr id="26" name="组合 3">
            <a:extLst>
              <a:ext uri="{FF2B5EF4-FFF2-40B4-BE49-F238E27FC236}">
                <a16:creationId xmlns:a16="http://schemas.microsoft.com/office/drawing/2014/main" id="{F721B4E1-B7F7-56AC-AB1F-EE6D08E4F86C}"/>
              </a:ext>
            </a:extLst>
          </p:cNvPr>
          <p:cNvGrpSpPr/>
          <p:nvPr/>
        </p:nvGrpSpPr>
        <p:grpSpPr>
          <a:xfrm>
            <a:off x="223100" y="397351"/>
            <a:ext cx="204578" cy="411743"/>
            <a:chOff x="238227" y="267811"/>
            <a:chExt cx="267626" cy="538636"/>
          </a:xfrm>
        </p:grpSpPr>
        <p:sp>
          <p:nvSpPr>
            <p:cNvPr id="27" name="矩形: 圆角 2">
              <a:extLst>
                <a:ext uri="{FF2B5EF4-FFF2-40B4-BE49-F238E27FC236}">
                  <a16:creationId xmlns:a16="http://schemas.microsoft.com/office/drawing/2014/main" id="{3A558E22-A362-EB92-7AEE-8FAD4352A054}"/>
                </a:ext>
              </a:extLst>
            </p:cNvPr>
            <p:cNvSpPr/>
            <p:nvPr userDrawn="1"/>
          </p:nvSpPr>
          <p:spPr>
            <a:xfrm>
              <a:off x="238227" y="336547"/>
              <a:ext cx="194310" cy="469900"/>
            </a:xfrm>
            <a:prstGeom prst="roundRect">
              <a:avLst/>
            </a:prstGeom>
            <a:solidFill>
              <a:srgbClr val="C00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  <a:sym typeface="OPPOSans R" panose="00020600040101010101" pitchFamily="18" charset="-122"/>
              </a:endParaRPr>
            </a:p>
          </p:txBody>
        </p:sp>
        <p:sp>
          <p:nvSpPr>
            <p:cNvPr id="28" name="矩形: 圆角 7">
              <a:extLst>
                <a:ext uri="{FF2B5EF4-FFF2-40B4-BE49-F238E27FC236}">
                  <a16:creationId xmlns:a16="http://schemas.microsoft.com/office/drawing/2014/main" id="{DA2E3467-5B85-CE6E-F2AB-2C3C2383059C}"/>
                </a:ext>
              </a:extLst>
            </p:cNvPr>
            <p:cNvSpPr/>
            <p:nvPr userDrawn="1"/>
          </p:nvSpPr>
          <p:spPr>
            <a:xfrm>
              <a:off x="311543" y="267811"/>
              <a:ext cx="194310" cy="469900"/>
            </a:xfrm>
            <a:prstGeom prst="roundRect">
              <a:avLst/>
            </a:prstGeom>
            <a:solidFill>
              <a:srgbClr val="F9D60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  <a:sym typeface="OPPOSans R" panose="00020600040101010101" pitchFamily="18" charset="-122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work/brand_assets/logo_badge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8792" y="320040"/>
            <a:ext cx="868680" cy="84046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411480"/>
            <a:ext cx="1127455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0D0D0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Tools and Real Coaching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1097280" y="960120"/>
            <a:ext cx="99943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is genuinely useful. It's just not the whole answer.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822960" y="1645920"/>
            <a:ext cx="4892040" cy="3520440"/>
          </a:xfrm>
          <a:prstGeom prst="roundRect">
            <a:avLst>
              <a:gd name="adj" fmla="val 3117"/>
            </a:avLst>
          </a:prstGeom>
          <a:solidFill>
            <a:srgbClr val="F2F2F2"/>
          </a:solidFill>
          <a:ln/>
          <a:effectLst>
            <a:outerShdw blurRad="127000" dist="38100" dir="5400000" algn="bl" rotWithShape="0">
              <a:srgbClr val="999999">
                <a:alpha val="22000"/>
              </a:srgbClr>
            </a:outerShdw>
          </a:effectLst>
        </p:spPr>
        <p:txBody>
          <a:bodyPr/>
          <a:lstStyle/>
          <a:p>
            <a:endParaRPr lang="en-AE"/>
          </a:p>
        </p:txBody>
      </p:sp>
      <p:sp>
        <p:nvSpPr>
          <p:cNvPr id="6" name="Shape 3"/>
          <p:cNvSpPr/>
          <p:nvPr/>
        </p:nvSpPr>
        <p:spPr>
          <a:xfrm>
            <a:off x="6492240" y="1645920"/>
            <a:ext cx="4892040" cy="3520440"/>
          </a:xfrm>
          <a:prstGeom prst="roundRect">
            <a:avLst>
              <a:gd name="adj" fmla="val 3117"/>
            </a:avLst>
          </a:prstGeom>
          <a:solidFill>
            <a:srgbClr val="FFF3CC"/>
          </a:solidFill>
          <a:ln/>
          <a:effectLst>
            <a:outerShdw blurRad="127000" dist="38100" dir="5400000" algn="bl" rotWithShape="0">
              <a:srgbClr val="999999">
                <a:alpha val="22000"/>
              </a:srgbClr>
            </a:outerShdw>
          </a:effectLst>
        </p:spPr>
        <p:txBody>
          <a:bodyPr/>
          <a:lstStyle/>
          <a:p>
            <a:endParaRPr lang="en-AE"/>
          </a:p>
        </p:txBody>
      </p:sp>
      <p:sp>
        <p:nvSpPr>
          <p:cNvPr id="7" name="Text 4"/>
          <p:cNvSpPr/>
          <p:nvPr/>
        </p:nvSpPr>
        <p:spPr>
          <a:xfrm>
            <a:off x="1188720" y="1920240"/>
            <a:ext cx="4160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AI Helps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1188720" y="2514600"/>
            <a:ext cx="4160520" cy="2423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0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 explanations between lessons</a:t>
            </a:r>
            <a:endParaRPr lang="en-US" sz="1600" dirty="0"/>
          </a:p>
          <a:p>
            <a:pPr marL="342900" indent="-342900">
              <a:lnSpc>
                <a:spcPct val="130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Extra examples whenever you need them</a:t>
            </a:r>
            <a:endParaRPr lang="en-US" sz="1600" dirty="0"/>
          </a:p>
          <a:p>
            <a:pPr marL="342900" indent="-342900">
              <a:lnSpc>
                <a:spcPct val="130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 review on your own schedule</a:t>
            </a:r>
            <a:endParaRPr lang="en-US" sz="1600" dirty="0"/>
          </a:p>
          <a:p>
            <a:pPr marL="342900" indent="-342900">
              <a:lnSpc>
                <a:spcPct val="130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Available any time you have a question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6858000" y="1920240"/>
            <a:ext cx="4160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E22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Real Coaching Wins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6858000" y="2514600"/>
            <a:ext cx="4160520" cy="2423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0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pace that actually moves you forward</a:t>
            </a:r>
            <a:endParaRPr lang="en-US" sz="1600" dirty="0"/>
          </a:p>
          <a:p>
            <a:pPr marL="342900" indent="-342900">
              <a:lnSpc>
                <a:spcPct val="130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Correction in the moment, live, as you speak</a:t>
            </a:r>
            <a:endParaRPr lang="en-US" sz="1600" dirty="0"/>
          </a:p>
          <a:p>
            <a:pPr marL="342900" indent="-342900">
              <a:lnSpc>
                <a:spcPct val="130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Accountability — someone expecting you to show up</a:t>
            </a:r>
            <a:endParaRPr lang="en-US" sz="1600" dirty="0"/>
          </a:p>
          <a:p>
            <a:pPr marL="342900" indent="-342900">
              <a:lnSpc>
                <a:spcPct val="130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Practicing out loud with someone really listening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1371600" y="5440680"/>
            <a:ext cx="94457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50" i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is a strong supplement. Real fluency still comes fastest through structured, human-guided coaching.</a:t>
            </a:r>
            <a:endParaRPr lang="en-US" sz="1750" dirty="0"/>
          </a:p>
        </p:txBody>
      </p:sp>
      <p:grpSp>
        <p:nvGrpSpPr>
          <p:cNvPr id="12" name="组合 3">
            <a:extLst>
              <a:ext uri="{FF2B5EF4-FFF2-40B4-BE49-F238E27FC236}">
                <a16:creationId xmlns:a16="http://schemas.microsoft.com/office/drawing/2014/main" id="{D99801F9-0831-F033-5E21-AADCA67A923D}"/>
              </a:ext>
            </a:extLst>
          </p:cNvPr>
          <p:cNvGrpSpPr/>
          <p:nvPr/>
        </p:nvGrpSpPr>
        <p:grpSpPr>
          <a:xfrm>
            <a:off x="223100" y="397351"/>
            <a:ext cx="204578" cy="411743"/>
            <a:chOff x="238227" y="267811"/>
            <a:chExt cx="267626" cy="538636"/>
          </a:xfrm>
        </p:grpSpPr>
        <p:sp>
          <p:nvSpPr>
            <p:cNvPr id="13" name="矩形: 圆角 2">
              <a:extLst>
                <a:ext uri="{FF2B5EF4-FFF2-40B4-BE49-F238E27FC236}">
                  <a16:creationId xmlns:a16="http://schemas.microsoft.com/office/drawing/2014/main" id="{AA26689F-8596-5DF7-3ED9-8B719E773CBD}"/>
                </a:ext>
              </a:extLst>
            </p:cNvPr>
            <p:cNvSpPr/>
            <p:nvPr userDrawn="1"/>
          </p:nvSpPr>
          <p:spPr>
            <a:xfrm>
              <a:off x="238227" y="336547"/>
              <a:ext cx="194310" cy="469900"/>
            </a:xfrm>
            <a:prstGeom prst="roundRect">
              <a:avLst/>
            </a:prstGeom>
            <a:solidFill>
              <a:srgbClr val="C00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  <a:sym typeface="OPPOSans R" panose="00020600040101010101" pitchFamily="18" charset="-122"/>
              </a:endParaRPr>
            </a:p>
          </p:txBody>
        </p:sp>
        <p:sp>
          <p:nvSpPr>
            <p:cNvPr id="14" name="矩形: 圆角 7">
              <a:extLst>
                <a:ext uri="{FF2B5EF4-FFF2-40B4-BE49-F238E27FC236}">
                  <a16:creationId xmlns:a16="http://schemas.microsoft.com/office/drawing/2014/main" id="{9A505788-17CA-3811-C2B9-B711A5259E64}"/>
                </a:ext>
              </a:extLst>
            </p:cNvPr>
            <p:cNvSpPr/>
            <p:nvPr userDrawn="1"/>
          </p:nvSpPr>
          <p:spPr>
            <a:xfrm>
              <a:off x="311543" y="267811"/>
              <a:ext cx="194310" cy="469900"/>
            </a:xfrm>
            <a:prstGeom prst="roundRect">
              <a:avLst/>
            </a:prstGeom>
            <a:solidFill>
              <a:srgbClr val="F9D60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  <a:sym typeface="OPPOSans R" panose="00020600040101010101" pitchFamily="18" charset="-122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/home/claude/work/brand_assets/logo_full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7992" y="828136"/>
            <a:ext cx="1400844" cy="161025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57200" y="2514600"/>
            <a:ext cx="112745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0D0D0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READY TO GO ALL IN?</a:t>
            </a:r>
            <a:endParaRPr lang="en-US" sz="4000" dirty="0"/>
          </a:p>
        </p:txBody>
      </p:sp>
      <p:sp>
        <p:nvSpPr>
          <p:cNvPr id="6" name="Text 3"/>
          <p:cNvSpPr/>
          <p:nvPr/>
        </p:nvSpPr>
        <p:spPr>
          <a:xfrm>
            <a:off x="1371600" y="3429000"/>
            <a:ext cx="94457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50" i="1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Let's find the right course and package for you.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539996" y="411480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E2231A"/>
          </a:solidFill>
          <a:ln/>
          <a:effectLst>
            <a:outerShdw blurRad="127000" dist="38100" dir="5400000" algn="bl" rotWithShape="0">
              <a:srgbClr val="999999">
                <a:alpha val="22000"/>
              </a:srgbClr>
            </a:outerShdw>
          </a:effectLst>
        </p:spPr>
        <p:txBody>
          <a:bodyPr/>
          <a:lstStyle/>
          <a:p>
            <a:endParaRPr lang="en-AE"/>
          </a:p>
        </p:txBody>
      </p:sp>
      <p:sp>
        <p:nvSpPr>
          <p:cNvPr id="8" name="Text 5"/>
          <p:cNvSpPr/>
          <p:nvPr/>
        </p:nvSpPr>
        <p:spPr>
          <a:xfrm>
            <a:off x="4539996" y="411480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 Klaus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457200" y="6309360"/>
            <a:ext cx="112745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kern="0" spc="200" dirty="0">
                <a:solidFill>
                  <a:srgbClr val="8C8C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jiayou-aufgehts.com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C5A60AA1-821A-4602-897F-5D7B82B5B0E9}">
  <we:reference id="wa200010001" version="1.0.0.1" store="en-US" storeType="OMEX"/>
  <we:alternateReferences>
    <we:reference id="wa200010001" version="1.0.0.1" store="en-US" storeType="OMEX"/>
  </we:alternateReferences>
  <we:properties>
    <we:property name="claude.fileId" value="&quot;7cce8bc6-8404-405c-ba98-c762c957a39b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719</Words>
  <Application>Microsoft Office PowerPoint</Application>
  <PresentationFormat>Widescreen</PresentationFormat>
  <Paragraphs>92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Cambria</vt:lpstr>
      <vt:lpstr>OPPOSans 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Klaus Sajons</cp:lastModifiedBy>
  <cp:revision>3</cp:revision>
  <dcterms:created xsi:type="dcterms:W3CDTF">2026-07-30T06:27:13Z</dcterms:created>
  <dcterms:modified xsi:type="dcterms:W3CDTF">2026-07-30T11:51:12Z</dcterms:modified>
</cp:coreProperties>
</file>