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6" r:id="rId5"/>
    <p:sldId id="294" r:id="rId6"/>
    <p:sldId id="281" r:id="rId7"/>
    <p:sldId id="258" r:id="rId8"/>
    <p:sldId id="297" r:id="rId9"/>
    <p:sldId id="295" r:id="rId10"/>
    <p:sldId id="298" r:id="rId11"/>
    <p:sldId id="283" r:id="rId12"/>
    <p:sldId id="261" r:id="rId13"/>
    <p:sldId id="296" r:id="rId14"/>
    <p:sldId id="264" r:id="rId15"/>
    <p:sldId id="284" r:id="rId16"/>
    <p:sldId id="266" r:id="rId17"/>
    <p:sldId id="299" r:id="rId18"/>
    <p:sldId id="267" r:id="rId19"/>
    <p:sldId id="285" r:id="rId20"/>
    <p:sldId id="270" r:id="rId21"/>
    <p:sldId id="271" r:id="rId22"/>
    <p:sldId id="273" r:id="rId23"/>
    <p:sldId id="275" r:id="rId24"/>
    <p:sldId id="272" r:id="rId25"/>
    <p:sldId id="287" r:id="rId26"/>
    <p:sldId id="257" r:id="rId27"/>
    <p:sldId id="269" r:id="rId28"/>
    <p:sldId id="300" r:id="rId29"/>
    <p:sldId id="301" r:id="rId30"/>
    <p:sldId id="278" r:id="rId31"/>
    <p:sldId id="302" r:id="rId3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159066-6E04-B366-B179-F3A67E2776FB}" name="Elisabeth Huus Pedersen" initials="EP" userId="S::ehp@socialraadgiverne.dk::e05abbbd-9aca-43d8-9ba2-b83d4bff89e4" providerId="AD"/>
  <p188:author id="{302494A2-C4C3-E984-8FBE-BD14E10954B2}" name="Charlotte Vinderslev" initials="CV" userId="S::chvi@socialraadgiverne.dk::d90fccac-66b5-4ee3-b7f6-939ba33ffee3" providerId="AD"/>
  <p188:author id="{2FC8DEFC-D5FF-03CB-59A0-E83D916CA8CC}" name="Martin Xaver Dover" initials="MD" userId="S::mxd@socialraadgiverne.dk::3406b0f3-1bbb-42f4-af1d-0032a77fa13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916E"/>
    <a:srgbClr val="177F86"/>
    <a:srgbClr val="CADADA"/>
    <a:srgbClr val="F6F7F6"/>
    <a:srgbClr val="E4EC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49" autoAdjust="0"/>
    <p:restoredTop sz="92876" autoAdjust="0"/>
  </p:normalViewPr>
  <p:slideViewPr>
    <p:cSldViewPr snapToGrid="0">
      <p:cViewPr varScale="1">
        <p:scale>
          <a:sx n="103" d="100"/>
          <a:sy n="103" d="100"/>
        </p:scale>
        <p:origin x="756"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C86D57-C648-4940-A7C7-2D3280100102}" type="datetimeFigureOut">
              <a:rPr lang="da-DK" smtClean="0"/>
              <a:t>02-10-2026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22A6D8-CAAE-4E80-95C6-45E0EABB4DF5}" type="slidenum">
              <a:rPr lang="da-DK" smtClean="0"/>
              <a:t>‹nr.›</a:t>
            </a:fld>
            <a:endParaRPr lang="da-DK"/>
          </a:p>
        </p:txBody>
      </p:sp>
    </p:spTree>
    <p:extLst>
      <p:ext uri="{BB962C8B-B14F-4D97-AF65-F5344CB8AC3E}">
        <p14:creationId xmlns:p14="http://schemas.microsoft.com/office/powerpoint/2010/main" val="2927617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1</a:t>
            </a:fld>
            <a:endParaRPr lang="da-DK"/>
          </a:p>
        </p:txBody>
      </p:sp>
    </p:spTree>
    <p:extLst>
      <p:ext uri="{BB962C8B-B14F-4D97-AF65-F5344CB8AC3E}">
        <p14:creationId xmlns:p14="http://schemas.microsoft.com/office/powerpoint/2010/main" val="872462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3</a:t>
            </a:fld>
            <a:endParaRPr lang="da-DK"/>
          </a:p>
        </p:txBody>
      </p:sp>
    </p:spTree>
    <p:extLst>
      <p:ext uri="{BB962C8B-B14F-4D97-AF65-F5344CB8AC3E}">
        <p14:creationId xmlns:p14="http://schemas.microsoft.com/office/powerpoint/2010/main" val="2315518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a:p>
        </p:txBody>
      </p:sp>
      <p:sp>
        <p:nvSpPr>
          <p:cNvPr id="4" name="Pladsholder til slidenummer 3"/>
          <p:cNvSpPr>
            <a:spLocks noGrp="1"/>
          </p:cNvSpPr>
          <p:nvPr>
            <p:ph type="sldNum" sz="quarter" idx="5"/>
          </p:nvPr>
        </p:nvSpPr>
        <p:spPr/>
        <p:txBody>
          <a:bodyPr/>
          <a:lstStyle/>
          <a:p>
            <a:fld id="{6422A6D8-CAAE-4E80-95C6-45E0EABB4DF5}" type="slidenum">
              <a:rPr lang="da-DK" smtClean="0"/>
              <a:t>4</a:t>
            </a:fld>
            <a:endParaRPr lang="da-DK"/>
          </a:p>
        </p:txBody>
      </p:sp>
    </p:spTree>
    <p:extLst>
      <p:ext uri="{BB962C8B-B14F-4D97-AF65-F5344CB8AC3E}">
        <p14:creationId xmlns:p14="http://schemas.microsoft.com/office/powerpoint/2010/main" val="2541808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6</a:t>
            </a:fld>
            <a:endParaRPr lang="da-DK"/>
          </a:p>
        </p:txBody>
      </p:sp>
    </p:spTree>
    <p:extLst>
      <p:ext uri="{BB962C8B-B14F-4D97-AF65-F5344CB8AC3E}">
        <p14:creationId xmlns:p14="http://schemas.microsoft.com/office/powerpoint/2010/main" val="3711384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7</a:t>
            </a:fld>
            <a:endParaRPr lang="da-DK"/>
          </a:p>
        </p:txBody>
      </p:sp>
    </p:spTree>
    <p:extLst>
      <p:ext uri="{BB962C8B-B14F-4D97-AF65-F5344CB8AC3E}">
        <p14:creationId xmlns:p14="http://schemas.microsoft.com/office/powerpoint/2010/main" val="3132638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8</a:t>
            </a:fld>
            <a:endParaRPr lang="da-DK"/>
          </a:p>
        </p:txBody>
      </p:sp>
    </p:spTree>
    <p:extLst>
      <p:ext uri="{BB962C8B-B14F-4D97-AF65-F5344CB8AC3E}">
        <p14:creationId xmlns:p14="http://schemas.microsoft.com/office/powerpoint/2010/main" val="1678166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dirty="0"/>
              <a:t>Figur 3.1.</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1" dirty="0"/>
          </a:p>
        </p:txBody>
      </p:sp>
      <p:sp>
        <p:nvSpPr>
          <p:cNvPr id="4" name="Pladsholder til slidenummer 3"/>
          <p:cNvSpPr>
            <a:spLocks noGrp="1"/>
          </p:cNvSpPr>
          <p:nvPr>
            <p:ph type="sldNum" sz="quarter" idx="5"/>
          </p:nvPr>
        </p:nvSpPr>
        <p:spPr/>
        <p:txBody>
          <a:bodyPr/>
          <a:lstStyle/>
          <a:p>
            <a:fld id="{6422A6D8-CAAE-4E80-95C6-45E0EABB4DF5}" type="slidenum">
              <a:rPr lang="da-DK" smtClean="0"/>
              <a:t>9</a:t>
            </a:fld>
            <a:endParaRPr lang="da-DK"/>
          </a:p>
        </p:txBody>
      </p:sp>
    </p:spTree>
    <p:extLst>
      <p:ext uri="{BB962C8B-B14F-4D97-AF65-F5344CB8AC3E}">
        <p14:creationId xmlns:p14="http://schemas.microsoft.com/office/powerpoint/2010/main" val="371228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6422A6D8-CAAE-4E80-95C6-45E0EABB4DF5}" type="slidenum">
              <a:rPr lang="da-DK" smtClean="0"/>
              <a:t>10</a:t>
            </a:fld>
            <a:endParaRPr lang="da-DK"/>
          </a:p>
        </p:txBody>
      </p:sp>
    </p:spTree>
    <p:extLst>
      <p:ext uri="{BB962C8B-B14F-4D97-AF65-F5344CB8AC3E}">
        <p14:creationId xmlns:p14="http://schemas.microsoft.com/office/powerpoint/2010/main" val="2009544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Figur 3.3.</a:t>
            </a:r>
          </a:p>
        </p:txBody>
      </p:sp>
      <p:sp>
        <p:nvSpPr>
          <p:cNvPr id="4" name="Pladsholder til slidenummer 3"/>
          <p:cNvSpPr>
            <a:spLocks noGrp="1"/>
          </p:cNvSpPr>
          <p:nvPr>
            <p:ph type="sldNum" sz="quarter" idx="5"/>
          </p:nvPr>
        </p:nvSpPr>
        <p:spPr/>
        <p:txBody>
          <a:bodyPr/>
          <a:lstStyle/>
          <a:p>
            <a:fld id="{6422A6D8-CAAE-4E80-95C6-45E0EABB4DF5}" type="slidenum">
              <a:rPr lang="da-DK" smtClean="0"/>
              <a:t>11</a:t>
            </a:fld>
            <a:endParaRPr lang="da-DK"/>
          </a:p>
        </p:txBody>
      </p:sp>
    </p:spTree>
    <p:extLst>
      <p:ext uri="{BB962C8B-B14F-4D97-AF65-F5344CB8AC3E}">
        <p14:creationId xmlns:p14="http://schemas.microsoft.com/office/powerpoint/2010/main" val="1611517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12</a:t>
            </a:fld>
            <a:endParaRPr lang="da-DK"/>
          </a:p>
        </p:txBody>
      </p:sp>
    </p:spTree>
    <p:extLst>
      <p:ext uri="{BB962C8B-B14F-4D97-AF65-F5344CB8AC3E}">
        <p14:creationId xmlns:p14="http://schemas.microsoft.com/office/powerpoint/2010/main" val="2018005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2046D-384E-E185-A39D-123A361A8B2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AE31B62-401A-0991-A9C9-19A741786E1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13BA61B-3CEB-CA12-A465-EFE897B2C6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solidFill>
                <a:effectLst/>
                <a:uLnTx/>
                <a:uFillTx/>
                <a:latin typeface="+mn-lt"/>
                <a:ea typeface="+mn-ea"/>
                <a:cs typeface="+mn-cs"/>
              </a:rPr>
              <a:t> Figur 4.1. </a:t>
            </a:r>
          </a:p>
        </p:txBody>
      </p:sp>
      <p:sp>
        <p:nvSpPr>
          <p:cNvPr id="4" name="Pladsholder til slidenummer 3">
            <a:extLst>
              <a:ext uri="{FF2B5EF4-FFF2-40B4-BE49-F238E27FC236}">
                <a16:creationId xmlns:a16="http://schemas.microsoft.com/office/drawing/2014/main" id="{E9B214B6-9F73-FDE3-FF7C-E6858A28A499}"/>
              </a:ext>
            </a:extLst>
          </p:cNvPr>
          <p:cNvSpPr>
            <a:spLocks noGrp="1"/>
          </p:cNvSpPr>
          <p:nvPr>
            <p:ph type="sldNum" sz="quarter" idx="5"/>
          </p:nvPr>
        </p:nvSpPr>
        <p:spPr/>
        <p:txBody>
          <a:bodyPr/>
          <a:lstStyle/>
          <a:p>
            <a:fld id="{6422A6D8-CAAE-4E80-95C6-45E0EABB4DF5}" type="slidenum">
              <a:rPr lang="da-DK" smtClean="0"/>
              <a:t>13</a:t>
            </a:fld>
            <a:endParaRPr lang="da-DK"/>
          </a:p>
        </p:txBody>
      </p:sp>
    </p:spTree>
    <p:extLst>
      <p:ext uri="{BB962C8B-B14F-4D97-AF65-F5344CB8AC3E}">
        <p14:creationId xmlns:p14="http://schemas.microsoft.com/office/powerpoint/2010/main" val="1831182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Figur 4.3.</a:t>
            </a:r>
          </a:p>
        </p:txBody>
      </p:sp>
      <p:sp>
        <p:nvSpPr>
          <p:cNvPr id="4" name="Pladsholder til slidenummer 3"/>
          <p:cNvSpPr>
            <a:spLocks noGrp="1"/>
          </p:cNvSpPr>
          <p:nvPr>
            <p:ph type="sldNum" sz="quarter" idx="5"/>
          </p:nvPr>
        </p:nvSpPr>
        <p:spPr/>
        <p:txBody>
          <a:bodyPr/>
          <a:lstStyle/>
          <a:p>
            <a:fld id="{6422A6D8-CAAE-4E80-95C6-45E0EABB4DF5}" type="slidenum">
              <a:rPr lang="da-DK" smtClean="0"/>
              <a:t>14</a:t>
            </a:fld>
            <a:endParaRPr lang="da-DK"/>
          </a:p>
        </p:txBody>
      </p:sp>
    </p:spTree>
    <p:extLst>
      <p:ext uri="{BB962C8B-B14F-4D97-AF65-F5344CB8AC3E}">
        <p14:creationId xmlns:p14="http://schemas.microsoft.com/office/powerpoint/2010/main" val="3372803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solidFill>
                <a:effectLst/>
                <a:uLnTx/>
                <a:uFillTx/>
                <a:latin typeface="Aptos" panose="02110004020202020204"/>
                <a:ea typeface="+mn-ea"/>
                <a:cs typeface="+mn-cs"/>
              </a:rPr>
              <a:t>Figur 4.6. </a:t>
            </a:r>
          </a:p>
        </p:txBody>
      </p:sp>
      <p:sp>
        <p:nvSpPr>
          <p:cNvPr id="4" name="Pladsholder til slidenummer 3"/>
          <p:cNvSpPr>
            <a:spLocks noGrp="1"/>
          </p:cNvSpPr>
          <p:nvPr>
            <p:ph type="sldNum" sz="quarter" idx="5"/>
          </p:nvPr>
        </p:nvSpPr>
        <p:spPr/>
        <p:txBody>
          <a:bodyPr/>
          <a:lstStyle/>
          <a:p>
            <a:fld id="{6422A6D8-CAAE-4E80-95C6-45E0EABB4DF5}" type="slidenum">
              <a:rPr lang="da-DK" smtClean="0"/>
              <a:t>15</a:t>
            </a:fld>
            <a:endParaRPr lang="da-DK"/>
          </a:p>
        </p:txBody>
      </p:sp>
    </p:spTree>
    <p:extLst>
      <p:ext uri="{BB962C8B-B14F-4D97-AF65-F5344CB8AC3E}">
        <p14:creationId xmlns:p14="http://schemas.microsoft.com/office/powerpoint/2010/main" val="683714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16</a:t>
            </a:fld>
            <a:endParaRPr lang="da-DK"/>
          </a:p>
        </p:txBody>
      </p:sp>
    </p:spTree>
    <p:extLst>
      <p:ext uri="{BB962C8B-B14F-4D97-AF65-F5344CB8AC3E}">
        <p14:creationId xmlns:p14="http://schemas.microsoft.com/office/powerpoint/2010/main" val="3456272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i="0" u="none" strike="noStrike" kern="1200" cap="none" spc="0" normalizeH="0" baseline="0" noProof="0" dirty="0">
              <a:ln>
                <a:noFill/>
              </a:ln>
              <a:solidFill>
                <a:prstClr val="black"/>
              </a:solidFill>
              <a:effectLst/>
              <a:uLnTx/>
              <a:uFillTx/>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17</a:t>
            </a:fld>
            <a:endParaRPr lang="da-DK"/>
          </a:p>
        </p:txBody>
      </p:sp>
    </p:spTree>
    <p:extLst>
      <p:ext uri="{BB962C8B-B14F-4D97-AF65-F5344CB8AC3E}">
        <p14:creationId xmlns:p14="http://schemas.microsoft.com/office/powerpoint/2010/main" val="2520437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Figur 5.1.</a:t>
            </a:r>
          </a:p>
        </p:txBody>
      </p:sp>
      <p:sp>
        <p:nvSpPr>
          <p:cNvPr id="4" name="Pladsholder til slidenummer 3"/>
          <p:cNvSpPr>
            <a:spLocks noGrp="1"/>
          </p:cNvSpPr>
          <p:nvPr>
            <p:ph type="sldNum" sz="quarter" idx="5"/>
          </p:nvPr>
        </p:nvSpPr>
        <p:spPr/>
        <p:txBody>
          <a:bodyPr/>
          <a:lstStyle/>
          <a:p>
            <a:fld id="{6422A6D8-CAAE-4E80-95C6-45E0EABB4DF5}" type="slidenum">
              <a:rPr lang="da-DK" smtClean="0"/>
              <a:t>18</a:t>
            </a:fld>
            <a:endParaRPr lang="da-DK"/>
          </a:p>
        </p:txBody>
      </p:sp>
    </p:spTree>
    <p:extLst>
      <p:ext uri="{BB962C8B-B14F-4D97-AF65-F5344CB8AC3E}">
        <p14:creationId xmlns:p14="http://schemas.microsoft.com/office/powerpoint/2010/main" val="20325108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Figur 5.3.</a:t>
            </a:r>
          </a:p>
          <a:p>
            <a:pPr marL="171450" indent="-171450">
              <a:buFontTx/>
              <a:buChar char="-"/>
            </a:pPr>
            <a:endParaRPr lang="da-DK" dirty="0"/>
          </a:p>
          <a:p>
            <a:pPr marL="171450" indent="-171450">
              <a:buFontTx/>
              <a:buChar char="-"/>
            </a:pPr>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19</a:t>
            </a:fld>
            <a:endParaRPr lang="da-DK"/>
          </a:p>
        </p:txBody>
      </p:sp>
    </p:spTree>
    <p:extLst>
      <p:ext uri="{BB962C8B-B14F-4D97-AF65-F5344CB8AC3E}">
        <p14:creationId xmlns:p14="http://schemas.microsoft.com/office/powerpoint/2010/main" val="1334558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pPr marL="171450" indent="-171450">
              <a:buFontTx/>
              <a:buChar char="-"/>
            </a:pPr>
            <a:endParaRPr lang="da-DK" dirty="0"/>
          </a:p>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20</a:t>
            </a:fld>
            <a:endParaRPr lang="da-DK"/>
          </a:p>
        </p:txBody>
      </p:sp>
    </p:spTree>
    <p:extLst>
      <p:ext uri="{BB962C8B-B14F-4D97-AF65-F5344CB8AC3E}">
        <p14:creationId xmlns:p14="http://schemas.microsoft.com/office/powerpoint/2010/main" val="3122285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effectLst/>
                <a:latin typeface="Aptos" panose="020B0004020202020204" pitchFamily="34" charset="0"/>
                <a:cs typeface="Arial" panose="020B0604020202020204" pitchFamily="34" charset="0"/>
              </a:rPr>
              <a:t>Figur 5.2</a:t>
            </a:r>
          </a:p>
          <a:p>
            <a:endParaRPr lang="da-DK" sz="1200" dirty="0">
              <a:effectLst/>
              <a:latin typeface="Aptos" panose="020B0004020202020204" pitchFamily="34" charset="0"/>
              <a:cs typeface="Arial" panose="020B0604020202020204" pitchFamily="34" charset="0"/>
            </a:endParaRPr>
          </a:p>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21</a:t>
            </a:fld>
            <a:endParaRPr lang="da-DK"/>
          </a:p>
        </p:txBody>
      </p:sp>
    </p:spTree>
    <p:extLst>
      <p:ext uri="{BB962C8B-B14F-4D97-AF65-F5344CB8AC3E}">
        <p14:creationId xmlns:p14="http://schemas.microsoft.com/office/powerpoint/2010/main" val="2016169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22</a:t>
            </a:fld>
            <a:endParaRPr lang="da-DK"/>
          </a:p>
        </p:txBody>
      </p:sp>
    </p:spTree>
    <p:extLst>
      <p:ext uri="{BB962C8B-B14F-4D97-AF65-F5344CB8AC3E}">
        <p14:creationId xmlns:p14="http://schemas.microsoft.com/office/powerpoint/2010/main" val="2585603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200" kern="1200" dirty="0">
              <a:solidFill>
                <a:schemeClr val="tx1"/>
              </a:solidFill>
              <a:effectLst/>
              <a:latin typeface="+mn-lt"/>
              <a:ea typeface="+mn-ea"/>
              <a:cs typeface="+mn-cs"/>
            </a:endParaRPr>
          </a:p>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23</a:t>
            </a:fld>
            <a:endParaRPr lang="da-DK"/>
          </a:p>
        </p:txBody>
      </p:sp>
    </p:spTree>
    <p:extLst>
      <p:ext uri="{BB962C8B-B14F-4D97-AF65-F5344CB8AC3E}">
        <p14:creationId xmlns:p14="http://schemas.microsoft.com/office/powerpoint/2010/main" val="37742860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6F2DE-3BB5-0154-DAC3-62822F07C47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FE29C91-CA31-F0BC-09BD-BBB6F8188EB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2FB86F0-0CCC-4ED1-DBE9-B5246F33FD7D}"/>
              </a:ext>
            </a:extLst>
          </p:cNvPr>
          <p:cNvSpPr>
            <a:spLocks noGrp="1"/>
          </p:cNvSpPr>
          <p:nvPr>
            <p:ph type="body" idx="1"/>
          </p:nvPr>
        </p:nvSpPr>
        <p:spPr/>
        <p:txBody>
          <a:bodyPr/>
          <a:lstStyle/>
          <a:p>
            <a:r>
              <a:rPr lang="da-DK" dirty="0"/>
              <a:t>Figur 6.1</a:t>
            </a:r>
          </a:p>
        </p:txBody>
      </p:sp>
      <p:sp>
        <p:nvSpPr>
          <p:cNvPr id="4" name="Pladsholder til slidenummer 3">
            <a:extLst>
              <a:ext uri="{FF2B5EF4-FFF2-40B4-BE49-F238E27FC236}">
                <a16:creationId xmlns:a16="http://schemas.microsoft.com/office/drawing/2014/main" id="{0F6E2714-3983-2306-84C6-C6C56584F876}"/>
              </a:ext>
            </a:extLst>
          </p:cNvPr>
          <p:cNvSpPr>
            <a:spLocks noGrp="1"/>
          </p:cNvSpPr>
          <p:nvPr>
            <p:ph type="sldNum" sz="quarter" idx="5"/>
          </p:nvPr>
        </p:nvSpPr>
        <p:spPr/>
        <p:txBody>
          <a:bodyPr/>
          <a:lstStyle/>
          <a:p>
            <a:fld id="{6422A6D8-CAAE-4E80-95C6-45E0EABB4DF5}" type="slidenum">
              <a:rPr lang="da-DK" smtClean="0"/>
              <a:t>24</a:t>
            </a:fld>
            <a:endParaRPr lang="da-DK"/>
          </a:p>
        </p:txBody>
      </p:sp>
    </p:spTree>
    <p:extLst>
      <p:ext uri="{BB962C8B-B14F-4D97-AF65-F5344CB8AC3E}">
        <p14:creationId xmlns:p14="http://schemas.microsoft.com/office/powerpoint/2010/main" val="1923943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596CC-FB87-C22A-F72F-4E76EFEF8ED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6FE38B8-A474-6025-40E1-3BA3C557A12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356C3F1-52D4-6CDB-A72E-53BFE033C1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Pladsholder til slidenummer 3">
            <a:extLst>
              <a:ext uri="{FF2B5EF4-FFF2-40B4-BE49-F238E27FC236}">
                <a16:creationId xmlns:a16="http://schemas.microsoft.com/office/drawing/2014/main" id="{1F09580A-D05D-5195-1B48-41AC2540CB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22A6D8-CAAE-4E80-95C6-45E0EABB4DF5}"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7372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Pladsholder til slidenummer 3"/>
          <p:cNvSpPr>
            <a:spLocks noGrp="1"/>
          </p:cNvSpPr>
          <p:nvPr>
            <p:ph type="sldNum" sz="quarter" idx="5"/>
          </p:nvPr>
        </p:nvSpPr>
        <p:spPr/>
        <p:txBody>
          <a:bodyPr/>
          <a:lstStyle/>
          <a:p>
            <a:fld id="{6422A6D8-CAAE-4E80-95C6-45E0EABB4DF5}" type="slidenum">
              <a:rPr lang="da-DK" smtClean="0"/>
              <a:t>26</a:t>
            </a:fld>
            <a:endParaRPr lang="da-DK"/>
          </a:p>
        </p:txBody>
      </p:sp>
    </p:spTree>
    <p:extLst>
      <p:ext uri="{BB962C8B-B14F-4D97-AF65-F5344CB8AC3E}">
        <p14:creationId xmlns:p14="http://schemas.microsoft.com/office/powerpoint/2010/main" val="29018131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27</a:t>
            </a:fld>
            <a:endParaRPr lang="da-DK"/>
          </a:p>
        </p:txBody>
      </p:sp>
    </p:spTree>
    <p:extLst>
      <p:ext uri="{BB962C8B-B14F-4D97-AF65-F5344CB8AC3E}">
        <p14:creationId xmlns:p14="http://schemas.microsoft.com/office/powerpoint/2010/main" val="577212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422A6D8-CAAE-4E80-95C6-45E0EABB4DF5}" type="slidenum">
              <a:rPr lang="da-DK" smtClean="0"/>
              <a:t>28</a:t>
            </a:fld>
            <a:endParaRPr lang="da-DK"/>
          </a:p>
        </p:txBody>
      </p:sp>
    </p:spTree>
    <p:extLst>
      <p:ext uri="{BB962C8B-B14F-4D97-AF65-F5344CB8AC3E}">
        <p14:creationId xmlns:p14="http://schemas.microsoft.com/office/powerpoint/2010/main" val="1526535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98633E-E6C8-6ACD-807A-DF368032FC1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9213933B-ED68-723E-CB28-88083E078D4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63C0AE8-E795-43D4-8525-A9A3B9B0E4CF}"/>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5" name="Pladsholder til sidefod 4">
            <a:extLst>
              <a:ext uri="{FF2B5EF4-FFF2-40B4-BE49-F238E27FC236}">
                <a16:creationId xmlns:a16="http://schemas.microsoft.com/office/drawing/2014/main" id="{0A3518EA-B69F-92BA-A2AA-22781524D81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82B3051C-A279-0478-60B9-5F610C7780E0}"/>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767977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F27F54-1F61-514A-5F92-F3F011AA0EAE}"/>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6FBFB81-BD1E-F78B-5F8D-BE5F12DB1AE0}"/>
              </a:ext>
            </a:extLst>
          </p:cNvPr>
          <p:cNvSpPr>
            <a:spLocks noGrp="1"/>
          </p:cNvSpPr>
          <p:nvPr>
            <p:ph idx="1"/>
          </p:nvPr>
        </p:nvSpPr>
        <p:spPr>
          <a:xfrm>
            <a:off x="838200" y="1825625"/>
            <a:ext cx="10515600" cy="435133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977A0EF-C017-2018-19CB-DB595240661D}"/>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5" name="Pladsholder til sidefod 4">
            <a:extLst>
              <a:ext uri="{FF2B5EF4-FFF2-40B4-BE49-F238E27FC236}">
                <a16:creationId xmlns:a16="http://schemas.microsoft.com/office/drawing/2014/main" id="{D8BCF5F5-F08A-0AA9-312E-1CB0222B74F0}"/>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2A8F86CC-CBAF-5086-1C53-C36671A63339}"/>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778803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8DE90D-B685-96F2-02A4-B18EB29D5E9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65323C58-F703-9864-8CBF-D1D1AC9D07AE}"/>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9E3CDE1-F032-F71E-69B7-325C6B5D99B0}"/>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5" name="Pladsholder til sidefod 4">
            <a:extLst>
              <a:ext uri="{FF2B5EF4-FFF2-40B4-BE49-F238E27FC236}">
                <a16:creationId xmlns:a16="http://schemas.microsoft.com/office/drawing/2014/main" id="{DC61290C-5DC6-C1E8-AEED-E1040FD38AB7}"/>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B8AC0941-095C-07B2-7E6F-ECD9478401A7}"/>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3793940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520030-5577-869A-6CFE-0D1D5DD800CB}"/>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64A9287-F364-0DC7-060A-17C5249A8933}"/>
              </a:ext>
            </a:extLst>
          </p:cNvPr>
          <p:cNvSpPr>
            <a:spLocks noGrp="1"/>
          </p:cNvSpPr>
          <p:nvPr>
            <p:ph sz="half" idx="1"/>
          </p:nvPr>
        </p:nvSpPr>
        <p:spPr>
          <a:xfrm>
            <a:off x="838200" y="1825625"/>
            <a:ext cx="5181600" cy="435133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6A03B6C-915A-4E91-D2D7-BD4A2AB54687}"/>
              </a:ext>
            </a:extLst>
          </p:cNvPr>
          <p:cNvSpPr>
            <a:spLocks noGrp="1"/>
          </p:cNvSpPr>
          <p:nvPr>
            <p:ph sz="half" idx="2"/>
          </p:nvPr>
        </p:nvSpPr>
        <p:spPr>
          <a:xfrm>
            <a:off x="6172200" y="1825625"/>
            <a:ext cx="5181600" cy="435133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EECA8E9-1B05-E948-DEEF-B89AA858F5AE}"/>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6" name="Pladsholder til sidefod 5">
            <a:extLst>
              <a:ext uri="{FF2B5EF4-FFF2-40B4-BE49-F238E27FC236}">
                <a16:creationId xmlns:a16="http://schemas.microsoft.com/office/drawing/2014/main" id="{8F16638E-4D05-6F86-6C9E-1A3657F9AC36}"/>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C4B04993-CCEB-A296-0402-83180A54D032}"/>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2608320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80A71B-8EAC-285E-DAC0-8FA2F0159C4C}"/>
              </a:ext>
            </a:extLst>
          </p:cNvPr>
          <p:cNvSpPr>
            <a:spLocks noGrp="1"/>
          </p:cNvSpPr>
          <p:nvPr>
            <p:ph type="title"/>
          </p:nvPr>
        </p:nvSpPr>
        <p:spPr>
          <a:xfrm>
            <a:off x="839788" y="365125"/>
            <a:ext cx="10515600" cy="1325563"/>
          </a:xfrm>
          <a:prstGeom prst="rect">
            <a:avLst/>
          </a:prstGeo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5AB3B0B-EADD-91F2-BE09-7E038AFF56A7}"/>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A058770-B083-5B96-60E4-8A97A73CDEE3}"/>
              </a:ext>
            </a:extLst>
          </p:cNvPr>
          <p:cNvSpPr>
            <a:spLocks noGrp="1"/>
          </p:cNvSpPr>
          <p:nvPr>
            <p:ph sz="half" idx="2"/>
          </p:nvPr>
        </p:nvSpPr>
        <p:spPr>
          <a:xfrm>
            <a:off x="839788" y="2505075"/>
            <a:ext cx="5157787" cy="368458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16A9452-D34E-4754-0663-C88CA72840F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5CC9EE42-D225-D828-11E8-15AA4B8D6676}"/>
              </a:ext>
            </a:extLst>
          </p:cNvPr>
          <p:cNvSpPr>
            <a:spLocks noGrp="1"/>
          </p:cNvSpPr>
          <p:nvPr>
            <p:ph sz="quarter" idx="4"/>
          </p:nvPr>
        </p:nvSpPr>
        <p:spPr>
          <a:xfrm>
            <a:off x="6172200" y="2505075"/>
            <a:ext cx="5183188" cy="368458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4C6670D-9ABD-2366-E068-A609EDCFFF3A}"/>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8" name="Pladsholder til sidefod 7">
            <a:extLst>
              <a:ext uri="{FF2B5EF4-FFF2-40B4-BE49-F238E27FC236}">
                <a16:creationId xmlns:a16="http://schemas.microsoft.com/office/drawing/2014/main" id="{09950175-1A99-EAB8-D4C0-FC32470A2424}"/>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9" name="Pladsholder til slidenummer 8">
            <a:extLst>
              <a:ext uri="{FF2B5EF4-FFF2-40B4-BE49-F238E27FC236}">
                <a16:creationId xmlns:a16="http://schemas.microsoft.com/office/drawing/2014/main" id="{A1F5D676-4A90-C462-978F-56626D352CFA}"/>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1469950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CEBBC2-85B6-82C6-961C-93D1A03286AA}"/>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19A96017-4E76-918B-0B0F-D1071C52158D}"/>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4" name="Pladsholder til sidefod 3">
            <a:extLst>
              <a:ext uri="{FF2B5EF4-FFF2-40B4-BE49-F238E27FC236}">
                <a16:creationId xmlns:a16="http://schemas.microsoft.com/office/drawing/2014/main" id="{B982673B-1D9F-4469-8723-087F02D0F9F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5" name="Pladsholder til slidenummer 4">
            <a:extLst>
              <a:ext uri="{FF2B5EF4-FFF2-40B4-BE49-F238E27FC236}">
                <a16:creationId xmlns:a16="http://schemas.microsoft.com/office/drawing/2014/main" id="{89CAFB4B-2334-3D42-86C4-17D06DB0576B}"/>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2460951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C7B23CB7-AC3F-AC60-EBD2-C6516079BD8F}"/>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3" name="Pladsholder til sidefod 2">
            <a:extLst>
              <a:ext uri="{FF2B5EF4-FFF2-40B4-BE49-F238E27FC236}">
                <a16:creationId xmlns:a16="http://schemas.microsoft.com/office/drawing/2014/main" id="{D475D8C4-D266-14AE-9140-C1A444AFDB5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4" name="Pladsholder til slidenummer 3">
            <a:extLst>
              <a:ext uri="{FF2B5EF4-FFF2-40B4-BE49-F238E27FC236}">
                <a16:creationId xmlns:a16="http://schemas.microsoft.com/office/drawing/2014/main" id="{38918EB7-6E93-1E73-8F59-0676B114E330}"/>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3475947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AC873D-1940-31EA-635D-A963B818025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84AED6C-518E-0D94-1DAF-BC22774C709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939DE743-3F30-4759-378D-1B157761606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D589F55-ECBC-6DC5-EE16-777376F7350B}"/>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6" name="Pladsholder til sidefod 5">
            <a:extLst>
              <a:ext uri="{FF2B5EF4-FFF2-40B4-BE49-F238E27FC236}">
                <a16:creationId xmlns:a16="http://schemas.microsoft.com/office/drawing/2014/main" id="{390822D2-B58F-E11C-4881-DD0A07EC30CF}"/>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FFF25B3A-2B1E-6FEB-6B87-CD2C5E73888C}"/>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64988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8A6B1C-CBD0-FB9E-58CC-544B58FD066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83BE93E-01D9-0D68-E6D9-D5E110458FD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76FFE85-C5CB-DFAB-FA87-F3F3923E52F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39B4AD4-23C6-1BFE-792D-B762B83C7D6F}"/>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6" name="Pladsholder til sidefod 5">
            <a:extLst>
              <a:ext uri="{FF2B5EF4-FFF2-40B4-BE49-F238E27FC236}">
                <a16:creationId xmlns:a16="http://schemas.microsoft.com/office/drawing/2014/main" id="{54E5032D-B587-F057-0A70-C4EE7479B390}"/>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1F2A72E8-1950-40DC-C80A-E83158A03E27}"/>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1924768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568B88-1FB3-92B4-98D8-FA7125CE5C42}"/>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4BD82CB7-1EB1-FE74-5D73-53F9FBF7C32F}"/>
              </a:ext>
            </a:extLst>
          </p:cNvPr>
          <p:cNvSpPr>
            <a:spLocks noGrp="1"/>
          </p:cNvSpPr>
          <p:nvPr>
            <p:ph type="body" orient="vert" idx="1"/>
          </p:nvPr>
        </p:nvSpPr>
        <p:spPr>
          <a:xfrm>
            <a:off x="838200" y="1825625"/>
            <a:ext cx="10515600" cy="4351338"/>
          </a:xfrm>
          <a:prstGeom prst="rect">
            <a:avLst/>
          </a:prstGeo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12B4D600-0F3A-C4FF-C6AC-FBDC4C7290D9}"/>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5" name="Pladsholder til sidefod 4">
            <a:extLst>
              <a:ext uri="{FF2B5EF4-FFF2-40B4-BE49-F238E27FC236}">
                <a16:creationId xmlns:a16="http://schemas.microsoft.com/office/drawing/2014/main" id="{383DBDAE-E409-2E9A-3039-16AD8649CD5F}"/>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A9D70FBC-93AF-5606-12DD-AEC3E30C4555}"/>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457838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C27EB71-FBC9-0E91-DDAC-CB5F730F622B}"/>
              </a:ext>
            </a:extLst>
          </p:cNvPr>
          <p:cNvSpPr>
            <a:spLocks noGrp="1"/>
          </p:cNvSpPr>
          <p:nvPr>
            <p:ph type="title" orient="vert"/>
          </p:nvPr>
        </p:nvSpPr>
        <p:spPr>
          <a:xfrm>
            <a:off x="8724900" y="365125"/>
            <a:ext cx="2628900" cy="5811838"/>
          </a:xfrm>
          <a:prstGeom prst="rect">
            <a:avLst/>
          </a:prstGeo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4F79A289-5744-AE4B-8F8F-71EE76AE2301}"/>
              </a:ext>
            </a:extLst>
          </p:cNvPr>
          <p:cNvSpPr>
            <a:spLocks noGrp="1"/>
          </p:cNvSpPr>
          <p:nvPr>
            <p:ph type="body" orient="vert" idx="1"/>
          </p:nvPr>
        </p:nvSpPr>
        <p:spPr>
          <a:xfrm>
            <a:off x="838200" y="365125"/>
            <a:ext cx="7734300" cy="5811838"/>
          </a:xfrm>
          <a:prstGeom prst="rect">
            <a:avLst/>
          </a:prstGeo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EF72BCA-07AB-C216-1060-455E4E1C4922}"/>
              </a:ext>
            </a:extLst>
          </p:cNvPr>
          <p:cNvSpPr>
            <a:spLocks noGrp="1"/>
          </p:cNvSpPr>
          <p:nvPr>
            <p:ph type="dt" sz="half" idx="10"/>
          </p:nvPr>
        </p:nvSpPr>
        <p:spPr>
          <a:xfrm>
            <a:off x="838200" y="6356350"/>
            <a:ext cx="2743200" cy="365125"/>
          </a:xfrm>
          <a:prstGeom prst="rect">
            <a:avLst/>
          </a:prstGeom>
        </p:spPr>
        <p:txBody>
          <a:bodyPr/>
          <a:lstStyle/>
          <a:p>
            <a:fld id="{BD25D7C3-86A6-4554-9512-D5E21B0D4D57}" type="datetimeFigureOut">
              <a:rPr lang="da-DK" smtClean="0"/>
              <a:t>02-10-2026</a:t>
            </a:fld>
            <a:endParaRPr lang="da-DK"/>
          </a:p>
        </p:txBody>
      </p:sp>
      <p:sp>
        <p:nvSpPr>
          <p:cNvPr id="5" name="Pladsholder til sidefod 4">
            <a:extLst>
              <a:ext uri="{FF2B5EF4-FFF2-40B4-BE49-F238E27FC236}">
                <a16:creationId xmlns:a16="http://schemas.microsoft.com/office/drawing/2014/main" id="{325315CB-4DFD-9BFF-FFBC-E604B25F63E6}"/>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7DBCB5B1-3F7F-FBE6-AFE8-F668C6AD184D}"/>
              </a:ext>
            </a:extLst>
          </p:cNvPr>
          <p:cNvSpPr>
            <a:spLocks noGrp="1"/>
          </p:cNvSpPr>
          <p:nvPr>
            <p:ph type="sldNum" sz="quarter" idx="12"/>
          </p:nvPr>
        </p:nvSpPr>
        <p:spPr>
          <a:xfrm>
            <a:off x="8610600" y="6356350"/>
            <a:ext cx="2743200" cy="365125"/>
          </a:xfrm>
          <a:prstGeom prst="rect">
            <a:avLst/>
          </a:prstGeom>
        </p:spPr>
        <p:txBody>
          <a:bodyPr/>
          <a:lstStyle/>
          <a:p>
            <a:fld id="{895291DA-D268-4AD0-B6AC-39A682C19945}" type="slidenum">
              <a:rPr lang="da-DK" smtClean="0"/>
              <a:t>‹nr.›</a:t>
            </a:fld>
            <a:endParaRPr lang="da-DK"/>
          </a:p>
        </p:txBody>
      </p:sp>
    </p:spTree>
    <p:extLst>
      <p:ext uri="{BB962C8B-B14F-4D97-AF65-F5344CB8AC3E}">
        <p14:creationId xmlns:p14="http://schemas.microsoft.com/office/powerpoint/2010/main" val="3513911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4218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vpt.dk/kerneomraader/born-og-unge/dette-tiltraekker-og-fastholder-socialraadgivere-i-jobbe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vpt.dk/kerneomraader/born-og-unge/dette-tiltraekker-og-fastholder-socialraadgivere-i-jobbet"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458815CE-742F-4E0A-D18B-8388AA8EBD20}"/>
              </a:ext>
            </a:extLst>
          </p:cNvPr>
          <p:cNvSpPr/>
          <p:nvPr/>
        </p:nvSpPr>
        <p:spPr>
          <a:xfrm>
            <a:off x="-1" y="0"/>
            <a:ext cx="6480165" cy="6884964"/>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Titel 1">
            <a:extLst>
              <a:ext uri="{FF2B5EF4-FFF2-40B4-BE49-F238E27FC236}">
                <a16:creationId xmlns:a16="http://schemas.microsoft.com/office/drawing/2014/main" id="{898A4CE8-3954-A724-EBD6-F7103F509283}"/>
              </a:ext>
            </a:extLst>
          </p:cNvPr>
          <p:cNvSpPr txBox="1">
            <a:spLocks/>
          </p:cNvSpPr>
          <p:nvPr/>
        </p:nvSpPr>
        <p:spPr>
          <a:xfrm>
            <a:off x="655899" y="1237796"/>
            <a:ext cx="4924629" cy="131989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da-DK" sz="4400" b="1" dirty="0">
                <a:solidFill>
                  <a:schemeClr val="bg1"/>
                </a:solidFill>
                <a:latin typeface="Aptos ExtraBold" panose="020B0004020202020204" pitchFamily="34" charset="0"/>
              </a:rPr>
              <a:t>Socialrådgivernes mobilitet</a:t>
            </a:r>
          </a:p>
        </p:txBody>
      </p:sp>
      <p:sp>
        <p:nvSpPr>
          <p:cNvPr id="16" name="Undertitel 2">
            <a:extLst>
              <a:ext uri="{FF2B5EF4-FFF2-40B4-BE49-F238E27FC236}">
                <a16:creationId xmlns:a16="http://schemas.microsoft.com/office/drawing/2014/main" id="{8767A2C4-E5BE-8EC3-D5F7-C639312DB2BF}"/>
              </a:ext>
            </a:extLst>
          </p:cNvPr>
          <p:cNvSpPr txBox="1">
            <a:spLocks/>
          </p:cNvSpPr>
          <p:nvPr/>
        </p:nvSpPr>
        <p:spPr>
          <a:xfrm>
            <a:off x="620211" y="2714677"/>
            <a:ext cx="4542099" cy="207340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a-DK" sz="2200" dirty="0">
                <a:solidFill>
                  <a:schemeClr val="bg1"/>
                </a:solidFill>
                <a:latin typeface="Aptos Light" panose="020B0004020202020204" pitchFamily="34" charset="0"/>
                <a:cs typeface="Calibri Light" panose="020F0302020204030204" pitchFamily="34" charset="0"/>
              </a:rPr>
              <a:t>En analyse af socialrådgivernes mobilitet, rekruttering og fastholdelsesfaktorer på myndighedsområdet i kommunerne.</a:t>
            </a:r>
          </a:p>
          <a:p>
            <a:pPr algn="l"/>
            <a:r>
              <a:rPr lang="da-DK" sz="2200" dirty="0">
                <a:solidFill>
                  <a:srgbClr val="CADADA"/>
                </a:solidFill>
                <a:latin typeface="Aptos Light" panose="020B0004020202020204" pitchFamily="34" charset="0"/>
                <a:cs typeface="Calibri Light" panose="020F0302020204030204" pitchFamily="34" charset="0"/>
              </a:rPr>
              <a:t>OK24 projekt</a:t>
            </a:r>
          </a:p>
        </p:txBody>
      </p:sp>
      <p:pic>
        <p:nvPicPr>
          <p:cNvPr id="29" name="Billede 28">
            <a:extLst>
              <a:ext uri="{FF2B5EF4-FFF2-40B4-BE49-F238E27FC236}">
                <a16:creationId xmlns:a16="http://schemas.microsoft.com/office/drawing/2014/main" id="{8B45E23D-571A-ABDA-EC95-35FFE106B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1791" y="0"/>
            <a:ext cx="5750169" cy="6858000"/>
          </a:xfrm>
          <a:prstGeom prst="rect">
            <a:avLst/>
          </a:prstGeom>
        </p:spPr>
      </p:pic>
      <p:pic>
        <p:nvPicPr>
          <p:cNvPr id="30" name="Billede 29">
            <a:extLst>
              <a:ext uri="{FF2B5EF4-FFF2-40B4-BE49-F238E27FC236}">
                <a16:creationId xmlns:a16="http://schemas.microsoft.com/office/drawing/2014/main" id="{019D16BE-0C80-53B1-87B7-CCF71D8AC6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113" y="5878391"/>
            <a:ext cx="2801796" cy="283583"/>
          </a:xfrm>
          <a:prstGeom prst="rect">
            <a:avLst/>
          </a:prstGeom>
        </p:spPr>
      </p:pic>
      <p:pic>
        <p:nvPicPr>
          <p:cNvPr id="31" name="Billede 30">
            <a:extLst>
              <a:ext uri="{FF2B5EF4-FFF2-40B4-BE49-F238E27FC236}">
                <a16:creationId xmlns:a16="http://schemas.microsoft.com/office/drawing/2014/main" id="{AA22686B-8397-C9AB-EFAB-E684231F73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8649" y="5676955"/>
            <a:ext cx="668402" cy="402872"/>
          </a:xfrm>
          <a:prstGeom prst="rect">
            <a:avLst/>
          </a:prstGeom>
        </p:spPr>
      </p:pic>
      <p:sp>
        <p:nvSpPr>
          <p:cNvPr id="2" name="Undertitel 2">
            <a:extLst>
              <a:ext uri="{FF2B5EF4-FFF2-40B4-BE49-F238E27FC236}">
                <a16:creationId xmlns:a16="http://schemas.microsoft.com/office/drawing/2014/main" id="{C780B730-3179-E56C-E671-59C0E5926838}"/>
              </a:ext>
            </a:extLst>
          </p:cNvPr>
          <p:cNvSpPr txBox="1">
            <a:spLocks/>
          </p:cNvSpPr>
          <p:nvPr/>
        </p:nvSpPr>
        <p:spPr>
          <a:xfrm>
            <a:off x="10727852" y="318957"/>
            <a:ext cx="1053247" cy="35896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da-DK" sz="1400" dirty="0">
                <a:solidFill>
                  <a:schemeClr val="bg1"/>
                </a:solidFill>
                <a:latin typeface="Aptos Light" panose="020B0004020202020204" pitchFamily="34" charset="0"/>
                <a:cs typeface="Calibri Light" panose="020F0302020204030204" pitchFamily="34" charset="0"/>
              </a:rPr>
              <a:t>2026</a:t>
            </a:r>
          </a:p>
        </p:txBody>
      </p:sp>
    </p:spTree>
    <p:extLst>
      <p:ext uri="{BB962C8B-B14F-4D97-AF65-F5344CB8AC3E}">
        <p14:creationId xmlns:p14="http://schemas.microsoft.com/office/powerpoint/2010/main" val="2729553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ladsholder til indhold 2">
            <a:extLst>
              <a:ext uri="{FF2B5EF4-FFF2-40B4-BE49-F238E27FC236}">
                <a16:creationId xmlns:a16="http://schemas.microsoft.com/office/drawing/2014/main" id="{AEF0C6E8-295E-CF5A-FEDE-BB48CB364795}"/>
              </a:ext>
            </a:extLst>
          </p:cNvPr>
          <p:cNvSpPr txBox="1">
            <a:spLocks/>
          </p:cNvSpPr>
          <p:nvPr/>
        </p:nvSpPr>
        <p:spPr>
          <a:xfrm>
            <a:off x="8784312" y="2430743"/>
            <a:ext cx="2245658" cy="3149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da-DK" sz="1800" dirty="0">
                <a:latin typeface="Aptos Light" panose="020B0004020202020204" pitchFamily="34" charset="0"/>
              </a:rPr>
              <a:t>Om projektet</a:t>
            </a:r>
          </a:p>
          <a:p>
            <a:pPr marL="0" indent="0">
              <a:lnSpc>
                <a:spcPct val="150000"/>
              </a:lnSpc>
              <a:buFont typeface="Arial" panose="020B0604020202020204" pitchFamily="34" charset="0"/>
              <a:buNone/>
            </a:pPr>
            <a:r>
              <a:rPr lang="da-DK" sz="1800" dirty="0">
                <a:latin typeface="Aptos Light" panose="020B0004020202020204" pitchFamily="34" charset="0"/>
              </a:rPr>
              <a:t>Områdeafgang</a:t>
            </a:r>
          </a:p>
          <a:p>
            <a:pPr marL="0" indent="0">
              <a:lnSpc>
                <a:spcPct val="150000"/>
              </a:lnSpc>
              <a:buFont typeface="Arial" panose="020B0604020202020204" pitchFamily="34" charset="0"/>
              <a:buNone/>
            </a:pPr>
            <a:r>
              <a:rPr lang="da-DK" sz="1800" dirty="0">
                <a:latin typeface="Aptos Light" panose="020B0004020202020204" pitchFamily="34" charset="0"/>
              </a:rPr>
              <a:t>Jobafgang</a:t>
            </a:r>
          </a:p>
          <a:p>
            <a:pPr marL="0" indent="0">
              <a:lnSpc>
                <a:spcPct val="150000"/>
              </a:lnSpc>
              <a:buFont typeface="Arial" panose="020B0604020202020204" pitchFamily="34" charset="0"/>
              <a:buNone/>
            </a:pPr>
            <a:r>
              <a:rPr lang="da-DK" sz="1800" dirty="0">
                <a:latin typeface="Aptos Light" panose="020B0004020202020204" pitchFamily="34" charset="0"/>
              </a:rPr>
              <a:t>Afgang fra faget</a:t>
            </a:r>
          </a:p>
          <a:p>
            <a:pPr marL="0" indent="0">
              <a:lnSpc>
                <a:spcPct val="150000"/>
              </a:lnSpc>
              <a:buFont typeface="Arial" panose="020B0604020202020204" pitchFamily="34" charset="0"/>
              <a:buNone/>
            </a:pPr>
            <a:r>
              <a:rPr lang="da-DK" sz="1800" dirty="0">
                <a:latin typeface="Aptos Light" panose="020B0004020202020204" pitchFamily="34" charset="0"/>
              </a:rPr>
              <a:t>Bilag</a:t>
            </a:r>
            <a:endParaRPr lang="da-DK" sz="1800" dirty="0"/>
          </a:p>
          <a:p>
            <a:endParaRPr lang="da-DK" sz="1800" dirty="0"/>
          </a:p>
          <a:p>
            <a:endParaRPr lang="da-DK" sz="1800" dirty="0"/>
          </a:p>
        </p:txBody>
      </p:sp>
      <p:sp>
        <p:nvSpPr>
          <p:cNvPr id="17" name="Titel 1">
            <a:extLst>
              <a:ext uri="{FF2B5EF4-FFF2-40B4-BE49-F238E27FC236}">
                <a16:creationId xmlns:a16="http://schemas.microsoft.com/office/drawing/2014/main" id="{1A7DBA43-075F-2D93-F9E3-D3BF5E7A7319}"/>
              </a:ext>
            </a:extLst>
          </p:cNvPr>
          <p:cNvSpPr txBox="1">
            <a:spLocks/>
          </p:cNvSpPr>
          <p:nvPr/>
        </p:nvSpPr>
        <p:spPr>
          <a:xfrm>
            <a:off x="8285548" y="1643217"/>
            <a:ext cx="2245658" cy="59198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da-DK" sz="3200" b="1" dirty="0">
                <a:solidFill>
                  <a:srgbClr val="177F86"/>
                </a:solidFill>
                <a:latin typeface="Aptos ExtraBold" panose="020B0004020202020204" pitchFamily="34" charset="0"/>
              </a:rPr>
              <a:t>Indhold</a:t>
            </a:r>
          </a:p>
        </p:txBody>
      </p:sp>
      <p:sp>
        <p:nvSpPr>
          <p:cNvPr id="18" name="Pladsholder til indhold 2">
            <a:extLst>
              <a:ext uri="{FF2B5EF4-FFF2-40B4-BE49-F238E27FC236}">
                <a16:creationId xmlns:a16="http://schemas.microsoft.com/office/drawing/2014/main" id="{5028B47B-85C9-8994-A0F5-119F4E906A5A}"/>
              </a:ext>
            </a:extLst>
          </p:cNvPr>
          <p:cNvSpPr txBox="1">
            <a:spLocks/>
          </p:cNvSpPr>
          <p:nvPr/>
        </p:nvSpPr>
        <p:spPr>
          <a:xfrm>
            <a:off x="7936817" y="2430743"/>
            <a:ext cx="811306" cy="31497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50000"/>
              </a:lnSpc>
              <a:buFont typeface="Arial" panose="020B0604020202020204" pitchFamily="34" charset="0"/>
              <a:buNone/>
            </a:pPr>
            <a:r>
              <a:rPr lang="da-DK" sz="1800" dirty="0">
                <a:solidFill>
                  <a:srgbClr val="177F86"/>
                </a:solidFill>
                <a:latin typeface="Aptos Light" panose="020B0004020202020204" pitchFamily="34" charset="0"/>
              </a:rPr>
              <a:t>01</a:t>
            </a:r>
          </a:p>
          <a:p>
            <a:pPr marL="0" indent="0" algn="r">
              <a:lnSpc>
                <a:spcPct val="150000"/>
              </a:lnSpc>
              <a:buFont typeface="Arial" panose="020B0604020202020204" pitchFamily="34" charset="0"/>
              <a:buNone/>
            </a:pPr>
            <a:r>
              <a:rPr lang="da-DK" sz="1800" dirty="0">
                <a:solidFill>
                  <a:srgbClr val="177F86"/>
                </a:solidFill>
                <a:latin typeface="Aptos Light" panose="020B0004020202020204" pitchFamily="34" charset="0"/>
              </a:rPr>
              <a:t>02</a:t>
            </a:r>
          </a:p>
          <a:p>
            <a:pPr marL="0" indent="0" algn="r">
              <a:lnSpc>
                <a:spcPct val="150000"/>
              </a:lnSpc>
              <a:buFont typeface="Arial" panose="020B0604020202020204" pitchFamily="34" charset="0"/>
              <a:buNone/>
            </a:pPr>
            <a:r>
              <a:rPr lang="da-DK" sz="1800" dirty="0">
                <a:solidFill>
                  <a:srgbClr val="177F86"/>
                </a:solidFill>
                <a:latin typeface="Aptos Light" panose="020B0004020202020204" pitchFamily="34" charset="0"/>
              </a:rPr>
              <a:t>03</a:t>
            </a:r>
          </a:p>
          <a:p>
            <a:pPr marL="0" indent="0" algn="r">
              <a:lnSpc>
                <a:spcPct val="150000"/>
              </a:lnSpc>
              <a:buFont typeface="Arial" panose="020B0604020202020204" pitchFamily="34" charset="0"/>
              <a:buNone/>
            </a:pPr>
            <a:r>
              <a:rPr lang="da-DK" sz="1800" dirty="0">
                <a:solidFill>
                  <a:srgbClr val="177F86"/>
                </a:solidFill>
                <a:latin typeface="Aptos Light" panose="020B0004020202020204" pitchFamily="34" charset="0"/>
              </a:rPr>
              <a:t>04</a:t>
            </a:r>
          </a:p>
          <a:p>
            <a:pPr marL="0" indent="0" algn="r">
              <a:lnSpc>
                <a:spcPct val="150000"/>
              </a:lnSpc>
              <a:buFont typeface="Arial" panose="020B0604020202020204" pitchFamily="34" charset="0"/>
              <a:buNone/>
            </a:pPr>
            <a:r>
              <a:rPr lang="da-DK" sz="1800" dirty="0">
                <a:solidFill>
                  <a:srgbClr val="177F86"/>
                </a:solidFill>
                <a:latin typeface="Aptos Light" panose="020B0004020202020204" pitchFamily="34" charset="0"/>
              </a:rPr>
              <a:t>05</a:t>
            </a:r>
            <a:endParaRPr lang="da-DK" sz="1800" dirty="0"/>
          </a:p>
        </p:txBody>
      </p:sp>
      <p:sp>
        <p:nvSpPr>
          <p:cNvPr id="19" name="Rektangel 18">
            <a:extLst>
              <a:ext uri="{FF2B5EF4-FFF2-40B4-BE49-F238E27FC236}">
                <a16:creationId xmlns:a16="http://schemas.microsoft.com/office/drawing/2014/main" id="{8F2F3F67-4BC0-E060-B481-0C732724657F}"/>
              </a:ext>
            </a:extLst>
          </p:cNvPr>
          <p:cNvSpPr/>
          <p:nvPr/>
        </p:nvSpPr>
        <p:spPr>
          <a:xfrm>
            <a:off x="-1" y="0"/>
            <a:ext cx="6448914" cy="6858000"/>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Ellipse 2">
            <a:extLst>
              <a:ext uri="{FF2B5EF4-FFF2-40B4-BE49-F238E27FC236}">
                <a16:creationId xmlns:a16="http://schemas.microsoft.com/office/drawing/2014/main" id="{CC999F5D-BDBE-EBFB-FD15-0BEB2B3B1756}"/>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indhold 2">
            <a:extLst>
              <a:ext uri="{FF2B5EF4-FFF2-40B4-BE49-F238E27FC236}">
                <a16:creationId xmlns:a16="http://schemas.microsoft.com/office/drawing/2014/main" id="{3FC89883-CB4A-DE65-3BEB-D1A7BE3AF92E}"/>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01</a:t>
            </a:r>
          </a:p>
        </p:txBody>
      </p:sp>
    </p:spTree>
    <p:extLst>
      <p:ext uri="{BB962C8B-B14F-4D97-AF65-F5344CB8AC3E}">
        <p14:creationId xmlns:p14="http://schemas.microsoft.com/office/powerpoint/2010/main" val="3745009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D02D270A-DF72-22C5-C3C5-FAC4564C80E7}"/>
              </a:ext>
            </a:extLst>
          </p:cNvPr>
          <p:cNvSpPr/>
          <p:nvPr/>
        </p:nvSpPr>
        <p:spPr>
          <a:xfrm>
            <a:off x="-64687" y="-1"/>
            <a:ext cx="6506518" cy="6840932"/>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2" name="Pladsholder til indhold 2">
            <a:extLst>
              <a:ext uri="{FF2B5EF4-FFF2-40B4-BE49-F238E27FC236}">
                <a16:creationId xmlns:a16="http://schemas.microsoft.com/office/drawing/2014/main" id="{3E53AB2F-78A8-D010-ED7E-A1983299B833}"/>
              </a:ext>
            </a:extLst>
          </p:cNvPr>
          <p:cNvSpPr txBox="1">
            <a:spLocks/>
          </p:cNvSpPr>
          <p:nvPr/>
        </p:nvSpPr>
        <p:spPr>
          <a:xfrm>
            <a:off x="1279935" y="2320868"/>
            <a:ext cx="2917475" cy="19271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da-DK" sz="1800" b="1" dirty="0">
                <a:latin typeface="Aptos SemiBold" panose="020B0004020202020204" pitchFamily="34" charset="0"/>
              </a:rPr>
              <a:t>Formål</a:t>
            </a:r>
          </a:p>
          <a:p>
            <a:pPr marL="0" indent="0">
              <a:lnSpc>
                <a:spcPct val="100000"/>
              </a:lnSpc>
              <a:buNone/>
            </a:pPr>
            <a:r>
              <a:rPr lang="da-DK" sz="1800" b="1" dirty="0">
                <a:latin typeface="Aptos SemiBold" panose="020B0004020202020204" pitchFamily="34" charset="0"/>
              </a:rPr>
              <a:t>To spor</a:t>
            </a:r>
          </a:p>
          <a:p>
            <a:pPr marL="0" indent="0">
              <a:lnSpc>
                <a:spcPct val="100000"/>
              </a:lnSpc>
              <a:buNone/>
            </a:pPr>
            <a:r>
              <a:rPr lang="da-DK" sz="1800" b="1" dirty="0">
                <a:latin typeface="Aptos SemiBold" panose="020B0004020202020204" pitchFamily="34" charset="0"/>
              </a:rPr>
              <a:t>Målinger af afgang</a:t>
            </a:r>
          </a:p>
          <a:p>
            <a:pPr marL="0" indent="0">
              <a:lnSpc>
                <a:spcPct val="100000"/>
              </a:lnSpc>
              <a:buNone/>
            </a:pPr>
            <a:r>
              <a:rPr lang="da-DK" sz="1800" b="1" dirty="0">
                <a:latin typeface="Aptos SemiBold" panose="020B0004020202020204" pitchFamily="34" charset="0"/>
              </a:rPr>
              <a:t>Hovedresultater</a:t>
            </a:r>
          </a:p>
        </p:txBody>
      </p:sp>
      <p:sp>
        <p:nvSpPr>
          <p:cNvPr id="23" name="Pladsholder til indhold 2">
            <a:extLst>
              <a:ext uri="{FF2B5EF4-FFF2-40B4-BE49-F238E27FC236}">
                <a16:creationId xmlns:a16="http://schemas.microsoft.com/office/drawing/2014/main" id="{B640A626-8D89-2296-7133-8DEC96B0B3D5}"/>
              </a:ext>
            </a:extLst>
          </p:cNvPr>
          <p:cNvSpPr txBox="1">
            <a:spLocks/>
          </p:cNvSpPr>
          <p:nvPr/>
        </p:nvSpPr>
        <p:spPr>
          <a:xfrm>
            <a:off x="457201" y="2320868"/>
            <a:ext cx="852185" cy="19271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914400" rtl="0" eaLnBrk="1" latinLnBrk="0" hangingPunct="1">
              <a:lnSpc>
                <a:spcPct val="100000"/>
              </a:lnSpc>
              <a:spcBef>
                <a:spcPts val="1000"/>
              </a:spcBef>
              <a:buFont typeface="Arial" panose="020B0604020202020204" pitchFamily="34" charset="0"/>
              <a:buNone/>
            </a:pPr>
            <a:r>
              <a:rPr lang="da-DK" sz="1800" dirty="0">
                <a:solidFill>
                  <a:srgbClr val="177F86"/>
                </a:solidFill>
                <a:latin typeface="Aptos Light" panose="020B0004020202020204" pitchFamily="34" charset="0"/>
              </a:rPr>
              <a:t>•</a:t>
            </a:r>
          </a:p>
          <a:p>
            <a:pPr marL="0" indent="0" algn="r" defTabSz="914400" rtl="0" eaLnBrk="1" latinLnBrk="0" hangingPunct="1">
              <a:lnSpc>
                <a:spcPct val="100000"/>
              </a:lnSpc>
              <a:spcBef>
                <a:spcPts val="1000"/>
              </a:spcBef>
              <a:buFont typeface="Arial" panose="020B0604020202020204" pitchFamily="34" charset="0"/>
              <a:buNone/>
            </a:pPr>
            <a:r>
              <a:rPr lang="da-DK" sz="1800" dirty="0">
                <a:solidFill>
                  <a:srgbClr val="177F86"/>
                </a:solidFill>
                <a:latin typeface="Aptos Light" panose="020B0004020202020204" pitchFamily="34" charset="0"/>
              </a:rPr>
              <a:t>•</a:t>
            </a:r>
          </a:p>
          <a:p>
            <a:pPr marL="0" indent="0" algn="r" defTabSz="914400" rtl="0" eaLnBrk="1" latinLnBrk="0" hangingPunct="1">
              <a:lnSpc>
                <a:spcPct val="100000"/>
              </a:lnSpc>
              <a:spcBef>
                <a:spcPts val="1000"/>
              </a:spcBef>
              <a:buFont typeface="Arial" panose="020B0604020202020204" pitchFamily="34" charset="0"/>
              <a:buNone/>
            </a:pPr>
            <a:r>
              <a:rPr lang="da-DK" sz="1800" dirty="0">
                <a:solidFill>
                  <a:srgbClr val="177F86"/>
                </a:solidFill>
                <a:latin typeface="Aptos Light" panose="020B0004020202020204" pitchFamily="34" charset="0"/>
              </a:rPr>
              <a:t>•</a:t>
            </a:r>
          </a:p>
          <a:p>
            <a:pPr marL="0" indent="0" algn="r" defTabSz="914400" rtl="0" eaLnBrk="1" latinLnBrk="0" hangingPunct="1">
              <a:lnSpc>
                <a:spcPct val="100000"/>
              </a:lnSpc>
              <a:spcBef>
                <a:spcPts val="1000"/>
              </a:spcBef>
              <a:buFont typeface="Arial" panose="020B0604020202020204" pitchFamily="34" charset="0"/>
              <a:buNone/>
            </a:pPr>
            <a:r>
              <a:rPr lang="da-DK" sz="1800" dirty="0">
                <a:solidFill>
                  <a:srgbClr val="177F86"/>
                </a:solidFill>
                <a:latin typeface="Aptos Light" panose="020B0004020202020204" pitchFamily="34" charset="0"/>
              </a:rPr>
              <a:t>•</a:t>
            </a:r>
          </a:p>
        </p:txBody>
      </p:sp>
      <p:sp>
        <p:nvSpPr>
          <p:cNvPr id="24" name="Titel 1">
            <a:extLst>
              <a:ext uri="{FF2B5EF4-FFF2-40B4-BE49-F238E27FC236}">
                <a16:creationId xmlns:a16="http://schemas.microsoft.com/office/drawing/2014/main" id="{62F5CC65-6DAC-D5B6-F2BD-7E9071A02CBD}"/>
              </a:ext>
            </a:extLst>
          </p:cNvPr>
          <p:cNvSpPr txBox="1">
            <a:spLocks/>
          </p:cNvSpPr>
          <p:nvPr/>
        </p:nvSpPr>
        <p:spPr>
          <a:xfrm>
            <a:off x="835612" y="824576"/>
            <a:ext cx="4506410" cy="6519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da-DK" sz="4000" b="1" dirty="0">
                <a:solidFill>
                  <a:srgbClr val="177F86"/>
                </a:solidFill>
                <a:latin typeface="Aptos ExtraBold" panose="020B0004020202020204" pitchFamily="34" charset="0"/>
              </a:rPr>
              <a:t>Om projektet</a:t>
            </a:r>
          </a:p>
        </p:txBody>
      </p:sp>
      <p:sp>
        <p:nvSpPr>
          <p:cNvPr id="26" name="Rektangel 25">
            <a:extLst>
              <a:ext uri="{FF2B5EF4-FFF2-40B4-BE49-F238E27FC236}">
                <a16:creationId xmlns:a16="http://schemas.microsoft.com/office/drawing/2014/main" id="{AFF49466-6D6F-54FF-180E-3336A97768A3}"/>
              </a:ext>
            </a:extLst>
          </p:cNvPr>
          <p:cNvSpPr/>
          <p:nvPr/>
        </p:nvSpPr>
        <p:spPr>
          <a:xfrm>
            <a:off x="7079673" y="6012873"/>
            <a:ext cx="5111819" cy="8280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28" name="Billede 27">
            <a:extLst>
              <a:ext uri="{FF2B5EF4-FFF2-40B4-BE49-F238E27FC236}">
                <a16:creationId xmlns:a16="http://schemas.microsoft.com/office/drawing/2014/main" id="{289FFCF7-49B5-1189-AF2A-5495835140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1831" y="0"/>
            <a:ext cx="5750169" cy="6858000"/>
          </a:xfrm>
          <a:prstGeom prst="rect">
            <a:avLst/>
          </a:prstGeom>
        </p:spPr>
      </p:pic>
      <p:sp>
        <p:nvSpPr>
          <p:cNvPr id="2" name="Rektangel 1">
            <a:extLst>
              <a:ext uri="{FF2B5EF4-FFF2-40B4-BE49-F238E27FC236}">
                <a16:creationId xmlns:a16="http://schemas.microsoft.com/office/drawing/2014/main" id="{141E8E59-CBCC-3C96-251E-3DD1F43AF901}"/>
              </a:ext>
            </a:extLst>
          </p:cNvPr>
          <p:cNvSpPr/>
          <p:nvPr/>
        </p:nvSpPr>
        <p:spPr>
          <a:xfrm>
            <a:off x="6424436" y="-44610"/>
            <a:ext cx="156117" cy="6902610"/>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Ellipse 2">
            <a:extLst>
              <a:ext uri="{FF2B5EF4-FFF2-40B4-BE49-F238E27FC236}">
                <a16:creationId xmlns:a16="http://schemas.microsoft.com/office/drawing/2014/main" id="{F07D24B0-86E7-1FA9-F12D-67B2BCEB741D}"/>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indhold 2">
            <a:extLst>
              <a:ext uri="{FF2B5EF4-FFF2-40B4-BE49-F238E27FC236}">
                <a16:creationId xmlns:a16="http://schemas.microsoft.com/office/drawing/2014/main" id="{A5B050E9-2A5E-6296-01F3-8927CF28DAC7}"/>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02</a:t>
            </a:r>
          </a:p>
        </p:txBody>
      </p:sp>
    </p:spTree>
    <p:extLst>
      <p:ext uri="{BB962C8B-B14F-4D97-AF65-F5344CB8AC3E}">
        <p14:creationId xmlns:p14="http://schemas.microsoft.com/office/powerpoint/2010/main" val="2468729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0E9C461-AA81-14E3-BC98-CA4D64CFCCE4}"/>
              </a:ext>
            </a:extLst>
          </p:cNvPr>
          <p:cNvSpPr>
            <a:spLocks noGrp="1"/>
          </p:cNvSpPr>
          <p:nvPr>
            <p:ph idx="1"/>
          </p:nvPr>
        </p:nvSpPr>
        <p:spPr>
          <a:xfrm>
            <a:off x="838200" y="2695524"/>
            <a:ext cx="4772891" cy="3317349"/>
          </a:xfrm>
        </p:spPr>
        <p:txBody>
          <a:bodyPr vert="horz" lIns="91440" tIns="45720" rIns="91440" bIns="45720" rtlCol="0" anchor="t">
            <a:normAutofit/>
          </a:bodyPr>
          <a:lstStyle/>
          <a:p>
            <a:pPr marL="0" indent="0">
              <a:lnSpc>
                <a:spcPct val="100000"/>
              </a:lnSpc>
              <a:buNone/>
              <a:defRPr/>
            </a:pPr>
            <a:r>
              <a:rPr kumimoji="0" lang="da-DK" sz="1800" u="none" strike="noStrike" kern="1200" cap="none" spc="0" normalizeH="0" baseline="0" noProof="0" dirty="0">
                <a:ln>
                  <a:noFill/>
                </a:ln>
                <a:effectLst/>
                <a:uLnTx/>
                <a:uFillTx/>
                <a:latin typeface="Aptos Light" panose="020B0004020202020204" pitchFamily="34" charset="0"/>
              </a:rPr>
              <a:t>KL og Dansk Socialrådgiverforening aftalte </a:t>
            </a:r>
            <a:r>
              <a:rPr lang="da-DK" sz="1800" dirty="0">
                <a:latin typeface="Aptos Light" panose="020B0004020202020204" pitchFamily="34" charset="0"/>
              </a:rPr>
              <a:t>ved OK24, at</a:t>
            </a:r>
            <a:r>
              <a:rPr kumimoji="0" lang="da-DK" sz="1800" u="none" strike="noStrike" kern="1200" cap="none" spc="0" normalizeH="0" baseline="0" noProof="0" dirty="0">
                <a:ln>
                  <a:noFill/>
                </a:ln>
                <a:effectLst/>
                <a:uLnTx/>
                <a:uFillTx/>
                <a:latin typeface="Aptos Light" panose="020B0004020202020204" pitchFamily="34" charset="0"/>
              </a:rPr>
              <a:t> iværksætte et fælles analysearbejde om socialrådgiveres mobilitet, rekrutterings- og fastholdelsesfaktorer på myndighedsområderne i kommunerne med særlig fokus på børneområdet.  </a:t>
            </a:r>
            <a:endParaRPr lang="da-DK" sz="1800" dirty="0">
              <a:latin typeface="Aptos Light" panose="020B0004020202020204" pitchFamily="34" charset="0"/>
            </a:endParaRPr>
          </a:p>
        </p:txBody>
      </p:sp>
      <p:sp>
        <p:nvSpPr>
          <p:cNvPr id="5" name="Rektangel 4">
            <a:extLst>
              <a:ext uri="{FF2B5EF4-FFF2-40B4-BE49-F238E27FC236}">
                <a16:creationId xmlns:a16="http://schemas.microsoft.com/office/drawing/2014/main" id="{C55E0870-854A-7F6C-219D-984B820B4D94}"/>
              </a:ext>
            </a:extLst>
          </p:cNvPr>
          <p:cNvSpPr/>
          <p:nvPr/>
        </p:nvSpPr>
        <p:spPr>
          <a:xfrm>
            <a:off x="7079673" y="6012873"/>
            <a:ext cx="5111819" cy="8280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7" name="Billede 6">
            <a:extLst>
              <a:ext uri="{FF2B5EF4-FFF2-40B4-BE49-F238E27FC236}">
                <a16:creationId xmlns:a16="http://schemas.microsoft.com/office/drawing/2014/main" id="{8B3B58FA-5971-2596-25F6-DF7EC20FA1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9732" y="0"/>
            <a:ext cx="5761760" cy="6888893"/>
          </a:xfrm>
          <a:prstGeom prst="rect">
            <a:avLst/>
          </a:prstGeom>
        </p:spPr>
      </p:pic>
      <p:sp>
        <p:nvSpPr>
          <p:cNvPr id="10" name="Titel 1">
            <a:extLst>
              <a:ext uri="{FF2B5EF4-FFF2-40B4-BE49-F238E27FC236}">
                <a16:creationId xmlns:a16="http://schemas.microsoft.com/office/drawing/2014/main" id="{5BE6DC40-9187-D710-5ED1-4B066E706E57}"/>
              </a:ext>
            </a:extLst>
          </p:cNvPr>
          <p:cNvSpPr txBox="1">
            <a:spLocks/>
          </p:cNvSpPr>
          <p:nvPr/>
        </p:nvSpPr>
        <p:spPr>
          <a:xfrm>
            <a:off x="831850" y="680588"/>
            <a:ext cx="4599132" cy="14530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b="1" dirty="0">
                <a:latin typeface="Aptos ExtraBold" panose="020B0004020202020204" pitchFamily="34" charset="0"/>
              </a:rPr>
              <a:t>Projekt om analyse </a:t>
            </a:r>
            <a:br>
              <a:rPr lang="da-DK" sz="3200" b="1" dirty="0">
                <a:latin typeface="Aptos ExtraBold" panose="020B0004020202020204" pitchFamily="34" charset="0"/>
              </a:rPr>
            </a:br>
            <a:r>
              <a:rPr lang="da-DK" sz="3200" b="1" dirty="0">
                <a:latin typeface="Aptos ExtraBold" panose="020B0004020202020204" pitchFamily="34" charset="0"/>
              </a:rPr>
              <a:t>af socialrådgivernes </a:t>
            </a:r>
            <a:br>
              <a:rPr lang="da-DK" sz="3200" b="1" dirty="0">
                <a:latin typeface="Aptos ExtraBold" panose="020B0004020202020204" pitchFamily="34" charset="0"/>
              </a:rPr>
            </a:br>
            <a:r>
              <a:rPr lang="da-DK" sz="3200" b="1" dirty="0">
                <a:latin typeface="Aptos ExtraBold" panose="020B0004020202020204" pitchFamily="34" charset="0"/>
              </a:rPr>
              <a:t>mobilitet</a:t>
            </a:r>
          </a:p>
        </p:txBody>
      </p:sp>
      <p:sp>
        <p:nvSpPr>
          <p:cNvPr id="2" name="Rektangel 1">
            <a:extLst>
              <a:ext uri="{FF2B5EF4-FFF2-40B4-BE49-F238E27FC236}">
                <a16:creationId xmlns:a16="http://schemas.microsoft.com/office/drawing/2014/main" id="{BC33893E-E333-CF52-DA37-1F788E0138A1}"/>
              </a:ext>
            </a:extLst>
          </p:cNvPr>
          <p:cNvSpPr/>
          <p:nvPr/>
        </p:nvSpPr>
        <p:spPr>
          <a:xfrm>
            <a:off x="6436177" y="-22305"/>
            <a:ext cx="156117" cy="6902610"/>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Ellipse 3">
            <a:extLst>
              <a:ext uri="{FF2B5EF4-FFF2-40B4-BE49-F238E27FC236}">
                <a16:creationId xmlns:a16="http://schemas.microsoft.com/office/drawing/2014/main" id="{1E1E59BE-A3A3-3FF1-3420-04495FDE0319}"/>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Pladsholder til indhold 2">
            <a:extLst>
              <a:ext uri="{FF2B5EF4-FFF2-40B4-BE49-F238E27FC236}">
                <a16:creationId xmlns:a16="http://schemas.microsoft.com/office/drawing/2014/main" id="{57349C3E-D274-95CA-73E5-7EA56FC55054}"/>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03</a:t>
            </a:r>
          </a:p>
        </p:txBody>
      </p:sp>
    </p:spTree>
    <p:extLst>
      <p:ext uri="{BB962C8B-B14F-4D97-AF65-F5344CB8AC3E}">
        <p14:creationId xmlns:p14="http://schemas.microsoft.com/office/powerpoint/2010/main" val="3229468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22B25295-DA23-A6DB-937F-2C40464701B9}"/>
              </a:ext>
            </a:extLst>
          </p:cNvPr>
          <p:cNvSpPr/>
          <p:nvPr/>
        </p:nvSpPr>
        <p:spPr>
          <a:xfrm>
            <a:off x="510988" y="1987827"/>
            <a:ext cx="11174506" cy="4372391"/>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0" name="Pladsholder til indhold 2">
            <a:extLst>
              <a:ext uri="{FF2B5EF4-FFF2-40B4-BE49-F238E27FC236}">
                <a16:creationId xmlns:a16="http://schemas.microsoft.com/office/drawing/2014/main" id="{BF20CA8F-6249-B167-8D21-C0AE08CCF608}"/>
              </a:ext>
            </a:extLst>
          </p:cNvPr>
          <p:cNvSpPr txBox="1">
            <a:spLocks/>
          </p:cNvSpPr>
          <p:nvPr/>
        </p:nvSpPr>
        <p:spPr>
          <a:xfrm>
            <a:off x="5916329" y="2396926"/>
            <a:ext cx="5380522" cy="4950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b="1" dirty="0">
                <a:effectLst/>
                <a:latin typeface="Aptos" panose="020B0004020202020204" pitchFamily="34" charset="0"/>
              </a:rPr>
              <a:t>2. Dataanalyse med fokus på mobilitet </a:t>
            </a:r>
            <a:r>
              <a:rPr lang="da-DK" sz="1600" dirty="0">
                <a:effectLst/>
                <a:latin typeface="Aptos Light" panose="020B0004020202020204" pitchFamily="34" charset="0"/>
              </a:rPr>
              <a:t>(afgang)</a:t>
            </a:r>
          </a:p>
        </p:txBody>
      </p:sp>
      <p:sp>
        <p:nvSpPr>
          <p:cNvPr id="21" name="Pladsholder til indhold 2">
            <a:extLst>
              <a:ext uri="{FF2B5EF4-FFF2-40B4-BE49-F238E27FC236}">
                <a16:creationId xmlns:a16="http://schemas.microsoft.com/office/drawing/2014/main" id="{18F8FA38-1916-9694-FFC7-3723AFB39250}"/>
              </a:ext>
            </a:extLst>
          </p:cNvPr>
          <p:cNvSpPr txBox="1">
            <a:spLocks/>
          </p:cNvSpPr>
          <p:nvPr/>
        </p:nvSpPr>
        <p:spPr>
          <a:xfrm>
            <a:off x="831850" y="2415940"/>
            <a:ext cx="4923492" cy="4950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b="1" dirty="0">
                <a:effectLst/>
                <a:latin typeface="Aptos" panose="020B0004020202020204" pitchFamily="34" charset="0"/>
              </a:rPr>
              <a:t>1. Undersøge fastholdelsesfaktorer </a:t>
            </a:r>
          </a:p>
        </p:txBody>
      </p:sp>
      <p:sp>
        <p:nvSpPr>
          <p:cNvPr id="22" name="Pladsholder til indhold 2">
            <a:extLst>
              <a:ext uri="{FF2B5EF4-FFF2-40B4-BE49-F238E27FC236}">
                <a16:creationId xmlns:a16="http://schemas.microsoft.com/office/drawing/2014/main" id="{6402DD02-B186-5279-9D07-613F12FA5FF6}"/>
              </a:ext>
            </a:extLst>
          </p:cNvPr>
          <p:cNvSpPr txBox="1">
            <a:spLocks/>
          </p:cNvSpPr>
          <p:nvPr/>
        </p:nvSpPr>
        <p:spPr>
          <a:xfrm>
            <a:off x="1124382" y="3063716"/>
            <a:ext cx="4256141" cy="31669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da-DK" sz="1800" b="1" dirty="0" err="1">
                <a:effectLst/>
                <a:latin typeface="Aptos SemiBold" panose="020B0004020202020204" pitchFamily="34" charset="0"/>
              </a:rPr>
              <a:t>Survey</a:t>
            </a:r>
            <a:r>
              <a:rPr lang="da-DK" sz="1800" b="1" dirty="0">
                <a:effectLst/>
                <a:latin typeface="Aptos SemiBold" panose="020B0004020202020204" pitchFamily="34" charset="0"/>
              </a:rPr>
              <a:t> og interviews af socialrådgivere </a:t>
            </a:r>
          </a:p>
          <a:p>
            <a:pPr marL="0" indent="0">
              <a:buNone/>
            </a:pPr>
            <a:r>
              <a:rPr lang="da-DK" sz="1600" dirty="0">
                <a:effectLst/>
                <a:latin typeface="Aptos Light" panose="020B0004020202020204" pitchFamily="34" charset="0"/>
              </a:rPr>
              <a:t>Resultaterne findes på: </a:t>
            </a:r>
            <a:r>
              <a:rPr lang="da-DK" sz="1600" dirty="0">
                <a:hlinkClick r:id="rId2"/>
              </a:rPr>
              <a:t>Dette tiltrækker og fastholder socialrådgivere i jobbet | VPT</a:t>
            </a:r>
            <a:endParaRPr lang="da-DK" sz="1600" dirty="0">
              <a:effectLst/>
              <a:latin typeface="Aptos Light" panose="020B0004020202020204" pitchFamily="34" charset="0"/>
            </a:endParaRPr>
          </a:p>
          <a:p>
            <a:pPr marL="0" indent="0">
              <a:lnSpc>
                <a:spcPct val="100000"/>
              </a:lnSpc>
              <a:buNone/>
            </a:pPr>
            <a:endParaRPr lang="da-DK" sz="2000" dirty="0">
              <a:effectLst/>
              <a:latin typeface="Aptos" panose="020B0004020202020204" pitchFamily="34" charset="0"/>
            </a:endParaRPr>
          </a:p>
          <a:p>
            <a:pPr marL="0" indent="0">
              <a:lnSpc>
                <a:spcPct val="100000"/>
              </a:lnSpc>
              <a:buNone/>
            </a:pPr>
            <a:r>
              <a:rPr lang="da-DK" sz="1800" b="1" dirty="0">
                <a:effectLst/>
                <a:latin typeface="Aptos SemiBold" panose="020B0004020202020204" pitchFamily="34" charset="0"/>
              </a:rPr>
              <a:t>Formål: </a:t>
            </a:r>
          </a:p>
          <a:p>
            <a:pPr marL="0" indent="0">
              <a:lnSpc>
                <a:spcPct val="100000"/>
              </a:lnSpc>
              <a:buNone/>
            </a:pPr>
            <a:r>
              <a:rPr lang="da-DK" sz="1600" dirty="0">
                <a:effectLst/>
                <a:latin typeface="Aptos Light" panose="020B0004020202020204" pitchFamily="34" charset="0"/>
              </a:rPr>
              <a:t>At skabe indsigt i de kommunalt ansatte socialrådgivere, med særligt fokus på det specialiserede børneområde, og hvad der kendetegner en god arbejdsplads og tiltrækker og fastholder dem i jobbet. </a:t>
            </a:r>
          </a:p>
        </p:txBody>
      </p:sp>
      <p:sp>
        <p:nvSpPr>
          <p:cNvPr id="23" name="Pladsholder til indhold 2">
            <a:extLst>
              <a:ext uri="{FF2B5EF4-FFF2-40B4-BE49-F238E27FC236}">
                <a16:creationId xmlns:a16="http://schemas.microsoft.com/office/drawing/2014/main" id="{9C03263E-93E9-3B2D-09AD-7FC5F685FD36}"/>
              </a:ext>
            </a:extLst>
          </p:cNvPr>
          <p:cNvSpPr txBox="1">
            <a:spLocks/>
          </p:cNvSpPr>
          <p:nvPr/>
        </p:nvSpPr>
        <p:spPr>
          <a:xfrm>
            <a:off x="6170384" y="3050269"/>
            <a:ext cx="5021179" cy="316698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da-DK" sz="1800" b="1" dirty="0">
                <a:effectLst/>
                <a:latin typeface="Aptos SemiBold" panose="020B0004020202020204" pitchFamily="34" charset="0"/>
              </a:rPr>
              <a:t>Kvantitativ undersøgelse</a:t>
            </a:r>
          </a:p>
          <a:p>
            <a:pPr marL="0" indent="0">
              <a:buNone/>
            </a:pPr>
            <a:r>
              <a:rPr kumimoji="0" lang="da-DK" sz="1600" b="0" i="0" u="none" strike="noStrike" kern="1200" cap="none" spc="0" normalizeH="0" baseline="0" noProof="0" dirty="0">
                <a:ln>
                  <a:noFill/>
                </a:ln>
                <a:solidFill>
                  <a:prstClr val="black"/>
                </a:solidFill>
                <a:effectLst/>
                <a:uLnTx/>
                <a:uFillTx/>
                <a:latin typeface="Aptos Light" panose="020B0004020202020204" pitchFamily="34" charset="0"/>
                <a:ea typeface="+mn-ea"/>
                <a:cs typeface="+mn-cs"/>
              </a:rPr>
              <a:t>Resultaterne findes på: </a:t>
            </a:r>
            <a:r>
              <a:rPr lang="da-DK" sz="1600" dirty="0">
                <a:hlinkClick r:id="rId2"/>
              </a:rPr>
              <a:t>Dette tiltrækker og fastholder socialrådgivere i jobbet | VPT</a:t>
            </a:r>
            <a:br>
              <a:rPr kumimoji="0" lang="da-DK" sz="1600" b="0" i="0" u="sng" strike="noStrike" kern="1200" cap="none" spc="0" normalizeH="0" baseline="0" noProof="0" dirty="0">
                <a:ln>
                  <a:noFill/>
                </a:ln>
                <a:solidFill>
                  <a:prstClr val="black"/>
                </a:solidFill>
                <a:effectLst/>
                <a:uLnTx/>
                <a:uFillTx/>
                <a:latin typeface="Aptos Light" panose="020B0004020202020204" pitchFamily="34" charset="0"/>
                <a:ea typeface="+mn-ea"/>
                <a:cs typeface="+mn-cs"/>
              </a:rPr>
            </a:br>
            <a:endParaRPr kumimoji="0" lang="da-DK" sz="1600" b="0" i="0" u="none" strike="noStrike" kern="1200" cap="none" spc="0" normalizeH="0" baseline="0" noProof="0" dirty="0">
              <a:ln>
                <a:noFill/>
              </a:ln>
              <a:solidFill>
                <a:prstClr val="black"/>
              </a:solidFill>
              <a:effectLst/>
              <a:uLnTx/>
              <a:uFillTx/>
              <a:latin typeface="Aptos Light" panose="020B0004020202020204" pitchFamily="34" charset="0"/>
              <a:ea typeface="+mn-ea"/>
              <a:cs typeface="+mn-cs"/>
            </a:endParaRPr>
          </a:p>
          <a:p>
            <a:pPr marL="0" indent="0">
              <a:lnSpc>
                <a:spcPct val="100000"/>
              </a:lnSpc>
              <a:buNone/>
            </a:pPr>
            <a:r>
              <a:rPr lang="da-DK" sz="1800" b="1" dirty="0">
                <a:effectLst/>
                <a:latin typeface="Aptos SemiBold" panose="020B0004020202020204" pitchFamily="34" charset="0"/>
              </a:rPr>
              <a:t>Formål</a:t>
            </a:r>
            <a:r>
              <a:rPr lang="da-DK" sz="1800" b="1" dirty="0">
                <a:solidFill>
                  <a:srgbClr val="177F86"/>
                </a:solidFill>
                <a:effectLst/>
                <a:latin typeface="Aptos SemiBold" panose="020B0004020202020204" pitchFamily="34" charset="0"/>
              </a:rPr>
              <a:t>: </a:t>
            </a:r>
          </a:p>
          <a:p>
            <a:pPr marL="0" indent="0">
              <a:lnSpc>
                <a:spcPct val="100000"/>
              </a:lnSpc>
              <a:buNone/>
            </a:pPr>
            <a:r>
              <a:rPr lang="da-DK" sz="1600" dirty="0">
                <a:effectLst/>
                <a:latin typeface="Aptos Light" panose="020B0004020202020204" pitchFamily="34" charset="0"/>
              </a:rPr>
              <a:t>undersøge omfanget af socialrådgiverafgang på de kommunale myndighedsområder, og særligt på det specialiserede børneområde. </a:t>
            </a:r>
          </a:p>
          <a:p>
            <a:pPr marL="0" indent="0">
              <a:lnSpc>
                <a:spcPct val="100000"/>
              </a:lnSpc>
              <a:buNone/>
            </a:pPr>
            <a:r>
              <a:rPr lang="da-DK" sz="1600" dirty="0">
                <a:effectLst/>
                <a:latin typeface="Aptos Light" panose="020B0004020202020204" pitchFamily="34" charset="0"/>
              </a:rPr>
              <a:t>undersøge hvor stor en andel af de nyuddannede og erfarne socialrådgivere, der forlader faget. </a:t>
            </a:r>
          </a:p>
        </p:txBody>
      </p:sp>
      <p:sp>
        <p:nvSpPr>
          <p:cNvPr id="37" name="Titel 1">
            <a:extLst>
              <a:ext uri="{FF2B5EF4-FFF2-40B4-BE49-F238E27FC236}">
                <a16:creationId xmlns:a16="http://schemas.microsoft.com/office/drawing/2014/main" id="{045352D7-C4ED-A67B-4273-FD57261127BD}"/>
              </a:ext>
            </a:extLst>
          </p:cNvPr>
          <p:cNvSpPr>
            <a:spLocks noGrp="1"/>
          </p:cNvSpPr>
          <p:nvPr>
            <p:ph type="title"/>
          </p:nvPr>
        </p:nvSpPr>
        <p:spPr>
          <a:xfrm>
            <a:off x="818402" y="680588"/>
            <a:ext cx="9361021" cy="516200"/>
          </a:xfrm>
        </p:spPr>
        <p:txBody>
          <a:bodyPr/>
          <a:lstStyle/>
          <a:p>
            <a:r>
              <a:rPr lang="da-DK" sz="3200" b="1" dirty="0">
                <a:latin typeface="Aptos ExtraBold" panose="020B0004020202020204" pitchFamily="34" charset="0"/>
              </a:rPr>
              <a:t>To spor i projektet</a:t>
            </a:r>
          </a:p>
        </p:txBody>
      </p:sp>
      <p:sp>
        <p:nvSpPr>
          <p:cNvPr id="2" name="Ellipse 1">
            <a:extLst>
              <a:ext uri="{FF2B5EF4-FFF2-40B4-BE49-F238E27FC236}">
                <a16:creationId xmlns:a16="http://schemas.microsoft.com/office/drawing/2014/main" id="{4B3F4292-9B52-6257-0C2D-728BF4E9C456}"/>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4D3B87C1-FFC7-623C-8025-257051AEB4BC}"/>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04</a:t>
            </a:r>
          </a:p>
        </p:txBody>
      </p:sp>
    </p:spTree>
    <p:extLst>
      <p:ext uri="{BB962C8B-B14F-4D97-AF65-F5344CB8AC3E}">
        <p14:creationId xmlns:p14="http://schemas.microsoft.com/office/powerpoint/2010/main" val="445568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65D52048-1020-B893-283A-13FAB6714A39}"/>
              </a:ext>
            </a:extLst>
          </p:cNvPr>
          <p:cNvSpPr txBox="1">
            <a:spLocks/>
          </p:cNvSpPr>
          <p:nvPr/>
        </p:nvSpPr>
        <p:spPr>
          <a:xfrm>
            <a:off x="831850" y="722150"/>
            <a:ext cx="4923491" cy="14957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b="1" dirty="0">
                <a:latin typeface="Aptos ExtraBold" panose="020B0004020202020204" pitchFamily="34" charset="0"/>
              </a:rPr>
              <a:t>Afgang måles på </a:t>
            </a:r>
          </a:p>
          <a:p>
            <a:r>
              <a:rPr lang="da-DK" sz="3200" b="1" dirty="0">
                <a:latin typeface="Aptos ExtraBold" panose="020B0004020202020204" pitchFamily="34" charset="0"/>
              </a:rPr>
              <a:t>to forskellige måder</a:t>
            </a:r>
          </a:p>
        </p:txBody>
      </p:sp>
      <p:sp>
        <p:nvSpPr>
          <p:cNvPr id="20" name="Pladsholder til indhold 2">
            <a:extLst>
              <a:ext uri="{FF2B5EF4-FFF2-40B4-BE49-F238E27FC236}">
                <a16:creationId xmlns:a16="http://schemas.microsoft.com/office/drawing/2014/main" id="{BF20CA8F-6249-B167-8D21-C0AE08CCF608}"/>
              </a:ext>
            </a:extLst>
          </p:cNvPr>
          <p:cNvSpPr txBox="1">
            <a:spLocks/>
          </p:cNvSpPr>
          <p:nvPr/>
        </p:nvSpPr>
        <p:spPr>
          <a:xfrm>
            <a:off x="831850" y="4081612"/>
            <a:ext cx="5380522" cy="4950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b="1" dirty="0">
                <a:latin typeface="Aptos" panose="020B0004020202020204" pitchFamily="34" charset="0"/>
              </a:rPr>
              <a:t>Job</a:t>
            </a:r>
            <a:r>
              <a:rPr lang="da-DK" sz="2000" b="1" dirty="0">
                <a:effectLst/>
                <a:latin typeface="Aptos" panose="020B0004020202020204" pitchFamily="34" charset="0"/>
              </a:rPr>
              <a:t>afgang </a:t>
            </a:r>
            <a:r>
              <a:rPr lang="da-DK" sz="2000" dirty="0">
                <a:effectLst/>
                <a:latin typeface="Aptos Light" panose="020B0004020202020204" pitchFamily="34" charset="0"/>
              </a:rPr>
              <a:t>– afgår fra stillingen</a:t>
            </a:r>
          </a:p>
        </p:txBody>
      </p:sp>
      <p:sp>
        <p:nvSpPr>
          <p:cNvPr id="21" name="Pladsholder til indhold 2">
            <a:extLst>
              <a:ext uri="{FF2B5EF4-FFF2-40B4-BE49-F238E27FC236}">
                <a16:creationId xmlns:a16="http://schemas.microsoft.com/office/drawing/2014/main" id="{18F8FA38-1916-9694-FFC7-3723AFB39250}"/>
              </a:ext>
            </a:extLst>
          </p:cNvPr>
          <p:cNvSpPr txBox="1">
            <a:spLocks/>
          </p:cNvSpPr>
          <p:nvPr/>
        </p:nvSpPr>
        <p:spPr>
          <a:xfrm>
            <a:off x="831850" y="2059204"/>
            <a:ext cx="4923492" cy="4950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b="1" dirty="0">
                <a:effectLst/>
                <a:latin typeface="Aptos" panose="020B0004020202020204" pitchFamily="34" charset="0"/>
              </a:rPr>
              <a:t>Områdeafgang </a:t>
            </a:r>
            <a:r>
              <a:rPr lang="da-DK" sz="2000" dirty="0">
                <a:effectLst/>
                <a:latin typeface="Aptos Light" panose="020B0004020202020204" pitchFamily="34" charset="0"/>
              </a:rPr>
              <a:t>– afgår fra området</a:t>
            </a:r>
          </a:p>
        </p:txBody>
      </p:sp>
      <p:sp>
        <p:nvSpPr>
          <p:cNvPr id="22" name="Pladsholder til indhold 2">
            <a:extLst>
              <a:ext uri="{FF2B5EF4-FFF2-40B4-BE49-F238E27FC236}">
                <a16:creationId xmlns:a16="http://schemas.microsoft.com/office/drawing/2014/main" id="{6402DD02-B186-5279-9D07-613F12FA5FF6}"/>
              </a:ext>
            </a:extLst>
          </p:cNvPr>
          <p:cNvSpPr txBox="1">
            <a:spLocks/>
          </p:cNvSpPr>
          <p:nvPr/>
        </p:nvSpPr>
        <p:spPr>
          <a:xfrm>
            <a:off x="831850" y="2652840"/>
            <a:ext cx="4949749" cy="96815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b="1" dirty="0">
                <a:effectLst/>
                <a:latin typeface="Aptos SemiBold" panose="020B0004020202020204" pitchFamily="34" charset="0"/>
              </a:rPr>
              <a:t>Når socialrådgiveren forlader sit arbejdsområde</a:t>
            </a:r>
          </a:p>
          <a:p>
            <a:pPr marL="0" indent="0">
              <a:buNone/>
            </a:pPr>
            <a:r>
              <a:rPr lang="da-DK" sz="1600" dirty="0">
                <a:effectLst/>
                <a:latin typeface="Aptos Light" panose="020B0004020202020204" pitchFamily="34" charset="0"/>
              </a:rPr>
              <a:t>fx skifter job fra børneområdet til et andet socialrådgiverområde/ en anden sektor/ pensioneres. </a:t>
            </a:r>
          </a:p>
        </p:txBody>
      </p:sp>
      <p:sp>
        <p:nvSpPr>
          <p:cNvPr id="23" name="Pladsholder til indhold 2">
            <a:extLst>
              <a:ext uri="{FF2B5EF4-FFF2-40B4-BE49-F238E27FC236}">
                <a16:creationId xmlns:a16="http://schemas.microsoft.com/office/drawing/2014/main" id="{9C03263E-93E9-3B2D-09AD-7FC5F685FD36}"/>
              </a:ext>
            </a:extLst>
          </p:cNvPr>
          <p:cNvSpPr txBox="1">
            <a:spLocks/>
          </p:cNvSpPr>
          <p:nvPr/>
        </p:nvSpPr>
        <p:spPr>
          <a:xfrm>
            <a:off x="831849" y="4700977"/>
            <a:ext cx="4949749" cy="15297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b="1" dirty="0">
                <a:effectLst/>
                <a:latin typeface="Aptos SemiBold" panose="020B0004020202020204" pitchFamily="34" charset="0"/>
              </a:rPr>
              <a:t>Når socialrådgiveren forlader sit job</a:t>
            </a:r>
          </a:p>
          <a:p>
            <a:pPr marL="0" indent="0">
              <a:buNone/>
            </a:pPr>
            <a:r>
              <a:rPr lang="da-DK" sz="1600" dirty="0">
                <a:effectLst/>
                <a:latin typeface="Aptos Light" panose="020B0004020202020204" pitchFamily="34" charset="0"/>
              </a:rPr>
              <a:t>fx skifter job fra én kommune til en anden kommune.</a:t>
            </a:r>
          </a:p>
        </p:txBody>
      </p:sp>
      <p:pic>
        <p:nvPicPr>
          <p:cNvPr id="10" name="Billede 9">
            <a:extLst>
              <a:ext uri="{FF2B5EF4-FFF2-40B4-BE49-F238E27FC236}">
                <a16:creationId xmlns:a16="http://schemas.microsoft.com/office/drawing/2014/main" id="{FECAF384-4407-CBDB-E8A2-A6D7357B9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4380" y="790202"/>
            <a:ext cx="4628951" cy="4851141"/>
          </a:xfrm>
          <a:prstGeom prst="rect">
            <a:avLst/>
          </a:prstGeom>
        </p:spPr>
      </p:pic>
      <p:cxnSp>
        <p:nvCxnSpPr>
          <p:cNvPr id="16" name="Lige forbindelse 15">
            <a:extLst>
              <a:ext uri="{FF2B5EF4-FFF2-40B4-BE49-F238E27FC236}">
                <a16:creationId xmlns:a16="http://schemas.microsoft.com/office/drawing/2014/main" id="{EA64A77B-4AFB-11CD-19A1-BCB254E2B617}"/>
              </a:ext>
            </a:extLst>
          </p:cNvPr>
          <p:cNvCxnSpPr>
            <a:cxnSpLocks/>
          </p:cNvCxnSpPr>
          <p:nvPr/>
        </p:nvCxnSpPr>
        <p:spPr>
          <a:xfrm>
            <a:off x="6225819" y="486137"/>
            <a:ext cx="0" cy="5887769"/>
          </a:xfrm>
          <a:prstGeom prst="line">
            <a:avLst/>
          </a:prstGeom>
          <a:ln w="9525" cap="flat" cmpd="sng" algn="ctr">
            <a:solidFill>
              <a:srgbClr val="177F8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Rektangel 24">
            <a:extLst>
              <a:ext uri="{FF2B5EF4-FFF2-40B4-BE49-F238E27FC236}">
                <a16:creationId xmlns:a16="http://schemas.microsoft.com/office/drawing/2014/main" id="{FE135A7A-BBE4-DADD-3D43-C81552DF3D4E}"/>
              </a:ext>
            </a:extLst>
          </p:cNvPr>
          <p:cNvSpPr/>
          <p:nvPr/>
        </p:nvSpPr>
        <p:spPr>
          <a:xfrm>
            <a:off x="7079673" y="6012873"/>
            <a:ext cx="5111819" cy="8280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Ellipse 6">
            <a:extLst>
              <a:ext uri="{FF2B5EF4-FFF2-40B4-BE49-F238E27FC236}">
                <a16:creationId xmlns:a16="http://schemas.microsoft.com/office/drawing/2014/main" id="{499A7868-CBD5-C08D-5727-AF5971DCCE72}"/>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Pladsholder til indhold 2">
            <a:extLst>
              <a:ext uri="{FF2B5EF4-FFF2-40B4-BE49-F238E27FC236}">
                <a16:creationId xmlns:a16="http://schemas.microsoft.com/office/drawing/2014/main" id="{C2583665-1E58-7368-1CB3-EE19F37DF1EE}"/>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05</a:t>
            </a:r>
          </a:p>
        </p:txBody>
      </p:sp>
    </p:spTree>
    <p:extLst>
      <p:ext uri="{BB962C8B-B14F-4D97-AF65-F5344CB8AC3E}">
        <p14:creationId xmlns:p14="http://schemas.microsoft.com/office/powerpoint/2010/main" val="3034228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866E7628-C27E-5B86-4B92-939FBBD7CED9}"/>
              </a:ext>
            </a:extLst>
          </p:cNvPr>
          <p:cNvSpPr txBox="1">
            <a:spLocks/>
          </p:cNvSpPr>
          <p:nvPr/>
        </p:nvSpPr>
        <p:spPr>
          <a:xfrm>
            <a:off x="831850" y="749861"/>
            <a:ext cx="3846167" cy="7741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0000"/>
              </a:lnSpc>
            </a:pPr>
            <a:r>
              <a:rPr lang="da-DK" sz="3200" b="1" dirty="0">
                <a:latin typeface="Aptos ExtraBold" panose="020B0004020202020204" pitchFamily="34" charset="0"/>
              </a:rPr>
              <a:t>Hovedresultater</a:t>
            </a:r>
          </a:p>
        </p:txBody>
      </p:sp>
      <p:sp>
        <p:nvSpPr>
          <p:cNvPr id="17" name="Rektangel 16">
            <a:extLst>
              <a:ext uri="{FF2B5EF4-FFF2-40B4-BE49-F238E27FC236}">
                <a16:creationId xmlns:a16="http://schemas.microsoft.com/office/drawing/2014/main" id="{C3811B80-74D2-1EEB-A77F-14E0F10DA16B}"/>
              </a:ext>
            </a:extLst>
          </p:cNvPr>
          <p:cNvSpPr/>
          <p:nvPr/>
        </p:nvSpPr>
        <p:spPr>
          <a:xfrm>
            <a:off x="508747" y="1987827"/>
            <a:ext cx="11174506" cy="4372391"/>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0" name="Pladsholder til indhold 2">
            <a:extLst>
              <a:ext uri="{FF2B5EF4-FFF2-40B4-BE49-F238E27FC236}">
                <a16:creationId xmlns:a16="http://schemas.microsoft.com/office/drawing/2014/main" id="{87BCB203-92DF-3D3B-5BED-F4B81C084E6B}"/>
              </a:ext>
            </a:extLst>
          </p:cNvPr>
          <p:cNvSpPr txBox="1">
            <a:spLocks/>
          </p:cNvSpPr>
          <p:nvPr/>
        </p:nvSpPr>
        <p:spPr>
          <a:xfrm>
            <a:off x="7893234" y="3112964"/>
            <a:ext cx="3710396" cy="217607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da-DK" sz="1800" dirty="0">
                <a:latin typeface="Aptos Light" panose="020B0004020202020204" pitchFamily="34" charset="0"/>
              </a:rPr>
              <a:t>8 procent af kommunalt ansatte socialrådgivere </a:t>
            </a:r>
            <a:br>
              <a:rPr lang="da-DK" sz="1800" dirty="0">
                <a:latin typeface="Aptos Light" panose="020B0004020202020204" pitchFamily="34" charset="0"/>
              </a:rPr>
            </a:br>
            <a:r>
              <a:rPr lang="da-DK" sz="1800" dirty="0">
                <a:latin typeface="Aptos Light" panose="020B0004020202020204" pitchFamily="34" charset="0"/>
              </a:rPr>
              <a:t>forlader faget hvert år:</a:t>
            </a:r>
          </a:p>
          <a:p>
            <a:pPr marL="0" indent="0" algn="ctr">
              <a:lnSpc>
                <a:spcPct val="100000"/>
              </a:lnSpc>
              <a:buFont typeface="Arial" panose="020B0604020202020204" pitchFamily="34" charset="0"/>
              <a:buNone/>
            </a:pPr>
            <a:r>
              <a:rPr lang="da-DK" sz="1600" b="1" dirty="0">
                <a:latin typeface="Aptos" panose="020B0004020202020204" pitchFamily="34" charset="0"/>
              </a:rPr>
              <a:t>De nyuddannede har en lidt højere </a:t>
            </a:r>
            <a:br>
              <a:rPr lang="da-DK" sz="1600" b="1" dirty="0">
                <a:latin typeface="Aptos" panose="020B0004020202020204" pitchFamily="34" charset="0"/>
              </a:rPr>
            </a:br>
            <a:r>
              <a:rPr lang="da-DK" sz="1600" b="1" dirty="0">
                <a:latin typeface="Aptos" panose="020B0004020202020204" pitchFamily="34" charset="0"/>
              </a:rPr>
              <a:t>afgang fra faget på 10 procent. </a:t>
            </a:r>
          </a:p>
          <a:p>
            <a:pPr marL="0" indent="0" algn="ctr">
              <a:lnSpc>
                <a:spcPct val="100000"/>
              </a:lnSpc>
              <a:buFont typeface="Arial" panose="020B0604020202020204" pitchFamily="34" charset="0"/>
              <a:buNone/>
            </a:pPr>
            <a:r>
              <a:rPr lang="da-DK" sz="1600" b="1" dirty="0">
                <a:latin typeface="Aptos" panose="020B0004020202020204" pitchFamily="34" charset="0"/>
              </a:rPr>
              <a:t>De fleste socialrådgivere bliver </a:t>
            </a:r>
            <a:br>
              <a:rPr lang="da-DK" sz="1600" b="1" dirty="0">
                <a:latin typeface="Aptos" panose="020B0004020202020204" pitchFamily="34" charset="0"/>
              </a:rPr>
            </a:br>
            <a:r>
              <a:rPr lang="da-DK" sz="1600" b="1" dirty="0">
                <a:latin typeface="Aptos" panose="020B0004020202020204" pitchFamily="34" charset="0"/>
              </a:rPr>
              <a:t>i en kommunal ansættelse. </a:t>
            </a:r>
          </a:p>
        </p:txBody>
      </p:sp>
      <p:sp>
        <p:nvSpPr>
          <p:cNvPr id="22" name="Pladsholder til indhold 2">
            <a:extLst>
              <a:ext uri="{FF2B5EF4-FFF2-40B4-BE49-F238E27FC236}">
                <a16:creationId xmlns:a16="http://schemas.microsoft.com/office/drawing/2014/main" id="{4A0E0F24-40B9-AE1E-0886-5DFCC45F3B0D}"/>
              </a:ext>
            </a:extLst>
          </p:cNvPr>
          <p:cNvSpPr txBox="1">
            <a:spLocks/>
          </p:cNvSpPr>
          <p:nvPr/>
        </p:nvSpPr>
        <p:spPr>
          <a:xfrm>
            <a:off x="674618" y="3118294"/>
            <a:ext cx="3665577" cy="17717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da-DK" sz="1800" dirty="0">
                <a:latin typeface="Aptos Light" panose="020B0004020202020204" pitchFamily="34" charset="0"/>
              </a:rPr>
              <a:t>Socialrådgivernes gennemsnitlige </a:t>
            </a:r>
            <a:br>
              <a:rPr lang="da-DK" sz="1800" dirty="0">
                <a:latin typeface="Aptos Light" panose="020B0004020202020204" pitchFamily="34" charset="0"/>
              </a:rPr>
            </a:br>
            <a:r>
              <a:rPr lang="da-DK" sz="1800" dirty="0">
                <a:latin typeface="Aptos Light" panose="020B0004020202020204" pitchFamily="34" charset="0"/>
              </a:rPr>
              <a:t>årlige områdeafgang: </a:t>
            </a:r>
          </a:p>
          <a:p>
            <a:pPr marL="0" indent="0" algn="ctr">
              <a:lnSpc>
                <a:spcPct val="100000"/>
              </a:lnSpc>
              <a:buFont typeface="Arial" panose="020B0604020202020204" pitchFamily="34" charset="0"/>
              <a:buNone/>
            </a:pPr>
            <a:r>
              <a:rPr lang="da-DK" sz="1600" b="1" dirty="0">
                <a:latin typeface="Aptos" panose="020B0004020202020204" pitchFamily="34" charset="0"/>
              </a:rPr>
              <a:t>Størst på voksenområdet: 21 procent. </a:t>
            </a:r>
            <a:br>
              <a:rPr lang="da-DK" sz="1600" b="1" dirty="0">
                <a:latin typeface="Aptos" panose="020B0004020202020204" pitchFamily="34" charset="0"/>
              </a:rPr>
            </a:br>
            <a:r>
              <a:rPr lang="da-DK" sz="1600" b="1" dirty="0">
                <a:latin typeface="Aptos" panose="020B0004020202020204" pitchFamily="34" charset="0"/>
              </a:rPr>
              <a:t>Børneområdet: 18 procent.</a:t>
            </a:r>
          </a:p>
        </p:txBody>
      </p:sp>
      <p:sp>
        <p:nvSpPr>
          <p:cNvPr id="25" name="Pladsholder til indhold 2">
            <a:extLst>
              <a:ext uri="{FF2B5EF4-FFF2-40B4-BE49-F238E27FC236}">
                <a16:creationId xmlns:a16="http://schemas.microsoft.com/office/drawing/2014/main" id="{682E9ECC-0312-5BCD-346C-FF1ABC4AE30A}"/>
              </a:ext>
            </a:extLst>
          </p:cNvPr>
          <p:cNvSpPr txBox="1">
            <a:spLocks/>
          </p:cNvSpPr>
          <p:nvPr/>
        </p:nvSpPr>
        <p:spPr>
          <a:xfrm>
            <a:off x="4340195" y="3112964"/>
            <a:ext cx="3597858" cy="17717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da-DK" sz="1800" dirty="0">
                <a:latin typeface="Aptos Light" panose="020B0004020202020204" pitchFamily="34" charset="0"/>
              </a:rPr>
              <a:t>Socialrådgivernes gennemsnitlige </a:t>
            </a:r>
            <a:br>
              <a:rPr lang="da-DK" sz="1800" dirty="0">
                <a:latin typeface="Aptos Light" panose="020B0004020202020204" pitchFamily="34" charset="0"/>
              </a:rPr>
            </a:br>
            <a:r>
              <a:rPr lang="da-DK" sz="1800" dirty="0">
                <a:latin typeface="Aptos Light" panose="020B0004020202020204" pitchFamily="34" charset="0"/>
              </a:rPr>
              <a:t>årlige jobafgang: </a:t>
            </a:r>
          </a:p>
          <a:p>
            <a:pPr marL="0" indent="0" algn="ctr">
              <a:lnSpc>
                <a:spcPct val="100000"/>
              </a:lnSpc>
              <a:buNone/>
            </a:pPr>
            <a:r>
              <a:rPr lang="da-DK" sz="1600" b="1" dirty="0">
                <a:latin typeface="Aptos" panose="020B0004020202020204" pitchFamily="34" charset="0"/>
              </a:rPr>
              <a:t>Størst på børneområdet </a:t>
            </a:r>
            <a:br>
              <a:rPr lang="da-DK" sz="1600" b="1" dirty="0">
                <a:latin typeface="Aptos" panose="020B0004020202020204" pitchFamily="34" charset="0"/>
              </a:rPr>
            </a:br>
            <a:r>
              <a:rPr lang="da-DK" sz="1600" b="1" dirty="0">
                <a:latin typeface="Aptos" panose="020B0004020202020204" pitchFamily="34" charset="0"/>
              </a:rPr>
              <a:t>og voksenområdet: 24 procent. </a:t>
            </a:r>
          </a:p>
        </p:txBody>
      </p:sp>
      <p:cxnSp>
        <p:nvCxnSpPr>
          <p:cNvPr id="27" name="Lige forbindelse 26">
            <a:extLst>
              <a:ext uri="{FF2B5EF4-FFF2-40B4-BE49-F238E27FC236}">
                <a16:creationId xmlns:a16="http://schemas.microsoft.com/office/drawing/2014/main" id="{A0F5C91C-A542-3834-7A51-A6C80019E089}"/>
              </a:ext>
            </a:extLst>
          </p:cNvPr>
          <p:cNvCxnSpPr>
            <a:cxnSpLocks/>
          </p:cNvCxnSpPr>
          <p:nvPr/>
        </p:nvCxnSpPr>
        <p:spPr>
          <a:xfrm flipH="1">
            <a:off x="8852559" y="2810173"/>
            <a:ext cx="1791746" cy="0"/>
          </a:xfrm>
          <a:prstGeom prst="line">
            <a:avLst/>
          </a:prstGeom>
          <a:ln w="19050" cap="flat" cmpd="sng" algn="ctr">
            <a:solidFill>
              <a:srgbClr val="177F86"/>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Lige forbindelse 29">
            <a:extLst>
              <a:ext uri="{FF2B5EF4-FFF2-40B4-BE49-F238E27FC236}">
                <a16:creationId xmlns:a16="http://schemas.microsoft.com/office/drawing/2014/main" id="{ECCEEDF9-72D8-25E3-FFAE-19EB6E9663E2}"/>
              </a:ext>
            </a:extLst>
          </p:cNvPr>
          <p:cNvCxnSpPr>
            <a:cxnSpLocks/>
          </p:cNvCxnSpPr>
          <p:nvPr/>
        </p:nvCxnSpPr>
        <p:spPr>
          <a:xfrm flipH="1">
            <a:off x="5200127" y="2810173"/>
            <a:ext cx="1791746" cy="0"/>
          </a:xfrm>
          <a:prstGeom prst="line">
            <a:avLst/>
          </a:prstGeom>
          <a:ln w="19050" cap="flat" cmpd="sng" algn="ctr">
            <a:solidFill>
              <a:srgbClr val="177F86"/>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Lige forbindelse 31">
            <a:extLst>
              <a:ext uri="{FF2B5EF4-FFF2-40B4-BE49-F238E27FC236}">
                <a16:creationId xmlns:a16="http://schemas.microsoft.com/office/drawing/2014/main" id="{79E3CC8C-04FF-094D-66E7-AD6D809DE3E2}"/>
              </a:ext>
            </a:extLst>
          </p:cNvPr>
          <p:cNvCxnSpPr>
            <a:cxnSpLocks/>
          </p:cNvCxnSpPr>
          <p:nvPr/>
        </p:nvCxnSpPr>
        <p:spPr>
          <a:xfrm flipH="1">
            <a:off x="1594292" y="2810173"/>
            <a:ext cx="1791746" cy="0"/>
          </a:xfrm>
          <a:prstGeom prst="line">
            <a:avLst/>
          </a:prstGeom>
          <a:ln w="19050" cap="flat" cmpd="sng" algn="ctr">
            <a:solidFill>
              <a:srgbClr val="177F86"/>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Lige forbindelse 32">
            <a:extLst>
              <a:ext uri="{FF2B5EF4-FFF2-40B4-BE49-F238E27FC236}">
                <a16:creationId xmlns:a16="http://schemas.microsoft.com/office/drawing/2014/main" id="{3E757376-93BE-1562-A5DE-D16C45759B4F}"/>
              </a:ext>
            </a:extLst>
          </p:cNvPr>
          <p:cNvCxnSpPr>
            <a:cxnSpLocks/>
          </p:cNvCxnSpPr>
          <p:nvPr/>
        </p:nvCxnSpPr>
        <p:spPr>
          <a:xfrm flipH="1">
            <a:off x="8852559" y="5289040"/>
            <a:ext cx="1791746" cy="0"/>
          </a:xfrm>
          <a:prstGeom prst="line">
            <a:avLst/>
          </a:prstGeom>
          <a:ln w="19050" cap="flat" cmpd="sng" algn="ctr">
            <a:solidFill>
              <a:srgbClr val="177F86"/>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Lige forbindelse 33">
            <a:extLst>
              <a:ext uri="{FF2B5EF4-FFF2-40B4-BE49-F238E27FC236}">
                <a16:creationId xmlns:a16="http://schemas.microsoft.com/office/drawing/2014/main" id="{AAE55065-8AB4-6D4F-6DF2-5777B0414E6A}"/>
              </a:ext>
            </a:extLst>
          </p:cNvPr>
          <p:cNvCxnSpPr>
            <a:cxnSpLocks/>
          </p:cNvCxnSpPr>
          <p:nvPr/>
        </p:nvCxnSpPr>
        <p:spPr>
          <a:xfrm flipH="1">
            <a:off x="5200127" y="4711861"/>
            <a:ext cx="1791746" cy="0"/>
          </a:xfrm>
          <a:prstGeom prst="line">
            <a:avLst/>
          </a:prstGeom>
          <a:ln w="19050" cap="flat" cmpd="sng" algn="ctr">
            <a:solidFill>
              <a:srgbClr val="177F86"/>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Lige forbindelse 34">
            <a:extLst>
              <a:ext uri="{FF2B5EF4-FFF2-40B4-BE49-F238E27FC236}">
                <a16:creationId xmlns:a16="http://schemas.microsoft.com/office/drawing/2014/main" id="{6FEDBDEC-6DA5-9626-2DEE-DFB3079BF201}"/>
              </a:ext>
            </a:extLst>
          </p:cNvPr>
          <p:cNvCxnSpPr>
            <a:cxnSpLocks/>
          </p:cNvCxnSpPr>
          <p:nvPr/>
        </p:nvCxnSpPr>
        <p:spPr>
          <a:xfrm flipH="1">
            <a:off x="1594292" y="4711861"/>
            <a:ext cx="1791746" cy="0"/>
          </a:xfrm>
          <a:prstGeom prst="line">
            <a:avLst/>
          </a:prstGeom>
          <a:ln w="19050" cap="flat" cmpd="sng" algn="ctr">
            <a:solidFill>
              <a:srgbClr val="177F86"/>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Ellipse 1">
            <a:extLst>
              <a:ext uri="{FF2B5EF4-FFF2-40B4-BE49-F238E27FC236}">
                <a16:creationId xmlns:a16="http://schemas.microsoft.com/office/drawing/2014/main" id="{01E4F425-210A-4F4E-9BED-A49056E77F17}"/>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6ECE30B5-BCA3-790D-98FE-6E38BE24AFF4}"/>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06</a:t>
            </a:r>
          </a:p>
        </p:txBody>
      </p:sp>
    </p:spTree>
    <p:extLst>
      <p:ext uri="{BB962C8B-B14F-4D97-AF65-F5344CB8AC3E}">
        <p14:creationId xmlns:p14="http://schemas.microsoft.com/office/powerpoint/2010/main" val="3755323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CB53C-42C6-A697-6117-9D088D57DB98}"/>
            </a:ext>
          </a:extLst>
        </p:cNvPr>
        <p:cNvGrpSpPr/>
        <p:nvPr/>
      </p:nvGrpSpPr>
      <p:grpSpPr>
        <a:xfrm>
          <a:off x="0" y="0"/>
          <a:ext cx="0" cy="0"/>
          <a:chOff x="0" y="0"/>
          <a:chExt cx="0" cy="0"/>
        </a:xfrm>
      </p:grpSpPr>
      <p:sp>
        <p:nvSpPr>
          <p:cNvPr id="29" name="Rektangel 28">
            <a:extLst>
              <a:ext uri="{FF2B5EF4-FFF2-40B4-BE49-F238E27FC236}">
                <a16:creationId xmlns:a16="http://schemas.microsoft.com/office/drawing/2014/main" id="{179C095B-EB84-625F-DAA9-F08EFC18AD8F}"/>
              </a:ext>
            </a:extLst>
          </p:cNvPr>
          <p:cNvSpPr/>
          <p:nvPr/>
        </p:nvSpPr>
        <p:spPr>
          <a:xfrm>
            <a:off x="-37724" y="19409"/>
            <a:ext cx="6506518" cy="6840932"/>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0" name="Text Placeholder 2">
            <a:extLst>
              <a:ext uri="{FF2B5EF4-FFF2-40B4-BE49-F238E27FC236}">
                <a16:creationId xmlns:a16="http://schemas.microsoft.com/office/drawing/2014/main" id="{C6A421CD-E355-0714-0762-C15FFF88C6D6}"/>
              </a:ext>
            </a:extLst>
          </p:cNvPr>
          <p:cNvSpPr txBox="1">
            <a:spLocks/>
          </p:cNvSpPr>
          <p:nvPr/>
        </p:nvSpPr>
        <p:spPr>
          <a:xfrm>
            <a:off x="1341889" y="2480678"/>
            <a:ext cx="5424672" cy="163412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82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nSpc>
                <a:spcPct val="100000"/>
              </a:lnSpc>
            </a:pPr>
            <a:r>
              <a:rPr lang="da-DK" sz="1800" dirty="0">
                <a:solidFill>
                  <a:schemeClr val="tx1"/>
                </a:solidFill>
                <a:latin typeface="Aptos Light" panose="020B0004020202020204" pitchFamily="34" charset="0"/>
              </a:rPr>
              <a:t>Sammenligning </a:t>
            </a:r>
            <a:br>
              <a:rPr lang="da-DK" sz="1800" dirty="0">
                <a:solidFill>
                  <a:schemeClr val="tx1"/>
                </a:solidFill>
                <a:latin typeface="Aptos Light" panose="020B0004020202020204" pitchFamily="34" charset="0"/>
              </a:rPr>
            </a:br>
            <a:r>
              <a:rPr lang="da-DK" sz="1800" b="1" dirty="0">
                <a:solidFill>
                  <a:schemeClr val="tx1"/>
                </a:solidFill>
                <a:latin typeface="Aptos" panose="020B0004020202020204" pitchFamily="34" charset="0"/>
              </a:rPr>
              <a:t>mellem socialrådgiverne indbyrdes</a:t>
            </a:r>
          </a:p>
          <a:p>
            <a:pPr>
              <a:lnSpc>
                <a:spcPct val="100000"/>
              </a:lnSpc>
            </a:pPr>
            <a:endParaRPr lang="da-DK" sz="1800" dirty="0">
              <a:solidFill>
                <a:schemeClr val="tx1"/>
              </a:solidFill>
              <a:latin typeface="Aptos Light" panose="020B0004020202020204" pitchFamily="34" charset="0"/>
            </a:endParaRPr>
          </a:p>
          <a:p>
            <a:pPr>
              <a:lnSpc>
                <a:spcPct val="100000"/>
              </a:lnSpc>
            </a:pPr>
            <a:r>
              <a:rPr lang="da-DK" sz="1800" dirty="0">
                <a:solidFill>
                  <a:schemeClr val="tx1"/>
                </a:solidFill>
                <a:latin typeface="Aptos Light" panose="020B0004020202020204" pitchFamily="34" charset="0"/>
              </a:rPr>
              <a:t>Sammenligning </a:t>
            </a:r>
            <a:br>
              <a:rPr lang="da-DK" sz="1800" dirty="0">
                <a:solidFill>
                  <a:schemeClr val="tx1"/>
                </a:solidFill>
                <a:latin typeface="Aptos Light" panose="020B0004020202020204" pitchFamily="34" charset="0"/>
              </a:rPr>
            </a:br>
            <a:r>
              <a:rPr lang="da-DK" sz="1800" b="1" dirty="0">
                <a:solidFill>
                  <a:schemeClr val="tx1"/>
                </a:solidFill>
                <a:latin typeface="Aptos" panose="020B0004020202020204" pitchFamily="34" charset="0"/>
              </a:rPr>
              <a:t>med socialrådgivernes kolleger</a:t>
            </a:r>
          </a:p>
          <a:p>
            <a:pPr>
              <a:lnSpc>
                <a:spcPct val="100000"/>
              </a:lnSpc>
            </a:pPr>
            <a:endParaRPr lang="da-DK" sz="1800" dirty="0">
              <a:solidFill>
                <a:schemeClr val="tx1"/>
              </a:solidFill>
              <a:latin typeface="Aptos Light" panose="020B0004020202020204" pitchFamily="34" charset="0"/>
            </a:endParaRPr>
          </a:p>
          <a:p>
            <a:pPr>
              <a:lnSpc>
                <a:spcPct val="100000"/>
              </a:lnSpc>
            </a:pPr>
            <a:r>
              <a:rPr lang="da-DK" sz="1800" dirty="0">
                <a:solidFill>
                  <a:schemeClr val="tx1"/>
                </a:solidFill>
                <a:latin typeface="Aptos Light" panose="020B0004020202020204" pitchFamily="34" charset="0"/>
              </a:rPr>
              <a:t>Sammenlignet </a:t>
            </a:r>
            <a:br>
              <a:rPr lang="da-DK" sz="1800" dirty="0">
                <a:solidFill>
                  <a:schemeClr val="tx1"/>
                </a:solidFill>
                <a:latin typeface="Aptos Light" panose="020B0004020202020204" pitchFamily="34" charset="0"/>
              </a:rPr>
            </a:br>
            <a:r>
              <a:rPr lang="da-DK" sz="1800" b="1" dirty="0">
                <a:solidFill>
                  <a:schemeClr val="tx1"/>
                </a:solidFill>
                <a:latin typeface="Aptos" panose="020B0004020202020204" pitchFamily="34" charset="0"/>
              </a:rPr>
              <a:t>med de store velfærdsområder</a:t>
            </a:r>
          </a:p>
        </p:txBody>
      </p:sp>
      <p:sp>
        <p:nvSpPr>
          <p:cNvPr id="31" name="Titel 1">
            <a:extLst>
              <a:ext uri="{FF2B5EF4-FFF2-40B4-BE49-F238E27FC236}">
                <a16:creationId xmlns:a16="http://schemas.microsoft.com/office/drawing/2014/main" id="{27EA5A26-BB22-CD38-FE8E-7D8920E95E39}"/>
              </a:ext>
            </a:extLst>
          </p:cNvPr>
          <p:cNvSpPr txBox="1">
            <a:spLocks/>
          </p:cNvSpPr>
          <p:nvPr/>
        </p:nvSpPr>
        <p:spPr>
          <a:xfrm>
            <a:off x="835612" y="824576"/>
            <a:ext cx="4506410" cy="6519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da-DK" sz="4000" b="1" dirty="0">
                <a:latin typeface="Aptos ExtraBold" panose="020B0004020202020204" pitchFamily="34" charset="0"/>
              </a:rPr>
              <a:t>Områdeafgang</a:t>
            </a:r>
          </a:p>
        </p:txBody>
      </p:sp>
      <p:sp>
        <p:nvSpPr>
          <p:cNvPr id="32" name="Pladsholder til indhold 2">
            <a:extLst>
              <a:ext uri="{FF2B5EF4-FFF2-40B4-BE49-F238E27FC236}">
                <a16:creationId xmlns:a16="http://schemas.microsoft.com/office/drawing/2014/main" id="{04CF3205-B29C-C7A4-0A18-12A19C46AAAE}"/>
              </a:ext>
            </a:extLst>
          </p:cNvPr>
          <p:cNvSpPr txBox="1">
            <a:spLocks/>
          </p:cNvSpPr>
          <p:nvPr/>
        </p:nvSpPr>
        <p:spPr>
          <a:xfrm>
            <a:off x="554181" y="2480677"/>
            <a:ext cx="852185" cy="3595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da-DK" sz="1800" dirty="0">
                <a:solidFill>
                  <a:srgbClr val="177F86"/>
                </a:solidFill>
                <a:latin typeface="Aptos Light" panose="020B0004020202020204" pitchFamily="34" charset="0"/>
              </a:rPr>
              <a:t>•</a:t>
            </a:r>
          </a:p>
        </p:txBody>
      </p:sp>
      <p:sp>
        <p:nvSpPr>
          <p:cNvPr id="35" name="Pladsholder til indhold 2">
            <a:extLst>
              <a:ext uri="{FF2B5EF4-FFF2-40B4-BE49-F238E27FC236}">
                <a16:creationId xmlns:a16="http://schemas.microsoft.com/office/drawing/2014/main" id="{6F323939-8AD6-AF40-E79B-A70D995F5A51}"/>
              </a:ext>
            </a:extLst>
          </p:cNvPr>
          <p:cNvSpPr txBox="1">
            <a:spLocks/>
          </p:cNvSpPr>
          <p:nvPr/>
        </p:nvSpPr>
        <p:spPr>
          <a:xfrm>
            <a:off x="567662" y="3565479"/>
            <a:ext cx="852185" cy="4066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da-DK" sz="1800" dirty="0">
                <a:solidFill>
                  <a:srgbClr val="177F86"/>
                </a:solidFill>
                <a:latin typeface="Aptos Light" panose="020B0004020202020204" pitchFamily="34" charset="0"/>
              </a:rPr>
              <a:t>•</a:t>
            </a:r>
          </a:p>
        </p:txBody>
      </p:sp>
      <p:sp>
        <p:nvSpPr>
          <p:cNvPr id="36" name="Pladsholder til indhold 2">
            <a:extLst>
              <a:ext uri="{FF2B5EF4-FFF2-40B4-BE49-F238E27FC236}">
                <a16:creationId xmlns:a16="http://schemas.microsoft.com/office/drawing/2014/main" id="{F9272866-A8A7-1AFA-63A8-95B83E2C1326}"/>
              </a:ext>
            </a:extLst>
          </p:cNvPr>
          <p:cNvSpPr txBox="1">
            <a:spLocks/>
          </p:cNvSpPr>
          <p:nvPr/>
        </p:nvSpPr>
        <p:spPr>
          <a:xfrm>
            <a:off x="554180" y="4645781"/>
            <a:ext cx="852185" cy="4066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da-DK" sz="1800" dirty="0">
                <a:solidFill>
                  <a:srgbClr val="177F86"/>
                </a:solidFill>
                <a:latin typeface="Aptos Light" panose="020B0004020202020204" pitchFamily="34" charset="0"/>
              </a:rPr>
              <a:t>•</a:t>
            </a:r>
          </a:p>
        </p:txBody>
      </p:sp>
      <p:pic>
        <p:nvPicPr>
          <p:cNvPr id="3" name="Billede 2">
            <a:extLst>
              <a:ext uri="{FF2B5EF4-FFF2-40B4-BE49-F238E27FC236}">
                <a16:creationId xmlns:a16="http://schemas.microsoft.com/office/drawing/2014/main" id="{20CFD99C-F086-5F6C-174C-A44F24636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6142" y="4176"/>
            <a:ext cx="5735858" cy="6875573"/>
          </a:xfrm>
          <a:prstGeom prst="rect">
            <a:avLst/>
          </a:prstGeom>
        </p:spPr>
      </p:pic>
      <p:sp>
        <p:nvSpPr>
          <p:cNvPr id="4" name="Rektangel 3">
            <a:extLst>
              <a:ext uri="{FF2B5EF4-FFF2-40B4-BE49-F238E27FC236}">
                <a16:creationId xmlns:a16="http://schemas.microsoft.com/office/drawing/2014/main" id="{95C0EC11-6AED-36F3-C15F-3A5CDDCAACC6}"/>
              </a:ext>
            </a:extLst>
          </p:cNvPr>
          <p:cNvSpPr/>
          <p:nvPr/>
        </p:nvSpPr>
        <p:spPr>
          <a:xfrm>
            <a:off x="6468794" y="0"/>
            <a:ext cx="156117" cy="6902610"/>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Ellipse 5">
            <a:extLst>
              <a:ext uri="{FF2B5EF4-FFF2-40B4-BE49-F238E27FC236}">
                <a16:creationId xmlns:a16="http://schemas.microsoft.com/office/drawing/2014/main" id="{1B70A155-6073-6E26-5B7D-590571A02D63}"/>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Pladsholder til indhold 2">
            <a:extLst>
              <a:ext uri="{FF2B5EF4-FFF2-40B4-BE49-F238E27FC236}">
                <a16:creationId xmlns:a16="http://schemas.microsoft.com/office/drawing/2014/main" id="{60097E1D-7C85-0719-A1E1-2B4B2E0C51B5}"/>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07</a:t>
            </a:r>
          </a:p>
        </p:txBody>
      </p:sp>
    </p:spTree>
    <p:extLst>
      <p:ext uri="{BB962C8B-B14F-4D97-AF65-F5344CB8AC3E}">
        <p14:creationId xmlns:p14="http://schemas.microsoft.com/office/powerpoint/2010/main" val="3275508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5CC918EF-F8F1-A510-0722-A7608CD91CDF}"/>
              </a:ext>
            </a:extLst>
          </p:cNvPr>
          <p:cNvSpPr txBox="1">
            <a:spLocks/>
          </p:cNvSpPr>
          <p:nvPr/>
        </p:nvSpPr>
        <p:spPr>
          <a:xfrm>
            <a:off x="831850" y="695646"/>
            <a:ext cx="7490515" cy="14957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Områdeafgang </a:t>
            </a:r>
          </a:p>
          <a:p>
            <a:pPr>
              <a:lnSpc>
                <a:spcPct val="100000"/>
              </a:lnSpc>
            </a:pPr>
            <a:r>
              <a:rPr lang="da-DK" sz="2400" dirty="0">
                <a:latin typeface="Aptos Light" panose="020B0004020202020204" pitchFamily="34" charset="0"/>
              </a:rPr>
              <a:t>socialrådgiverne indbyrdes</a:t>
            </a:r>
          </a:p>
        </p:txBody>
      </p:sp>
      <p:sp>
        <p:nvSpPr>
          <p:cNvPr id="11" name="Rektangel 10">
            <a:extLst>
              <a:ext uri="{FF2B5EF4-FFF2-40B4-BE49-F238E27FC236}">
                <a16:creationId xmlns:a16="http://schemas.microsoft.com/office/drawing/2014/main" id="{3F1A8724-D478-8D7D-7D2C-B84AEDA9AC77}"/>
              </a:ext>
            </a:extLst>
          </p:cNvPr>
          <p:cNvSpPr/>
          <p:nvPr/>
        </p:nvSpPr>
        <p:spPr>
          <a:xfrm>
            <a:off x="849408" y="2235949"/>
            <a:ext cx="4186418" cy="3771311"/>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 name="Pladsholder til indhold 2">
            <a:extLst>
              <a:ext uri="{FF2B5EF4-FFF2-40B4-BE49-F238E27FC236}">
                <a16:creationId xmlns:a16="http://schemas.microsoft.com/office/drawing/2014/main" id="{5B56FA85-01A8-E4C0-5590-DC1C7D53D5C3}"/>
              </a:ext>
            </a:extLst>
          </p:cNvPr>
          <p:cNvSpPr txBox="1">
            <a:spLocks/>
          </p:cNvSpPr>
          <p:nvPr/>
        </p:nvSpPr>
        <p:spPr>
          <a:xfrm>
            <a:off x="1143596" y="3949828"/>
            <a:ext cx="3773933" cy="1642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dirty="0">
                <a:effectLst/>
                <a:latin typeface="Aptos Light" panose="020B0004020202020204" pitchFamily="34" charset="0"/>
              </a:rPr>
              <a:t>Voksen, ældre handicapområdet: </a:t>
            </a:r>
            <a:r>
              <a:rPr lang="da-DK" sz="1600" b="1" dirty="0">
                <a:effectLst/>
                <a:latin typeface="Aptos" panose="020B0004020202020204" pitchFamily="34" charset="0"/>
              </a:rPr>
              <a:t>21%</a:t>
            </a:r>
          </a:p>
          <a:p>
            <a:pPr marL="0" indent="0">
              <a:buNone/>
            </a:pPr>
            <a:r>
              <a:rPr lang="da-DK" sz="1600" dirty="0">
                <a:effectLst/>
                <a:latin typeface="Aptos Light" panose="020B0004020202020204" pitchFamily="34" charset="0"/>
              </a:rPr>
              <a:t>Det specialiserede børneområde: </a:t>
            </a:r>
            <a:r>
              <a:rPr lang="da-DK" sz="1600" b="1" dirty="0">
                <a:effectLst/>
                <a:latin typeface="Aptos" panose="020B0004020202020204" pitchFamily="34" charset="0"/>
              </a:rPr>
              <a:t>18 %</a:t>
            </a:r>
          </a:p>
          <a:p>
            <a:pPr marL="0" indent="0">
              <a:buNone/>
            </a:pPr>
            <a:r>
              <a:rPr lang="da-DK" sz="1600" dirty="0" err="1">
                <a:effectLst/>
                <a:latin typeface="Aptos Light" panose="020B0004020202020204" pitchFamily="34" charset="0"/>
              </a:rPr>
              <a:t>Udførerområdet</a:t>
            </a:r>
            <a:r>
              <a:rPr lang="da-DK" sz="1600" dirty="0">
                <a:effectLst/>
                <a:latin typeface="Aptos Light" panose="020B0004020202020204" pitchFamily="34" charset="0"/>
              </a:rPr>
              <a:t>: </a:t>
            </a:r>
            <a:r>
              <a:rPr lang="da-DK" sz="1600" b="1" dirty="0">
                <a:effectLst/>
                <a:latin typeface="Aptos" panose="020B0004020202020204" pitchFamily="34" charset="0"/>
              </a:rPr>
              <a:t>18 % </a:t>
            </a:r>
          </a:p>
          <a:p>
            <a:pPr marL="0" indent="0">
              <a:buNone/>
            </a:pPr>
            <a:r>
              <a:rPr lang="da-DK" sz="1600" dirty="0">
                <a:effectLst/>
                <a:latin typeface="Aptos Light" panose="020B0004020202020204" pitchFamily="34" charset="0"/>
              </a:rPr>
              <a:t>Jobcentre: </a:t>
            </a:r>
            <a:r>
              <a:rPr lang="da-DK" sz="1600" b="1" dirty="0">
                <a:effectLst/>
                <a:latin typeface="Aptos" panose="020B0004020202020204" pitchFamily="34" charset="0"/>
              </a:rPr>
              <a:t>16 %</a:t>
            </a:r>
          </a:p>
          <a:p>
            <a:pPr marL="0" indent="0">
              <a:buNone/>
            </a:pPr>
            <a:endParaRPr lang="da-DK" sz="1600" dirty="0">
              <a:solidFill>
                <a:srgbClr val="177F86"/>
              </a:solidFill>
              <a:effectLst/>
              <a:latin typeface="Aptos Light" panose="020B0004020202020204" pitchFamily="34" charset="0"/>
            </a:endParaRPr>
          </a:p>
        </p:txBody>
      </p:sp>
      <p:sp>
        <p:nvSpPr>
          <p:cNvPr id="15" name="Pladsholder til indhold 2">
            <a:extLst>
              <a:ext uri="{FF2B5EF4-FFF2-40B4-BE49-F238E27FC236}">
                <a16:creationId xmlns:a16="http://schemas.microsoft.com/office/drawing/2014/main" id="{8DE13F37-0335-95EF-FD83-545E15360858}"/>
              </a:ext>
            </a:extLst>
          </p:cNvPr>
          <p:cNvSpPr txBox="1">
            <a:spLocks/>
          </p:cNvSpPr>
          <p:nvPr/>
        </p:nvSpPr>
        <p:spPr>
          <a:xfrm>
            <a:off x="1150876" y="2559433"/>
            <a:ext cx="3663794" cy="106691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1800" dirty="0">
                <a:latin typeface="Aptos Light" panose="020B0004020202020204" pitchFamily="34" charset="0"/>
              </a:rPr>
              <a:t>Den gennemsnitlige årlige områdeafgang på tværs af fagområder hen over perioden (2013-2024): </a:t>
            </a:r>
          </a:p>
        </p:txBody>
      </p:sp>
      <p:pic>
        <p:nvPicPr>
          <p:cNvPr id="17" name="Billede 16">
            <a:extLst>
              <a:ext uri="{FF2B5EF4-FFF2-40B4-BE49-F238E27FC236}">
                <a16:creationId xmlns:a16="http://schemas.microsoft.com/office/drawing/2014/main" id="{4C073A17-F8AC-0718-B5D4-1258013B7B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257" y="2521598"/>
            <a:ext cx="5655309" cy="3485662"/>
          </a:xfrm>
          <a:prstGeom prst="rect">
            <a:avLst/>
          </a:prstGeom>
        </p:spPr>
      </p:pic>
      <p:sp>
        <p:nvSpPr>
          <p:cNvPr id="2" name="Ellipse 1">
            <a:extLst>
              <a:ext uri="{FF2B5EF4-FFF2-40B4-BE49-F238E27FC236}">
                <a16:creationId xmlns:a16="http://schemas.microsoft.com/office/drawing/2014/main" id="{2C03247A-0DF8-A3C3-E67E-7604C68ECA9F}"/>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indhold 2">
            <a:extLst>
              <a:ext uri="{FF2B5EF4-FFF2-40B4-BE49-F238E27FC236}">
                <a16:creationId xmlns:a16="http://schemas.microsoft.com/office/drawing/2014/main" id="{60632C56-96C6-BDD3-BF21-0AB6057B4F0B}"/>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08</a:t>
            </a:r>
          </a:p>
        </p:txBody>
      </p:sp>
    </p:spTree>
    <p:extLst>
      <p:ext uri="{BB962C8B-B14F-4D97-AF65-F5344CB8AC3E}">
        <p14:creationId xmlns:p14="http://schemas.microsoft.com/office/powerpoint/2010/main" val="3401266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felt 7">
            <a:extLst>
              <a:ext uri="{FF2B5EF4-FFF2-40B4-BE49-F238E27FC236}">
                <a16:creationId xmlns:a16="http://schemas.microsoft.com/office/drawing/2014/main" id="{40555390-219E-1AEA-A064-F817021C54FA}"/>
              </a:ext>
            </a:extLst>
          </p:cNvPr>
          <p:cNvSpPr txBox="1"/>
          <p:nvPr/>
        </p:nvSpPr>
        <p:spPr>
          <a:xfrm>
            <a:off x="955425" y="5756164"/>
            <a:ext cx="10402430" cy="338554"/>
          </a:xfrm>
          <a:prstGeom prst="rect">
            <a:avLst/>
          </a:prstGeom>
          <a:noFill/>
        </p:spPr>
        <p:txBody>
          <a:bodyPr wrap="square" lIns="91440" tIns="45720" rIns="91440" bIns="45720" rtlCol="0" anchor="t">
            <a:spAutoFit/>
          </a:bodyPr>
          <a:lstStyle/>
          <a:p>
            <a:pPr algn="ctr"/>
            <a:r>
              <a:rPr lang="da-DK" sz="1600" dirty="0">
                <a:latin typeface="Aptos Light" panose="020B0004020202020204" pitchFamily="34" charset="0"/>
              </a:rPr>
              <a:t>Procenterne er udtryk for den gennemsnitlige årlige områdeafgang i perioden 2013-2024</a:t>
            </a:r>
          </a:p>
        </p:txBody>
      </p:sp>
      <p:sp>
        <p:nvSpPr>
          <p:cNvPr id="3" name="Rektangel 2">
            <a:extLst>
              <a:ext uri="{FF2B5EF4-FFF2-40B4-BE49-F238E27FC236}">
                <a16:creationId xmlns:a16="http://schemas.microsoft.com/office/drawing/2014/main" id="{BDD7EBA4-D1E6-C36E-5280-3DB4C8A39D21}"/>
              </a:ext>
            </a:extLst>
          </p:cNvPr>
          <p:cNvSpPr/>
          <p:nvPr/>
        </p:nvSpPr>
        <p:spPr>
          <a:xfrm>
            <a:off x="955425" y="2235950"/>
            <a:ext cx="3112992" cy="3134703"/>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Pladsholder til indhold 2">
            <a:extLst>
              <a:ext uri="{FF2B5EF4-FFF2-40B4-BE49-F238E27FC236}">
                <a16:creationId xmlns:a16="http://schemas.microsoft.com/office/drawing/2014/main" id="{BD92EA9D-B097-D94B-221C-554CE4AAD80E}"/>
              </a:ext>
            </a:extLst>
          </p:cNvPr>
          <p:cNvSpPr txBox="1">
            <a:spLocks/>
          </p:cNvSpPr>
          <p:nvPr/>
        </p:nvSpPr>
        <p:spPr>
          <a:xfrm>
            <a:off x="1098688" y="2452562"/>
            <a:ext cx="2704686" cy="14139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800" b="1" dirty="0">
                <a:effectLst/>
                <a:latin typeface="Aptos" panose="020B0004020202020204" pitchFamily="34" charset="0"/>
              </a:rPr>
              <a:t>Børneområdet</a:t>
            </a:r>
            <a:r>
              <a:rPr lang="da-DK" sz="1800" dirty="0">
                <a:effectLst/>
                <a:latin typeface="Aptos Light" panose="020B0004020202020204" pitchFamily="34" charset="0"/>
              </a:rPr>
              <a:t> sammenlignet med andre faggrupper på samme område: </a:t>
            </a:r>
          </a:p>
        </p:txBody>
      </p:sp>
      <p:sp>
        <p:nvSpPr>
          <p:cNvPr id="9" name="Pladsholder til indhold 2">
            <a:extLst>
              <a:ext uri="{FF2B5EF4-FFF2-40B4-BE49-F238E27FC236}">
                <a16:creationId xmlns:a16="http://schemas.microsoft.com/office/drawing/2014/main" id="{3DF099FF-739B-987A-6E08-4A5CAE18B4AC}"/>
              </a:ext>
            </a:extLst>
          </p:cNvPr>
          <p:cNvSpPr txBox="1">
            <a:spLocks/>
          </p:cNvSpPr>
          <p:nvPr/>
        </p:nvSpPr>
        <p:spPr>
          <a:xfrm>
            <a:off x="1098688" y="3818549"/>
            <a:ext cx="2346877" cy="12847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dirty="0">
                <a:effectLst/>
                <a:latin typeface="Aptos Light" panose="020B0004020202020204" pitchFamily="34" charset="0"/>
              </a:rPr>
              <a:t>Socialrådgiverne: </a:t>
            </a:r>
            <a:r>
              <a:rPr lang="da-DK" sz="1600" b="1" dirty="0">
                <a:effectLst/>
                <a:latin typeface="Aptos" panose="020B0004020202020204" pitchFamily="34" charset="0"/>
              </a:rPr>
              <a:t>18%</a:t>
            </a:r>
          </a:p>
          <a:p>
            <a:pPr marL="0" indent="0">
              <a:buNone/>
            </a:pPr>
            <a:r>
              <a:rPr lang="da-DK" sz="1600" dirty="0">
                <a:effectLst/>
                <a:latin typeface="Aptos Light" panose="020B0004020202020204" pitchFamily="34" charset="0"/>
              </a:rPr>
              <a:t>Administration: </a:t>
            </a:r>
            <a:r>
              <a:rPr lang="da-DK" sz="1600" b="1" dirty="0">
                <a:effectLst/>
                <a:latin typeface="Aptos" panose="020B0004020202020204" pitchFamily="34" charset="0"/>
              </a:rPr>
              <a:t>28%</a:t>
            </a:r>
          </a:p>
          <a:p>
            <a:pPr marL="0" indent="0">
              <a:buNone/>
            </a:pPr>
            <a:r>
              <a:rPr lang="da-DK" sz="1600" dirty="0">
                <a:effectLst/>
                <a:latin typeface="Aptos Light" panose="020B0004020202020204" pitchFamily="34" charset="0"/>
              </a:rPr>
              <a:t>Akademikere:</a:t>
            </a:r>
            <a:r>
              <a:rPr lang="da-DK" sz="1600" b="1" dirty="0">
                <a:effectLst/>
                <a:latin typeface="Aptos" panose="020B0004020202020204" pitchFamily="34" charset="0"/>
              </a:rPr>
              <a:t> 25%</a:t>
            </a:r>
          </a:p>
        </p:txBody>
      </p:sp>
      <p:sp>
        <p:nvSpPr>
          <p:cNvPr id="12" name="Rektangel 11">
            <a:extLst>
              <a:ext uri="{FF2B5EF4-FFF2-40B4-BE49-F238E27FC236}">
                <a16:creationId xmlns:a16="http://schemas.microsoft.com/office/drawing/2014/main" id="{10507DB9-845E-EEBC-857B-27646364DC18}"/>
              </a:ext>
            </a:extLst>
          </p:cNvPr>
          <p:cNvSpPr/>
          <p:nvPr/>
        </p:nvSpPr>
        <p:spPr>
          <a:xfrm>
            <a:off x="4539504" y="2235950"/>
            <a:ext cx="3112992" cy="3134703"/>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Pladsholder til indhold 2">
            <a:extLst>
              <a:ext uri="{FF2B5EF4-FFF2-40B4-BE49-F238E27FC236}">
                <a16:creationId xmlns:a16="http://schemas.microsoft.com/office/drawing/2014/main" id="{25F7FC9F-FDF6-14C9-FE52-8EAFAC532DE4}"/>
              </a:ext>
            </a:extLst>
          </p:cNvPr>
          <p:cNvSpPr txBox="1">
            <a:spLocks/>
          </p:cNvSpPr>
          <p:nvPr/>
        </p:nvSpPr>
        <p:spPr>
          <a:xfrm>
            <a:off x="4682766" y="2452562"/>
            <a:ext cx="2969729" cy="97662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800" b="1" dirty="0">
                <a:effectLst/>
                <a:latin typeface="Aptos" panose="020B0004020202020204" pitchFamily="34" charset="0"/>
              </a:rPr>
              <a:t>Voksen, ældre handicapområdet  </a:t>
            </a:r>
            <a:r>
              <a:rPr lang="da-DK" sz="1800" dirty="0">
                <a:effectLst/>
                <a:latin typeface="Aptos Light" panose="020B0004020202020204" pitchFamily="34" charset="0"/>
              </a:rPr>
              <a:t>sammenlignet med andre faggrupper på samme område: </a:t>
            </a:r>
          </a:p>
        </p:txBody>
      </p:sp>
      <p:sp>
        <p:nvSpPr>
          <p:cNvPr id="14" name="Pladsholder til indhold 2">
            <a:extLst>
              <a:ext uri="{FF2B5EF4-FFF2-40B4-BE49-F238E27FC236}">
                <a16:creationId xmlns:a16="http://schemas.microsoft.com/office/drawing/2014/main" id="{6004DA34-B8DE-FE58-1886-CF4298F7A27F}"/>
              </a:ext>
            </a:extLst>
          </p:cNvPr>
          <p:cNvSpPr txBox="1">
            <a:spLocks/>
          </p:cNvSpPr>
          <p:nvPr/>
        </p:nvSpPr>
        <p:spPr>
          <a:xfrm>
            <a:off x="4682767" y="3818549"/>
            <a:ext cx="2346877" cy="12847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dirty="0">
                <a:effectLst/>
                <a:latin typeface="Aptos Light" panose="020B0004020202020204" pitchFamily="34" charset="0"/>
              </a:rPr>
              <a:t>Socialrådgiverne: </a:t>
            </a:r>
            <a:r>
              <a:rPr lang="da-DK" sz="1600" b="1" dirty="0">
                <a:effectLst/>
                <a:latin typeface="Aptos" panose="020B0004020202020204" pitchFamily="34" charset="0"/>
              </a:rPr>
              <a:t>21%</a:t>
            </a:r>
          </a:p>
          <a:p>
            <a:pPr marL="0" indent="0">
              <a:buNone/>
            </a:pPr>
            <a:r>
              <a:rPr lang="da-DK" sz="1600" dirty="0">
                <a:effectLst/>
                <a:latin typeface="Aptos Light" panose="020B0004020202020204" pitchFamily="34" charset="0"/>
              </a:rPr>
              <a:t>Administration: </a:t>
            </a:r>
            <a:r>
              <a:rPr lang="da-DK" sz="1600" b="1" dirty="0">
                <a:effectLst/>
                <a:latin typeface="Aptos" panose="020B0004020202020204" pitchFamily="34" charset="0"/>
              </a:rPr>
              <a:t>21%</a:t>
            </a:r>
          </a:p>
          <a:p>
            <a:pPr marL="0" indent="0">
              <a:buNone/>
            </a:pPr>
            <a:r>
              <a:rPr lang="da-DK" sz="1600" dirty="0">
                <a:effectLst/>
                <a:latin typeface="Aptos Light" panose="020B0004020202020204" pitchFamily="34" charset="0"/>
              </a:rPr>
              <a:t>Akademikere:</a:t>
            </a:r>
            <a:r>
              <a:rPr lang="da-DK" sz="1600" b="1" dirty="0">
                <a:effectLst/>
                <a:latin typeface="Aptos" panose="020B0004020202020204" pitchFamily="34" charset="0"/>
              </a:rPr>
              <a:t> 23%</a:t>
            </a:r>
          </a:p>
        </p:txBody>
      </p:sp>
      <p:sp>
        <p:nvSpPr>
          <p:cNvPr id="15" name="Rektangel 14">
            <a:extLst>
              <a:ext uri="{FF2B5EF4-FFF2-40B4-BE49-F238E27FC236}">
                <a16:creationId xmlns:a16="http://schemas.microsoft.com/office/drawing/2014/main" id="{B191B925-8E08-BB87-28E7-9151B77C7F61}"/>
              </a:ext>
            </a:extLst>
          </p:cNvPr>
          <p:cNvSpPr/>
          <p:nvPr/>
        </p:nvSpPr>
        <p:spPr>
          <a:xfrm>
            <a:off x="8136836" y="2235950"/>
            <a:ext cx="3112992" cy="3134703"/>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 name="Pladsholder til indhold 2">
            <a:extLst>
              <a:ext uri="{FF2B5EF4-FFF2-40B4-BE49-F238E27FC236}">
                <a16:creationId xmlns:a16="http://schemas.microsoft.com/office/drawing/2014/main" id="{9A6AABA5-E805-5B49-9FE5-8590F83D4F26}"/>
              </a:ext>
            </a:extLst>
          </p:cNvPr>
          <p:cNvSpPr txBox="1">
            <a:spLocks/>
          </p:cNvSpPr>
          <p:nvPr/>
        </p:nvSpPr>
        <p:spPr>
          <a:xfrm>
            <a:off x="8280099" y="2452562"/>
            <a:ext cx="2704686" cy="97662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800" b="1" dirty="0">
                <a:effectLst/>
                <a:latin typeface="Aptos" panose="020B0004020202020204" pitchFamily="34" charset="0"/>
              </a:rPr>
              <a:t>Jobcentrene</a:t>
            </a:r>
            <a:r>
              <a:rPr lang="da-DK" sz="1800" dirty="0">
                <a:effectLst/>
                <a:latin typeface="Aptos Light" panose="020B0004020202020204" pitchFamily="34" charset="0"/>
              </a:rPr>
              <a:t> sammenlignet med andre faggrupper på samme område: </a:t>
            </a:r>
          </a:p>
        </p:txBody>
      </p:sp>
      <p:sp>
        <p:nvSpPr>
          <p:cNvPr id="17" name="Pladsholder til indhold 2">
            <a:extLst>
              <a:ext uri="{FF2B5EF4-FFF2-40B4-BE49-F238E27FC236}">
                <a16:creationId xmlns:a16="http://schemas.microsoft.com/office/drawing/2014/main" id="{7090259B-F410-B305-DEC7-012D87A3DC94}"/>
              </a:ext>
            </a:extLst>
          </p:cNvPr>
          <p:cNvSpPr txBox="1">
            <a:spLocks/>
          </p:cNvSpPr>
          <p:nvPr/>
        </p:nvSpPr>
        <p:spPr>
          <a:xfrm>
            <a:off x="8280099" y="3818549"/>
            <a:ext cx="2346877" cy="12847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dirty="0">
                <a:effectLst/>
                <a:latin typeface="Aptos Light" panose="020B0004020202020204" pitchFamily="34" charset="0"/>
              </a:rPr>
              <a:t>Socialrådgiverne: </a:t>
            </a:r>
            <a:r>
              <a:rPr lang="da-DK" sz="1600" b="1" dirty="0">
                <a:effectLst/>
                <a:latin typeface="Aptos" panose="020B0004020202020204" pitchFamily="34" charset="0"/>
              </a:rPr>
              <a:t>16%</a:t>
            </a:r>
          </a:p>
          <a:p>
            <a:pPr marL="0" indent="0">
              <a:buNone/>
            </a:pPr>
            <a:r>
              <a:rPr lang="da-DK" sz="1600" dirty="0">
                <a:effectLst/>
                <a:latin typeface="Aptos Light" panose="020B0004020202020204" pitchFamily="34" charset="0"/>
              </a:rPr>
              <a:t>Administration: </a:t>
            </a:r>
            <a:r>
              <a:rPr lang="da-DK" sz="1600" b="1" dirty="0">
                <a:effectLst/>
                <a:latin typeface="Aptos" panose="020B0004020202020204" pitchFamily="34" charset="0"/>
              </a:rPr>
              <a:t>19%</a:t>
            </a:r>
          </a:p>
          <a:p>
            <a:pPr marL="0" indent="0">
              <a:buNone/>
            </a:pPr>
            <a:r>
              <a:rPr lang="da-DK" sz="1600" dirty="0">
                <a:effectLst/>
                <a:latin typeface="Aptos Light" panose="020B0004020202020204" pitchFamily="34" charset="0"/>
              </a:rPr>
              <a:t>Akademikere:</a:t>
            </a:r>
            <a:r>
              <a:rPr lang="da-DK" sz="1600" b="1" dirty="0">
                <a:effectLst/>
                <a:latin typeface="Aptos" panose="020B0004020202020204" pitchFamily="34" charset="0"/>
              </a:rPr>
              <a:t> 20%</a:t>
            </a:r>
          </a:p>
        </p:txBody>
      </p:sp>
      <p:sp>
        <p:nvSpPr>
          <p:cNvPr id="18" name="Titel 1">
            <a:extLst>
              <a:ext uri="{FF2B5EF4-FFF2-40B4-BE49-F238E27FC236}">
                <a16:creationId xmlns:a16="http://schemas.microsoft.com/office/drawing/2014/main" id="{F2BCFF5A-1E21-9FCF-7AFF-AD5781A378F4}"/>
              </a:ext>
            </a:extLst>
          </p:cNvPr>
          <p:cNvSpPr txBox="1">
            <a:spLocks/>
          </p:cNvSpPr>
          <p:nvPr/>
        </p:nvSpPr>
        <p:spPr>
          <a:xfrm>
            <a:off x="831850" y="695646"/>
            <a:ext cx="9795126" cy="14957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Områdeafgang </a:t>
            </a:r>
            <a:br>
              <a:rPr lang="da-DK" sz="3200" b="1" dirty="0">
                <a:latin typeface="Aptos ExtraBold" panose="020B0004020202020204" pitchFamily="34" charset="0"/>
              </a:rPr>
            </a:br>
            <a:r>
              <a:rPr lang="da-DK" sz="2400" dirty="0">
                <a:latin typeface="Aptos Light" panose="020B0004020202020204" pitchFamily="34" charset="0"/>
              </a:rPr>
              <a:t>– sammenligning mellem socialrådgivere og deres kolleger</a:t>
            </a:r>
          </a:p>
        </p:txBody>
      </p:sp>
      <p:sp>
        <p:nvSpPr>
          <p:cNvPr id="2" name="Ellipse 1">
            <a:extLst>
              <a:ext uri="{FF2B5EF4-FFF2-40B4-BE49-F238E27FC236}">
                <a16:creationId xmlns:a16="http://schemas.microsoft.com/office/drawing/2014/main" id="{745C9A5D-9ABA-F195-BA4B-DB2E4163F2CE}"/>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Pladsholder til indhold 2">
            <a:extLst>
              <a:ext uri="{FF2B5EF4-FFF2-40B4-BE49-F238E27FC236}">
                <a16:creationId xmlns:a16="http://schemas.microsoft.com/office/drawing/2014/main" id="{68D2DEBB-9CA6-F05F-E3A7-53C52329A8A7}"/>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09</a:t>
            </a:r>
          </a:p>
        </p:txBody>
      </p:sp>
    </p:spTree>
    <p:extLst>
      <p:ext uri="{BB962C8B-B14F-4D97-AF65-F5344CB8AC3E}">
        <p14:creationId xmlns:p14="http://schemas.microsoft.com/office/powerpoint/2010/main" val="3899352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C2FE28C6-CBE3-5952-57D8-DFABAE1DADA4}"/>
              </a:ext>
            </a:extLst>
          </p:cNvPr>
          <p:cNvSpPr txBox="1">
            <a:spLocks/>
          </p:cNvSpPr>
          <p:nvPr/>
        </p:nvSpPr>
        <p:spPr>
          <a:xfrm>
            <a:off x="831850" y="695646"/>
            <a:ext cx="11360150" cy="14957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Områdeafgang – de store velfærdsområder</a:t>
            </a:r>
          </a:p>
          <a:p>
            <a:pPr>
              <a:lnSpc>
                <a:spcPct val="100000"/>
              </a:lnSpc>
            </a:pPr>
            <a:r>
              <a:rPr lang="da-DK" sz="2400" dirty="0">
                <a:latin typeface="Aptos Light" panose="020B0004020202020204" pitchFamily="34" charset="0"/>
              </a:rPr>
              <a:t>sammenlignet med socialrådgivere på børneområdet</a:t>
            </a:r>
          </a:p>
        </p:txBody>
      </p:sp>
      <p:sp>
        <p:nvSpPr>
          <p:cNvPr id="6" name="Rektangel 5">
            <a:extLst>
              <a:ext uri="{FF2B5EF4-FFF2-40B4-BE49-F238E27FC236}">
                <a16:creationId xmlns:a16="http://schemas.microsoft.com/office/drawing/2014/main" id="{1A345B18-E45A-B4C4-AEF8-E78BFCD852C9}"/>
              </a:ext>
            </a:extLst>
          </p:cNvPr>
          <p:cNvSpPr/>
          <p:nvPr/>
        </p:nvSpPr>
        <p:spPr>
          <a:xfrm>
            <a:off x="849408" y="2366482"/>
            <a:ext cx="4186418" cy="3596274"/>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Pladsholder til indhold 2">
            <a:extLst>
              <a:ext uri="{FF2B5EF4-FFF2-40B4-BE49-F238E27FC236}">
                <a16:creationId xmlns:a16="http://schemas.microsoft.com/office/drawing/2014/main" id="{2709642F-75E4-D2E7-5E15-AE64D760E978}"/>
              </a:ext>
            </a:extLst>
          </p:cNvPr>
          <p:cNvSpPr txBox="1">
            <a:spLocks/>
          </p:cNvSpPr>
          <p:nvPr/>
        </p:nvSpPr>
        <p:spPr>
          <a:xfrm>
            <a:off x="1143596" y="3949828"/>
            <a:ext cx="3773933" cy="1642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dirty="0">
                <a:latin typeface="Aptos Light" panose="020B0004020202020204" pitchFamily="34" charset="0"/>
              </a:rPr>
              <a:t>Socialrådgivere på børneområdet</a:t>
            </a:r>
            <a:r>
              <a:rPr lang="da-DK" sz="1600" dirty="0">
                <a:effectLst/>
                <a:latin typeface="Aptos Light" panose="020B0004020202020204" pitchFamily="34" charset="0"/>
              </a:rPr>
              <a:t>: </a:t>
            </a:r>
            <a:r>
              <a:rPr lang="da-DK" sz="1600" b="1" dirty="0">
                <a:effectLst/>
                <a:latin typeface="Aptos" panose="020B0004020202020204" pitchFamily="34" charset="0"/>
              </a:rPr>
              <a:t>18%</a:t>
            </a:r>
          </a:p>
          <a:p>
            <a:pPr marL="0" indent="0">
              <a:buNone/>
            </a:pPr>
            <a:r>
              <a:rPr lang="da-DK" sz="1600" dirty="0">
                <a:latin typeface="Aptos Light" panose="020B0004020202020204" pitchFamily="34" charset="0"/>
              </a:rPr>
              <a:t>SOSU-assistenter på plejehjem</a:t>
            </a:r>
            <a:r>
              <a:rPr lang="da-DK" sz="1600" dirty="0">
                <a:effectLst/>
                <a:latin typeface="Aptos Light" panose="020B0004020202020204" pitchFamily="34" charset="0"/>
              </a:rPr>
              <a:t>: </a:t>
            </a:r>
            <a:r>
              <a:rPr lang="da-DK" sz="1600" b="1" dirty="0">
                <a:effectLst/>
                <a:latin typeface="Aptos" panose="020B0004020202020204" pitchFamily="34" charset="0"/>
              </a:rPr>
              <a:t>18%</a:t>
            </a:r>
          </a:p>
          <a:p>
            <a:pPr marL="0" indent="0">
              <a:buNone/>
            </a:pPr>
            <a:r>
              <a:rPr lang="da-DK" sz="1600" dirty="0">
                <a:latin typeface="Aptos Light" panose="020B0004020202020204" pitchFamily="34" charset="0"/>
              </a:rPr>
              <a:t>Pædagoger i dagtilbud:</a:t>
            </a:r>
            <a:r>
              <a:rPr lang="da-DK" sz="1600" b="1" dirty="0">
                <a:effectLst/>
                <a:latin typeface="Aptos" panose="020B0004020202020204" pitchFamily="34" charset="0"/>
              </a:rPr>
              <a:t>14% </a:t>
            </a:r>
          </a:p>
          <a:p>
            <a:pPr marL="0" indent="0">
              <a:buNone/>
            </a:pPr>
            <a:r>
              <a:rPr lang="da-DK" sz="1600" dirty="0">
                <a:latin typeface="Aptos Light" panose="020B0004020202020204" pitchFamily="34" charset="0"/>
              </a:rPr>
              <a:t>Lærere i folkeskolen: </a:t>
            </a:r>
            <a:r>
              <a:rPr lang="da-DK" sz="1600" b="1" dirty="0">
                <a:effectLst/>
                <a:latin typeface="Aptos" panose="020B0004020202020204" pitchFamily="34" charset="0"/>
              </a:rPr>
              <a:t>11%</a:t>
            </a:r>
          </a:p>
          <a:p>
            <a:pPr marL="0" indent="0">
              <a:buNone/>
            </a:pPr>
            <a:endParaRPr lang="da-DK" sz="1600" dirty="0">
              <a:solidFill>
                <a:srgbClr val="177F86"/>
              </a:solidFill>
              <a:effectLst/>
              <a:latin typeface="Aptos Light" panose="020B0004020202020204" pitchFamily="34" charset="0"/>
            </a:endParaRPr>
          </a:p>
        </p:txBody>
      </p:sp>
      <p:sp>
        <p:nvSpPr>
          <p:cNvPr id="8" name="Pladsholder til indhold 2">
            <a:extLst>
              <a:ext uri="{FF2B5EF4-FFF2-40B4-BE49-F238E27FC236}">
                <a16:creationId xmlns:a16="http://schemas.microsoft.com/office/drawing/2014/main" id="{4D81E840-0F4B-DBC3-E0B5-1CF6B1BE504B}"/>
              </a:ext>
            </a:extLst>
          </p:cNvPr>
          <p:cNvSpPr txBox="1">
            <a:spLocks/>
          </p:cNvSpPr>
          <p:nvPr/>
        </p:nvSpPr>
        <p:spPr>
          <a:xfrm>
            <a:off x="1150876" y="2559433"/>
            <a:ext cx="3663794" cy="106691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1800" dirty="0">
                <a:latin typeface="Aptos Light" panose="020B0004020202020204" pitchFamily="34" charset="0"/>
              </a:rPr>
              <a:t>Den gennemsnitlige årlige områdeafgang på tværs af fagområder hen over perioden (2013-2024): </a:t>
            </a:r>
          </a:p>
        </p:txBody>
      </p:sp>
      <p:sp>
        <p:nvSpPr>
          <p:cNvPr id="2" name="Ellipse 1">
            <a:extLst>
              <a:ext uri="{FF2B5EF4-FFF2-40B4-BE49-F238E27FC236}">
                <a16:creationId xmlns:a16="http://schemas.microsoft.com/office/drawing/2014/main" id="{A49037C5-240D-9B00-6721-4989E4386343}"/>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22BE361A-97EB-56F0-145A-F11AFCBBA0C8}"/>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10</a:t>
            </a:r>
          </a:p>
        </p:txBody>
      </p:sp>
      <p:pic>
        <p:nvPicPr>
          <p:cNvPr id="9" name="Billede 8">
            <a:extLst>
              <a:ext uri="{FF2B5EF4-FFF2-40B4-BE49-F238E27FC236}">
                <a16:creationId xmlns:a16="http://schemas.microsoft.com/office/drawing/2014/main" id="{FC50ED88-BFEA-6854-8DB7-F19F178DAE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2913" y="2697860"/>
            <a:ext cx="5697542" cy="3244152"/>
          </a:xfrm>
          <a:prstGeom prst="rect">
            <a:avLst/>
          </a:prstGeom>
        </p:spPr>
      </p:pic>
    </p:spTree>
    <p:extLst>
      <p:ext uri="{BB962C8B-B14F-4D97-AF65-F5344CB8AC3E}">
        <p14:creationId xmlns:p14="http://schemas.microsoft.com/office/powerpoint/2010/main" val="472144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5D50D-8570-4262-A4AB-8D86AB784BF2}"/>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81687CCD-9600-AEB0-A996-C16CB8DB4D8D}"/>
              </a:ext>
            </a:extLst>
          </p:cNvPr>
          <p:cNvSpPr/>
          <p:nvPr/>
        </p:nvSpPr>
        <p:spPr>
          <a:xfrm>
            <a:off x="-37724" y="30839"/>
            <a:ext cx="6506518" cy="6840932"/>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Text Placeholder 2">
            <a:extLst>
              <a:ext uri="{FF2B5EF4-FFF2-40B4-BE49-F238E27FC236}">
                <a16:creationId xmlns:a16="http://schemas.microsoft.com/office/drawing/2014/main" id="{FF129F3F-F7F2-41BA-2AF1-90DE6DBE44B2}"/>
              </a:ext>
            </a:extLst>
          </p:cNvPr>
          <p:cNvSpPr txBox="1">
            <a:spLocks/>
          </p:cNvSpPr>
          <p:nvPr/>
        </p:nvSpPr>
        <p:spPr>
          <a:xfrm>
            <a:off x="1353319" y="2480678"/>
            <a:ext cx="5424672" cy="292571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82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nSpc>
                <a:spcPct val="100000"/>
              </a:lnSpc>
            </a:pPr>
            <a:r>
              <a:rPr lang="da-DK" sz="1800" dirty="0">
                <a:solidFill>
                  <a:schemeClr val="tx1"/>
                </a:solidFill>
                <a:latin typeface="Aptos Light" panose="020B0004020202020204" pitchFamily="34" charset="0"/>
              </a:rPr>
              <a:t>Sammenligning </a:t>
            </a:r>
            <a:br>
              <a:rPr lang="da-DK" sz="1800" dirty="0">
                <a:solidFill>
                  <a:schemeClr val="tx1"/>
                </a:solidFill>
                <a:latin typeface="Aptos Light" panose="020B0004020202020204" pitchFamily="34" charset="0"/>
              </a:rPr>
            </a:br>
            <a:r>
              <a:rPr lang="da-DK" sz="1800" b="1" dirty="0">
                <a:solidFill>
                  <a:schemeClr val="tx1"/>
                </a:solidFill>
                <a:latin typeface="Aptos" panose="020B0004020202020204" pitchFamily="34" charset="0"/>
              </a:rPr>
              <a:t>mellem socialrådgiverne indbyrdes</a:t>
            </a:r>
          </a:p>
          <a:p>
            <a:pPr>
              <a:lnSpc>
                <a:spcPct val="100000"/>
              </a:lnSpc>
            </a:pPr>
            <a:endParaRPr lang="da-DK" sz="1800" dirty="0">
              <a:solidFill>
                <a:schemeClr val="tx1"/>
              </a:solidFill>
              <a:latin typeface="Aptos Light" panose="020B0004020202020204" pitchFamily="34" charset="0"/>
            </a:endParaRPr>
          </a:p>
          <a:p>
            <a:pPr>
              <a:lnSpc>
                <a:spcPct val="100000"/>
              </a:lnSpc>
            </a:pPr>
            <a:r>
              <a:rPr lang="da-DK" sz="1800" dirty="0">
                <a:solidFill>
                  <a:schemeClr val="tx1"/>
                </a:solidFill>
                <a:latin typeface="Aptos Light" panose="020B0004020202020204" pitchFamily="34" charset="0"/>
              </a:rPr>
              <a:t>Sammenligning </a:t>
            </a:r>
            <a:br>
              <a:rPr lang="da-DK" sz="1800" dirty="0">
                <a:solidFill>
                  <a:schemeClr val="tx1"/>
                </a:solidFill>
                <a:latin typeface="Aptos Light" panose="020B0004020202020204" pitchFamily="34" charset="0"/>
              </a:rPr>
            </a:br>
            <a:r>
              <a:rPr lang="da-DK" sz="1800" b="1" dirty="0">
                <a:solidFill>
                  <a:schemeClr val="tx1"/>
                </a:solidFill>
                <a:latin typeface="Aptos" panose="020B0004020202020204" pitchFamily="34" charset="0"/>
              </a:rPr>
              <a:t>med socialrådgivernes kolleger</a:t>
            </a:r>
          </a:p>
          <a:p>
            <a:pPr>
              <a:lnSpc>
                <a:spcPct val="100000"/>
              </a:lnSpc>
            </a:pPr>
            <a:endParaRPr lang="da-DK" sz="1800" dirty="0">
              <a:solidFill>
                <a:schemeClr val="tx1"/>
              </a:solidFill>
              <a:latin typeface="Aptos Light" panose="020B0004020202020204" pitchFamily="34" charset="0"/>
            </a:endParaRPr>
          </a:p>
          <a:p>
            <a:pPr>
              <a:lnSpc>
                <a:spcPct val="100000"/>
              </a:lnSpc>
            </a:pPr>
            <a:r>
              <a:rPr lang="da-DK" sz="1800" dirty="0">
                <a:solidFill>
                  <a:schemeClr val="tx1"/>
                </a:solidFill>
                <a:latin typeface="Aptos Light" panose="020B0004020202020204" pitchFamily="34" charset="0"/>
              </a:rPr>
              <a:t>Sammenligning </a:t>
            </a:r>
            <a:br>
              <a:rPr lang="da-DK" sz="1800" dirty="0">
                <a:solidFill>
                  <a:schemeClr val="tx1"/>
                </a:solidFill>
                <a:latin typeface="Aptos Light" panose="020B0004020202020204" pitchFamily="34" charset="0"/>
              </a:rPr>
            </a:br>
            <a:r>
              <a:rPr lang="da-DK" sz="1800" b="1" dirty="0">
                <a:solidFill>
                  <a:schemeClr val="tx1"/>
                </a:solidFill>
                <a:latin typeface="Aptos" panose="020B0004020202020204" pitchFamily="34" charset="0"/>
              </a:rPr>
              <a:t>mellem aldersgrupper</a:t>
            </a:r>
          </a:p>
        </p:txBody>
      </p:sp>
      <p:sp>
        <p:nvSpPr>
          <p:cNvPr id="10" name="Titel 1">
            <a:extLst>
              <a:ext uri="{FF2B5EF4-FFF2-40B4-BE49-F238E27FC236}">
                <a16:creationId xmlns:a16="http://schemas.microsoft.com/office/drawing/2014/main" id="{5DF0998A-7141-D453-7D14-5E19AC419340}"/>
              </a:ext>
            </a:extLst>
          </p:cNvPr>
          <p:cNvSpPr txBox="1">
            <a:spLocks/>
          </p:cNvSpPr>
          <p:nvPr/>
        </p:nvSpPr>
        <p:spPr>
          <a:xfrm>
            <a:off x="835612" y="824576"/>
            <a:ext cx="4506410" cy="6519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da-DK" sz="4000" b="1" dirty="0">
                <a:latin typeface="Aptos ExtraBold" panose="020B0004020202020204" pitchFamily="34" charset="0"/>
              </a:rPr>
              <a:t>Jobafgang</a:t>
            </a:r>
          </a:p>
        </p:txBody>
      </p:sp>
      <p:sp>
        <p:nvSpPr>
          <p:cNvPr id="11" name="Pladsholder til indhold 2">
            <a:extLst>
              <a:ext uri="{FF2B5EF4-FFF2-40B4-BE49-F238E27FC236}">
                <a16:creationId xmlns:a16="http://schemas.microsoft.com/office/drawing/2014/main" id="{B0ED0465-8EE4-50C6-54AB-BE9EFBC8089C}"/>
              </a:ext>
            </a:extLst>
          </p:cNvPr>
          <p:cNvSpPr txBox="1">
            <a:spLocks/>
          </p:cNvSpPr>
          <p:nvPr/>
        </p:nvSpPr>
        <p:spPr>
          <a:xfrm>
            <a:off x="554181" y="2480677"/>
            <a:ext cx="852185" cy="3595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da-DK" sz="1800" dirty="0">
                <a:solidFill>
                  <a:srgbClr val="177F86"/>
                </a:solidFill>
                <a:latin typeface="Aptos Light" panose="020B0004020202020204" pitchFamily="34" charset="0"/>
              </a:rPr>
              <a:t>•</a:t>
            </a:r>
          </a:p>
        </p:txBody>
      </p:sp>
      <p:sp>
        <p:nvSpPr>
          <p:cNvPr id="12" name="Pladsholder til indhold 2">
            <a:extLst>
              <a:ext uri="{FF2B5EF4-FFF2-40B4-BE49-F238E27FC236}">
                <a16:creationId xmlns:a16="http://schemas.microsoft.com/office/drawing/2014/main" id="{757F6A3A-6C65-B58D-021A-6546B005F8EC}"/>
              </a:ext>
            </a:extLst>
          </p:cNvPr>
          <p:cNvSpPr txBox="1">
            <a:spLocks/>
          </p:cNvSpPr>
          <p:nvPr/>
        </p:nvSpPr>
        <p:spPr>
          <a:xfrm>
            <a:off x="567662" y="3576909"/>
            <a:ext cx="852185" cy="4066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da-DK" sz="1800" dirty="0">
                <a:solidFill>
                  <a:srgbClr val="177F86"/>
                </a:solidFill>
                <a:latin typeface="Aptos Light" panose="020B0004020202020204" pitchFamily="34" charset="0"/>
              </a:rPr>
              <a:t>•</a:t>
            </a:r>
          </a:p>
        </p:txBody>
      </p:sp>
      <p:sp>
        <p:nvSpPr>
          <p:cNvPr id="13" name="Pladsholder til indhold 2">
            <a:extLst>
              <a:ext uri="{FF2B5EF4-FFF2-40B4-BE49-F238E27FC236}">
                <a16:creationId xmlns:a16="http://schemas.microsoft.com/office/drawing/2014/main" id="{F41511E7-E9A3-B9B9-21A1-5AF742E51347}"/>
              </a:ext>
            </a:extLst>
          </p:cNvPr>
          <p:cNvSpPr txBox="1">
            <a:spLocks/>
          </p:cNvSpPr>
          <p:nvPr/>
        </p:nvSpPr>
        <p:spPr>
          <a:xfrm>
            <a:off x="554180" y="4645781"/>
            <a:ext cx="852185" cy="4066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da-DK" sz="1800" dirty="0">
                <a:solidFill>
                  <a:srgbClr val="177F86"/>
                </a:solidFill>
                <a:latin typeface="Aptos Light" panose="020B0004020202020204" pitchFamily="34" charset="0"/>
              </a:rPr>
              <a:t>•</a:t>
            </a:r>
          </a:p>
        </p:txBody>
      </p:sp>
      <p:pic>
        <p:nvPicPr>
          <p:cNvPr id="5" name="Billede 4">
            <a:extLst>
              <a:ext uri="{FF2B5EF4-FFF2-40B4-BE49-F238E27FC236}">
                <a16:creationId xmlns:a16="http://schemas.microsoft.com/office/drawing/2014/main" id="{B1738E8E-3F24-091B-B78E-F321B29ECB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2703" y="-1"/>
            <a:ext cx="5768417" cy="6879763"/>
          </a:xfrm>
          <a:prstGeom prst="rect">
            <a:avLst/>
          </a:prstGeom>
        </p:spPr>
      </p:pic>
      <p:sp>
        <p:nvSpPr>
          <p:cNvPr id="6" name="Rektangel 5">
            <a:extLst>
              <a:ext uri="{FF2B5EF4-FFF2-40B4-BE49-F238E27FC236}">
                <a16:creationId xmlns:a16="http://schemas.microsoft.com/office/drawing/2014/main" id="{F0C8D6D0-5C69-E8A0-D14F-843680029BE2}"/>
              </a:ext>
            </a:extLst>
          </p:cNvPr>
          <p:cNvSpPr/>
          <p:nvPr/>
        </p:nvSpPr>
        <p:spPr>
          <a:xfrm>
            <a:off x="6429222" y="0"/>
            <a:ext cx="156117" cy="6902610"/>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Ellipse 6">
            <a:extLst>
              <a:ext uri="{FF2B5EF4-FFF2-40B4-BE49-F238E27FC236}">
                <a16:creationId xmlns:a16="http://schemas.microsoft.com/office/drawing/2014/main" id="{B1575A3A-DDD3-8986-B769-BC50E7B688B1}"/>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Pladsholder til indhold 2">
            <a:extLst>
              <a:ext uri="{FF2B5EF4-FFF2-40B4-BE49-F238E27FC236}">
                <a16:creationId xmlns:a16="http://schemas.microsoft.com/office/drawing/2014/main" id="{95DE1237-500A-62FC-BA68-83F64AA06920}"/>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11</a:t>
            </a:r>
          </a:p>
        </p:txBody>
      </p:sp>
    </p:spTree>
    <p:extLst>
      <p:ext uri="{BB962C8B-B14F-4D97-AF65-F5344CB8AC3E}">
        <p14:creationId xmlns:p14="http://schemas.microsoft.com/office/powerpoint/2010/main" val="1546683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2BF1F-5349-986E-077B-40C71F905385}"/>
            </a:ext>
          </a:extLst>
        </p:cNvPr>
        <p:cNvGrpSpPr/>
        <p:nvPr/>
      </p:nvGrpSpPr>
      <p:grpSpPr>
        <a:xfrm>
          <a:off x="0" y="0"/>
          <a:ext cx="0" cy="0"/>
          <a:chOff x="0" y="0"/>
          <a:chExt cx="0" cy="0"/>
        </a:xfrm>
      </p:grpSpPr>
      <p:sp>
        <p:nvSpPr>
          <p:cNvPr id="10" name="Titel 1">
            <a:extLst>
              <a:ext uri="{FF2B5EF4-FFF2-40B4-BE49-F238E27FC236}">
                <a16:creationId xmlns:a16="http://schemas.microsoft.com/office/drawing/2014/main" id="{C93E114B-1F2F-9708-E0FF-64AC7742FA5F}"/>
              </a:ext>
            </a:extLst>
          </p:cNvPr>
          <p:cNvSpPr txBox="1">
            <a:spLocks/>
          </p:cNvSpPr>
          <p:nvPr/>
        </p:nvSpPr>
        <p:spPr>
          <a:xfrm>
            <a:off x="831850" y="695647"/>
            <a:ext cx="8868741" cy="881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Områdeafgang – de store velfærdsområde</a:t>
            </a:r>
          </a:p>
          <a:p>
            <a:pPr>
              <a:lnSpc>
                <a:spcPct val="100000"/>
              </a:lnSpc>
            </a:pPr>
            <a:r>
              <a:rPr lang="da-DK" sz="2400" dirty="0">
                <a:latin typeface="Aptos Light" panose="020B0004020202020204" pitchFamily="34" charset="0"/>
              </a:rPr>
              <a:t>sammenlignet med socialrådgivere på børneområdet</a:t>
            </a:r>
          </a:p>
          <a:p>
            <a:endParaRPr lang="da-DK" sz="3200" b="1" dirty="0">
              <a:latin typeface="Aptos ExtraBold" panose="020B0004020202020204" pitchFamily="34" charset="0"/>
            </a:endParaRPr>
          </a:p>
        </p:txBody>
      </p:sp>
      <p:sp>
        <p:nvSpPr>
          <p:cNvPr id="12" name="Rektangel 11">
            <a:extLst>
              <a:ext uri="{FF2B5EF4-FFF2-40B4-BE49-F238E27FC236}">
                <a16:creationId xmlns:a16="http://schemas.microsoft.com/office/drawing/2014/main" id="{DE4F7111-52D0-AE70-2306-7943EB17C923}"/>
              </a:ext>
            </a:extLst>
          </p:cNvPr>
          <p:cNvSpPr/>
          <p:nvPr/>
        </p:nvSpPr>
        <p:spPr>
          <a:xfrm>
            <a:off x="849408" y="2235950"/>
            <a:ext cx="4186418" cy="3494465"/>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Pladsholder til indhold 2">
            <a:extLst>
              <a:ext uri="{FF2B5EF4-FFF2-40B4-BE49-F238E27FC236}">
                <a16:creationId xmlns:a16="http://schemas.microsoft.com/office/drawing/2014/main" id="{03C5E6A8-0DEB-7CEF-096A-1A5B33DA6700}"/>
              </a:ext>
            </a:extLst>
          </p:cNvPr>
          <p:cNvSpPr txBox="1">
            <a:spLocks/>
          </p:cNvSpPr>
          <p:nvPr/>
        </p:nvSpPr>
        <p:spPr>
          <a:xfrm>
            <a:off x="1143596" y="3820890"/>
            <a:ext cx="3773933" cy="1642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dirty="0">
                <a:effectLst/>
                <a:latin typeface="Aptos Light" panose="020B0004020202020204" pitchFamily="34" charset="0"/>
              </a:rPr>
              <a:t>Det specialiserede børneområde: </a:t>
            </a:r>
            <a:r>
              <a:rPr lang="da-DK" sz="1600" b="1" dirty="0">
                <a:effectLst/>
                <a:latin typeface="Aptos" panose="020B0004020202020204" pitchFamily="34" charset="0"/>
              </a:rPr>
              <a:t>24%</a:t>
            </a:r>
            <a:endParaRPr lang="da-DK" sz="1600" dirty="0">
              <a:effectLst/>
              <a:latin typeface="Aptos Light" panose="020B0004020202020204" pitchFamily="34" charset="0"/>
            </a:endParaRPr>
          </a:p>
          <a:p>
            <a:pPr marL="0" indent="0">
              <a:buNone/>
            </a:pPr>
            <a:r>
              <a:rPr lang="da-DK" sz="1600" dirty="0">
                <a:effectLst/>
                <a:latin typeface="Aptos Light" panose="020B0004020202020204" pitchFamily="34" charset="0"/>
              </a:rPr>
              <a:t>Voksen, ældre handicapområdet: </a:t>
            </a:r>
            <a:r>
              <a:rPr lang="da-DK" sz="1600" b="1" dirty="0">
                <a:effectLst/>
                <a:latin typeface="Aptos" panose="020B0004020202020204" pitchFamily="34" charset="0"/>
              </a:rPr>
              <a:t>24%</a:t>
            </a:r>
          </a:p>
          <a:p>
            <a:pPr marL="0" indent="0">
              <a:buNone/>
            </a:pPr>
            <a:r>
              <a:rPr lang="da-DK" sz="1600" dirty="0">
                <a:effectLst/>
                <a:latin typeface="Aptos Light" panose="020B0004020202020204" pitchFamily="34" charset="0"/>
              </a:rPr>
              <a:t>Jobcentre: </a:t>
            </a:r>
            <a:r>
              <a:rPr lang="da-DK" sz="1600" b="1" dirty="0">
                <a:effectLst/>
                <a:latin typeface="Aptos" panose="020B0004020202020204" pitchFamily="34" charset="0"/>
              </a:rPr>
              <a:t>20%</a:t>
            </a:r>
          </a:p>
          <a:p>
            <a:pPr marL="0" indent="0">
              <a:buNone/>
            </a:pPr>
            <a:r>
              <a:rPr lang="da-DK" sz="1600" dirty="0" err="1">
                <a:effectLst/>
                <a:latin typeface="Aptos Light" panose="020B0004020202020204" pitchFamily="34" charset="0"/>
              </a:rPr>
              <a:t>Udførerområdet</a:t>
            </a:r>
            <a:r>
              <a:rPr lang="da-DK" sz="1600" dirty="0">
                <a:effectLst/>
                <a:latin typeface="Aptos Light" panose="020B0004020202020204" pitchFamily="34" charset="0"/>
              </a:rPr>
              <a:t>: </a:t>
            </a:r>
            <a:r>
              <a:rPr lang="da-DK" sz="1600" b="1" dirty="0">
                <a:effectLst/>
                <a:latin typeface="Aptos" panose="020B0004020202020204" pitchFamily="34" charset="0"/>
              </a:rPr>
              <a:t>20% </a:t>
            </a:r>
          </a:p>
        </p:txBody>
      </p:sp>
      <p:sp>
        <p:nvSpPr>
          <p:cNvPr id="14" name="Pladsholder til indhold 2">
            <a:extLst>
              <a:ext uri="{FF2B5EF4-FFF2-40B4-BE49-F238E27FC236}">
                <a16:creationId xmlns:a16="http://schemas.microsoft.com/office/drawing/2014/main" id="{FE28F534-BF43-BB80-ADB5-A9CA533A0C3F}"/>
              </a:ext>
            </a:extLst>
          </p:cNvPr>
          <p:cNvSpPr txBox="1">
            <a:spLocks/>
          </p:cNvSpPr>
          <p:nvPr/>
        </p:nvSpPr>
        <p:spPr>
          <a:xfrm>
            <a:off x="1150876" y="2430495"/>
            <a:ext cx="3663794" cy="106691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1800" dirty="0">
                <a:latin typeface="Aptos Light" panose="020B0004020202020204" pitchFamily="34" charset="0"/>
              </a:rPr>
              <a:t>Den gennemsnitlige årlige områdeafgang jobafgang på tværs af fagområder hen over perioden (2013-2024): </a:t>
            </a:r>
          </a:p>
        </p:txBody>
      </p:sp>
      <p:pic>
        <p:nvPicPr>
          <p:cNvPr id="17" name="Billede 16">
            <a:extLst>
              <a:ext uri="{FF2B5EF4-FFF2-40B4-BE49-F238E27FC236}">
                <a16:creationId xmlns:a16="http://schemas.microsoft.com/office/drawing/2014/main" id="{11870AA0-CC37-5095-D04C-FEF2EB4FD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6490" y="2156328"/>
            <a:ext cx="5598816" cy="3574087"/>
          </a:xfrm>
          <a:prstGeom prst="rect">
            <a:avLst/>
          </a:prstGeom>
        </p:spPr>
      </p:pic>
      <p:sp>
        <p:nvSpPr>
          <p:cNvPr id="19" name="Tekstfelt 18">
            <a:extLst>
              <a:ext uri="{FF2B5EF4-FFF2-40B4-BE49-F238E27FC236}">
                <a16:creationId xmlns:a16="http://schemas.microsoft.com/office/drawing/2014/main" id="{1F67EB53-5671-CA67-E2DF-A9CF7BA37649}"/>
              </a:ext>
            </a:extLst>
          </p:cNvPr>
          <p:cNvSpPr txBox="1"/>
          <p:nvPr/>
        </p:nvSpPr>
        <p:spPr>
          <a:xfrm>
            <a:off x="831850" y="5997350"/>
            <a:ext cx="10690595" cy="307777"/>
          </a:xfrm>
          <a:prstGeom prst="rect">
            <a:avLst/>
          </a:prstGeom>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r>
              <a:rPr lang="da-DK" sz="1400" b="1" dirty="0">
                <a:solidFill>
                  <a:srgbClr val="177F86"/>
                </a:solidFill>
                <a:latin typeface="Aptos" panose="020B0004020202020204" pitchFamily="34" charset="0"/>
              </a:rPr>
              <a:t>Børneområdet</a:t>
            </a:r>
            <a:r>
              <a:rPr lang="da-DK" sz="1400" dirty="0">
                <a:solidFill>
                  <a:srgbClr val="177F86"/>
                </a:solidFill>
                <a:latin typeface="Aptos Light" panose="020B0004020202020204" pitchFamily="34" charset="0"/>
              </a:rPr>
              <a:t> sammenlignet med andre faggrupper på samme område: </a:t>
            </a:r>
            <a:r>
              <a:rPr lang="da-DK" sz="1400" dirty="0">
                <a:latin typeface="Aptos Light" panose="020B0004020202020204" pitchFamily="34" charset="0"/>
              </a:rPr>
              <a:t>Socialrådgiverne: </a:t>
            </a:r>
            <a:r>
              <a:rPr lang="da-DK" sz="1400" b="1" dirty="0">
                <a:latin typeface="Aptos" panose="020B0004020202020204" pitchFamily="34" charset="0"/>
              </a:rPr>
              <a:t>24%    </a:t>
            </a:r>
            <a:r>
              <a:rPr lang="da-DK" sz="1400" dirty="0">
                <a:latin typeface="Aptos Light" panose="020B0004020202020204" pitchFamily="34" charset="0"/>
              </a:rPr>
              <a:t>Administration: </a:t>
            </a:r>
            <a:r>
              <a:rPr lang="da-DK" sz="1400" b="1" dirty="0">
                <a:latin typeface="Aptos" panose="020B0004020202020204" pitchFamily="34" charset="0"/>
              </a:rPr>
              <a:t>29%    </a:t>
            </a:r>
            <a:r>
              <a:rPr lang="da-DK" sz="1400" dirty="0">
                <a:latin typeface="Aptos Light" panose="020B0004020202020204" pitchFamily="34" charset="0"/>
              </a:rPr>
              <a:t>Akademikere: </a:t>
            </a:r>
            <a:r>
              <a:rPr lang="da-DK" sz="1400" b="1" dirty="0">
                <a:latin typeface="Aptos" panose="020B0004020202020204" pitchFamily="34" charset="0"/>
              </a:rPr>
              <a:t>27% </a:t>
            </a:r>
          </a:p>
        </p:txBody>
      </p:sp>
      <p:sp>
        <p:nvSpPr>
          <p:cNvPr id="2" name="Ellipse 1">
            <a:extLst>
              <a:ext uri="{FF2B5EF4-FFF2-40B4-BE49-F238E27FC236}">
                <a16:creationId xmlns:a16="http://schemas.microsoft.com/office/drawing/2014/main" id="{94564FF8-1420-EF1B-8071-457B3C5A383E}"/>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98046E9A-4DD3-A66D-E804-62F870288803}"/>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12</a:t>
            </a:r>
          </a:p>
        </p:txBody>
      </p:sp>
    </p:spTree>
    <p:extLst>
      <p:ext uri="{BB962C8B-B14F-4D97-AF65-F5344CB8AC3E}">
        <p14:creationId xmlns:p14="http://schemas.microsoft.com/office/powerpoint/2010/main" val="625877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1">
            <a:extLst>
              <a:ext uri="{FF2B5EF4-FFF2-40B4-BE49-F238E27FC236}">
                <a16:creationId xmlns:a16="http://schemas.microsoft.com/office/drawing/2014/main" id="{97A9484D-03D5-DEA6-0792-B52B46AD1E95}"/>
              </a:ext>
            </a:extLst>
          </p:cNvPr>
          <p:cNvSpPr txBox="1">
            <a:spLocks/>
          </p:cNvSpPr>
          <p:nvPr/>
        </p:nvSpPr>
        <p:spPr>
          <a:xfrm>
            <a:off x="831850" y="629385"/>
            <a:ext cx="9067524" cy="59793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Sammenligning områdeafgang og jobafgang</a:t>
            </a:r>
          </a:p>
        </p:txBody>
      </p:sp>
      <p:sp>
        <p:nvSpPr>
          <p:cNvPr id="25" name="Tekstfelt 24">
            <a:extLst>
              <a:ext uri="{FF2B5EF4-FFF2-40B4-BE49-F238E27FC236}">
                <a16:creationId xmlns:a16="http://schemas.microsoft.com/office/drawing/2014/main" id="{D5B8B9F4-7720-629C-9EC0-8CDF163995C4}"/>
              </a:ext>
            </a:extLst>
          </p:cNvPr>
          <p:cNvSpPr txBox="1"/>
          <p:nvPr/>
        </p:nvSpPr>
        <p:spPr>
          <a:xfrm>
            <a:off x="831850" y="2560041"/>
            <a:ext cx="4122115" cy="1091133"/>
          </a:xfrm>
          <a:prstGeom prst="rect">
            <a:avLst/>
          </a:prstGeom>
          <a:noFill/>
        </p:spPr>
        <p:txBody>
          <a:bodyPr wrap="square" lIns="91440" tIns="45720" rIns="91440" bIns="45720" rtlCol="0" anchor="t">
            <a:spAutoFit/>
          </a:bodyPr>
          <a:lstStyle/>
          <a:p>
            <a:pPr>
              <a:lnSpc>
                <a:spcPct val="90000"/>
              </a:lnSpc>
            </a:pPr>
            <a:r>
              <a:rPr lang="da-DK" dirty="0">
                <a:latin typeface="Aptos Light" panose="020B0004020202020204" pitchFamily="34" charset="0"/>
              </a:rPr>
              <a:t>Figuren viser den andel af de tre faggrupper, som alene har skiftet kommune, men som fortsat er ansat på det specialiserede børneområde. </a:t>
            </a:r>
          </a:p>
        </p:txBody>
      </p:sp>
      <p:sp>
        <p:nvSpPr>
          <p:cNvPr id="26" name="Tekstfelt 25">
            <a:extLst>
              <a:ext uri="{FF2B5EF4-FFF2-40B4-BE49-F238E27FC236}">
                <a16:creationId xmlns:a16="http://schemas.microsoft.com/office/drawing/2014/main" id="{64233B67-136E-5F27-4ED9-4D7507CCB877}"/>
              </a:ext>
            </a:extLst>
          </p:cNvPr>
          <p:cNvSpPr txBox="1"/>
          <p:nvPr/>
        </p:nvSpPr>
        <p:spPr>
          <a:xfrm>
            <a:off x="849407" y="1227318"/>
            <a:ext cx="8639149" cy="830997"/>
          </a:xfrm>
          <a:prstGeom prst="rect">
            <a:avLst/>
          </a:prstGeom>
          <a:noFill/>
        </p:spPr>
        <p:txBody>
          <a:bodyPr wrap="square">
            <a:spAutoFit/>
          </a:bodyPr>
          <a:lstStyle/>
          <a:p>
            <a:pPr>
              <a:lnSpc>
                <a:spcPct val="100000"/>
              </a:lnSpc>
            </a:pPr>
            <a:r>
              <a:rPr lang="da-DK" sz="2400" dirty="0">
                <a:latin typeface="Aptos Light" panose="020B0004020202020204" pitchFamily="34" charset="0"/>
              </a:rPr>
              <a:t>Socialrådgiverne på</a:t>
            </a:r>
            <a:r>
              <a:rPr lang="da-DK" sz="2400" dirty="0">
                <a:latin typeface="Aptos" panose="020B0004020202020204" pitchFamily="34" charset="0"/>
              </a:rPr>
              <a:t> </a:t>
            </a:r>
            <a:r>
              <a:rPr lang="da-DK" sz="2400" b="1" dirty="0">
                <a:latin typeface="Aptos SemiBold" panose="020B0004020202020204" pitchFamily="34" charset="0"/>
              </a:rPr>
              <a:t>børneområdet</a:t>
            </a:r>
            <a:r>
              <a:rPr lang="da-DK" sz="2400" dirty="0">
                <a:latin typeface="Aptos" panose="020B0004020202020204" pitchFamily="34" charset="0"/>
              </a:rPr>
              <a:t> </a:t>
            </a:r>
            <a:r>
              <a:rPr lang="da-DK" sz="2400" dirty="0">
                <a:latin typeface="Aptos Light" panose="020B0004020202020204" pitchFamily="34" charset="0"/>
              </a:rPr>
              <a:t>sammenlignet med de administrative og akademiske kolleger</a:t>
            </a:r>
          </a:p>
        </p:txBody>
      </p:sp>
      <p:pic>
        <p:nvPicPr>
          <p:cNvPr id="29" name="Billede 28">
            <a:extLst>
              <a:ext uri="{FF2B5EF4-FFF2-40B4-BE49-F238E27FC236}">
                <a16:creationId xmlns:a16="http://schemas.microsoft.com/office/drawing/2014/main" id="{9B5D7D97-7D06-0768-6DA3-DE4CC6489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7243" y="2560041"/>
            <a:ext cx="5460375" cy="3457667"/>
          </a:xfrm>
          <a:prstGeom prst="rect">
            <a:avLst/>
          </a:prstGeom>
        </p:spPr>
      </p:pic>
      <p:sp>
        <p:nvSpPr>
          <p:cNvPr id="2" name="Ellipse 1">
            <a:extLst>
              <a:ext uri="{FF2B5EF4-FFF2-40B4-BE49-F238E27FC236}">
                <a16:creationId xmlns:a16="http://schemas.microsoft.com/office/drawing/2014/main" id="{BD4133F7-915F-15C3-7E6C-F138B7DC3708}"/>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5EA1F26F-B25D-7B07-FFBE-8CC05D1A37BA}"/>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13</a:t>
            </a:r>
          </a:p>
        </p:txBody>
      </p:sp>
    </p:spTree>
    <p:extLst>
      <p:ext uri="{BB962C8B-B14F-4D97-AF65-F5344CB8AC3E}">
        <p14:creationId xmlns:p14="http://schemas.microsoft.com/office/powerpoint/2010/main" val="3533099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20622A38-A165-9D90-9730-D65DFB865425}"/>
              </a:ext>
            </a:extLst>
          </p:cNvPr>
          <p:cNvSpPr txBox="1">
            <a:spLocks/>
          </p:cNvSpPr>
          <p:nvPr/>
        </p:nvSpPr>
        <p:spPr>
          <a:xfrm>
            <a:off x="831850" y="695646"/>
            <a:ext cx="11360150" cy="14957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Socialrådgivernes jobafgang</a:t>
            </a:r>
          </a:p>
          <a:p>
            <a:pPr>
              <a:lnSpc>
                <a:spcPct val="100000"/>
              </a:lnSpc>
            </a:pPr>
            <a:r>
              <a:rPr lang="da-DK" sz="2400" dirty="0">
                <a:latin typeface="Aptos Light" panose="020B0004020202020204" pitchFamily="34" charset="0"/>
              </a:rPr>
              <a:t>– fordelt på alder</a:t>
            </a:r>
          </a:p>
        </p:txBody>
      </p:sp>
      <p:sp>
        <p:nvSpPr>
          <p:cNvPr id="11" name="Rektangel 10">
            <a:extLst>
              <a:ext uri="{FF2B5EF4-FFF2-40B4-BE49-F238E27FC236}">
                <a16:creationId xmlns:a16="http://schemas.microsoft.com/office/drawing/2014/main" id="{551D5893-E8A5-3EAC-ACCE-00AA38E4C579}"/>
              </a:ext>
            </a:extLst>
          </p:cNvPr>
          <p:cNvSpPr/>
          <p:nvPr/>
        </p:nvSpPr>
        <p:spPr>
          <a:xfrm>
            <a:off x="849408" y="2235950"/>
            <a:ext cx="4186418" cy="3771311"/>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Pladsholder til indhold 2">
            <a:extLst>
              <a:ext uri="{FF2B5EF4-FFF2-40B4-BE49-F238E27FC236}">
                <a16:creationId xmlns:a16="http://schemas.microsoft.com/office/drawing/2014/main" id="{330505C8-8D63-6BE8-0648-AD50301D279D}"/>
              </a:ext>
            </a:extLst>
          </p:cNvPr>
          <p:cNvSpPr txBox="1">
            <a:spLocks/>
          </p:cNvSpPr>
          <p:nvPr/>
        </p:nvSpPr>
        <p:spPr>
          <a:xfrm>
            <a:off x="1143596" y="3810432"/>
            <a:ext cx="3773933" cy="1642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b="1" dirty="0">
                <a:solidFill>
                  <a:schemeClr val="tx1"/>
                </a:solidFill>
                <a:latin typeface="Aptos SemiBold" panose="020B0004020202020204" pitchFamily="34" charset="0"/>
              </a:rPr>
              <a:t>20-29 år: 	26 % </a:t>
            </a:r>
            <a:r>
              <a:rPr lang="da-DK" sz="1600" dirty="0">
                <a:solidFill>
                  <a:schemeClr val="tx1"/>
                </a:solidFill>
                <a:latin typeface="Aptos Light" panose="020B0004020202020204" pitchFamily="34" charset="0"/>
              </a:rPr>
              <a:t>(26 %)</a:t>
            </a:r>
          </a:p>
          <a:p>
            <a:pPr marL="0" indent="0">
              <a:buNone/>
            </a:pPr>
            <a:r>
              <a:rPr lang="da-DK" sz="1600" b="1" dirty="0">
                <a:solidFill>
                  <a:schemeClr val="tx1"/>
                </a:solidFill>
                <a:latin typeface="Aptos SemiBold" panose="020B0004020202020204" pitchFamily="34" charset="0"/>
              </a:rPr>
              <a:t>30-39 år: 	23 % </a:t>
            </a:r>
            <a:r>
              <a:rPr lang="da-DK" sz="1600" dirty="0">
                <a:solidFill>
                  <a:schemeClr val="tx1"/>
                </a:solidFill>
                <a:latin typeface="Aptos Light" panose="020B0004020202020204" pitchFamily="34" charset="0"/>
              </a:rPr>
              <a:t>(25 %)</a:t>
            </a:r>
          </a:p>
          <a:p>
            <a:pPr marL="0" indent="0">
              <a:buNone/>
            </a:pPr>
            <a:r>
              <a:rPr lang="da-DK" sz="1600" b="1" dirty="0">
                <a:solidFill>
                  <a:schemeClr val="tx1"/>
                </a:solidFill>
                <a:latin typeface="Aptos SemiBold" panose="020B0004020202020204" pitchFamily="34" charset="0"/>
              </a:rPr>
              <a:t>40-49 år: 	19 % </a:t>
            </a:r>
            <a:r>
              <a:rPr lang="da-DK" sz="1600" dirty="0">
                <a:solidFill>
                  <a:schemeClr val="tx1"/>
                </a:solidFill>
                <a:latin typeface="Aptos Light" panose="020B0004020202020204" pitchFamily="34" charset="0"/>
              </a:rPr>
              <a:t>(23 %)</a:t>
            </a:r>
          </a:p>
          <a:p>
            <a:pPr marL="0" indent="0">
              <a:buNone/>
            </a:pPr>
            <a:r>
              <a:rPr lang="da-DK" sz="1600" b="1" dirty="0">
                <a:solidFill>
                  <a:schemeClr val="tx1"/>
                </a:solidFill>
                <a:latin typeface="Aptos SemiBold" panose="020B0004020202020204" pitchFamily="34" charset="0"/>
              </a:rPr>
              <a:t>50-59 år: 	17 % </a:t>
            </a:r>
            <a:r>
              <a:rPr lang="da-DK" sz="1600" dirty="0">
                <a:solidFill>
                  <a:schemeClr val="tx1"/>
                </a:solidFill>
                <a:latin typeface="Aptos Light" panose="020B0004020202020204" pitchFamily="34" charset="0"/>
              </a:rPr>
              <a:t>(19 %)</a:t>
            </a:r>
          </a:p>
          <a:p>
            <a:pPr marL="0" indent="0">
              <a:buNone/>
            </a:pPr>
            <a:r>
              <a:rPr lang="da-DK" sz="1600" b="1" dirty="0">
                <a:solidFill>
                  <a:schemeClr val="tx1"/>
                </a:solidFill>
                <a:latin typeface="Aptos SemiBold" panose="020B0004020202020204" pitchFamily="34" charset="0"/>
              </a:rPr>
              <a:t>60 +: 	23 % </a:t>
            </a:r>
            <a:r>
              <a:rPr lang="da-DK" sz="1600" dirty="0">
                <a:solidFill>
                  <a:schemeClr val="tx1"/>
                </a:solidFill>
                <a:latin typeface="Aptos Light" panose="020B0004020202020204" pitchFamily="34" charset="0"/>
              </a:rPr>
              <a:t>(24 %)</a:t>
            </a:r>
          </a:p>
          <a:p>
            <a:pPr marL="0" indent="0">
              <a:buNone/>
            </a:pPr>
            <a:endParaRPr lang="da-DK" sz="1600" dirty="0">
              <a:solidFill>
                <a:srgbClr val="177F86"/>
              </a:solidFill>
              <a:effectLst/>
              <a:latin typeface="Aptos Light" panose="020B0004020202020204" pitchFamily="34" charset="0"/>
            </a:endParaRPr>
          </a:p>
        </p:txBody>
      </p:sp>
      <p:sp>
        <p:nvSpPr>
          <p:cNvPr id="13" name="Pladsholder til indhold 2">
            <a:extLst>
              <a:ext uri="{FF2B5EF4-FFF2-40B4-BE49-F238E27FC236}">
                <a16:creationId xmlns:a16="http://schemas.microsoft.com/office/drawing/2014/main" id="{D04A7878-AF5C-8091-850C-95B126D66D46}"/>
              </a:ext>
            </a:extLst>
          </p:cNvPr>
          <p:cNvSpPr txBox="1">
            <a:spLocks/>
          </p:cNvSpPr>
          <p:nvPr/>
        </p:nvSpPr>
        <p:spPr>
          <a:xfrm>
            <a:off x="1150876" y="2420037"/>
            <a:ext cx="3663794" cy="106691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1800" dirty="0">
                <a:latin typeface="Aptos Light" panose="020B0004020202020204" pitchFamily="34" charset="0"/>
              </a:rPr>
              <a:t>Socialrådgivernes gennemsnitlige jobafgang fordelt på tværs af fagområder hen over perioden (2013-2024): </a:t>
            </a:r>
          </a:p>
        </p:txBody>
      </p:sp>
      <p:sp>
        <p:nvSpPr>
          <p:cNvPr id="21" name="Tekstfelt 20">
            <a:extLst>
              <a:ext uri="{FF2B5EF4-FFF2-40B4-BE49-F238E27FC236}">
                <a16:creationId xmlns:a16="http://schemas.microsoft.com/office/drawing/2014/main" id="{92D38826-4555-F7DF-6F41-7FBBBD9C4557}"/>
              </a:ext>
            </a:extLst>
          </p:cNvPr>
          <p:cNvSpPr txBox="1"/>
          <p:nvPr/>
        </p:nvSpPr>
        <p:spPr>
          <a:xfrm>
            <a:off x="1143596" y="5559378"/>
            <a:ext cx="2567013" cy="307777"/>
          </a:xfrm>
          <a:prstGeom prst="rect">
            <a:avLst/>
          </a:prstGeom>
          <a:noFill/>
        </p:spPr>
        <p:txBody>
          <a:bodyPr wrap="square">
            <a:spAutoFit/>
          </a:bodyPr>
          <a:lstStyle/>
          <a:p>
            <a:r>
              <a:rPr lang="da-DK" sz="1400" dirty="0">
                <a:latin typeface="Aptos Light" panose="020B0004020202020204" pitchFamily="34" charset="0"/>
              </a:rPr>
              <a:t>(børneområdet i parentes)</a:t>
            </a:r>
          </a:p>
        </p:txBody>
      </p:sp>
      <p:pic>
        <p:nvPicPr>
          <p:cNvPr id="23" name="Billede 22">
            <a:extLst>
              <a:ext uri="{FF2B5EF4-FFF2-40B4-BE49-F238E27FC236}">
                <a16:creationId xmlns:a16="http://schemas.microsoft.com/office/drawing/2014/main" id="{7CA264AB-F436-C475-F632-93459A0AD0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1732" y="2562638"/>
            <a:ext cx="5699607" cy="3444623"/>
          </a:xfrm>
          <a:prstGeom prst="rect">
            <a:avLst/>
          </a:prstGeom>
        </p:spPr>
      </p:pic>
      <p:sp>
        <p:nvSpPr>
          <p:cNvPr id="2" name="Ellipse 1">
            <a:extLst>
              <a:ext uri="{FF2B5EF4-FFF2-40B4-BE49-F238E27FC236}">
                <a16:creationId xmlns:a16="http://schemas.microsoft.com/office/drawing/2014/main" id="{6278256A-6A31-A450-9DB9-CC50E148D3AD}"/>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B9012D3C-11C9-60E4-BC05-91C44388F41C}"/>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14</a:t>
            </a:r>
          </a:p>
        </p:txBody>
      </p:sp>
    </p:spTree>
    <p:extLst>
      <p:ext uri="{BB962C8B-B14F-4D97-AF65-F5344CB8AC3E}">
        <p14:creationId xmlns:p14="http://schemas.microsoft.com/office/powerpoint/2010/main" val="1861206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C5D0D-05F1-122A-0599-5809310FAE04}"/>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6DC181F4-1F6A-13F9-14AD-8E20F8023EF2}"/>
              </a:ext>
            </a:extLst>
          </p:cNvPr>
          <p:cNvSpPr/>
          <p:nvPr/>
        </p:nvSpPr>
        <p:spPr>
          <a:xfrm>
            <a:off x="-37724" y="30839"/>
            <a:ext cx="6506518" cy="6840932"/>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Text Placeholder 2">
            <a:extLst>
              <a:ext uri="{FF2B5EF4-FFF2-40B4-BE49-F238E27FC236}">
                <a16:creationId xmlns:a16="http://schemas.microsoft.com/office/drawing/2014/main" id="{BE3B5C6E-75EE-C491-DAC2-27BE372E8C8B}"/>
              </a:ext>
            </a:extLst>
          </p:cNvPr>
          <p:cNvSpPr txBox="1">
            <a:spLocks/>
          </p:cNvSpPr>
          <p:nvPr/>
        </p:nvSpPr>
        <p:spPr>
          <a:xfrm>
            <a:off x="1353319" y="2480678"/>
            <a:ext cx="4662671" cy="293714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82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da-DK" sz="1800" b="1" dirty="0">
                <a:solidFill>
                  <a:schemeClr val="tx1"/>
                </a:solidFill>
                <a:latin typeface="Aptos" panose="020B0004020202020204" pitchFamily="34" charset="0"/>
              </a:rPr>
              <a:t>Hvor mange kommunale socialrådgivere </a:t>
            </a:r>
            <a:br>
              <a:rPr lang="da-DK" sz="1800" b="1" dirty="0">
                <a:solidFill>
                  <a:schemeClr val="tx1"/>
                </a:solidFill>
                <a:latin typeface="Aptos" panose="020B0004020202020204" pitchFamily="34" charset="0"/>
              </a:rPr>
            </a:br>
            <a:r>
              <a:rPr lang="da-DK" sz="1800" b="1" dirty="0">
                <a:solidFill>
                  <a:schemeClr val="tx1"/>
                </a:solidFill>
                <a:latin typeface="Aptos" panose="020B0004020202020204" pitchFamily="34" charset="0"/>
              </a:rPr>
              <a:t>afgår fra faget?</a:t>
            </a:r>
          </a:p>
          <a:p>
            <a:pPr>
              <a:lnSpc>
                <a:spcPct val="100000"/>
              </a:lnSpc>
            </a:pPr>
            <a:endParaRPr lang="da-DK" sz="1800" dirty="0">
              <a:solidFill>
                <a:srgbClr val="177F86"/>
              </a:solidFill>
              <a:latin typeface="Aptos Light" panose="020B0004020202020204" pitchFamily="34" charset="0"/>
            </a:endParaRPr>
          </a:p>
          <a:p>
            <a:r>
              <a:rPr lang="da-DK" sz="1800" b="1" dirty="0">
                <a:solidFill>
                  <a:schemeClr val="tx1"/>
                </a:solidFill>
                <a:latin typeface="Aptos" panose="020B0004020202020204" pitchFamily="34" charset="0"/>
              </a:rPr>
              <a:t>Hvad afgår </a:t>
            </a:r>
            <a:br>
              <a:rPr lang="da-DK" sz="1800" b="1" dirty="0">
                <a:solidFill>
                  <a:schemeClr val="tx1"/>
                </a:solidFill>
                <a:latin typeface="Aptos" panose="020B0004020202020204" pitchFamily="34" charset="0"/>
              </a:rPr>
            </a:br>
            <a:r>
              <a:rPr lang="da-DK" sz="1800" b="1" dirty="0">
                <a:solidFill>
                  <a:schemeClr val="tx1"/>
                </a:solidFill>
                <a:latin typeface="Aptos" panose="020B0004020202020204" pitchFamily="34" charset="0"/>
              </a:rPr>
              <a:t>socialrådgiverne til?</a:t>
            </a:r>
          </a:p>
          <a:p>
            <a:pPr>
              <a:lnSpc>
                <a:spcPct val="100000"/>
              </a:lnSpc>
            </a:pPr>
            <a:endParaRPr lang="da-DK" sz="1800" dirty="0">
              <a:solidFill>
                <a:srgbClr val="177F86"/>
              </a:solidFill>
              <a:latin typeface="Aptos Light" panose="020B0004020202020204" pitchFamily="34" charset="0"/>
            </a:endParaRPr>
          </a:p>
          <a:p>
            <a:r>
              <a:rPr lang="da-DK" sz="1800" b="1" dirty="0">
                <a:solidFill>
                  <a:schemeClr val="tx1"/>
                </a:solidFill>
                <a:latin typeface="Aptos" panose="020B0004020202020204" pitchFamily="34" charset="0"/>
              </a:rPr>
              <a:t>Forskelle på de erfarne </a:t>
            </a:r>
            <a:br>
              <a:rPr lang="da-DK" sz="1800" b="1" dirty="0">
                <a:solidFill>
                  <a:schemeClr val="tx1"/>
                </a:solidFill>
                <a:latin typeface="Aptos" panose="020B0004020202020204" pitchFamily="34" charset="0"/>
              </a:rPr>
            </a:br>
            <a:r>
              <a:rPr lang="da-DK" sz="1800" b="1" dirty="0">
                <a:solidFill>
                  <a:schemeClr val="tx1"/>
                </a:solidFill>
                <a:latin typeface="Aptos" panose="020B0004020202020204" pitchFamily="34" charset="0"/>
              </a:rPr>
              <a:t>og de nyuddannede socialrådgivere</a:t>
            </a:r>
          </a:p>
        </p:txBody>
      </p:sp>
      <p:sp>
        <p:nvSpPr>
          <p:cNvPr id="10" name="Titel 1">
            <a:extLst>
              <a:ext uri="{FF2B5EF4-FFF2-40B4-BE49-F238E27FC236}">
                <a16:creationId xmlns:a16="http://schemas.microsoft.com/office/drawing/2014/main" id="{61D4B252-EEA0-6582-D2B0-44D04E79A46E}"/>
              </a:ext>
            </a:extLst>
          </p:cNvPr>
          <p:cNvSpPr txBox="1">
            <a:spLocks/>
          </p:cNvSpPr>
          <p:nvPr/>
        </p:nvSpPr>
        <p:spPr>
          <a:xfrm>
            <a:off x="835612" y="824576"/>
            <a:ext cx="4506410" cy="6519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da-DK" sz="4000" b="1" dirty="0">
                <a:latin typeface="Aptos ExtraBold" panose="020B0004020202020204" pitchFamily="34" charset="0"/>
              </a:rPr>
              <a:t>Afgang fra faget</a:t>
            </a:r>
          </a:p>
        </p:txBody>
      </p:sp>
      <p:sp>
        <p:nvSpPr>
          <p:cNvPr id="11" name="Pladsholder til indhold 2">
            <a:extLst>
              <a:ext uri="{FF2B5EF4-FFF2-40B4-BE49-F238E27FC236}">
                <a16:creationId xmlns:a16="http://schemas.microsoft.com/office/drawing/2014/main" id="{78F50E7A-E833-7464-E61C-009801445306}"/>
              </a:ext>
            </a:extLst>
          </p:cNvPr>
          <p:cNvSpPr txBox="1">
            <a:spLocks/>
          </p:cNvSpPr>
          <p:nvPr/>
        </p:nvSpPr>
        <p:spPr>
          <a:xfrm>
            <a:off x="554181" y="2480677"/>
            <a:ext cx="852185" cy="3595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da-DK" sz="1800" dirty="0">
                <a:solidFill>
                  <a:srgbClr val="177F86"/>
                </a:solidFill>
                <a:latin typeface="Aptos Light" panose="020B0004020202020204" pitchFamily="34" charset="0"/>
              </a:rPr>
              <a:t>•</a:t>
            </a:r>
          </a:p>
        </p:txBody>
      </p:sp>
      <p:sp>
        <p:nvSpPr>
          <p:cNvPr id="12" name="Pladsholder til indhold 2">
            <a:extLst>
              <a:ext uri="{FF2B5EF4-FFF2-40B4-BE49-F238E27FC236}">
                <a16:creationId xmlns:a16="http://schemas.microsoft.com/office/drawing/2014/main" id="{819DB78D-B460-DDB5-7115-2FC0AB805BEA}"/>
              </a:ext>
            </a:extLst>
          </p:cNvPr>
          <p:cNvSpPr txBox="1">
            <a:spLocks/>
          </p:cNvSpPr>
          <p:nvPr/>
        </p:nvSpPr>
        <p:spPr>
          <a:xfrm>
            <a:off x="567662" y="3478679"/>
            <a:ext cx="852185" cy="4066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da-DK" sz="1800" dirty="0">
                <a:solidFill>
                  <a:srgbClr val="177F86"/>
                </a:solidFill>
                <a:latin typeface="Aptos Light" panose="020B0004020202020204" pitchFamily="34" charset="0"/>
              </a:rPr>
              <a:t>•</a:t>
            </a:r>
          </a:p>
        </p:txBody>
      </p:sp>
      <p:sp>
        <p:nvSpPr>
          <p:cNvPr id="13" name="Pladsholder til indhold 2">
            <a:extLst>
              <a:ext uri="{FF2B5EF4-FFF2-40B4-BE49-F238E27FC236}">
                <a16:creationId xmlns:a16="http://schemas.microsoft.com/office/drawing/2014/main" id="{F8F82D30-7976-62A7-BE75-33434997A2FF}"/>
              </a:ext>
            </a:extLst>
          </p:cNvPr>
          <p:cNvSpPr txBox="1">
            <a:spLocks/>
          </p:cNvSpPr>
          <p:nvPr/>
        </p:nvSpPr>
        <p:spPr>
          <a:xfrm>
            <a:off x="554180" y="4500009"/>
            <a:ext cx="852185" cy="4066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da-DK" sz="1800" dirty="0">
                <a:solidFill>
                  <a:srgbClr val="177F86"/>
                </a:solidFill>
                <a:latin typeface="Aptos Light" panose="020B0004020202020204" pitchFamily="34" charset="0"/>
              </a:rPr>
              <a:t>•</a:t>
            </a:r>
          </a:p>
        </p:txBody>
      </p:sp>
      <p:pic>
        <p:nvPicPr>
          <p:cNvPr id="20" name="Billede 19">
            <a:extLst>
              <a:ext uri="{FF2B5EF4-FFF2-40B4-BE49-F238E27FC236}">
                <a16:creationId xmlns:a16="http://schemas.microsoft.com/office/drawing/2014/main" id="{B4726E16-C15F-08C7-FD90-4BAB0515C1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5984" y="-21503"/>
            <a:ext cx="5768199" cy="6879503"/>
          </a:xfrm>
          <a:prstGeom prst="rect">
            <a:avLst/>
          </a:prstGeom>
        </p:spPr>
      </p:pic>
      <p:sp>
        <p:nvSpPr>
          <p:cNvPr id="21" name="Rektangel 20">
            <a:extLst>
              <a:ext uri="{FF2B5EF4-FFF2-40B4-BE49-F238E27FC236}">
                <a16:creationId xmlns:a16="http://schemas.microsoft.com/office/drawing/2014/main" id="{7B1A9CA6-0C29-9970-EDD2-9D2340EAC0C5}"/>
              </a:ext>
            </a:extLst>
          </p:cNvPr>
          <p:cNvSpPr/>
          <p:nvPr/>
        </p:nvSpPr>
        <p:spPr>
          <a:xfrm>
            <a:off x="6468794" y="0"/>
            <a:ext cx="156117" cy="6902610"/>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Ellipse 1">
            <a:extLst>
              <a:ext uri="{FF2B5EF4-FFF2-40B4-BE49-F238E27FC236}">
                <a16:creationId xmlns:a16="http://schemas.microsoft.com/office/drawing/2014/main" id="{202B2A69-5488-5FDD-99FB-A69A610B9DD9}"/>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ADEA6D83-1FC2-46B0-B67C-0442F17ABD9F}"/>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15</a:t>
            </a:r>
          </a:p>
        </p:txBody>
      </p:sp>
    </p:spTree>
    <p:extLst>
      <p:ext uri="{BB962C8B-B14F-4D97-AF65-F5344CB8AC3E}">
        <p14:creationId xmlns:p14="http://schemas.microsoft.com/office/powerpoint/2010/main" val="1768364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C5A895B3-C36A-E873-4A5C-3A957EB41817}"/>
              </a:ext>
            </a:extLst>
          </p:cNvPr>
          <p:cNvSpPr txBox="1">
            <a:spLocks/>
          </p:cNvSpPr>
          <p:nvPr/>
        </p:nvSpPr>
        <p:spPr>
          <a:xfrm>
            <a:off x="831850" y="722150"/>
            <a:ext cx="11360150" cy="149579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b="1" dirty="0">
                <a:latin typeface="Aptos ExtraBold" panose="020B0004020202020204" pitchFamily="34" charset="0"/>
              </a:rPr>
              <a:t>Hvor mange kommunalt ansatte socialrådgivere </a:t>
            </a:r>
            <a:br>
              <a:rPr lang="da-DK" sz="3200" b="1" dirty="0">
                <a:latin typeface="Aptos ExtraBold" panose="020B0004020202020204" pitchFamily="34" charset="0"/>
              </a:rPr>
            </a:br>
            <a:r>
              <a:rPr lang="da-DK" sz="3200" b="1" dirty="0">
                <a:latin typeface="Aptos ExtraBold" panose="020B0004020202020204" pitchFamily="34" charset="0"/>
              </a:rPr>
              <a:t>afgår fra faget?</a:t>
            </a:r>
            <a:endParaRPr lang="da-DK" sz="2800" dirty="0">
              <a:latin typeface="Aptos Light" panose="020B0004020202020204" pitchFamily="34" charset="0"/>
            </a:endParaRPr>
          </a:p>
        </p:txBody>
      </p:sp>
      <p:sp>
        <p:nvSpPr>
          <p:cNvPr id="30" name="Rektangel 29">
            <a:extLst>
              <a:ext uri="{FF2B5EF4-FFF2-40B4-BE49-F238E27FC236}">
                <a16:creationId xmlns:a16="http://schemas.microsoft.com/office/drawing/2014/main" id="{D4418AD8-3EDA-D4BC-585B-B46C4C978D13}"/>
              </a:ext>
            </a:extLst>
          </p:cNvPr>
          <p:cNvSpPr/>
          <p:nvPr/>
        </p:nvSpPr>
        <p:spPr>
          <a:xfrm>
            <a:off x="544342" y="1976702"/>
            <a:ext cx="11174506" cy="4372391"/>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1" name="Ellipse 30">
            <a:extLst>
              <a:ext uri="{FF2B5EF4-FFF2-40B4-BE49-F238E27FC236}">
                <a16:creationId xmlns:a16="http://schemas.microsoft.com/office/drawing/2014/main" id="{02712850-0277-7486-2313-1D68BDAD78FB}"/>
              </a:ext>
            </a:extLst>
          </p:cNvPr>
          <p:cNvSpPr/>
          <p:nvPr/>
        </p:nvSpPr>
        <p:spPr>
          <a:xfrm>
            <a:off x="4368247" y="2510761"/>
            <a:ext cx="3013214" cy="3013214"/>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 name="Titel 1">
            <a:extLst>
              <a:ext uri="{FF2B5EF4-FFF2-40B4-BE49-F238E27FC236}">
                <a16:creationId xmlns:a16="http://schemas.microsoft.com/office/drawing/2014/main" id="{42063928-89C0-66B8-1771-E321C8B64B76}"/>
              </a:ext>
            </a:extLst>
          </p:cNvPr>
          <p:cNvSpPr txBox="1">
            <a:spLocks/>
          </p:cNvSpPr>
          <p:nvPr/>
        </p:nvSpPr>
        <p:spPr>
          <a:xfrm>
            <a:off x="4591602" y="3128858"/>
            <a:ext cx="2377108" cy="82843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6000" b="1" dirty="0">
                <a:solidFill>
                  <a:schemeClr val="bg1"/>
                </a:solidFill>
                <a:latin typeface="Aptos ExtraBold" panose="020B0004020202020204" pitchFamily="34" charset="0"/>
              </a:rPr>
              <a:t>10,1%</a:t>
            </a:r>
          </a:p>
        </p:txBody>
      </p:sp>
      <p:sp>
        <p:nvSpPr>
          <p:cNvPr id="33" name="Pladsholder til indhold 2">
            <a:extLst>
              <a:ext uri="{FF2B5EF4-FFF2-40B4-BE49-F238E27FC236}">
                <a16:creationId xmlns:a16="http://schemas.microsoft.com/office/drawing/2014/main" id="{82496D4A-EF0A-9674-AC59-EAACAA65DFFD}"/>
              </a:ext>
            </a:extLst>
          </p:cNvPr>
          <p:cNvSpPr txBox="1">
            <a:spLocks/>
          </p:cNvSpPr>
          <p:nvPr/>
        </p:nvSpPr>
        <p:spPr>
          <a:xfrm>
            <a:off x="4132745" y="3912875"/>
            <a:ext cx="3024807" cy="1495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da-DK" sz="2000" dirty="0">
                <a:solidFill>
                  <a:schemeClr val="bg1"/>
                </a:solidFill>
                <a:latin typeface="Aptos Light" panose="020B0004020202020204" pitchFamily="34" charset="0"/>
              </a:rPr>
              <a:t>af de nyuddannede socialrådgivere forlader faget hvert år.</a:t>
            </a:r>
            <a:endParaRPr lang="da-DK" dirty="0">
              <a:solidFill>
                <a:schemeClr val="bg1"/>
              </a:solidFill>
            </a:endParaRPr>
          </a:p>
        </p:txBody>
      </p:sp>
      <p:sp>
        <p:nvSpPr>
          <p:cNvPr id="34" name="Ellipse 33">
            <a:extLst>
              <a:ext uri="{FF2B5EF4-FFF2-40B4-BE49-F238E27FC236}">
                <a16:creationId xmlns:a16="http://schemas.microsoft.com/office/drawing/2014/main" id="{94EFAD57-5743-BB8C-5619-83D1A64DF5ED}"/>
              </a:ext>
            </a:extLst>
          </p:cNvPr>
          <p:cNvSpPr/>
          <p:nvPr/>
        </p:nvSpPr>
        <p:spPr>
          <a:xfrm>
            <a:off x="1163150" y="2510761"/>
            <a:ext cx="3013214" cy="3013214"/>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 name="Titel 1">
            <a:extLst>
              <a:ext uri="{FF2B5EF4-FFF2-40B4-BE49-F238E27FC236}">
                <a16:creationId xmlns:a16="http://schemas.microsoft.com/office/drawing/2014/main" id="{392CC6CF-8D27-3324-5254-D2EE64A7FB88}"/>
              </a:ext>
            </a:extLst>
          </p:cNvPr>
          <p:cNvSpPr txBox="1">
            <a:spLocks/>
          </p:cNvSpPr>
          <p:nvPr/>
        </p:nvSpPr>
        <p:spPr>
          <a:xfrm>
            <a:off x="1779100" y="3138969"/>
            <a:ext cx="1984513" cy="8830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6000" b="1" dirty="0">
                <a:solidFill>
                  <a:schemeClr val="bg1"/>
                </a:solidFill>
                <a:latin typeface="Aptos ExtraBold" panose="020B0004020202020204" pitchFamily="34" charset="0"/>
              </a:rPr>
              <a:t>8,1%</a:t>
            </a:r>
          </a:p>
        </p:txBody>
      </p:sp>
      <p:sp>
        <p:nvSpPr>
          <p:cNvPr id="36" name="Pladsholder til indhold 2">
            <a:extLst>
              <a:ext uri="{FF2B5EF4-FFF2-40B4-BE49-F238E27FC236}">
                <a16:creationId xmlns:a16="http://schemas.microsoft.com/office/drawing/2014/main" id="{194B3429-08DC-6183-480E-A3CED5550F27}"/>
              </a:ext>
            </a:extLst>
          </p:cNvPr>
          <p:cNvSpPr txBox="1">
            <a:spLocks/>
          </p:cNvSpPr>
          <p:nvPr/>
        </p:nvSpPr>
        <p:spPr>
          <a:xfrm>
            <a:off x="1163150" y="3937856"/>
            <a:ext cx="3024808" cy="11470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da-DK" sz="2000" dirty="0">
                <a:solidFill>
                  <a:schemeClr val="bg1"/>
                </a:solidFill>
                <a:latin typeface="Aptos Light" panose="020B0004020202020204" pitchFamily="34" charset="0"/>
              </a:rPr>
              <a:t>af socialrådgiverne forlader faget hvert år (2013-2022).</a:t>
            </a:r>
            <a:endParaRPr lang="da-DK" dirty="0">
              <a:solidFill>
                <a:schemeClr val="bg1"/>
              </a:solidFill>
            </a:endParaRPr>
          </a:p>
        </p:txBody>
      </p:sp>
      <p:sp>
        <p:nvSpPr>
          <p:cNvPr id="37" name="Ellipse 36">
            <a:extLst>
              <a:ext uri="{FF2B5EF4-FFF2-40B4-BE49-F238E27FC236}">
                <a16:creationId xmlns:a16="http://schemas.microsoft.com/office/drawing/2014/main" id="{83EF2AA7-4B01-8EA8-FE7C-F73A8C1EB706}"/>
              </a:ext>
            </a:extLst>
          </p:cNvPr>
          <p:cNvSpPr/>
          <p:nvPr/>
        </p:nvSpPr>
        <p:spPr>
          <a:xfrm>
            <a:off x="7722982" y="2510761"/>
            <a:ext cx="3013214" cy="3013214"/>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177F86"/>
              </a:solidFill>
            </a:endParaRPr>
          </a:p>
        </p:txBody>
      </p:sp>
      <p:sp>
        <p:nvSpPr>
          <p:cNvPr id="38" name="Pladsholder til indhold 2">
            <a:extLst>
              <a:ext uri="{FF2B5EF4-FFF2-40B4-BE49-F238E27FC236}">
                <a16:creationId xmlns:a16="http://schemas.microsoft.com/office/drawing/2014/main" id="{6184FABF-4257-C2DC-1C78-35A5E213E7DC}"/>
              </a:ext>
            </a:extLst>
          </p:cNvPr>
          <p:cNvSpPr txBox="1">
            <a:spLocks/>
          </p:cNvSpPr>
          <p:nvPr/>
        </p:nvSpPr>
        <p:spPr>
          <a:xfrm>
            <a:off x="7499767" y="3905594"/>
            <a:ext cx="3024807" cy="11801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da-DK" sz="2000" dirty="0">
                <a:solidFill>
                  <a:schemeClr val="bg1"/>
                </a:solidFill>
                <a:latin typeface="Aptos Light" panose="020B0004020202020204" pitchFamily="34" charset="0"/>
              </a:rPr>
              <a:t>af de erfarne socialrådgivere forlader faget hvert år. </a:t>
            </a:r>
          </a:p>
          <a:p>
            <a:pPr lvl="1" algn="ctr"/>
            <a:endParaRPr lang="da-DK" dirty="0">
              <a:solidFill>
                <a:schemeClr val="bg1"/>
              </a:solidFill>
            </a:endParaRPr>
          </a:p>
          <a:p>
            <a:pPr lvl="1" algn="ctr"/>
            <a:endParaRPr lang="da-DK" dirty="0">
              <a:solidFill>
                <a:schemeClr val="bg1"/>
              </a:solidFill>
            </a:endParaRPr>
          </a:p>
        </p:txBody>
      </p:sp>
      <p:sp>
        <p:nvSpPr>
          <p:cNvPr id="39" name="Titel 1">
            <a:extLst>
              <a:ext uri="{FF2B5EF4-FFF2-40B4-BE49-F238E27FC236}">
                <a16:creationId xmlns:a16="http://schemas.microsoft.com/office/drawing/2014/main" id="{E0116649-AED4-4C28-0FA9-253A0743AC5C}"/>
              </a:ext>
            </a:extLst>
          </p:cNvPr>
          <p:cNvSpPr txBox="1">
            <a:spLocks/>
          </p:cNvSpPr>
          <p:nvPr/>
        </p:nvSpPr>
        <p:spPr>
          <a:xfrm>
            <a:off x="8172037" y="3097997"/>
            <a:ext cx="2074241" cy="7874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6000" b="1" dirty="0">
                <a:solidFill>
                  <a:schemeClr val="bg1"/>
                </a:solidFill>
                <a:latin typeface="Aptos ExtraBold" panose="020B0004020202020204" pitchFamily="34" charset="0"/>
              </a:rPr>
              <a:t>7,7%</a:t>
            </a:r>
          </a:p>
        </p:txBody>
      </p:sp>
      <p:sp>
        <p:nvSpPr>
          <p:cNvPr id="2" name="Ellipse 1">
            <a:extLst>
              <a:ext uri="{FF2B5EF4-FFF2-40B4-BE49-F238E27FC236}">
                <a16:creationId xmlns:a16="http://schemas.microsoft.com/office/drawing/2014/main" id="{A43F122E-19E7-E47B-8BE5-210660AFAADC}"/>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37585FAC-68DA-5842-C114-9FBE2400E86D}"/>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16</a:t>
            </a:r>
          </a:p>
        </p:txBody>
      </p:sp>
    </p:spTree>
    <p:extLst>
      <p:ext uri="{BB962C8B-B14F-4D97-AF65-F5344CB8AC3E}">
        <p14:creationId xmlns:p14="http://schemas.microsoft.com/office/powerpoint/2010/main" val="278489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0948CB66-D5E5-FA03-4B2F-BF10FFF37ABE}"/>
              </a:ext>
            </a:extLst>
          </p:cNvPr>
          <p:cNvSpPr txBox="1">
            <a:spLocks/>
          </p:cNvSpPr>
          <p:nvPr/>
        </p:nvSpPr>
        <p:spPr>
          <a:xfrm>
            <a:off x="831850" y="695647"/>
            <a:ext cx="6969487" cy="1028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Socialrådgivernes afgang fra faget</a:t>
            </a:r>
          </a:p>
          <a:p>
            <a:pPr>
              <a:lnSpc>
                <a:spcPct val="100000"/>
              </a:lnSpc>
            </a:pPr>
            <a:r>
              <a:rPr lang="da-DK" sz="2400" dirty="0">
                <a:latin typeface="Aptos Light" panose="020B0004020202020204" pitchFamily="34" charset="0"/>
              </a:rPr>
              <a:t>– fordelt på ”hvorhen”</a:t>
            </a:r>
          </a:p>
        </p:txBody>
      </p:sp>
      <p:sp>
        <p:nvSpPr>
          <p:cNvPr id="9" name="Rektangel 8">
            <a:extLst>
              <a:ext uri="{FF2B5EF4-FFF2-40B4-BE49-F238E27FC236}">
                <a16:creationId xmlns:a16="http://schemas.microsoft.com/office/drawing/2014/main" id="{3E5134B1-1EA7-E710-3201-40BE864905AA}"/>
              </a:ext>
            </a:extLst>
          </p:cNvPr>
          <p:cNvSpPr/>
          <p:nvPr/>
        </p:nvSpPr>
        <p:spPr>
          <a:xfrm>
            <a:off x="849408" y="2025569"/>
            <a:ext cx="4186418" cy="1589647"/>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 name="Rektangel 17">
            <a:extLst>
              <a:ext uri="{FF2B5EF4-FFF2-40B4-BE49-F238E27FC236}">
                <a16:creationId xmlns:a16="http://schemas.microsoft.com/office/drawing/2014/main" id="{B6851394-58F4-98B0-60F2-46B5D23E9CF7}"/>
              </a:ext>
            </a:extLst>
          </p:cNvPr>
          <p:cNvSpPr/>
          <p:nvPr/>
        </p:nvSpPr>
        <p:spPr>
          <a:xfrm>
            <a:off x="831850" y="3754118"/>
            <a:ext cx="4186418" cy="2232758"/>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 name="Pladsholder til indhold 2">
            <a:extLst>
              <a:ext uri="{FF2B5EF4-FFF2-40B4-BE49-F238E27FC236}">
                <a16:creationId xmlns:a16="http://schemas.microsoft.com/office/drawing/2014/main" id="{D3555A7E-4579-A524-1650-51351FE9F000}"/>
              </a:ext>
            </a:extLst>
          </p:cNvPr>
          <p:cNvSpPr txBox="1">
            <a:spLocks/>
          </p:cNvSpPr>
          <p:nvPr/>
        </p:nvSpPr>
        <p:spPr>
          <a:xfrm>
            <a:off x="917499" y="2177292"/>
            <a:ext cx="3773933" cy="1642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2000" indent="0">
              <a:lnSpc>
                <a:spcPct val="100000"/>
              </a:lnSpc>
              <a:buNone/>
            </a:pPr>
            <a:r>
              <a:rPr lang="da-DK" sz="1600" b="1" dirty="0">
                <a:effectLst/>
                <a:latin typeface="Aptos SemiBold" panose="020B0004020202020204" pitchFamily="34" charset="0"/>
              </a:rPr>
              <a:t>1,7 % - 3,6 % </a:t>
            </a:r>
            <a:r>
              <a:rPr lang="da-DK" sz="1600" dirty="0">
                <a:effectLst/>
                <a:latin typeface="Aptos Light" panose="020B0004020202020204" pitchFamily="34" charset="0"/>
              </a:rPr>
              <a:t>finder job uden for faget </a:t>
            </a:r>
            <a:br>
              <a:rPr lang="da-DK" sz="1600" dirty="0">
                <a:effectLst/>
                <a:latin typeface="Aptos Light" panose="020B0004020202020204" pitchFamily="34" charset="0"/>
              </a:rPr>
            </a:br>
            <a:r>
              <a:rPr lang="da-DK" sz="1600" b="1" dirty="0">
                <a:effectLst/>
                <a:latin typeface="Aptos SemiBold" panose="020B0004020202020204" pitchFamily="34" charset="0"/>
              </a:rPr>
              <a:t>0,9 % - 1,6 % </a:t>
            </a:r>
            <a:r>
              <a:rPr lang="da-DK" sz="1600" dirty="0">
                <a:effectLst/>
                <a:latin typeface="Aptos Light" panose="020B0004020202020204" pitchFamily="34" charset="0"/>
              </a:rPr>
              <a:t>bliver ledige</a:t>
            </a:r>
            <a:br>
              <a:rPr lang="da-DK" sz="1600" dirty="0">
                <a:effectLst/>
                <a:latin typeface="Aptos Light" panose="020B0004020202020204" pitchFamily="34" charset="0"/>
              </a:rPr>
            </a:br>
            <a:r>
              <a:rPr lang="da-DK" sz="1600" b="1" dirty="0">
                <a:effectLst/>
                <a:latin typeface="Aptos SemiBold" panose="020B0004020202020204" pitchFamily="34" charset="0"/>
              </a:rPr>
              <a:t>1,1 % - 1,7 % </a:t>
            </a:r>
            <a:r>
              <a:rPr lang="da-DK" sz="1600" dirty="0">
                <a:effectLst/>
                <a:latin typeface="Aptos Light" panose="020B0004020202020204" pitchFamily="34" charset="0"/>
              </a:rPr>
              <a:t>starter ny uddannelse</a:t>
            </a:r>
            <a:br>
              <a:rPr lang="da-DK" sz="1600" dirty="0">
                <a:effectLst/>
                <a:latin typeface="Aptos Light" panose="020B0004020202020204" pitchFamily="34" charset="0"/>
              </a:rPr>
            </a:br>
            <a:r>
              <a:rPr lang="da-DK" sz="1600" b="1" dirty="0">
                <a:effectLst/>
                <a:latin typeface="Aptos SemiBold" panose="020B0004020202020204" pitchFamily="34" charset="0"/>
              </a:rPr>
              <a:t>0,8 % - 1,8 % </a:t>
            </a:r>
            <a:r>
              <a:rPr lang="da-DK" sz="1600" dirty="0">
                <a:effectLst/>
                <a:latin typeface="Aptos Light" panose="020B0004020202020204" pitchFamily="34" charset="0"/>
              </a:rPr>
              <a:t>bliver pensioneret</a:t>
            </a:r>
            <a:br>
              <a:rPr lang="da-DK" sz="1600" dirty="0">
                <a:effectLst/>
                <a:latin typeface="Aptos Light" panose="020B0004020202020204" pitchFamily="34" charset="0"/>
              </a:rPr>
            </a:br>
            <a:r>
              <a:rPr lang="da-DK" sz="1600" b="1" dirty="0">
                <a:effectLst/>
                <a:latin typeface="Aptos SemiBold" panose="020B0004020202020204" pitchFamily="34" charset="0"/>
              </a:rPr>
              <a:t>1,2 % - 1,6 % </a:t>
            </a:r>
            <a:r>
              <a:rPr lang="da-DK" sz="1600" dirty="0">
                <a:effectLst/>
                <a:latin typeface="Aptos Light" panose="020B0004020202020204" pitchFamily="34" charset="0"/>
              </a:rPr>
              <a:t>forlader arbejdsstyrken helt</a:t>
            </a:r>
          </a:p>
        </p:txBody>
      </p:sp>
      <p:sp>
        <p:nvSpPr>
          <p:cNvPr id="20" name="Pladsholder til indhold 2">
            <a:extLst>
              <a:ext uri="{FF2B5EF4-FFF2-40B4-BE49-F238E27FC236}">
                <a16:creationId xmlns:a16="http://schemas.microsoft.com/office/drawing/2014/main" id="{CB532E5D-D266-2DF7-C858-A7B7187D2AED}"/>
              </a:ext>
            </a:extLst>
          </p:cNvPr>
          <p:cNvSpPr txBox="1">
            <a:spLocks/>
          </p:cNvSpPr>
          <p:nvPr/>
        </p:nvSpPr>
        <p:spPr>
          <a:xfrm>
            <a:off x="971317" y="3886754"/>
            <a:ext cx="3880006" cy="124309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b="1" dirty="0">
                <a:effectLst/>
                <a:latin typeface="Aptos SemiBold" panose="020B0004020202020204" pitchFamily="34" charset="0"/>
              </a:rPr>
              <a:t>Udviklingstendenser i perioden: </a:t>
            </a:r>
          </a:p>
          <a:p>
            <a:r>
              <a:rPr lang="da-DK" sz="1600" dirty="0">
                <a:effectLst/>
                <a:latin typeface="Aptos Light" panose="020B0004020202020204" pitchFamily="34" charset="0"/>
              </a:rPr>
              <a:t>En faldende andel går på pension.</a:t>
            </a:r>
          </a:p>
          <a:p>
            <a:r>
              <a:rPr lang="da-DK" sz="1600" dirty="0">
                <a:effectLst/>
                <a:latin typeface="Aptos Light" panose="020B0004020202020204" pitchFamily="34" charset="0"/>
              </a:rPr>
              <a:t>Siden 2015/16 er der stigende andel, der finder job uden for socialrådgiverfaget.</a:t>
            </a:r>
          </a:p>
        </p:txBody>
      </p:sp>
      <p:sp>
        <p:nvSpPr>
          <p:cNvPr id="21" name="Pladsholder til indhold 2">
            <a:extLst>
              <a:ext uri="{FF2B5EF4-FFF2-40B4-BE49-F238E27FC236}">
                <a16:creationId xmlns:a16="http://schemas.microsoft.com/office/drawing/2014/main" id="{EE145CFB-1422-C36B-D797-17D401733C14}"/>
              </a:ext>
            </a:extLst>
          </p:cNvPr>
          <p:cNvSpPr txBox="1">
            <a:spLocks/>
          </p:cNvSpPr>
          <p:nvPr/>
        </p:nvSpPr>
        <p:spPr>
          <a:xfrm>
            <a:off x="1209342" y="5129851"/>
            <a:ext cx="3433637" cy="80065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600" dirty="0">
                <a:effectLst/>
                <a:latin typeface="Aptos Light" panose="020B0004020202020204" pitchFamily="34" charset="0"/>
              </a:rPr>
              <a:t>Der er dog tale om en meget lille andel fra 1,7% i 2015/16 til 3,3% i 2021/22. </a:t>
            </a:r>
          </a:p>
        </p:txBody>
      </p:sp>
      <p:pic>
        <p:nvPicPr>
          <p:cNvPr id="25" name="Billede 24">
            <a:extLst>
              <a:ext uri="{FF2B5EF4-FFF2-40B4-BE49-F238E27FC236}">
                <a16:creationId xmlns:a16="http://schemas.microsoft.com/office/drawing/2014/main" id="{1098207F-AE4C-3F2A-027D-365D8F3CEA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5643" y="1989957"/>
            <a:ext cx="5711012" cy="4063605"/>
          </a:xfrm>
          <a:prstGeom prst="rect">
            <a:avLst/>
          </a:prstGeom>
        </p:spPr>
      </p:pic>
      <p:sp>
        <p:nvSpPr>
          <p:cNvPr id="2" name="Ellipse 1">
            <a:extLst>
              <a:ext uri="{FF2B5EF4-FFF2-40B4-BE49-F238E27FC236}">
                <a16:creationId xmlns:a16="http://schemas.microsoft.com/office/drawing/2014/main" id="{142FD6A1-0ECE-7BED-4614-488E764B4D01}"/>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6D02B1AF-1725-9C4D-E4A4-EF4F9891F114}"/>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17</a:t>
            </a:r>
          </a:p>
        </p:txBody>
      </p:sp>
    </p:spTree>
    <p:extLst>
      <p:ext uri="{BB962C8B-B14F-4D97-AF65-F5344CB8AC3E}">
        <p14:creationId xmlns:p14="http://schemas.microsoft.com/office/powerpoint/2010/main" val="3796864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A4C8104E-E4F4-C523-941E-36255D177B61}"/>
              </a:ext>
            </a:extLst>
          </p:cNvPr>
          <p:cNvSpPr txBox="1">
            <a:spLocks/>
          </p:cNvSpPr>
          <p:nvPr/>
        </p:nvSpPr>
        <p:spPr>
          <a:xfrm>
            <a:off x="831850" y="695647"/>
            <a:ext cx="8995056" cy="1028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b="1" dirty="0">
                <a:latin typeface="Aptos ExtraBold" panose="020B0004020202020204" pitchFamily="34" charset="0"/>
              </a:rPr>
              <a:t>Sammenligning mellem de nyuddannede </a:t>
            </a:r>
            <a:br>
              <a:rPr lang="da-DK" sz="3200" b="1" dirty="0">
                <a:latin typeface="Aptos ExtraBold" panose="020B0004020202020204" pitchFamily="34" charset="0"/>
              </a:rPr>
            </a:br>
            <a:r>
              <a:rPr lang="da-DK" sz="3200" b="1" dirty="0">
                <a:latin typeface="Aptos ExtraBold" panose="020B0004020202020204" pitchFamily="34" charset="0"/>
              </a:rPr>
              <a:t>og de erfarne socialrådgivere</a:t>
            </a:r>
            <a:endParaRPr lang="da-DK" sz="2400" dirty="0">
              <a:latin typeface="Aptos Light" panose="020B0004020202020204" pitchFamily="34" charset="0"/>
            </a:endParaRPr>
          </a:p>
        </p:txBody>
      </p:sp>
      <p:pic>
        <p:nvPicPr>
          <p:cNvPr id="10" name="Billede 9">
            <a:extLst>
              <a:ext uri="{FF2B5EF4-FFF2-40B4-BE49-F238E27FC236}">
                <a16:creationId xmlns:a16="http://schemas.microsoft.com/office/drawing/2014/main" id="{DBB5B985-8B0F-EB6B-C812-DE0429D480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850" y="2676057"/>
            <a:ext cx="10232870" cy="3331204"/>
          </a:xfrm>
          <a:prstGeom prst="rect">
            <a:avLst/>
          </a:prstGeom>
        </p:spPr>
      </p:pic>
      <p:sp>
        <p:nvSpPr>
          <p:cNvPr id="2" name="Ellipse 1">
            <a:extLst>
              <a:ext uri="{FF2B5EF4-FFF2-40B4-BE49-F238E27FC236}">
                <a16:creationId xmlns:a16="http://schemas.microsoft.com/office/drawing/2014/main" id="{AB29B713-AFAE-6BD9-70FD-85B4B4B323E5}"/>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indhold 2">
            <a:extLst>
              <a:ext uri="{FF2B5EF4-FFF2-40B4-BE49-F238E27FC236}">
                <a16:creationId xmlns:a16="http://schemas.microsoft.com/office/drawing/2014/main" id="{416FAB96-8605-75F9-9DDC-4363DE24C61B}"/>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18</a:t>
            </a:r>
          </a:p>
        </p:txBody>
      </p:sp>
    </p:spTree>
    <p:extLst>
      <p:ext uri="{BB962C8B-B14F-4D97-AF65-F5344CB8AC3E}">
        <p14:creationId xmlns:p14="http://schemas.microsoft.com/office/powerpoint/2010/main" val="909936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696D5A3A-8C61-9C4F-5313-19BABEF90323}"/>
              </a:ext>
            </a:extLst>
          </p:cNvPr>
          <p:cNvSpPr/>
          <p:nvPr/>
        </p:nvSpPr>
        <p:spPr>
          <a:xfrm>
            <a:off x="510988" y="1976702"/>
            <a:ext cx="11174506" cy="4383516"/>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Pladsholder til indhold 2">
            <a:extLst>
              <a:ext uri="{FF2B5EF4-FFF2-40B4-BE49-F238E27FC236}">
                <a16:creationId xmlns:a16="http://schemas.microsoft.com/office/drawing/2014/main" id="{014A5FAB-4454-BF0E-7511-871935DE9FC1}"/>
              </a:ext>
            </a:extLst>
          </p:cNvPr>
          <p:cNvSpPr txBox="1">
            <a:spLocks/>
          </p:cNvSpPr>
          <p:nvPr/>
        </p:nvSpPr>
        <p:spPr>
          <a:xfrm>
            <a:off x="2602679" y="2459246"/>
            <a:ext cx="4923492" cy="4950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b="1" dirty="0">
                <a:latin typeface="Aptos" panose="020B0004020202020204" pitchFamily="34" charset="0"/>
              </a:rPr>
              <a:t>Der er kun små forskelle mellem de nyuddannede og erfarne socialrådgivere:</a:t>
            </a:r>
          </a:p>
        </p:txBody>
      </p:sp>
      <p:sp>
        <p:nvSpPr>
          <p:cNvPr id="12" name="Pladsholder til indhold 2">
            <a:extLst>
              <a:ext uri="{FF2B5EF4-FFF2-40B4-BE49-F238E27FC236}">
                <a16:creationId xmlns:a16="http://schemas.microsoft.com/office/drawing/2014/main" id="{85E9A08F-F4C1-2A6D-A0F5-0A1ED4B0623C}"/>
              </a:ext>
            </a:extLst>
          </p:cNvPr>
          <p:cNvSpPr txBox="1">
            <a:spLocks/>
          </p:cNvSpPr>
          <p:nvPr/>
        </p:nvSpPr>
        <p:spPr>
          <a:xfrm>
            <a:off x="2602679" y="3225529"/>
            <a:ext cx="8173351" cy="235346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da-DK" sz="1800" dirty="0">
                <a:effectLst/>
                <a:latin typeface="Aptos Light" panose="020B0004020202020204" pitchFamily="34" charset="0"/>
              </a:rPr>
              <a:t>De nyuddannede og de erfarne får i samme grad beskæftigelse uden for faget. </a:t>
            </a:r>
          </a:p>
          <a:p>
            <a:pPr marL="0" indent="0">
              <a:lnSpc>
                <a:spcPct val="120000"/>
              </a:lnSpc>
              <a:buNone/>
            </a:pPr>
            <a:r>
              <a:rPr lang="da-DK" sz="1800" dirty="0">
                <a:effectLst/>
                <a:latin typeface="Aptos Light" panose="020B0004020202020204" pitchFamily="34" charset="0"/>
              </a:rPr>
              <a:t>De nyuddannede bliver lidt oftere ledige end de erfarne. </a:t>
            </a:r>
          </a:p>
          <a:p>
            <a:pPr marL="0" indent="0">
              <a:lnSpc>
                <a:spcPct val="120000"/>
              </a:lnSpc>
              <a:buNone/>
            </a:pPr>
            <a:r>
              <a:rPr lang="da-DK" sz="1800" dirty="0">
                <a:effectLst/>
                <a:latin typeface="Aptos Light" panose="020B0004020202020204" pitchFamily="34" charset="0"/>
              </a:rPr>
              <a:t>De nyuddannede overgår lidt oftere til ny uddannelse end de erfarne. </a:t>
            </a:r>
          </a:p>
          <a:p>
            <a:pPr marL="0" indent="0">
              <a:lnSpc>
                <a:spcPct val="120000"/>
              </a:lnSpc>
              <a:buNone/>
            </a:pPr>
            <a:r>
              <a:rPr lang="da-DK" sz="1800" dirty="0">
                <a:effectLst/>
                <a:latin typeface="Aptos Light" panose="020B0004020202020204" pitchFamily="34" charset="0"/>
              </a:rPr>
              <a:t>De nyuddannede havner i lidt højere grad uden for arbejdsstyrken end de erfarne.</a:t>
            </a:r>
          </a:p>
          <a:p>
            <a:pPr marL="0" indent="0">
              <a:lnSpc>
                <a:spcPct val="120000"/>
              </a:lnSpc>
              <a:buNone/>
            </a:pPr>
            <a:r>
              <a:rPr lang="da-DK" sz="1800" dirty="0">
                <a:effectLst/>
                <a:latin typeface="Aptos Light" panose="020B0004020202020204" pitchFamily="34" charset="0"/>
              </a:rPr>
              <a:t>De nyuddannede går ikke på pension.</a:t>
            </a:r>
          </a:p>
        </p:txBody>
      </p:sp>
      <p:sp>
        <p:nvSpPr>
          <p:cNvPr id="16" name="Titel 1">
            <a:extLst>
              <a:ext uri="{FF2B5EF4-FFF2-40B4-BE49-F238E27FC236}">
                <a16:creationId xmlns:a16="http://schemas.microsoft.com/office/drawing/2014/main" id="{AB1A1E70-6278-DC0D-18FA-566213F1704F}"/>
              </a:ext>
            </a:extLst>
          </p:cNvPr>
          <p:cNvSpPr txBox="1">
            <a:spLocks/>
          </p:cNvSpPr>
          <p:nvPr/>
        </p:nvSpPr>
        <p:spPr>
          <a:xfrm>
            <a:off x="831850" y="695647"/>
            <a:ext cx="8995056" cy="1028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b="1" dirty="0">
                <a:latin typeface="Aptos ExtraBold" panose="020B0004020202020204" pitchFamily="34" charset="0"/>
              </a:rPr>
              <a:t>Sammenligning mellem de nyuddannede </a:t>
            </a:r>
            <a:br>
              <a:rPr lang="da-DK" sz="3200" b="1" dirty="0">
                <a:latin typeface="Aptos ExtraBold" panose="020B0004020202020204" pitchFamily="34" charset="0"/>
              </a:rPr>
            </a:br>
            <a:r>
              <a:rPr lang="da-DK" sz="3200" b="1" dirty="0">
                <a:latin typeface="Aptos ExtraBold" panose="020B0004020202020204" pitchFamily="34" charset="0"/>
              </a:rPr>
              <a:t>og de erfarne socialrådgivere</a:t>
            </a:r>
            <a:endParaRPr lang="da-DK" sz="2400" dirty="0">
              <a:latin typeface="Aptos Light" panose="020B0004020202020204" pitchFamily="34" charset="0"/>
            </a:endParaRPr>
          </a:p>
        </p:txBody>
      </p:sp>
      <p:sp>
        <p:nvSpPr>
          <p:cNvPr id="2" name="Ellipse 1">
            <a:extLst>
              <a:ext uri="{FF2B5EF4-FFF2-40B4-BE49-F238E27FC236}">
                <a16:creationId xmlns:a16="http://schemas.microsoft.com/office/drawing/2014/main" id="{FD0588BA-B056-2329-F96E-EAD4F291A07C}"/>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259C3DE2-89D3-4EB4-16B3-91118B515551}"/>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19</a:t>
            </a:r>
          </a:p>
        </p:txBody>
      </p:sp>
    </p:spTree>
    <p:extLst>
      <p:ext uri="{BB962C8B-B14F-4D97-AF65-F5344CB8AC3E}">
        <p14:creationId xmlns:p14="http://schemas.microsoft.com/office/powerpoint/2010/main" val="3863748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el 1">
            <a:extLst>
              <a:ext uri="{FF2B5EF4-FFF2-40B4-BE49-F238E27FC236}">
                <a16:creationId xmlns:a16="http://schemas.microsoft.com/office/drawing/2014/main" id="{8FF42285-B38C-CA28-9A70-0273EDE87CB7}"/>
              </a:ext>
            </a:extLst>
          </p:cNvPr>
          <p:cNvSpPr txBox="1">
            <a:spLocks/>
          </p:cNvSpPr>
          <p:nvPr/>
        </p:nvSpPr>
        <p:spPr>
          <a:xfrm>
            <a:off x="831850" y="695647"/>
            <a:ext cx="10151583" cy="881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Hvor arbejder de socialrådgivere, som bliver i faget?</a:t>
            </a:r>
          </a:p>
          <a:p>
            <a:pPr>
              <a:lnSpc>
                <a:spcPct val="100000"/>
              </a:lnSpc>
            </a:pPr>
            <a:r>
              <a:rPr lang="da-DK" sz="2400" dirty="0">
                <a:latin typeface="Aptos Light" panose="020B0004020202020204" pitchFamily="34" charset="0"/>
              </a:rPr>
              <a:t>sammenlignet med socialrådgivere på børneområdet</a:t>
            </a:r>
          </a:p>
          <a:p>
            <a:endParaRPr lang="da-DK" sz="3200" b="1" dirty="0">
              <a:latin typeface="Aptos ExtraBold" panose="020B0004020202020204" pitchFamily="34" charset="0"/>
            </a:endParaRPr>
          </a:p>
        </p:txBody>
      </p:sp>
      <p:sp>
        <p:nvSpPr>
          <p:cNvPr id="30" name="Rektangel 29">
            <a:extLst>
              <a:ext uri="{FF2B5EF4-FFF2-40B4-BE49-F238E27FC236}">
                <a16:creationId xmlns:a16="http://schemas.microsoft.com/office/drawing/2014/main" id="{39BDBB23-D090-D0FB-4104-99A7568D7B41}"/>
              </a:ext>
            </a:extLst>
          </p:cNvPr>
          <p:cNvSpPr/>
          <p:nvPr/>
        </p:nvSpPr>
        <p:spPr>
          <a:xfrm>
            <a:off x="8310623" y="2074122"/>
            <a:ext cx="3272260" cy="3933139"/>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1" name="Pladsholder til indhold 2">
            <a:extLst>
              <a:ext uri="{FF2B5EF4-FFF2-40B4-BE49-F238E27FC236}">
                <a16:creationId xmlns:a16="http://schemas.microsoft.com/office/drawing/2014/main" id="{E56D3844-F563-A728-D45F-EB7E4845A259}"/>
              </a:ext>
            </a:extLst>
          </p:cNvPr>
          <p:cNvSpPr txBox="1">
            <a:spLocks/>
          </p:cNvSpPr>
          <p:nvPr/>
        </p:nvSpPr>
        <p:spPr>
          <a:xfrm>
            <a:off x="8484243" y="2177292"/>
            <a:ext cx="3098640" cy="368825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defRPr/>
            </a:pPr>
            <a:r>
              <a:rPr lang="da-DK" sz="1500" b="1" dirty="0">
                <a:solidFill>
                  <a:prstClr val="black"/>
                </a:solidFill>
                <a:latin typeface="Aptos SemiBold" panose="020B0004020202020204" pitchFamily="34" charset="0"/>
              </a:rPr>
              <a:t>Udviklingstendenser i perioden: </a:t>
            </a:r>
          </a:p>
          <a:p>
            <a:pPr marL="285750" indent="-285750">
              <a:lnSpc>
                <a:spcPct val="100000"/>
              </a:lnSpc>
              <a:spcBef>
                <a:spcPts val="0"/>
              </a:spcBef>
              <a:buFont typeface="Arial" panose="020B0604020202020204" pitchFamily="34" charset="0"/>
              <a:buChar char="•"/>
              <a:defRPr/>
            </a:pPr>
            <a:r>
              <a:rPr lang="da-DK" sz="1500" dirty="0">
                <a:solidFill>
                  <a:prstClr val="black"/>
                </a:solidFill>
                <a:latin typeface="Aptos Light" panose="020B0004020202020204" pitchFamily="34" charset="0"/>
              </a:rPr>
              <a:t>De fleste socialrådgivere fortsætter i kommunal ansættelse.</a:t>
            </a:r>
          </a:p>
          <a:p>
            <a:pPr marL="285750" indent="-285750">
              <a:lnSpc>
                <a:spcPct val="100000"/>
              </a:lnSpc>
              <a:spcBef>
                <a:spcPts val="0"/>
              </a:spcBef>
              <a:buFont typeface="Arial" panose="020B0604020202020204" pitchFamily="34" charset="0"/>
              <a:buChar char="•"/>
              <a:defRPr/>
            </a:pPr>
            <a:r>
              <a:rPr lang="da-DK" sz="1500" dirty="0">
                <a:solidFill>
                  <a:prstClr val="black"/>
                </a:solidFill>
                <a:latin typeface="Aptos Light" panose="020B0004020202020204" pitchFamily="34" charset="0"/>
              </a:rPr>
              <a:t>Kun ganske få finder et socialrådgiverjob uden for kommunerne (i region, stat, privat). </a:t>
            </a:r>
          </a:p>
          <a:p>
            <a:pPr marL="0" indent="0">
              <a:lnSpc>
                <a:spcPct val="100000"/>
              </a:lnSpc>
              <a:spcBef>
                <a:spcPts val="0"/>
              </a:spcBef>
              <a:buNone/>
              <a:defRPr/>
            </a:pPr>
            <a:endParaRPr lang="da-DK" sz="1500" dirty="0">
              <a:solidFill>
                <a:prstClr val="black"/>
              </a:solidFill>
              <a:latin typeface="Aptos Light" panose="020B0004020202020204" pitchFamily="34" charset="0"/>
            </a:endParaRPr>
          </a:p>
          <a:p>
            <a:pPr marL="0" indent="0">
              <a:lnSpc>
                <a:spcPct val="100000"/>
              </a:lnSpc>
              <a:spcBef>
                <a:spcPts val="0"/>
              </a:spcBef>
              <a:buNone/>
              <a:defRPr/>
            </a:pPr>
            <a:r>
              <a:rPr lang="da-DK" sz="1500" b="1" dirty="0">
                <a:solidFill>
                  <a:prstClr val="black"/>
                </a:solidFill>
                <a:latin typeface="Aptos SemiBold" panose="020B0004020202020204" pitchFamily="34" charset="0"/>
              </a:rPr>
              <a:t>Forskelle på erfarne og nyuddannede socialrådgivere</a:t>
            </a:r>
            <a:r>
              <a:rPr lang="da-DK" sz="1500" dirty="0">
                <a:solidFill>
                  <a:prstClr val="black"/>
                </a:solidFill>
                <a:latin typeface="Aptos Light" panose="020B0004020202020204" pitchFamily="34" charset="0"/>
              </a:rPr>
              <a:t>:</a:t>
            </a:r>
          </a:p>
          <a:p>
            <a:pPr marL="285750" indent="-285750">
              <a:lnSpc>
                <a:spcPct val="100000"/>
              </a:lnSpc>
              <a:spcBef>
                <a:spcPts val="0"/>
              </a:spcBef>
              <a:buFont typeface="Arial" panose="020B0604020202020204" pitchFamily="34" charset="0"/>
              <a:buChar char="•"/>
              <a:defRPr/>
            </a:pPr>
            <a:r>
              <a:rPr lang="da-DK" sz="1500" dirty="0">
                <a:solidFill>
                  <a:prstClr val="black"/>
                </a:solidFill>
                <a:latin typeface="Aptos Light" panose="020B0004020202020204" pitchFamily="34" charset="0"/>
              </a:rPr>
              <a:t> En lidt større andel af de erfarne socialrådgivere (ca. 2 %) finder socialrådgiverjob uden for kommunen i sammenligning med de nyuddannede (ca.1 %).</a:t>
            </a:r>
          </a:p>
        </p:txBody>
      </p:sp>
      <p:sp>
        <p:nvSpPr>
          <p:cNvPr id="2" name="Ellipse 1">
            <a:extLst>
              <a:ext uri="{FF2B5EF4-FFF2-40B4-BE49-F238E27FC236}">
                <a16:creationId xmlns:a16="http://schemas.microsoft.com/office/drawing/2014/main" id="{EBBBACB6-24DD-BB5C-3F16-28D3B142D188}"/>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8A87F4A1-9085-632F-F04E-9D49961E1448}"/>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20</a:t>
            </a:r>
          </a:p>
        </p:txBody>
      </p:sp>
      <p:pic>
        <p:nvPicPr>
          <p:cNvPr id="5" name="Billede 4">
            <a:extLst>
              <a:ext uri="{FF2B5EF4-FFF2-40B4-BE49-F238E27FC236}">
                <a16:creationId xmlns:a16="http://schemas.microsoft.com/office/drawing/2014/main" id="{F94D9E7F-C1FC-B45E-63DE-1322972B1D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547" y="2299020"/>
            <a:ext cx="6152171" cy="3483342"/>
          </a:xfrm>
          <a:prstGeom prst="rect">
            <a:avLst/>
          </a:prstGeom>
        </p:spPr>
      </p:pic>
    </p:spTree>
    <p:extLst>
      <p:ext uri="{BB962C8B-B14F-4D97-AF65-F5344CB8AC3E}">
        <p14:creationId xmlns:p14="http://schemas.microsoft.com/office/powerpoint/2010/main" val="4158176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B40CD1C1-6E0F-636A-3AF9-BF1B1E769F87}"/>
              </a:ext>
            </a:extLst>
          </p:cNvPr>
          <p:cNvSpPr/>
          <p:nvPr/>
        </p:nvSpPr>
        <p:spPr>
          <a:xfrm>
            <a:off x="-17056" y="-30839"/>
            <a:ext cx="6506518" cy="6902610"/>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Titel 1">
            <a:extLst>
              <a:ext uri="{FF2B5EF4-FFF2-40B4-BE49-F238E27FC236}">
                <a16:creationId xmlns:a16="http://schemas.microsoft.com/office/drawing/2014/main" id="{06A6C397-0BB9-2CC1-1B12-BDF42AF1CA60}"/>
              </a:ext>
            </a:extLst>
          </p:cNvPr>
          <p:cNvSpPr txBox="1">
            <a:spLocks/>
          </p:cNvSpPr>
          <p:nvPr/>
        </p:nvSpPr>
        <p:spPr>
          <a:xfrm>
            <a:off x="835612" y="824576"/>
            <a:ext cx="4506410" cy="6519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da-DK" sz="4000" b="1" dirty="0">
                <a:solidFill>
                  <a:schemeClr val="bg1"/>
                </a:solidFill>
                <a:latin typeface="Aptos ExtraBold" panose="020B0004020202020204" pitchFamily="34" charset="0"/>
              </a:rPr>
              <a:t>Bilag</a:t>
            </a:r>
          </a:p>
        </p:txBody>
      </p:sp>
      <p:sp>
        <p:nvSpPr>
          <p:cNvPr id="16" name="Text Placeholder 2">
            <a:extLst>
              <a:ext uri="{FF2B5EF4-FFF2-40B4-BE49-F238E27FC236}">
                <a16:creationId xmlns:a16="http://schemas.microsoft.com/office/drawing/2014/main" id="{EE6C4F5E-EDCC-2139-C131-57940F78883F}"/>
              </a:ext>
            </a:extLst>
          </p:cNvPr>
          <p:cNvSpPr>
            <a:spLocks noGrp="1"/>
          </p:cNvSpPr>
          <p:nvPr>
            <p:ph type="body" idx="1"/>
          </p:nvPr>
        </p:nvSpPr>
        <p:spPr>
          <a:xfrm>
            <a:off x="1270923" y="2381826"/>
            <a:ext cx="5062422" cy="2670575"/>
          </a:xfrm>
        </p:spPr>
        <p:txBody>
          <a:bodyPr vert="horz" lIns="91440" tIns="45720" rIns="91440" bIns="45720" rtlCol="0" anchor="t">
            <a:noAutofit/>
          </a:bodyPr>
          <a:lstStyle/>
          <a:p>
            <a:pPr>
              <a:lnSpc>
                <a:spcPct val="150000"/>
              </a:lnSpc>
            </a:pPr>
            <a:r>
              <a:rPr lang="da-DK" sz="1800" b="1" noProof="0" dirty="0">
                <a:solidFill>
                  <a:schemeClr val="bg1"/>
                </a:solidFill>
                <a:latin typeface="Aptos SemiBold" panose="020B0004020202020204" pitchFamily="34" charset="0"/>
              </a:rPr>
              <a:t>Baggrund – den fælles ambition</a:t>
            </a:r>
          </a:p>
          <a:p>
            <a:pPr>
              <a:lnSpc>
                <a:spcPct val="150000"/>
              </a:lnSpc>
            </a:pPr>
            <a:r>
              <a:rPr lang="da-DK" sz="1800" b="1" noProof="0" dirty="0">
                <a:solidFill>
                  <a:schemeClr val="bg1"/>
                </a:solidFill>
                <a:latin typeface="Aptos SemiBold" panose="020B0004020202020204" pitchFamily="34" charset="0"/>
              </a:rPr>
              <a:t>Hvor arbejder socialrådgiverne i kommunerne?</a:t>
            </a:r>
          </a:p>
          <a:p>
            <a:pPr>
              <a:lnSpc>
                <a:spcPct val="150000"/>
              </a:lnSpc>
            </a:pPr>
            <a:r>
              <a:rPr lang="da-DK" sz="1800" b="1" noProof="0" dirty="0">
                <a:solidFill>
                  <a:schemeClr val="bg1"/>
                </a:solidFill>
                <a:latin typeface="Aptos SemiBold" panose="020B0004020202020204" pitchFamily="34" charset="0"/>
              </a:rPr>
              <a:t>Metode – områdeafgang og jobafgang</a:t>
            </a:r>
          </a:p>
          <a:p>
            <a:pPr>
              <a:lnSpc>
                <a:spcPct val="150000"/>
              </a:lnSpc>
            </a:pPr>
            <a:r>
              <a:rPr lang="da-DK" sz="1800" b="1" noProof="0" dirty="0">
                <a:solidFill>
                  <a:schemeClr val="bg1"/>
                </a:solidFill>
                <a:latin typeface="Aptos SemiBold" panose="020B0004020202020204" pitchFamily="34" charset="0"/>
              </a:rPr>
              <a:t>Metode – afgang fra faget</a:t>
            </a:r>
          </a:p>
          <a:p>
            <a:pPr>
              <a:lnSpc>
                <a:spcPct val="150000"/>
              </a:lnSpc>
            </a:pPr>
            <a:r>
              <a:rPr lang="da-DK" sz="1800" b="1" noProof="0" dirty="0">
                <a:solidFill>
                  <a:schemeClr val="bg1"/>
                </a:solidFill>
                <a:latin typeface="Aptos SemiBold" panose="020B0004020202020204" pitchFamily="34" charset="0"/>
              </a:rPr>
              <a:t>Beregning af afgangsprocent</a:t>
            </a:r>
          </a:p>
        </p:txBody>
      </p:sp>
      <p:sp>
        <p:nvSpPr>
          <p:cNvPr id="18" name="Text Placeholder 2">
            <a:extLst>
              <a:ext uri="{FF2B5EF4-FFF2-40B4-BE49-F238E27FC236}">
                <a16:creationId xmlns:a16="http://schemas.microsoft.com/office/drawing/2014/main" id="{2681E36D-F19B-F9DE-F105-119956B5CEC5}"/>
              </a:ext>
            </a:extLst>
          </p:cNvPr>
          <p:cNvSpPr txBox="1">
            <a:spLocks/>
          </p:cNvSpPr>
          <p:nvPr/>
        </p:nvSpPr>
        <p:spPr>
          <a:xfrm>
            <a:off x="661047" y="2381826"/>
            <a:ext cx="621053" cy="267057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82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r">
              <a:lnSpc>
                <a:spcPct val="150000"/>
              </a:lnSpc>
            </a:pPr>
            <a:r>
              <a:rPr lang="da-DK" sz="1800" dirty="0">
                <a:solidFill>
                  <a:schemeClr val="bg1"/>
                </a:solidFill>
                <a:latin typeface="Aptos" panose="020B0004020202020204" pitchFamily="34" charset="0"/>
              </a:rPr>
              <a:t>01</a:t>
            </a:r>
          </a:p>
          <a:p>
            <a:pPr algn="r">
              <a:lnSpc>
                <a:spcPct val="150000"/>
              </a:lnSpc>
            </a:pPr>
            <a:r>
              <a:rPr lang="da-DK" sz="1800" dirty="0">
                <a:solidFill>
                  <a:schemeClr val="bg1"/>
                </a:solidFill>
                <a:latin typeface="Aptos" panose="020B0004020202020204" pitchFamily="34" charset="0"/>
              </a:rPr>
              <a:t>02</a:t>
            </a:r>
          </a:p>
          <a:p>
            <a:pPr algn="r">
              <a:lnSpc>
                <a:spcPct val="150000"/>
              </a:lnSpc>
            </a:pPr>
            <a:r>
              <a:rPr lang="da-DK" sz="1800" dirty="0">
                <a:solidFill>
                  <a:schemeClr val="bg1"/>
                </a:solidFill>
                <a:latin typeface="Aptos" panose="020B0004020202020204" pitchFamily="34" charset="0"/>
              </a:rPr>
              <a:t>03</a:t>
            </a:r>
          </a:p>
          <a:p>
            <a:pPr algn="r">
              <a:lnSpc>
                <a:spcPct val="150000"/>
              </a:lnSpc>
            </a:pPr>
            <a:r>
              <a:rPr lang="da-DK" sz="1800" dirty="0">
                <a:solidFill>
                  <a:schemeClr val="bg1"/>
                </a:solidFill>
                <a:latin typeface="Aptos" panose="020B0004020202020204" pitchFamily="34" charset="0"/>
              </a:rPr>
              <a:t>04</a:t>
            </a:r>
          </a:p>
          <a:p>
            <a:pPr algn="r">
              <a:lnSpc>
                <a:spcPct val="150000"/>
              </a:lnSpc>
            </a:pPr>
            <a:r>
              <a:rPr lang="da-DK" sz="1800" dirty="0">
                <a:solidFill>
                  <a:schemeClr val="bg1"/>
                </a:solidFill>
                <a:latin typeface="Aptos" panose="020B0004020202020204" pitchFamily="34" charset="0"/>
              </a:rPr>
              <a:t>05</a:t>
            </a:r>
          </a:p>
        </p:txBody>
      </p:sp>
      <p:pic>
        <p:nvPicPr>
          <p:cNvPr id="9" name="Billede 8">
            <a:extLst>
              <a:ext uri="{FF2B5EF4-FFF2-40B4-BE49-F238E27FC236}">
                <a16:creationId xmlns:a16="http://schemas.microsoft.com/office/drawing/2014/main" id="{2242A401-8AEB-03FD-5059-4D2B463050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5339" y="-30841"/>
            <a:ext cx="5606661" cy="6902611"/>
          </a:xfrm>
          <a:prstGeom prst="rect">
            <a:avLst/>
          </a:prstGeom>
        </p:spPr>
      </p:pic>
      <p:sp>
        <p:nvSpPr>
          <p:cNvPr id="11" name="Rektangel 10">
            <a:extLst>
              <a:ext uri="{FF2B5EF4-FFF2-40B4-BE49-F238E27FC236}">
                <a16:creationId xmlns:a16="http://schemas.microsoft.com/office/drawing/2014/main" id="{64FDE101-CF42-6D0B-B681-6D5A5553482E}"/>
              </a:ext>
            </a:extLst>
          </p:cNvPr>
          <p:cNvSpPr/>
          <p:nvPr/>
        </p:nvSpPr>
        <p:spPr>
          <a:xfrm>
            <a:off x="6429222" y="-54968"/>
            <a:ext cx="156117" cy="6902610"/>
          </a:xfrm>
          <a:prstGeom prst="rect">
            <a:avLst/>
          </a:prstGeom>
          <a:solidFill>
            <a:srgbClr val="CADA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Ellipse 11">
            <a:extLst>
              <a:ext uri="{FF2B5EF4-FFF2-40B4-BE49-F238E27FC236}">
                <a16:creationId xmlns:a16="http://schemas.microsoft.com/office/drawing/2014/main" id="{32814D03-704C-720F-BDAB-206C6B594E51}"/>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Pladsholder til indhold 2">
            <a:extLst>
              <a:ext uri="{FF2B5EF4-FFF2-40B4-BE49-F238E27FC236}">
                <a16:creationId xmlns:a16="http://schemas.microsoft.com/office/drawing/2014/main" id="{93CF2735-D327-228A-7746-27D2B17C6B4C}"/>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21</a:t>
            </a:r>
          </a:p>
        </p:txBody>
      </p:sp>
    </p:spTree>
    <p:extLst>
      <p:ext uri="{BB962C8B-B14F-4D97-AF65-F5344CB8AC3E}">
        <p14:creationId xmlns:p14="http://schemas.microsoft.com/office/powerpoint/2010/main" val="2192966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
            <a:extLst>
              <a:ext uri="{FF2B5EF4-FFF2-40B4-BE49-F238E27FC236}">
                <a16:creationId xmlns:a16="http://schemas.microsoft.com/office/drawing/2014/main" id="{2D13C603-D72C-D811-BDF8-4E2E8692C0BF}"/>
              </a:ext>
            </a:extLst>
          </p:cNvPr>
          <p:cNvSpPr txBox="1">
            <a:spLocks/>
          </p:cNvSpPr>
          <p:nvPr/>
        </p:nvSpPr>
        <p:spPr>
          <a:xfrm>
            <a:off x="831850" y="695647"/>
            <a:ext cx="4886044" cy="9847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Baggrund</a:t>
            </a:r>
          </a:p>
          <a:p>
            <a:pPr>
              <a:lnSpc>
                <a:spcPct val="100000"/>
              </a:lnSpc>
            </a:pPr>
            <a:r>
              <a:rPr lang="da-DK" sz="2400" dirty="0">
                <a:latin typeface="Aptos Light" panose="020B0004020202020204" pitchFamily="34" charset="0"/>
              </a:rPr>
              <a:t>– og den fælles ambition</a:t>
            </a:r>
          </a:p>
        </p:txBody>
      </p:sp>
      <p:sp>
        <p:nvSpPr>
          <p:cNvPr id="16" name="Pladsholder til indhold 2">
            <a:extLst>
              <a:ext uri="{FF2B5EF4-FFF2-40B4-BE49-F238E27FC236}">
                <a16:creationId xmlns:a16="http://schemas.microsoft.com/office/drawing/2014/main" id="{46497AC1-57B5-8FCC-CF6A-30FC87A2335C}"/>
              </a:ext>
            </a:extLst>
          </p:cNvPr>
          <p:cNvSpPr>
            <a:spLocks noGrp="1"/>
          </p:cNvSpPr>
          <p:nvPr>
            <p:ph idx="1"/>
          </p:nvPr>
        </p:nvSpPr>
        <p:spPr>
          <a:xfrm>
            <a:off x="794402" y="2212363"/>
            <a:ext cx="4622550" cy="1357132"/>
          </a:xfrm>
        </p:spPr>
        <p:txBody>
          <a:bodyPr>
            <a:normAutofit/>
          </a:bodyPr>
          <a:lstStyle/>
          <a:p>
            <a:pPr marL="0" indent="0">
              <a:buNone/>
            </a:pPr>
            <a:r>
              <a:rPr lang="da-DK" sz="1800" dirty="0">
                <a:latin typeface="Aptos Light" panose="020B0004020202020204" pitchFamily="34" charset="0"/>
              </a:rPr>
              <a:t>KL og Dansk Socialrådgiverforening har igennem flere år gennemført projekter om især introduktions- og mentorordninger for nyuddannede socialrådgivere. </a:t>
            </a:r>
          </a:p>
        </p:txBody>
      </p:sp>
      <p:sp>
        <p:nvSpPr>
          <p:cNvPr id="19" name="Rektangel 18">
            <a:extLst>
              <a:ext uri="{FF2B5EF4-FFF2-40B4-BE49-F238E27FC236}">
                <a16:creationId xmlns:a16="http://schemas.microsoft.com/office/drawing/2014/main" id="{A580826A-174E-91F0-BBE8-4F5C6E4BC53C}"/>
              </a:ext>
            </a:extLst>
          </p:cNvPr>
          <p:cNvSpPr/>
          <p:nvPr/>
        </p:nvSpPr>
        <p:spPr>
          <a:xfrm>
            <a:off x="896978" y="5522591"/>
            <a:ext cx="3507936" cy="495043"/>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solidFill>
                <a:srgbClr val="177F86"/>
              </a:solidFill>
            </a:endParaRPr>
          </a:p>
        </p:txBody>
      </p:sp>
      <p:sp>
        <p:nvSpPr>
          <p:cNvPr id="20" name="Rektangel 19">
            <a:extLst>
              <a:ext uri="{FF2B5EF4-FFF2-40B4-BE49-F238E27FC236}">
                <a16:creationId xmlns:a16="http://schemas.microsoft.com/office/drawing/2014/main" id="{D782C7ED-2EF9-59A0-8051-868B2949CB03}"/>
              </a:ext>
            </a:extLst>
          </p:cNvPr>
          <p:cNvSpPr/>
          <p:nvPr/>
        </p:nvSpPr>
        <p:spPr>
          <a:xfrm>
            <a:off x="863713" y="5141167"/>
            <a:ext cx="3507935" cy="841557"/>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1" name="Pladsholder til indhold 2">
            <a:extLst>
              <a:ext uri="{FF2B5EF4-FFF2-40B4-BE49-F238E27FC236}">
                <a16:creationId xmlns:a16="http://schemas.microsoft.com/office/drawing/2014/main" id="{D35B4D15-1E87-DE15-9E4C-2088E9B439A1}"/>
              </a:ext>
            </a:extLst>
          </p:cNvPr>
          <p:cNvSpPr txBox="1">
            <a:spLocks/>
          </p:cNvSpPr>
          <p:nvPr/>
        </p:nvSpPr>
        <p:spPr>
          <a:xfrm>
            <a:off x="989045" y="5141168"/>
            <a:ext cx="3382603" cy="74049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600" dirty="0">
                <a:latin typeface="Aptos Light" panose="020B0004020202020204" pitchFamily="34" charset="0"/>
              </a:rPr>
              <a:t>Find materialerne på: </a:t>
            </a:r>
            <a:r>
              <a:rPr lang="da-DK" sz="1600" dirty="0">
                <a:hlinkClick r:id="rId3"/>
              </a:rPr>
              <a:t>Dette tiltrækker og fastholder socialrådgivere i jobbet | VPT</a:t>
            </a:r>
            <a:endParaRPr lang="da-DK" sz="1600" b="1" dirty="0">
              <a:latin typeface="Aptos SemiBold" panose="020B0004020202020204" pitchFamily="34" charset="0"/>
            </a:endParaRPr>
          </a:p>
        </p:txBody>
      </p:sp>
      <p:sp>
        <p:nvSpPr>
          <p:cNvPr id="25" name="Pladsholder til indhold 2">
            <a:extLst>
              <a:ext uri="{FF2B5EF4-FFF2-40B4-BE49-F238E27FC236}">
                <a16:creationId xmlns:a16="http://schemas.microsoft.com/office/drawing/2014/main" id="{62401600-355D-470A-975F-2AC4675D9C3A}"/>
              </a:ext>
            </a:extLst>
          </p:cNvPr>
          <p:cNvSpPr txBox="1">
            <a:spLocks/>
          </p:cNvSpPr>
          <p:nvPr/>
        </p:nvSpPr>
        <p:spPr>
          <a:xfrm>
            <a:off x="806114" y="3515552"/>
            <a:ext cx="4995596" cy="173852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1800" b="1" dirty="0">
                <a:latin typeface="Aptos SemiBold" panose="020B0004020202020204" pitchFamily="34" charset="0"/>
              </a:rPr>
              <a:t>KL og DS ønsker med projekterne</a:t>
            </a:r>
            <a:br>
              <a:rPr lang="da-DK" sz="1800" dirty="0">
                <a:latin typeface="Aptos Light" panose="020B0004020202020204" pitchFamily="34" charset="0"/>
              </a:rPr>
            </a:br>
            <a:r>
              <a:rPr lang="da-DK" sz="1800" dirty="0">
                <a:latin typeface="Aptos Light" panose="020B0004020202020204" pitchFamily="34" charset="0"/>
              </a:rPr>
              <a:t>Bidrage til at tiltrække og tilknytte især nyuddannede socialrådgivere for at udvikle og styrke den faglige kvalitet i arbejdet samt løfte arbejdsmiljøet på de kommunale arbejdspladser. </a:t>
            </a:r>
          </a:p>
          <a:p>
            <a:pPr marL="0" indent="0">
              <a:buFont typeface="Arial" panose="020B0604020202020204" pitchFamily="34" charset="0"/>
              <a:buNone/>
            </a:pPr>
            <a:endParaRPr lang="da-DK" sz="2000" dirty="0">
              <a:latin typeface="Aptos Light" panose="020B0004020202020204" pitchFamily="34" charset="0"/>
            </a:endParaRPr>
          </a:p>
        </p:txBody>
      </p:sp>
      <p:pic>
        <p:nvPicPr>
          <p:cNvPr id="27" name="Billede 26">
            <a:extLst>
              <a:ext uri="{FF2B5EF4-FFF2-40B4-BE49-F238E27FC236}">
                <a16:creationId xmlns:a16="http://schemas.microsoft.com/office/drawing/2014/main" id="{2CC2683E-C158-BED8-C690-9C52E87703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4910" y="6185"/>
            <a:ext cx="5738597" cy="6851815"/>
          </a:xfrm>
          <a:prstGeom prst="rect">
            <a:avLst/>
          </a:prstGeom>
        </p:spPr>
      </p:pic>
      <p:sp>
        <p:nvSpPr>
          <p:cNvPr id="28" name="Rektangel 27">
            <a:extLst>
              <a:ext uri="{FF2B5EF4-FFF2-40B4-BE49-F238E27FC236}">
                <a16:creationId xmlns:a16="http://schemas.microsoft.com/office/drawing/2014/main" id="{7EE3A815-3CF7-58AA-D390-853168C3C14E}"/>
              </a:ext>
            </a:extLst>
          </p:cNvPr>
          <p:cNvSpPr/>
          <p:nvPr/>
        </p:nvSpPr>
        <p:spPr>
          <a:xfrm>
            <a:off x="6468794" y="-12871"/>
            <a:ext cx="156117" cy="6902610"/>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Ellipse 1">
            <a:extLst>
              <a:ext uri="{FF2B5EF4-FFF2-40B4-BE49-F238E27FC236}">
                <a16:creationId xmlns:a16="http://schemas.microsoft.com/office/drawing/2014/main" id="{F1D2809C-0FEE-25B3-1182-94A33B4AABA5}"/>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B6E78D2B-823C-080F-F32A-4C19564EA1E6}"/>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22</a:t>
            </a:r>
          </a:p>
        </p:txBody>
      </p:sp>
    </p:spTree>
    <p:extLst>
      <p:ext uri="{BB962C8B-B14F-4D97-AF65-F5344CB8AC3E}">
        <p14:creationId xmlns:p14="http://schemas.microsoft.com/office/powerpoint/2010/main" val="2273316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D5B23-15C4-615F-5A1B-4F0D18432478}"/>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5E25AE9D-E6CB-7C24-2ED8-BE515CAC4336}"/>
              </a:ext>
            </a:extLst>
          </p:cNvPr>
          <p:cNvSpPr txBox="1">
            <a:spLocks/>
          </p:cNvSpPr>
          <p:nvPr/>
        </p:nvSpPr>
        <p:spPr>
          <a:xfrm>
            <a:off x="831850" y="695647"/>
            <a:ext cx="8868741" cy="8813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Socialrådgivere i kommunerne</a:t>
            </a:r>
            <a:endParaRPr lang="da-DK" sz="2400" dirty="0">
              <a:latin typeface="Aptos Light" panose="020B0004020202020204" pitchFamily="34" charset="0"/>
            </a:endParaRPr>
          </a:p>
          <a:p>
            <a:endParaRPr lang="da-DK" sz="3200" b="1" dirty="0">
              <a:latin typeface="Aptos ExtraBold" panose="020B0004020202020204" pitchFamily="34" charset="0"/>
            </a:endParaRPr>
          </a:p>
        </p:txBody>
      </p:sp>
      <p:sp>
        <p:nvSpPr>
          <p:cNvPr id="13" name="Rektangel 12">
            <a:extLst>
              <a:ext uri="{FF2B5EF4-FFF2-40B4-BE49-F238E27FC236}">
                <a16:creationId xmlns:a16="http://schemas.microsoft.com/office/drawing/2014/main" id="{FB8ED1A4-4E4C-E7A9-FBA7-A7DD533E9D68}"/>
              </a:ext>
            </a:extLst>
          </p:cNvPr>
          <p:cNvSpPr/>
          <p:nvPr/>
        </p:nvSpPr>
        <p:spPr>
          <a:xfrm>
            <a:off x="508747" y="1976702"/>
            <a:ext cx="11174506" cy="4372391"/>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4" name="Billede 13">
            <a:extLst>
              <a:ext uri="{FF2B5EF4-FFF2-40B4-BE49-F238E27FC236}">
                <a16:creationId xmlns:a16="http://schemas.microsoft.com/office/drawing/2014/main" id="{95D0C8E7-FA2B-8106-6225-71C940FAF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2578" y="2182128"/>
            <a:ext cx="8318420" cy="3809218"/>
          </a:xfrm>
          <a:prstGeom prst="rect">
            <a:avLst/>
          </a:prstGeom>
        </p:spPr>
      </p:pic>
      <p:sp>
        <p:nvSpPr>
          <p:cNvPr id="2" name="Ellipse 1">
            <a:extLst>
              <a:ext uri="{FF2B5EF4-FFF2-40B4-BE49-F238E27FC236}">
                <a16:creationId xmlns:a16="http://schemas.microsoft.com/office/drawing/2014/main" id="{261E13FD-A985-57D6-6D82-AB163DB4D5FC}"/>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indhold 2">
            <a:extLst>
              <a:ext uri="{FF2B5EF4-FFF2-40B4-BE49-F238E27FC236}">
                <a16:creationId xmlns:a16="http://schemas.microsoft.com/office/drawing/2014/main" id="{05FB3193-BD49-E815-4E11-6B488B8A4BD6}"/>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23</a:t>
            </a:r>
          </a:p>
        </p:txBody>
      </p:sp>
    </p:spTree>
    <p:extLst>
      <p:ext uri="{BB962C8B-B14F-4D97-AF65-F5344CB8AC3E}">
        <p14:creationId xmlns:p14="http://schemas.microsoft.com/office/powerpoint/2010/main" val="4102271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1DD3A-A60B-5AA6-3B83-C5AB2098D76F}"/>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215074AD-725C-3FC9-3DE3-5874D8C80292}"/>
              </a:ext>
            </a:extLst>
          </p:cNvPr>
          <p:cNvSpPr/>
          <p:nvPr/>
        </p:nvSpPr>
        <p:spPr>
          <a:xfrm>
            <a:off x="556244" y="1982796"/>
            <a:ext cx="11174506" cy="4372391"/>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 name="Pladsholder til indhold 2">
            <a:extLst>
              <a:ext uri="{FF2B5EF4-FFF2-40B4-BE49-F238E27FC236}">
                <a16:creationId xmlns:a16="http://schemas.microsoft.com/office/drawing/2014/main" id="{AFD1CF68-AC51-715F-7A2F-54FD509A2C95}"/>
              </a:ext>
            </a:extLst>
          </p:cNvPr>
          <p:cNvSpPr txBox="1">
            <a:spLocks/>
          </p:cNvSpPr>
          <p:nvPr/>
        </p:nvSpPr>
        <p:spPr>
          <a:xfrm>
            <a:off x="831850" y="2578254"/>
            <a:ext cx="4923492" cy="4950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a-DK"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Data fra Kommunernes og Regionernes Løndatakontor (KRL). </a:t>
            </a:r>
          </a:p>
        </p:txBody>
      </p:sp>
      <p:sp>
        <p:nvSpPr>
          <p:cNvPr id="11" name="Pladsholder til indhold 2">
            <a:extLst>
              <a:ext uri="{FF2B5EF4-FFF2-40B4-BE49-F238E27FC236}">
                <a16:creationId xmlns:a16="http://schemas.microsoft.com/office/drawing/2014/main" id="{E541E24B-BEF6-BB36-FE94-AAD8C28130B6}"/>
              </a:ext>
            </a:extLst>
          </p:cNvPr>
          <p:cNvSpPr txBox="1">
            <a:spLocks/>
          </p:cNvSpPr>
          <p:nvPr/>
        </p:nvSpPr>
        <p:spPr>
          <a:xfrm>
            <a:off x="831850" y="3522640"/>
            <a:ext cx="3700393" cy="64966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a-DK" sz="1800" b="1" i="0" u="none" strike="noStrike" kern="1200" cap="none" spc="0" normalizeH="0" baseline="0" noProof="0" dirty="0">
                <a:ln>
                  <a:noFill/>
                </a:ln>
                <a:solidFill>
                  <a:prstClr val="black"/>
                </a:solidFill>
                <a:effectLst/>
                <a:uLnTx/>
                <a:uFillTx/>
                <a:latin typeface="Aptos SemiBold" panose="020B0004020202020204" pitchFamily="34" charset="0"/>
                <a:ea typeface="+mn-ea"/>
                <a:cs typeface="+mn-cs"/>
              </a:rPr>
              <a:t>Afsæt i myndighedsområderne på konto 6: </a:t>
            </a:r>
          </a:p>
        </p:txBody>
      </p:sp>
      <p:sp>
        <p:nvSpPr>
          <p:cNvPr id="12" name="Pladsholder til indhold 2">
            <a:extLst>
              <a:ext uri="{FF2B5EF4-FFF2-40B4-BE49-F238E27FC236}">
                <a16:creationId xmlns:a16="http://schemas.microsoft.com/office/drawing/2014/main" id="{D06AEA76-6C88-ED90-4AA7-A82C08174C75}"/>
              </a:ext>
            </a:extLst>
          </p:cNvPr>
          <p:cNvSpPr txBox="1">
            <a:spLocks/>
          </p:cNvSpPr>
          <p:nvPr/>
        </p:nvSpPr>
        <p:spPr>
          <a:xfrm>
            <a:off x="1060825" y="4172305"/>
            <a:ext cx="5021179" cy="18044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a-DK" sz="1600" b="0" i="0" u="none" strike="noStrike" kern="1200" cap="none" spc="0" normalizeH="0" baseline="0" noProof="0" dirty="0">
                <a:ln>
                  <a:noFill/>
                </a:ln>
                <a:solidFill>
                  <a:prstClr val="black"/>
                </a:solidFill>
                <a:effectLst/>
                <a:uLnTx/>
                <a:uFillTx/>
                <a:latin typeface="Aptos Light" panose="020B0004020202020204" pitchFamily="34" charset="0"/>
                <a:ea typeface="+mn-ea"/>
                <a:cs typeface="+mn-cs"/>
              </a:rPr>
              <a:t>Det specialiserede børneområde, jobcentre  samt voksen-, ældre- og handicapområdet.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a-DK" sz="1600" b="0" i="0" u="none" strike="noStrike" kern="1200" cap="none" spc="0" normalizeH="0" baseline="0" noProof="0" dirty="0">
                <a:ln>
                  <a:noFill/>
                </a:ln>
                <a:solidFill>
                  <a:prstClr val="black"/>
                </a:solidFill>
                <a:effectLst/>
                <a:uLnTx/>
                <a:uFillTx/>
                <a:latin typeface="Aptos Light" panose="020B0004020202020204" pitchFamily="34" charset="0"/>
                <a:ea typeface="+mn-ea"/>
                <a:cs typeface="+mn-cs"/>
              </a:rPr>
              <a:t>Der sammenlignes med Administration og IT samt Akademikerområdet.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a-DK" sz="1600" b="0" i="0" u="none" strike="noStrike" kern="1200" cap="none" spc="0" normalizeH="0" baseline="0" noProof="0" dirty="0">
                <a:ln>
                  <a:noFill/>
                </a:ln>
                <a:solidFill>
                  <a:prstClr val="black"/>
                </a:solidFill>
                <a:effectLst/>
                <a:uLnTx/>
                <a:uFillTx/>
                <a:latin typeface="Aptos Light" panose="020B0004020202020204" pitchFamily="34" charset="0"/>
                <a:ea typeface="+mn-ea"/>
                <a:cs typeface="+mn-cs"/>
              </a:rPr>
              <a:t>Der sammenlignes nogle steder også med konto 5: </a:t>
            </a:r>
            <a:r>
              <a:rPr kumimoji="0" lang="da-DK" sz="1600" b="0" i="0" u="none" strike="noStrike" kern="1200" cap="none" spc="0" normalizeH="0" baseline="0" noProof="0" dirty="0" err="1">
                <a:ln>
                  <a:noFill/>
                </a:ln>
                <a:solidFill>
                  <a:prstClr val="black"/>
                </a:solidFill>
                <a:effectLst/>
                <a:uLnTx/>
                <a:uFillTx/>
                <a:latin typeface="Aptos Light" panose="020B0004020202020204" pitchFamily="34" charset="0"/>
                <a:ea typeface="+mn-ea"/>
                <a:cs typeface="+mn-cs"/>
              </a:rPr>
              <a:t>Udførerområdet</a:t>
            </a:r>
            <a:r>
              <a:rPr kumimoji="0" lang="da-DK" sz="1600" b="0" i="0" u="none" strike="noStrike" kern="1200" cap="none" spc="0" normalizeH="0" baseline="0" noProof="0" dirty="0">
                <a:ln>
                  <a:noFill/>
                </a:ln>
                <a:solidFill>
                  <a:prstClr val="black"/>
                </a:solidFill>
                <a:effectLst/>
                <a:uLnTx/>
                <a:uFillTx/>
                <a:latin typeface="Aptos Light" panose="020B0004020202020204" pitchFamily="34" charset="0"/>
                <a:ea typeface="+mn-ea"/>
                <a:cs typeface="+mn-cs"/>
              </a:rPr>
              <a:t>. </a:t>
            </a:r>
          </a:p>
        </p:txBody>
      </p:sp>
      <p:sp>
        <p:nvSpPr>
          <p:cNvPr id="17" name="Titel 1">
            <a:extLst>
              <a:ext uri="{FF2B5EF4-FFF2-40B4-BE49-F238E27FC236}">
                <a16:creationId xmlns:a16="http://schemas.microsoft.com/office/drawing/2014/main" id="{3AE1BCDB-9C13-6458-912A-A7E326110BE9}"/>
              </a:ext>
            </a:extLst>
          </p:cNvPr>
          <p:cNvSpPr txBox="1">
            <a:spLocks/>
          </p:cNvSpPr>
          <p:nvPr/>
        </p:nvSpPr>
        <p:spPr>
          <a:xfrm>
            <a:off x="831850" y="695647"/>
            <a:ext cx="4886044" cy="9847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da-DK" sz="3200" b="1" i="0" u="none" strike="noStrike" kern="1200" cap="none" spc="0" normalizeH="0" baseline="0" noProof="0" dirty="0">
                <a:ln>
                  <a:noFill/>
                </a:ln>
                <a:solidFill>
                  <a:prstClr val="black"/>
                </a:solidFill>
                <a:effectLst/>
                <a:uLnTx/>
                <a:uFillTx/>
                <a:latin typeface="Aptos ExtraBold" panose="020B0004020202020204" pitchFamily="34" charset="0"/>
                <a:ea typeface="+mj-ea"/>
                <a:cs typeface="+mj-cs"/>
              </a:rPr>
              <a:t>Metode</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Aptos Light" panose="020B0004020202020204" pitchFamily="34" charset="0"/>
                <a:ea typeface="+mj-ea"/>
                <a:cs typeface="+mj-cs"/>
              </a:rPr>
              <a:t>– områdeafgang og jobafgang</a:t>
            </a:r>
          </a:p>
        </p:txBody>
      </p:sp>
      <p:sp>
        <p:nvSpPr>
          <p:cNvPr id="19" name="Pladsholder til indhold 2">
            <a:extLst>
              <a:ext uri="{FF2B5EF4-FFF2-40B4-BE49-F238E27FC236}">
                <a16:creationId xmlns:a16="http://schemas.microsoft.com/office/drawing/2014/main" id="{E7DED5AF-E08A-827C-77EF-D2C2CA6D1503}"/>
              </a:ext>
            </a:extLst>
          </p:cNvPr>
          <p:cNvSpPr txBox="1">
            <a:spLocks/>
          </p:cNvSpPr>
          <p:nvPr/>
        </p:nvSpPr>
        <p:spPr>
          <a:xfrm>
            <a:off x="6258671" y="3519327"/>
            <a:ext cx="4912912" cy="64966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a-DK" sz="1800" b="1" i="0" u="none" strike="noStrike" kern="1200" cap="none" spc="0" normalizeH="0" baseline="0" noProof="0" dirty="0">
                <a:ln>
                  <a:noFill/>
                </a:ln>
                <a:solidFill>
                  <a:prstClr val="black"/>
                </a:solidFill>
                <a:effectLst/>
                <a:uLnTx/>
                <a:uFillTx/>
                <a:latin typeface="Aptos SemiBold" panose="020B0004020202020204" pitchFamily="34" charset="0"/>
                <a:ea typeface="+mn-ea"/>
                <a:cs typeface="+mn-cs"/>
              </a:rPr>
              <a:t>Socialrådgiverne på børneområdet sammenlignes med andre velfærdsområder:</a:t>
            </a:r>
          </a:p>
        </p:txBody>
      </p:sp>
      <p:sp>
        <p:nvSpPr>
          <p:cNvPr id="20" name="Pladsholder til indhold 2">
            <a:extLst>
              <a:ext uri="{FF2B5EF4-FFF2-40B4-BE49-F238E27FC236}">
                <a16:creationId xmlns:a16="http://schemas.microsoft.com/office/drawing/2014/main" id="{DA0999C4-9B8B-294D-FD97-D134ADAFEF07}"/>
              </a:ext>
            </a:extLst>
          </p:cNvPr>
          <p:cNvSpPr txBox="1">
            <a:spLocks/>
          </p:cNvSpPr>
          <p:nvPr/>
        </p:nvSpPr>
        <p:spPr>
          <a:xfrm>
            <a:off x="6487647" y="4168992"/>
            <a:ext cx="5021179" cy="18044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a-DK" sz="1600" b="0" i="0" u="none" strike="noStrike" kern="1200" cap="none" spc="0" normalizeH="0" baseline="0" noProof="0" dirty="0">
                <a:ln>
                  <a:noFill/>
                </a:ln>
                <a:solidFill>
                  <a:prstClr val="black"/>
                </a:solidFill>
                <a:effectLst/>
                <a:uLnTx/>
                <a:uFillTx/>
                <a:latin typeface="Aptos Light" panose="020B0004020202020204" pitchFamily="34" charset="0"/>
                <a:ea typeface="+mn-ea"/>
                <a:cs typeface="+mn-cs"/>
              </a:rPr>
              <a:t>SOSU-assistenter på plejehjem, folkeskolelærere og daginstitutionspædagoger. </a:t>
            </a:r>
          </a:p>
        </p:txBody>
      </p:sp>
      <p:sp>
        <p:nvSpPr>
          <p:cNvPr id="21" name="Pladsholder til indhold 2">
            <a:extLst>
              <a:ext uri="{FF2B5EF4-FFF2-40B4-BE49-F238E27FC236}">
                <a16:creationId xmlns:a16="http://schemas.microsoft.com/office/drawing/2014/main" id="{8F7D9A44-5A50-8A92-FD38-4954D23457D9}"/>
              </a:ext>
            </a:extLst>
          </p:cNvPr>
          <p:cNvSpPr txBox="1">
            <a:spLocks/>
          </p:cNvSpPr>
          <p:nvPr/>
        </p:nvSpPr>
        <p:spPr>
          <a:xfrm>
            <a:off x="6258671" y="4938812"/>
            <a:ext cx="4912912" cy="64966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a-DK" sz="1800" b="1" i="0" u="none" strike="noStrike" kern="1200" cap="none" spc="0" normalizeH="0" baseline="0" noProof="0" dirty="0">
                <a:ln>
                  <a:noFill/>
                </a:ln>
                <a:solidFill>
                  <a:prstClr val="black"/>
                </a:solidFill>
                <a:effectLst/>
                <a:uLnTx/>
                <a:uFillTx/>
                <a:latin typeface="Aptos SemiBold" panose="020B0004020202020204" pitchFamily="34" charset="0"/>
                <a:ea typeface="+mn-ea"/>
                <a:cs typeface="+mn-cs"/>
              </a:rPr>
              <a:t>Perioden er 2013-2024. </a:t>
            </a:r>
          </a:p>
        </p:txBody>
      </p:sp>
      <p:sp>
        <p:nvSpPr>
          <p:cNvPr id="24" name="Ellipse 23">
            <a:extLst>
              <a:ext uri="{FF2B5EF4-FFF2-40B4-BE49-F238E27FC236}">
                <a16:creationId xmlns:a16="http://schemas.microsoft.com/office/drawing/2014/main" id="{AB663EA5-5ABE-3124-424E-FF29536828CE}"/>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Pladsholder til indhold 2">
            <a:extLst>
              <a:ext uri="{FF2B5EF4-FFF2-40B4-BE49-F238E27FC236}">
                <a16:creationId xmlns:a16="http://schemas.microsoft.com/office/drawing/2014/main" id="{60F3C387-F7A2-E648-DF75-6ECA0275D485}"/>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da-DK" sz="1200" b="1" i="0" u="none" strike="noStrike" kern="1200" cap="none" spc="0" normalizeH="0" baseline="0" noProof="0" dirty="0">
                <a:ln>
                  <a:noFill/>
                </a:ln>
                <a:solidFill>
                  <a:prstClr val="white"/>
                </a:solidFill>
                <a:effectLst/>
                <a:uLnTx/>
                <a:uFillTx/>
                <a:latin typeface="Aptos SemiBold" panose="020B0004020202020204" pitchFamily="34" charset="0"/>
                <a:ea typeface="+mn-ea"/>
                <a:cs typeface="+mn-cs"/>
              </a:rPr>
              <a:t>24</a:t>
            </a:r>
          </a:p>
        </p:txBody>
      </p:sp>
    </p:spTree>
    <p:extLst>
      <p:ext uri="{BB962C8B-B14F-4D97-AF65-F5344CB8AC3E}">
        <p14:creationId xmlns:p14="http://schemas.microsoft.com/office/powerpoint/2010/main" val="2815112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584A7DE4-3AA1-70F3-661E-91C92D0EBA9C}"/>
              </a:ext>
            </a:extLst>
          </p:cNvPr>
          <p:cNvSpPr/>
          <p:nvPr/>
        </p:nvSpPr>
        <p:spPr>
          <a:xfrm>
            <a:off x="556244" y="2069353"/>
            <a:ext cx="11174506" cy="4372391"/>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7" name="Pladsholder til indhold 2">
            <a:extLst>
              <a:ext uri="{FF2B5EF4-FFF2-40B4-BE49-F238E27FC236}">
                <a16:creationId xmlns:a16="http://schemas.microsoft.com/office/drawing/2014/main" id="{B9C70079-18E3-56D6-D47B-323D32C10A3B}"/>
              </a:ext>
            </a:extLst>
          </p:cNvPr>
          <p:cNvSpPr txBox="1">
            <a:spLocks/>
          </p:cNvSpPr>
          <p:nvPr/>
        </p:nvSpPr>
        <p:spPr>
          <a:xfrm>
            <a:off x="831850" y="2578254"/>
            <a:ext cx="4923492" cy="49504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000" b="1" dirty="0">
                <a:effectLst/>
                <a:latin typeface="Aptos SemiBold" panose="020B0004020202020204" pitchFamily="34" charset="0"/>
              </a:rPr>
              <a:t>Data fra Danmarks Statistik. </a:t>
            </a:r>
          </a:p>
        </p:txBody>
      </p:sp>
      <p:sp>
        <p:nvSpPr>
          <p:cNvPr id="18" name="Pladsholder til indhold 2">
            <a:extLst>
              <a:ext uri="{FF2B5EF4-FFF2-40B4-BE49-F238E27FC236}">
                <a16:creationId xmlns:a16="http://schemas.microsoft.com/office/drawing/2014/main" id="{6AAE4624-6B1E-1064-36BB-8845C94B71E4}"/>
              </a:ext>
            </a:extLst>
          </p:cNvPr>
          <p:cNvSpPr txBox="1">
            <a:spLocks/>
          </p:cNvSpPr>
          <p:nvPr/>
        </p:nvSpPr>
        <p:spPr>
          <a:xfrm>
            <a:off x="831850" y="3281206"/>
            <a:ext cx="3700393" cy="64966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800" b="1" dirty="0">
                <a:effectLst/>
                <a:latin typeface="Aptos SemiBold" panose="020B0004020202020204" pitchFamily="34" charset="0"/>
              </a:rPr>
              <a:t>Der taget afsæt i brancherne (rammer myndighedsområdet)</a:t>
            </a:r>
          </a:p>
        </p:txBody>
      </p:sp>
      <p:sp>
        <p:nvSpPr>
          <p:cNvPr id="19" name="Pladsholder til indhold 2">
            <a:extLst>
              <a:ext uri="{FF2B5EF4-FFF2-40B4-BE49-F238E27FC236}">
                <a16:creationId xmlns:a16="http://schemas.microsoft.com/office/drawing/2014/main" id="{5824ED51-C646-7460-F564-2E44F839AB3E}"/>
              </a:ext>
            </a:extLst>
          </p:cNvPr>
          <p:cNvSpPr txBox="1">
            <a:spLocks/>
          </p:cNvSpPr>
          <p:nvPr/>
        </p:nvSpPr>
        <p:spPr>
          <a:xfrm>
            <a:off x="1074077" y="3930871"/>
            <a:ext cx="5021179" cy="18044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600" dirty="0">
                <a:effectLst/>
                <a:latin typeface="Aptos Light" panose="020B0004020202020204" pitchFamily="34" charset="0"/>
              </a:rPr>
              <a:t>Generelle offentlige tjenester</a:t>
            </a:r>
          </a:p>
          <a:p>
            <a:r>
              <a:rPr lang="da-DK" sz="1600" dirty="0">
                <a:effectLst/>
                <a:latin typeface="Aptos Light" panose="020B0004020202020204" pitchFamily="34" charset="0"/>
              </a:rPr>
              <a:t>Administration af sundhedsvæsen, undervisning, kultur og sociale forhold undtagen social sikring</a:t>
            </a:r>
            <a:endParaRPr lang="da-DK" sz="1200" dirty="0">
              <a:latin typeface="Aptos Light" panose="020B0004020202020204" pitchFamily="34" charset="0"/>
            </a:endParaRPr>
          </a:p>
          <a:p>
            <a:endParaRPr lang="da-DK" sz="1600" dirty="0">
              <a:effectLst/>
              <a:latin typeface="Aptos Light" panose="020B0004020202020204" pitchFamily="34" charset="0"/>
            </a:endParaRPr>
          </a:p>
        </p:txBody>
      </p:sp>
      <p:sp>
        <p:nvSpPr>
          <p:cNvPr id="20" name="Titel 1">
            <a:extLst>
              <a:ext uri="{FF2B5EF4-FFF2-40B4-BE49-F238E27FC236}">
                <a16:creationId xmlns:a16="http://schemas.microsoft.com/office/drawing/2014/main" id="{63C5E025-5DAC-7096-97E6-35BC4EF4927A}"/>
              </a:ext>
            </a:extLst>
          </p:cNvPr>
          <p:cNvSpPr txBox="1">
            <a:spLocks/>
          </p:cNvSpPr>
          <p:nvPr/>
        </p:nvSpPr>
        <p:spPr>
          <a:xfrm>
            <a:off x="831850" y="695647"/>
            <a:ext cx="4886044" cy="9847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da-DK" sz="3200" b="1" dirty="0">
                <a:latin typeface="Aptos ExtraBold" panose="020B0004020202020204" pitchFamily="34" charset="0"/>
              </a:rPr>
              <a:t>Metode</a:t>
            </a:r>
          </a:p>
          <a:p>
            <a:pPr>
              <a:lnSpc>
                <a:spcPct val="100000"/>
              </a:lnSpc>
            </a:pPr>
            <a:r>
              <a:rPr lang="da-DK" sz="2400" dirty="0">
                <a:latin typeface="Aptos Light" panose="020B0004020202020204" pitchFamily="34" charset="0"/>
              </a:rPr>
              <a:t>– afgang fra faget</a:t>
            </a:r>
          </a:p>
        </p:txBody>
      </p:sp>
      <p:sp>
        <p:nvSpPr>
          <p:cNvPr id="21" name="Pladsholder til indhold 2">
            <a:extLst>
              <a:ext uri="{FF2B5EF4-FFF2-40B4-BE49-F238E27FC236}">
                <a16:creationId xmlns:a16="http://schemas.microsoft.com/office/drawing/2014/main" id="{FFEBC110-2163-45CF-E752-72A7CD246EBF}"/>
              </a:ext>
            </a:extLst>
          </p:cNvPr>
          <p:cNvSpPr txBox="1">
            <a:spLocks/>
          </p:cNvSpPr>
          <p:nvPr/>
        </p:nvSpPr>
        <p:spPr>
          <a:xfrm>
            <a:off x="6258671" y="3479820"/>
            <a:ext cx="4912912" cy="64966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800" b="1" dirty="0">
                <a:effectLst/>
                <a:latin typeface="Aptos SemiBold" panose="020B0004020202020204" pitchFamily="34" charset="0"/>
              </a:rPr>
              <a:t>En nyuddannet socialrådgiver </a:t>
            </a:r>
            <a:br>
              <a:rPr lang="da-DK" sz="1800" b="1" dirty="0">
                <a:effectLst/>
                <a:latin typeface="Aptos SemiBold" panose="020B0004020202020204" pitchFamily="34" charset="0"/>
              </a:rPr>
            </a:br>
            <a:r>
              <a:rPr lang="da-DK" sz="1800" b="1" dirty="0">
                <a:effectLst/>
                <a:latin typeface="Aptos SemiBold" panose="020B0004020202020204" pitchFamily="34" charset="0"/>
              </a:rPr>
              <a:t>(definition i denne rapport):</a:t>
            </a:r>
          </a:p>
        </p:txBody>
      </p:sp>
      <p:sp>
        <p:nvSpPr>
          <p:cNvPr id="22" name="Pladsholder til indhold 2">
            <a:extLst>
              <a:ext uri="{FF2B5EF4-FFF2-40B4-BE49-F238E27FC236}">
                <a16:creationId xmlns:a16="http://schemas.microsoft.com/office/drawing/2014/main" id="{A47AE394-7AE7-6602-B942-5944B87D1BBA}"/>
              </a:ext>
            </a:extLst>
          </p:cNvPr>
          <p:cNvSpPr txBox="1">
            <a:spLocks/>
          </p:cNvSpPr>
          <p:nvPr/>
        </p:nvSpPr>
        <p:spPr>
          <a:xfrm>
            <a:off x="6500899" y="4047563"/>
            <a:ext cx="5180113" cy="41597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600" dirty="0">
                <a:effectLst/>
                <a:latin typeface="Aptos Light" panose="020B0004020202020204" pitchFamily="34" charset="0"/>
              </a:rPr>
              <a:t>At uddannelsen er færdiggjort senest 2 år før statustidspunktet.</a:t>
            </a:r>
          </a:p>
        </p:txBody>
      </p:sp>
      <p:sp>
        <p:nvSpPr>
          <p:cNvPr id="24" name="Pladsholder til indhold 2">
            <a:extLst>
              <a:ext uri="{FF2B5EF4-FFF2-40B4-BE49-F238E27FC236}">
                <a16:creationId xmlns:a16="http://schemas.microsoft.com/office/drawing/2014/main" id="{82B858A8-411F-7096-7B3A-1C522013947A}"/>
              </a:ext>
            </a:extLst>
          </p:cNvPr>
          <p:cNvSpPr txBox="1">
            <a:spLocks/>
          </p:cNvSpPr>
          <p:nvPr/>
        </p:nvSpPr>
        <p:spPr>
          <a:xfrm>
            <a:off x="842430" y="5120039"/>
            <a:ext cx="4418683" cy="38490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800" b="1" dirty="0">
                <a:effectLst/>
                <a:latin typeface="Aptos SemiBold" panose="020B0004020202020204" pitchFamily="34" charset="0"/>
              </a:rPr>
              <a:t>Afgang fra faget (definition): </a:t>
            </a:r>
          </a:p>
        </p:txBody>
      </p:sp>
      <p:sp>
        <p:nvSpPr>
          <p:cNvPr id="25" name="Pladsholder til indhold 2">
            <a:extLst>
              <a:ext uri="{FF2B5EF4-FFF2-40B4-BE49-F238E27FC236}">
                <a16:creationId xmlns:a16="http://schemas.microsoft.com/office/drawing/2014/main" id="{6DB8593F-6E0D-EEE7-D526-D528A3982EE2}"/>
              </a:ext>
            </a:extLst>
          </p:cNvPr>
          <p:cNvSpPr txBox="1">
            <a:spLocks/>
          </p:cNvSpPr>
          <p:nvPr/>
        </p:nvSpPr>
        <p:spPr>
          <a:xfrm>
            <a:off x="1084658" y="5504946"/>
            <a:ext cx="5180113" cy="57063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600" dirty="0">
                <a:effectLst/>
                <a:latin typeface="Aptos Light" panose="020B0004020202020204" pitchFamily="34" charset="0"/>
              </a:rPr>
              <a:t>at man ikke længere er ansat i en (kommunal) socialrådgiverstilling. </a:t>
            </a:r>
          </a:p>
        </p:txBody>
      </p:sp>
      <p:sp>
        <p:nvSpPr>
          <p:cNvPr id="27" name="Pladsholder til indhold 2">
            <a:extLst>
              <a:ext uri="{FF2B5EF4-FFF2-40B4-BE49-F238E27FC236}">
                <a16:creationId xmlns:a16="http://schemas.microsoft.com/office/drawing/2014/main" id="{076208DF-CB2D-42C8-E34E-24E1C6CFAFF2}"/>
              </a:ext>
            </a:extLst>
          </p:cNvPr>
          <p:cNvSpPr txBox="1">
            <a:spLocks/>
          </p:cNvSpPr>
          <p:nvPr/>
        </p:nvSpPr>
        <p:spPr>
          <a:xfrm>
            <a:off x="6258671" y="4765016"/>
            <a:ext cx="4025717" cy="5474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800" b="1" dirty="0">
                <a:effectLst/>
                <a:latin typeface="Aptos SemiBold" panose="020B0004020202020204" pitchFamily="34" charset="0"/>
              </a:rPr>
              <a:t>Perioden er 2013-2022. </a:t>
            </a:r>
            <a:br>
              <a:rPr lang="da-DK" sz="1800" b="1" dirty="0">
                <a:effectLst/>
                <a:latin typeface="Aptos SemiBold" panose="020B0004020202020204" pitchFamily="34" charset="0"/>
              </a:rPr>
            </a:br>
            <a:r>
              <a:rPr lang="da-DK" sz="1800" b="1" dirty="0">
                <a:effectLst/>
                <a:latin typeface="Aptos SemiBold" panose="020B0004020202020204" pitchFamily="34" charset="0"/>
              </a:rPr>
              <a:t>Der opgøres i 2-årsperioder. </a:t>
            </a:r>
          </a:p>
        </p:txBody>
      </p:sp>
      <p:sp>
        <p:nvSpPr>
          <p:cNvPr id="28" name="Ellipse 27">
            <a:extLst>
              <a:ext uri="{FF2B5EF4-FFF2-40B4-BE49-F238E27FC236}">
                <a16:creationId xmlns:a16="http://schemas.microsoft.com/office/drawing/2014/main" id="{30CEED7F-C2FE-D541-6E89-00C44B3B40AB}"/>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9" name="Pladsholder til indhold 2">
            <a:extLst>
              <a:ext uri="{FF2B5EF4-FFF2-40B4-BE49-F238E27FC236}">
                <a16:creationId xmlns:a16="http://schemas.microsoft.com/office/drawing/2014/main" id="{33B46BE6-97B3-B994-3063-78D7525F0553}"/>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25</a:t>
            </a:r>
          </a:p>
        </p:txBody>
      </p:sp>
      <p:sp>
        <p:nvSpPr>
          <p:cNvPr id="3" name="Pladsholder til indhold 2">
            <a:extLst>
              <a:ext uri="{FF2B5EF4-FFF2-40B4-BE49-F238E27FC236}">
                <a16:creationId xmlns:a16="http://schemas.microsoft.com/office/drawing/2014/main" id="{95A82DCE-40F8-F29D-6D89-295DEABBA05E}"/>
              </a:ext>
            </a:extLst>
          </p:cNvPr>
          <p:cNvSpPr txBox="1">
            <a:spLocks/>
          </p:cNvSpPr>
          <p:nvPr/>
        </p:nvSpPr>
        <p:spPr>
          <a:xfrm>
            <a:off x="6258671" y="2514849"/>
            <a:ext cx="4912912" cy="64966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800" b="1" dirty="0" err="1">
                <a:effectLst/>
                <a:latin typeface="Aptos SemiBold" panose="020B0004020202020204" pitchFamily="34" charset="0"/>
              </a:rPr>
              <a:t>Discokode</a:t>
            </a:r>
            <a:r>
              <a:rPr lang="da-DK" sz="1800" b="1" dirty="0">
                <a:effectLst/>
                <a:latin typeface="Aptos SemiBold" panose="020B0004020202020204" pitchFamily="34" charset="0"/>
              </a:rPr>
              <a:t>: </a:t>
            </a:r>
            <a:endParaRPr lang="da-DK" sz="1800" dirty="0">
              <a:effectLst/>
              <a:latin typeface="Aptos Light" panose="020B0004020202020204" pitchFamily="34" charset="0"/>
            </a:endParaRPr>
          </a:p>
        </p:txBody>
      </p:sp>
      <p:sp>
        <p:nvSpPr>
          <p:cNvPr id="5" name="Pladsholder til indhold 2">
            <a:extLst>
              <a:ext uri="{FF2B5EF4-FFF2-40B4-BE49-F238E27FC236}">
                <a16:creationId xmlns:a16="http://schemas.microsoft.com/office/drawing/2014/main" id="{60B08DFD-6ECC-5CB7-FFBF-4710A2E88DAB}"/>
              </a:ext>
            </a:extLst>
          </p:cNvPr>
          <p:cNvSpPr txBox="1">
            <a:spLocks/>
          </p:cNvSpPr>
          <p:nvPr/>
        </p:nvSpPr>
        <p:spPr>
          <a:xfrm>
            <a:off x="6550637" y="2865233"/>
            <a:ext cx="5180113" cy="41597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600" dirty="0">
                <a:effectLst/>
                <a:latin typeface="Aptos Light" panose="020B0004020202020204" pitchFamily="34" charset="0"/>
              </a:rPr>
              <a:t>263500 Socialrådgivningsarbejde. </a:t>
            </a:r>
          </a:p>
        </p:txBody>
      </p:sp>
    </p:spTree>
    <p:extLst>
      <p:ext uri="{BB962C8B-B14F-4D97-AF65-F5344CB8AC3E}">
        <p14:creationId xmlns:p14="http://schemas.microsoft.com/office/powerpoint/2010/main" val="2370303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E11EC15C-1185-3686-A5C2-EC490C7F15CE}"/>
              </a:ext>
            </a:extLst>
          </p:cNvPr>
          <p:cNvSpPr/>
          <p:nvPr/>
        </p:nvSpPr>
        <p:spPr>
          <a:xfrm>
            <a:off x="4694630" y="695647"/>
            <a:ext cx="6990863" cy="5664571"/>
          </a:xfrm>
          <a:prstGeom prst="rect">
            <a:avLst/>
          </a:prstGeom>
          <a:solidFill>
            <a:srgbClr val="F6F7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1" name="Titel 1">
            <a:extLst>
              <a:ext uri="{FF2B5EF4-FFF2-40B4-BE49-F238E27FC236}">
                <a16:creationId xmlns:a16="http://schemas.microsoft.com/office/drawing/2014/main" id="{1CBD70FA-57B3-DBC2-F482-C6235AE83679}"/>
              </a:ext>
            </a:extLst>
          </p:cNvPr>
          <p:cNvSpPr txBox="1">
            <a:spLocks/>
          </p:cNvSpPr>
          <p:nvPr/>
        </p:nvSpPr>
        <p:spPr>
          <a:xfrm>
            <a:off x="831850" y="695647"/>
            <a:ext cx="8995056" cy="1028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200" b="1" dirty="0">
                <a:latin typeface="Aptos ExtraBold" panose="020B0004020202020204" pitchFamily="34" charset="0"/>
              </a:rPr>
              <a:t>Beregning </a:t>
            </a:r>
            <a:br>
              <a:rPr lang="da-DK" sz="3200" b="1" dirty="0">
                <a:latin typeface="Aptos ExtraBold" panose="020B0004020202020204" pitchFamily="34" charset="0"/>
              </a:rPr>
            </a:br>
            <a:r>
              <a:rPr lang="da-DK" sz="3200" b="1" dirty="0">
                <a:latin typeface="Aptos ExtraBold" panose="020B0004020202020204" pitchFamily="34" charset="0"/>
              </a:rPr>
              <a:t>af afgangsprocent</a:t>
            </a:r>
            <a:endParaRPr lang="da-DK" sz="2400" dirty="0">
              <a:latin typeface="Aptos Light" panose="020B0004020202020204" pitchFamily="34" charset="0"/>
            </a:endParaRPr>
          </a:p>
        </p:txBody>
      </p:sp>
      <p:sp>
        <p:nvSpPr>
          <p:cNvPr id="25" name="Pladsholder til indhold 2">
            <a:extLst>
              <a:ext uri="{FF2B5EF4-FFF2-40B4-BE49-F238E27FC236}">
                <a16:creationId xmlns:a16="http://schemas.microsoft.com/office/drawing/2014/main" id="{C1314FF3-5754-A22F-A4CE-4074A8CD4A77}"/>
              </a:ext>
            </a:extLst>
          </p:cNvPr>
          <p:cNvSpPr>
            <a:spLocks noGrp="1"/>
          </p:cNvSpPr>
          <p:nvPr>
            <p:ph idx="1"/>
          </p:nvPr>
        </p:nvSpPr>
        <p:spPr>
          <a:xfrm>
            <a:off x="4868798" y="1188482"/>
            <a:ext cx="6558842" cy="1893060"/>
          </a:xfrm>
        </p:spPr>
        <p:txBody>
          <a:bodyPr>
            <a:normAutofit/>
          </a:bodyPr>
          <a:lstStyle/>
          <a:p>
            <a:r>
              <a:rPr lang="da-DK" sz="1600" dirty="0">
                <a:latin typeface="Aptos Light" panose="020B0004020202020204" pitchFamily="34" charset="0"/>
              </a:rPr>
              <a:t>Afgangsprocenten måler, hvor stor en andel af de ansatte, der er afgået fra den valgte population mellem to nedslagstidspunkter med ét års mellemrum. Afgangsprocenten for f.eks. 2024 er således et udtryk for, hvor stor andel af den valgte population, der var ansat i december 2023, men ikke længere er ansat i december 2024:</a:t>
            </a:r>
          </a:p>
        </p:txBody>
      </p:sp>
      <p:sp>
        <p:nvSpPr>
          <p:cNvPr id="29" name="Pladsholder til indhold 2">
            <a:extLst>
              <a:ext uri="{FF2B5EF4-FFF2-40B4-BE49-F238E27FC236}">
                <a16:creationId xmlns:a16="http://schemas.microsoft.com/office/drawing/2014/main" id="{4E840DB4-1D67-96E0-41F3-12641D812F7C}"/>
              </a:ext>
            </a:extLst>
          </p:cNvPr>
          <p:cNvSpPr txBox="1">
            <a:spLocks/>
          </p:cNvSpPr>
          <p:nvPr/>
        </p:nvSpPr>
        <p:spPr>
          <a:xfrm>
            <a:off x="4868798" y="4293529"/>
            <a:ext cx="6394286" cy="105557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600" dirty="0">
                <a:latin typeface="Aptos Light" panose="020B0004020202020204" pitchFamily="34" charset="0"/>
              </a:rPr>
              <a:t>Afgangsprocenten baseres på antallet af personer og ikke på antallet af fuldtidsbeskæftigede, som man ellers ofte bruger i statistikker. </a:t>
            </a:r>
          </a:p>
        </p:txBody>
      </p:sp>
      <p:sp>
        <p:nvSpPr>
          <p:cNvPr id="31" name="Pladsholder til indhold 2">
            <a:extLst>
              <a:ext uri="{FF2B5EF4-FFF2-40B4-BE49-F238E27FC236}">
                <a16:creationId xmlns:a16="http://schemas.microsoft.com/office/drawing/2014/main" id="{7088253B-A218-CCDE-942A-6B6606F17B32}"/>
              </a:ext>
            </a:extLst>
          </p:cNvPr>
          <p:cNvSpPr txBox="1">
            <a:spLocks/>
          </p:cNvSpPr>
          <p:nvPr/>
        </p:nvSpPr>
        <p:spPr>
          <a:xfrm>
            <a:off x="4868798" y="3296573"/>
            <a:ext cx="3505863" cy="51847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600" dirty="0">
                <a:latin typeface="Aptos Light" panose="020B0004020202020204" pitchFamily="34" charset="0"/>
              </a:rPr>
              <a:t>Afgangsprocent dec. 2024 = 100 x</a:t>
            </a:r>
          </a:p>
        </p:txBody>
      </p:sp>
      <p:sp>
        <p:nvSpPr>
          <p:cNvPr id="32" name="Pladsholder til indhold 2">
            <a:extLst>
              <a:ext uri="{FF2B5EF4-FFF2-40B4-BE49-F238E27FC236}">
                <a16:creationId xmlns:a16="http://schemas.microsoft.com/office/drawing/2014/main" id="{FB2312CD-D116-7A89-6F31-BCC759865A88}"/>
              </a:ext>
            </a:extLst>
          </p:cNvPr>
          <p:cNvSpPr txBox="1">
            <a:spLocks/>
          </p:cNvSpPr>
          <p:nvPr/>
        </p:nvSpPr>
        <p:spPr>
          <a:xfrm>
            <a:off x="7928404" y="2868452"/>
            <a:ext cx="3505863" cy="51847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sz="1600" dirty="0">
                <a:latin typeface="Aptos Light" panose="020B0004020202020204" pitchFamily="34" charset="0"/>
              </a:rPr>
              <a:t>Antal ansatte i dec. 2023, </a:t>
            </a:r>
            <a:br>
              <a:rPr lang="da-DK" sz="1600" dirty="0">
                <a:latin typeface="Aptos Light" panose="020B0004020202020204" pitchFamily="34" charset="0"/>
              </a:rPr>
            </a:br>
            <a:r>
              <a:rPr lang="da-DK" sz="1600" dirty="0">
                <a:latin typeface="Aptos Light" panose="020B0004020202020204" pitchFamily="34" charset="0"/>
              </a:rPr>
              <a:t>der ikke længere er ansat i dec. 2024</a:t>
            </a:r>
          </a:p>
        </p:txBody>
      </p:sp>
      <p:sp>
        <p:nvSpPr>
          <p:cNvPr id="33" name="Pladsholder til indhold 2">
            <a:extLst>
              <a:ext uri="{FF2B5EF4-FFF2-40B4-BE49-F238E27FC236}">
                <a16:creationId xmlns:a16="http://schemas.microsoft.com/office/drawing/2014/main" id="{A48B97A5-9DD2-694A-87AF-FC159D87199F}"/>
              </a:ext>
            </a:extLst>
          </p:cNvPr>
          <p:cNvSpPr txBox="1">
            <a:spLocks/>
          </p:cNvSpPr>
          <p:nvPr/>
        </p:nvSpPr>
        <p:spPr>
          <a:xfrm>
            <a:off x="7921777" y="3571436"/>
            <a:ext cx="3505863" cy="51847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sz="1600" dirty="0">
                <a:latin typeface="Aptos Light" panose="020B0004020202020204" pitchFamily="34" charset="0"/>
              </a:rPr>
              <a:t>Antal ansatte i dec. 2023</a:t>
            </a:r>
          </a:p>
        </p:txBody>
      </p:sp>
      <p:cxnSp>
        <p:nvCxnSpPr>
          <p:cNvPr id="35" name="Lige forbindelse 34">
            <a:extLst>
              <a:ext uri="{FF2B5EF4-FFF2-40B4-BE49-F238E27FC236}">
                <a16:creationId xmlns:a16="http://schemas.microsoft.com/office/drawing/2014/main" id="{DAFAB212-A97E-6B05-E6C2-7F829C813C9F}"/>
              </a:ext>
            </a:extLst>
          </p:cNvPr>
          <p:cNvCxnSpPr>
            <a:cxnSpLocks/>
          </p:cNvCxnSpPr>
          <p:nvPr/>
        </p:nvCxnSpPr>
        <p:spPr>
          <a:xfrm>
            <a:off x="6298389" y="2506662"/>
            <a:ext cx="0" cy="0"/>
          </a:xfrm>
          <a:prstGeom prst="line">
            <a:avLst/>
          </a:prstGeom>
          <a:ln w="9525" cap="flat" cmpd="sng" algn="ctr">
            <a:solidFill>
              <a:srgbClr val="177F8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Lige forbindelse 37">
            <a:extLst>
              <a:ext uri="{FF2B5EF4-FFF2-40B4-BE49-F238E27FC236}">
                <a16:creationId xmlns:a16="http://schemas.microsoft.com/office/drawing/2014/main" id="{30A93175-2BC8-7CD9-68D8-184836834C6C}"/>
              </a:ext>
            </a:extLst>
          </p:cNvPr>
          <p:cNvCxnSpPr>
            <a:cxnSpLocks/>
          </p:cNvCxnSpPr>
          <p:nvPr/>
        </p:nvCxnSpPr>
        <p:spPr>
          <a:xfrm flipH="1">
            <a:off x="8084456" y="3451418"/>
            <a:ext cx="3343184" cy="0"/>
          </a:xfrm>
          <a:prstGeom prst="line">
            <a:avLst/>
          </a:prstGeom>
          <a:ln w="12700"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4" name="Ellipse 43">
            <a:extLst>
              <a:ext uri="{FF2B5EF4-FFF2-40B4-BE49-F238E27FC236}">
                <a16:creationId xmlns:a16="http://schemas.microsoft.com/office/drawing/2014/main" id="{AFE46D36-6BC3-CF77-F4F2-E3E144403317}"/>
              </a:ext>
            </a:extLst>
          </p:cNvPr>
          <p:cNvSpPr/>
          <p:nvPr/>
        </p:nvSpPr>
        <p:spPr>
          <a:xfrm>
            <a:off x="11483795" y="273654"/>
            <a:ext cx="246955" cy="246955"/>
          </a:xfrm>
          <a:prstGeom prst="ellipse">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5" name="Pladsholder til indhold 2">
            <a:extLst>
              <a:ext uri="{FF2B5EF4-FFF2-40B4-BE49-F238E27FC236}">
                <a16:creationId xmlns:a16="http://schemas.microsoft.com/office/drawing/2014/main" id="{3291DD32-FD25-1C9A-688F-D765643EE8DE}"/>
              </a:ext>
            </a:extLst>
          </p:cNvPr>
          <p:cNvSpPr txBox="1">
            <a:spLocks/>
          </p:cNvSpPr>
          <p:nvPr/>
        </p:nvSpPr>
        <p:spPr>
          <a:xfrm>
            <a:off x="11379942" y="192843"/>
            <a:ext cx="461334" cy="3144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da-DK" sz="1200" b="1" dirty="0">
                <a:solidFill>
                  <a:schemeClr val="bg1"/>
                </a:solidFill>
                <a:latin typeface="Aptos SemiBold" panose="020B0004020202020204" pitchFamily="34" charset="0"/>
              </a:rPr>
              <a:t>26</a:t>
            </a:r>
          </a:p>
        </p:txBody>
      </p:sp>
    </p:spTree>
    <p:extLst>
      <p:ext uri="{BB962C8B-B14F-4D97-AF65-F5344CB8AC3E}">
        <p14:creationId xmlns:p14="http://schemas.microsoft.com/office/powerpoint/2010/main" val="1790503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FEEDDC69-42C8-FD36-E53D-380129B43534}"/>
              </a:ext>
            </a:extLst>
          </p:cNvPr>
          <p:cNvSpPr/>
          <p:nvPr/>
        </p:nvSpPr>
        <p:spPr>
          <a:xfrm>
            <a:off x="0" y="0"/>
            <a:ext cx="12192001" cy="6884964"/>
          </a:xfrm>
          <a:prstGeom prst="rect">
            <a:avLst/>
          </a:prstGeom>
          <a:solidFill>
            <a:srgbClr val="177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Titel 1">
            <a:extLst>
              <a:ext uri="{FF2B5EF4-FFF2-40B4-BE49-F238E27FC236}">
                <a16:creationId xmlns:a16="http://schemas.microsoft.com/office/drawing/2014/main" id="{80A5E04D-289E-9391-0DD2-4C27B23EF61F}"/>
              </a:ext>
            </a:extLst>
          </p:cNvPr>
          <p:cNvSpPr txBox="1">
            <a:spLocks/>
          </p:cNvSpPr>
          <p:nvPr/>
        </p:nvSpPr>
        <p:spPr>
          <a:xfrm>
            <a:off x="655899" y="1237796"/>
            <a:ext cx="4924629" cy="131989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da-DK" sz="4400" b="1" dirty="0">
                <a:solidFill>
                  <a:schemeClr val="bg1"/>
                </a:solidFill>
                <a:latin typeface="Aptos ExtraBold" panose="020B0004020202020204" pitchFamily="34" charset="0"/>
              </a:rPr>
              <a:t>Socialrådgivernes mobilitet</a:t>
            </a:r>
          </a:p>
        </p:txBody>
      </p:sp>
      <p:pic>
        <p:nvPicPr>
          <p:cNvPr id="14" name="Billede 13">
            <a:extLst>
              <a:ext uri="{FF2B5EF4-FFF2-40B4-BE49-F238E27FC236}">
                <a16:creationId xmlns:a16="http://schemas.microsoft.com/office/drawing/2014/main" id="{4EC32589-7AC8-A48D-650B-8016EE3ACD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13" y="5878391"/>
            <a:ext cx="2801796" cy="283583"/>
          </a:xfrm>
          <a:prstGeom prst="rect">
            <a:avLst/>
          </a:prstGeom>
        </p:spPr>
      </p:pic>
      <p:pic>
        <p:nvPicPr>
          <p:cNvPr id="15" name="Billede 14">
            <a:extLst>
              <a:ext uri="{FF2B5EF4-FFF2-40B4-BE49-F238E27FC236}">
                <a16:creationId xmlns:a16="http://schemas.microsoft.com/office/drawing/2014/main" id="{B0D63762-77FA-E0D6-6DCB-A71B10556F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8649" y="5676955"/>
            <a:ext cx="668402" cy="402872"/>
          </a:xfrm>
          <a:prstGeom prst="rect">
            <a:avLst/>
          </a:prstGeom>
        </p:spPr>
      </p:pic>
      <p:sp>
        <p:nvSpPr>
          <p:cNvPr id="5" name="Undertitel 2">
            <a:extLst>
              <a:ext uri="{FF2B5EF4-FFF2-40B4-BE49-F238E27FC236}">
                <a16:creationId xmlns:a16="http://schemas.microsoft.com/office/drawing/2014/main" id="{89433824-752C-CD24-4779-112E8A5313B4}"/>
              </a:ext>
            </a:extLst>
          </p:cNvPr>
          <p:cNvSpPr txBox="1">
            <a:spLocks/>
          </p:cNvSpPr>
          <p:nvPr/>
        </p:nvSpPr>
        <p:spPr>
          <a:xfrm>
            <a:off x="655898" y="2631892"/>
            <a:ext cx="4924629" cy="64325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a-DK" sz="2200" dirty="0">
                <a:solidFill>
                  <a:schemeClr val="bg1"/>
                </a:solidFill>
                <a:latin typeface="Aptos Light" panose="020B0004020202020204" pitchFamily="34" charset="0"/>
                <a:cs typeface="Calibri Light" panose="020F0302020204030204" pitchFamily="34" charset="0"/>
              </a:rPr>
              <a:t>2026</a:t>
            </a:r>
            <a:endParaRPr lang="da-DK" sz="2200" dirty="0">
              <a:solidFill>
                <a:srgbClr val="CADADA"/>
              </a:solidFill>
              <a:latin typeface="Aptos Light" panose="020B0004020202020204" pitchFamily="34" charset="0"/>
              <a:cs typeface="Calibri Light" panose="020F0302020204030204" pitchFamily="34" charset="0"/>
            </a:endParaRPr>
          </a:p>
        </p:txBody>
      </p:sp>
    </p:spTree>
    <p:extLst>
      <p:ext uri="{BB962C8B-B14F-4D97-AF65-F5344CB8AC3E}">
        <p14:creationId xmlns:p14="http://schemas.microsoft.com/office/powerpoint/2010/main" val="417389081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CMMeetingCaseId xmlns="01A3FA14-D4C8-4C9D-983B-D114214F48F7" xsi:nil="true"/>
    <CCMMeetingCaseInstanceId xmlns="01A3FA14-D4C8-4C9D-983B-D114214F48F7" xsi:nil="true"/>
    <Recipient xmlns="01a3fa14-d4c8-4c9d-983b-d114214f48f7"/>
    <Sender xmlns="01a3fa14-d4c8-4c9d-983b-d114214f48f7" xsi:nil="true"/>
    <CCMCognitiveType xmlns="http://schemas.microsoft.com/sharepoint/v3" xsi:nil="true"/>
    <CCMMeetingCaseLink xmlns="01A3FA14-D4C8-4C9D-983B-D114214F48F7">
      <Url xsi:nil="true"/>
      <Description xsi:nil="true"/>
    </CCMMeetingCaseLink>
    <CCMAgendaStatus xmlns="01A3FA14-D4C8-4C9D-983B-D114214F48F7" xsi:nil="true"/>
    <AgendaStatusIcon xmlns="01A3FA14-D4C8-4C9D-983B-D114214F48F7" xsi:nil="true"/>
    <CCMDocumentReadIndicator xmlns="http://schemas.microsoft.com/sharepoint/v3" xsi:nil="true"/>
    <DocumentDescription xmlns="01A3FA14-D4C8-4C9D-983B-D114214F48F7" xsi:nil="true"/>
    <Classification xmlns="01a3fa14-d4c8-4c9d-983b-d114214f48f7" xsi:nil="true"/>
    <Dokumenttype xmlns="01A3FA14-D4C8-4C9D-983B-D114214F48F7">Notat</Dokumenttype>
    <Date xmlns="01a3fa14-d4c8-4c9d-983b-d114214f48f7" xsi:nil="true"/>
    <CCMAgendaDocumentStatus xmlns="01A3FA14-D4C8-4C9D-983B-D114214F48F7" xsi:nil="true"/>
    <CCMAgendaItemId xmlns="01A3FA14-D4C8-4C9D-983B-D114214F48F7" xsi:nil="true"/>
    <CCMMetadataExtractionStatus xmlns="http://schemas.microsoft.com/sharepoint/v3">CCMPageCount:Idle;CCMCommentCount:Idle</CCMMetadataExtractionStatus>
    <LocalAttachment xmlns="http://schemas.microsoft.com/sharepoint/v3">false</LocalAttachment>
    <Finalized xmlns="http://schemas.microsoft.com/sharepoint/v3">false</Finalized>
    <CCMPageCount xmlns="http://schemas.microsoft.com/sharepoint/v3">28</CCMPageCount>
    <DocID xmlns="http://schemas.microsoft.com/sharepoint/v3">3736104</DocID>
    <MailHasAttachments xmlns="http://schemas.microsoft.com/sharepoint/v3">false</MailHasAttachments>
    <CCMCommentCount xmlns="http://schemas.microsoft.com/sharepoint/v3">0</CCMCommentCount>
    <CCMTemplateVersion xmlns="http://schemas.microsoft.com/sharepoint/v3" xsi:nil="true"/>
    <CCMTemplateID xmlns="http://schemas.microsoft.com/sharepoint/v3">0</CCMTemplateID>
    <CaseID xmlns="http://schemas.microsoft.com/sharepoint/v3">SAG-2024-01500</CaseID>
    <RegistrationDate xmlns="http://schemas.microsoft.com/sharepoint/v3" xsi:nil="true"/>
    <CaseRecordNumber xmlns="http://schemas.microsoft.com/sharepoint/v3">0</CaseRecordNumber>
    <CCMOriginalDocID xmlns="http://schemas.microsoft.com/sharepoint/v3" xsi:nil="true"/>
    <CCMPreviewAnnotationsTasks xmlns="http://schemas.microsoft.com/sharepoint/v3" xsi:nil="true"/>
    <CCMTemplateName xmlns="http://schemas.microsoft.com/sharepoint/v3" xsi:nil="true"/>
    <Related xmlns="http://schemas.microsoft.com/sharepoint/v3">false</Related>
    <CCMVisualId xmlns="http://schemas.microsoft.com/sharepoint/v3">SAG-2024-01500</CCMVisualId>
    <CCMSystemID xmlns="http://schemas.microsoft.com/sharepoint/v3">ca7dc1c5-fc98-48bd-8345-b1ffede9fa82</CCMSystemID>
    <WasEncrypted xmlns="http://schemas.microsoft.com/sharepoint/v3">false</WasEncrypted>
    <WasSigned xmlns="http://schemas.microsoft.com/sharepoint/v3">false</WasSigned>
    <CCMOnlineStatus xmlns="http://schemas.microsoft.com/sharepoint/v3" xsi:nil="true"/>
    <CCMConversation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GetOrganized dokument" ma:contentTypeID="0x010100AC085CFC53BC46CEA2EADE194AD9D482008CF2F84A5B6C8F4A8ECAE6CB016BF01E" ma:contentTypeVersion="5" ma:contentTypeDescription="GetOrganized dokument" ma:contentTypeScope="" ma:versionID="9f5fa07bac018b65694ba82c0b5597f7">
  <xsd:schema xmlns:xsd="http://www.w3.org/2001/XMLSchema" xmlns:xs="http://www.w3.org/2001/XMLSchema" xmlns:p="http://schemas.microsoft.com/office/2006/metadata/properties" xmlns:ns1="http://schemas.microsoft.com/sharepoint/v3" xmlns:ns2="01A3FA14-D4C8-4C9D-983B-D114214F48F7" xmlns:ns3="01a3fa14-d4c8-4c9d-983b-d114214f48f7" targetNamespace="http://schemas.microsoft.com/office/2006/metadata/properties" ma:root="true" ma:fieldsID="443e9e2c439040d9a4712c8259f9ba90" ns1:_="" ns2:_="" ns3:_="">
    <xsd:import namespace="http://schemas.microsoft.com/sharepoint/v3"/>
    <xsd:import namespace="01A3FA14-D4C8-4C9D-983B-D114214F48F7"/>
    <xsd:import namespace="01a3fa14-d4c8-4c9d-983b-d114214f48f7"/>
    <xsd:element name="properties">
      <xsd:complexType>
        <xsd:sequence>
          <xsd:element name="documentManagement">
            <xsd:complexType>
              <xsd:all>
                <xsd:element ref="ns2:Dokumenttype"/>
                <xsd:element ref="ns2:DocumentDescription" minOccurs="0"/>
                <xsd:element ref="ns2:CCMAgendaDocumentStatus" minOccurs="0"/>
                <xsd:element ref="ns2:CCMAgendaStatus" minOccurs="0"/>
                <xsd:element ref="ns2:CCMMeetingCaseLink" minOccurs="0"/>
                <xsd:element ref="ns2:AgendaStatusIcon" minOccurs="0"/>
                <xsd:element ref="ns1:CaseID" minOccurs="0"/>
                <xsd:element ref="ns1:DocID" minOccurs="0"/>
                <xsd:element ref="ns1:Finalized" minOccurs="0"/>
                <xsd:element ref="ns1:Related" minOccurs="0"/>
                <xsd:element ref="ns1:RegistrationDate" minOccurs="0"/>
                <xsd:element ref="ns1:CaseRecordNumber" minOccurs="0"/>
                <xsd:element ref="ns1:LocalAttachment" minOccurs="0"/>
                <xsd:element ref="ns1:CCMTemplateName" minOccurs="0"/>
                <xsd:element ref="ns1:CCMTemplateVersion" minOccurs="0"/>
                <xsd:element ref="ns1:CCMSystemID" minOccurs="0"/>
                <xsd:element ref="ns1:WasEncrypted" minOccurs="0"/>
                <xsd:element ref="ns1:WasSigned" minOccurs="0"/>
                <xsd:element ref="ns1:MailHasAttachments" minOccurs="0"/>
                <xsd:element ref="ns2:CCMMeetingCaseId" minOccurs="0"/>
                <xsd:element ref="ns2:CCMMeetingCaseInstanceId" minOccurs="0"/>
                <xsd:element ref="ns2:CCMAgendaItemId" minOccurs="0"/>
                <xsd:element ref="ns1:CCMTemplateID" minOccurs="0"/>
                <xsd:element ref="ns1:CCMVisualId" minOccurs="0"/>
                <xsd:element ref="ns1:CCMConversation" minOccurs="0"/>
                <xsd:element ref="ns1:CCMOriginalDocID" minOccurs="0"/>
                <xsd:element ref="ns1:CCMMetadataExtractionStatus" minOccurs="0"/>
                <xsd:element ref="ns1:CCMPageCount" minOccurs="0"/>
                <xsd:element ref="ns1:CCMCommentCount" minOccurs="0"/>
                <xsd:element ref="ns1:CCMPreviewAnnotationsTasks" minOccurs="0"/>
                <xsd:element ref="ns1:CCMCognitiveType" minOccurs="0"/>
                <xsd:element ref="ns1:CCMOnlineStatus" minOccurs="0"/>
                <xsd:element ref="ns1:CCMDocumentReadIndicator" minOccurs="0"/>
                <xsd:element ref="ns3:Classification" minOccurs="0"/>
                <xsd:element ref="ns3:Recipient" minOccurs="0"/>
                <xsd:element ref="ns3:Sender" minOccurs="0"/>
                <xsd:element ref="ns3: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seID" ma:index="14" nillable="true" ma:displayName="Sags ID" ma:default="Tildeler" ma:internalName="CaseID" ma:readOnly="true">
      <xsd:simpleType>
        <xsd:restriction base="dms:Text"/>
      </xsd:simpleType>
    </xsd:element>
    <xsd:element name="DocID" ma:index="15" nillable="true" ma:displayName="Dok ID" ma:default="Tildeler" ma:internalName="DocID" ma:readOnly="true">
      <xsd:simpleType>
        <xsd:restriction base="dms:Text"/>
      </xsd:simpleType>
    </xsd:element>
    <xsd:element name="Finalized" ma:index="16" nillable="true" ma:displayName="Endeligt" ma:default="False" ma:internalName="Finalized" ma:readOnly="true">
      <xsd:simpleType>
        <xsd:restriction base="dms:Boolean"/>
      </xsd:simpleType>
    </xsd:element>
    <xsd:element name="Related" ma:index="17" nillable="true" ma:displayName="Vedhæftet dokument" ma:default="False" ma:internalName="Related" ma:readOnly="true">
      <xsd:simpleType>
        <xsd:restriction base="dms:Boolean"/>
      </xsd:simpleType>
    </xsd:element>
    <xsd:element name="RegistrationDate" ma:index="18" nillable="true" ma:displayName="Registrerings dato" ma:format="DateTime" ma:internalName="RegistrationDate" ma:readOnly="true">
      <xsd:simpleType>
        <xsd:restriction base="dms:DateTime"/>
      </xsd:simpleType>
    </xsd:element>
    <xsd:element name="CaseRecordNumber" ma:index="19" nillable="true" ma:displayName="Akt ID" ma:decimals="0" ma:default="0" ma:internalName="CaseRecordNumber" ma:readOnly="true">
      <xsd:simpleType>
        <xsd:restriction base="dms:Number"/>
      </xsd:simpleType>
    </xsd:element>
    <xsd:element name="LocalAttachment" ma:index="20" nillable="true" ma:displayName="Lokalt bilag" ma:default="False" ma:description="" ma:internalName="LocalAttachment" ma:readOnly="true">
      <xsd:simpleType>
        <xsd:restriction base="dms:Boolean"/>
      </xsd:simpleType>
    </xsd:element>
    <xsd:element name="CCMTemplateName" ma:index="21" nillable="true" ma:displayName="Skabelon navn" ma:internalName="CCMTemplateName" ma:readOnly="true">
      <xsd:simpleType>
        <xsd:restriction base="dms:Text"/>
      </xsd:simpleType>
    </xsd:element>
    <xsd:element name="CCMTemplateVersion" ma:index="22" nillable="true" ma:displayName="Skabelon version" ma:internalName="CCMTemplateVersion" ma:readOnly="true">
      <xsd:simpleType>
        <xsd:restriction base="dms:Text"/>
      </xsd:simpleType>
    </xsd:element>
    <xsd:element name="CCMSystemID" ma:index="23" nillable="true" ma:displayName="CCMSystemID" ma:hidden="true" ma:internalName="CCMSystemID" ma:readOnly="true">
      <xsd:simpleType>
        <xsd:restriction base="dms:Text"/>
      </xsd:simpleType>
    </xsd:element>
    <xsd:element name="WasEncrypted" ma:index="24" nillable="true" ma:displayName="Krypteret" ma:default="False" ma:internalName="WasEncrypted" ma:readOnly="true">
      <xsd:simpleType>
        <xsd:restriction base="dms:Boolean"/>
      </xsd:simpleType>
    </xsd:element>
    <xsd:element name="WasSigned" ma:index="25" nillable="true" ma:displayName="Signeret" ma:default="False" ma:internalName="WasSigned" ma:readOnly="true">
      <xsd:simpleType>
        <xsd:restriction base="dms:Boolean"/>
      </xsd:simpleType>
    </xsd:element>
    <xsd:element name="MailHasAttachments" ma:index="26" nillable="true" ma:displayName="E-mail har vedhæftede filer" ma:default="False" ma:internalName="MailHasAttachments" ma:readOnly="true">
      <xsd:simpleType>
        <xsd:restriction base="dms:Boolean"/>
      </xsd:simpleType>
    </xsd:element>
    <xsd:element name="CCMTemplateID" ma:index="31" nillable="true" ma:displayName="CCMTemplateID" ma:decimals="0" ma:default="0" ma:hidden="true" ma:internalName="CCMTemplateID" ma:readOnly="true">
      <xsd:simpleType>
        <xsd:restriction base="dms:Number"/>
      </xsd:simpleType>
    </xsd:element>
    <xsd:element name="CCMVisualId" ma:index="32" nillable="true" ma:displayName="Sags ID" ma:default="Tildeler" ma:internalName="CCMVisualId" ma:readOnly="true">
      <xsd:simpleType>
        <xsd:restriction base="dms:Text"/>
      </xsd:simpleType>
    </xsd:element>
    <xsd:element name="CCMConversation" ma:index="33" nillable="true" ma:displayName="Samtale" ma:description="" ma:internalName="CCMConversation" ma:readOnly="true">
      <xsd:simpleType>
        <xsd:restriction base="dms:Text"/>
      </xsd:simpleType>
    </xsd:element>
    <xsd:element name="CCMOriginalDocID" ma:index="35" nillable="true" ma:displayName="Originalt Dok ID" ma:description="" ma:internalName="CCMOriginalDocID" ma:readOnly="true">
      <xsd:simpleType>
        <xsd:restriction base="dms:Text"/>
      </xsd:simpleType>
    </xsd:element>
    <xsd:element name="CCMMetadataExtractionStatus" ma:index="37" nillable="true" ma:displayName="CCMMetadataExtractionStatus" ma:default="CCMPageCount:InProgress;CCMCommentCount:InProgress" ma:hidden="true" ma:internalName="CCMMetadataExtractionStatus" ma:readOnly="false">
      <xsd:simpleType>
        <xsd:restriction base="dms:Text"/>
      </xsd:simpleType>
    </xsd:element>
    <xsd:element name="CCMPageCount" ma:index="38" nillable="true" ma:displayName="Sider" ma:decimals="0" ma:description="" ma:internalName="CCMPageCount" ma:readOnly="true">
      <xsd:simpleType>
        <xsd:restriction base="dms:Number"/>
      </xsd:simpleType>
    </xsd:element>
    <xsd:element name="CCMCommentCount" ma:index="39" nillable="true" ma:displayName="Kommentarer" ma:decimals="0" ma:description="" ma:internalName="CCMCommentCount" ma:readOnly="true">
      <xsd:simpleType>
        <xsd:restriction base="dms:Number"/>
      </xsd:simpleType>
    </xsd:element>
    <xsd:element name="CCMPreviewAnnotationsTasks" ma:index="40" nillable="true" ma:displayName="Opgaver" ma:decimals="0" ma:description="" ma:internalName="CCMPreviewAnnotationsTasks" ma:readOnly="true">
      <xsd:simpleType>
        <xsd:restriction base="dms:Number"/>
      </xsd:simpleType>
    </xsd:element>
    <xsd:element name="CCMCognitiveType" ma:index="41" nillable="true" ma:displayName="CognitiveType" ma:decimals="0" ma:description="" ma:internalName="CCMCognitiveType" ma:readOnly="false">
      <xsd:simpleType>
        <xsd:restriction base="dms:Number"/>
      </xsd:simpleType>
    </xsd:element>
    <xsd:element name="CCMOnlineStatus" ma:index="42" nillable="true" ma:displayName="Online status" ma:description="" ma:format="Dropdown" ma:internalName="CCMOnlineStatus" ma:readOnly="true">
      <xsd:simpleType>
        <xsd:restriction base="dms:Choice">
          <xsd:enumeration value="OneDrive"/>
          <xsd:enumeration value="SharePointOnline"/>
          <xsd:enumeration value="Teams"/>
          <xsd:enumeration value="SharePointOnlineSync"/>
        </xsd:restriction>
      </xsd:simpleType>
    </xsd:element>
    <xsd:element name="CCMDocumentReadIndicator" ma:index="43" nillable="true" ma:displayName="Indikator for læst dokument" ma:internalName="CCMDocumentReadIndicato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1A3FA14-D4C8-4C9D-983B-D114214F48F7" elementFormDefault="qualified">
    <xsd:import namespace="http://schemas.microsoft.com/office/2006/documentManagement/types"/>
    <xsd:import namespace="http://schemas.microsoft.com/office/infopath/2007/PartnerControls"/>
    <xsd:element name="Dokumenttype" ma:index="2" ma:displayName="Dokumenttype" ma:default="Notat" ma:format="Dropdown" ma:internalName="Dokumenttype">
      <xsd:simpleType>
        <xsd:restriction base="dms:Choice">
          <xsd:enumeration value="Administrativ information"/>
          <xsd:enumeration value="Andet dokument"/>
          <xsd:enumeration value="Brev"/>
          <xsd:enumeration value="Centralt modtaget post"/>
          <xsd:enumeration value="Dagsorden"/>
          <xsd:enumeration value="Fremstilling"/>
          <xsd:enumeration value="Høringssvar"/>
          <xsd:enumeration value="Kontrakt"/>
          <xsd:enumeration value="Notat"/>
          <xsd:enumeration value="Overenskomst"/>
          <xsd:enumeration value="Presseberedskab"/>
          <xsd:enumeration value="Pressemeddelelse"/>
          <xsd:enumeration value="Rapport"/>
          <xsd:enumeration value="Referat"/>
          <xsd:enumeration value="Tale"/>
          <xsd:enumeration value="Temadrøftelse"/>
          <xsd:enumeration value="Projektbeskrivelse"/>
          <xsd:enumeration value="Analysenotat"/>
        </xsd:restriction>
      </xsd:simpleType>
    </xsd:element>
    <xsd:element name="DocumentDescription" ma:index="3" nillable="true" ma:displayName="Beskrivelse" ma:internalName="DocumentDescription">
      <xsd:simpleType>
        <xsd:restriction base="dms:Note">
          <xsd:maxLength value="255"/>
        </xsd:restriction>
      </xsd:simpleType>
    </xsd:element>
    <xsd:element name="CCMAgendaDocumentStatus" ma:index="4" nillable="true" ma:displayName="Status  for manchet" ma:format="Dropdown" ma:internalName="CCMAgendaDocumentStatus">
      <xsd:simpleType>
        <xsd:restriction base="dms:Choice">
          <xsd:enumeration value="Udkast"/>
          <xsd:enumeration value="Under udarbejdelse"/>
          <xsd:enumeration value="Endelig"/>
        </xsd:restriction>
      </xsd:simpleType>
    </xsd:element>
    <xsd:element name="CCMAgendaStatus" ma:index="5" nillable="true" ma:displayName="Dagsordenstatus" ma:default="" ma:format="Dropdown" ma:internalName="CCMAgendaStatus">
      <xsd:simpleType>
        <xsd:restriction base="dms:Choice">
          <xsd:enumeration value="Anmeldt"/>
          <xsd:enumeration value="Optaget på dagsorden"/>
          <xsd:enumeration value="Behandlet"/>
          <xsd:enumeration value="Afvist til dagsorden"/>
          <xsd:enumeration value="Fjernet fra dagsorden"/>
        </xsd:restriction>
      </xsd:simpleType>
    </xsd:element>
    <xsd:element name="CCMMeetingCaseLink" ma:index="6" nillable="true" ma:displayName="Mødesag" ma:format="Hyperlink" ma:internalName="CCMMeetingCaseLink">
      <xsd:complexType>
        <xsd:complexContent>
          <xsd:extension base="dms:URL">
            <xsd:sequence>
              <xsd:element name="Url" type="dms:ValidUrl" minOccurs="0" nillable="true"/>
              <xsd:element name="Description" type="xsd:string" nillable="true"/>
            </xsd:sequence>
          </xsd:extension>
        </xsd:complexContent>
      </xsd:complexType>
    </xsd:element>
    <xsd:element name="AgendaStatusIcon" ma:index="7" nillable="true" ma:displayName="." ma:internalName="AgendaStatusIcon">
      <xsd:simpleType>
        <xsd:restriction base="dms:Unknown"/>
      </xsd:simpleType>
    </xsd:element>
    <xsd:element name="CCMMeetingCaseId" ma:index="27" nillable="true" ma:displayName="CCMMeetingCaseId" ma:hidden="true" ma:internalName="CCMMeetingCaseId">
      <xsd:simpleType>
        <xsd:restriction base="dms:Text">
          <xsd:maxLength value="255"/>
        </xsd:restriction>
      </xsd:simpleType>
    </xsd:element>
    <xsd:element name="CCMMeetingCaseInstanceId" ma:index="28" nillable="true" ma:displayName="CCMMeetingCaseInstanceId" ma:hidden="true" ma:internalName="CCMMeetingCaseInstanceId">
      <xsd:simpleType>
        <xsd:restriction base="dms:Text">
          <xsd:maxLength value="255"/>
        </xsd:restriction>
      </xsd:simpleType>
    </xsd:element>
    <xsd:element name="CCMAgendaItemId" ma:index="29" nillable="true" ma:displayName="CCMAgendaItemId" ma:decimals="0" ma:hidden="true" ma:internalName="CCMAgendaItemId">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01a3fa14-d4c8-4c9d-983b-d114214f48f7" elementFormDefault="qualified">
    <xsd:import namespace="http://schemas.microsoft.com/office/2006/documentManagement/types"/>
    <xsd:import namespace="http://schemas.microsoft.com/office/infopath/2007/PartnerControls"/>
    <xsd:element name="Classification" ma:index="44" nillable="true" ma:displayName="Klassifikation" ma:format="Dropdown" ma:internalName="Classification">
      <xsd:simpleType>
        <xsd:restriction base="dms:Choice">
          <xsd:enumeration value="Åben"/>
          <xsd:enumeration value="Lukket"/>
        </xsd:restriction>
      </xsd:simpleType>
    </xsd:element>
    <xsd:element name="Recipient" ma:index="45" nillable="true" ma:displayName="Modtager" ma:list="{6575d828-a0dc-429b-b856-ac6c9132df40}" ma:internalName="Recipient" ma:showField="Email">
      <xsd:complexType>
        <xsd:complexContent>
          <xsd:extension base="dms:MultiChoiceLookup">
            <xsd:sequence>
              <xsd:element name="Value" type="dms:Lookup" maxOccurs="unbounded" minOccurs="0" nillable="true"/>
            </xsd:sequence>
          </xsd:extension>
        </xsd:complexContent>
      </xsd:complexType>
    </xsd:element>
    <xsd:element name="Sender" ma:index="46" nillable="true" ma:displayName="Afsender" ma:list="{6575d828-a0dc-429b-b856-ac6c9132df40}" ma:internalName="Sender" ma:showField="Email">
      <xsd:simpleType>
        <xsd:restriction base="dms:Lookup"/>
      </xsd:simpleType>
    </xsd:element>
    <xsd:element name="Date" ma:index="47" nillable="true" ma:displayName="Modtaget dato" ma:format="DateTime" ma:internalName="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Indhol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FFF518-ECC1-4EC6-B8D1-0240FF4E9F38}">
  <ds:schemaRefs>
    <ds:schemaRef ds:uri="http://purl.org/dc/dcmitype/"/>
    <ds:schemaRef ds:uri="http://www.w3.org/XML/1998/namespace"/>
    <ds:schemaRef ds:uri="http://schemas.microsoft.com/office/2006/metadata/properties"/>
    <ds:schemaRef ds:uri="http://purl.org/dc/elements/1.1/"/>
    <ds:schemaRef ds:uri="01a3fa14-d4c8-4c9d-983b-d114214f48f7"/>
    <ds:schemaRef ds:uri="http://schemas.microsoft.com/office/2006/documentManagement/types"/>
    <ds:schemaRef ds:uri="http://schemas.microsoft.com/office/infopath/2007/PartnerControls"/>
    <ds:schemaRef ds:uri="http://schemas.openxmlformats.org/package/2006/metadata/core-properties"/>
    <ds:schemaRef ds:uri="01A3FA14-D4C8-4C9D-983B-D114214F48F7"/>
    <ds:schemaRef ds:uri="http://schemas.microsoft.com/sharepoint/v3"/>
    <ds:schemaRef ds:uri="http://purl.org/dc/terms/"/>
  </ds:schemaRefs>
</ds:datastoreItem>
</file>

<file path=customXml/itemProps2.xml><?xml version="1.0" encoding="utf-8"?>
<ds:datastoreItem xmlns:ds="http://schemas.openxmlformats.org/officeDocument/2006/customXml" ds:itemID="{C1F4EF7D-79E4-430F-B559-4A32777F37F3}">
  <ds:schemaRefs>
    <ds:schemaRef ds:uri="http://schemas.microsoft.com/sharepoint/v3/contenttype/forms"/>
  </ds:schemaRefs>
</ds:datastoreItem>
</file>

<file path=customXml/itemProps3.xml><?xml version="1.0" encoding="utf-8"?>
<ds:datastoreItem xmlns:ds="http://schemas.openxmlformats.org/officeDocument/2006/customXml" ds:itemID="{3086AB6B-BEAA-4538-8FC5-63D26C59F8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1A3FA14-D4C8-4C9D-983B-D114214F48F7"/>
    <ds:schemaRef ds:uri="01a3fa14-d4c8-4c9d-983b-d114214f48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1521</Words>
  <Application>Microsoft Office PowerPoint</Application>
  <PresentationFormat>Widescreen</PresentationFormat>
  <Paragraphs>274</Paragraphs>
  <Slides>28</Slides>
  <Notes>26</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28</vt:i4>
      </vt:variant>
    </vt:vector>
  </HeadingPairs>
  <TitlesOfParts>
    <vt:vector size="34" baseType="lpstr">
      <vt:lpstr>Aptos</vt:lpstr>
      <vt:lpstr>Aptos ExtraBold</vt:lpstr>
      <vt:lpstr>Aptos Light</vt:lpstr>
      <vt:lpstr>Aptos SemiBold</vt:lpstr>
      <vt:lpstr>Arial</vt:lpstr>
      <vt:lpstr>Office-tema</vt:lpstr>
      <vt:lpstr>PowerPoint-præsentation</vt:lpstr>
      <vt:lpstr>PowerPoint-præsentation</vt:lpstr>
      <vt:lpstr>PowerPoint-præsentation</vt:lpstr>
      <vt:lpstr>PowerPoint-præsentation</vt:lpstr>
      <vt:lpstr>To spor i projektet</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Socialrådgivernes mobilitet - powerpoint - oktober 2026</dc:title>
  <dc:creator>Elisabeth Huus Pedersen</dc:creator>
  <cp:lastModifiedBy>Nina Roth</cp:lastModifiedBy>
  <cp:revision>26</cp:revision>
  <dcterms:created xsi:type="dcterms:W3CDTF">2026-06-23T09:27:20Z</dcterms:created>
  <dcterms:modified xsi:type="dcterms:W3CDTF">2026-10-02T08:57:24Z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0x010100AC085CFC53BC46CEA2EADE194AD9D482008CF2F84A5B6C8F4A8ECAE6CB016BF01E</vt:lpwstr>
  </property>
  <property fmtid="{D5CDD505-2E9C-101B-9397-08002B2CF9AE}" pid="3" name="MediaServiceImageTags">
    <vt:lpwstr/>
  </property>
  <property fmtid="{D5CDD505-2E9C-101B-9397-08002B2CF9AE}" pid="4" name="CCMPostListPublishStatus">
    <vt:lpwstr>Afventer godkendelse</vt:lpwstr>
  </property>
  <property fmtid="{D5CDD505-2E9C-101B-9397-08002B2CF9AE}" pid="5" name="CCMOneDriveID">
    <vt:lpwstr/>
  </property>
  <property fmtid="{D5CDD505-2E9C-101B-9397-08002B2CF9AE}" pid="6" name="CCMMustBeOnPostList">
    <vt:bool>true</vt:bool>
  </property>
  <property fmtid="{D5CDD505-2E9C-101B-9397-08002B2CF9AE}" pid="7" name="CCMOneDriveOwnerID">
    <vt:lpwstr/>
  </property>
  <property fmtid="{D5CDD505-2E9C-101B-9397-08002B2CF9AE}" pid="8" name="CCMOneDriveItemID">
    <vt:lpwstr/>
  </property>
  <property fmtid="{D5CDD505-2E9C-101B-9397-08002B2CF9AE}" pid="9" name="TemplateUrl">
    <vt:lpwstr/>
  </property>
  <property fmtid="{D5CDD505-2E9C-101B-9397-08002B2CF9AE}" pid="10" name="CCMIsSharedOnOneDrive">
    <vt:bool>false</vt:bool>
  </property>
  <property fmtid="{D5CDD505-2E9C-101B-9397-08002B2CF9AE}" pid="11" name="CCMIsChildDocumentSet">
    <vt:bool>false</vt:bool>
  </property>
  <property fmtid="{D5CDD505-2E9C-101B-9397-08002B2CF9AE}" pid="12" name="CCMSystem">
    <vt:lpwstr> </vt:lpwstr>
  </property>
  <property fmtid="{D5CDD505-2E9C-101B-9397-08002B2CF9AE}" pid="13" name="CCMEventContext_DocumentTimelineUpdatingEvent">
    <vt:lpwstr>e53a10d2-20e3-4f25-abdd-387e6bfde308</vt:lpwstr>
  </property>
  <property fmtid="{D5CDD505-2E9C-101B-9397-08002B2CF9AE}" pid="14" name="CCMCommunication">
    <vt:lpwstr/>
  </property>
</Properties>
</file>