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1" r:id="rId9"/>
    <p:sldId id="268" r:id="rId10"/>
    <p:sldId id="264" r:id="rId11"/>
    <p:sldId id="263" r:id="rId12"/>
    <p:sldId id="269" r:id="rId13"/>
    <p:sldId id="270" r:id="rId14"/>
    <p:sldId id="266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745"/>
    <p:restoredTop sz="94655"/>
  </p:normalViewPr>
  <p:slideViewPr>
    <p:cSldViewPr snapToGrid="0" snapToObjects="1">
      <p:cViewPr varScale="1">
        <p:scale>
          <a:sx n="103" d="100"/>
          <a:sy n="103" d="100"/>
        </p:scale>
        <p:origin x="13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F21777-8A5F-4B48-BCA8-98EB91C69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08E7693-E321-154A-9C9D-EA5728A2D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B41D0630-D9BC-E146-BB66-BFB21230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EFCEA65-FECE-3245-9642-4B082E66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A085C8C-0DB6-FE47-9687-0CD90157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E177E9E7-0B0F-CF4D-AC5E-3E3415F42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8987" y="6227421"/>
            <a:ext cx="1286213" cy="4064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6BE060E-313A-5B40-83FD-4AD52C190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500" y="6190909"/>
            <a:ext cx="1587500" cy="53056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DB7D9B4D-12EA-C445-A1A5-3282EDD421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8375" y="6268829"/>
            <a:ext cx="603250" cy="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FA1106-A864-9C4F-9A56-5C70D410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0CF4D6CB-9F6E-654D-A23C-898D3D1AD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0907F8E-86A0-8842-885C-7CE364B4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13F5F8C-29C9-C447-B2EF-FECD7ACE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BF618D5-E55A-7B42-A814-D3795A56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2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06521509-D2DA-8E46-BC1E-572CCD0C9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5213D7DA-D171-BA41-9F41-CF1C2B9D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0F8F64BC-87C6-A242-991E-7EC3CFCA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84883EF8-DD6A-824F-8968-F214C9FF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D3B7777-945E-7644-AD08-A0225782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5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03819A-6E4A-2949-9182-CA30632A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2060"/>
                </a:solidFill>
                <a:latin typeface="Klavika" panose="020B05060400000200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F7A8909-2EDB-DC44-A7E9-A0B8CD342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Klavika Light" panose="020B0506040000020004" pitchFamily="34" charset="0"/>
              </a:defRPr>
            </a:lvl1pPr>
            <a:lvl2pPr>
              <a:lnSpc>
                <a:spcPct val="100000"/>
              </a:lnSpc>
              <a:defRPr sz="2800" b="0" i="0">
                <a:latin typeface="Klavika Light" panose="020B0506040000020004" pitchFamily="34" charset="0"/>
              </a:defRPr>
            </a:lvl2pPr>
          </a:lstStyle>
          <a:p>
            <a:pPr lvl="1"/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A7E9CA14-C84D-5D4F-BE55-AAE747CB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EE4C1BF-91AF-D34E-8268-CC8666F9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D2985F69-89FA-C843-9464-C2FB620B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A88AFBB5-BFD7-AA46-A83B-7461940D3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7587" y="6251047"/>
            <a:ext cx="1286213" cy="4064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FF602F05-0C26-F746-B18E-A486CB09C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3100" y="6214535"/>
            <a:ext cx="1587500" cy="53056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650CA6CA-1B1E-9B44-8D38-0773083A26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6975" y="6292455"/>
            <a:ext cx="603250" cy="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2A45B2-91C9-AB45-B6A9-C6395BC6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45A61B56-F209-944C-88BF-96218E324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D21A2EB-B4B4-1944-9B6C-4B62A8B4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F25F9A38-B199-064A-A74E-97F7A619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36915CE-FFB9-964C-98A3-1B8B3C98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5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3E4932-387A-D143-9547-54E1DA0B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10340E5-3CD6-9B48-9B96-DAD0BBD16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A206F63-84DB-2D44-83BD-8FFC19362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81A652EC-AB41-C04A-AFFD-E3594307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C1095EF3-E34C-804B-9F41-B9F6474F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10E787D9-BD32-3F44-91B9-A6C5FEF2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78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6DE5CA-4D0F-0D47-89BC-8E77F3DD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068EDE74-021D-A145-895B-59AB9A4EE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F23C3D58-74E6-1A4D-AF5C-8EB05E77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78F65105-9D4B-954D-8D44-099FC9751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C90D683D-790D-DA44-AA3A-965DAB7FD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46990895-81DE-E34F-A8B8-91D6A2D4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A0746B73-3DAD-7C44-B051-2E0BE2BD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E0ED0698-0DD7-7047-9EF3-3A5F1F10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86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FF1A20-76C2-8046-91FC-0DB2BA73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5B2E1091-798C-FA4C-920A-D1517167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168B6B0B-6133-9446-AAD5-B07D8335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B7D4E794-4B2D-AD4A-B6A3-0F5A556B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48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1BEBC50D-6181-D843-B8D8-E67F3671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4AEFE610-F455-5840-B3FB-4647CDAE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FAE42D4C-98C7-224D-BEA8-C46A131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01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C92511-02C3-C745-9004-17DFA56E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372B6007-9855-CF4C-B2B4-5B088EAE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CCD8266C-313E-E74A-B138-4DF490490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238046FC-CAC5-F44D-9434-A7359A97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EC02D25A-5B85-7B41-9467-5F108586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3A837CB1-03FF-854F-9009-B5A82220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8B3BF1-37D3-6F4C-872B-10CFFA0E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B902EE09-55E2-564C-B7DC-0913DF5D5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B6585E6-401E-FD4D-9310-855098A7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476F55D3-0F2D-7742-9207-ECBDA2BC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B660AEC9-5094-6B4E-B8B4-2FC44287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36F4D7D5-2D3E-9C49-B9AE-2D165AB3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42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5DC363AA-E868-0545-97A2-AFB7520F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4DAFB7F-6C53-3C45-A695-CC333D506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835398F9-03D9-1047-A6B2-7E718DB33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43DC-7F1C-FE46-A407-C0F312538027}" type="datetimeFigureOut">
              <a:rPr lang="da-DK" smtClean="0"/>
              <a:t>20-01-2020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12FC32EA-4B32-7247-AC39-D60974C1D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559845C-7F6D-F949-BA8C-B0643407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6DEC-03F4-2645-8F50-C3A87B1C098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69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1B6DF8-8097-A749-AB26-A939CE4F8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913" y="939482"/>
            <a:ext cx="5079999" cy="2814637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  <a:t>Nye </a:t>
            </a:r>
            <a:b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</a:br>
            <a: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  <a:t>ferieregler </a:t>
            </a:r>
            <a:b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</a:br>
            <a:r>
              <a:rPr lang="da-DK" dirty="0">
                <a:solidFill>
                  <a:srgbClr val="002060"/>
                </a:solidFill>
                <a:latin typeface="Klavika Medium" panose="020B0506040000020004" pitchFamily="34" charset="0"/>
              </a:rPr>
              <a:t>i 2020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AF6F103C-2A53-3E4D-9F4F-6CE04CEB4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7913" y="4071620"/>
            <a:ext cx="5080000" cy="1003300"/>
          </a:xfrm>
        </p:spPr>
        <p:txBody>
          <a:bodyPr/>
          <a:lstStyle/>
          <a:p>
            <a:pPr algn="l"/>
            <a:r>
              <a:rPr lang="da-DK" dirty="0">
                <a:latin typeface="Klavika" panose="020B0506040000020004" pitchFamily="34" charset="0"/>
              </a:rPr>
              <a:t>Guide til de nye ferieregler</a:t>
            </a:r>
          </a:p>
          <a:p>
            <a:pPr algn="l"/>
            <a:r>
              <a:rPr lang="da-DK" dirty="0">
                <a:latin typeface="Klavika" panose="020B0506040000020004" pitchFamily="34" charset="0"/>
              </a:rPr>
              <a:t>for ansatte i kommuner og regioner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91B92BDB-FE51-4744-8D6B-015BC943CAC0}"/>
              </a:ext>
            </a:extLst>
          </p:cNvPr>
          <p:cNvSpPr txBox="1"/>
          <p:nvPr/>
        </p:nvSpPr>
        <p:spPr>
          <a:xfrm>
            <a:off x="10466363" y="6264759"/>
            <a:ext cx="1294228" cy="37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Jan. 2020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A4E1F93C-FAE0-F04F-9FB1-9D6FA9650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76"/>
            <a:ext cx="6061549" cy="580292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662C95A3-B331-4742-84FE-3FEA07B72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45" y="-1011897"/>
            <a:ext cx="3348111" cy="27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kan man holde sin ferie?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>
                <a:latin typeface="Klavika Light" panose="020B0506040000020004" pitchFamily="34" charset="0"/>
              </a:rPr>
              <a:t>Du har fortsat seks ugers ferie med løn om året</a:t>
            </a:r>
          </a:p>
          <a:p>
            <a:r>
              <a:rPr lang="da-DK" dirty="0"/>
              <a:t>Men der er forskellige regler for:</a:t>
            </a:r>
          </a:p>
          <a:p>
            <a:pPr lvl="1"/>
            <a:r>
              <a:rPr lang="da-DK" sz="2400" dirty="0"/>
              <a:t>De fire første ferieuger.</a:t>
            </a:r>
          </a:p>
          <a:p>
            <a:pPr lvl="1"/>
            <a:r>
              <a:rPr lang="da-DK" sz="2400" dirty="0"/>
              <a:t>Den 5. ferieuge.</a:t>
            </a:r>
          </a:p>
          <a:p>
            <a:pPr lvl="1"/>
            <a:r>
              <a:rPr lang="da-DK" sz="2400" dirty="0"/>
              <a:t>Den 6. ferieuge.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5170D610-1CFA-A14A-80B2-75935607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7383">
            <a:off x="598877" y="2892926"/>
            <a:ext cx="3535784" cy="35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første fire ferieuger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626461"/>
            <a:ext cx="8068734" cy="4204757"/>
          </a:xfrm>
        </p:spPr>
        <p:txBody>
          <a:bodyPr>
            <a:noAutofit/>
          </a:bodyPr>
          <a:lstStyle/>
          <a:p>
            <a:r>
              <a:rPr lang="da-DK" sz="2400" dirty="0"/>
              <a:t>Du har ret til fire ugers ferie inden for det ordinære ferieår: </a:t>
            </a:r>
            <a:br>
              <a:rPr lang="da-DK" sz="2400" dirty="0"/>
            </a:br>
            <a:r>
              <a:rPr lang="da-DK" sz="2400" dirty="0"/>
              <a:t>1. september – 31. august.</a:t>
            </a:r>
          </a:p>
          <a:p>
            <a:r>
              <a:rPr lang="da-DK" sz="2400" dirty="0"/>
              <a:t>Hvis du har været forhindret i at holde de første fire ugers ferie, inden året er omme – fx fordi du har været syg eller på barsel - bliver de resterende dage automatisk overført til det følgende ferieår.</a:t>
            </a:r>
          </a:p>
          <a:p>
            <a:r>
              <a:rPr lang="da-DK" sz="2400" dirty="0"/>
              <a:t>Du kan altså </a:t>
            </a:r>
            <a:r>
              <a:rPr lang="da-DK" sz="2400" i="1" dirty="0"/>
              <a:t>ikke</a:t>
            </a:r>
            <a:r>
              <a:rPr lang="da-DK" sz="2400" dirty="0"/>
              <a:t> få dem udbetalt.</a:t>
            </a:r>
          </a:p>
          <a:p>
            <a:r>
              <a:rPr lang="da-DK" sz="2400" i="1" dirty="0"/>
              <a:t>(Undtagelse: Hvis du har været syg eller på barsel to ferieår i træk, kan du godt få dem udbetalt…)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5117CEF3-7B5A-2249-87F5-CE0EB085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" y="1626462"/>
            <a:ext cx="3106115" cy="46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5. ferieuge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626461"/>
            <a:ext cx="8068734" cy="4204757"/>
          </a:xfrm>
        </p:spPr>
        <p:txBody>
          <a:bodyPr>
            <a:noAutofit/>
          </a:bodyPr>
          <a:lstStyle/>
          <a:p>
            <a:r>
              <a:rPr lang="da-DK" dirty="0"/>
              <a:t>Hvis du </a:t>
            </a:r>
            <a:r>
              <a:rPr lang="da-DK" i="1" dirty="0"/>
              <a:t>ikke</a:t>
            </a:r>
            <a:r>
              <a:rPr lang="da-DK" dirty="0"/>
              <a:t> har holdt den 5. ferieuge inden for ferieafholdelsesperioden (1. sept. til 31. dec. det følgende år), kan du aftale med din arbejdsgiver at få den overført til det næste ferieår.</a:t>
            </a:r>
          </a:p>
          <a:p>
            <a:r>
              <a:rPr lang="da-DK" dirty="0"/>
              <a:t>Ellers bliver den automatisk udbetalt – hvis du er på fuld tid.</a:t>
            </a:r>
          </a:p>
          <a:p>
            <a:r>
              <a:rPr lang="da-DK" dirty="0"/>
              <a:t>Er du på deltid, skal du skriftligt bede om at få den udbetalt.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6D8CB19B-ECBE-7449-8FF7-8BAA421E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24" y="1871330"/>
            <a:ext cx="3080828" cy="42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6. ferieuge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626461"/>
            <a:ext cx="8068734" cy="4204757"/>
          </a:xfrm>
        </p:spPr>
        <p:txBody>
          <a:bodyPr>
            <a:noAutofit/>
          </a:bodyPr>
          <a:lstStyle/>
          <a:p>
            <a:r>
              <a:rPr lang="da-DK" dirty="0"/>
              <a:t>Følger samme regler som i dag:</a:t>
            </a:r>
          </a:p>
          <a:p>
            <a:r>
              <a:rPr lang="da-DK" dirty="0"/>
              <a:t>Du bestemmer selv, om den skal afholdes eller udbetales.</a:t>
            </a:r>
          </a:p>
          <a:p>
            <a:r>
              <a:rPr lang="da-DK" dirty="0"/>
              <a:t>Du kan også aftale med din arbejdsgiver, at den overføres til næste ferieår.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85D9FE87-3E89-A147-820B-5DA14499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8" y="2020185"/>
            <a:ext cx="3679463" cy="45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632"/>
            <a:ext cx="5727750" cy="4204757"/>
          </a:xfrm>
        </p:spPr>
        <p:txBody>
          <a:bodyPr>
            <a:normAutofit fontScale="92500"/>
          </a:bodyPr>
          <a:lstStyle/>
          <a:p>
            <a:r>
              <a:rPr lang="da-DK" dirty="0"/>
              <a:t>Du får </a:t>
            </a:r>
            <a:r>
              <a:rPr lang="da-DK" i="1" dirty="0"/>
              <a:t>præcis samme antal feriedage </a:t>
            </a:r>
            <a:r>
              <a:rPr lang="da-DK" dirty="0"/>
              <a:t>efter den gamle og den nye ordning.</a:t>
            </a:r>
          </a:p>
          <a:p>
            <a:r>
              <a:rPr lang="da-DK" dirty="0"/>
              <a:t> Det er kun perioden for </a:t>
            </a:r>
            <a:r>
              <a:rPr lang="da-DK" i="1" dirty="0"/>
              <a:t>optjening og afholdelse </a:t>
            </a:r>
            <a:r>
              <a:rPr lang="da-DK" dirty="0"/>
              <a:t>af ferien, som ændres.</a:t>
            </a:r>
          </a:p>
          <a:p>
            <a:r>
              <a:rPr lang="da-DK" dirty="0"/>
              <a:t>Nye regler for, hvor meget du får i løn under ferien – og hvornår du får dit ferietillæg.</a:t>
            </a:r>
          </a:p>
          <a:p>
            <a:r>
              <a:rPr lang="da-DK" dirty="0"/>
              <a:t>Nye regler for overførsel/udbetaling af den 5. ferieuge.</a:t>
            </a:r>
          </a:p>
          <a:p>
            <a:r>
              <a:rPr lang="da-DK" dirty="0"/>
              <a:t>Ingen ændringer for den 6. ferieuge.</a:t>
            </a:r>
          </a:p>
          <a:p>
            <a:endParaRPr lang="da-DK" dirty="0">
              <a:latin typeface="Klavika Light" panose="020B05060400000200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CB46DC5B-78B4-2F46-98DE-31D01611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50" y="0"/>
            <a:ext cx="683940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nuværende ferieregler: Forskudt 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34" y="1806576"/>
            <a:ext cx="5867400" cy="1209675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Vi optjener ferie i ét kalenderår…</a:t>
            </a:r>
          </a:p>
          <a:p>
            <a:r>
              <a:rPr lang="da-DK" dirty="0"/>
              <a:t>…og afholder ferien i det følgende ferieår fra 1. maj til 30. april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845A9FAD-F18E-964A-A821-FED9D95095F8}"/>
              </a:ext>
            </a:extLst>
          </p:cNvPr>
          <p:cNvSpPr txBox="1"/>
          <p:nvPr/>
        </p:nvSpPr>
        <p:spPr>
          <a:xfrm>
            <a:off x="6282267" y="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9C0E9556-A9F3-C946-9211-D112E957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332"/>
            <a:ext cx="8775366" cy="46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regler fra 1. sept. 2020: Samtidighedsferie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34" y="1806576"/>
            <a:ext cx="5867400" cy="4204757"/>
          </a:xfrm>
        </p:spPr>
        <p:txBody>
          <a:bodyPr>
            <a:normAutofit/>
          </a:bodyPr>
          <a:lstStyle/>
          <a:p>
            <a:r>
              <a:rPr lang="da-DK" dirty="0"/>
              <a:t>Ferien kan afholdes allerede måneden efter, den er optjent.</a:t>
            </a:r>
          </a:p>
          <a:p>
            <a:r>
              <a:rPr lang="da-DK" dirty="0"/>
              <a:t>Ferieåret går fra 1. sept. – 31. august.</a:t>
            </a:r>
          </a:p>
          <a:p>
            <a:r>
              <a:rPr lang="da-DK" dirty="0"/>
              <a:t>Perioden, hvor ferien kan holdes, går fra 1. sept. – 31. dec. året efter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4463ECE-1FEF-F144-96B5-40A2D202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1420"/>
            <a:ext cx="5069105" cy="47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ferieregler: De vigtigste ændringer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/>
              <a:t>5 ugers ferie – både nu og i fremtiden: </a:t>
            </a:r>
            <a:br>
              <a:rPr lang="da-DK" dirty="0"/>
            </a:br>
            <a:r>
              <a:rPr lang="da-DK" dirty="0"/>
              <a:t>2,08 feriedage pr. måned.</a:t>
            </a:r>
          </a:p>
          <a:p>
            <a:r>
              <a:rPr lang="da-DK" dirty="0"/>
              <a:t>Ferien holdes i ferieåret + 4 måneder – altså inden 31. dec. (ferieafholdelsesperioden)</a:t>
            </a:r>
          </a:p>
          <a:p>
            <a:r>
              <a:rPr lang="da-DK" dirty="0"/>
              <a:t>Du kan få feriedage ‘på forskud’ - efter aftale med arbejdsgiveren.</a:t>
            </a:r>
          </a:p>
          <a:p>
            <a:r>
              <a:rPr lang="da-DK" dirty="0"/>
              <a:t>Du kan (som hidtil) også gemme ferie til næste ferieår - efter aftale med arbejdsgiveren.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E01A7ED4-5B5B-6F44-B46C-7FE612A1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576"/>
            <a:ext cx="2628599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sjette ferieuge er anderledes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2" y="1806576"/>
            <a:ext cx="7137401" cy="4204757"/>
          </a:xfrm>
        </p:spPr>
        <p:txBody>
          <a:bodyPr>
            <a:normAutofit/>
          </a:bodyPr>
          <a:lstStyle/>
          <a:p>
            <a:r>
              <a:rPr lang="da-DK" dirty="0"/>
              <a:t>6. ferieuge er ikke en del af ferieloven – den er aftalt i din overenskomst.</a:t>
            </a:r>
          </a:p>
          <a:p>
            <a:r>
              <a:rPr lang="da-DK" dirty="0"/>
              <a:t>Derfor følger 6. ferieuge fortsat de gamle regler: Optjenes i ét kalenderår og afholdes i det følgende ferieår fra 1. maj til 30. april.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BF97846F-B098-F24E-87A0-226F005E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7"/>
            <a:ext cx="5010150" cy="61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får man i løn under ferien?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b="1" dirty="0"/>
              <a:t>Lønnen under ferien </a:t>
            </a:r>
            <a:r>
              <a:rPr lang="da-DK" dirty="0"/>
              <a:t>afhænger af, hvor mange timer du arbejdede, da du </a:t>
            </a:r>
            <a:r>
              <a:rPr lang="da-DK" i="1" dirty="0"/>
              <a:t>optjente</a:t>
            </a:r>
            <a:r>
              <a:rPr lang="da-DK" dirty="0"/>
              <a:t> pengene.</a:t>
            </a:r>
          </a:p>
          <a:p>
            <a:r>
              <a:rPr lang="da-DK" b="1" dirty="0"/>
              <a:t>Hvis du bliver på samme timetal</a:t>
            </a:r>
            <a:r>
              <a:rPr lang="da-DK" dirty="0"/>
              <a:t>, vil du ikke mærke nogen forskel: Du får din løn + ferietillæg.</a:t>
            </a:r>
          </a:p>
          <a:p>
            <a:r>
              <a:rPr lang="da-DK" b="1" dirty="0"/>
              <a:t>Hvis du går fra fuld tid til deltid </a:t>
            </a:r>
            <a:r>
              <a:rPr lang="da-DK" dirty="0"/>
              <a:t>fx</a:t>
            </a:r>
            <a:r>
              <a:rPr lang="da-DK" b="1" dirty="0"/>
              <a:t> </a:t>
            </a:r>
            <a:r>
              <a:rPr lang="da-DK" dirty="0"/>
              <a:t>kort før ferien, får du løn i ferien, som om du stadig var på </a:t>
            </a:r>
            <a:r>
              <a:rPr lang="da-DK" i="1" dirty="0"/>
              <a:t>fuld tid</a:t>
            </a:r>
            <a:r>
              <a:rPr lang="da-DK" dirty="0"/>
              <a:t>.</a:t>
            </a:r>
          </a:p>
          <a:p>
            <a:r>
              <a:rPr lang="da-DK" b="1" dirty="0"/>
              <a:t>Hvis du går fra deltid til fuld tid</a:t>
            </a:r>
            <a:r>
              <a:rPr lang="da-DK" dirty="0"/>
              <a:t> fx kort før ferien, får du løn i ferien, som om du stadig var på </a:t>
            </a:r>
            <a:r>
              <a:rPr lang="da-DK" i="1" dirty="0"/>
              <a:t>deltid</a:t>
            </a:r>
            <a:r>
              <a:rPr lang="da-DK" dirty="0"/>
              <a:t>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09553441-A8B6-5841-BDE7-9967CDDE8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4" y="2069637"/>
            <a:ext cx="3146665" cy="48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Ferietillægget: Nu i tre rater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/>
              <a:t>Feriebetaling = løn + ferietillæg (normalt 1,95%)</a:t>
            </a:r>
          </a:p>
          <a:p>
            <a:r>
              <a:rPr lang="da-DK" dirty="0"/>
              <a:t>Før: Hele ferietillægget udbetalt 1. maj.</a:t>
            </a:r>
          </a:p>
          <a:p>
            <a:r>
              <a:rPr lang="da-DK" dirty="0"/>
              <a:t>Fremover: Samme sats – men opdelt i tre rater:</a:t>
            </a:r>
            <a:br>
              <a:rPr lang="da-DK" dirty="0"/>
            </a:br>
            <a:r>
              <a:rPr lang="da-DK" dirty="0"/>
              <a:t>1. maj, 31. maj og 31. august.</a:t>
            </a:r>
          </a:p>
          <a:p>
            <a:r>
              <a:rPr lang="da-DK" dirty="0"/>
              <a:t>Forklaring: Noget af ferietillægget følger regler i ferieloven, og noget følger de regler, som er aftalt i overenskomsterne.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0BA390A8-551C-B742-93FC-13A981FC1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0890">
            <a:off x="624273" y="2084402"/>
            <a:ext cx="1901686" cy="140266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66AC32D7-4AC2-C44F-8C6B-D7069F50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2871">
            <a:off x="1675391" y="3437453"/>
            <a:ext cx="1901686" cy="140266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9816B195-1414-8344-A40D-20E20C34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03" y="5023135"/>
            <a:ext cx="1901686" cy="14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mulighed: Ferie på forskud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/>
              <a:t>Hvis du ønsker at holde ferie, og ikke har optjent feriedage nok, kan du aftale med din arbejdsgiver at få nogle dage på forskud.</a:t>
            </a:r>
          </a:p>
          <a:p>
            <a:r>
              <a:rPr lang="da-DK" dirty="0"/>
              <a:t>Eksempel: En uges efterårsferie ‘koster’ fem feriedage – men du har kun optjent 2,08 dage fra ferieårets start 1. sept.</a:t>
            </a:r>
          </a:p>
          <a:p>
            <a:r>
              <a:rPr lang="da-DK" dirty="0"/>
              <a:t>De ‘lånte’ feriedage bliver udlignet, når du er tilbage på jobbet.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xmlns="" id="{EFA359B0-4A97-294B-9B99-BB02961F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3986">
            <a:off x="646815" y="3214970"/>
            <a:ext cx="2619801" cy="27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8A1118-DC97-084F-8F67-7EA17DCF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Ferie på forskud: Det med småt…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4A373B2A-BAF9-9F48-B101-6FD0C94B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1806576"/>
            <a:ext cx="8068734" cy="4204757"/>
          </a:xfrm>
        </p:spPr>
        <p:txBody>
          <a:bodyPr>
            <a:normAutofit/>
          </a:bodyPr>
          <a:lstStyle/>
          <a:p>
            <a:r>
              <a:rPr lang="da-DK" dirty="0"/>
              <a:t>Hvis du stopper i jobbet inden du har ‘indhentet’ de lånte feriedage, bliver de modregnet i den sidste løn.</a:t>
            </a:r>
          </a:p>
          <a:p>
            <a:r>
              <a:rPr lang="da-DK" dirty="0"/>
              <a:t>Du kan aldrig få mere ferie på forskud, end du kan nå at optjene inden for ferieåret.</a:t>
            </a:r>
          </a:p>
          <a:p>
            <a:r>
              <a:rPr lang="da-DK" dirty="0"/>
              <a:t>Forskudsferie gælder ikke for den 6. ferieuge.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4C2E5CFC-B3B6-7643-87B9-CB73D00B4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78440"/>
            <a:ext cx="4465674" cy="31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667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Klavika</vt:lpstr>
      <vt:lpstr>Klavika Light</vt:lpstr>
      <vt:lpstr>Klavika Medium</vt:lpstr>
      <vt:lpstr>Office-tema</vt:lpstr>
      <vt:lpstr>Nye  ferieregler  i 2020</vt:lpstr>
      <vt:lpstr>De nuværende ferieregler: Forskudt ferie</vt:lpstr>
      <vt:lpstr>Nye regler fra 1. sept. 2020: Samtidighedsferie</vt:lpstr>
      <vt:lpstr>Nye ferieregler: De vigtigste ændringer</vt:lpstr>
      <vt:lpstr>Den sjette ferieuge er anderledes</vt:lpstr>
      <vt:lpstr>Hvad får man i løn under ferien?</vt:lpstr>
      <vt:lpstr>Ferietillægget: Nu i tre rater</vt:lpstr>
      <vt:lpstr>Ny mulighed: Ferie på forskud</vt:lpstr>
      <vt:lpstr>Ferie på forskud: Det med småt…</vt:lpstr>
      <vt:lpstr>Hvornår kan man holde sin ferie?</vt:lpstr>
      <vt:lpstr>De første fire ferieuger</vt:lpstr>
      <vt:lpstr>Den 5. ferieuge</vt:lpstr>
      <vt:lpstr>Den 6. ferieuge</vt:lpstr>
      <vt:lpstr>Konklusion: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 ferieregler  i 2020</dc:title>
  <dc:creator>Tune Nyborg</dc:creator>
  <cp:lastModifiedBy>Mia Dalby Larsen</cp:lastModifiedBy>
  <cp:revision>45</cp:revision>
  <dcterms:created xsi:type="dcterms:W3CDTF">2019-04-26T09:02:57Z</dcterms:created>
  <dcterms:modified xsi:type="dcterms:W3CDTF">2020-01-20T08:26:20Z</dcterms:modified>
</cp:coreProperties>
</file>