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5" r:id="rId4"/>
  </p:sldMasterIdLst>
  <p:notesMasterIdLst>
    <p:notesMasterId r:id="rId24"/>
  </p:notesMasterIdLst>
  <p:handoutMasterIdLst>
    <p:handoutMasterId r:id="rId25"/>
  </p:handoutMasterIdLst>
  <p:sldIdLst>
    <p:sldId id="320" r:id="rId5"/>
    <p:sldId id="306" r:id="rId6"/>
    <p:sldId id="258" r:id="rId7"/>
    <p:sldId id="322" r:id="rId8"/>
    <p:sldId id="323" r:id="rId9"/>
    <p:sldId id="309" r:id="rId10"/>
    <p:sldId id="324" r:id="rId11"/>
    <p:sldId id="325" r:id="rId12"/>
    <p:sldId id="326" r:id="rId13"/>
    <p:sldId id="313" r:id="rId14"/>
    <p:sldId id="327" r:id="rId15"/>
    <p:sldId id="328" r:id="rId16"/>
    <p:sldId id="329" r:id="rId17"/>
    <p:sldId id="330" r:id="rId18"/>
    <p:sldId id="331" r:id="rId19"/>
    <p:sldId id="321" r:id="rId20"/>
    <p:sldId id="332" r:id="rId21"/>
    <p:sldId id="333" r:id="rId22"/>
    <p:sldId id="319" r:id="rId23"/>
  </p:sldIdLst>
  <p:sldSz cx="12190413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49C8C9A-4BAD-ABE5-2835-02B8BA512A88}" name="Marie-Louise Skjølstrup" initials="MLS" userId="S::marie-louise@wearebro.dk::f63a6153-c67d-4c49-b4af-1446feba683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e Hemmingsen" initials="MH" lastIdx="31" clrIdx="0">
    <p:extLst>
      <p:ext uri="{19B8F6BF-5375-455C-9EA6-DF929625EA0E}">
        <p15:presenceInfo xmlns:p15="http://schemas.microsoft.com/office/powerpoint/2012/main" userId="S::marie.hemmingsen@wearebro.dk::a8969889-03d8-4081-8e71-864a4c3ef67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B43E"/>
    <a:srgbClr val="CE654D"/>
    <a:srgbClr val="E8BF41"/>
    <a:srgbClr val="F29E05"/>
    <a:srgbClr val="FFFFFF"/>
    <a:srgbClr val="323232"/>
    <a:srgbClr val="DC5C46"/>
    <a:srgbClr val="F0BE0A"/>
    <a:srgbClr val="F955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llemlayout 2 - Marker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llemlayout 2 - Marker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llemlayout 2 - Marker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Ingen typografi, tabelgit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77" autoAdjust="0"/>
    <p:restoredTop sz="90678" autoAdjust="0"/>
  </p:normalViewPr>
  <p:slideViewPr>
    <p:cSldViewPr snapToObjects="1">
      <p:cViewPr varScale="1">
        <p:scale>
          <a:sx n="92" d="100"/>
          <a:sy n="92" d="100"/>
        </p:scale>
        <p:origin x="116" y="64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9" d="100"/>
          <a:sy n="89" d="100"/>
        </p:scale>
        <p:origin x="4496" y="1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B25BE25-982B-4147-AA9F-BE946B818A60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0D1E8BB-25A1-A84B-B08A-69803977B03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5571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E0725DA-5D4A-4BC9-A71E-39944B8F2786}" type="datetimeFigureOut">
              <a:rPr lang="en-GB" smtClean="0"/>
              <a:t>09/12/2025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BA7B353-1220-46C9-9042-B8917EFC07E1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2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LOGO">
    <p:bg>
      <p:bgPr>
        <a:solidFill>
          <a:srgbClr val="F29E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indoor, building, mirror, photo&#10;&#10;Description automatically generated">
            <a:extLst>
              <a:ext uri="{FF2B5EF4-FFF2-40B4-BE49-F238E27FC236}">
                <a16:creationId xmlns:a16="http://schemas.microsoft.com/office/drawing/2014/main" id="{5192E70E-4447-2A40-B0C8-1F498EEA7E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12190413" cy="6857107"/>
          </a:xfrm>
          <a:prstGeom prst="rect">
            <a:avLst/>
          </a:prstGeom>
        </p:spPr>
      </p:pic>
      <p:pic>
        <p:nvPicPr>
          <p:cNvPr id="74" name="Picture 73" descr="A picture containing drawing&#10;&#10;Description automatically generated">
            <a:extLst>
              <a:ext uri="{FF2B5EF4-FFF2-40B4-BE49-F238E27FC236}">
                <a16:creationId xmlns:a16="http://schemas.microsoft.com/office/drawing/2014/main" id="{2B76500D-1FFF-0543-AF77-B4973E0B721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001" y="2613986"/>
            <a:ext cx="3672409" cy="163002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213ADE-5C78-FC4C-AE46-4DEF61A35F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52240" y="5221518"/>
            <a:ext cx="4303206" cy="358775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 err="1"/>
              <a:t>indsæt</a:t>
            </a:r>
            <a:r>
              <a:rPr lang="en-GB" dirty="0"/>
              <a:t> </a:t>
            </a:r>
            <a:r>
              <a:rPr lang="en-GB" dirty="0" err="1"/>
              <a:t>præsentationstitel</a:t>
            </a:r>
            <a:r>
              <a:rPr lang="en-GB" dirty="0"/>
              <a:t> her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772661F-563E-9446-9CDB-33C6BC7DB4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52240" y="5579864"/>
            <a:ext cx="4303206" cy="358775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 err="1"/>
              <a:t>Indsæt</a:t>
            </a:r>
            <a:r>
              <a:rPr lang="en-GB" dirty="0"/>
              <a:t> </a:t>
            </a:r>
            <a:r>
              <a:rPr lang="en-GB" dirty="0" err="1"/>
              <a:t>dato</a:t>
            </a:r>
            <a:r>
              <a:rPr lang="en-GB" dirty="0"/>
              <a:t> her</a:t>
            </a:r>
          </a:p>
        </p:txBody>
      </p:sp>
    </p:spTree>
    <p:extLst>
      <p:ext uri="{BB962C8B-B14F-4D97-AF65-F5344CB8AC3E}">
        <p14:creationId xmlns:p14="http://schemas.microsoft.com/office/powerpoint/2010/main" val="49453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rside LOGO">
    <p:bg>
      <p:bgPr>
        <a:solidFill>
          <a:srgbClr val="F29E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person, indoor, sitting, young&#10;&#10;Description automatically generated">
            <a:extLst>
              <a:ext uri="{FF2B5EF4-FFF2-40B4-BE49-F238E27FC236}">
                <a16:creationId xmlns:a16="http://schemas.microsoft.com/office/drawing/2014/main" id="{9C645B56-C1E8-C946-B219-0B61A3C3C0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12190413" cy="6857107"/>
          </a:xfrm>
          <a:prstGeom prst="rect">
            <a:avLst/>
          </a:prstGeom>
        </p:spPr>
      </p:pic>
      <p:pic>
        <p:nvPicPr>
          <p:cNvPr id="74" name="Picture 73" descr="A picture containing drawing&#10;&#10;Description automatically generated">
            <a:extLst>
              <a:ext uri="{FF2B5EF4-FFF2-40B4-BE49-F238E27FC236}">
                <a16:creationId xmlns:a16="http://schemas.microsoft.com/office/drawing/2014/main" id="{2B76500D-1FFF-0543-AF77-B4973E0B721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001" y="2613986"/>
            <a:ext cx="3672409" cy="163002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213ADE-5C78-FC4C-AE46-4DEF61A35F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52240" y="5221518"/>
            <a:ext cx="4303206" cy="358775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 err="1"/>
              <a:t>indsæt</a:t>
            </a:r>
            <a:r>
              <a:rPr lang="en-GB" dirty="0"/>
              <a:t> </a:t>
            </a:r>
            <a:r>
              <a:rPr lang="en-GB" dirty="0" err="1"/>
              <a:t>præsentationstitel</a:t>
            </a:r>
            <a:r>
              <a:rPr lang="en-GB" dirty="0"/>
              <a:t> her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772661F-563E-9446-9CDB-33C6BC7DB4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52240" y="5579864"/>
            <a:ext cx="4303206" cy="358775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 err="1"/>
              <a:t>Indsæt</a:t>
            </a:r>
            <a:r>
              <a:rPr lang="en-GB" dirty="0"/>
              <a:t> </a:t>
            </a:r>
            <a:r>
              <a:rPr lang="en-GB" dirty="0" err="1"/>
              <a:t>dato</a:t>
            </a:r>
            <a:r>
              <a:rPr lang="en-GB" dirty="0"/>
              <a:t> her</a:t>
            </a:r>
          </a:p>
        </p:txBody>
      </p:sp>
    </p:spTree>
    <p:extLst>
      <p:ext uri="{BB962C8B-B14F-4D97-AF65-F5344CB8AC3E}">
        <p14:creationId xmlns:p14="http://schemas.microsoft.com/office/powerpoint/2010/main" val="98350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orside LOGO">
    <p:bg>
      <p:bgPr>
        <a:solidFill>
          <a:srgbClr val="F29E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riding a bicycle on a road&#10;&#10;Description automatically generated">
            <a:extLst>
              <a:ext uri="{FF2B5EF4-FFF2-40B4-BE49-F238E27FC236}">
                <a16:creationId xmlns:a16="http://schemas.microsoft.com/office/drawing/2014/main" id="{E572D90C-B84A-8246-9E55-96A2E58D1C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12190413" cy="6857107"/>
          </a:xfrm>
          <a:prstGeom prst="rect">
            <a:avLst/>
          </a:prstGeom>
        </p:spPr>
      </p:pic>
      <p:pic>
        <p:nvPicPr>
          <p:cNvPr id="74" name="Picture 73" descr="A picture containing drawing&#10;&#10;Description automatically generated">
            <a:extLst>
              <a:ext uri="{FF2B5EF4-FFF2-40B4-BE49-F238E27FC236}">
                <a16:creationId xmlns:a16="http://schemas.microsoft.com/office/drawing/2014/main" id="{2B76500D-1FFF-0543-AF77-B4973E0B721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001" y="2613986"/>
            <a:ext cx="3672409" cy="163002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213ADE-5C78-FC4C-AE46-4DEF61A35F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52240" y="5221518"/>
            <a:ext cx="4303206" cy="358775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 err="1"/>
              <a:t>indsæt</a:t>
            </a:r>
            <a:r>
              <a:rPr lang="en-GB" dirty="0"/>
              <a:t> </a:t>
            </a:r>
            <a:r>
              <a:rPr lang="en-GB" dirty="0" err="1"/>
              <a:t>præsentationstitel</a:t>
            </a:r>
            <a:r>
              <a:rPr lang="en-GB" dirty="0"/>
              <a:t> her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772661F-563E-9446-9CDB-33C6BC7DB4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52240" y="5579864"/>
            <a:ext cx="4303206" cy="358775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 err="1"/>
              <a:t>Indsæt</a:t>
            </a:r>
            <a:r>
              <a:rPr lang="en-GB" dirty="0"/>
              <a:t> </a:t>
            </a:r>
            <a:r>
              <a:rPr lang="en-GB" dirty="0" err="1"/>
              <a:t>dato</a:t>
            </a:r>
            <a:r>
              <a:rPr lang="en-GB" dirty="0"/>
              <a:t> her</a:t>
            </a:r>
          </a:p>
        </p:txBody>
      </p:sp>
    </p:spTree>
    <p:extLst>
      <p:ext uri="{BB962C8B-B14F-4D97-AF65-F5344CB8AC3E}">
        <p14:creationId xmlns:p14="http://schemas.microsoft.com/office/powerpoint/2010/main" val="3439722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1">
    <p:bg>
      <p:bgPr>
        <a:solidFill>
          <a:srgbClr val="F29E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indoor, building, mirror, photo&#10;&#10;Description automatically generated">
            <a:extLst>
              <a:ext uri="{FF2B5EF4-FFF2-40B4-BE49-F238E27FC236}">
                <a16:creationId xmlns:a16="http://schemas.microsoft.com/office/drawing/2014/main" id="{3F1E3F98-97D1-0F46-BC2E-F38DB10B4D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12190413" cy="6857107"/>
          </a:xfrm>
          <a:prstGeom prst="rect">
            <a:avLst/>
          </a:prstGeom>
        </p:spPr>
      </p:pic>
      <p:pic>
        <p:nvPicPr>
          <p:cNvPr id="74" name="Picture 73" descr="A picture containing drawing&#10;&#10;Description automatically generated">
            <a:extLst>
              <a:ext uri="{FF2B5EF4-FFF2-40B4-BE49-F238E27FC236}">
                <a16:creationId xmlns:a16="http://schemas.microsoft.com/office/drawing/2014/main" id="{2B76500D-1FFF-0543-AF77-B4973E0B721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288" y="5877272"/>
            <a:ext cx="1134543" cy="503575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22A4714-1392-3845-9B36-E0E7F3D615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943" y="2672556"/>
            <a:ext cx="5616575" cy="1512888"/>
          </a:xfrm>
          <a:prstGeom prst="rect">
            <a:avLst/>
          </a:prstGeom>
        </p:spPr>
        <p:txBody>
          <a:bodyPr anchor="ctr"/>
          <a:lstStyle>
            <a:lvl1pPr algn="ctr">
              <a:defRPr sz="5400" b="1" i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 err="1"/>
              <a:t>Indsæt</a:t>
            </a:r>
            <a:r>
              <a:rPr lang="en-GB" dirty="0"/>
              <a:t> </a:t>
            </a:r>
          </a:p>
          <a:p>
            <a:pPr lvl="0"/>
            <a:r>
              <a:rPr lang="en-GB" dirty="0" err="1"/>
              <a:t>præsentationstitel</a:t>
            </a:r>
            <a:r>
              <a:rPr lang="en-GB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213ADE-5C78-FC4C-AE46-4DEF61A35F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43475" y="4582393"/>
            <a:ext cx="2160588" cy="358775"/>
          </a:xfrm>
          <a:prstGeom prst="rect">
            <a:avLst/>
          </a:prstGeom>
        </p:spPr>
        <p:txBody>
          <a:bodyPr anchor="ctr"/>
          <a:lstStyle>
            <a:lvl1pPr algn="ctr">
              <a:defRPr sz="16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 err="1"/>
              <a:t>Indsæt</a:t>
            </a:r>
            <a:r>
              <a:rPr lang="en-GB" dirty="0"/>
              <a:t> </a:t>
            </a:r>
            <a:r>
              <a:rPr lang="en-GB" dirty="0" err="1"/>
              <a:t>dato</a:t>
            </a:r>
            <a:r>
              <a:rPr lang="en-GB" dirty="0"/>
              <a:t> her</a:t>
            </a:r>
          </a:p>
        </p:txBody>
      </p:sp>
    </p:spTree>
    <p:extLst>
      <p:ext uri="{BB962C8B-B14F-4D97-AF65-F5344CB8AC3E}">
        <p14:creationId xmlns:p14="http://schemas.microsoft.com/office/powerpoint/2010/main" val="205204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2">
    <p:bg>
      <p:bgPr>
        <a:solidFill>
          <a:srgbClr val="F29E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clock&#10;&#10;Description automatically generated">
            <a:extLst>
              <a:ext uri="{FF2B5EF4-FFF2-40B4-BE49-F238E27FC236}">
                <a16:creationId xmlns:a16="http://schemas.microsoft.com/office/drawing/2014/main" id="{80023D8A-98C3-784F-BE0F-3E4940383C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734" y="-963488"/>
            <a:ext cx="8640960" cy="8640960"/>
          </a:xfrm>
          <a:prstGeom prst="rect">
            <a:avLst/>
          </a:prstGeom>
        </p:spPr>
      </p:pic>
      <p:sp>
        <p:nvSpPr>
          <p:cNvPr id="45" name="object 3">
            <a:extLst>
              <a:ext uri="{FF2B5EF4-FFF2-40B4-BE49-F238E27FC236}">
                <a16:creationId xmlns:a16="http://schemas.microsoft.com/office/drawing/2014/main" id="{3690C682-D6D7-5847-8B4D-EF1F1E67379F}"/>
              </a:ext>
            </a:extLst>
          </p:cNvPr>
          <p:cNvSpPr/>
          <p:nvPr userDrawn="1"/>
        </p:nvSpPr>
        <p:spPr>
          <a:xfrm>
            <a:off x="5573" y="6625689"/>
            <a:ext cx="6505968" cy="231380"/>
          </a:xfrm>
          <a:custGeom>
            <a:avLst/>
            <a:gdLst/>
            <a:ahLst/>
            <a:cxnLst/>
            <a:rect l="l" t="t" r="r" b="b"/>
            <a:pathLst>
              <a:path w="10730865" h="381634">
                <a:moveTo>
                  <a:pt x="0" y="381300"/>
                </a:moveTo>
                <a:lnTo>
                  <a:pt x="10730551" y="381300"/>
                </a:lnTo>
                <a:lnTo>
                  <a:pt x="10730551" y="0"/>
                </a:lnTo>
                <a:lnTo>
                  <a:pt x="0" y="0"/>
                </a:lnTo>
                <a:lnTo>
                  <a:pt x="0" y="381300"/>
                </a:lnTo>
                <a:close/>
              </a:path>
            </a:pathLst>
          </a:custGeom>
          <a:solidFill>
            <a:srgbClr val="F29E05"/>
          </a:solidFill>
        </p:spPr>
        <p:txBody>
          <a:bodyPr wrap="square" lIns="0" tIns="0" rIns="0" bIns="0" rtlCol="0"/>
          <a:lstStyle/>
          <a:p>
            <a:endParaRPr sz="661"/>
          </a:p>
        </p:txBody>
      </p:sp>
      <p:sp>
        <p:nvSpPr>
          <p:cNvPr id="46" name="object 4">
            <a:extLst>
              <a:ext uri="{FF2B5EF4-FFF2-40B4-BE49-F238E27FC236}">
                <a16:creationId xmlns:a16="http://schemas.microsoft.com/office/drawing/2014/main" id="{E7FFEAB3-2BE7-5F41-A343-9E3946C6D2F8}"/>
              </a:ext>
            </a:extLst>
          </p:cNvPr>
          <p:cNvSpPr/>
          <p:nvPr userDrawn="1"/>
        </p:nvSpPr>
        <p:spPr>
          <a:xfrm>
            <a:off x="6574788" y="6625689"/>
            <a:ext cx="5614328" cy="231380"/>
          </a:xfrm>
          <a:custGeom>
            <a:avLst/>
            <a:gdLst/>
            <a:ahLst/>
            <a:cxnLst/>
            <a:rect l="l" t="t" r="r" b="b"/>
            <a:pathLst>
              <a:path w="9260205" h="381634">
                <a:moveTo>
                  <a:pt x="0" y="381300"/>
                </a:moveTo>
                <a:lnTo>
                  <a:pt x="9259723" y="381300"/>
                </a:lnTo>
                <a:lnTo>
                  <a:pt x="9259723" y="0"/>
                </a:lnTo>
                <a:lnTo>
                  <a:pt x="0" y="0"/>
                </a:lnTo>
                <a:lnTo>
                  <a:pt x="0" y="381300"/>
                </a:lnTo>
                <a:close/>
              </a:path>
            </a:pathLst>
          </a:custGeom>
          <a:solidFill>
            <a:srgbClr val="F29E05"/>
          </a:solidFill>
        </p:spPr>
        <p:txBody>
          <a:bodyPr wrap="square" lIns="0" tIns="0" rIns="0" bIns="0" rtlCol="0"/>
          <a:lstStyle/>
          <a:p>
            <a:endParaRPr sz="661"/>
          </a:p>
        </p:txBody>
      </p:sp>
      <p:pic>
        <p:nvPicPr>
          <p:cNvPr id="32" name="Picture 31" descr="A picture containing drawing&#10;&#10;Description automatically generated">
            <a:extLst>
              <a:ext uri="{FF2B5EF4-FFF2-40B4-BE49-F238E27FC236}">
                <a16:creationId xmlns:a16="http://schemas.microsoft.com/office/drawing/2014/main" id="{C92D4E3E-EC2C-214A-8C0E-2D94787AD0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288" y="5877272"/>
            <a:ext cx="1134543" cy="50357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E28601-17EA-404D-84D8-F518B09AB9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943" y="2672556"/>
            <a:ext cx="5616575" cy="1512888"/>
          </a:xfrm>
          <a:prstGeom prst="rect">
            <a:avLst/>
          </a:prstGeom>
        </p:spPr>
        <p:txBody>
          <a:bodyPr anchor="ctr"/>
          <a:lstStyle>
            <a:lvl1pPr algn="ctr">
              <a:defRPr sz="5400" b="1" i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 err="1"/>
              <a:t>Indsæt</a:t>
            </a:r>
            <a:r>
              <a:rPr lang="en-GB" dirty="0"/>
              <a:t> </a:t>
            </a:r>
          </a:p>
          <a:p>
            <a:pPr lvl="0"/>
            <a:r>
              <a:rPr lang="en-GB" dirty="0" err="1"/>
              <a:t>præsentationstitel</a:t>
            </a:r>
            <a:r>
              <a:rPr lang="en-GB" dirty="0"/>
              <a:t> 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C6FCF8D-946F-9540-9119-8C11C12D80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43475" y="4582393"/>
            <a:ext cx="2160588" cy="358775"/>
          </a:xfrm>
          <a:prstGeom prst="rect">
            <a:avLst/>
          </a:prstGeom>
        </p:spPr>
        <p:txBody>
          <a:bodyPr anchor="ctr"/>
          <a:lstStyle>
            <a:lvl1pPr algn="ctr">
              <a:defRPr sz="16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 err="1"/>
              <a:t>Indsæt</a:t>
            </a:r>
            <a:r>
              <a:rPr lang="en-GB" dirty="0"/>
              <a:t> </a:t>
            </a:r>
            <a:r>
              <a:rPr lang="en-GB" dirty="0" err="1"/>
              <a:t>dato</a:t>
            </a:r>
            <a:r>
              <a:rPr lang="en-GB" dirty="0"/>
              <a:t> her</a:t>
            </a:r>
          </a:p>
        </p:txBody>
      </p:sp>
    </p:spTree>
    <p:extLst>
      <p:ext uri="{BB962C8B-B14F-4D97-AF65-F5344CB8AC3E}">
        <p14:creationId xmlns:p14="http://schemas.microsoft.com/office/powerpoint/2010/main" val="463374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800" y="459180"/>
            <a:ext cx="11160000" cy="49859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 err="1"/>
              <a:t>Klik</a:t>
            </a:r>
            <a:r>
              <a:rPr lang="en-US" dirty="0"/>
              <a:t> for at </a:t>
            </a:r>
            <a:r>
              <a:rPr lang="en-US" dirty="0" err="1"/>
              <a:t>redigere</a:t>
            </a:r>
            <a:r>
              <a:rPr lang="en-US" dirty="0"/>
              <a:t> master</a:t>
            </a:r>
            <a:endParaRPr lang="en-GB" dirty="0"/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EAD52A24-19C5-8149-9400-E2041C577B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288" y="5876890"/>
            <a:ext cx="1134542" cy="50357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E2141FD-C455-9342-879E-3C1B455C3F6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206" y="1594800"/>
            <a:ext cx="8748352" cy="4282090"/>
          </a:xfrm>
          <a:prstGeom prst="rect">
            <a:avLst/>
          </a:prstGeom>
        </p:spPr>
        <p:txBody>
          <a:bodyPr/>
          <a:lstStyle>
            <a:lvl1pPr>
              <a:buClr>
                <a:srgbClr val="F29E05"/>
              </a:buClr>
              <a:defRPr sz="2800"/>
            </a:lvl1pPr>
            <a:lvl2pPr marL="180000" indent="-180000">
              <a:buClr>
                <a:srgbClr val="F29E05"/>
              </a:buClr>
              <a:buFont typeface="Wingdings" pitchFamily="2" charset="2"/>
              <a:buChar char="§"/>
              <a:defRPr sz="2800"/>
            </a:lvl2pPr>
            <a:lvl3pPr marL="504000" indent="-324000">
              <a:buClr>
                <a:srgbClr val="F29E05"/>
              </a:buClr>
              <a:buFont typeface="Wingdings" pitchFamily="2" charset="2"/>
              <a:buChar char="§"/>
              <a:defRPr sz="2800"/>
            </a:lvl3pPr>
            <a:lvl4pPr marL="684000" indent="-180000">
              <a:buClr>
                <a:srgbClr val="F29E05"/>
              </a:buClr>
              <a:buFont typeface="Wingdings" pitchFamily="2" charset="2"/>
              <a:buChar char="§"/>
              <a:defRPr sz="2800"/>
            </a:lvl4pPr>
            <a:lvl5pPr marL="972000" indent="-288000">
              <a:buClr>
                <a:srgbClr val="F29E05"/>
              </a:buClr>
              <a:buFont typeface="Wingdings" pitchFamily="2" charset="2"/>
              <a:buChar char="§"/>
              <a:defRPr sz="2800"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r>
              <a:rPr lang="en-US" dirty="0"/>
              <a:t> her</a:t>
            </a:r>
          </a:p>
          <a:p>
            <a:pPr lvl="1"/>
            <a:r>
              <a:rPr lang="en-US" dirty="0" err="1"/>
              <a:t>Første</a:t>
            </a:r>
            <a:r>
              <a:rPr lang="en-US" dirty="0"/>
              <a:t> </a:t>
            </a:r>
          </a:p>
          <a:p>
            <a:pPr lvl="2"/>
            <a:r>
              <a:rPr lang="en-US" dirty="0" err="1"/>
              <a:t>Anden</a:t>
            </a:r>
            <a:endParaRPr lang="en-US" dirty="0"/>
          </a:p>
          <a:p>
            <a:pPr lvl="3"/>
            <a:r>
              <a:rPr lang="en-US" dirty="0" err="1"/>
              <a:t>Tredje</a:t>
            </a:r>
            <a:endParaRPr lang="en-US" dirty="0"/>
          </a:p>
          <a:p>
            <a:pPr lvl="4"/>
            <a:r>
              <a:rPr lang="en-US" dirty="0" err="1"/>
              <a:t>Femte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998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39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800" y="459180"/>
            <a:ext cx="11160000" cy="49859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US" dirty="0" err="1"/>
              <a:t>Klik</a:t>
            </a:r>
            <a:r>
              <a:rPr lang="en-US" dirty="0"/>
              <a:t> for at </a:t>
            </a:r>
            <a:r>
              <a:rPr lang="en-US" dirty="0" err="1"/>
              <a:t>redigere</a:t>
            </a:r>
            <a:r>
              <a:rPr lang="en-US" dirty="0"/>
              <a:t> master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206" y="1594800"/>
            <a:ext cx="5400000" cy="3922432"/>
          </a:xfrm>
          <a:prstGeom prst="rect">
            <a:avLst/>
          </a:prstGeom>
        </p:spPr>
        <p:txBody>
          <a:bodyPr/>
          <a:lstStyle>
            <a:lvl1pPr>
              <a:buClr>
                <a:srgbClr val="F29E05"/>
              </a:buClr>
              <a:defRPr sz="2400"/>
            </a:lvl1pPr>
            <a:lvl2pPr marL="180000" indent="-180000">
              <a:buClr>
                <a:srgbClr val="F29E05"/>
              </a:buClr>
              <a:buFont typeface="Wingdings" pitchFamily="2" charset="2"/>
              <a:buChar char="§"/>
              <a:defRPr sz="2400"/>
            </a:lvl2pPr>
            <a:lvl3pPr marL="504000" indent="-324000">
              <a:buClr>
                <a:srgbClr val="F29E05"/>
              </a:buClr>
              <a:buFont typeface="Wingdings" pitchFamily="2" charset="2"/>
              <a:buChar char="§"/>
              <a:defRPr sz="2400"/>
            </a:lvl3pPr>
            <a:lvl4pPr marL="684000" indent="-180000">
              <a:buClr>
                <a:srgbClr val="F29E05"/>
              </a:buClr>
              <a:buFont typeface="Wingdings" pitchFamily="2" charset="2"/>
              <a:buChar char="§"/>
              <a:defRPr sz="2400"/>
            </a:lvl4pPr>
            <a:lvl5pPr marL="972000" indent="-288000">
              <a:buClr>
                <a:srgbClr val="F29E05"/>
              </a:buClr>
              <a:buFont typeface="Wingdings" pitchFamily="2" charset="2"/>
              <a:buChar char="§"/>
              <a:defRPr sz="2400"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r>
              <a:rPr lang="en-US" dirty="0"/>
              <a:t> her</a:t>
            </a:r>
          </a:p>
          <a:p>
            <a:pPr lvl="1"/>
            <a:r>
              <a:rPr lang="en-US" dirty="0" err="1"/>
              <a:t>Første</a:t>
            </a:r>
            <a:r>
              <a:rPr lang="en-US" dirty="0"/>
              <a:t> </a:t>
            </a:r>
          </a:p>
          <a:p>
            <a:pPr lvl="2"/>
            <a:r>
              <a:rPr lang="en-US" dirty="0" err="1"/>
              <a:t>Anden</a:t>
            </a:r>
            <a:endParaRPr lang="en-US" dirty="0"/>
          </a:p>
          <a:p>
            <a:pPr lvl="3"/>
            <a:r>
              <a:rPr lang="en-US" dirty="0" err="1"/>
              <a:t>Tredje</a:t>
            </a:r>
            <a:endParaRPr lang="en-US" dirty="0"/>
          </a:p>
          <a:p>
            <a:pPr lvl="4"/>
            <a:r>
              <a:rPr lang="en-US" dirty="0" err="1"/>
              <a:t>Femte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 hasCustomPrompt="1"/>
          </p:nvPr>
        </p:nvSpPr>
        <p:spPr>
          <a:xfrm>
            <a:off x="6274800" y="1594800"/>
            <a:ext cx="5400000" cy="3922432"/>
          </a:xfrm>
          <a:prstGeom prst="rect">
            <a:avLst/>
          </a:prstGeom>
        </p:spPr>
        <p:txBody>
          <a:bodyPr/>
          <a:lstStyle>
            <a:lvl1pPr>
              <a:buClr>
                <a:srgbClr val="F29E05"/>
              </a:buClr>
              <a:defRPr sz="2400"/>
            </a:lvl1pPr>
            <a:lvl2pPr marL="180000" indent="-180000">
              <a:buClr>
                <a:srgbClr val="F29E05"/>
              </a:buClr>
              <a:buFont typeface="Wingdings" pitchFamily="2" charset="2"/>
              <a:buChar char="§"/>
              <a:defRPr sz="2400"/>
            </a:lvl2pPr>
            <a:lvl3pPr marL="504000" indent="-324000">
              <a:buClr>
                <a:srgbClr val="F29E05"/>
              </a:buClr>
              <a:buFont typeface="Wingdings" pitchFamily="2" charset="2"/>
              <a:buChar char="§"/>
              <a:defRPr sz="2400"/>
            </a:lvl3pPr>
            <a:lvl4pPr marL="684000" indent="-180000">
              <a:buClr>
                <a:srgbClr val="F29E05"/>
              </a:buClr>
              <a:buFont typeface="Wingdings" pitchFamily="2" charset="2"/>
              <a:buChar char="§"/>
              <a:defRPr sz="2400"/>
            </a:lvl4pPr>
            <a:lvl5pPr marL="972000" indent="-288000">
              <a:buClr>
                <a:srgbClr val="F29E05"/>
              </a:buClr>
              <a:buFont typeface="Wingdings" pitchFamily="2" charset="2"/>
              <a:buChar char="§"/>
              <a:defRPr sz="2400"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r>
              <a:rPr lang="en-US" dirty="0"/>
              <a:t> her</a:t>
            </a:r>
          </a:p>
          <a:p>
            <a:pPr lvl="1"/>
            <a:r>
              <a:rPr lang="en-US" dirty="0" err="1"/>
              <a:t>Første</a:t>
            </a:r>
            <a:r>
              <a:rPr lang="en-US" dirty="0"/>
              <a:t> </a:t>
            </a:r>
          </a:p>
          <a:p>
            <a:pPr lvl="2"/>
            <a:r>
              <a:rPr lang="en-US" dirty="0" err="1"/>
              <a:t>Anden</a:t>
            </a:r>
            <a:endParaRPr lang="en-US" dirty="0"/>
          </a:p>
          <a:p>
            <a:pPr lvl="3"/>
            <a:r>
              <a:rPr lang="en-US" dirty="0" err="1"/>
              <a:t>Tredje</a:t>
            </a:r>
            <a:endParaRPr lang="en-US" dirty="0"/>
          </a:p>
          <a:p>
            <a:pPr lvl="4"/>
            <a:r>
              <a:rPr lang="en-US" dirty="0" err="1"/>
              <a:t>Femte</a:t>
            </a:r>
            <a:endParaRPr lang="en-GB" dirty="0"/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0BBE0143-003B-5148-80FD-229CBC90D0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288" y="5876890"/>
            <a:ext cx="1134542" cy="5035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EA8016-E00D-0E4B-9865-BE7CE0909CA9}"/>
              </a:ext>
            </a:extLst>
          </p:cNvPr>
          <p:cNvSpPr txBox="1"/>
          <p:nvPr userDrawn="1"/>
        </p:nvSpPr>
        <p:spPr>
          <a:xfrm>
            <a:off x="514800" y="6291097"/>
            <a:ext cx="7558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D097AA7A-60A4-BB4A-9A54-C49BCD6B1DC1}" type="slidenum">
              <a:rPr lang="da-DK" sz="1400" smtClean="0">
                <a:solidFill>
                  <a:srgbClr val="F29E05"/>
                </a:solidFill>
              </a:rPr>
              <a:t>‹nr.›</a:t>
            </a:fld>
            <a:endParaRPr lang="da-DK" sz="1400" dirty="0" err="1">
              <a:solidFill>
                <a:srgbClr val="F29E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27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/ Bill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22DBF3A5-D7E1-5544-901D-F0187AE227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288" y="5877272"/>
            <a:ext cx="1134543" cy="503575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030D3D5-CD10-7046-8E4A-2707999663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5206" y="0"/>
            <a:ext cx="6095206" cy="6858000"/>
          </a:xfrm>
          <a:prstGeom prst="rect">
            <a:avLst/>
          </a:prstGeom>
          <a:solidFill>
            <a:srgbClr val="F29E05">
              <a:alpha val="0"/>
            </a:srgbClr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da-DK" dirty="0" err="1"/>
              <a:t>Billed</a:t>
            </a:r>
            <a:endParaRPr lang="da-DK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3658413-921B-0244-9520-EE993E29DD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4800" y="459180"/>
            <a:ext cx="11160000" cy="49859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US" dirty="0" err="1"/>
              <a:t>Klik</a:t>
            </a:r>
            <a:r>
              <a:rPr lang="en-US" dirty="0"/>
              <a:t> for at </a:t>
            </a:r>
            <a:r>
              <a:rPr lang="en-US" dirty="0" err="1"/>
              <a:t>redigere</a:t>
            </a:r>
            <a:r>
              <a:rPr lang="en-US" dirty="0"/>
              <a:t> master</a:t>
            </a:r>
            <a:endParaRPr lang="en-GB" dirty="0"/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D9D3E07F-8F26-A64C-96F3-57E0FDDA4D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9688" y="6029672"/>
            <a:ext cx="1134543" cy="5035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012E318-DA79-154A-8171-386CE534114D}"/>
              </a:ext>
            </a:extLst>
          </p:cNvPr>
          <p:cNvSpPr txBox="1"/>
          <p:nvPr userDrawn="1"/>
        </p:nvSpPr>
        <p:spPr>
          <a:xfrm>
            <a:off x="514800" y="6291097"/>
            <a:ext cx="7558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D097AA7A-60A4-BB4A-9A54-C49BCD6B1DC1}" type="slidenum">
              <a:rPr lang="da-DK" sz="1400" smtClean="0">
                <a:solidFill>
                  <a:srgbClr val="F29E05"/>
                </a:solidFill>
              </a:rPr>
              <a:t>‹nr.›</a:t>
            </a:fld>
            <a:endParaRPr lang="da-DK" sz="1400" dirty="0" err="1">
              <a:solidFill>
                <a:srgbClr val="F29E05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B92CA3E-7A8F-1145-980C-79636D1E86B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206" y="1594800"/>
            <a:ext cx="5400000" cy="3922432"/>
          </a:xfrm>
          <a:prstGeom prst="rect">
            <a:avLst/>
          </a:prstGeom>
        </p:spPr>
        <p:txBody>
          <a:bodyPr/>
          <a:lstStyle>
            <a:lvl1pPr>
              <a:buClr>
                <a:srgbClr val="F29E05"/>
              </a:buClr>
              <a:defRPr sz="2400"/>
            </a:lvl1pPr>
            <a:lvl2pPr marL="180000" indent="-180000">
              <a:buClr>
                <a:srgbClr val="F29E05"/>
              </a:buClr>
              <a:buFont typeface="Wingdings" pitchFamily="2" charset="2"/>
              <a:buChar char="§"/>
              <a:defRPr sz="2400"/>
            </a:lvl2pPr>
            <a:lvl3pPr marL="504000" indent="-324000">
              <a:buClr>
                <a:srgbClr val="F29E05"/>
              </a:buClr>
              <a:buFont typeface="Wingdings" pitchFamily="2" charset="2"/>
              <a:buChar char="§"/>
              <a:defRPr sz="2400"/>
            </a:lvl3pPr>
            <a:lvl4pPr marL="684000" indent="-180000">
              <a:buClr>
                <a:srgbClr val="F29E05"/>
              </a:buClr>
              <a:buFont typeface="Wingdings" pitchFamily="2" charset="2"/>
              <a:buChar char="§"/>
              <a:defRPr sz="2400"/>
            </a:lvl4pPr>
            <a:lvl5pPr marL="972000" indent="-288000">
              <a:buClr>
                <a:srgbClr val="F29E05"/>
              </a:buClr>
              <a:buFont typeface="Wingdings" pitchFamily="2" charset="2"/>
              <a:buChar char="§"/>
              <a:defRPr sz="2400"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r>
              <a:rPr lang="en-US" dirty="0"/>
              <a:t> her</a:t>
            </a:r>
          </a:p>
          <a:p>
            <a:pPr lvl="1"/>
            <a:r>
              <a:rPr lang="en-US" dirty="0" err="1"/>
              <a:t>Første</a:t>
            </a:r>
            <a:r>
              <a:rPr lang="en-US" dirty="0"/>
              <a:t> </a:t>
            </a:r>
          </a:p>
          <a:p>
            <a:pPr lvl="2"/>
            <a:r>
              <a:rPr lang="en-US" dirty="0" err="1"/>
              <a:t>Anden</a:t>
            </a:r>
            <a:endParaRPr lang="en-US" dirty="0"/>
          </a:p>
          <a:p>
            <a:pPr lvl="3"/>
            <a:r>
              <a:rPr lang="en-US" dirty="0" err="1"/>
              <a:t>Tredje</a:t>
            </a:r>
            <a:endParaRPr lang="en-US" dirty="0"/>
          </a:p>
          <a:p>
            <a:pPr lvl="4"/>
            <a:r>
              <a:rPr lang="en-US" dirty="0" err="1"/>
              <a:t>Femte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685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4DFB0-4A2C-40AC-8085-65140CD6802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609"/>
            <a:ext cx="12190413" cy="6858000"/>
          </a:xfrm>
          <a:prstGeom prst="rect">
            <a:avLst/>
          </a:prstGeom>
          <a:solidFill>
            <a:srgbClr val="323232">
              <a:alpha val="9000"/>
            </a:srgbClr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Billed</a:t>
            </a:r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22DBF3A5-D7E1-5544-901D-F0187AE227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288" y="5877272"/>
            <a:ext cx="1134543" cy="50357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5455C3C-DFA8-1A40-A634-78466E28CD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4800" y="459180"/>
            <a:ext cx="11160000" cy="49859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 err="1"/>
              <a:t>Klik</a:t>
            </a:r>
            <a:r>
              <a:rPr lang="en-US" dirty="0"/>
              <a:t> for at </a:t>
            </a:r>
            <a:r>
              <a:rPr lang="en-US" dirty="0" err="1"/>
              <a:t>redigere</a:t>
            </a:r>
            <a:r>
              <a:rPr lang="en-US" dirty="0"/>
              <a:t> master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6C9E23-CFAA-EA49-BFBF-1EECE536F616}"/>
              </a:ext>
            </a:extLst>
          </p:cNvPr>
          <p:cNvSpPr txBox="1"/>
          <p:nvPr userDrawn="1"/>
        </p:nvSpPr>
        <p:spPr>
          <a:xfrm>
            <a:off x="514800" y="6291097"/>
            <a:ext cx="7558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D097AA7A-60A4-BB4A-9A54-C49BCD6B1DC1}" type="slidenum">
              <a:rPr lang="da-DK" sz="1400" smtClean="0">
                <a:solidFill>
                  <a:srgbClr val="F29E05"/>
                </a:solidFill>
              </a:rPr>
              <a:t>‹nr.›</a:t>
            </a:fld>
            <a:endParaRPr lang="da-DK" sz="1400" dirty="0" err="1">
              <a:solidFill>
                <a:srgbClr val="F29E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03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Farve 1">
    <p:bg>
      <p:bgPr>
        <a:solidFill>
          <a:srgbClr val="F29E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clock&#10;&#10;Description automatically generated">
            <a:extLst>
              <a:ext uri="{FF2B5EF4-FFF2-40B4-BE49-F238E27FC236}">
                <a16:creationId xmlns:a16="http://schemas.microsoft.com/office/drawing/2014/main" id="{997DB7FC-277D-DF4A-BFC7-7359FDB6E6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734" y="-963488"/>
            <a:ext cx="8640960" cy="8640960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5033139B-2588-8542-A970-0165EBE4DE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288" y="5877272"/>
            <a:ext cx="1134543" cy="50357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3D27A2-B793-A944-9817-70C9B8FC5F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98788" y="2888679"/>
            <a:ext cx="6192837" cy="936625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5400" b="1" i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 err="1"/>
              <a:t>Indsæt</a:t>
            </a:r>
            <a:r>
              <a:rPr lang="en-GB" dirty="0"/>
              <a:t> </a:t>
            </a:r>
          </a:p>
          <a:p>
            <a:pPr lvl="0"/>
            <a:r>
              <a:rPr lang="en-GB" dirty="0"/>
              <a:t>breaker </a:t>
            </a:r>
            <a:r>
              <a:rPr lang="en-GB" dirty="0" err="1"/>
              <a:t>tekst</a:t>
            </a:r>
            <a:endParaRPr lang="da-DK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D6F1EB-D369-654D-8536-D5937BD05F57}"/>
              </a:ext>
            </a:extLst>
          </p:cNvPr>
          <p:cNvSpPr txBox="1"/>
          <p:nvPr userDrawn="1"/>
        </p:nvSpPr>
        <p:spPr>
          <a:xfrm>
            <a:off x="514800" y="6291097"/>
            <a:ext cx="7558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D097AA7A-60A4-BB4A-9A54-C49BCD6B1DC1}" type="slidenum">
              <a:rPr lang="da-DK" sz="1400" smtClean="0">
                <a:solidFill>
                  <a:srgbClr val="FFFFFF"/>
                </a:solidFill>
              </a:rPr>
              <a:t>‹nr.›</a:t>
            </a:fld>
            <a:endParaRPr lang="da-DK" sz="1400" dirty="0" err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559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Farve 2">
    <p:bg>
      <p:bgPr>
        <a:solidFill>
          <a:srgbClr val="F0BE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clock&#10;&#10;Description automatically generated">
            <a:extLst>
              <a:ext uri="{FF2B5EF4-FFF2-40B4-BE49-F238E27FC236}">
                <a16:creationId xmlns:a16="http://schemas.microsoft.com/office/drawing/2014/main" id="{997DB7FC-277D-DF4A-BFC7-7359FDB6E6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734" y="-963488"/>
            <a:ext cx="8640960" cy="8640960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5033139B-2588-8542-A970-0165EBE4DE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288" y="5877272"/>
            <a:ext cx="1134543" cy="5035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18669F-7F9B-1C44-AB1A-E97B20FE0FC7}"/>
              </a:ext>
            </a:extLst>
          </p:cNvPr>
          <p:cNvSpPr txBox="1"/>
          <p:nvPr userDrawn="1"/>
        </p:nvSpPr>
        <p:spPr>
          <a:xfrm>
            <a:off x="514800" y="6291097"/>
            <a:ext cx="7558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D097AA7A-60A4-BB4A-9A54-C49BCD6B1DC1}" type="slidenum">
              <a:rPr lang="da-DK" sz="1400" smtClean="0">
                <a:solidFill>
                  <a:srgbClr val="FFFFFF"/>
                </a:solidFill>
              </a:rPr>
              <a:t>‹nr.›</a:t>
            </a:fld>
            <a:endParaRPr lang="da-DK" sz="1400" dirty="0" err="1">
              <a:solidFill>
                <a:srgbClr val="FFFFFF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94180CA-A62A-3646-AC41-E2E93222A7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98788" y="2888679"/>
            <a:ext cx="6192837" cy="936625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5400" b="1" i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 err="1"/>
              <a:t>Indsæt</a:t>
            </a:r>
            <a:r>
              <a:rPr lang="en-GB" dirty="0"/>
              <a:t> </a:t>
            </a:r>
          </a:p>
          <a:p>
            <a:pPr lvl="0"/>
            <a:r>
              <a:rPr lang="en-GB" dirty="0"/>
              <a:t>breaker </a:t>
            </a:r>
            <a:r>
              <a:rPr lang="en-GB" dirty="0" err="1"/>
              <a:t>tekst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6879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3">
    <p:bg>
      <p:bgPr>
        <a:solidFill>
          <a:srgbClr val="DC5C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clock&#10;&#10;Description automatically generated">
            <a:extLst>
              <a:ext uri="{FF2B5EF4-FFF2-40B4-BE49-F238E27FC236}">
                <a16:creationId xmlns:a16="http://schemas.microsoft.com/office/drawing/2014/main" id="{997DB7FC-277D-DF4A-BFC7-7359FDB6E6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726" y="-603448"/>
            <a:ext cx="8640960" cy="8640960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5033139B-2588-8542-A970-0165EBE4DE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288" y="5877272"/>
            <a:ext cx="1134543" cy="5035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79D4CA-51ED-5846-B13A-DE5CB60BCD0E}"/>
              </a:ext>
            </a:extLst>
          </p:cNvPr>
          <p:cNvSpPr txBox="1"/>
          <p:nvPr userDrawn="1"/>
        </p:nvSpPr>
        <p:spPr>
          <a:xfrm>
            <a:off x="514800" y="6291097"/>
            <a:ext cx="7558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D097AA7A-60A4-BB4A-9A54-C49BCD6B1DC1}" type="slidenum">
              <a:rPr lang="da-DK" sz="1400" smtClean="0">
                <a:solidFill>
                  <a:srgbClr val="FFFFFF"/>
                </a:solidFill>
              </a:rPr>
              <a:t>‹nr.›</a:t>
            </a:fld>
            <a:endParaRPr lang="da-DK" sz="1400" dirty="0" err="1">
              <a:solidFill>
                <a:srgbClr val="FFFFFF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5B701B6-FE1F-6A48-A450-8D0BFC79C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98788" y="2888679"/>
            <a:ext cx="6192837" cy="936625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5400" b="1" i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 err="1"/>
              <a:t>Indsæt</a:t>
            </a:r>
            <a:r>
              <a:rPr lang="en-GB" dirty="0"/>
              <a:t> </a:t>
            </a:r>
          </a:p>
          <a:p>
            <a:pPr lvl="0"/>
            <a:r>
              <a:rPr lang="en-GB" dirty="0"/>
              <a:t>breaker </a:t>
            </a:r>
            <a:r>
              <a:rPr lang="en-GB" dirty="0" err="1"/>
              <a:t>tekst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376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– Farve 1">
    <p:bg>
      <p:bgPr>
        <a:solidFill>
          <a:srgbClr val="F29E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130DD83-6291-48C2-9E27-553692C708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4800" y="459181"/>
            <a:ext cx="8388718" cy="49859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Klik</a:t>
            </a:r>
            <a:r>
              <a:rPr lang="en-US" dirty="0"/>
              <a:t> for at </a:t>
            </a:r>
            <a:r>
              <a:rPr lang="en-US" dirty="0" err="1"/>
              <a:t>redigere</a:t>
            </a:r>
            <a:r>
              <a:rPr lang="en-US" dirty="0"/>
              <a:t> master</a:t>
            </a:r>
            <a:endParaRPr lang="en-GB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EF2F5F91-8DC1-6540-9CBB-DBB8C7F871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288" y="5877272"/>
            <a:ext cx="1134543" cy="5035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FC6154-863D-9240-BF10-9C6FDB7E5435}"/>
              </a:ext>
            </a:extLst>
          </p:cNvPr>
          <p:cNvSpPr txBox="1"/>
          <p:nvPr userDrawn="1"/>
        </p:nvSpPr>
        <p:spPr>
          <a:xfrm>
            <a:off x="514800" y="6291097"/>
            <a:ext cx="7558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D097AA7A-60A4-BB4A-9A54-C49BCD6B1DC1}" type="slidenum">
              <a:rPr lang="da-DK" sz="1400" smtClean="0">
                <a:solidFill>
                  <a:srgbClr val="FFFFFF"/>
                </a:solidFill>
              </a:rPr>
              <a:t>‹nr.›</a:t>
            </a:fld>
            <a:endParaRPr lang="da-DK" sz="1400" dirty="0" err="1">
              <a:solidFill>
                <a:srgbClr val="FFFFFF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D3C7D18-AAD9-E64B-BC7F-9047C27632B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206" y="1594800"/>
            <a:ext cx="9036384" cy="4066448"/>
          </a:xfrm>
          <a:prstGeom prst="rect">
            <a:avLst/>
          </a:prstGeom>
        </p:spPr>
        <p:txBody>
          <a:bodyPr/>
          <a:lstStyle>
            <a:lvl1pPr>
              <a:buClr>
                <a:srgbClr val="F29E05"/>
              </a:buClr>
              <a:defRPr sz="2800">
                <a:solidFill>
                  <a:schemeClr val="bg1"/>
                </a:solidFill>
              </a:defRPr>
            </a:lvl1pPr>
            <a:lvl2pPr marL="180000" indent="-180000">
              <a:buClr>
                <a:srgbClr val="FFFFFF"/>
              </a:buClr>
              <a:buFont typeface="Wingdings" pitchFamily="2" charset="2"/>
              <a:buChar char="§"/>
              <a:defRPr sz="2800">
                <a:solidFill>
                  <a:schemeClr val="bg1"/>
                </a:solidFill>
              </a:defRPr>
            </a:lvl2pPr>
            <a:lvl3pPr marL="504000" indent="-324000">
              <a:buClr>
                <a:srgbClr val="FFFFFF"/>
              </a:buClr>
              <a:buFont typeface="Wingdings" pitchFamily="2" charset="2"/>
              <a:buChar char="§"/>
              <a:defRPr sz="2800">
                <a:solidFill>
                  <a:schemeClr val="bg1"/>
                </a:solidFill>
              </a:defRPr>
            </a:lvl3pPr>
            <a:lvl4pPr marL="684000" indent="-180000">
              <a:buClr>
                <a:srgbClr val="FFFFFF"/>
              </a:buClr>
              <a:buFont typeface="Wingdings" pitchFamily="2" charset="2"/>
              <a:buChar char="§"/>
              <a:defRPr sz="2800">
                <a:solidFill>
                  <a:schemeClr val="bg1"/>
                </a:solidFill>
              </a:defRPr>
            </a:lvl4pPr>
            <a:lvl5pPr marL="972000" indent="-288000">
              <a:buClr>
                <a:srgbClr val="FFFFFF"/>
              </a:buClr>
              <a:buFont typeface="Wingdings" pitchFamily="2" charset="2"/>
              <a:buChar char="§"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r>
              <a:rPr lang="en-US" dirty="0"/>
              <a:t> her</a:t>
            </a:r>
          </a:p>
          <a:p>
            <a:pPr lvl="1"/>
            <a:r>
              <a:rPr lang="en-US" dirty="0" err="1"/>
              <a:t>Første</a:t>
            </a:r>
            <a:r>
              <a:rPr lang="en-US" dirty="0"/>
              <a:t> </a:t>
            </a:r>
          </a:p>
          <a:p>
            <a:pPr lvl="2"/>
            <a:r>
              <a:rPr lang="en-US" dirty="0" err="1"/>
              <a:t>Anden</a:t>
            </a:r>
            <a:endParaRPr lang="en-US" dirty="0"/>
          </a:p>
          <a:p>
            <a:pPr lvl="3"/>
            <a:r>
              <a:rPr lang="en-US" dirty="0" err="1"/>
              <a:t>Tredje</a:t>
            </a:r>
            <a:endParaRPr lang="en-US" dirty="0"/>
          </a:p>
          <a:p>
            <a:pPr lvl="4"/>
            <a:r>
              <a:rPr lang="en-US" dirty="0" err="1"/>
              <a:t>Femte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795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1">
    <p:bg>
      <p:bgPr>
        <a:solidFill>
          <a:srgbClr val="F29E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389DEBEC-55C6-3043-8708-61F1E148A0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288" y="5877272"/>
            <a:ext cx="1134543" cy="50357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D8CBAF-AC49-734A-864A-C6872F694E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9977" y="2204864"/>
            <a:ext cx="7848871" cy="2232025"/>
          </a:xfrm>
        </p:spPr>
        <p:txBody>
          <a:bodyPr anchor="ctr"/>
          <a:lstStyle>
            <a:lvl1pPr algn="ctr">
              <a:defRPr sz="48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/>
              <a:t>“</a:t>
            </a:r>
            <a:r>
              <a:rPr lang="en-GB" dirty="0" err="1"/>
              <a:t>Indsæt</a:t>
            </a:r>
            <a:r>
              <a:rPr lang="en-GB" dirty="0"/>
              <a:t> relevant </a:t>
            </a:r>
          </a:p>
          <a:p>
            <a:pPr lvl="0"/>
            <a:r>
              <a:rPr lang="en-GB" dirty="0" err="1"/>
              <a:t>citat</a:t>
            </a:r>
            <a:r>
              <a:rPr lang="en-GB" dirty="0"/>
              <a:t> her”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F8C84DE-D1E5-6C4E-802B-5CA910F852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69978" y="4509120"/>
            <a:ext cx="7848870" cy="288081"/>
          </a:xfrm>
        </p:spPr>
        <p:txBody>
          <a:bodyPr anchor="ctr"/>
          <a:lstStyle>
            <a:lvl1pPr algn="ctr">
              <a:defRPr sz="18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 err="1"/>
              <a:t>Navn</a:t>
            </a:r>
            <a:r>
              <a:rPr lang="en-GB" dirty="0"/>
              <a:t>, </a:t>
            </a:r>
            <a:r>
              <a:rPr lang="en-GB" dirty="0" err="1"/>
              <a:t>Efternavn</a:t>
            </a:r>
            <a:r>
              <a:rPr lang="en-GB" dirty="0"/>
              <a:t>. Stilling</a:t>
            </a:r>
            <a:endParaRPr lang="da-DK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BB30CC-6983-384E-866C-54DEF7EB8DF2}"/>
              </a:ext>
            </a:extLst>
          </p:cNvPr>
          <p:cNvSpPr txBox="1"/>
          <p:nvPr userDrawn="1"/>
        </p:nvSpPr>
        <p:spPr>
          <a:xfrm>
            <a:off x="514800" y="6291097"/>
            <a:ext cx="7558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D097AA7A-60A4-BB4A-9A54-C49BCD6B1DC1}" type="slidenum">
              <a:rPr lang="da-DK" sz="1400" smtClean="0">
                <a:solidFill>
                  <a:srgbClr val="FFFFFF"/>
                </a:solidFill>
              </a:rPr>
              <a:t>‹nr.›</a:t>
            </a:fld>
            <a:endParaRPr lang="da-DK" sz="1400" dirty="0" err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36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2">
    <p:bg>
      <p:bgPr>
        <a:solidFill>
          <a:srgbClr val="F0BE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F7E70A87-7F22-784E-9058-E3F2217C64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288" y="5877272"/>
            <a:ext cx="1134543" cy="503575"/>
          </a:xfrm>
          <a:prstGeom prst="rect">
            <a:avLst/>
          </a:prstGeom>
        </p:spPr>
      </p:pic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1E445E0-0C9C-3B4C-8239-BA4DE175DD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9977" y="2204864"/>
            <a:ext cx="7848871" cy="2232025"/>
          </a:xfrm>
        </p:spPr>
        <p:txBody>
          <a:bodyPr anchor="ctr"/>
          <a:lstStyle>
            <a:lvl1pPr algn="ctr">
              <a:defRPr sz="48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/>
              <a:t>“</a:t>
            </a:r>
            <a:r>
              <a:rPr lang="en-GB" dirty="0" err="1"/>
              <a:t>Indsæt</a:t>
            </a:r>
            <a:r>
              <a:rPr lang="en-GB" dirty="0"/>
              <a:t> relevant </a:t>
            </a:r>
          </a:p>
          <a:p>
            <a:pPr lvl="0"/>
            <a:r>
              <a:rPr lang="en-GB" dirty="0" err="1"/>
              <a:t>citat</a:t>
            </a:r>
            <a:r>
              <a:rPr lang="en-GB" dirty="0"/>
              <a:t> her”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70874C7-C755-CF4F-A19F-7714BE9068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69978" y="4509120"/>
            <a:ext cx="7848870" cy="288081"/>
          </a:xfrm>
        </p:spPr>
        <p:txBody>
          <a:bodyPr anchor="ctr"/>
          <a:lstStyle>
            <a:lvl1pPr algn="ctr">
              <a:defRPr sz="18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 err="1"/>
              <a:t>Navn</a:t>
            </a:r>
            <a:r>
              <a:rPr lang="en-GB" dirty="0"/>
              <a:t>, </a:t>
            </a:r>
            <a:r>
              <a:rPr lang="en-GB" dirty="0" err="1"/>
              <a:t>Efternavn</a:t>
            </a:r>
            <a:r>
              <a:rPr lang="en-GB" dirty="0"/>
              <a:t>. Stilling</a:t>
            </a:r>
            <a:endParaRPr lang="da-DK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1F11FB-911B-1647-A7E7-FF83ABBE975C}"/>
              </a:ext>
            </a:extLst>
          </p:cNvPr>
          <p:cNvSpPr txBox="1"/>
          <p:nvPr userDrawn="1"/>
        </p:nvSpPr>
        <p:spPr>
          <a:xfrm>
            <a:off x="514800" y="6291097"/>
            <a:ext cx="7558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D097AA7A-60A4-BB4A-9A54-C49BCD6B1DC1}" type="slidenum">
              <a:rPr lang="da-DK" sz="1400" smtClean="0">
                <a:solidFill>
                  <a:srgbClr val="FFFFFF"/>
                </a:solidFill>
              </a:rPr>
              <a:t>‹nr.›</a:t>
            </a:fld>
            <a:endParaRPr lang="da-DK" sz="1400" dirty="0" err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635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3">
    <p:bg>
      <p:bgPr>
        <a:solidFill>
          <a:srgbClr val="DC5C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08BBE243-9865-AB41-AFAE-68DEA86879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288" y="5877272"/>
            <a:ext cx="1134543" cy="50357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D60ABF-7F46-7545-8989-73BE2E552F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9977" y="2204864"/>
            <a:ext cx="7848871" cy="2232025"/>
          </a:xfrm>
        </p:spPr>
        <p:txBody>
          <a:bodyPr anchor="ctr"/>
          <a:lstStyle>
            <a:lvl1pPr algn="ctr">
              <a:defRPr sz="48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/>
              <a:t>“</a:t>
            </a:r>
            <a:r>
              <a:rPr lang="en-GB" dirty="0" err="1"/>
              <a:t>Indsæt</a:t>
            </a:r>
            <a:r>
              <a:rPr lang="en-GB" dirty="0"/>
              <a:t> relevant </a:t>
            </a:r>
          </a:p>
          <a:p>
            <a:pPr lvl="0"/>
            <a:r>
              <a:rPr lang="en-GB" dirty="0" err="1"/>
              <a:t>citat</a:t>
            </a:r>
            <a:r>
              <a:rPr lang="en-GB" dirty="0"/>
              <a:t> her”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425CEE53-45EB-B847-B2CD-765A32F995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69978" y="4509120"/>
            <a:ext cx="7848870" cy="288081"/>
          </a:xfrm>
        </p:spPr>
        <p:txBody>
          <a:bodyPr anchor="ctr"/>
          <a:lstStyle>
            <a:lvl1pPr algn="ctr">
              <a:defRPr sz="18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 err="1"/>
              <a:t>Navn</a:t>
            </a:r>
            <a:r>
              <a:rPr lang="en-GB" dirty="0"/>
              <a:t>, </a:t>
            </a:r>
            <a:r>
              <a:rPr lang="en-GB" dirty="0" err="1"/>
              <a:t>Efternavn</a:t>
            </a:r>
            <a:r>
              <a:rPr lang="en-GB" dirty="0"/>
              <a:t>. Stilling</a:t>
            </a:r>
            <a:endParaRPr lang="da-DK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3EE4D9-F224-3E4D-A1E8-24F88F013AE2}"/>
              </a:ext>
            </a:extLst>
          </p:cNvPr>
          <p:cNvSpPr txBox="1"/>
          <p:nvPr userDrawn="1"/>
        </p:nvSpPr>
        <p:spPr>
          <a:xfrm>
            <a:off x="514800" y="6291097"/>
            <a:ext cx="7558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D097AA7A-60A4-BB4A-9A54-C49BCD6B1DC1}" type="slidenum">
              <a:rPr lang="da-DK" sz="1400" smtClean="0">
                <a:solidFill>
                  <a:srgbClr val="FFFFFF"/>
                </a:solidFill>
              </a:rPr>
              <a:t>‹nr.›</a:t>
            </a:fld>
            <a:endParaRPr lang="da-DK" sz="1400" dirty="0" err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472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">
    <p:bg>
      <p:bgPr>
        <a:solidFill>
          <a:srgbClr val="F29E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3F6CF665-6180-B346-A79C-1A0A3C3296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288" y="5877272"/>
            <a:ext cx="1134543" cy="5035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4CA329-296A-7045-A352-24C80A5FF240}"/>
              </a:ext>
            </a:extLst>
          </p:cNvPr>
          <p:cNvSpPr txBox="1"/>
          <p:nvPr userDrawn="1"/>
        </p:nvSpPr>
        <p:spPr>
          <a:xfrm>
            <a:off x="514800" y="6291097"/>
            <a:ext cx="7558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D097AA7A-60A4-BB4A-9A54-C49BCD6B1DC1}" type="slidenum">
              <a:rPr lang="da-DK" sz="1400" smtClean="0">
                <a:solidFill>
                  <a:srgbClr val="FFFFFF"/>
                </a:solidFill>
              </a:rPr>
              <a:t>‹nr.›</a:t>
            </a:fld>
            <a:endParaRPr lang="da-DK" sz="1400" dirty="0" err="1">
              <a:solidFill>
                <a:srgbClr val="FFFFFF"/>
              </a:solidFill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9CFE12B-C7BA-784E-9F70-F237D91CED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98788" y="2888679"/>
            <a:ext cx="6192837" cy="936625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5400" b="1" i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 err="1"/>
              <a:t>Tak</a:t>
            </a:r>
            <a:r>
              <a:rPr lang="en-GB" dirty="0"/>
              <a:t> for </a:t>
            </a:r>
            <a:r>
              <a:rPr lang="en-GB" dirty="0" err="1"/>
              <a:t>jeres</a:t>
            </a:r>
            <a:r>
              <a:rPr lang="en-GB" dirty="0"/>
              <a:t> </a:t>
            </a:r>
            <a:r>
              <a:rPr lang="en-GB" dirty="0" err="1"/>
              <a:t>tid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8860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-URL">
    <p:bg>
      <p:bgPr>
        <a:solidFill>
          <a:srgbClr val="F29E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itting, clock, computer&#10;&#10;Description automatically generated">
            <a:extLst>
              <a:ext uri="{FF2B5EF4-FFF2-40B4-BE49-F238E27FC236}">
                <a16:creationId xmlns:a16="http://schemas.microsoft.com/office/drawing/2014/main" id="{3DC3E368-49CA-024B-9E6F-3521AF98E7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574" y="526368"/>
            <a:ext cx="5805264" cy="5805264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3DAB6A1-2F14-F043-A38F-7DDCDF5BE8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52240" y="4725144"/>
            <a:ext cx="4303206" cy="358775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 err="1"/>
              <a:t>Fuldtid.dk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175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Forside LOGO">
    <p:bg>
      <p:bgPr>
        <a:solidFill>
          <a:srgbClr val="F29E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indoor, building, mirror, photo&#10;&#10;Description automatically generated">
            <a:extLst>
              <a:ext uri="{FF2B5EF4-FFF2-40B4-BE49-F238E27FC236}">
                <a16:creationId xmlns:a16="http://schemas.microsoft.com/office/drawing/2014/main" id="{5192E70E-4447-2A40-B0C8-1F498EEA7E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12190413" cy="6857107"/>
          </a:xfrm>
          <a:prstGeom prst="rect">
            <a:avLst/>
          </a:prstGeom>
        </p:spPr>
      </p:pic>
      <p:pic>
        <p:nvPicPr>
          <p:cNvPr id="74" name="Picture 73" descr="A picture containing drawing&#10;&#10;Description automatically generated">
            <a:extLst>
              <a:ext uri="{FF2B5EF4-FFF2-40B4-BE49-F238E27FC236}">
                <a16:creationId xmlns:a16="http://schemas.microsoft.com/office/drawing/2014/main" id="{2B76500D-1FFF-0543-AF77-B4973E0B721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001" y="2613986"/>
            <a:ext cx="3672409" cy="163002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213ADE-5C78-FC4C-AE46-4DEF61A35F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52240" y="5221518"/>
            <a:ext cx="4303206" cy="358775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 err="1"/>
              <a:t>indsæt</a:t>
            </a:r>
            <a:r>
              <a:rPr lang="en-GB" dirty="0"/>
              <a:t> </a:t>
            </a:r>
            <a:r>
              <a:rPr lang="en-GB" dirty="0" err="1"/>
              <a:t>præsentationstitel</a:t>
            </a:r>
            <a:r>
              <a:rPr lang="en-GB" dirty="0"/>
              <a:t> her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772661F-563E-9446-9CDB-33C6BC7DB4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52240" y="5579864"/>
            <a:ext cx="4303206" cy="358775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 err="1"/>
              <a:t>Indsæt</a:t>
            </a:r>
            <a:r>
              <a:rPr lang="en-GB" dirty="0"/>
              <a:t> </a:t>
            </a:r>
            <a:r>
              <a:rPr lang="en-GB" dirty="0" err="1"/>
              <a:t>dato</a:t>
            </a:r>
            <a:r>
              <a:rPr lang="en-GB" dirty="0"/>
              <a:t> her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7C276638-D81A-2F48-BFB8-54666F23D3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614" y="6165304"/>
            <a:ext cx="338212" cy="205208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F1F713D6-C7D4-DA42-A83C-7D787E29935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467" y="6091670"/>
            <a:ext cx="1317972" cy="42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80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Forside LOGO">
    <p:bg>
      <p:bgPr>
        <a:solidFill>
          <a:srgbClr val="F29E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person, indoor, sitting, young&#10;&#10;Description automatically generated">
            <a:extLst>
              <a:ext uri="{FF2B5EF4-FFF2-40B4-BE49-F238E27FC236}">
                <a16:creationId xmlns:a16="http://schemas.microsoft.com/office/drawing/2014/main" id="{9C645B56-C1E8-C946-B219-0B61A3C3C0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12190413" cy="6857107"/>
          </a:xfrm>
          <a:prstGeom prst="rect">
            <a:avLst/>
          </a:prstGeom>
        </p:spPr>
      </p:pic>
      <p:pic>
        <p:nvPicPr>
          <p:cNvPr id="74" name="Picture 73" descr="A picture containing drawing&#10;&#10;Description automatically generated">
            <a:extLst>
              <a:ext uri="{FF2B5EF4-FFF2-40B4-BE49-F238E27FC236}">
                <a16:creationId xmlns:a16="http://schemas.microsoft.com/office/drawing/2014/main" id="{2B76500D-1FFF-0543-AF77-B4973E0B721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001" y="2613986"/>
            <a:ext cx="3672409" cy="163002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213ADE-5C78-FC4C-AE46-4DEF61A35F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52240" y="5221518"/>
            <a:ext cx="4303206" cy="358775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 err="1"/>
              <a:t>indsæt</a:t>
            </a:r>
            <a:r>
              <a:rPr lang="en-GB" dirty="0"/>
              <a:t> </a:t>
            </a:r>
            <a:r>
              <a:rPr lang="en-GB" dirty="0" err="1"/>
              <a:t>præsentationstitel</a:t>
            </a:r>
            <a:r>
              <a:rPr lang="en-GB" dirty="0"/>
              <a:t> her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772661F-563E-9446-9CDB-33C6BC7DB4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52240" y="5579864"/>
            <a:ext cx="4303206" cy="358775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 err="1"/>
              <a:t>Indsæt</a:t>
            </a:r>
            <a:r>
              <a:rPr lang="en-GB" dirty="0"/>
              <a:t> </a:t>
            </a:r>
            <a:r>
              <a:rPr lang="en-GB" dirty="0" err="1"/>
              <a:t>dato</a:t>
            </a:r>
            <a:r>
              <a:rPr lang="en-GB" dirty="0"/>
              <a:t> her</a:t>
            </a:r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2B917653-0061-1B43-9A53-08872F1268B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614" y="6165304"/>
            <a:ext cx="338212" cy="205208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946BE718-A39C-2340-B69F-648290DBA67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467" y="6091670"/>
            <a:ext cx="1317972" cy="42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58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Forside LOGO">
    <p:bg>
      <p:bgPr>
        <a:solidFill>
          <a:srgbClr val="F29E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riding a bicycle on a road&#10;&#10;Description automatically generated">
            <a:extLst>
              <a:ext uri="{FF2B5EF4-FFF2-40B4-BE49-F238E27FC236}">
                <a16:creationId xmlns:a16="http://schemas.microsoft.com/office/drawing/2014/main" id="{E572D90C-B84A-8246-9E55-96A2E58D1C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12190413" cy="6857107"/>
          </a:xfrm>
          <a:prstGeom prst="rect">
            <a:avLst/>
          </a:prstGeom>
        </p:spPr>
      </p:pic>
      <p:pic>
        <p:nvPicPr>
          <p:cNvPr id="74" name="Picture 73" descr="A picture containing drawing&#10;&#10;Description automatically generated">
            <a:extLst>
              <a:ext uri="{FF2B5EF4-FFF2-40B4-BE49-F238E27FC236}">
                <a16:creationId xmlns:a16="http://schemas.microsoft.com/office/drawing/2014/main" id="{2B76500D-1FFF-0543-AF77-B4973E0B721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001" y="2613986"/>
            <a:ext cx="3672409" cy="163002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213ADE-5C78-FC4C-AE46-4DEF61A35F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52240" y="5221518"/>
            <a:ext cx="4303206" cy="358775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 err="1"/>
              <a:t>indsæt</a:t>
            </a:r>
            <a:r>
              <a:rPr lang="en-GB" dirty="0"/>
              <a:t> </a:t>
            </a:r>
            <a:r>
              <a:rPr lang="en-GB" dirty="0" err="1"/>
              <a:t>præsentationstitel</a:t>
            </a:r>
            <a:r>
              <a:rPr lang="en-GB" dirty="0"/>
              <a:t> her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772661F-563E-9446-9CDB-33C6BC7DB4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52240" y="5579864"/>
            <a:ext cx="4303206" cy="358775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 err="1"/>
              <a:t>Indsæt</a:t>
            </a:r>
            <a:r>
              <a:rPr lang="en-GB" dirty="0"/>
              <a:t> </a:t>
            </a:r>
            <a:r>
              <a:rPr lang="en-GB" dirty="0" err="1"/>
              <a:t>dato</a:t>
            </a:r>
            <a:r>
              <a:rPr lang="en-GB" dirty="0"/>
              <a:t> her</a:t>
            </a:r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4C7A060C-49B7-1C46-8027-DE043E5ACF4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614" y="6165304"/>
            <a:ext cx="338212" cy="205208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7B2AEFD4-8076-2A46-9764-980130CAFC8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467" y="6091670"/>
            <a:ext cx="1317972" cy="42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4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1">
    <p:bg>
      <p:bgPr>
        <a:solidFill>
          <a:srgbClr val="F29E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picture containing indoor, building, mirror, photo&#10;&#10;Description automatically generated">
            <a:extLst>
              <a:ext uri="{FF2B5EF4-FFF2-40B4-BE49-F238E27FC236}">
                <a16:creationId xmlns:a16="http://schemas.microsoft.com/office/drawing/2014/main" id="{659270C0-9A8F-5B4B-9F22-4DE14495EA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12190413" cy="6857107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22A4714-1392-3845-9B36-E0E7F3D615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943" y="2672556"/>
            <a:ext cx="5616575" cy="1512888"/>
          </a:xfrm>
          <a:prstGeom prst="rect">
            <a:avLst/>
          </a:prstGeom>
        </p:spPr>
        <p:txBody>
          <a:bodyPr anchor="ctr"/>
          <a:lstStyle>
            <a:lvl1pPr algn="ctr">
              <a:defRPr sz="5400" b="1" i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 err="1"/>
              <a:t>Indsæt</a:t>
            </a:r>
            <a:r>
              <a:rPr lang="en-GB" dirty="0"/>
              <a:t> </a:t>
            </a:r>
          </a:p>
          <a:p>
            <a:pPr lvl="0"/>
            <a:r>
              <a:rPr lang="en-GB" dirty="0" err="1"/>
              <a:t>præsentationstitel</a:t>
            </a:r>
            <a:r>
              <a:rPr lang="en-GB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213ADE-5C78-FC4C-AE46-4DEF61A35F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43475" y="4582393"/>
            <a:ext cx="2160588" cy="358775"/>
          </a:xfrm>
          <a:prstGeom prst="rect">
            <a:avLst/>
          </a:prstGeom>
        </p:spPr>
        <p:txBody>
          <a:bodyPr anchor="ctr"/>
          <a:lstStyle>
            <a:lvl1pPr algn="ctr">
              <a:defRPr sz="16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 err="1"/>
              <a:t>Indsæt</a:t>
            </a:r>
            <a:r>
              <a:rPr lang="en-GB" dirty="0"/>
              <a:t> </a:t>
            </a:r>
            <a:r>
              <a:rPr lang="en-GB" dirty="0" err="1"/>
              <a:t>dato</a:t>
            </a:r>
            <a:r>
              <a:rPr lang="en-GB" dirty="0"/>
              <a:t> her</a:t>
            </a:r>
          </a:p>
        </p:txBody>
      </p:sp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872E4946-AB75-354B-8BE1-6ED6DABEC88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614" y="6165304"/>
            <a:ext cx="338212" cy="205208"/>
          </a:xfrm>
          <a:prstGeom prst="rect">
            <a:avLst/>
          </a:prstGeom>
        </p:spPr>
      </p:pic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A220F51-6885-2F4F-8E87-5FB16E92B8C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467" y="6091670"/>
            <a:ext cx="1317972" cy="42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12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2">
    <p:bg>
      <p:bgPr>
        <a:solidFill>
          <a:srgbClr val="F29E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clock&#10;&#10;Description automatically generated">
            <a:extLst>
              <a:ext uri="{FF2B5EF4-FFF2-40B4-BE49-F238E27FC236}">
                <a16:creationId xmlns:a16="http://schemas.microsoft.com/office/drawing/2014/main" id="{80023D8A-98C3-784F-BE0F-3E4940383C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734" y="-963488"/>
            <a:ext cx="8640960" cy="8640960"/>
          </a:xfrm>
          <a:prstGeom prst="rect">
            <a:avLst/>
          </a:prstGeom>
        </p:spPr>
      </p:pic>
      <p:sp>
        <p:nvSpPr>
          <p:cNvPr id="45" name="object 3">
            <a:extLst>
              <a:ext uri="{FF2B5EF4-FFF2-40B4-BE49-F238E27FC236}">
                <a16:creationId xmlns:a16="http://schemas.microsoft.com/office/drawing/2014/main" id="{3690C682-D6D7-5847-8B4D-EF1F1E67379F}"/>
              </a:ext>
            </a:extLst>
          </p:cNvPr>
          <p:cNvSpPr/>
          <p:nvPr userDrawn="1"/>
        </p:nvSpPr>
        <p:spPr>
          <a:xfrm>
            <a:off x="5573" y="6625689"/>
            <a:ext cx="6505968" cy="231380"/>
          </a:xfrm>
          <a:custGeom>
            <a:avLst/>
            <a:gdLst/>
            <a:ahLst/>
            <a:cxnLst/>
            <a:rect l="l" t="t" r="r" b="b"/>
            <a:pathLst>
              <a:path w="10730865" h="381634">
                <a:moveTo>
                  <a:pt x="0" y="381300"/>
                </a:moveTo>
                <a:lnTo>
                  <a:pt x="10730551" y="381300"/>
                </a:lnTo>
                <a:lnTo>
                  <a:pt x="10730551" y="0"/>
                </a:lnTo>
                <a:lnTo>
                  <a:pt x="0" y="0"/>
                </a:lnTo>
                <a:lnTo>
                  <a:pt x="0" y="381300"/>
                </a:lnTo>
                <a:close/>
              </a:path>
            </a:pathLst>
          </a:custGeom>
          <a:solidFill>
            <a:srgbClr val="F29E05"/>
          </a:solidFill>
        </p:spPr>
        <p:txBody>
          <a:bodyPr wrap="square" lIns="0" tIns="0" rIns="0" bIns="0" rtlCol="0"/>
          <a:lstStyle/>
          <a:p>
            <a:endParaRPr sz="661"/>
          </a:p>
        </p:txBody>
      </p:sp>
      <p:sp>
        <p:nvSpPr>
          <p:cNvPr id="46" name="object 4">
            <a:extLst>
              <a:ext uri="{FF2B5EF4-FFF2-40B4-BE49-F238E27FC236}">
                <a16:creationId xmlns:a16="http://schemas.microsoft.com/office/drawing/2014/main" id="{E7FFEAB3-2BE7-5F41-A343-9E3946C6D2F8}"/>
              </a:ext>
            </a:extLst>
          </p:cNvPr>
          <p:cNvSpPr/>
          <p:nvPr userDrawn="1"/>
        </p:nvSpPr>
        <p:spPr>
          <a:xfrm>
            <a:off x="6574788" y="6625689"/>
            <a:ext cx="5614328" cy="231380"/>
          </a:xfrm>
          <a:custGeom>
            <a:avLst/>
            <a:gdLst/>
            <a:ahLst/>
            <a:cxnLst/>
            <a:rect l="l" t="t" r="r" b="b"/>
            <a:pathLst>
              <a:path w="9260205" h="381634">
                <a:moveTo>
                  <a:pt x="0" y="381300"/>
                </a:moveTo>
                <a:lnTo>
                  <a:pt x="9259723" y="381300"/>
                </a:lnTo>
                <a:lnTo>
                  <a:pt x="9259723" y="0"/>
                </a:lnTo>
                <a:lnTo>
                  <a:pt x="0" y="0"/>
                </a:lnTo>
                <a:lnTo>
                  <a:pt x="0" y="381300"/>
                </a:lnTo>
                <a:close/>
              </a:path>
            </a:pathLst>
          </a:custGeom>
          <a:solidFill>
            <a:srgbClr val="F29E05"/>
          </a:solidFill>
        </p:spPr>
        <p:txBody>
          <a:bodyPr wrap="square" lIns="0" tIns="0" rIns="0" bIns="0" rtlCol="0"/>
          <a:lstStyle/>
          <a:p>
            <a:endParaRPr sz="66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E28601-17EA-404D-84D8-F518B09AB9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943" y="2672556"/>
            <a:ext cx="5616575" cy="1512888"/>
          </a:xfrm>
          <a:prstGeom prst="rect">
            <a:avLst/>
          </a:prstGeom>
        </p:spPr>
        <p:txBody>
          <a:bodyPr anchor="ctr"/>
          <a:lstStyle>
            <a:lvl1pPr algn="ctr">
              <a:defRPr sz="5400" b="1" i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 err="1"/>
              <a:t>Indsæt</a:t>
            </a:r>
            <a:r>
              <a:rPr lang="en-GB" dirty="0"/>
              <a:t> </a:t>
            </a:r>
          </a:p>
          <a:p>
            <a:pPr lvl="0"/>
            <a:r>
              <a:rPr lang="en-GB" dirty="0" err="1"/>
              <a:t>præsentationstitel</a:t>
            </a:r>
            <a:r>
              <a:rPr lang="en-GB" dirty="0"/>
              <a:t> 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C6FCF8D-946F-9540-9119-8C11C12D80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43475" y="4582393"/>
            <a:ext cx="2160588" cy="358775"/>
          </a:xfrm>
          <a:prstGeom prst="rect">
            <a:avLst/>
          </a:prstGeom>
        </p:spPr>
        <p:txBody>
          <a:bodyPr anchor="ctr"/>
          <a:lstStyle>
            <a:lvl1pPr algn="ctr">
              <a:defRPr sz="16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 err="1"/>
              <a:t>Indsæt</a:t>
            </a:r>
            <a:r>
              <a:rPr lang="en-GB" dirty="0"/>
              <a:t> </a:t>
            </a:r>
            <a:r>
              <a:rPr lang="en-GB" dirty="0" err="1"/>
              <a:t>dato</a:t>
            </a:r>
            <a:r>
              <a:rPr lang="en-GB" dirty="0"/>
              <a:t> her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08BF37B0-6C0D-D448-9A0C-EDB8FD0967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614" y="6165304"/>
            <a:ext cx="338212" cy="205208"/>
          </a:xfrm>
          <a:prstGeom prst="rect">
            <a:avLst/>
          </a:prstGeom>
        </p:spPr>
      </p:pic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51CA79E3-9534-3C4A-96BB-5BEB2AFD3D7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467" y="6091670"/>
            <a:ext cx="1317972" cy="42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21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800" y="459180"/>
            <a:ext cx="11160000" cy="49859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 err="1"/>
              <a:t>Klik</a:t>
            </a:r>
            <a:r>
              <a:rPr lang="en-US" dirty="0"/>
              <a:t> for at </a:t>
            </a:r>
            <a:r>
              <a:rPr lang="en-US" dirty="0" err="1"/>
              <a:t>redigere</a:t>
            </a:r>
            <a:r>
              <a:rPr lang="en-US" dirty="0"/>
              <a:t> master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FE08FA-6A46-8C48-B4DF-6252142CB7E6}"/>
              </a:ext>
            </a:extLst>
          </p:cNvPr>
          <p:cNvSpPr txBox="1"/>
          <p:nvPr userDrawn="1"/>
        </p:nvSpPr>
        <p:spPr>
          <a:xfrm>
            <a:off x="514800" y="6291097"/>
            <a:ext cx="7558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D097AA7A-60A4-BB4A-9A54-C49BCD6B1DC1}" type="slidenum">
              <a:rPr lang="da-DK" sz="1400" smtClean="0">
                <a:solidFill>
                  <a:srgbClr val="F29E05"/>
                </a:solidFill>
              </a:rPr>
              <a:t>‹nr.›</a:t>
            </a:fld>
            <a:endParaRPr lang="da-DK" sz="1400" dirty="0" err="1">
              <a:solidFill>
                <a:srgbClr val="F29E05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E2141FD-C455-9342-879E-3C1B455C3F6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206" y="1594800"/>
            <a:ext cx="8748352" cy="4282090"/>
          </a:xfrm>
          <a:prstGeom prst="rect">
            <a:avLst/>
          </a:prstGeom>
        </p:spPr>
        <p:txBody>
          <a:bodyPr/>
          <a:lstStyle>
            <a:lvl1pPr>
              <a:buClr>
                <a:srgbClr val="F29E05"/>
              </a:buClr>
              <a:defRPr sz="2800"/>
            </a:lvl1pPr>
            <a:lvl2pPr marL="180000" indent="-180000">
              <a:buClr>
                <a:srgbClr val="F29E05"/>
              </a:buClr>
              <a:buFont typeface="Wingdings" pitchFamily="2" charset="2"/>
              <a:buChar char="§"/>
              <a:defRPr sz="2800"/>
            </a:lvl2pPr>
            <a:lvl3pPr marL="504000" indent="-324000">
              <a:buClr>
                <a:srgbClr val="F29E05"/>
              </a:buClr>
              <a:buFont typeface="Wingdings" pitchFamily="2" charset="2"/>
              <a:buChar char="§"/>
              <a:defRPr sz="2800"/>
            </a:lvl3pPr>
            <a:lvl4pPr marL="684000" indent="-180000">
              <a:buClr>
                <a:srgbClr val="F29E05"/>
              </a:buClr>
              <a:buFont typeface="Wingdings" pitchFamily="2" charset="2"/>
              <a:buChar char="§"/>
              <a:defRPr sz="2800"/>
            </a:lvl4pPr>
            <a:lvl5pPr marL="972000" indent="-288000">
              <a:buClr>
                <a:srgbClr val="F29E05"/>
              </a:buClr>
              <a:buFont typeface="Wingdings" pitchFamily="2" charset="2"/>
              <a:buChar char="§"/>
              <a:defRPr sz="2800"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r>
              <a:rPr lang="en-US" dirty="0"/>
              <a:t> her</a:t>
            </a:r>
          </a:p>
          <a:p>
            <a:pPr lvl="1"/>
            <a:r>
              <a:rPr lang="en-US" dirty="0" err="1"/>
              <a:t>Første</a:t>
            </a:r>
            <a:r>
              <a:rPr lang="en-US" dirty="0"/>
              <a:t> </a:t>
            </a:r>
          </a:p>
          <a:p>
            <a:pPr lvl="2"/>
            <a:r>
              <a:rPr lang="en-US" dirty="0" err="1"/>
              <a:t>Anden</a:t>
            </a:r>
            <a:endParaRPr lang="en-US" dirty="0"/>
          </a:p>
          <a:p>
            <a:pPr lvl="3"/>
            <a:r>
              <a:rPr lang="en-US" dirty="0" err="1"/>
              <a:t>Tredje</a:t>
            </a:r>
            <a:endParaRPr lang="en-US" dirty="0"/>
          </a:p>
          <a:p>
            <a:pPr lvl="4"/>
            <a:r>
              <a:rPr lang="en-US" dirty="0" err="1"/>
              <a:t>Femte</a:t>
            </a:r>
            <a:endParaRPr lang="en-GB" dirty="0"/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9A3CFED8-7F07-9E4C-811C-6CD612AEF3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612" y="6165304"/>
            <a:ext cx="338214" cy="205208"/>
          </a:xfrm>
          <a:prstGeom prst="rect">
            <a:avLst/>
          </a:prstGeom>
        </p:spPr>
      </p:pic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632DCAB3-8F07-C245-B233-677DE90DD5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853" y="6091670"/>
            <a:ext cx="1317969" cy="429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16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39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800" y="459180"/>
            <a:ext cx="11160000" cy="49859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US" dirty="0" err="1"/>
              <a:t>Klik</a:t>
            </a:r>
            <a:r>
              <a:rPr lang="en-US" dirty="0"/>
              <a:t> for at </a:t>
            </a:r>
            <a:r>
              <a:rPr lang="en-US" dirty="0" err="1"/>
              <a:t>redigere</a:t>
            </a:r>
            <a:r>
              <a:rPr lang="en-US" dirty="0"/>
              <a:t> master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206" y="1594800"/>
            <a:ext cx="5400000" cy="3922432"/>
          </a:xfrm>
          <a:prstGeom prst="rect">
            <a:avLst/>
          </a:prstGeom>
        </p:spPr>
        <p:txBody>
          <a:bodyPr/>
          <a:lstStyle>
            <a:lvl1pPr>
              <a:buClr>
                <a:srgbClr val="F29E05"/>
              </a:buClr>
              <a:defRPr sz="2400"/>
            </a:lvl1pPr>
            <a:lvl2pPr marL="180000" indent="-180000">
              <a:buClr>
                <a:srgbClr val="F29E05"/>
              </a:buClr>
              <a:buFont typeface="Wingdings" pitchFamily="2" charset="2"/>
              <a:buChar char="§"/>
              <a:defRPr sz="2400"/>
            </a:lvl2pPr>
            <a:lvl3pPr marL="504000" indent="-324000">
              <a:buClr>
                <a:srgbClr val="F29E05"/>
              </a:buClr>
              <a:buFont typeface="Wingdings" pitchFamily="2" charset="2"/>
              <a:buChar char="§"/>
              <a:defRPr sz="2400"/>
            </a:lvl3pPr>
            <a:lvl4pPr marL="684000" indent="-180000">
              <a:buClr>
                <a:srgbClr val="F29E05"/>
              </a:buClr>
              <a:buFont typeface="Wingdings" pitchFamily="2" charset="2"/>
              <a:buChar char="§"/>
              <a:defRPr sz="2400"/>
            </a:lvl4pPr>
            <a:lvl5pPr marL="972000" indent="-288000">
              <a:buClr>
                <a:srgbClr val="F29E05"/>
              </a:buClr>
              <a:buFont typeface="Wingdings" pitchFamily="2" charset="2"/>
              <a:buChar char="§"/>
              <a:defRPr sz="2400"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r>
              <a:rPr lang="en-US" dirty="0"/>
              <a:t> her</a:t>
            </a:r>
          </a:p>
          <a:p>
            <a:pPr lvl="1"/>
            <a:r>
              <a:rPr lang="en-US" dirty="0" err="1"/>
              <a:t>Første</a:t>
            </a:r>
            <a:r>
              <a:rPr lang="en-US" dirty="0"/>
              <a:t> </a:t>
            </a:r>
          </a:p>
          <a:p>
            <a:pPr lvl="2"/>
            <a:r>
              <a:rPr lang="en-US" dirty="0" err="1"/>
              <a:t>Anden</a:t>
            </a:r>
            <a:endParaRPr lang="en-US" dirty="0"/>
          </a:p>
          <a:p>
            <a:pPr lvl="3"/>
            <a:r>
              <a:rPr lang="en-US" dirty="0" err="1"/>
              <a:t>Tredje</a:t>
            </a:r>
            <a:endParaRPr lang="en-US" dirty="0"/>
          </a:p>
          <a:p>
            <a:pPr lvl="4"/>
            <a:r>
              <a:rPr lang="en-US" dirty="0" err="1"/>
              <a:t>Femte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 hasCustomPrompt="1"/>
          </p:nvPr>
        </p:nvSpPr>
        <p:spPr>
          <a:xfrm>
            <a:off x="6274800" y="1594800"/>
            <a:ext cx="5400000" cy="3922432"/>
          </a:xfrm>
          <a:prstGeom prst="rect">
            <a:avLst/>
          </a:prstGeom>
        </p:spPr>
        <p:txBody>
          <a:bodyPr/>
          <a:lstStyle>
            <a:lvl1pPr>
              <a:buClr>
                <a:srgbClr val="F29E05"/>
              </a:buClr>
              <a:defRPr sz="2400"/>
            </a:lvl1pPr>
            <a:lvl2pPr marL="180000" indent="-180000">
              <a:buClr>
                <a:srgbClr val="F29E05"/>
              </a:buClr>
              <a:buFont typeface="Wingdings" pitchFamily="2" charset="2"/>
              <a:buChar char="§"/>
              <a:defRPr sz="2400"/>
            </a:lvl2pPr>
            <a:lvl3pPr marL="504000" indent="-324000">
              <a:buClr>
                <a:srgbClr val="F29E05"/>
              </a:buClr>
              <a:buFont typeface="Wingdings" pitchFamily="2" charset="2"/>
              <a:buChar char="§"/>
              <a:defRPr sz="2400"/>
            </a:lvl3pPr>
            <a:lvl4pPr marL="684000" indent="-180000">
              <a:buClr>
                <a:srgbClr val="F29E05"/>
              </a:buClr>
              <a:buFont typeface="Wingdings" pitchFamily="2" charset="2"/>
              <a:buChar char="§"/>
              <a:defRPr sz="2400"/>
            </a:lvl4pPr>
            <a:lvl5pPr marL="972000" indent="-288000">
              <a:buClr>
                <a:srgbClr val="F29E05"/>
              </a:buClr>
              <a:buFont typeface="Wingdings" pitchFamily="2" charset="2"/>
              <a:buChar char="§"/>
              <a:defRPr sz="2400"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r>
              <a:rPr lang="en-US" dirty="0"/>
              <a:t> her</a:t>
            </a:r>
          </a:p>
          <a:p>
            <a:pPr lvl="1"/>
            <a:r>
              <a:rPr lang="en-US" dirty="0" err="1"/>
              <a:t>Første</a:t>
            </a:r>
            <a:r>
              <a:rPr lang="en-US" dirty="0"/>
              <a:t> </a:t>
            </a:r>
          </a:p>
          <a:p>
            <a:pPr lvl="2"/>
            <a:r>
              <a:rPr lang="en-US" dirty="0" err="1"/>
              <a:t>Anden</a:t>
            </a:r>
            <a:endParaRPr lang="en-US" dirty="0"/>
          </a:p>
          <a:p>
            <a:pPr lvl="3"/>
            <a:r>
              <a:rPr lang="en-US" dirty="0" err="1"/>
              <a:t>Tredje</a:t>
            </a:r>
            <a:endParaRPr lang="en-US" dirty="0"/>
          </a:p>
          <a:p>
            <a:pPr lvl="4"/>
            <a:r>
              <a:rPr lang="en-US" dirty="0" err="1"/>
              <a:t>Femte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EA8016-E00D-0E4B-9865-BE7CE0909CA9}"/>
              </a:ext>
            </a:extLst>
          </p:cNvPr>
          <p:cNvSpPr txBox="1"/>
          <p:nvPr userDrawn="1"/>
        </p:nvSpPr>
        <p:spPr>
          <a:xfrm>
            <a:off x="514800" y="6291097"/>
            <a:ext cx="7558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D097AA7A-60A4-BB4A-9A54-C49BCD6B1DC1}" type="slidenum">
              <a:rPr lang="da-DK" sz="1400" smtClean="0">
                <a:solidFill>
                  <a:srgbClr val="F29E05"/>
                </a:solidFill>
              </a:rPr>
              <a:t>‹nr.›</a:t>
            </a:fld>
            <a:endParaRPr lang="da-DK" sz="1400" dirty="0" err="1">
              <a:solidFill>
                <a:srgbClr val="F29E05"/>
              </a:solidFill>
            </a:endParaRPr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4856B2C4-5194-1B4D-834A-5CFF10C386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612" y="6165304"/>
            <a:ext cx="338214" cy="205208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F6B1E32D-65B9-7948-977E-66AD54DA26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853" y="6091670"/>
            <a:ext cx="1317969" cy="429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947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/ Bill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22DBF3A5-D7E1-5544-901D-F0187AE227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288" y="5877272"/>
            <a:ext cx="1134543" cy="503575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030D3D5-CD10-7046-8E4A-2707999663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5206" y="0"/>
            <a:ext cx="6095206" cy="6858000"/>
          </a:xfrm>
          <a:prstGeom prst="rect">
            <a:avLst/>
          </a:prstGeom>
          <a:solidFill>
            <a:srgbClr val="F29E05">
              <a:alpha val="0"/>
            </a:srgbClr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da-DK" dirty="0" err="1"/>
              <a:t>Billed</a:t>
            </a:r>
            <a:endParaRPr lang="da-DK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3658413-921B-0244-9520-EE993E29DD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4800" y="459180"/>
            <a:ext cx="11160000" cy="49859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US" dirty="0" err="1"/>
              <a:t>Klik</a:t>
            </a:r>
            <a:r>
              <a:rPr lang="en-US" dirty="0"/>
              <a:t> for at </a:t>
            </a:r>
            <a:r>
              <a:rPr lang="en-US" dirty="0" err="1"/>
              <a:t>redigere</a:t>
            </a:r>
            <a:r>
              <a:rPr lang="en-US" dirty="0"/>
              <a:t> master</a:t>
            </a:r>
            <a:endParaRPr lang="en-GB" dirty="0"/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D9D3E07F-8F26-A64C-96F3-57E0FDDA4D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9688" y="6029672"/>
            <a:ext cx="1134543" cy="5035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012E318-DA79-154A-8171-386CE534114D}"/>
              </a:ext>
            </a:extLst>
          </p:cNvPr>
          <p:cNvSpPr txBox="1"/>
          <p:nvPr userDrawn="1"/>
        </p:nvSpPr>
        <p:spPr>
          <a:xfrm>
            <a:off x="514800" y="6291097"/>
            <a:ext cx="7558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D097AA7A-60A4-BB4A-9A54-C49BCD6B1DC1}" type="slidenum">
              <a:rPr lang="da-DK" sz="1400" smtClean="0">
                <a:solidFill>
                  <a:srgbClr val="F29E05"/>
                </a:solidFill>
              </a:rPr>
              <a:t>‹nr.›</a:t>
            </a:fld>
            <a:endParaRPr lang="da-DK" sz="1400" dirty="0" err="1">
              <a:solidFill>
                <a:srgbClr val="F29E05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B92CA3E-7A8F-1145-980C-79636D1E86B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206" y="1594800"/>
            <a:ext cx="5400000" cy="3922432"/>
          </a:xfrm>
          <a:prstGeom prst="rect">
            <a:avLst/>
          </a:prstGeom>
        </p:spPr>
        <p:txBody>
          <a:bodyPr/>
          <a:lstStyle>
            <a:lvl1pPr>
              <a:buClr>
                <a:srgbClr val="F29E05"/>
              </a:buClr>
              <a:defRPr sz="2400"/>
            </a:lvl1pPr>
            <a:lvl2pPr marL="180000" indent="-180000">
              <a:buClr>
                <a:srgbClr val="F29E05"/>
              </a:buClr>
              <a:buFont typeface="Wingdings" pitchFamily="2" charset="2"/>
              <a:buChar char="§"/>
              <a:defRPr sz="2400"/>
            </a:lvl2pPr>
            <a:lvl3pPr marL="504000" indent="-324000">
              <a:buClr>
                <a:srgbClr val="F29E05"/>
              </a:buClr>
              <a:buFont typeface="Wingdings" pitchFamily="2" charset="2"/>
              <a:buChar char="§"/>
              <a:defRPr sz="2400"/>
            </a:lvl3pPr>
            <a:lvl4pPr marL="684000" indent="-180000">
              <a:buClr>
                <a:srgbClr val="F29E05"/>
              </a:buClr>
              <a:buFont typeface="Wingdings" pitchFamily="2" charset="2"/>
              <a:buChar char="§"/>
              <a:defRPr sz="2400"/>
            </a:lvl4pPr>
            <a:lvl5pPr marL="972000" indent="-288000">
              <a:buClr>
                <a:srgbClr val="F29E05"/>
              </a:buClr>
              <a:buFont typeface="Wingdings" pitchFamily="2" charset="2"/>
              <a:buChar char="§"/>
              <a:defRPr sz="2400"/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r>
              <a:rPr lang="en-US" dirty="0"/>
              <a:t> her</a:t>
            </a:r>
          </a:p>
          <a:p>
            <a:pPr lvl="1"/>
            <a:r>
              <a:rPr lang="en-US" dirty="0" err="1"/>
              <a:t>Første</a:t>
            </a:r>
            <a:r>
              <a:rPr lang="en-US" dirty="0"/>
              <a:t> </a:t>
            </a:r>
          </a:p>
          <a:p>
            <a:pPr lvl="2"/>
            <a:r>
              <a:rPr lang="en-US" dirty="0" err="1"/>
              <a:t>Anden</a:t>
            </a:r>
            <a:endParaRPr lang="en-US" dirty="0"/>
          </a:p>
          <a:p>
            <a:pPr lvl="3"/>
            <a:r>
              <a:rPr lang="en-US" dirty="0" err="1"/>
              <a:t>Tredje</a:t>
            </a:r>
            <a:endParaRPr lang="en-US" dirty="0"/>
          </a:p>
          <a:p>
            <a:pPr lvl="4"/>
            <a:r>
              <a:rPr lang="en-US" dirty="0" err="1"/>
              <a:t>Femte</a:t>
            </a:r>
            <a:endParaRPr lang="en-GB" dirty="0"/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FADDD6BC-4213-8E46-9219-920007F360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612" y="6165304"/>
            <a:ext cx="338214" cy="205208"/>
          </a:xfrm>
          <a:prstGeom prst="rect">
            <a:avLst/>
          </a:prstGeom>
        </p:spPr>
      </p:pic>
      <p:pic>
        <p:nvPicPr>
          <p:cNvPr id="14" name="Picture 13" descr="A close up of a sign&#10;&#10;Description automatically generated">
            <a:extLst>
              <a:ext uri="{FF2B5EF4-FFF2-40B4-BE49-F238E27FC236}">
                <a16:creationId xmlns:a16="http://schemas.microsoft.com/office/drawing/2014/main" id="{5793CDB7-E777-F241-BF80-28B2E44B7D7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853" y="6091670"/>
            <a:ext cx="1317969" cy="429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1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l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4DFB0-4A2C-40AC-8085-65140CD6802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609"/>
            <a:ext cx="12190413" cy="6858000"/>
          </a:xfrm>
          <a:prstGeom prst="rect">
            <a:avLst/>
          </a:prstGeom>
          <a:solidFill>
            <a:srgbClr val="323232">
              <a:alpha val="9000"/>
            </a:srgbClr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Billed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5455C3C-DFA8-1A40-A634-78466E28CD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4800" y="459180"/>
            <a:ext cx="11160000" cy="49859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 err="1"/>
              <a:t>Klik</a:t>
            </a:r>
            <a:r>
              <a:rPr lang="en-US" dirty="0"/>
              <a:t> for at </a:t>
            </a:r>
            <a:r>
              <a:rPr lang="en-US" dirty="0" err="1"/>
              <a:t>redigere</a:t>
            </a:r>
            <a:r>
              <a:rPr lang="en-US" dirty="0"/>
              <a:t> master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6C9E23-CFAA-EA49-BFBF-1EECE536F616}"/>
              </a:ext>
            </a:extLst>
          </p:cNvPr>
          <p:cNvSpPr txBox="1"/>
          <p:nvPr userDrawn="1"/>
        </p:nvSpPr>
        <p:spPr>
          <a:xfrm>
            <a:off x="514800" y="6291097"/>
            <a:ext cx="7558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D097AA7A-60A4-BB4A-9A54-C49BCD6B1DC1}" type="slidenum">
              <a:rPr lang="da-DK" sz="1400" smtClean="0">
                <a:solidFill>
                  <a:srgbClr val="F29E05"/>
                </a:solidFill>
              </a:rPr>
              <a:t>‹nr.›</a:t>
            </a:fld>
            <a:endParaRPr lang="da-DK" sz="1400" dirty="0" err="1">
              <a:solidFill>
                <a:srgbClr val="F29E05"/>
              </a:solidFill>
            </a:endParaRP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741A0378-B09E-864B-BEF0-A3CF333A44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614" y="6165304"/>
            <a:ext cx="338212" cy="205208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482825B6-BEAD-BA42-8292-D33487E7316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467" y="6091670"/>
            <a:ext cx="1317972" cy="42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00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eaker Farve 1">
    <p:bg>
      <p:bgPr>
        <a:solidFill>
          <a:srgbClr val="F29E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clock&#10;&#10;Description automatically generated">
            <a:extLst>
              <a:ext uri="{FF2B5EF4-FFF2-40B4-BE49-F238E27FC236}">
                <a16:creationId xmlns:a16="http://schemas.microsoft.com/office/drawing/2014/main" id="{997DB7FC-277D-DF4A-BFC7-7359FDB6E6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734" y="-963488"/>
            <a:ext cx="8640960" cy="864096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3D27A2-B793-A944-9817-70C9B8FC5F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98788" y="2888679"/>
            <a:ext cx="6192837" cy="936625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5400" b="1" i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 err="1"/>
              <a:t>Indsæt</a:t>
            </a:r>
            <a:r>
              <a:rPr lang="en-GB" dirty="0"/>
              <a:t> </a:t>
            </a:r>
          </a:p>
          <a:p>
            <a:pPr lvl="0"/>
            <a:r>
              <a:rPr lang="en-GB" dirty="0"/>
              <a:t>breaker </a:t>
            </a:r>
            <a:r>
              <a:rPr lang="en-GB" dirty="0" err="1"/>
              <a:t>tekst</a:t>
            </a:r>
            <a:endParaRPr lang="da-DK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D6F1EB-D369-654D-8536-D5937BD05F57}"/>
              </a:ext>
            </a:extLst>
          </p:cNvPr>
          <p:cNvSpPr txBox="1"/>
          <p:nvPr userDrawn="1"/>
        </p:nvSpPr>
        <p:spPr>
          <a:xfrm>
            <a:off x="514800" y="6291097"/>
            <a:ext cx="7558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D097AA7A-60A4-BB4A-9A54-C49BCD6B1DC1}" type="slidenum">
              <a:rPr lang="da-DK" sz="1400" smtClean="0">
                <a:solidFill>
                  <a:srgbClr val="FFFFFF"/>
                </a:solidFill>
              </a:rPr>
              <a:t>‹nr.›</a:t>
            </a:fld>
            <a:endParaRPr lang="da-DK" sz="1400" dirty="0" err="1">
              <a:solidFill>
                <a:srgbClr val="FFFFFF"/>
              </a:solidFill>
            </a:endParaRPr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F2D470FC-2628-2A42-8C89-279F8976EE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614" y="6165304"/>
            <a:ext cx="338212" cy="205208"/>
          </a:xfrm>
          <a:prstGeom prst="rect">
            <a:avLst/>
          </a:prstGeom>
        </p:spPr>
      </p:pic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57B31D-CA35-1D42-AF81-260E886BDEF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467" y="6091670"/>
            <a:ext cx="1317972" cy="42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68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eaker Farve 2">
    <p:bg>
      <p:bgPr>
        <a:solidFill>
          <a:srgbClr val="F0BE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clock&#10;&#10;Description automatically generated">
            <a:extLst>
              <a:ext uri="{FF2B5EF4-FFF2-40B4-BE49-F238E27FC236}">
                <a16:creationId xmlns:a16="http://schemas.microsoft.com/office/drawing/2014/main" id="{997DB7FC-277D-DF4A-BFC7-7359FDB6E6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734" y="-963488"/>
            <a:ext cx="8640960" cy="86409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18669F-7F9B-1C44-AB1A-E97B20FE0FC7}"/>
              </a:ext>
            </a:extLst>
          </p:cNvPr>
          <p:cNvSpPr txBox="1"/>
          <p:nvPr userDrawn="1"/>
        </p:nvSpPr>
        <p:spPr>
          <a:xfrm>
            <a:off x="514800" y="6291097"/>
            <a:ext cx="7558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D097AA7A-60A4-BB4A-9A54-C49BCD6B1DC1}" type="slidenum">
              <a:rPr lang="da-DK" sz="1400" smtClean="0">
                <a:solidFill>
                  <a:srgbClr val="FFFFFF"/>
                </a:solidFill>
              </a:rPr>
              <a:t>‹nr.›</a:t>
            </a:fld>
            <a:endParaRPr lang="da-DK" sz="1400" dirty="0" err="1">
              <a:solidFill>
                <a:srgbClr val="FFFFFF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94180CA-A62A-3646-AC41-E2E93222A7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98788" y="2888679"/>
            <a:ext cx="6192837" cy="936625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5400" b="1" i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 err="1"/>
              <a:t>Indsæt</a:t>
            </a:r>
            <a:r>
              <a:rPr lang="en-GB" dirty="0"/>
              <a:t> </a:t>
            </a:r>
          </a:p>
          <a:p>
            <a:pPr lvl="0"/>
            <a:r>
              <a:rPr lang="en-GB" dirty="0"/>
              <a:t>breaker </a:t>
            </a:r>
            <a:r>
              <a:rPr lang="en-GB" dirty="0" err="1"/>
              <a:t>tekst</a:t>
            </a:r>
            <a:endParaRPr lang="da-DK" dirty="0"/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4D0D1EDF-23C8-FA44-8A13-EA8B74731FC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614" y="6165304"/>
            <a:ext cx="338212" cy="205208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5BB3E3-0230-E142-A4DF-1400C141EFA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467" y="6091670"/>
            <a:ext cx="1317972" cy="42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08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eaker 3">
    <p:bg>
      <p:bgPr>
        <a:solidFill>
          <a:srgbClr val="DC5C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clock&#10;&#10;Description automatically generated">
            <a:extLst>
              <a:ext uri="{FF2B5EF4-FFF2-40B4-BE49-F238E27FC236}">
                <a16:creationId xmlns:a16="http://schemas.microsoft.com/office/drawing/2014/main" id="{997DB7FC-277D-DF4A-BFC7-7359FDB6E6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726" y="-603448"/>
            <a:ext cx="8640960" cy="86409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79D4CA-51ED-5846-B13A-DE5CB60BCD0E}"/>
              </a:ext>
            </a:extLst>
          </p:cNvPr>
          <p:cNvSpPr txBox="1"/>
          <p:nvPr userDrawn="1"/>
        </p:nvSpPr>
        <p:spPr>
          <a:xfrm>
            <a:off x="514800" y="6291097"/>
            <a:ext cx="7558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D097AA7A-60A4-BB4A-9A54-C49BCD6B1DC1}" type="slidenum">
              <a:rPr lang="da-DK" sz="1400" smtClean="0">
                <a:solidFill>
                  <a:srgbClr val="FFFFFF"/>
                </a:solidFill>
              </a:rPr>
              <a:t>‹nr.›</a:t>
            </a:fld>
            <a:endParaRPr lang="da-DK" sz="1400" dirty="0" err="1">
              <a:solidFill>
                <a:srgbClr val="FFFFFF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5B701B6-FE1F-6A48-A450-8D0BFC79C0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98788" y="2888679"/>
            <a:ext cx="6192837" cy="936625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5400" b="1" i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 err="1"/>
              <a:t>Indsæt</a:t>
            </a:r>
            <a:r>
              <a:rPr lang="en-GB" dirty="0"/>
              <a:t> </a:t>
            </a:r>
          </a:p>
          <a:p>
            <a:pPr lvl="0"/>
            <a:r>
              <a:rPr lang="en-GB" dirty="0"/>
              <a:t>breaker </a:t>
            </a:r>
            <a:r>
              <a:rPr lang="en-GB" dirty="0" err="1"/>
              <a:t>tekst</a:t>
            </a:r>
            <a:endParaRPr lang="da-DK" dirty="0"/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D0715942-81FC-C640-B25A-ABACD1DB70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614" y="6165304"/>
            <a:ext cx="338212" cy="205208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A6682AF1-06FE-6C4E-817C-0C72519D9A4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467" y="6091670"/>
            <a:ext cx="1317972" cy="42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750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– Farve 1">
    <p:bg>
      <p:bgPr>
        <a:solidFill>
          <a:srgbClr val="F29E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130DD83-6291-48C2-9E27-553692C708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4800" y="459181"/>
            <a:ext cx="8388718" cy="49859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Klik</a:t>
            </a:r>
            <a:r>
              <a:rPr lang="en-US" dirty="0"/>
              <a:t> for at </a:t>
            </a:r>
            <a:r>
              <a:rPr lang="en-US" dirty="0" err="1"/>
              <a:t>redigere</a:t>
            </a:r>
            <a:r>
              <a:rPr lang="en-US" dirty="0"/>
              <a:t> master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FC6154-863D-9240-BF10-9C6FDB7E5435}"/>
              </a:ext>
            </a:extLst>
          </p:cNvPr>
          <p:cNvSpPr txBox="1"/>
          <p:nvPr userDrawn="1"/>
        </p:nvSpPr>
        <p:spPr>
          <a:xfrm>
            <a:off x="514800" y="6291097"/>
            <a:ext cx="7558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D097AA7A-60A4-BB4A-9A54-C49BCD6B1DC1}" type="slidenum">
              <a:rPr lang="da-DK" sz="1400" smtClean="0">
                <a:solidFill>
                  <a:srgbClr val="FFFFFF"/>
                </a:solidFill>
              </a:rPr>
              <a:t>‹nr.›</a:t>
            </a:fld>
            <a:endParaRPr lang="da-DK" sz="1400" dirty="0" err="1">
              <a:solidFill>
                <a:srgbClr val="FFFFFF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D3C7D18-AAD9-E64B-BC7F-9047C27632B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206" y="1594800"/>
            <a:ext cx="9036384" cy="4066448"/>
          </a:xfrm>
          <a:prstGeom prst="rect">
            <a:avLst/>
          </a:prstGeom>
        </p:spPr>
        <p:txBody>
          <a:bodyPr/>
          <a:lstStyle>
            <a:lvl1pPr>
              <a:buClr>
                <a:srgbClr val="F29E05"/>
              </a:buClr>
              <a:defRPr sz="2800">
                <a:solidFill>
                  <a:schemeClr val="bg1"/>
                </a:solidFill>
              </a:defRPr>
            </a:lvl1pPr>
            <a:lvl2pPr marL="180000" indent="-180000">
              <a:buClr>
                <a:srgbClr val="FFFFFF"/>
              </a:buClr>
              <a:buFont typeface="Wingdings" pitchFamily="2" charset="2"/>
              <a:buChar char="§"/>
              <a:defRPr sz="2800">
                <a:solidFill>
                  <a:schemeClr val="bg1"/>
                </a:solidFill>
              </a:defRPr>
            </a:lvl2pPr>
            <a:lvl3pPr marL="504000" indent="-324000">
              <a:buClr>
                <a:srgbClr val="FFFFFF"/>
              </a:buClr>
              <a:buFont typeface="Wingdings" pitchFamily="2" charset="2"/>
              <a:buChar char="§"/>
              <a:defRPr sz="2800">
                <a:solidFill>
                  <a:schemeClr val="bg1"/>
                </a:solidFill>
              </a:defRPr>
            </a:lvl3pPr>
            <a:lvl4pPr marL="684000" indent="-180000">
              <a:buClr>
                <a:srgbClr val="FFFFFF"/>
              </a:buClr>
              <a:buFont typeface="Wingdings" pitchFamily="2" charset="2"/>
              <a:buChar char="§"/>
              <a:defRPr sz="2800">
                <a:solidFill>
                  <a:schemeClr val="bg1"/>
                </a:solidFill>
              </a:defRPr>
            </a:lvl4pPr>
            <a:lvl5pPr marL="972000" indent="-288000">
              <a:buClr>
                <a:srgbClr val="FFFFFF"/>
              </a:buClr>
              <a:buFont typeface="Wingdings" pitchFamily="2" charset="2"/>
              <a:buChar char="§"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r>
              <a:rPr lang="en-US" dirty="0"/>
              <a:t> her</a:t>
            </a:r>
          </a:p>
          <a:p>
            <a:pPr lvl="1"/>
            <a:r>
              <a:rPr lang="en-US" dirty="0" err="1"/>
              <a:t>Første</a:t>
            </a:r>
            <a:r>
              <a:rPr lang="en-US" dirty="0"/>
              <a:t> </a:t>
            </a:r>
          </a:p>
          <a:p>
            <a:pPr lvl="2"/>
            <a:r>
              <a:rPr lang="en-US" dirty="0" err="1"/>
              <a:t>Anden</a:t>
            </a:r>
            <a:endParaRPr lang="en-US" dirty="0"/>
          </a:p>
          <a:p>
            <a:pPr lvl="3"/>
            <a:r>
              <a:rPr lang="en-US" dirty="0" err="1"/>
              <a:t>Tredje</a:t>
            </a:r>
            <a:endParaRPr lang="en-US" dirty="0"/>
          </a:p>
          <a:p>
            <a:pPr lvl="4"/>
            <a:r>
              <a:rPr lang="en-US" dirty="0" err="1"/>
              <a:t>Femte</a:t>
            </a:r>
            <a:endParaRPr lang="en-GB" dirty="0"/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3DF37792-119B-D44D-B440-37666F10E2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614" y="6165304"/>
            <a:ext cx="338212" cy="205208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9C90BF28-5EC9-6446-A0ED-622311984D8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467" y="6091670"/>
            <a:ext cx="1317972" cy="42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24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itat 1">
    <p:bg>
      <p:bgPr>
        <a:solidFill>
          <a:srgbClr val="F29E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D8CBAF-AC49-734A-864A-C6872F694E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9977" y="2204864"/>
            <a:ext cx="7848871" cy="2232025"/>
          </a:xfrm>
        </p:spPr>
        <p:txBody>
          <a:bodyPr anchor="ctr"/>
          <a:lstStyle>
            <a:lvl1pPr algn="ctr">
              <a:defRPr sz="48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/>
              <a:t>“</a:t>
            </a:r>
            <a:r>
              <a:rPr lang="en-GB" dirty="0" err="1"/>
              <a:t>Indsæt</a:t>
            </a:r>
            <a:r>
              <a:rPr lang="en-GB" dirty="0"/>
              <a:t> relevant </a:t>
            </a:r>
          </a:p>
          <a:p>
            <a:pPr lvl="0"/>
            <a:r>
              <a:rPr lang="en-GB" dirty="0" err="1"/>
              <a:t>citat</a:t>
            </a:r>
            <a:r>
              <a:rPr lang="en-GB" dirty="0"/>
              <a:t> her”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F8C84DE-D1E5-6C4E-802B-5CA910F852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69978" y="4509120"/>
            <a:ext cx="7848870" cy="288081"/>
          </a:xfrm>
        </p:spPr>
        <p:txBody>
          <a:bodyPr anchor="ctr"/>
          <a:lstStyle>
            <a:lvl1pPr algn="ctr">
              <a:defRPr sz="18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 err="1"/>
              <a:t>Navn</a:t>
            </a:r>
            <a:r>
              <a:rPr lang="en-GB" dirty="0"/>
              <a:t>, </a:t>
            </a:r>
            <a:r>
              <a:rPr lang="en-GB" dirty="0" err="1"/>
              <a:t>Efternavn</a:t>
            </a:r>
            <a:r>
              <a:rPr lang="en-GB" dirty="0"/>
              <a:t>. Stilling</a:t>
            </a:r>
            <a:endParaRPr lang="da-DK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BB30CC-6983-384E-866C-54DEF7EB8DF2}"/>
              </a:ext>
            </a:extLst>
          </p:cNvPr>
          <p:cNvSpPr txBox="1"/>
          <p:nvPr userDrawn="1"/>
        </p:nvSpPr>
        <p:spPr>
          <a:xfrm>
            <a:off x="514800" y="6291097"/>
            <a:ext cx="7558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D097AA7A-60A4-BB4A-9A54-C49BCD6B1DC1}" type="slidenum">
              <a:rPr lang="da-DK" sz="1400" smtClean="0">
                <a:solidFill>
                  <a:srgbClr val="FFFFFF"/>
                </a:solidFill>
              </a:rPr>
              <a:t>‹nr.›</a:t>
            </a:fld>
            <a:endParaRPr lang="da-DK" sz="1400" dirty="0" err="1">
              <a:solidFill>
                <a:srgbClr val="FFFFFF"/>
              </a:solidFill>
            </a:endParaRPr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52A713EB-DBFA-7E45-B52B-65EFAA8E7B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614" y="6165304"/>
            <a:ext cx="338212" cy="205208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11249817-D1DE-7B43-9CF4-7E1B658247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467" y="6091670"/>
            <a:ext cx="1317972" cy="42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00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itat 2">
    <p:bg>
      <p:bgPr>
        <a:solidFill>
          <a:srgbClr val="F0BE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1E445E0-0C9C-3B4C-8239-BA4DE175DD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9977" y="2204864"/>
            <a:ext cx="7848871" cy="2232025"/>
          </a:xfrm>
        </p:spPr>
        <p:txBody>
          <a:bodyPr anchor="ctr"/>
          <a:lstStyle>
            <a:lvl1pPr algn="ctr">
              <a:defRPr sz="48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/>
              <a:t>“</a:t>
            </a:r>
            <a:r>
              <a:rPr lang="en-GB" dirty="0" err="1"/>
              <a:t>Indsæt</a:t>
            </a:r>
            <a:r>
              <a:rPr lang="en-GB" dirty="0"/>
              <a:t> relevant </a:t>
            </a:r>
          </a:p>
          <a:p>
            <a:pPr lvl="0"/>
            <a:r>
              <a:rPr lang="en-GB" dirty="0" err="1"/>
              <a:t>citat</a:t>
            </a:r>
            <a:r>
              <a:rPr lang="en-GB" dirty="0"/>
              <a:t> her”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70874C7-C755-CF4F-A19F-7714BE9068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69978" y="4509120"/>
            <a:ext cx="7848870" cy="288081"/>
          </a:xfrm>
        </p:spPr>
        <p:txBody>
          <a:bodyPr anchor="ctr"/>
          <a:lstStyle>
            <a:lvl1pPr algn="ctr">
              <a:defRPr sz="18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 err="1"/>
              <a:t>Navn</a:t>
            </a:r>
            <a:r>
              <a:rPr lang="en-GB" dirty="0"/>
              <a:t>, </a:t>
            </a:r>
            <a:r>
              <a:rPr lang="en-GB" dirty="0" err="1"/>
              <a:t>Efternavn</a:t>
            </a:r>
            <a:r>
              <a:rPr lang="en-GB" dirty="0"/>
              <a:t>. Stilling</a:t>
            </a:r>
            <a:endParaRPr lang="da-DK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1F11FB-911B-1647-A7E7-FF83ABBE975C}"/>
              </a:ext>
            </a:extLst>
          </p:cNvPr>
          <p:cNvSpPr txBox="1"/>
          <p:nvPr userDrawn="1"/>
        </p:nvSpPr>
        <p:spPr>
          <a:xfrm>
            <a:off x="514800" y="6291097"/>
            <a:ext cx="7558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D097AA7A-60A4-BB4A-9A54-C49BCD6B1DC1}" type="slidenum">
              <a:rPr lang="da-DK" sz="1400" smtClean="0">
                <a:solidFill>
                  <a:srgbClr val="FFFFFF"/>
                </a:solidFill>
              </a:rPr>
              <a:t>‹nr.›</a:t>
            </a:fld>
            <a:endParaRPr lang="da-DK" sz="1400" dirty="0" err="1">
              <a:solidFill>
                <a:srgbClr val="FFFFFF"/>
              </a:solidFill>
            </a:endParaRPr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D5C369-BB71-6C46-804E-FF850D4F0E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614" y="6165304"/>
            <a:ext cx="338212" cy="205208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10FA189E-418E-ED4D-8A17-230B56486F1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467" y="6091670"/>
            <a:ext cx="1317972" cy="42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88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itat 3">
    <p:bg>
      <p:bgPr>
        <a:solidFill>
          <a:srgbClr val="DC5C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D60ABF-7F46-7545-8989-73BE2E552F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9977" y="2204864"/>
            <a:ext cx="7848871" cy="2232025"/>
          </a:xfrm>
        </p:spPr>
        <p:txBody>
          <a:bodyPr anchor="ctr"/>
          <a:lstStyle>
            <a:lvl1pPr algn="ctr">
              <a:defRPr sz="48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/>
              <a:t>“</a:t>
            </a:r>
            <a:r>
              <a:rPr lang="en-GB" dirty="0" err="1"/>
              <a:t>Indsæt</a:t>
            </a:r>
            <a:r>
              <a:rPr lang="en-GB" dirty="0"/>
              <a:t> relevant </a:t>
            </a:r>
          </a:p>
          <a:p>
            <a:pPr lvl="0"/>
            <a:r>
              <a:rPr lang="en-GB" dirty="0" err="1"/>
              <a:t>citat</a:t>
            </a:r>
            <a:r>
              <a:rPr lang="en-GB" dirty="0"/>
              <a:t> her”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425CEE53-45EB-B847-B2CD-765A32F995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69978" y="4509120"/>
            <a:ext cx="7848870" cy="288081"/>
          </a:xfrm>
        </p:spPr>
        <p:txBody>
          <a:bodyPr anchor="ctr"/>
          <a:lstStyle>
            <a:lvl1pPr algn="ctr">
              <a:defRPr sz="18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 err="1"/>
              <a:t>Navn</a:t>
            </a:r>
            <a:r>
              <a:rPr lang="en-GB" dirty="0"/>
              <a:t>, </a:t>
            </a:r>
            <a:r>
              <a:rPr lang="en-GB" dirty="0" err="1"/>
              <a:t>Efternavn</a:t>
            </a:r>
            <a:r>
              <a:rPr lang="en-GB" dirty="0"/>
              <a:t>. Stilling</a:t>
            </a:r>
            <a:endParaRPr lang="da-DK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3EE4D9-F224-3E4D-A1E8-24F88F013AE2}"/>
              </a:ext>
            </a:extLst>
          </p:cNvPr>
          <p:cNvSpPr txBox="1"/>
          <p:nvPr userDrawn="1"/>
        </p:nvSpPr>
        <p:spPr>
          <a:xfrm>
            <a:off x="514800" y="6291097"/>
            <a:ext cx="7558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D097AA7A-60A4-BB4A-9A54-C49BCD6B1DC1}" type="slidenum">
              <a:rPr lang="da-DK" sz="1400" smtClean="0">
                <a:solidFill>
                  <a:srgbClr val="FFFFFF"/>
                </a:solidFill>
              </a:rPr>
              <a:t>‹nr.›</a:t>
            </a:fld>
            <a:endParaRPr lang="da-DK" sz="1400" dirty="0" err="1">
              <a:solidFill>
                <a:srgbClr val="FFFFFF"/>
              </a:solidFill>
            </a:endParaRP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96ED4986-03AD-C641-94FE-0E1D91E1DC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614" y="6165304"/>
            <a:ext cx="338212" cy="205208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51FEEF9F-00CA-5A47-AE56-41D99AB6AA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467" y="6091670"/>
            <a:ext cx="1317972" cy="42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54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k">
    <p:bg>
      <p:bgPr>
        <a:solidFill>
          <a:srgbClr val="F29E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D4CA329-296A-7045-A352-24C80A5FF240}"/>
              </a:ext>
            </a:extLst>
          </p:cNvPr>
          <p:cNvSpPr txBox="1"/>
          <p:nvPr userDrawn="1"/>
        </p:nvSpPr>
        <p:spPr>
          <a:xfrm>
            <a:off x="514800" y="6291097"/>
            <a:ext cx="7558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D097AA7A-60A4-BB4A-9A54-C49BCD6B1DC1}" type="slidenum">
              <a:rPr lang="da-DK" sz="1400" smtClean="0">
                <a:solidFill>
                  <a:srgbClr val="FFFFFF"/>
                </a:solidFill>
              </a:rPr>
              <a:t>‹nr.›</a:t>
            </a:fld>
            <a:endParaRPr lang="da-DK" sz="1400" dirty="0" err="1">
              <a:solidFill>
                <a:srgbClr val="FFFFFF"/>
              </a:solidFill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9CFE12B-C7BA-784E-9F70-F237D91CED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98788" y="2888679"/>
            <a:ext cx="6192837" cy="936625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5400" b="1" i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 err="1"/>
              <a:t>Tak</a:t>
            </a:r>
            <a:r>
              <a:rPr lang="en-GB" dirty="0"/>
              <a:t> for </a:t>
            </a:r>
            <a:r>
              <a:rPr lang="en-GB" dirty="0" err="1"/>
              <a:t>jeres</a:t>
            </a:r>
            <a:r>
              <a:rPr lang="en-GB" dirty="0"/>
              <a:t> </a:t>
            </a:r>
            <a:r>
              <a:rPr lang="en-GB" dirty="0" err="1"/>
              <a:t>tid</a:t>
            </a:r>
            <a:endParaRPr lang="da-DK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05D7635C-A9FC-0145-B32D-F1620930C2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614" y="6165304"/>
            <a:ext cx="338212" cy="205208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6D861418-A887-AA42-9019-DFD33C1424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467" y="6091670"/>
            <a:ext cx="1317972" cy="42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76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-URL">
    <p:bg>
      <p:bgPr>
        <a:solidFill>
          <a:srgbClr val="F29E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itting, clock, computer&#10;&#10;Description automatically generated">
            <a:extLst>
              <a:ext uri="{FF2B5EF4-FFF2-40B4-BE49-F238E27FC236}">
                <a16:creationId xmlns:a16="http://schemas.microsoft.com/office/drawing/2014/main" id="{3DC3E368-49CA-024B-9E6F-3521AF98E7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574" y="526368"/>
            <a:ext cx="5805264" cy="5805264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3DAB6A1-2F14-F043-A38F-7DDCDF5BE8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52240" y="4725144"/>
            <a:ext cx="4303206" cy="358775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 err="1"/>
              <a:t>Fuldtid.dk</a:t>
            </a:r>
            <a:endParaRPr lang="en-GB" dirty="0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A77E1DA1-078E-6C43-A817-3E91681314B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614" y="6165304"/>
            <a:ext cx="338212" cy="205208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9D9411-B59B-394F-9271-27304792C8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467" y="6091670"/>
            <a:ext cx="1317972" cy="42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32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145AD23-0B2B-EE41-B1E3-EE3CBBBD1E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206" y="1594889"/>
            <a:ext cx="8388312" cy="4282383"/>
          </a:xfrm>
          <a:prstGeom prst="rect">
            <a:avLst/>
          </a:prstGeom>
          <a:solidFill>
            <a:srgbClr val="323232">
              <a:alpha val="0"/>
            </a:srgbClr>
          </a:solidFill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tekst</a:t>
            </a:r>
            <a:r>
              <a:rPr lang="en-US" dirty="0"/>
              <a:t> her</a:t>
            </a:r>
          </a:p>
          <a:p>
            <a:pPr lvl="1"/>
            <a:r>
              <a:rPr lang="en-US" dirty="0" err="1"/>
              <a:t>Første</a:t>
            </a:r>
            <a:r>
              <a:rPr lang="en-US" dirty="0"/>
              <a:t> </a:t>
            </a:r>
          </a:p>
          <a:p>
            <a:pPr lvl="2"/>
            <a:r>
              <a:rPr lang="en-US" dirty="0" err="1"/>
              <a:t>Anden</a:t>
            </a:r>
            <a:endParaRPr lang="en-US" dirty="0"/>
          </a:p>
          <a:p>
            <a:pPr lvl="3"/>
            <a:r>
              <a:rPr lang="en-US" dirty="0" err="1"/>
              <a:t>Tredje</a:t>
            </a:r>
            <a:endParaRPr lang="en-US" dirty="0"/>
          </a:p>
          <a:p>
            <a:pPr lvl="4"/>
            <a:r>
              <a:rPr lang="en-US" dirty="0" err="1"/>
              <a:t>Femte</a:t>
            </a:r>
            <a:endParaRPr lang="en-GB" dirty="0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2704E51B-53A8-4342-818E-307BDEFC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800" y="459181"/>
            <a:ext cx="11160000" cy="4985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 err="1"/>
              <a:t>Klik</a:t>
            </a:r>
            <a:r>
              <a:rPr lang="en-US" dirty="0"/>
              <a:t> for at </a:t>
            </a:r>
            <a:r>
              <a:rPr lang="en-US" dirty="0" err="1"/>
              <a:t>redigere</a:t>
            </a:r>
            <a:r>
              <a:rPr lang="en-US" dirty="0"/>
              <a:t> master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4962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46" r:id="rId4"/>
    <p:sldLayoutId id="2147483883" r:id="rId5"/>
    <p:sldLayoutId id="2147483855" r:id="rId6"/>
    <p:sldLayoutId id="2147483856" r:id="rId7"/>
    <p:sldLayoutId id="2147483874" r:id="rId8"/>
    <p:sldLayoutId id="2147483866" r:id="rId9"/>
    <p:sldLayoutId id="2147483873" r:id="rId10"/>
    <p:sldLayoutId id="2147483878" r:id="rId11"/>
    <p:sldLayoutId id="2147483879" r:id="rId12"/>
    <p:sldLayoutId id="2147483867" r:id="rId13"/>
    <p:sldLayoutId id="2147483880" r:id="rId14"/>
    <p:sldLayoutId id="2147483881" r:id="rId15"/>
    <p:sldLayoutId id="2147483877" r:id="rId16"/>
    <p:sldLayoutId id="2147483882" r:id="rId17"/>
    <p:sldLayoutId id="2147483884" r:id="rId18"/>
    <p:sldLayoutId id="2147483888" r:id="rId19"/>
    <p:sldLayoutId id="2147483889" r:id="rId20"/>
    <p:sldLayoutId id="2147483890" r:id="rId21"/>
    <p:sldLayoutId id="2147483891" r:id="rId22"/>
    <p:sldLayoutId id="2147483892" r:id="rId23"/>
    <p:sldLayoutId id="2147483893" r:id="rId24"/>
    <p:sldLayoutId id="2147483894" r:id="rId25"/>
    <p:sldLayoutId id="2147483895" r:id="rId26"/>
    <p:sldLayoutId id="2147483896" r:id="rId27"/>
    <p:sldLayoutId id="2147483897" r:id="rId28"/>
    <p:sldLayoutId id="2147483898" r:id="rId29"/>
    <p:sldLayoutId id="2147483899" r:id="rId30"/>
    <p:sldLayoutId id="2147483900" r:id="rId31"/>
    <p:sldLayoutId id="2147483901" r:id="rId32"/>
    <p:sldLayoutId id="2147483902" r:id="rId33"/>
    <p:sldLayoutId id="2147483903" r:id="rId34"/>
    <p:sldLayoutId id="2147483904" r:id="rId35"/>
    <p:sldLayoutId id="2147483905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29E05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3000"/>
        </a:lnSpc>
        <a:spcBef>
          <a:spcPts val="0"/>
        </a:spcBef>
        <a:buFont typeface="Arial" panose="020B0604020202020204" pitchFamily="34" charset="0"/>
        <a:buNone/>
        <a:defRPr sz="24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03000"/>
        </a:lnSpc>
        <a:spcBef>
          <a:spcPts val="0"/>
        </a:spcBef>
        <a:buClr>
          <a:srgbClr val="F29E05"/>
        </a:buClr>
        <a:buFont typeface="Wingdings" pitchFamily="2" charset="2"/>
        <a:buChar char="§"/>
        <a:defRPr sz="2400" kern="1200">
          <a:solidFill>
            <a:schemeClr val="accent6"/>
          </a:solidFill>
          <a:latin typeface="+mn-lt"/>
          <a:ea typeface="+mn-ea"/>
          <a:cs typeface="Arial"/>
        </a:defRPr>
      </a:lvl2pPr>
      <a:lvl3pPr marL="504000" indent="-324000" algn="l" defTabSz="914400" rtl="0" eaLnBrk="1" latinLnBrk="0" hangingPunct="1">
        <a:lnSpc>
          <a:spcPct val="103000"/>
        </a:lnSpc>
        <a:spcBef>
          <a:spcPts val="0"/>
        </a:spcBef>
        <a:buClr>
          <a:srgbClr val="F29E05"/>
        </a:buClr>
        <a:buFont typeface="Wingdings" pitchFamily="2" charset="2"/>
        <a:buChar char="§"/>
        <a:defRPr sz="24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684000" indent="-180000" algn="l" defTabSz="914400" rtl="0" eaLnBrk="1" latinLnBrk="0" hangingPunct="1">
        <a:lnSpc>
          <a:spcPct val="103000"/>
        </a:lnSpc>
        <a:spcBef>
          <a:spcPts val="0"/>
        </a:spcBef>
        <a:buClr>
          <a:srgbClr val="F29E05"/>
        </a:buClr>
        <a:buFont typeface="Wingdings" pitchFamily="2" charset="2"/>
        <a:buChar char="§"/>
        <a:defRPr sz="24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972000" indent="-288000" algn="l" defTabSz="914400" rtl="0" eaLnBrk="1" latinLnBrk="0" hangingPunct="1">
        <a:lnSpc>
          <a:spcPct val="103000"/>
        </a:lnSpc>
        <a:spcBef>
          <a:spcPts val="0"/>
        </a:spcBef>
        <a:buClr>
          <a:srgbClr val="F29E05"/>
        </a:buClr>
        <a:buFont typeface="Wingdings" pitchFamily="2" charset="2"/>
        <a:buChar char="§"/>
        <a:defRPr sz="24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FE41C225-D0F2-4A72-B722-3DE0ABE8D4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a-DK" sz="2800" noProof="0" dirty="0"/>
              <a:t>Livsindkomst</a:t>
            </a:r>
          </a:p>
          <a:p>
            <a:r>
              <a:rPr lang="da-DK" sz="2800" noProof="0" dirty="0"/>
              <a:t> 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4AF8C3C-D9B5-422C-8E9E-9CAD5F5D69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a-DK" noProof="0" dirty="0"/>
              <a:t>Opdateret december 2025</a:t>
            </a:r>
          </a:p>
        </p:txBody>
      </p:sp>
    </p:spTree>
    <p:extLst>
      <p:ext uri="{BB962C8B-B14F-4D97-AF65-F5344CB8AC3E}">
        <p14:creationId xmlns:p14="http://schemas.microsoft.com/office/powerpoint/2010/main" val="82060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0BBFA685-3A44-4877-B605-4E48281140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noProof="0" dirty="0"/>
              <a:t>Social- og sundhedspersonale</a:t>
            </a:r>
          </a:p>
        </p:txBody>
      </p:sp>
    </p:spTree>
    <p:extLst>
      <p:ext uri="{BB962C8B-B14F-4D97-AF65-F5344CB8AC3E}">
        <p14:creationId xmlns:p14="http://schemas.microsoft.com/office/powerpoint/2010/main" val="305811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Billede 5" descr="Bille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3092" y="1289751"/>
            <a:ext cx="8462938" cy="4759808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Tekstfelt 6"/>
          <p:cNvSpPr txBox="1"/>
          <p:nvPr/>
        </p:nvSpPr>
        <p:spPr>
          <a:xfrm>
            <a:off x="136780" y="-356197"/>
            <a:ext cx="6095207" cy="650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3" rIns="45713">
            <a:spAutoFit/>
          </a:bodyPr>
          <a:lstStyle>
            <a:lvl1pPr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br>
              <a:rPr lang="da-DK" noProof="0" dirty="0"/>
            </a:br>
            <a:endParaRPr lang="da-DK" noProof="0" dirty="0"/>
          </a:p>
        </p:txBody>
      </p:sp>
      <p:sp>
        <p:nvSpPr>
          <p:cNvPr id="109" name="Titel 1"/>
          <p:cNvSpPr txBox="1">
            <a:spLocks noGrp="1"/>
          </p:cNvSpPr>
          <p:nvPr>
            <p:ph type="title"/>
          </p:nvPr>
        </p:nvSpPr>
        <p:spPr>
          <a:xfrm>
            <a:off x="552429" y="333059"/>
            <a:ext cx="11158673" cy="116324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59450">
              <a:defRPr sz="3666"/>
            </a:pPr>
            <a:r>
              <a:rPr lang="da-DK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Arbejder du på deltid? </a:t>
            </a:r>
            <a:br>
              <a:rPr lang="da-DK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a-DK" sz="2350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Se, hvor mange millioner du kan tjene ved at gå på fuldtid</a:t>
            </a:r>
            <a:br>
              <a:rPr lang="da-DK" sz="2350" b="0" noProof="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a-DK" sz="1692" b="0" noProof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Udregnet for social- og sundhedsassistenter ansat i kommunerne</a:t>
            </a:r>
            <a:br>
              <a:rPr lang="da-DK" sz="1692" b="0" noProof="0" dirty="0">
                <a:solidFill>
                  <a:srgbClr val="A6A6A6"/>
                </a:solidFill>
                <a:sym typeface="Calibri"/>
              </a:rPr>
            </a:br>
            <a:endParaRPr lang="da-DK" sz="1692" b="0" noProof="0" dirty="0">
              <a:solidFill>
                <a:srgbClr val="A6A6A6"/>
              </a:solidFill>
              <a:sym typeface="Calibri"/>
            </a:endParaRPr>
          </a:p>
        </p:txBody>
      </p:sp>
      <p:sp>
        <p:nvSpPr>
          <p:cNvPr id="110" name="Tekstfelt 17"/>
          <p:cNvSpPr txBox="1"/>
          <p:nvPr/>
        </p:nvSpPr>
        <p:spPr>
          <a:xfrm>
            <a:off x="7726364" y="1815388"/>
            <a:ext cx="3408747" cy="911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07000"/>
              </a:lnSpc>
              <a:spcBef>
                <a:spcPts val="800"/>
              </a:spcBef>
              <a:defRPr sz="1400" b="1">
                <a:solidFill>
                  <a:srgbClr val="808080"/>
                </a:solidFill>
              </a:defRPr>
            </a:lvl1pPr>
          </a:lstStyle>
          <a:p>
            <a:r>
              <a:rPr lang="da-DK" noProof="0" dirty="0"/>
              <a:t>Eksempel: Hvis du er 25 år og går fra 25 timer til 37 timer om ugen, vil du i gennemsnit have tjent 8,8 millioner mere i løn og pension, når du går på pension. </a:t>
            </a:r>
          </a:p>
        </p:txBody>
      </p:sp>
      <p:sp>
        <p:nvSpPr>
          <p:cNvPr id="111" name="Tekstfelt 18"/>
          <p:cNvSpPr txBox="1"/>
          <p:nvPr/>
        </p:nvSpPr>
        <p:spPr>
          <a:xfrm>
            <a:off x="1322601" y="5567358"/>
            <a:ext cx="6186587" cy="1519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800" noProof="0" dirty="0"/>
              <a:t>Der er regnet med løn og indbetalinger til pension. Løn omfatter grundløn, tillæg, særydelser, feriegodtgørelse og overarbejde.</a:t>
            </a:r>
            <a:br>
              <a:rPr lang="da-DK" sz="800" noProof="0" dirty="0"/>
            </a:br>
            <a:r>
              <a:rPr lang="da-DK" sz="800" noProof="0" dirty="0">
                <a:solidFill>
                  <a:srgbClr val="808080"/>
                </a:solidFill>
              </a:rPr>
              <a:t>Finansministeriets forudsætninger om pris- og lønudvikling er anvendt. Kilde til </a:t>
            </a:r>
            <a:r>
              <a:rPr lang="da-DK" sz="800" noProof="0" dirty="0">
                <a:solidFill>
                  <a:schemeClr val="bg1">
                    <a:lumMod val="50000"/>
                  </a:schemeClr>
                </a:solidFill>
              </a:rPr>
              <a:t>tal: KRL/SIRKA årsstatistikken 2024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endParaRPr lang="da-DK" sz="14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200">
                <a:solidFill>
                  <a:srgbClr val="808080"/>
                </a:solidFill>
              </a:defRPr>
            </a:pPr>
            <a:endParaRPr lang="da-DK" sz="12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200">
                <a:solidFill>
                  <a:srgbClr val="808080"/>
                </a:solidFill>
              </a:defRPr>
            </a:pPr>
            <a:endParaRPr lang="da-DK" sz="12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E7E6E6"/>
                </a:solidFill>
              </a:defRPr>
            </a:pPr>
            <a:endParaRPr lang="da-DK" sz="1400" noProof="0" dirty="0"/>
          </a:p>
        </p:txBody>
      </p:sp>
      <p:sp>
        <p:nvSpPr>
          <p:cNvPr id="118" name="Tekstfelt 20"/>
          <p:cNvSpPr txBox="1"/>
          <p:nvPr/>
        </p:nvSpPr>
        <p:spPr>
          <a:xfrm>
            <a:off x="7744046" y="2979738"/>
            <a:ext cx="3541609" cy="1936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1400" noProof="0" dirty="0"/>
              <a:t>Tabellen viser i gennemsnitstal, hvor stor en forskel det kan gøre for din samlede løn og indbetalinger til pension, hvis du går på fuldtid, frem til du fylder 68 år. 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1400" noProof="0" dirty="0"/>
              <a:t>Vil du vide mere om, hvad fuldtid kan betyde for dig, så kontakt din tillidsrepræsentant, din faglige organisation eller din leder. Du kan også tale med dit pensionsselskab. </a:t>
            </a:r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91E83ABF-17FD-2B72-B189-6FEBD07E8B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864909"/>
              </p:ext>
            </p:extLst>
          </p:nvPr>
        </p:nvGraphicFramePr>
        <p:xfrm>
          <a:off x="1322600" y="2348881"/>
          <a:ext cx="5996742" cy="321847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98371">
                  <a:extLst>
                    <a:ext uri="{9D8B030D-6E8A-4147-A177-3AD203B41FA5}">
                      <a16:colId xmlns:a16="http://schemas.microsoft.com/office/drawing/2014/main" val="1826287521"/>
                    </a:ext>
                  </a:extLst>
                </a:gridCol>
                <a:gridCol w="2998371">
                  <a:extLst>
                    <a:ext uri="{9D8B030D-6E8A-4147-A177-3AD203B41FA5}">
                      <a16:colId xmlns:a16="http://schemas.microsoft.com/office/drawing/2014/main" val="1706754434"/>
                    </a:ext>
                  </a:extLst>
                </a:gridCol>
              </a:tblGrid>
              <a:tr h="1029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+ 8,8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+ 2,8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10220987"/>
                  </a:ext>
                </a:extLst>
              </a:tr>
              <a:tr h="10283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+ 6,2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+ 1,9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144004"/>
                  </a:ext>
                </a:extLst>
              </a:tr>
              <a:tr h="11608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+ 4,2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+ 1,2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71185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7380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6F067-6FC7-3A4E-FA32-946D66EC7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Billede 5" descr="Billede 5">
            <a:extLst>
              <a:ext uri="{FF2B5EF4-FFF2-40B4-BE49-F238E27FC236}">
                <a16:creationId xmlns:a16="http://schemas.microsoft.com/office/drawing/2014/main" id="{B6777FAE-7443-A682-1C87-53D93E712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3092" y="1289751"/>
            <a:ext cx="8462938" cy="4759808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Tekstfelt 6">
            <a:extLst>
              <a:ext uri="{FF2B5EF4-FFF2-40B4-BE49-F238E27FC236}">
                <a16:creationId xmlns:a16="http://schemas.microsoft.com/office/drawing/2014/main" id="{99910BC5-08BE-A870-C0D0-82A9C32F7C0C}"/>
              </a:ext>
            </a:extLst>
          </p:cNvPr>
          <p:cNvSpPr txBox="1"/>
          <p:nvPr/>
        </p:nvSpPr>
        <p:spPr>
          <a:xfrm>
            <a:off x="136780" y="-356197"/>
            <a:ext cx="6095207" cy="650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3" rIns="45713">
            <a:spAutoFit/>
          </a:bodyPr>
          <a:lstStyle>
            <a:lvl1pPr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br>
              <a:rPr lang="da-DK" noProof="0" dirty="0"/>
            </a:br>
            <a:endParaRPr lang="da-DK" noProof="0" dirty="0"/>
          </a:p>
        </p:txBody>
      </p:sp>
      <p:sp>
        <p:nvSpPr>
          <p:cNvPr id="109" name="Titel 1">
            <a:extLst>
              <a:ext uri="{FF2B5EF4-FFF2-40B4-BE49-F238E27FC236}">
                <a16:creationId xmlns:a16="http://schemas.microsoft.com/office/drawing/2014/main" id="{F4C30A9D-4A79-5263-6DAD-13B22C5958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2429" y="333059"/>
            <a:ext cx="11158673" cy="116324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59450">
              <a:defRPr sz="3666"/>
            </a:pPr>
            <a:r>
              <a:rPr lang="da-DK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Arbejder du på deltid? </a:t>
            </a:r>
            <a:br>
              <a:rPr lang="da-DK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a-DK" sz="2350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Se, hvor mange millioner du kan tjene ved at gå på fuldtid</a:t>
            </a:r>
            <a:br>
              <a:rPr lang="da-DK" sz="2350" b="0" noProof="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a-DK" sz="1692" b="0" noProof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Udregnet for social- og sundhedshjælpere ansat i kommunerne</a:t>
            </a:r>
            <a:br>
              <a:rPr lang="da-DK" sz="1692" b="0" noProof="0" dirty="0">
                <a:solidFill>
                  <a:srgbClr val="A6A6A6"/>
                </a:solidFill>
                <a:sym typeface="Calibri"/>
              </a:rPr>
            </a:br>
            <a:endParaRPr lang="da-DK" sz="1692" b="0" noProof="0" dirty="0">
              <a:solidFill>
                <a:srgbClr val="A6A6A6"/>
              </a:solidFill>
              <a:sym typeface="Calibri"/>
            </a:endParaRPr>
          </a:p>
        </p:txBody>
      </p:sp>
      <p:sp>
        <p:nvSpPr>
          <p:cNvPr id="110" name="Tekstfelt 17">
            <a:extLst>
              <a:ext uri="{FF2B5EF4-FFF2-40B4-BE49-F238E27FC236}">
                <a16:creationId xmlns:a16="http://schemas.microsoft.com/office/drawing/2014/main" id="{574C773F-8027-BB64-2AFD-051FE700ECF2}"/>
              </a:ext>
            </a:extLst>
          </p:cNvPr>
          <p:cNvSpPr txBox="1"/>
          <p:nvPr/>
        </p:nvSpPr>
        <p:spPr>
          <a:xfrm>
            <a:off x="7726364" y="1815388"/>
            <a:ext cx="3408747" cy="911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07000"/>
              </a:lnSpc>
              <a:spcBef>
                <a:spcPts val="800"/>
              </a:spcBef>
              <a:defRPr sz="1400" b="1">
                <a:solidFill>
                  <a:srgbClr val="808080"/>
                </a:solidFill>
              </a:defRPr>
            </a:lvl1pPr>
          </a:lstStyle>
          <a:p>
            <a:r>
              <a:rPr lang="da-DK" noProof="0" dirty="0"/>
              <a:t>Eksempel: Hvis du er 25 år og går fra 25 timer til 37 timer om ugen, vil du i gennemsnit have tjent 7,3 millioner mere i løn og pension, når du går på pension. </a:t>
            </a:r>
          </a:p>
        </p:txBody>
      </p:sp>
      <p:sp>
        <p:nvSpPr>
          <p:cNvPr id="111" name="Tekstfelt 18">
            <a:extLst>
              <a:ext uri="{FF2B5EF4-FFF2-40B4-BE49-F238E27FC236}">
                <a16:creationId xmlns:a16="http://schemas.microsoft.com/office/drawing/2014/main" id="{E98C6522-8812-218F-2ECA-404DB5FAD61F}"/>
              </a:ext>
            </a:extLst>
          </p:cNvPr>
          <p:cNvSpPr txBox="1"/>
          <p:nvPr/>
        </p:nvSpPr>
        <p:spPr>
          <a:xfrm>
            <a:off x="1322601" y="5567358"/>
            <a:ext cx="6186587" cy="1519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800" noProof="0" dirty="0"/>
              <a:t>Der er regnet med løn og indbetalinger til pension. Løn omfatter grundløn, tillæg, særydelser, feriegodtgørelse og overarbejde.</a:t>
            </a:r>
            <a:br>
              <a:rPr lang="da-DK" sz="800" noProof="0" dirty="0"/>
            </a:br>
            <a:r>
              <a:rPr lang="da-DK" sz="800" noProof="0" dirty="0">
                <a:solidFill>
                  <a:srgbClr val="808080"/>
                </a:solidFill>
              </a:rPr>
              <a:t>Finansministeriets forudsætninger om pris- og lønudvikling er anvendt. Kilde til </a:t>
            </a:r>
            <a:r>
              <a:rPr lang="da-DK" sz="800" noProof="0" dirty="0">
                <a:solidFill>
                  <a:schemeClr val="bg1">
                    <a:lumMod val="50000"/>
                  </a:schemeClr>
                </a:solidFill>
              </a:rPr>
              <a:t>tal: KRL/SIRKA årsstatistikken 2024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endParaRPr lang="da-DK" sz="14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200">
                <a:solidFill>
                  <a:srgbClr val="808080"/>
                </a:solidFill>
              </a:defRPr>
            </a:pPr>
            <a:endParaRPr lang="da-DK" sz="12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200">
                <a:solidFill>
                  <a:srgbClr val="808080"/>
                </a:solidFill>
              </a:defRPr>
            </a:pPr>
            <a:endParaRPr lang="da-DK" sz="12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E7E6E6"/>
                </a:solidFill>
              </a:defRPr>
            </a:pPr>
            <a:endParaRPr lang="da-DK" sz="1400" noProof="0" dirty="0"/>
          </a:p>
        </p:txBody>
      </p:sp>
      <p:sp>
        <p:nvSpPr>
          <p:cNvPr id="118" name="Tekstfelt 20">
            <a:extLst>
              <a:ext uri="{FF2B5EF4-FFF2-40B4-BE49-F238E27FC236}">
                <a16:creationId xmlns:a16="http://schemas.microsoft.com/office/drawing/2014/main" id="{BF36DDBE-4699-47C0-C7E4-A57D019FCCC2}"/>
              </a:ext>
            </a:extLst>
          </p:cNvPr>
          <p:cNvSpPr txBox="1"/>
          <p:nvPr/>
        </p:nvSpPr>
        <p:spPr>
          <a:xfrm>
            <a:off x="7744046" y="2979738"/>
            <a:ext cx="3541609" cy="1936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1400" noProof="0" dirty="0"/>
              <a:t>Tabellen viser i gennemsnitstal, hvor stor en forskel det kan gøre for din samlede løn og indbetalinger til pension, hvis du går på fuldtid, frem til du fylder 68 år. 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1400" noProof="0" dirty="0"/>
              <a:t>Vil du vide mere om, hvad fuldtid kan betyde for dig, så kontakt din tillidsrepræsentant, din faglige organisation eller din leder. Du kan også tale med dit pensionsselskab. </a:t>
            </a:r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8FB52753-E1BA-DEC8-D8F7-A386B6E0EE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805818"/>
              </p:ext>
            </p:extLst>
          </p:nvPr>
        </p:nvGraphicFramePr>
        <p:xfrm>
          <a:off x="1322600" y="2348881"/>
          <a:ext cx="5996742" cy="321847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98371">
                  <a:extLst>
                    <a:ext uri="{9D8B030D-6E8A-4147-A177-3AD203B41FA5}">
                      <a16:colId xmlns:a16="http://schemas.microsoft.com/office/drawing/2014/main" val="1826287521"/>
                    </a:ext>
                  </a:extLst>
                </a:gridCol>
                <a:gridCol w="2998371">
                  <a:extLst>
                    <a:ext uri="{9D8B030D-6E8A-4147-A177-3AD203B41FA5}">
                      <a16:colId xmlns:a16="http://schemas.microsoft.com/office/drawing/2014/main" val="1706754434"/>
                    </a:ext>
                  </a:extLst>
                </a:gridCol>
              </a:tblGrid>
              <a:tr h="1029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+ 7,3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+ 1,8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10220987"/>
                  </a:ext>
                </a:extLst>
              </a:tr>
              <a:tr h="10283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+ 5,2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+ 1,2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144004"/>
                  </a:ext>
                </a:extLst>
              </a:tr>
              <a:tr h="11608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+ 3,6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+ 0,8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71185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5198276"/>
      </p:ext>
    </p:extLst>
  </p:cSld>
  <p:clrMapOvr>
    <a:masterClrMapping/>
  </p:clrMapOvr>
  <p:transition spd="slow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C8946B-D81B-D735-0709-7D968D8DA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Billede 5" descr="Billede 5">
            <a:extLst>
              <a:ext uri="{FF2B5EF4-FFF2-40B4-BE49-F238E27FC236}">
                <a16:creationId xmlns:a16="http://schemas.microsoft.com/office/drawing/2014/main" id="{A2C97606-F833-6522-409F-E71E61283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3092" y="1289751"/>
            <a:ext cx="8462938" cy="4759808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Tekstfelt 6">
            <a:extLst>
              <a:ext uri="{FF2B5EF4-FFF2-40B4-BE49-F238E27FC236}">
                <a16:creationId xmlns:a16="http://schemas.microsoft.com/office/drawing/2014/main" id="{8D88A823-C24D-3A8E-7670-38EC8A1A1454}"/>
              </a:ext>
            </a:extLst>
          </p:cNvPr>
          <p:cNvSpPr txBox="1"/>
          <p:nvPr/>
        </p:nvSpPr>
        <p:spPr>
          <a:xfrm>
            <a:off x="136780" y="-356197"/>
            <a:ext cx="6095207" cy="650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3" rIns="45713">
            <a:spAutoFit/>
          </a:bodyPr>
          <a:lstStyle>
            <a:lvl1pPr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br>
              <a:rPr lang="da-DK" noProof="0" dirty="0"/>
            </a:br>
            <a:endParaRPr lang="da-DK" noProof="0" dirty="0"/>
          </a:p>
        </p:txBody>
      </p:sp>
      <p:sp>
        <p:nvSpPr>
          <p:cNvPr id="109" name="Titel 1">
            <a:extLst>
              <a:ext uri="{FF2B5EF4-FFF2-40B4-BE49-F238E27FC236}">
                <a16:creationId xmlns:a16="http://schemas.microsoft.com/office/drawing/2014/main" id="{1F5DD6AD-A500-DE5B-87AC-84571E61D7E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2429" y="333059"/>
            <a:ext cx="11158673" cy="116324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59450">
              <a:defRPr sz="3666"/>
            </a:pPr>
            <a:r>
              <a:rPr lang="da-DK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Arbejder du på deltid? </a:t>
            </a:r>
            <a:br>
              <a:rPr lang="da-DK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a-DK" sz="2350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Se, hvor mange millioner du kan tjene ved at gå på fuldtid</a:t>
            </a:r>
            <a:br>
              <a:rPr lang="da-DK" sz="2350" b="0" noProof="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a-DK" sz="1692" b="0" noProof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Udregnet for sygeplejersker ansat i kommunerne</a:t>
            </a:r>
            <a:br>
              <a:rPr lang="da-DK" sz="1692" b="0" noProof="0" dirty="0">
                <a:solidFill>
                  <a:srgbClr val="A6A6A6"/>
                </a:solidFill>
                <a:sym typeface="Calibri"/>
              </a:rPr>
            </a:br>
            <a:endParaRPr lang="da-DK" sz="1692" b="0" noProof="0" dirty="0">
              <a:solidFill>
                <a:srgbClr val="A6A6A6"/>
              </a:solidFill>
              <a:sym typeface="Calibri"/>
            </a:endParaRPr>
          </a:p>
        </p:txBody>
      </p:sp>
      <p:sp>
        <p:nvSpPr>
          <p:cNvPr id="110" name="Tekstfelt 17">
            <a:extLst>
              <a:ext uri="{FF2B5EF4-FFF2-40B4-BE49-F238E27FC236}">
                <a16:creationId xmlns:a16="http://schemas.microsoft.com/office/drawing/2014/main" id="{8B1195EF-070E-389E-AC4D-F3AA4C54A90C}"/>
              </a:ext>
            </a:extLst>
          </p:cNvPr>
          <p:cNvSpPr txBox="1"/>
          <p:nvPr/>
        </p:nvSpPr>
        <p:spPr>
          <a:xfrm>
            <a:off x="7726364" y="1815388"/>
            <a:ext cx="3408747" cy="911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07000"/>
              </a:lnSpc>
              <a:spcBef>
                <a:spcPts val="800"/>
              </a:spcBef>
              <a:defRPr sz="1400" b="1">
                <a:solidFill>
                  <a:srgbClr val="808080"/>
                </a:solidFill>
              </a:defRPr>
            </a:lvl1pPr>
          </a:lstStyle>
          <a:p>
            <a:r>
              <a:rPr lang="da-DK" noProof="0" dirty="0"/>
              <a:t>Eksempel: Hvis du er 25 år og går fra 25 timer til 37 timer om ugen, vil du i gennemsnit have tjent 10,6 millioner mere i løn og pension, når du går på pension. </a:t>
            </a:r>
          </a:p>
        </p:txBody>
      </p:sp>
      <p:sp>
        <p:nvSpPr>
          <p:cNvPr id="111" name="Tekstfelt 18">
            <a:extLst>
              <a:ext uri="{FF2B5EF4-FFF2-40B4-BE49-F238E27FC236}">
                <a16:creationId xmlns:a16="http://schemas.microsoft.com/office/drawing/2014/main" id="{EF090E8D-762D-8BE7-81A9-1F92D6CD31FF}"/>
              </a:ext>
            </a:extLst>
          </p:cNvPr>
          <p:cNvSpPr txBox="1"/>
          <p:nvPr/>
        </p:nvSpPr>
        <p:spPr>
          <a:xfrm>
            <a:off x="1322601" y="5567358"/>
            <a:ext cx="6186587" cy="1519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800" noProof="0" dirty="0"/>
              <a:t>Der er regnet med løn og indbetalinger til pension. Løn omfatter grundløn, tillæg, særydelser, feriegodtgørelse og overarbejde.</a:t>
            </a:r>
            <a:br>
              <a:rPr lang="da-DK" sz="800" noProof="0" dirty="0"/>
            </a:br>
            <a:r>
              <a:rPr lang="da-DK" sz="800" noProof="0" dirty="0">
                <a:solidFill>
                  <a:srgbClr val="808080"/>
                </a:solidFill>
              </a:rPr>
              <a:t>Finansministeriets forudsætninger om pris- og lønudvikling er anvendt. Kilde til </a:t>
            </a:r>
            <a:r>
              <a:rPr lang="da-DK" sz="800" noProof="0" dirty="0">
                <a:solidFill>
                  <a:schemeClr val="bg1">
                    <a:lumMod val="50000"/>
                  </a:schemeClr>
                </a:solidFill>
              </a:rPr>
              <a:t>tal: KRL/SIRKA årsstatistikken 2024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endParaRPr lang="da-DK" sz="14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200">
                <a:solidFill>
                  <a:srgbClr val="808080"/>
                </a:solidFill>
              </a:defRPr>
            </a:pPr>
            <a:endParaRPr lang="da-DK" sz="12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200">
                <a:solidFill>
                  <a:srgbClr val="808080"/>
                </a:solidFill>
              </a:defRPr>
            </a:pPr>
            <a:endParaRPr lang="da-DK" sz="12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E7E6E6"/>
                </a:solidFill>
              </a:defRPr>
            </a:pPr>
            <a:endParaRPr lang="da-DK" sz="1400" noProof="0" dirty="0"/>
          </a:p>
        </p:txBody>
      </p:sp>
      <p:sp>
        <p:nvSpPr>
          <p:cNvPr id="118" name="Tekstfelt 20">
            <a:extLst>
              <a:ext uri="{FF2B5EF4-FFF2-40B4-BE49-F238E27FC236}">
                <a16:creationId xmlns:a16="http://schemas.microsoft.com/office/drawing/2014/main" id="{F9FA024D-F010-3593-35E1-883B058A89A9}"/>
              </a:ext>
            </a:extLst>
          </p:cNvPr>
          <p:cNvSpPr txBox="1"/>
          <p:nvPr/>
        </p:nvSpPr>
        <p:spPr>
          <a:xfrm>
            <a:off x="7744046" y="2979738"/>
            <a:ext cx="3541609" cy="1936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1400" noProof="0" dirty="0"/>
              <a:t>Tabellen viser i gennemsnitstal, hvor stor en forskel det kan gøre for din samlede løn og indbetalinger til pension, hvis du går på fuldtid, frem til du fylder 68 år. 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1400" noProof="0" dirty="0"/>
              <a:t>Vil du vide mere om, hvad fuldtid kan betyde for dig, så kontakt din tillidsrepræsentant, din faglige organisation eller din leder. Du kan også tale med dit pensionsselskab. </a:t>
            </a:r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73C163D0-FE16-75E2-581E-5509CFBA1D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367019"/>
              </p:ext>
            </p:extLst>
          </p:nvPr>
        </p:nvGraphicFramePr>
        <p:xfrm>
          <a:off x="1322600" y="2348881"/>
          <a:ext cx="5996742" cy="321847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98371">
                  <a:extLst>
                    <a:ext uri="{9D8B030D-6E8A-4147-A177-3AD203B41FA5}">
                      <a16:colId xmlns:a16="http://schemas.microsoft.com/office/drawing/2014/main" val="1826287521"/>
                    </a:ext>
                  </a:extLst>
                </a:gridCol>
                <a:gridCol w="2998371">
                  <a:extLst>
                    <a:ext uri="{9D8B030D-6E8A-4147-A177-3AD203B41FA5}">
                      <a16:colId xmlns:a16="http://schemas.microsoft.com/office/drawing/2014/main" val="1706754434"/>
                    </a:ext>
                  </a:extLst>
                </a:gridCol>
              </a:tblGrid>
              <a:tr h="1029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+ 10,6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+ 4,0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10220987"/>
                  </a:ext>
                </a:extLst>
              </a:tr>
              <a:tr h="10283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+ 7,6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+ 2,8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144004"/>
                  </a:ext>
                </a:extLst>
              </a:tr>
              <a:tr h="11608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+ 5,2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+ 1,9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71185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4049653"/>
      </p:ext>
    </p:extLst>
  </p:cSld>
  <p:clrMapOvr>
    <a:masterClrMapping/>
  </p:clrMapOvr>
  <p:transition spd="slow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0BBFA685-3A44-4877-B605-4E48281140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noProof="0" dirty="0"/>
              <a:t>Husassistenter og rengøring</a:t>
            </a:r>
          </a:p>
        </p:txBody>
      </p:sp>
    </p:spTree>
    <p:extLst>
      <p:ext uri="{BB962C8B-B14F-4D97-AF65-F5344CB8AC3E}">
        <p14:creationId xmlns:p14="http://schemas.microsoft.com/office/powerpoint/2010/main" val="1849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2EE03-9187-9D41-4BB4-57A9CA7F2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Billede 5" descr="Billede 5">
            <a:extLst>
              <a:ext uri="{FF2B5EF4-FFF2-40B4-BE49-F238E27FC236}">
                <a16:creationId xmlns:a16="http://schemas.microsoft.com/office/drawing/2014/main" id="{49FF38A9-D69F-02B4-97F9-D50D88C9B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3092" y="1289751"/>
            <a:ext cx="8462938" cy="4759808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Tekstfelt 6">
            <a:extLst>
              <a:ext uri="{FF2B5EF4-FFF2-40B4-BE49-F238E27FC236}">
                <a16:creationId xmlns:a16="http://schemas.microsoft.com/office/drawing/2014/main" id="{FB0A1DED-E8CB-7D4D-8D5F-06E051E1697A}"/>
              </a:ext>
            </a:extLst>
          </p:cNvPr>
          <p:cNvSpPr txBox="1"/>
          <p:nvPr/>
        </p:nvSpPr>
        <p:spPr>
          <a:xfrm>
            <a:off x="136780" y="-356197"/>
            <a:ext cx="6095207" cy="650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3" rIns="45713">
            <a:spAutoFit/>
          </a:bodyPr>
          <a:lstStyle>
            <a:lvl1pPr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br>
              <a:rPr lang="da-DK" noProof="0" dirty="0"/>
            </a:br>
            <a:endParaRPr lang="da-DK" noProof="0" dirty="0"/>
          </a:p>
        </p:txBody>
      </p:sp>
      <p:sp>
        <p:nvSpPr>
          <p:cNvPr id="109" name="Titel 1">
            <a:extLst>
              <a:ext uri="{FF2B5EF4-FFF2-40B4-BE49-F238E27FC236}">
                <a16:creationId xmlns:a16="http://schemas.microsoft.com/office/drawing/2014/main" id="{550DED0B-603F-B285-6381-B3FA8146C8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2429" y="333059"/>
            <a:ext cx="11158673" cy="116324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59450">
              <a:defRPr sz="3666"/>
            </a:pPr>
            <a:r>
              <a:rPr lang="da-DK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Arbejder du på deltid? </a:t>
            </a:r>
            <a:br>
              <a:rPr lang="da-DK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a-DK" sz="2350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Se, hvor mange millioner du kan tjene ved at gå på fuldtid</a:t>
            </a:r>
            <a:br>
              <a:rPr lang="da-DK" sz="2350" b="0" noProof="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a-DK" sz="1692" b="0" noProof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Udregnet for husassistenter ansat i kommunerne</a:t>
            </a:r>
            <a:br>
              <a:rPr lang="da-DK" sz="1692" b="0" noProof="0" dirty="0">
                <a:solidFill>
                  <a:srgbClr val="A6A6A6"/>
                </a:solidFill>
                <a:sym typeface="Calibri"/>
              </a:rPr>
            </a:br>
            <a:endParaRPr lang="da-DK" sz="1692" b="0" noProof="0" dirty="0">
              <a:solidFill>
                <a:srgbClr val="A6A6A6"/>
              </a:solidFill>
              <a:sym typeface="Calibri"/>
            </a:endParaRPr>
          </a:p>
        </p:txBody>
      </p:sp>
      <p:sp>
        <p:nvSpPr>
          <p:cNvPr id="110" name="Tekstfelt 17">
            <a:extLst>
              <a:ext uri="{FF2B5EF4-FFF2-40B4-BE49-F238E27FC236}">
                <a16:creationId xmlns:a16="http://schemas.microsoft.com/office/drawing/2014/main" id="{D088446B-4A90-ED3F-E94C-1CF093ECD1F6}"/>
              </a:ext>
            </a:extLst>
          </p:cNvPr>
          <p:cNvSpPr txBox="1"/>
          <p:nvPr/>
        </p:nvSpPr>
        <p:spPr>
          <a:xfrm>
            <a:off x="7726364" y="1815388"/>
            <a:ext cx="3408747" cy="911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07000"/>
              </a:lnSpc>
              <a:spcBef>
                <a:spcPts val="800"/>
              </a:spcBef>
              <a:defRPr sz="1400" b="1">
                <a:solidFill>
                  <a:srgbClr val="808080"/>
                </a:solidFill>
              </a:defRPr>
            </a:lvl1pPr>
          </a:lstStyle>
          <a:p>
            <a:r>
              <a:rPr lang="da-DK" noProof="0" dirty="0"/>
              <a:t>Eksempel: Hvis du er 25 år og går fra 25 timer til 37 timer om ugen, vil du i gennemsnit have tjent 7,8 millioner mere i løn og pension, når du går på pension. </a:t>
            </a:r>
          </a:p>
        </p:txBody>
      </p:sp>
      <p:sp>
        <p:nvSpPr>
          <p:cNvPr id="111" name="Tekstfelt 18">
            <a:extLst>
              <a:ext uri="{FF2B5EF4-FFF2-40B4-BE49-F238E27FC236}">
                <a16:creationId xmlns:a16="http://schemas.microsoft.com/office/drawing/2014/main" id="{14089F9C-C152-2E63-2E93-032F4937825F}"/>
              </a:ext>
            </a:extLst>
          </p:cNvPr>
          <p:cNvSpPr txBox="1"/>
          <p:nvPr/>
        </p:nvSpPr>
        <p:spPr>
          <a:xfrm>
            <a:off x="1322601" y="5567358"/>
            <a:ext cx="6186587" cy="1519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800" noProof="0" dirty="0"/>
              <a:t>Der er regnet med løn og indbetalinger til pension. Løn omfatter grundløn, tillæg, særydelser, feriegodtgørelse og overarbejde.</a:t>
            </a:r>
            <a:br>
              <a:rPr lang="da-DK" sz="800" noProof="0" dirty="0"/>
            </a:br>
            <a:r>
              <a:rPr lang="da-DK" sz="800" noProof="0" dirty="0">
                <a:solidFill>
                  <a:srgbClr val="808080"/>
                </a:solidFill>
              </a:rPr>
              <a:t>Finansministeriets forudsætninger om pris- og lønudvikling er anvendt. Kilde til </a:t>
            </a:r>
            <a:r>
              <a:rPr lang="da-DK" sz="800" noProof="0" dirty="0">
                <a:solidFill>
                  <a:schemeClr val="bg1">
                    <a:lumMod val="50000"/>
                  </a:schemeClr>
                </a:solidFill>
              </a:rPr>
              <a:t>tal: KRL/SIRKA årsstatistikken 2024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endParaRPr lang="da-DK" sz="14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200">
                <a:solidFill>
                  <a:srgbClr val="808080"/>
                </a:solidFill>
              </a:defRPr>
            </a:pPr>
            <a:endParaRPr lang="da-DK" sz="12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200">
                <a:solidFill>
                  <a:srgbClr val="808080"/>
                </a:solidFill>
              </a:defRPr>
            </a:pPr>
            <a:endParaRPr lang="da-DK" sz="12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E7E6E6"/>
                </a:solidFill>
              </a:defRPr>
            </a:pPr>
            <a:endParaRPr lang="da-DK" sz="1400" noProof="0" dirty="0"/>
          </a:p>
        </p:txBody>
      </p:sp>
      <p:sp>
        <p:nvSpPr>
          <p:cNvPr id="118" name="Tekstfelt 20">
            <a:extLst>
              <a:ext uri="{FF2B5EF4-FFF2-40B4-BE49-F238E27FC236}">
                <a16:creationId xmlns:a16="http://schemas.microsoft.com/office/drawing/2014/main" id="{396BC052-BE51-85F1-3901-DDDA41813199}"/>
              </a:ext>
            </a:extLst>
          </p:cNvPr>
          <p:cNvSpPr txBox="1"/>
          <p:nvPr/>
        </p:nvSpPr>
        <p:spPr>
          <a:xfrm>
            <a:off x="7744046" y="2979738"/>
            <a:ext cx="3541609" cy="1936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1400" noProof="0" dirty="0"/>
              <a:t>Tabellen viser i gennemsnitstal, hvor stor en forskel det kan gøre for din samlede løn og indbetalinger til pension, hvis du går på fuldtid, frem til du fylder 68 år. 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1400" noProof="0" dirty="0"/>
              <a:t>Vil du vide mere om, hvad fuldtid kan betyde for dig, så kontakt din tillidsrepræsentant, din faglige organisation eller din leder. Du kan også tale med dit pensionsselskab. </a:t>
            </a:r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C390AADB-8119-A1E4-AA6F-523C59FAE5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7428244"/>
              </p:ext>
            </p:extLst>
          </p:nvPr>
        </p:nvGraphicFramePr>
        <p:xfrm>
          <a:off x="1322600" y="2348881"/>
          <a:ext cx="5996742" cy="321847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98371">
                  <a:extLst>
                    <a:ext uri="{9D8B030D-6E8A-4147-A177-3AD203B41FA5}">
                      <a16:colId xmlns:a16="http://schemas.microsoft.com/office/drawing/2014/main" val="1826287521"/>
                    </a:ext>
                  </a:extLst>
                </a:gridCol>
                <a:gridCol w="2998371">
                  <a:extLst>
                    <a:ext uri="{9D8B030D-6E8A-4147-A177-3AD203B41FA5}">
                      <a16:colId xmlns:a16="http://schemas.microsoft.com/office/drawing/2014/main" val="1706754434"/>
                    </a:ext>
                  </a:extLst>
                </a:gridCol>
              </a:tblGrid>
              <a:tr h="1029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+ 7,8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+ 3,5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10220987"/>
                  </a:ext>
                </a:extLst>
              </a:tr>
              <a:tr h="10283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+ 5,5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+ 2,5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144004"/>
                  </a:ext>
                </a:extLst>
              </a:tr>
              <a:tr h="11608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+ 3,7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+ 1,6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71185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9562437"/>
      </p:ext>
    </p:extLst>
  </p:cSld>
  <p:clrMapOvr>
    <a:masterClrMapping/>
  </p:clrMapOvr>
  <p:transition spd="slow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8D98D-ACC6-BE8E-C3FB-38C39C052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Billede 5" descr="Billede 5">
            <a:extLst>
              <a:ext uri="{FF2B5EF4-FFF2-40B4-BE49-F238E27FC236}">
                <a16:creationId xmlns:a16="http://schemas.microsoft.com/office/drawing/2014/main" id="{C4791458-7311-8F72-4E24-92513F9C0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3092" y="1289751"/>
            <a:ext cx="8462938" cy="4759808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Tekstfelt 6">
            <a:extLst>
              <a:ext uri="{FF2B5EF4-FFF2-40B4-BE49-F238E27FC236}">
                <a16:creationId xmlns:a16="http://schemas.microsoft.com/office/drawing/2014/main" id="{C4BFE8C9-D42B-0EF8-B108-F6172D45FB48}"/>
              </a:ext>
            </a:extLst>
          </p:cNvPr>
          <p:cNvSpPr txBox="1"/>
          <p:nvPr/>
        </p:nvSpPr>
        <p:spPr>
          <a:xfrm>
            <a:off x="136780" y="-356197"/>
            <a:ext cx="6095207" cy="650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3" rIns="45713">
            <a:spAutoFit/>
          </a:bodyPr>
          <a:lstStyle>
            <a:lvl1pPr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br>
              <a:rPr lang="da-DK" noProof="0" dirty="0"/>
            </a:br>
            <a:endParaRPr lang="da-DK" noProof="0" dirty="0"/>
          </a:p>
        </p:txBody>
      </p:sp>
      <p:sp>
        <p:nvSpPr>
          <p:cNvPr id="109" name="Titel 1">
            <a:extLst>
              <a:ext uri="{FF2B5EF4-FFF2-40B4-BE49-F238E27FC236}">
                <a16:creationId xmlns:a16="http://schemas.microsoft.com/office/drawing/2014/main" id="{4AE84E05-C656-9A05-E326-C5288E2BA3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2429" y="333059"/>
            <a:ext cx="11158673" cy="116324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59450">
              <a:defRPr sz="3666"/>
            </a:pPr>
            <a:r>
              <a:rPr lang="da-DK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Arbejder du på deltid? </a:t>
            </a:r>
            <a:br>
              <a:rPr lang="da-DK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a-DK" sz="2350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Se, hvor mange millioner du kan tjene ved at gå på fuldtid</a:t>
            </a:r>
            <a:br>
              <a:rPr lang="da-DK" sz="2350" b="0" noProof="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a-DK" sz="1692" b="0" noProof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Udregnet for r</a:t>
            </a:r>
            <a:r>
              <a:rPr lang="da-DK" sz="1692" b="0" dirty="0" err="1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engørings</a:t>
            </a:r>
            <a:r>
              <a:rPr lang="da-DK" sz="1692" b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-/køkkenmedhjælpere</a:t>
            </a:r>
            <a:r>
              <a:rPr lang="da-DK" sz="1692" b="0" noProof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 ansat i kommunerne</a:t>
            </a:r>
            <a:br>
              <a:rPr lang="da-DK" sz="1692" b="0" noProof="0" dirty="0">
                <a:solidFill>
                  <a:srgbClr val="A6A6A6"/>
                </a:solidFill>
                <a:sym typeface="Calibri"/>
              </a:rPr>
            </a:br>
            <a:endParaRPr lang="da-DK" sz="1692" b="0" noProof="0" dirty="0">
              <a:solidFill>
                <a:srgbClr val="A6A6A6"/>
              </a:solidFill>
              <a:sym typeface="Calibri"/>
            </a:endParaRPr>
          </a:p>
        </p:txBody>
      </p:sp>
      <p:sp>
        <p:nvSpPr>
          <p:cNvPr id="110" name="Tekstfelt 17">
            <a:extLst>
              <a:ext uri="{FF2B5EF4-FFF2-40B4-BE49-F238E27FC236}">
                <a16:creationId xmlns:a16="http://schemas.microsoft.com/office/drawing/2014/main" id="{4C98C3C5-D4E4-59E9-CB93-419E642CBFD9}"/>
              </a:ext>
            </a:extLst>
          </p:cNvPr>
          <p:cNvSpPr txBox="1"/>
          <p:nvPr/>
        </p:nvSpPr>
        <p:spPr>
          <a:xfrm>
            <a:off x="7726364" y="1815388"/>
            <a:ext cx="3408747" cy="911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07000"/>
              </a:lnSpc>
              <a:spcBef>
                <a:spcPts val="800"/>
              </a:spcBef>
              <a:defRPr sz="1400" b="1">
                <a:solidFill>
                  <a:srgbClr val="808080"/>
                </a:solidFill>
              </a:defRPr>
            </a:lvl1pPr>
          </a:lstStyle>
          <a:p>
            <a:r>
              <a:rPr lang="da-DK" noProof="0" dirty="0"/>
              <a:t>Eksempel: Hvis du er 25 år og går fra 25 timer til 37 timer om ugen, vil du i gennemsnit have tjent 8,3 millioner mere i løn og pension, når du går på pension. </a:t>
            </a:r>
          </a:p>
        </p:txBody>
      </p:sp>
      <p:sp>
        <p:nvSpPr>
          <p:cNvPr id="111" name="Tekstfelt 18">
            <a:extLst>
              <a:ext uri="{FF2B5EF4-FFF2-40B4-BE49-F238E27FC236}">
                <a16:creationId xmlns:a16="http://schemas.microsoft.com/office/drawing/2014/main" id="{09B6B0A0-59DB-CF82-91A6-425F5D0A6BF7}"/>
              </a:ext>
            </a:extLst>
          </p:cNvPr>
          <p:cNvSpPr txBox="1"/>
          <p:nvPr/>
        </p:nvSpPr>
        <p:spPr>
          <a:xfrm>
            <a:off x="1322601" y="5567358"/>
            <a:ext cx="6186587" cy="1519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800" noProof="0" dirty="0"/>
              <a:t>Der er regnet med løn og indbetalinger til pension. Løn omfatter grundløn, tillæg, særydelser, feriegodtgørelse og overarbejde.</a:t>
            </a:r>
            <a:br>
              <a:rPr lang="da-DK" sz="800" noProof="0" dirty="0"/>
            </a:br>
            <a:r>
              <a:rPr lang="da-DK" sz="800" noProof="0" dirty="0">
                <a:solidFill>
                  <a:srgbClr val="808080"/>
                </a:solidFill>
              </a:rPr>
              <a:t>Finansministeriets forudsætninger om pris- og lønudvikling er anvendt. Kilde til </a:t>
            </a:r>
            <a:r>
              <a:rPr lang="da-DK" sz="800" noProof="0" dirty="0">
                <a:solidFill>
                  <a:schemeClr val="bg1">
                    <a:lumMod val="50000"/>
                  </a:schemeClr>
                </a:solidFill>
              </a:rPr>
              <a:t>tal: KRL/SIRKA årsstatistikken 2024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endParaRPr lang="da-DK" sz="14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200">
                <a:solidFill>
                  <a:srgbClr val="808080"/>
                </a:solidFill>
              </a:defRPr>
            </a:pPr>
            <a:endParaRPr lang="da-DK" sz="12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200">
                <a:solidFill>
                  <a:srgbClr val="808080"/>
                </a:solidFill>
              </a:defRPr>
            </a:pPr>
            <a:endParaRPr lang="da-DK" sz="12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E7E6E6"/>
                </a:solidFill>
              </a:defRPr>
            </a:pPr>
            <a:endParaRPr lang="da-DK" sz="1400" noProof="0" dirty="0"/>
          </a:p>
        </p:txBody>
      </p:sp>
      <p:sp>
        <p:nvSpPr>
          <p:cNvPr id="118" name="Tekstfelt 20">
            <a:extLst>
              <a:ext uri="{FF2B5EF4-FFF2-40B4-BE49-F238E27FC236}">
                <a16:creationId xmlns:a16="http://schemas.microsoft.com/office/drawing/2014/main" id="{B991D5D8-2768-FF53-7BAE-4B80974981D2}"/>
              </a:ext>
            </a:extLst>
          </p:cNvPr>
          <p:cNvSpPr txBox="1"/>
          <p:nvPr/>
        </p:nvSpPr>
        <p:spPr>
          <a:xfrm>
            <a:off x="7744046" y="2979738"/>
            <a:ext cx="3541609" cy="1936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1400" noProof="0" dirty="0"/>
              <a:t>Tabellen viser i gennemsnitstal, hvor stor en forskel det kan gøre for din samlede løn og indbetalinger til pension, hvis du går på fuldtid, frem til du fylder 68 år. 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1400" noProof="0" dirty="0"/>
              <a:t>Vil du vide mere om, hvad fuldtid kan betyde for dig, så kontakt din tillidsrepræsentant, din faglige organisation eller din leder. Du kan også tale med dit pensionsselskab. </a:t>
            </a:r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13928598-D75E-CECE-4EC3-7291463C9B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167210"/>
              </p:ext>
            </p:extLst>
          </p:nvPr>
        </p:nvGraphicFramePr>
        <p:xfrm>
          <a:off x="1322600" y="2348881"/>
          <a:ext cx="5996742" cy="321847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98371">
                  <a:extLst>
                    <a:ext uri="{9D8B030D-6E8A-4147-A177-3AD203B41FA5}">
                      <a16:colId xmlns:a16="http://schemas.microsoft.com/office/drawing/2014/main" val="1826287521"/>
                    </a:ext>
                  </a:extLst>
                </a:gridCol>
                <a:gridCol w="2998371">
                  <a:extLst>
                    <a:ext uri="{9D8B030D-6E8A-4147-A177-3AD203B41FA5}">
                      <a16:colId xmlns:a16="http://schemas.microsoft.com/office/drawing/2014/main" val="1706754434"/>
                    </a:ext>
                  </a:extLst>
                </a:gridCol>
              </a:tblGrid>
              <a:tr h="1029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+ 8,3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+ 3,8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10220987"/>
                  </a:ext>
                </a:extLst>
              </a:tr>
              <a:tr h="10283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+ 5,8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+ 2,6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144004"/>
                  </a:ext>
                </a:extLst>
              </a:tr>
              <a:tr h="11608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+ 3,9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+ 1,8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71185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5017499"/>
      </p:ext>
    </p:extLst>
  </p:cSld>
  <p:clrMapOvr>
    <a:masterClrMapping/>
  </p:clrMapOvr>
  <p:transition spd="slow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6BD99-A64C-B7A2-4403-A157BE822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Billede 5" descr="Billede 5">
            <a:extLst>
              <a:ext uri="{FF2B5EF4-FFF2-40B4-BE49-F238E27FC236}">
                <a16:creationId xmlns:a16="http://schemas.microsoft.com/office/drawing/2014/main" id="{F25EE883-1A17-9A5F-C8DB-BE42AFF26A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3092" y="1289751"/>
            <a:ext cx="8462938" cy="4759808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Tekstfelt 6">
            <a:extLst>
              <a:ext uri="{FF2B5EF4-FFF2-40B4-BE49-F238E27FC236}">
                <a16:creationId xmlns:a16="http://schemas.microsoft.com/office/drawing/2014/main" id="{4C072C7B-8E81-09AB-FC5A-775B230553FA}"/>
              </a:ext>
            </a:extLst>
          </p:cNvPr>
          <p:cNvSpPr txBox="1"/>
          <p:nvPr/>
        </p:nvSpPr>
        <p:spPr>
          <a:xfrm>
            <a:off x="136780" y="-356197"/>
            <a:ext cx="6095207" cy="650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3" rIns="45713">
            <a:spAutoFit/>
          </a:bodyPr>
          <a:lstStyle>
            <a:lvl1pPr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br>
              <a:rPr lang="da-DK" noProof="0" dirty="0"/>
            </a:br>
            <a:endParaRPr lang="da-DK" noProof="0" dirty="0"/>
          </a:p>
        </p:txBody>
      </p:sp>
      <p:sp>
        <p:nvSpPr>
          <p:cNvPr id="109" name="Titel 1">
            <a:extLst>
              <a:ext uri="{FF2B5EF4-FFF2-40B4-BE49-F238E27FC236}">
                <a16:creationId xmlns:a16="http://schemas.microsoft.com/office/drawing/2014/main" id="{C2A485A9-A7F4-96A7-8B95-ADE1C9D358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2429" y="333059"/>
            <a:ext cx="11158673" cy="116324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59450">
              <a:defRPr sz="3666"/>
            </a:pPr>
            <a:r>
              <a:rPr lang="da-DK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Arbejder du på deltid? </a:t>
            </a:r>
            <a:br>
              <a:rPr lang="da-DK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a-DK" sz="2350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Se, hvor mange millioner du kan tjene ved at gå på fuldtid</a:t>
            </a:r>
            <a:br>
              <a:rPr lang="da-DK" sz="2350" b="0" noProof="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a-DK" sz="1692" b="0" noProof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Udregnet for r</a:t>
            </a:r>
            <a:r>
              <a:rPr lang="da-DK" sz="1692" b="0" dirty="0" err="1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engøringsassistenter</a:t>
            </a:r>
            <a:r>
              <a:rPr lang="da-DK" sz="1692" b="0" noProof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 ansat i kommunerne</a:t>
            </a:r>
            <a:br>
              <a:rPr lang="da-DK" sz="1692" b="0" noProof="0" dirty="0">
                <a:solidFill>
                  <a:srgbClr val="A6A6A6"/>
                </a:solidFill>
                <a:sym typeface="Calibri"/>
              </a:rPr>
            </a:br>
            <a:endParaRPr lang="da-DK" sz="1692" b="0" noProof="0" dirty="0">
              <a:solidFill>
                <a:srgbClr val="A6A6A6"/>
              </a:solidFill>
              <a:sym typeface="Calibri"/>
            </a:endParaRPr>
          </a:p>
        </p:txBody>
      </p:sp>
      <p:sp>
        <p:nvSpPr>
          <p:cNvPr id="110" name="Tekstfelt 17">
            <a:extLst>
              <a:ext uri="{FF2B5EF4-FFF2-40B4-BE49-F238E27FC236}">
                <a16:creationId xmlns:a16="http://schemas.microsoft.com/office/drawing/2014/main" id="{DF0F6E47-B7D9-665C-89C4-25E89EC1FDA5}"/>
              </a:ext>
            </a:extLst>
          </p:cNvPr>
          <p:cNvSpPr txBox="1"/>
          <p:nvPr/>
        </p:nvSpPr>
        <p:spPr>
          <a:xfrm>
            <a:off x="7726364" y="1815388"/>
            <a:ext cx="3408747" cy="911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07000"/>
              </a:lnSpc>
              <a:spcBef>
                <a:spcPts val="800"/>
              </a:spcBef>
              <a:defRPr sz="1400" b="1">
                <a:solidFill>
                  <a:srgbClr val="808080"/>
                </a:solidFill>
              </a:defRPr>
            </a:lvl1pPr>
          </a:lstStyle>
          <a:p>
            <a:r>
              <a:rPr lang="da-DK" noProof="0" dirty="0"/>
              <a:t>Eksempel: Hvis du er 25 år og går fra 25 timer til 37 timer om ugen, vil du i gennemsnit have tjent 8,0 millioner mere i løn og pension, når du går på pension. </a:t>
            </a:r>
          </a:p>
        </p:txBody>
      </p:sp>
      <p:sp>
        <p:nvSpPr>
          <p:cNvPr id="111" name="Tekstfelt 18">
            <a:extLst>
              <a:ext uri="{FF2B5EF4-FFF2-40B4-BE49-F238E27FC236}">
                <a16:creationId xmlns:a16="http://schemas.microsoft.com/office/drawing/2014/main" id="{4F9E8688-B630-D015-CAA7-4DC5925E100B}"/>
              </a:ext>
            </a:extLst>
          </p:cNvPr>
          <p:cNvSpPr txBox="1"/>
          <p:nvPr/>
        </p:nvSpPr>
        <p:spPr>
          <a:xfrm>
            <a:off x="1322601" y="5567358"/>
            <a:ext cx="6186587" cy="1519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800" noProof="0" dirty="0"/>
              <a:t>Der er regnet med løn og indbetalinger til pension. Løn omfatter grundløn, tillæg, særydelser, feriegodtgørelse og overarbejde.</a:t>
            </a:r>
            <a:br>
              <a:rPr lang="da-DK" sz="800" noProof="0" dirty="0"/>
            </a:br>
            <a:r>
              <a:rPr lang="da-DK" sz="800" noProof="0" dirty="0">
                <a:solidFill>
                  <a:srgbClr val="808080"/>
                </a:solidFill>
              </a:rPr>
              <a:t>Finansministeriets forudsætninger om pris- og lønudvikling er anvendt. Kilde til </a:t>
            </a:r>
            <a:r>
              <a:rPr lang="da-DK" sz="800" noProof="0" dirty="0">
                <a:solidFill>
                  <a:schemeClr val="bg1">
                    <a:lumMod val="50000"/>
                  </a:schemeClr>
                </a:solidFill>
              </a:rPr>
              <a:t>tal: KRL/SIRKA årsstatistikken 2024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endParaRPr lang="da-DK" sz="14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200">
                <a:solidFill>
                  <a:srgbClr val="808080"/>
                </a:solidFill>
              </a:defRPr>
            </a:pPr>
            <a:endParaRPr lang="da-DK" sz="12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200">
                <a:solidFill>
                  <a:srgbClr val="808080"/>
                </a:solidFill>
              </a:defRPr>
            </a:pPr>
            <a:endParaRPr lang="da-DK" sz="12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E7E6E6"/>
                </a:solidFill>
              </a:defRPr>
            </a:pPr>
            <a:endParaRPr lang="da-DK" sz="1400" noProof="0" dirty="0"/>
          </a:p>
        </p:txBody>
      </p:sp>
      <p:sp>
        <p:nvSpPr>
          <p:cNvPr id="118" name="Tekstfelt 20">
            <a:extLst>
              <a:ext uri="{FF2B5EF4-FFF2-40B4-BE49-F238E27FC236}">
                <a16:creationId xmlns:a16="http://schemas.microsoft.com/office/drawing/2014/main" id="{B6E4BFB1-01BD-1BA5-75D4-E59474F92B7C}"/>
              </a:ext>
            </a:extLst>
          </p:cNvPr>
          <p:cNvSpPr txBox="1"/>
          <p:nvPr/>
        </p:nvSpPr>
        <p:spPr>
          <a:xfrm>
            <a:off x="7744046" y="2979738"/>
            <a:ext cx="3541609" cy="1936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1400" noProof="0" dirty="0"/>
              <a:t>Tabellen viser i gennemsnitstal, hvor stor en forskel det kan gøre for din samlede løn og indbetalinger til pension, hvis du går på fuldtid, frem til du fylder 68 år. 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1400" noProof="0" dirty="0"/>
              <a:t>Vil du vide mere om, hvad fuldtid kan betyde for dig, så kontakt din tillidsrepræsentant, din faglige organisation eller din leder. Du kan også tale med dit pensionsselskab. </a:t>
            </a:r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1A9E402B-B77C-6241-E184-B784168EB7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457353"/>
              </p:ext>
            </p:extLst>
          </p:nvPr>
        </p:nvGraphicFramePr>
        <p:xfrm>
          <a:off x="1322600" y="2348881"/>
          <a:ext cx="5996742" cy="321847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98371">
                  <a:extLst>
                    <a:ext uri="{9D8B030D-6E8A-4147-A177-3AD203B41FA5}">
                      <a16:colId xmlns:a16="http://schemas.microsoft.com/office/drawing/2014/main" val="1826287521"/>
                    </a:ext>
                  </a:extLst>
                </a:gridCol>
                <a:gridCol w="2998371">
                  <a:extLst>
                    <a:ext uri="{9D8B030D-6E8A-4147-A177-3AD203B41FA5}">
                      <a16:colId xmlns:a16="http://schemas.microsoft.com/office/drawing/2014/main" val="1706754434"/>
                    </a:ext>
                  </a:extLst>
                </a:gridCol>
              </a:tblGrid>
              <a:tr h="1029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+ 8,0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+ 3,6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10220987"/>
                  </a:ext>
                </a:extLst>
              </a:tr>
              <a:tr h="10283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+ 5,5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+ 2,4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144004"/>
                  </a:ext>
                </a:extLst>
              </a:tr>
              <a:tr h="11608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+ 3,8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+ 1,6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71185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8058535"/>
      </p:ext>
    </p:extLst>
  </p:cSld>
  <p:clrMapOvr>
    <a:masterClrMapping/>
  </p:clrMapOvr>
  <p:transition spd="slow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0BBFA685-3A44-4877-B605-4E48281140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78882" y="2672556"/>
            <a:ext cx="5832648" cy="1512888"/>
          </a:xfrm>
        </p:spPr>
        <p:txBody>
          <a:bodyPr/>
          <a:lstStyle/>
          <a:p>
            <a:r>
              <a:rPr lang="da-DK" noProof="0" dirty="0"/>
              <a:t>Pædagogisk område </a:t>
            </a:r>
          </a:p>
          <a:p>
            <a:r>
              <a:rPr lang="da-DK" noProof="0" dirty="0"/>
              <a:t>– døgn og dag </a:t>
            </a:r>
          </a:p>
        </p:txBody>
      </p:sp>
    </p:spTree>
    <p:extLst>
      <p:ext uri="{BB962C8B-B14F-4D97-AF65-F5344CB8AC3E}">
        <p14:creationId xmlns:p14="http://schemas.microsoft.com/office/powerpoint/2010/main" val="192297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CD04C-E097-999F-C075-B83EB59D6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Billede 5" descr="Billede 5">
            <a:extLst>
              <a:ext uri="{FF2B5EF4-FFF2-40B4-BE49-F238E27FC236}">
                <a16:creationId xmlns:a16="http://schemas.microsoft.com/office/drawing/2014/main" id="{0BE75186-F83C-2B64-A7C9-14D26280B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3092" y="1289751"/>
            <a:ext cx="8462938" cy="4759808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Tekstfelt 6">
            <a:extLst>
              <a:ext uri="{FF2B5EF4-FFF2-40B4-BE49-F238E27FC236}">
                <a16:creationId xmlns:a16="http://schemas.microsoft.com/office/drawing/2014/main" id="{82388D3D-5E82-CD09-1CF7-B091BB996760}"/>
              </a:ext>
            </a:extLst>
          </p:cNvPr>
          <p:cNvSpPr txBox="1"/>
          <p:nvPr/>
        </p:nvSpPr>
        <p:spPr>
          <a:xfrm>
            <a:off x="136780" y="-356197"/>
            <a:ext cx="6095207" cy="650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3" rIns="45713">
            <a:spAutoFit/>
          </a:bodyPr>
          <a:lstStyle>
            <a:lvl1pPr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br>
              <a:rPr lang="da-DK" noProof="0" dirty="0"/>
            </a:br>
            <a:endParaRPr lang="da-DK" noProof="0" dirty="0"/>
          </a:p>
        </p:txBody>
      </p:sp>
      <p:sp>
        <p:nvSpPr>
          <p:cNvPr id="109" name="Titel 1">
            <a:extLst>
              <a:ext uri="{FF2B5EF4-FFF2-40B4-BE49-F238E27FC236}">
                <a16:creationId xmlns:a16="http://schemas.microsoft.com/office/drawing/2014/main" id="{17EEDC54-6D80-BC6C-085B-D6B268CBD5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2429" y="333059"/>
            <a:ext cx="11158673" cy="116324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59450">
              <a:defRPr sz="3666"/>
            </a:pPr>
            <a:r>
              <a:rPr lang="da-DK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Arbejder du på deltid? </a:t>
            </a:r>
            <a:br>
              <a:rPr lang="da-DK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a-DK" sz="2350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Se, hvor mange millioner du kan tjene ved at gå på fuldtid</a:t>
            </a:r>
            <a:br>
              <a:rPr lang="da-DK" sz="2350" b="0" noProof="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a-DK" sz="1692" b="0" noProof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Udregnet for </a:t>
            </a:r>
            <a:r>
              <a:rPr lang="da-DK" sz="1692" b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socialpædagoger</a:t>
            </a:r>
            <a:r>
              <a:rPr lang="da-DK" sz="1692" b="0" noProof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 ansat i kommunerne</a:t>
            </a:r>
            <a:br>
              <a:rPr lang="da-DK" sz="1692" b="0" noProof="0" dirty="0">
                <a:solidFill>
                  <a:srgbClr val="A6A6A6"/>
                </a:solidFill>
                <a:sym typeface="Calibri"/>
              </a:rPr>
            </a:br>
            <a:endParaRPr lang="da-DK" sz="1692" b="0" noProof="0" dirty="0">
              <a:solidFill>
                <a:srgbClr val="A6A6A6"/>
              </a:solidFill>
              <a:sym typeface="Calibri"/>
            </a:endParaRPr>
          </a:p>
        </p:txBody>
      </p:sp>
      <p:sp>
        <p:nvSpPr>
          <p:cNvPr id="110" name="Tekstfelt 17">
            <a:extLst>
              <a:ext uri="{FF2B5EF4-FFF2-40B4-BE49-F238E27FC236}">
                <a16:creationId xmlns:a16="http://schemas.microsoft.com/office/drawing/2014/main" id="{77A621E4-A614-57E7-1332-F6A81E33648D}"/>
              </a:ext>
            </a:extLst>
          </p:cNvPr>
          <p:cNvSpPr txBox="1"/>
          <p:nvPr/>
        </p:nvSpPr>
        <p:spPr>
          <a:xfrm>
            <a:off x="7726364" y="1815388"/>
            <a:ext cx="3408747" cy="911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07000"/>
              </a:lnSpc>
              <a:spcBef>
                <a:spcPts val="800"/>
              </a:spcBef>
              <a:defRPr sz="1400" b="1">
                <a:solidFill>
                  <a:srgbClr val="808080"/>
                </a:solidFill>
              </a:defRPr>
            </a:lvl1pPr>
          </a:lstStyle>
          <a:p>
            <a:r>
              <a:rPr lang="da-DK" noProof="0" dirty="0"/>
              <a:t>Eksempel: Hvis du er 25 år og går fra 25 timer til 37 timer om ugen, vil du i gennemsnit have tjent 11,0 millioner mere i løn og pension, når du går på pension. </a:t>
            </a:r>
          </a:p>
        </p:txBody>
      </p:sp>
      <p:sp>
        <p:nvSpPr>
          <p:cNvPr id="111" name="Tekstfelt 18">
            <a:extLst>
              <a:ext uri="{FF2B5EF4-FFF2-40B4-BE49-F238E27FC236}">
                <a16:creationId xmlns:a16="http://schemas.microsoft.com/office/drawing/2014/main" id="{E7E86EF3-0F5D-BFC3-BE97-A7DEE76F0180}"/>
              </a:ext>
            </a:extLst>
          </p:cNvPr>
          <p:cNvSpPr txBox="1"/>
          <p:nvPr/>
        </p:nvSpPr>
        <p:spPr>
          <a:xfrm>
            <a:off x="1322601" y="5567358"/>
            <a:ext cx="6186587" cy="1519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800" noProof="0" dirty="0"/>
              <a:t>Der er regnet med løn og indbetalinger til pension. Løn omfatter grundløn, tillæg, særydelser, feriegodtgørelse og overarbejde.</a:t>
            </a:r>
            <a:br>
              <a:rPr lang="da-DK" sz="800" noProof="0" dirty="0"/>
            </a:br>
            <a:r>
              <a:rPr lang="da-DK" sz="800" noProof="0" dirty="0">
                <a:solidFill>
                  <a:srgbClr val="808080"/>
                </a:solidFill>
              </a:rPr>
              <a:t>Finansministeriets forudsætninger om pris- og lønudvikling er anvendt. Kilde til </a:t>
            </a:r>
            <a:r>
              <a:rPr lang="da-DK" sz="800" noProof="0" dirty="0">
                <a:solidFill>
                  <a:schemeClr val="bg1">
                    <a:lumMod val="50000"/>
                  </a:schemeClr>
                </a:solidFill>
              </a:rPr>
              <a:t>tal: KRL/SIRKA årsstatistikken 2024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endParaRPr lang="da-DK" sz="14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200">
                <a:solidFill>
                  <a:srgbClr val="808080"/>
                </a:solidFill>
              </a:defRPr>
            </a:pPr>
            <a:endParaRPr lang="da-DK" sz="12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200">
                <a:solidFill>
                  <a:srgbClr val="808080"/>
                </a:solidFill>
              </a:defRPr>
            </a:pPr>
            <a:endParaRPr lang="da-DK" sz="12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E7E6E6"/>
                </a:solidFill>
              </a:defRPr>
            </a:pPr>
            <a:endParaRPr lang="da-DK" sz="1400" noProof="0" dirty="0"/>
          </a:p>
        </p:txBody>
      </p:sp>
      <p:sp>
        <p:nvSpPr>
          <p:cNvPr id="118" name="Tekstfelt 20">
            <a:extLst>
              <a:ext uri="{FF2B5EF4-FFF2-40B4-BE49-F238E27FC236}">
                <a16:creationId xmlns:a16="http://schemas.microsoft.com/office/drawing/2014/main" id="{36E6390D-0EE3-FCA1-46CA-5A640EF59283}"/>
              </a:ext>
            </a:extLst>
          </p:cNvPr>
          <p:cNvSpPr txBox="1"/>
          <p:nvPr/>
        </p:nvSpPr>
        <p:spPr>
          <a:xfrm>
            <a:off x="7744046" y="2979738"/>
            <a:ext cx="3541609" cy="1936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1400" noProof="0" dirty="0"/>
              <a:t>Tabellen viser i gennemsnitstal, hvor stor en forskel det kan gøre for din samlede løn og indbetalinger til pension, hvis du går på fuldtid, frem til du fylder 68 år. 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1400" noProof="0" dirty="0"/>
              <a:t>Vil du vide mere om, hvad fuldtid kan betyde for dig, så kontakt din tillidsrepræsentant, din faglige organisation eller din leder. Du kan også tale med dit pensionsselskab. </a:t>
            </a:r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3D3B598E-8644-E19A-E9F4-8529671634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1993167"/>
              </p:ext>
            </p:extLst>
          </p:nvPr>
        </p:nvGraphicFramePr>
        <p:xfrm>
          <a:off x="1322600" y="2348881"/>
          <a:ext cx="5996742" cy="321847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98371">
                  <a:extLst>
                    <a:ext uri="{9D8B030D-6E8A-4147-A177-3AD203B41FA5}">
                      <a16:colId xmlns:a16="http://schemas.microsoft.com/office/drawing/2014/main" val="1826287521"/>
                    </a:ext>
                  </a:extLst>
                </a:gridCol>
                <a:gridCol w="2998371">
                  <a:extLst>
                    <a:ext uri="{9D8B030D-6E8A-4147-A177-3AD203B41FA5}">
                      <a16:colId xmlns:a16="http://schemas.microsoft.com/office/drawing/2014/main" val="1706754434"/>
                    </a:ext>
                  </a:extLst>
                </a:gridCol>
              </a:tblGrid>
              <a:tr h="1029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+ 11,0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+ 5,1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10220987"/>
                  </a:ext>
                </a:extLst>
              </a:tr>
              <a:tr h="10283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+ 7,9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+ 3,6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144004"/>
                  </a:ext>
                </a:extLst>
              </a:tr>
              <a:tr h="11608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+ 5,3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+ 2,4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71185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0589238"/>
      </p:ext>
    </p:extLst>
  </p:cSld>
  <p:clrMapOvr>
    <a:masterClrMapping/>
  </p:clrMapOvr>
  <p:transition spd="slow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23D3B-D351-8218-3E1B-4E4EADA03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Billede 5" descr="Billede 5">
            <a:extLst>
              <a:ext uri="{FF2B5EF4-FFF2-40B4-BE49-F238E27FC236}">
                <a16:creationId xmlns:a16="http://schemas.microsoft.com/office/drawing/2014/main" id="{A00A915B-E526-AC97-468D-21B578E78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3092" y="1289751"/>
            <a:ext cx="8462938" cy="4759808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Tekstfelt 6">
            <a:extLst>
              <a:ext uri="{FF2B5EF4-FFF2-40B4-BE49-F238E27FC236}">
                <a16:creationId xmlns:a16="http://schemas.microsoft.com/office/drawing/2014/main" id="{F2C9876C-034C-9AE2-6816-2D5129A4B039}"/>
              </a:ext>
            </a:extLst>
          </p:cNvPr>
          <p:cNvSpPr txBox="1"/>
          <p:nvPr/>
        </p:nvSpPr>
        <p:spPr>
          <a:xfrm>
            <a:off x="136780" y="-356197"/>
            <a:ext cx="6095207" cy="650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3" rIns="45713">
            <a:spAutoFit/>
          </a:bodyPr>
          <a:lstStyle>
            <a:lvl1pPr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br>
              <a:rPr lang="da-DK" noProof="0" dirty="0"/>
            </a:br>
            <a:endParaRPr lang="da-DK" noProof="0" dirty="0"/>
          </a:p>
        </p:txBody>
      </p:sp>
      <p:sp>
        <p:nvSpPr>
          <p:cNvPr id="109" name="Titel 1">
            <a:extLst>
              <a:ext uri="{FF2B5EF4-FFF2-40B4-BE49-F238E27FC236}">
                <a16:creationId xmlns:a16="http://schemas.microsoft.com/office/drawing/2014/main" id="{211012D7-77CE-D748-941F-B2F92E2E23A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2429" y="333059"/>
            <a:ext cx="11158673" cy="116324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59450">
              <a:defRPr sz="3666"/>
            </a:pPr>
            <a:r>
              <a:rPr lang="da-DK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Arbejder du på deltid? </a:t>
            </a:r>
            <a:br>
              <a:rPr lang="da-DK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a-DK" sz="2350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Se, hvor mange millioner du kan tjene ved at gå på fuldtid</a:t>
            </a:r>
            <a:br>
              <a:rPr lang="da-DK" sz="2350" b="0" noProof="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a-DK" sz="1692" b="0" noProof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Udregnet for </a:t>
            </a:r>
            <a:r>
              <a:rPr lang="da-DK" sz="1692" b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pædagoger i dagtilbud</a:t>
            </a:r>
            <a:r>
              <a:rPr lang="da-DK" sz="1692" b="0" noProof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 ansat i kommunerne</a:t>
            </a:r>
            <a:br>
              <a:rPr lang="da-DK" sz="1692" b="0" noProof="0" dirty="0">
                <a:solidFill>
                  <a:srgbClr val="A6A6A6"/>
                </a:solidFill>
                <a:sym typeface="Calibri"/>
              </a:rPr>
            </a:br>
            <a:endParaRPr lang="da-DK" sz="1692" b="0" noProof="0" dirty="0">
              <a:solidFill>
                <a:srgbClr val="A6A6A6"/>
              </a:solidFill>
              <a:sym typeface="Calibri"/>
            </a:endParaRPr>
          </a:p>
        </p:txBody>
      </p:sp>
      <p:sp>
        <p:nvSpPr>
          <p:cNvPr id="110" name="Tekstfelt 17">
            <a:extLst>
              <a:ext uri="{FF2B5EF4-FFF2-40B4-BE49-F238E27FC236}">
                <a16:creationId xmlns:a16="http://schemas.microsoft.com/office/drawing/2014/main" id="{1CC17C71-9600-5BCE-0CCA-6F427DCC34B1}"/>
              </a:ext>
            </a:extLst>
          </p:cNvPr>
          <p:cNvSpPr txBox="1"/>
          <p:nvPr/>
        </p:nvSpPr>
        <p:spPr>
          <a:xfrm>
            <a:off x="7726364" y="1815388"/>
            <a:ext cx="3408747" cy="911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07000"/>
              </a:lnSpc>
              <a:spcBef>
                <a:spcPts val="800"/>
              </a:spcBef>
              <a:defRPr sz="1400" b="1">
                <a:solidFill>
                  <a:srgbClr val="808080"/>
                </a:solidFill>
              </a:defRPr>
            </a:lvl1pPr>
          </a:lstStyle>
          <a:p>
            <a:r>
              <a:rPr lang="da-DK" noProof="0" dirty="0"/>
              <a:t>Eksempel: Hvis du er 25 år og går fra 25 timer til 37 timer om ugen, vil du i gennemsnit have tjent 10,4 millioner mere i løn og pension, når du går på pension. </a:t>
            </a:r>
          </a:p>
        </p:txBody>
      </p:sp>
      <p:sp>
        <p:nvSpPr>
          <p:cNvPr id="111" name="Tekstfelt 18">
            <a:extLst>
              <a:ext uri="{FF2B5EF4-FFF2-40B4-BE49-F238E27FC236}">
                <a16:creationId xmlns:a16="http://schemas.microsoft.com/office/drawing/2014/main" id="{2BD48E56-DBB4-DDB4-7687-351CF56DBD27}"/>
              </a:ext>
            </a:extLst>
          </p:cNvPr>
          <p:cNvSpPr txBox="1"/>
          <p:nvPr/>
        </p:nvSpPr>
        <p:spPr>
          <a:xfrm>
            <a:off x="1322601" y="5567358"/>
            <a:ext cx="6186587" cy="1519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800" noProof="0" dirty="0"/>
              <a:t>Der er regnet med løn og indbetalinger til pension. Løn omfatter grundløn, tillæg, særydelser, feriegodtgørelse og overarbejde.</a:t>
            </a:r>
            <a:br>
              <a:rPr lang="da-DK" sz="800" noProof="0" dirty="0"/>
            </a:br>
            <a:r>
              <a:rPr lang="da-DK" sz="800" noProof="0" dirty="0">
                <a:solidFill>
                  <a:srgbClr val="808080"/>
                </a:solidFill>
              </a:rPr>
              <a:t>Finansministeriets forudsætninger om pris- og lønudvikling er anvendt. Kilde til </a:t>
            </a:r>
            <a:r>
              <a:rPr lang="da-DK" sz="800" noProof="0" dirty="0">
                <a:solidFill>
                  <a:schemeClr val="bg1">
                    <a:lumMod val="50000"/>
                  </a:schemeClr>
                </a:solidFill>
              </a:rPr>
              <a:t>tal: KRL/SIRKA årsstatistikken 2024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endParaRPr lang="da-DK" sz="14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200">
                <a:solidFill>
                  <a:srgbClr val="808080"/>
                </a:solidFill>
              </a:defRPr>
            </a:pPr>
            <a:endParaRPr lang="da-DK" sz="12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200">
                <a:solidFill>
                  <a:srgbClr val="808080"/>
                </a:solidFill>
              </a:defRPr>
            </a:pPr>
            <a:endParaRPr lang="da-DK" sz="12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E7E6E6"/>
                </a:solidFill>
              </a:defRPr>
            </a:pPr>
            <a:endParaRPr lang="da-DK" sz="1400" noProof="0" dirty="0"/>
          </a:p>
        </p:txBody>
      </p:sp>
      <p:sp>
        <p:nvSpPr>
          <p:cNvPr id="118" name="Tekstfelt 20">
            <a:extLst>
              <a:ext uri="{FF2B5EF4-FFF2-40B4-BE49-F238E27FC236}">
                <a16:creationId xmlns:a16="http://schemas.microsoft.com/office/drawing/2014/main" id="{653F361D-2CD6-38B4-752C-755531B1FAE3}"/>
              </a:ext>
            </a:extLst>
          </p:cNvPr>
          <p:cNvSpPr txBox="1"/>
          <p:nvPr/>
        </p:nvSpPr>
        <p:spPr>
          <a:xfrm>
            <a:off x="7744046" y="2979738"/>
            <a:ext cx="3541609" cy="1936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1400" noProof="0" dirty="0"/>
              <a:t>Tabellen viser i gennemsnitstal, hvor stor en forskel det kan gøre for din samlede løn og indbetalinger til pension, hvis du går på fuldtid, frem til du fylder 68 år. 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1400" noProof="0" dirty="0"/>
              <a:t>Vil du vide mere om, hvad fuldtid kan betyde for dig, så kontakt din tillidsrepræsentant, din faglige organisation eller din leder. Du kan også tale med dit pensionsselskab. </a:t>
            </a:r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E5ED1BAB-6853-C8A0-4B65-770201B6FC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675715"/>
              </p:ext>
            </p:extLst>
          </p:nvPr>
        </p:nvGraphicFramePr>
        <p:xfrm>
          <a:off x="1322600" y="2348881"/>
          <a:ext cx="5996742" cy="321847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98371">
                  <a:extLst>
                    <a:ext uri="{9D8B030D-6E8A-4147-A177-3AD203B41FA5}">
                      <a16:colId xmlns:a16="http://schemas.microsoft.com/office/drawing/2014/main" val="1826287521"/>
                    </a:ext>
                  </a:extLst>
                </a:gridCol>
                <a:gridCol w="2998371">
                  <a:extLst>
                    <a:ext uri="{9D8B030D-6E8A-4147-A177-3AD203B41FA5}">
                      <a16:colId xmlns:a16="http://schemas.microsoft.com/office/drawing/2014/main" val="1706754434"/>
                    </a:ext>
                  </a:extLst>
                </a:gridCol>
              </a:tblGrid>
              <a:tr h="1029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+ 10,4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+ 4,7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10220987"/>
                  </a:ext>
                </a:extLst>
              </a:tr>
              <a:tr h="10283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+ 7,5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+ 3,4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144004"/>
                  </a:ext>
                </a:extLst>
              </a:tr>
              <a:tr h="11608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+ 5,1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+ 2,3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71185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6138138"/>
      </p:ext>
    </p:extLst>
  </p:cSld>
  <p:clrMapOvr>
    <a:masterClrMapping/>
  </p:clrMapOvr>
  <p:transition spd="slow"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2AD29-3B02-5644-0DC9-E7C9C450E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Billede 5" descr="Billede 5">
            <a:extLst>
              <a:ext uri="{FF2B5EF4-FFF2-40B4-BE49-F238E27FC236}">
                <a16:creationId xmlns:a16="http://schemas.microsoft.com/office/drawing/2014/main" id="{CFDFDAC3-F661-D5C6-2FEC-8864079E0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3092" y="1289751"/>
            <a:ext cx="8462938" cy="4759808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Tekstfelt 6">
            <a:extLst>
              <a:ext uri="{FF2B5EF4-FFF2-40B4-BE49-F238E27FC236}">
                <a16:creationId xmlns:a16="http://schemas.microsoft.com/office/drawing/2014/main" id="{FCE28DDD-3B0B-F2F3-F5FF-0302EC6E5364}"/>
              </a:ext>
            </a:extLst>
          </p:cNvPr>
          <p:cNvSpPr txBox="1"/>
          <p:nvPr/>
        </p:nvSpPr>
        <p:spPr>
          <a:xfrm>
            <a:off x="136780" y="-356197"/>
            <a:ext cx="6095207" cy="650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3" rIns="45713">
            <a:spAutoFit/>
          </a:bodyPr>
          <a:lstStyle>
            <a:lvl1pPr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br>
              <a:rPr lang="da-DK" noProof="0" dirty="0"/>
            </a:br>
            <a:endParaRPr lang="da-DK" noProof="0" dirty="0"/>
          </a:p>
        </p:txBody>
      </p:sp>
      <p:sp>
        <p:nvSpPr>
          <p:cNvPr id="109" name="Titel 1">
            <a:extLst>
              <a:ext uri="{FF2B5EF4-FFF2-40B4-BE49-F238E27FC236}">
                <a16:creationId xmlns:a16="http://schemas.microsoft.com/office/drawing/2014/main" id="{11C545DE-6C3D-6D0F-BEB2-F355636D23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2429" y="333059"/>
            <a:ext cx="11158673" cy="116324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59450">
              <a:defRPr sz="3666"/>
            </a:pPr>
            <a:r>
              <a:rPr lang="da-DK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Arbejder du på deltid? </a:t>
            </a:r>
            <a:br>
              <a:rPr lang="da-DK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a-DK" sz="2350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Se, hvor mange millioner du kan tjene ved at gå på fuldtid</a:t>
            </a:r>
            <a:br>
              <a:rPr lang="da-DK" sz="2350" b="0" noProof="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a-DK" sz="1692" b="0" noProof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Udregnet for </a:t>
            </a:r>
            <a:r>
              <a:rPr lang="da-DK" sz="1692" b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pædagogiske assistenter i dagtilbud</a:t>
            </a:r>
            <a:r>
              <a:rPr lang="da-DK" sz="1692" b="0" noProof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 ansat i kommunerne</a:t>
            </a:r>
            <a:br>
              <a:rPr lang="da-DK" sz="1692" b="0" noProof="0" dirty="0">
                <a:solidFill>
                  <a:srgbClr val="A6A6A6"/>
                </a:solidFill>
                <a:sym typeface="Calibri"/>
              </a:rPr>
            </a:br>
            <a:endParaRPr lang="da-DK" sz="1692" b="0" noProof="0" dirty="0">
              <a:solidFill>
                <a:srgbClr val="A6A6A6"/>
              </a:solidFill>
              <a:sym typeface="Calibri"/>
            </a:endParaRPr>
          </a:p>
        </p:txBody>
      </p:sp>
      <p:sp>
        <p:nvSpPr>
          <p:cNvPr id="110" name="Tekstfelt 17">
            <a:extLst>
              <a:ext uri="{FF2B5EF4-FFF2-40B4-BE49-F238E27FC236}">
                <a16:creationId xmlns:a16="http://schemas.microsoft.com/office/drawing/2014/main" id="{A0034BDC-63DE-3513-1196-C166DD6B9FED}"/>
              </a:ext>
            </a:extLst>
          </p:cNvPr>
          <p:cNvSpPr txBox="1"/>
          <p:nvPr/>
        </p:nvSpPr>
        <p:spPr>
          <a:xfrm>
            <a:off x="7726364" y="1815388"/>
            <a:ext cx="3408747" cy="911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07000"/>
              </a:lnSpc>
              <a:spcBef>
                <a:spcPts val="800"/>
              </a:spcBef>
              <a:defRPr sz="1400" b="1">
                <a:solidFill>
                  <a:srgbClr val="808080"/>
                </a:solidFill>
              </a:defRPr>
            </a:lvl1pPr>
          </a:lstStyle>
          <a:p>
            <a:r>
              <a:rPr lang="da-DK" noProof="0" dirty="0"/>
              <a:t>Eksempel: Hvis du er 25 år og går fra 25 timer til 37 timer om ugen, vil du i gennemsnit have tjent 8,6 millioner mere i løn og pension, når du går på pension. </a:t>
            </a:r>
          </a:p>
        </p:txBody>
      </p:sp>
      <p:sp>
        <p:nvSpPr>
          <p:cNvPr id="111" name="Tekstfelt 18">
            <a:extLst>
              <a:ext uri="{FF2B5EF4-FFF2-40B4-BE49-F238E27FC236}">
                <a16:creationId xmlns:a16="http://schemas.microsoft.com/office/drawing/2014/main" id="{7E97FE70-4F21-2692-2109-22C5DEF6E293}"/>
              </a:ext>
            </a:extLst>
          </p:cNvPr>
          <p:cNvSpPr txBox="1"/>
          <p:nvPr/>
        </p:nvSpPr>
        <p:spPr>
          <a:xfrm>
            <a:off x="1322601" y="5567358"/>
            <a:ext cx="6186587" cy="1519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800" noProof="0" dirty="0"/>
              <a:t>Der er regnet med løn og indbetalinger til pension. Løn omfatter grundløn, tillæg, særydelser, feriegodtgørelse og overarbejde.</a:t>
            </a:r>
            <a:br>
              <a:rPr lang="da-DK" sz="800" noProof="0" dirty="0"/>
            </a:br>
            <a:r>
              <a:rPr lang="da-DK" sz="800" noProof="0" dirty="0">
                <a:solidFill>
                  <a:srgbClr val="808080"/>
                </a:solidFill>
              </a:rPr>
              <a:t>Finansministeriets forudsætninger om pris- og lønudvikling er anvendt. Kilde til </a:t>
            </a:r>
            <a:r>
              <a:rPr lang="da-DK" sz="800" noProof="0" dirty="0">
                <a:solidFill>
                  <a:schemeClr val="bg1">
                    <a:lumMod val="50000"/>
                  </a:schemeClr>
                </a:solidFill>
              </a:rPr>
              <a:t>tal: KRL/SIRKA årsstatistikken 2024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endParaRPr lang="da-DK" sz="14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200">
                <a:solidFill>
                  <a:srgbClr val="808080"/>
                </a:solidFill>
              </a:defRPr>
            </a:pPr>
            <a:endParaRPr lang="da-DK" sz="12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200">
                <a:solidFill>
                  <a:srgbClr val="808080"/>
                </a:solidFill>
              </a:defRPr>
            </a:pPr>
            <a:endParaRPr lang="da-DK" sz="12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E7E6E6"/>
                </a:solidFill>
              </a:defRPr>
            </a:pPr>
            <a:endParaRPr lang="da-DK" sz="1400" noProof="0" dirty="0"/>
          </a:p>
        </p:txBody>
      </p:sp>
      <p:sp>
        <p:nvSpPr>
          <p:cNvPr id="118" name="Tekstfelt 20">
            <a:extLst>
              <a:ext uri="{FF2B5EF4-FFF2-40B4-BE49-F238E27FC236}">
                <a16:creationId xmlns:a16="http://schemas.microsoft.com/office/drawing/2014/main" id="{3950446B-C440-16D9-C333-FD5955903934}"/>
              </a:ext>
            </a:extLst>
          </p:cNvPr>
          <p:cNvSpPr txBox="1"/>
          <p:nvPr/>
        </p:nvSpPr>
        <p:spPr>
          <a:xfrm>
            <a:off x="7744046" y="2979738"/>
            <a:ext cx="3541609" cy="1936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1400" noProof="0" dirty="0"/>
              <a:t>Tabellen viser i gennemsnitstal, hvor stor en forskel det kan gøre for din samlede løn og indbetalinger til pension, hvis du går på fuldtid, frem til du fylder 68 år. 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1400" noProof="0" dirty="0"/>
              <a:t>Vil du vide mere om, hvad fuldtid kan betyde for dig, så kontakt din tillidsrepræsentant, din faglige organisation eller din leder. Du kan også tale med dit pensionsselskab. </a:t>
            </a:r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4F9D676C-82D0-95A6-B8CD-70389E11AD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540224"/>
              </p:ext>
            </p:extLst>
          </p:nvPr>
        </p:nvGraphicFramePr>
        <p:xfrm>
          <a:off x="1322600" y="2348881"/>
          <a:ext cx="5996742" cy="321847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98371">
                  <a:extLst>
                    <a:ext uri="{9D8B030D-6E8A-4147-A177-3AD203B41FA5}">
                      <a16:colId xmlns:a16="http://schemas.microsoft.com/office/drawing/2014/main" val="1826287521"/>
                    </a:ext>
                  </a:extLst>
                </a:gridCol>
                <a:gridCol w="2998371">
                  <a:extLst>
                    <a:ext uri="{9D8B030D-6E8A-4147-A177-3AD203B41FA5}">
                      <a16:colId xmlns:a16="http://schemas.microsoft.com/office/drawing/2014/main" val="1706754434"/>
                    </a:ext>
                  </a:extLst>
                </a:gridCol>
              </a:tblGrid>
              <a:tr h="1029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+ 8,6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+ 3,7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10220987"/>
                  </a:ext>
                </a:extLst>
              </a:tr>
              <a:tr h="10283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+ 6,1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+ 2,6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144004"/>
                  </a:ext>
                </a:extLst>
              </a:tr>
              <a:tr h="11608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+ 4,1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+ 1,7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71185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4397416"/>
      </p:ext>
    </p:extLst>
  </p:cSld>
  <p:clrMapOvr>
    <a:masterClrMapping/>
  </p:clrMapOvr>
  <p:transition spd="slow"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227DA-EE10-8CCE-2171-5E217675F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Billede 5" descr="Billede 5">
            <a:extLst>
              <a:ext uri="{FF2B5EF4-FFF2-40B4-BE49-F238E27FC236}">
                <a16:creationId xmlns:a16="http://schemas.microsoft.com/office/drawing/2014/main" id="{8EDED338-11E4-8E63-0B62-7097F1BF3A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3092" y="1289751"/>
            <a:ext cx="8462938" cy="4759808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Tekstfelt 6">
            <a:extLst>
              <a:ext uri="{FF2B5EF4-FFF2-40B4-BE49-F238E27FC236}">
                <a16:creationId xmlns:a16="http://schemas.microsoft.com/office/drawing/2014/main" id="{5F2ED621-C6A6-97F7-064F-497D4FBC21D3}"/>
              </a:ext>
            </a:extLst>
          </p:cNvPr>
          <p:cNvSpPr txBox="1"/>
          <p:nvPr/>
        </p:nvSpPr>
        <p:spPr>
          <a:xfrm>
            <a:off x="136780" y="-356197"/>
            <a:ext cx="6095207" cy="650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3" rIns="45713">
            <a:spAutoFit/>
          </a:bodyPr>
          <a:lstStyle>
            <a:lvl1pPr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br>
              <a:rPr lang="da-DK" noProof="0" dirty="0"/>
            </a:br>
            <a:endParaRPr lang="da-DK" noProof="0" dirty="0"/>
          </a:p>
        </p:txBody>
      </p:sp>
      <p:sp>
        <p:nvSpPr>
          <p:cNvPr id="109" name="Titel 1">
            <a:extLst>
              <a:ext uri="{FF2B5EF4-FFF2-40B4-BE49-F238E27FC236}">
                <a16:creationId xmlns:a16="http://schemas.microsoft.com/office/drawing/2014/main" id="{DC096BE2-308B-9703-1A51-82E9AF7959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2429" y="333059"/>
            <a:ext cx="11158673" cy="116324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59450">
              <a:defRPr sz="3666"/>
            </a:pPr>
            <a:r>
              <a:rPr lang="da-DK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Arbejder du på deltid? </a:t>
            </a:r>
            <a:br>
              <a:rPr lang="da-DK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a-DK" sz="2350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Se, hvor mange millioner du kan tjene ved at gå på fuldtid</a:t>
            </a:r>
            <a:br>
              <a:rPr lang="da-DK" sz="2350" b="0" noProof="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a-DK" sz="1692" b="0" noProof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Udregnet for </a:t>
            </a:r>
            <a:r>
              <a:rPr lang="da-DK" sz="1692" b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pædagogmedhjælpere i dagtilbud</a:t>
            </a:r>
            <a:r>
              <a:rPr lang="da-DK" sz="1692" b="0" noProof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 ansat i kommunerne</a:t>
            </a:r>
            <a:br>
              <a:rPr lang="da-DK" sz="1692" b="0" noProof="0" dirty="0">
                <a:solidFill>
                  <a:srgbClr val="A6A6A6"/>
                </a:solidFill>
                <a:sym typeface="Calibri"/>
              </a:rPr>
            </a:br>
            <a:endParaRPr lang="da-DK" sz="1692" b="0" noProof="0" dirty="0">
              <a:solidFill>
                <a:srgbClr val="A6A6A6"/>
              </a:solidFill>
              <a:sym typeface="Calibri"/>
            </a:endParaRPr>
          </a:p>
        </p:txBody>
      </p:sp>
      <p:sp>
        <p:nvSpPr>
          <p:cNvPr id="110" name="Tekstfelt 17">
            <a:extLst>
              <a:ext uri="{FF2B5EF4-FFF2-40B4-BE49-F238E27FC236}">
                <a16:creationId xmlns:a16="http://schemas.microsoft.com/office/drawing/2014/main" id="{1415F99D-0F18-5198-BD70-BB3171EAEA63}"/>
              </a:ext>
            </a:extLst>
          </p:cNvPr>
          <p:cNvSpPr txBox="1"/>
          <p:nvPr/>
        </p:nvSpPr>
        <p:spPr>
          <a:xfrm>
            <a:off x="7726364" y="1815388"/>
            <a:ext cx="3408747" cy="911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07000"/>
              </a:lnSpc>
              <a:spcBef>
                <a:spcPts val="800"/>
              </a:spcBef>
              <a:defRPr sz="1400" b="1">
                <a:solidFill>
                  <a:srgbClr val="808080"/>
                </a:solidFill>
              </a:defRPr>
            </a:lvl1pPr>
          </a:lstStyle>
          <a:p>
            <a:r>
              <a:rPr lang="da-DK" noProof="0" dirty="0"/>
              <a:t>Eksempel: Hvis du er 25 år og går fra 25 timer til 37 timer om ugen, vil du i gennemsnit have tjent 8,0 millioner mere i løn og pension, når du går på pension. </a:t>
            </a:r>
          </a:p>
        </p:txBody>
      </p:sp>
      <p:sp>
        <p:nvSpPr>
          <p:cNvPr id="111" name="Tekstfelt 18">
            <a:extLst>
              <a:ext uri="{FF2B5EF4-FFF2-40B4-BE49-F238E27FC236}">
                <a16:creationId xmlns:a16="http://schemas.microsoft.com/office/drawing/2014/main" id="{3BA66D7E-37B0-EE0F-241A-A43461012059}"/>
              </a:ext>
            </a:extLst>
          </p:cNvPr>
          <p:cNvSpPr txBox="1"/>
          <p:nvPr/>
        </p:nvSpPr>
        <p:spPr>
          <a:xfrm>
            <a:off x="1322601" y="5567358"/>
            <a:ext cx="6186587" cy="1519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800" noProof="0" dirty="0"/>
              <a:t>Der er regnet med løn og indbetalinger til pension. Løn omfatter grundløn, tillæg, særydelser, feriegodtgørelse og overarbejde.</a:t>
            </a:r>
            <a:br>
              <a:rPr lang="da-DK" sz="800" noProof="0" dirty="0"/>
            </a:br>
            <a:r>
              <a:rPr lang="da-DK" sz="800" noProof="0" dirty="0">
                <a:solidFill>
                  <a:srgbClr val="808080"/>
                </a:solidFill>
              </a:rPr>
              <a:t>Finansministeriets forudsætninger om pris- og lønudvikling er anvendt. Kilde til </a:t>
            </a:r>
            <a:r>
              <a:rPr lang="da-DK" sz="800" noProof="0" dirty="0">
                <a:solidFill>
                  <a:schemeClr val="bg1">
                    <a:lumMod val="50000"/>
                  </a:schemeClr>
                </a:solidFill>
              </a:rPr>
              <a:t>tal: KRL/SIRKA årsstatistikken 2024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endParaRPr lang="da-DK" sz="14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200">
                <a:solidFill>
                  <a:srgbClr val="808080"/>
                </a:solidFill>
              </a:defRPr>
            </a:pPr>
            <a:endParaRPr lang="da-DK" sz="12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200">
                <a:solidFill>
                  <a:srgbClr val="808080"/>
                </a:solidFill>
              </a:defRPr>
            </a:pPr>
            <a:endParaRPr lang="da-DK" sz="12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E7E6E6"/>
                </a:solidFill>
              </a:defRPr>
            </a:pPr>
            <a:endParaRPr lang="da-DK" sz="1400" noProof="0" dirty="0"/>
          </a:p>
        </p:txBody>
      </p:sp>
      <p:sp>
        <p:nvSpPr>
          <p:cNvPr id="118" name="Tekstfelt 20">
            <a:extLst>
              <a:ext uri="{FF2B5EF4-FFF2-40B4-BE49-F238E27FC236}">
                <a16:creationId xmlns:a16="http://schemas.microsoft.com/office/drawing/2014/main" id="{E2A66BC7-5BB0-44C8-8487-89E8AEB8B904}"/>
              </a:ext>
            </a:extLst>
          </p:cNvPr>
          <p:cNvSpPr txBox="1"/>
          <p:nvPr/>
        </p:nvSpPr>
        <p:spPr>
          <a:xfrm>
            <a:off x="7744046" y="2979738"/>
            <a:ext cx="3541609" cy="1936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1400" noProof="0" dirty="0"/>
              <a:t>Tabellen viser i gennemsnitstal, hvor stor en forskel det kan gøre for din samlede løn og indbetalinger til pension, hvis du går på fuldtid, frem til du fylder 68 år. 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1400" noProof="0" dirty="0"/>
              <a:t>Vil du vide mere om, hvad fuldtid kan betyde for dig, så kontakt din tillidsrepræsentant, din faglige organisation eller din leder. Du kan også tale med dit pensionsselskab. </a:t>
            </a:r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5EE459C4-2573-3CF0-3BCC-9999518561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875049"/>
              </p:ext>
            </p:extLst>
          </p:nvPr>
        </p:nvGraphicFramePr>
        <p:xfrm>
          <a:off x="1322600" y="2348881"/>
          <a:ext cx="5996742" cy="321847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98371">
                  <a:extLst>
                    <a:ext uri="{9D8B030D-6E8A-4147-A177-3AD203B41FA5}">
                      <a16:colId xmlns:a16="http://schemas.microsoft.com/office/drawing/2014/main" val="1826287521"/>
                    </a:ext>
                  </a:extLst>
                </a:gridCol>
                <a:gridCol w="2998371">
                  <a:extLst>
                    <a:ext uri="{9D8B030D-6E8A-4147-A177-3AD203B41FA5}">
                      <a16:colId xmlns:a16="http://schemas.microsoft.com/office/drawing/2014/main" val="1706754434"/>
                    </a:ext>
                  </a:extLst>
                </a:gridCol>
              </a:tblGrid>
              <a:tr h="1029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+ 8,0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+ 3,6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10220987"/>
                  </a:ext>
                </a:extLst>
              </a:tr>
              <a:tr h="10283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+ 5,7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+ 2,6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144004"/>
                  </a:ext>
                </a:extLst>
              </a:tr>
              <a:tr h="11608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+ 3,9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+ 1,7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71185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6789038"/>
      </p:ext>
    </p:extLst>
  </p:cSld>
  <p:clrMapOvr>
    <a:masterClrMapping/>
  </p:clrMapOvr>
  <p:transition spd="slow"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E5E09-128D-2BD0-954E-EC53753E8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Billede 5" descr="Billede 5">
            <a:extLst>
              <a:ext uri="{FF2B5EF4-FFF2-40B4-BE49-F238E27FC236}">
                <a16:creationId xmlns:a16="http://schemas.microsoft.com/office/drawing/2014/main" id="{D48F47EF-6A4C-5D1A-B641-DA1C52411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3092" y="1289751"/>
            <a:ext cx="8462938" cy="4759808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Tekstfelt 6">
            <a:extLst>
              <a:ext uri="{FF2B5EF4-FFF2-40B4-BE49-F238E27FC236}">
                <a16:creationId xmlns:a16="http://schemas.microsoft.com/office/drawing/2014/main" id="{C65E6A26-0407-9A5F-3401-E1294446C753}"/>
              </a:ext>
            </a:extLst>
          </p:cNvPr>
          <p:cNvSpPr txBox="1"/>
          <p:nvPr/>
        </p:nvSpPr>
        <p:spPr>
          <a:xfrm>
            <a:off x="136780" y="-356197"/>
            <a:ext cx="6095207" cy="650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3" rIns="45713">
            <a:spAutoFit/>
          </a:bodyPr>
          <a:lstStyle>
            <a:lvl1pPr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br>
              <a:rPr lang="da-DK" noProof="0" dirty="0"/>
            </a:br>
            <a:endParaRPr lang="da-DK" noProof="0" dirty="0"/>
          </a:p>
        </p:txBody>
      </p:sp>
      <p:sp>
        <p:nvSpPr>
          <p:cNvPr id="109" name="Titel 1">
            <a:extLst>
              <a:ext uri="{FF2B5EF4-FFF2-40B4-BE49-F238E27FC236}">
                <a16:creationId xmlns:a16="http://schemas.microsoft.com/office/drawing/2014/main" id="{3D65D4F0-FE25-CC44-60B1-182E5A7CCD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2429" y="333059"/>
            <a:ext cx="11158673" cy="116324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59450">
              <a:defRPr sz="3666"/>
            </a:pPr>
            <a:r>
              <a:rPr lang="da-DK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Arbejder du på deltid? </a:t>
            </a:r>
            <a:br>
              <a:rPr lang="da-DK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a-DK" sz="2350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Se, hvor mange millioner du kan tjene ved at gå på fuldtid</a:t>
            </a:r>
            <a:br>
              <a:rPr lang="da-DK" sz="2350" b="0" noProof="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a-DK" sz="1692" b="0" noProof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Udregnet for o</a:t>
            </a:r>
            <a:r>
              <a:rPr lang="da-DK" sz="1692" b="0" dirty="0" err="1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msorgs</a:t>
            </a:r>
            <a:r>
              <a:rPr lang="da-DK" sz="1692" b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- og pædagogmedhjælpere </a:t>
            </a:r>
            <a:r>
              <a:rPr lang="da-DK" sz="1692" b="0" noProof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ansat i kommunerne</a:t>
            </a:r>
            <a:br>
              <a:rPr lang="da-DK" sz="1692" b="0" noProof="0" dirty="0">
                <a:solidFill>
                  <a:srgbClr val="A6A6A6"/>
                </a:solidFill>
                <a:sym typeface="Calibri"/>
              </a:rPr>
            </a:br>
            <a:endParaRPr lang="da-DK" sz="1692" b="0" noProof="0" dirty="0">
              <a:solidFill>
                <a:srgbClr val="A6A6A6"/>
              </a:solidFill>
              <a:sym typeface="Calibri"/>
            </a:endParaRPr>
          </a:p>
        </p:txBody>
      </p:sp>
      <p:sp>
        <p:nvSpPr>
          <p:cNvPr id="110" name="Tekstfelt 17">
            <a:extLst>
              <a:ext uri="{FF2B5EF4-FFF2-40B4-BE49-F238E27FC236}">
                <a16:creationId xmlns:a16="http://schemas.microsoft.com/office/drawing/2014/main" id="{813D82DF-BD09-4378-7D2C-4BAD4E804C4C}"/>
              </a:ext>
            </a:extLst>
          </p:cNvPr>
          <p:cNvSpPr txBox="1"/>
          <p:nvPr/>
        </p:nvSpPr>
        <p:spPr>
          <a:xfrm>
            <a:off x="7726364" y="1815388"/>
            <a:ext cx="3408747" cy="911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07000"/>
              </a:lnSpc>
              <a:spcBef>
                <a:spcPts val="800"/>
              </a:spcBef>
              <a:defRPr sz="1400" b="1">
                <a:solidFill>
                  <a:srgbClr val="808080"/>
                </a:solidFill>
              </a:defRPr>
            </a:lvl1pPr>
          </a:lstStyle>
          <a:p>
            <a:r>
              <a:rPr lang="da-DK" noProof="0" dirty="0"/>
              <a:t>Eksempel: Hvis du er 25 år og går fra 25 timer til 37 timer om ugen, vil du i gennemsnit have tjent 9,6 millioner mere i løn og pension, når du går på pension. </a:t>
            </a:r>
          </a:p>
        </p:txBody>
      </p:sp>
      <p:sp>
        <p:nvSpPr>
          <p:cNvPr id="111" name="Tekstfelt 18">
            <a:extLst>
              <a:ext uri="{FF2B5EF4-FFF2-40B4-BE49-F238E27FC236}">
                <a16:creationId xmlns:a16="http://schemas.microsoft.com/office/drawing/2014/main" id="{0BF0C5DD-9E27-406F-328F-693347AF45CA}"/>
              </a:ext>
            </a:extLst>
          </p:cNvPr>
          <p:cNvSpPr txBox="1"/>
          <p:nvPr/>
        </p:nvSpPr>
        <p:spPr>
          <a:xfrm>
            <a:off x="1322601" y="5567358"/>
            <a:ext cx="6186587" cy="1519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800" noProof="0" dirty="0"/>
              <a:t>Der er regnet med løn og indbetalinger til pension. Løn omfatter grundløn, tillæg, særydelser, feriegodtgørelse og overarbejde.</a:t>
            </a:r>
            <a:br>
              <a:rPr lang="da-DK" sz="800" noProof="0" dirty="0"/>
            </a:br>
            <a:r>
              <a:rPr lang="da-DK" sz="800" noProof="0" dirty="0">
                <a:solidFill>
                  <a:srgbClr val="808080"/>
                </a:solidFill>
              </a:rPr>
              <a:t>Finansministeriets forudsætninger om pris- og lønudvikling er anvendt. Kilde til </a:t>
            </a:r>
            <a:r>
              <a:rPr lang="da-DK" sz="800" noProof="0" dirty="0">
                <a:solidFill>
                  <a:schemeClr val="bg1">
                    <a:lumMod val="50000"/>
                  </a:schemeClr>
                </a:solidFill>
              </a:rPr>
              <a:t>tal: KRL/SIRKA årsstatistikken 2024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endParaRPr lang="da-DK" sz="14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200">
                <a:solidFill>
                  <a:srgbClr val="808080"/>
                </a:solidFill>
              </a:defRPr>
            </a:pPr>
            <a:endParaRPr lang="da-DK" sz="12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200">
                <a:solidFill>
                  <a:srgbClr val="808080"/>
                </a:solidFill>
              </a:defRPr>
            </a:pPr>
            <a:endParaRPr lang="da-DK" sz="12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E7E6E6"/>
                </a:solidFill>
              </a:defRPr>
            </a:pPr>
            <a:endParaRPr lang="da-DK" sz="1400" noProof="0" dirty="0"/>
          </a:p>
        </p:txBody>
      </p:sp>
      <p:sp>
        <p:nvSpPr>
          <p:cNvPr id="118" name="Tekstfelt 20">
            <a:extLst>
              <a:ext uri="{FF2B5EF4-FFF2-40B4-BE49-F238E27FC236}">
                <a16:creationId xmlns:a16="http://schemas.microsoft.com/office/drawing/2014/main" id="{92F6CC98-BB88-16E4-6A13-306CBD2505F1}"/>
              </a:ext>
            </a:extLst>
          </p:cNvPr>
          <p:cNvSpPr txBox="1"/>
          <p:nvPr/>
        </p:nvSpPr>
        <p:spPr>
          <a:xfrm>
            <a:off x="7744046" y="2979738"/>
            <a:ext cx="3541609" cy="1936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1400" noProof="0" dirty="0"/>
              <a:t>Tabellen viser i gennemsnitstal, hvor stor en forskel det kan gøre for din samlede løn og indbetalinger til pension, hvis du går på fuldtid, frem til du fylder 68 år. 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1400" noProof="0" dirty="0"/>
              <a:t>Vil du vide mere om, hvad fuldtid kan betyde for dig, så kontakt din tillidsrepræsentant, din faglige organisation eller din leder. Du kan også tale med dit pensionsselskab. </a:t>
            </a:r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EF308D64-EF35-F280-5977-D7E2734D85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65554"/>
              </p:ext>
            </p:extLst>
          </p:nvPr>
        </p:nvGraphicFramePr>
        <p:xfrm>
          <a:off x="1322600" y="2348881"/>
          <a:ext cx="5996742" cy="321847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98371">
                  <a:extLst>
                    <a:ext uri="{9D8B030D-6E8A-4147-A177-3AD203B41FA5}">
                      <a16:colId xmlns:a16="http://schemas.microsoft.com/office/drawing/2014/main" val="1826287521"/>
                    </a:ext>
                  </a:extLst>
                </a:gridCol>
                <a:gridCol w="2998371">
                  <a:extLst>
                    <a:ext uri="{9D8B030D-6E8A-4147-A177-3AD203B41FA5}">
                      <a16:colId xmlns:a16="http://schemas.microsoft.com/office/drawing/2014/main" val="1706754434"/>
                    </a:ext>
                  </a:extLst>
                </a:gridCol>
              </a:tblGrid>
              <a:tr h="1029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+ 9,6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+ 4,6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10220987"/>
                  </a:ext>
                </a:extLst>
              </a:tr>
              <a:tr h="10283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+ 6,8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+ 3,2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144004"/>
                  </a:ext>
                </a:extLst>
              </a:tr>
              <a:tr h="11608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+ 4,5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+ 2,1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71185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5997129"/>
      </p:ext>
    </p:extLst>
  </p:cSld>
  <p:clrMapOvr>
    <a:masterClrMapping/>
  </p:clrMapOvr>
  <p:transition spd="slow"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93D12-3E1B-E6EC-41E6-B4B4F4CE0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17FEE347-CFAD-E80E-29B8-3E70487478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78882" y="2672556"/>
            <a:ext cx="5832648" cy="1512888"/>
          </a:xfrm>
        </p:spPr>
        <p:txBody>
          <a:bodyPr/>
          <a:lstStyle/>
          <a:p>
            <a:r>
              <a:rPr lang="da-DK" noProof="0" dirty="0"/>
              <a:t>Ergo- og fysioterapeuter</a:t>
            </a:r>
          </a:p>
        </p:txBody>
      </p:sp>
    </p:spTree>
    <p:extLst>
      <p:ext uri="{BB962C8B-B14F-4D97-AF65-F5344CB8AC3E}">
        <p14:creationId xmlns:p14="http://schemas.microsoft.com/office/powerpoint/2010/main" val="3340823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CED82-F060-F5A5-C97B-3C8658BAC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Billede 5" descr="Billede 5">
            <a:extLst>
              <a:ext uri="{FF2B5EF4-FFF2-40B4-BE49-F238E27FC236}">
                <a16:creationId xmlns:a16="http://schemas.microsoft.com/office/drawing/2014/main" id="{E24FFEBA-2AB4-D5F3-2612-2772D2510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3092" y="1289751"/>
            <a:ext cx="8462938" cy="4759808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Tekstfelt 6">
            <a:extLst>
              <a:ext uri="{FF2B5EF4-FFF2-40B4-BE49-F238E27FC236}">
                <a16:creationId xmlns:a16="http://schemas.microsoft.com/office/drawing/2014/main" id="{34589C30-B71E-23B8-2643-78E53995249A}"/>
              </a:ext>
            </a:extLst>
          </p:cNvPr>
          <p:cNvSpPr txBox="1"/>
          <p:nvPr/>
        </p:nvSpPr>
        <p:spPr>
          <a:xfrm>
            <a:off x="136780" y="-356197"/>
            <a:ext cx="6095207" cy="650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3" rIns="45713">
            <a:spAutoFit/>
          </a:bodyPr>
          <a:lstStyle>
            <a:lvl1pPr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br>
              <a:rPr lang="da-DK" noProof="0" dirty="0"/>
            </a:br>
            <a:endParaRPr lang="da-DK" noProof="0" dirty="0"/>
          </a:p>
        </p:txBody>
      </p:sp>
      <p:sp>
        <p:nvSpPr>
          <p:cNvPr id="109" name="Titel 1">
            <a:extLst>
              <a:ext uri="{FF2B5EF4-FFF2-40B4-BE49-F238E27FC236}">
                <a16:creationId xmlns:a16="http://schemas.microsoft.com/office/drawing/2014/main" id="{9A90A467-AD3B-FF13-51AF-EBB76F5C92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2429" y="333059"/>
            <a:ext cx="11158673" cy="116324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59450">
              <a:defRPr sz="3666"/>
            </a:pPr>
            <a:r>
              <a:rPr lang="da-DK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Arbejder du på deltid? </a:t>
            </a:r>
            <a:br>
              <a:rPr lang="da-DK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a-DK" sz="2350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Se, hvor mange millioner du kan tjene ved at gå på fuldtid</a:t>
            </a:r>
            <a:br>
              <a:rPr lang="da-DK" sz="2350" b="0" noProof="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a-DK" sz="1692" b="0" noProof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Udregnet for e</a:t>
            </a:r>
            <a:r>
              <a:rPr lang="da-DK" sz="1692" b="0" dirty="0" err="1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rgoterapeuter</a:t>
            </a:r>
            <a:r>
              <a:rPr lang="da-DK" sz="1692" b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 </a:t>
            </a:r>
            <a:r>
              <a:rPr lang="da-DK" sz="1692" b="0" noProof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ansat i kommunerne</a:t>
            </a:r>
            <a:br>
              <a:rPr lang="da-DK" sz="1692" b="0" noProof="0" dirty="0">
                <a:solidFill>
                  <a:srgbClr val="A6A6A6"/>
                </a:solidFill>
                <a:sym typeface="Calibri"/>
              </a:rPr>
            </a:br>
            <a:endParaRPr lang="da-DK" sz="1692" b="0" noProof="0" dirty="0">
              <a:solidFill>
                <a:srgbClr val="A6A6A6"/>
              </a:solidFill>
              <a:sym typeface="Calibri"/>
            </a:endParaRPr>
          </a:p>
        </p:txBody>
      </p:sp>
      <p:sp>
        <p:nvSpPr>
          <p:cNvPr id="110" name="Tekstfelt 17">
            <a:extLst>
              <a:ext uri="{FF2B5EF4-FFF2-40B4-BE49-F238E27FC236}">
                <a16:creationId xmlns:a16="http://schemas.microsoft.com/office/drawing/2014/main" id="{619E1643-6FF2-D7EF-376B-8BB95A616485}"/>
              </a:ext>
            </a:extLst>
          </p:cNvPr>
          <p:cNvSpPr txBox="1"/>
          <p:nvPr/>
        </p:nvSpPr>
        <p:spPr>
          <a:xfrm>
            <a:off x="7726364" y="1815388"/>
            <a:ext cx="3408747" cy="911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07000"/>
              </a:lnSpc>
              <a:spcBef>
                <a:spcPts val="800"/>
              </a:spcBef>
              <a:defRPr sz="1400" b="1">
                <a:solidFill>
                  <a:srgbClr val="808080"/>
                </a:solidFill>
              </a:defRPr>
            </a:lvl1pPr>
          </a:lstStyle>
          <a:p>
            <a:r>
              <a:rPr lang="da-DK" noProof="0" dirty="0"/>
              <a:t>Eksempel: Hvis du er 25 år og går fra 25 timer til 37 timer om ugen, vil du i gennemsnit have tjent 11,2 millioner mere i løn og pension, når du går på pension. </a:t>
            </a:r>
          </a:p>
        </p:txBody>
      </p:sp>
      <p:sp>
        <p:nvSpPr>
          <p:cNvPr id="111" name="Tekstfelt 18">
            <a:extLst>
              <a:ext uri="{FF2B5EF4-FFF2-40B4-BE49-F238E27FC236}">
                <a16:creationId xmlns:a16="http://schemas.microsoft.com/office/drawing/2014/main" id="{AF949D43-B10A-92A8-B12E-E9506164A412}"/>
              </a:ext>
            </a:extLst>
          </p:cNvPr>
          <p:cNvSpPr txBox="1"/>
          <p:nvPr/>
        </p:nvSpPr>
        <p:spPr>
          <a:xfrm>
            <a:off x="1322601" y="5567358"/>
            <a:ext cx="6186587" cy="1519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800" noProof="0" dirty="0"/>
              <a:t>Der er regnet med løn og indbetalinger til pension. Løn omfatter grundløn, tillæg, særydelser, feriegodtgørelse og overarbejde.</a:t>
            </a:r>
            <a:br>
              <a:rPr lang="da-DK" sz="800" noProof="0" dirty="0"/>
            </a:br>
            <a:r>
              <a:rPr lang="da-DK" sz="800" noProof="0" dirty="0">
                <a:solidFill>
                  <a:srgbClr val="808080"/>
                </a:solidFill>
              </a:rPr>
              <a:t>Finansministeriets forudsætninger om pris- og lønudvikling er anvendt. Kilde til </a:t>
            </a:r>
            <a:r>
              <a:rPr lang="da-DK" sz="800" noProof="0" dirty="0">
                <a:solidFill>
                  <a:schemeClr val="bg1">
                    <a:lumMod val="50000"/>
                  </a:schemeClr>
                </a:solidFill>
              </a:rPr>
              <a:t>tal: KRL/SIRKA årsstatistikken 2024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endParaRPr lang="da-DK" sz="14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200">
                <a:solidFill>
                  <a:srgbClr val="808080"/>
                </a:solidFill>
              </a:defRPr>
            </a:pPr>
            <a:endParaRPr lang="da-DK" sz="12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200">
                <a:solidFill>
                  <a:srgbClr val="808080"/>
                </a:solidFill>
              </a:defRPr>
            </a:pPr>
            <a:endParaRPr lang="da-DK" sz="12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E7E6E6"/>
                </a:solidFill>
              </a:defRPr>
            </a:pPr>
            <a:endParaRPr lang="da-DK" sz="1400" noProof="0" dirty="0"/>
          </a:p>
        </p:txBody>
      </p:sp>
      <p:sp>
        <p:nvSpPr>
          <p:cNvPr id="118" name="Tekstfelt 20">
            <a:extLst>
              <a:ext uri="{FF2B5EF4-FFF2-40B4-BE49-F238E27FC236}">
                <a16:creationId xmlns:a16="http://schemas.microsoft.com/office/drawing/2014/main" id="{E0027A00-3D5A-2635-972F-9140425ED580}"/>
              </a:ext>
            </a:extLst>
          </p:cNvPr>
          <p:cNvSpPr txBox="1"/>
          <p:nvPr/>
        </p:nvSpPr>
        <p:spPr>
          <a:xfrm>
            <a:off x="7744046" y="2979738"/>
            <a:ext cx="3541609" cy="1936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1400" noProof="0" dirty="0"/>
              <a:t>Tabellen viser i gennemsnitstal, hvor stor en forskel det kan gøre for din samlede løn og indbetalinger til pension, hvis du går på fuldtid, frem til du fylder 68 år. 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1400" noProof="0" dirty="0"/>
              <a:t>Vil du vide mere om, hvad fuldtid kan betyde for dig, så kontakt din tillidsrepræsentant, din faglige organisation eller din leder. Du kan også tale med dit pensionsselskab. </a:t>
            </a:r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0DB4E977-1B0F-32FA-02BD-999D9DF4A6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478610"/>
              </p:ext>
            </p:extLst>
          </p:nvPr>
        </p:nvGraphicFramePr>
        <p:xfrm>
          <a:off x="1322600" y="2348881"/>
          <a:ext cx="5996742" cy="321847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98371">
                  <a:extLst>
                    <a:ext uri="{9D8B030D-6E8A-4147-A177-3AD203B41FA5}">
                      <a16:colId xmlns:a16="http://schemas.microsoft.com/office/drawing/2014/main" val="1826287521"/>
                    </a:ext>
                  </a:extLst>
                </a:gridCol>
                <a:gridCol w="2998371">
                  <a:extLst>
                    <a:ext uri="{9D8B030D-6E8A-4147-A177-3AD203B41FA5}">
                      <a16:colId xmlns:a16="http://schemas.microsoft.com/office/drawing/2014/main" val="1706754434"/>
                    </a:ext>
                  </a:extLst>
                </a:gridCol>
              </a:tblGrid>
              <a:tr h="1029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+ 11,2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+ 5,1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10220987"/>
                  </a:ext>
                </a:extLst>
              </a:tr>
              <a:tr h="10283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+ 8,1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+ 3,6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144004"/>
                  </a:ext>
                </a:extLst>
              </a:tr>
              <a:tr h="11608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+ 5,5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+ 2,4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71185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5129231"/>
      </p:ext>
    </p:extLst>
  </p:cSld>
  <p:clrMapOvr>
    <a:masterClrMapping/>
  </p:clrMapOvr>
  <p:transition spd="slow"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7599A-8014-0EBD-F63B-2D07B81DE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Billede 5" descr="Billede 5">
            <a:extLst>
              <a:ext uri="{FF2B5EF4-FFF2-40B4-BE49-F238E27FC236}">
                <a16:creationId xmlns:a16="http://schemas.microsoft.com/office/drawing/2014/main" id="{93301894-2ABC-D1F3-4FF4-46EE97A41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3092" y="1289751"/>
            <a:ext cx="8462938" cy="4759808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Tekstfelt 6">
            <a:extLst>
              <a:ext uri="{FF2B5EF4-FFF2-40B4-BE49-F238E27FC236}">
                <a16:creationId xmlns:a16="http://schemas.microsoft.com/office/drawing/2014/main" id="{F9C2EEC1-1A1F-4516-D0E1-C3ECB3D58D7A}"/>
              </a:ext>
            </a:extLst>
          </p:cNvPr>
          <p:cNvSpPr txBox="1"/>
          <p:nvPr/>
        </p:nvSpPr>
        <p:spPr>
          <a:xfrm>
            <a:off x="136780" y="-356197"/>
            <a:ext cx="6095207" cy="650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3" rIns="45713">
            <a:spAutoFit/>
          </a:bodyPr>
          <a:lstStyle>
            <a:lvl1pPr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br>
              <a:rPr lang="da-DK" noProof="0" dirty="0"/>
            </a:br>
            <a:endParaRPr lang="da-DK" noProof="0" dirty="0"/>
          </a:p>
        </p:txBody>
      </p:sp>
      <p:sp>
        <p:nvSpPr>
          <p:cNvPr id="109" name="Titel 1">
            <a:extLst>
              <a:ext uri="{FF2B5EF4-FFF2-40B4-BE49-F238E27FC236}">
                <a16:creationId xmlns:a16="http://schemas.microsoft.com/office/drawing/2014/main" id="{575813F3-D68F-DF9C-AE7B-675CE5C66C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2429" y="333059"/>
            <a:ext cx="11158673" cy="116324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59450">
              <a:defRPr sz="3666"/>
            </a:pPr>
            <a:r>
              <a:rPr lang="da-DK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Arbejder du på deltid? </a:t>
            </a:r>
            <a:br>
              <a:rPr lang="da-DK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a-DK" sz="2350" b="0" noProof="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Se, hvor mange millioner du kan tjene ved at gå på fuldtid</a:t>
            </a:r>
            <a:br>
              <a:rPr lang="da-DK" sz="2350" b="0" noProof="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a-DK" sz="1692" b="0" noProof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Udregnet for </a:t>
            </a:r>
            <a:r>
              <a:rPr lang="da-DK" sz="1692" b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fysioterapeuter </a:t>
            </a:r>
            <a:r>
              <a:rPr lang="da-DK" sz="1692" b="0" noProof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Calibri"/>
              </a:rPr>
              <a:t>ansat i kommunerne</a:t>
            </a:r>
            <a:br>
              <a:rPr lang="da-DK" sz="1692" b="0" noProof="0" dirty="0">
                <a:solidFill>
                  <a:srgbClr val="A6A6A6"/>
                </a:solidFill>
                <a:sym typeface="Calibri"/>
              </a:rPr>
            </a:br>
            <a:endParaRPr lang="da-DK" sz="1692" b="0" noProof="0" dirty="0">
              <a:solidFill>
                <a:srgbClr val="A6A6A6"/>
              </a:solidFill>
              <a:sym typeface="Calibri"/>
            </a:endParaRPr>
          </a:p>
        </p:txBody>
      </p:sp>
      <p:sp>
        <p:nvSpPr>
          <p:cNvPr id="110" name="Tekstfelt 17">
            <a:extLst>
              <a:ext uri="{FF2B5EF4-FFF2-40B4-BE49-F238E27FC236}">
                <a16:creationId xmlns:a16="http://schemas.microsoft.com/office/drawing/2014/main" id="{2818EB46-240F-2CE8-D95D-8EFF4EA1DA7D}"/>
              </a:ext>
            </a:extLst>
          </p:cNvPr>
          <p:cNvSpPr txBox="1"/>
          <p:nvPr/>
        </p:nvSpPr>
        <p:spPr>
          <a:xfrm>
            <a:off x="7726364" y="1815388"/>
            <a:ext cx="3408747" cy="911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07000"/>
              </a:lnSpc>
              <a:spcBef>
                <a:spcPts val="800"/>
              </a:spcBef>
              <a:defRPr sz="1400" b="1">
                <a:solidFill>
                  <a:srgbClr val="808080"/>
                </a:solidFill>
              </a:defRPr>
            </a:lvl1pPr>
          </a:lstStyle>
          <a:p>
            <a:r>
              <a:rPr lang="da-DK" noProof="0" dirty="0"/>
              <a:t>Eksempel: Hvis du er 25 år og går fra 25 timer til 37 timer om ugen, vil du i gennemsnit have tjent 11,4 millioner mere i løn og pension, når du går på pension. </a:t>
            </a:r>
          </a:p>
        </p:txBody>
      </p:sp>
      <p:sp>
        <p:nvSpPr>
          <p:cNvPr id="111" name="Tekstfelt 18">
            <a:extLst>
              <a:ext uri="{FF2B5EF4-FFF2-40B4-BE49-F238E27FC236}">
                <a16:creationId xmlns:a16="http://schemas.microsoft.com/office/drawing/2014/main" id="{FBBE5886-9203-F770-8C22-890B4FD17BAE}"/>
              </a:ext>
            </a:extLst>
          </p:cNvPr>
          <p:cNvSpPr txBox="1"/>
          <p:nvPr/>
        </p:nvSpPr>
        <p:spPr>
          <a:xfrm>
            <a:off x="1322601" y="5567358"/>
            <a:ext cx="6186587" cy="1519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800" noProof="0" dirty="0"/>
              <a:t>Der er regnet med løn og indbetalinger til pension. Løn omfatter grundløn, tillæg, særydelser, feriegodtgørelse og overarbejde.</a:t>
            </a:r>
            <a:br>
              <a:rPr lang="da-DK" sz="800" noProof="0" dirty="0"/>
            </a:br>
            <a:r>
              <a:rPr lang="da-DK" sz="800" noProof="0" dirty="0">
                <a:solidFill>
                  <a:srgbClr val="808080"/>
                </a:solidFill>
              </a:rPr>
              <a:t>Finansministeriets forudsætninger om pris- og lønudvikling er anvendt. Kilde til </a:t>
            </a:r>
            <a:r>
              <a:rPr lang="da-DK" sz="800" noProof="0" dirty="0">
                <a:solidFill>
                  <a:schemeClr val="bg1">
                    <a:lumMod val="50000"/>
                  </a:schemeClr>
                </a:solidFill>
              </a:rPr>
              <a:t>tal: KRL/SIRKA årsstatistikken 2024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endParaRPr lang="da-DK" sz="14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200">
                <a:solidFill>
                  <a:srgbClr val="808080"/>
                </a:solidFill>
              </a:defRPr>
            </a:pPr>
            <a:endParaRPr lang="da-DK" sz="12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200">
                <a:solidFill>
                  <a:srgbClr val="808080"/>
                </a:solidFill>
              </a:defRPr>
            </a:pPr>
            <a:endParaRPr lang="da-DK" sz="1200" noProof="0" dirty="0"/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E7E6E6"/>
                </a:solidFill>
              </a:defRPr>
            </a:pPr>
            <a:endParaRPr lang="da-DK" sz="1400" noProof="0" dirty="0"/>
          </a:p>
        </p:txBody>
      </p:sp>
      <p:sp>
        <p:nvSpPr>
          <p:cNvPr id="118" name="Tekstfelt 20">
            <a:extLst>
              <a:ext uri="{FF2B5EF4-FFF2-40B4-BE49-F238E27FC236}">
                <a16:creationId xmlns:a16="http://schemas.microsoft.com/office/drawing/2014/main" id="{3DCB0E29-23D7-C9F8-14AD-1FD2196D88EE}"/>
              </a:ext>
            </a:extLst>
          </p:cNvPr>
          <p:cNvSpPr txBox="1"/>
          <p:nvPr/>
        </p:nvSpPr>
        <p:spPr>
          <a:xfrm>
            <a:off x="7744046" y="2979738"/>
            <a:ext cx="3541609" cy="1936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1400" noProof="0" dirty="0"/>
              <a:t>Tabellen viser i gennemsnitstal, hvor stor en forskel det kan gøre for din samlede løn og indbetalinger til pension, hvis du går på fuldtid, frem til du fylder 68 år. 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1400">
                <a:solidFill>
                  <a:srgbClr val="808080"/>
                </a:solidFill>
              </a:defRPr>
            </a:pPr>
            <a:r>
              <a:rPr lang="da-DK" sz="1400" noProof="0" dirty="0"/>
              <a:t>Vil du vide mere om, hvad fuldtid kan betyde for dig, så kontakt din tillidsrepræsentant, din faglige organisation eller din leder. Du kan også tale med dit pensionsselskab. </a:t>
            </a:r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B929F137-6367-A9DE-3422-48B436D6F4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397967"/>
              </p:ext>
            </p:extLst>
          </p:nvPr>
        </p:nvGraphicFramePr>
        <p:xfrm>
          <a:off x="1322600" y="2348881"/>
          <a:ext cx="5996742" cy="321847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98371">
                  <a:extLst>
                    <a:ext uri="{9D8B030D-6E8A-4147-A177-3AD203B41FA5}">
                      <a16:colId xmlns:a16="http://schemas.microsoft.com/office/drawing/2014/main" val="1826287521"/>
                    </a:ext>
                  </a:extLst>
                </a:gridCol>
                <a:gridCol w="2998371">
                  <a:extLst>
                    <a:ext uri="{9D8B030D-6E8A-4147-A177-3AD203B41FA5}">
                      <a16:colId xmlns:a16="http://schemas.microsoft.com/office/drawing/2014/main" val="1706754434"/>
                    </a:ext>
                  </a:extLst>
                </a:gridCol>
              </a:tblGrid>
              <a:tr h="10293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+ 11,4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+ 5,3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10220987"/>
                  </a:ext>
                </a:extLst>
              </a:tr>
              <a:tr h="10283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+ 8,3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+ 3,9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144004"/>
                  </a:ext>
                </a:extLst>
              </a:tr>
              <a:tr h="11608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+ 5,7 mio.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2800" b="1" i="0" u="none" strike="noStrike" baseline="0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+ 2,7 mio.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71185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9362599"/>
      </p:ext>
    </p:extLst>
  </p:cSld>
  <p:clrMapOvr>
    <a:masterClrMapping/>
  </p:clrMapOvr>
  <p:transition spd="slow"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89CCE89F-46C8-43DD-923B-3EB8FF6508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413866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4_6-Stage-Cycle">
  <a:themeElements>
    <a:clrScheme name="FULDTID 3">
      <a:dk1>
        <a:srgbClr val="000000"/>
      </a:dk1>
      <a:lt1>
        <a:srgbClr val="FFFFFF"/>
      </a:lt1>
      <a:dk2>
        <a:srgbClr val="F29E05"/>
      </a:dk2>
      <a:lt2>
        <a:srgbClr val="F0F0F0"/>
      </a:lt2>
      <a:accent1>
        <a:srgbClr val="F29E05"/>
      </a:accent1>
      <a:accent2>
        <a:srgbClr val="62837F"/>
      </a:accent2>
      <a:accent3>
        <a:srgbClr val="E06D87"/>
      </a:accent3>
      <a:accent4>
        <a:srgbClr val="AB9D80"/>
      </a:accent4>
      <a:accent5>
        <a:srgbClr val="B36D3E"/>
      </a:accent5>
      <a:accent6>
        <a:srgbClr val="000000"/>
      </a:accent6>
      <a:hlink>
        <a:srgbClr val="1D428A"/>
      </a:hlink>
      <a:folHlink>
        <a:srgbClr val="AB9D7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88900">
          <a:solidFill>
            <a:schemeClr val="accent2"/>
          </a:solidFill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889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400" dirty="0" err="1" smtClean="0">
            <a:solidFill>
              <a:schemeClr val="accent3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GetOrganized dokument" ma:contentTypeID="0x010100AC085CFC53BC46CEA2EADE194AD9D48200FEFB4FE7D7E84445BFEDC7470FF70EBE" ma:contentTypeVersion="6" ma:contentTypeDescription="GetOrganized dokument" ma:contentTypeScope="" ma:versionID="1746ece0583fbc873766c0d81f3747b7">
  <xsd:schema xmlns:xsd="http://www.w3.org/2001/XMLSchema" xmlns:xs="http://www.w3.org/2001/XMLSchema" xmlns:p="http://schemas.microsoft.com/office/2006/metadata/properties" xmlns:ns1="http://schemas.microsoft.com/sharepoint/v3" xmlns:ns2="2CFAE66E-CBD4-4A36-A2DE-5169CF5A02B2" xmlns:ns3="2cfae66e-cbd4-4a36-a2de-5169cf5a02b2" targetNamespace="http://schemas.microsoft.com/office/2006/metadata/properties" ma:root="true" ma:fieldsID="c9babd1b738fce6b0552a1f78beab373" ns1:_="" ns2:_="" ns3:_="">
    <xsd:import namespace="http://schemas.microsoft.com/sharepoint/v3"/>
    <xsd:import namespace="2CFAE66E-CBD4-4A36-A2DE-5169CF5A02B2"/>
    <xsd:import namespace="2cfae66e-cbd4-4a36-a2de-5169cf5a02b2"/>
    <xsd:element name="properties">
      <xsd:complexType>
        <xsd:sequence>
          <xsd:element name="documentManagement">
            <xsd:complexType>
              <xsd:all>
                <xsd:element ref="ns2:Dokumenttype"/>
                <xsd:element ref="ns2:DocumentDescription" minOccurs="0"/>
                <xsd:element ref="ns2:CCMAgendaDocumentStatus" minOccurs="0"/>
                <xsd:element ref="ns2:CCMAgendaStatus" minOccurs="0"/>
                <xsd:element ref="ns2:CCMMeetingCaseLink" minOccurs="0"/>
                <xsd:element ref="ns2:AgendaStatusIcon" minOccurs="0"/>
                <xsd:element ref="ns1:CaseID" minOccurs="0"/>
                <xsd:element ref="ns1:DocID" minOccurs="0"/>
                <xsd:element ref="ns1:Finalized" minOccurs="0"/>
                <xsd:element ref="ns1:Related" minOccurs="0"/>
                <xsd:element ref="ns1:RegistrationDate" minOccurs="0"/>
                <xsd:element ref="ns1:CaseRecordNumber" minOccurs="0"/>
                <xsd:element ref="ns1:LocalAttachment" minOccurs="0"/>
                <xsd:element ref="ns1:CCMTemplateName" minOccurs="0"/>
                <xsd:element ref="ns1:CCMTemplateVersion" minOccurs="0"/>
                <xsd:element ref="ns1:CCMSystemID" minOccurs="0"/>
                <xsd:element ref="ns1:WasEncrypted" minOccurs="0"/>
                <xsd:element ref="ns1:WasSigned" minOccurs="0"/>
                <xsd:element ref="ns1:MailHasAttachments" minOccurs="0"/>
                <xsd:element ref="ns2:CCMMeetingCaseId" minOccurs="0"/>
                <xsd:element ref="ns2:CCMMeetingCaseInstanceId" minOccurs="0"/>
                <xsd:element ref="ns2:CCMAgendaItemId" minOccurs="0"/>
                <xsd:element ref="ns1:CCMTemplateID" minOccurs="0"/>
                <xsd:element ref="ns1:CCMVisualId" minOccurs="0"/>
                <xsd:element ref="ns1:CCMConversation" minOccurs="0"/>
                <xsd:element ref="ns1:CCMOriginalDocID" minOccurs="0"/>
                <xsd:element ref="ns1:CCMMetadataExtractionStatus" minOccurs="0"/>
                <xsd:element ref="ns1:CCMPageCount" minOccurs="0"/>
                <xsd:element ref="ns1:CCMCommentCount" minOccurs="0"/>
                <xsd:element ref="ns1:CCMPreviewAnnotationsTasks" minOccurs="0"/>
                <xsd:element ref="ns1:CCMCognitiveType" minOccurs="0"/>
                <xsd:element ref="ns1:CCMOnlineStatus" minOccurs="0"/>
                <xsd:element ref="ns1:CCMDocumentReadIndicator" minOccurs="0"/>
                <xsd:element ref="ns3:Classification" minOccurs="0"/>
                <xsd:element ref="ns3:Recipient" minOccurs="0"/>
                <xsd:element ref="ns3:Sender" minOccurs="0"/>
                <xsd:element ref="ns3:Date" minOccurs="0"/>
                <xsd:element ref="ns3:CCMMultipleTransferTransaction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CaseID" ma:index="14" nillable="true" ma:displayName="Sags ID" ma:default="Tildeler" ma:internalName="CaseID" ma:readOnly="true">
      <xsd:simpleType>
        <xsd:restriction base="dms:Text"/>
      </xsd:simpleType>
    </xsd:element>
    <xsd:element name="DocID" ma:index="15" nillable="true" ma:displayName="Dok ID" ma:default="Tildeler" ma:internalName="DocID" ma:readOnly="true">
      <xsd:simpleType>
        <xsd:restriction base="dms:Text"/>
      </xsd:simpleType>
    </xsd:element>
    <xsd:element name="Finalized" ma:index="16" nillable="true" ma:displayName="Endeligt" ma:default="False" ma:internalName="Finalized" ma:readOnly="true">
      <xsd:simpleType>
        <xsd:restriction base="dms:Boolean"/>
      </xsd:simpleType>
    </xsd:element>
    <xsd:element name="Related" ma:index="17" nillable="true" ma:displayName="Vedhæftet dokument" ma:default="False" ma:internalName="Related" ma:readOnly="true">
      <xsd:simpleType>
        <xsd:restriction base="dms:Boolean"/>
      </xsd:simpleType>
    </xsd:element>
    <xsd:element name="RegistrationDate" ma:index="18" nillable="true" ma:displayName="Registrerings dato" ma:format="DateTime" ma:internalName="RegistrationDate" ma:readOnly="true">
      <xsd:simpleType>
        <xsd:restriction base="dms:DateTime"/>
      </xsd:simpleType>
    </xsd:element>
    <xsd:element name="CaseRecordNumber" ma:index="19" nillable="true" ma:displayName="Akt ID" ma:decimals="0" ma:default="0" ma:internalName="CaseRecordNumber" ma:readOnly="true">
      <xsd:simpleType>
        <xsd:restriction base="dms:Number"/>
      </xsd:simpleType>
    </xsd:element>
    <xsd:element name="LocalAttachment" ma:index="20" nillable="true" ma:displayName="Lokalt bilag" ma:default="False" ma:description="" ma:internalName="LocalAttachment" ma:readOnly="true">
      <xsd:simpleType>
        <xsd:restriction base="dms:Boolean"/>
      </xsd:simpleType>
    </xsd:element>
    <xsd:element name="CCMTemplateName" ma:index="21" nillable="true" ma:displayName="Skabelon navn" ma:internalName="CCMTemplateName" ma:readOnly="true">
      <xsd:simpleType>
        <xsd:restriction base="dms:Text"/>
      </xsd:simpleType>
    </xsd:element>
    <xsd:element name="CCMTemplateVersion" ma:index="22" nillable="true" ma:displayName="Skabelon version" ma:internalName="CCMTemplateVersion" ma:readOnly="true">
      <xsd:simpleType>
        <xsd:restriction base="dms:Text"/>
      </xsd:simpleType>
    </xsd:element>
    <xsd:element name="CCMSystemID" ma:index="23" nillable="true" ma:displayName="CCMSystemID" ma:hidden="true" ma:internalName="CCMSystemID" ma:readOnly="true">
      <xsd:simpleType>
        <xsd:restriction base="dms:Text"/>
      </xsd:simpleType>
    </xsd:element>
    <xsd:element name="WasEncrypted" ma:index="24" nillable="true" ma:displayName="Krypteret" ma:default="False" ma:internalName="WasEncrypted" ma:readOnly="true">
      <xsd:simpleType>
        <xsd:restriction base="dms:Boolean"/>
      </xsd:simpleType>
    </xsd:element>
    <xsd:element name="WasSigned" ma:index="25" nillable="true" ma:displayName="Signeret" ma:default="False" ma:internalName="WasSigned" ma:readOnly="true">
      <xsd:simpleType>
        <xsd:restriction base="dms:Boolean"/>
      </xsd:simpleType>
    </xsd:element>
    <xsd:element name="MailHasAttachments" ma:index="26" nillable="true" ma:displayName="E-mail har vedhæftede filer" ma:default="False" ma:internalName="MailHasAttachments" ma:readOnly="true">
      <xsd:simpleType>
        <xsd:restriction base="dms:Boolean"/>
      </xsd:simpleType>
    </xsd:element>
    <xsd:element name="CCMTemplateID" ma:index="31" nillable="true" ma:displayName="CCMTemplateID" ma:decimals="0" ma:default="0" ma:hidden="true" ma:internalName="CCMTemplateID" ma:readOnly="true">
      <xsd:simpleType>
        <xsd:restriction base="dms:Number"/>
      </xsd:simpleType>
    </xsd:element>
    <xsd:element name="CCMVisualId" ma:index="32" nillable="true" ma:displayName="Sags ID" ma:default="Tildeler" ma:internalName="CCMVisualId" ma:readOnly="true">
      <xsd:simpleType>
        <xsd:restriction base="dms:Text"/>
      </xsd:simpleType>
    </xsd:element>
    <xsd:element name="CCMConversation" ma:index="33" nillable="true" ma:displayName="Samtale" ma:description="" ma:internalName="CCMConversation" ma:readOnly="true">
      <xsd:simpleType>
        <xsd:restriction base="dms:Text"/>
      </xsd:simpleType>
    </xsd:element>
    <xsd:element name="CCMOriginalDocID" ma:index="35" nillable="true" ma:displayName="Originalt Dok ID" ma:description="" ma:internalName="CCMOriginalDocID" ma:readOnly="true">
      <xsd:simpleType>
        <xsd:restriction base="dms:Text"/>
      </xsd:simpleType>
    </xsd:element>
    <xsd:element name="CCMMetadataExtractionStatus" ma:index="37" nillable="true" ma:displayName="CCMMetadataExtractionStatus" ma:default="CCMPageCount:InProgress;CCMCommentCount:InProgress" ma:hidden="true" ma:internalName="CCMMetadataExtractionStatus" ma:readOnly="false">
      <xsd:simpleType>
        <xsd:restriction base="dms:Text"/>
      </xsd:simpleType>
    </xsd:element>
    <xsd:element name="CCMPageCount" ma:index="38" nillable="true" ma:displayName="Sider" ma:decimals="0" ma:description="" ma:internalName="CCMPageCount" ma:readOnly="true">
      <xsd:simpleType>
        <xsd:restriction base="dms:Number"/>
      </xsd:simpleType>
    </xsd:element>
    <xsd:element name="CCMCommentCount" ma:index="39" nillable="true" ma:displayName="Kommentarer" ma:decimals="0" ma:description="" ma:internalName="CCMCommentCount" ma:readOnly="true">
      <xsd:simpleType>
        <xsd:restriction base="dms:Number"/>
      </xsd:simpleType>
    </xsd:element>
    <xsd:element name="CCMPreviewAnnotationsTasks" ma:index="40" nillable="true" ma:displayName="Opgaver" ma:decimals="0" ma:description="" ma:internalName="CCMPreviewAnnotationsTasks" ma:readOnly="true">
      <xsd:simpleType>
        <xsd:restriction base="dms:Number"/>
      </xsd:simpleType>
    </xsd:element>
    <xsd:element name="CCMCognitiveType" ma:index="41" nillable="true" ma:displayName="CognitiveType" ma:decimals="0" ma:description="" ma:internalName="CCMCognitiveType" ma:readOnly="false">
      <xsd:simpleType>
        <xsd:restriction base="dms:Number"/>
      </xsd:simpleType>
    </xsd:element>
    <xsd:element name="CCMOnlineStatus" ma:index="42" nillable="true" ma:displayName="Online status" ma:description="" ma:format="Dropdown" ma:internalName="CCMOnlineStatus" ma:readOnly="true">
      <xsd:simpleType>
        <xsd:restriction base="dms:Choice">
          <xsd:enumeration value="OneDrive"/>
          <xsd:enumeration value="SharePointOnline"/>
          <xsd:enumeration value="Teams"/>
          <xsd:enumeration value="SharePointOnlineSync"/>
        </xsd:restriction>
      </xsd:simpleType>
    </xsd:element>
    <xsd:element name="CCMDocumentReadIndicator" ma:index="43" nillable="true" ma:displayName="Indikator for læst dokument" ma:internalName="CCMDocumentReadIndicator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FAE66E-CBD4-4A36-A2DE-5169CF5A02B2" elementFormDefault="qualified">
    <xsd:import namespace="http://schemas.microsoft.com/office/2006/documentManagement/types"/>
    <xsd:import namespace="http://schemas.microsoft.com/office/infopath/2007/PartnerControls"/>
    <xsd:element name="Dokumenttype" ma:index="2" ma:displayName="Dokumenttype" ma:default="Notat" ma:format="Dropdown" ma:internalName="Dokumenttype">
      <xsd:simpleType>
        <xsd:restriction base="dms:Choice">
          <xsd:enumeration value="Administrativ information"/>
          <xsd:enumeration value="Andet dokument"/>
          <xsd:enumeration value="Brev"/>
          <xsd:enumeration value="Centralt modtaget post"/>
          <xsd:enumeration value="Dagsorden"/>
          <xsd:enumeration value="Fremstilling"/>
          <xsd:enumeration value="Høringssvar"/>
          <xsd:enumeration value="Kontrakt"/>
          <xsd:enumeration value="Notat"/>
          <xsd:enumeration value="Overenskomst"/>
          <xsd:enumeration value="Presseberedskab"/>
          <xsd:enumeration value="Pressemeddelelse"/>
          <xsd:enumeration value="Rapport"/>
          <xsd:enumeration value="Referat"/>
          <xsd:enumeration value="Tale"/>
          <xsd:enumeration value="Temadrøftelse"/>
          <xsd:enumeration value="Projektbeskrivelse"/>
          <xsd:enumeration value="Analysenotat"/>
        </xsd:restriction>
      </xsd:simpleType>
    </xsd:element>
    <xsd:element name="DocumentDescription" ma:index="3" nillable="true" ma:displayName="Beskrivelse" ma:internalName="DocumentDescription">
      <xsd:simpleType>
        <xsd:restriction base="dms:Note">
          <xsd:maxLength value="255"/>
        </xsd:restriction>
      </xsd:simpleType>
    </xsd:element>
    <xsd:element name="CCMAgendaDocumentStatus" ma:index="4" nillable="true" ma:displayName="Status  for manchet" ma:format="Dropdown" ma:internalName="CCMAgendaDocumentStatus">
      <xsd:simpleType>
        <xsd:restriction base="dms:Choice">
          <xsd:enumeration value="Udkast"/>
          <xsd:enumeration value="Under udarbejdelse"/>
          <xsd:enumeration value="Endelig"/>
        </xsd:restriction>
      </xsd:simpleType>
    </xsd:element>
    <xsd:element name="CCMAgendaStatus" ma:index="5" nillable="true" ma:displayName="Dagsordenstatus" ma:default="" ma:format="Dropdown" ma:internalName="CCMAgendaStatus">
      <xsd:simpleType>
        <xsd:restriction base="dms:Choice">
          <xsd:enumeration value="Anmeldt"/>
          <xsd:enumeration value="Optaget på dagsorden"/>
          <xsd:enumeration value="Behandlet"/>
          <xsd:enumeration value="Afvist til dagsorden"/>
          <xsd:enumeration value="Fjernet fra dagsorden"/>
        </xsd:restriction>
      </xsd:simpleType>
    </xsd:element>
    <xsd:element name="CCMMeetingCaseLink" ma:index="6" nillable="true" ma:displayName="Mødesag" ma:format="Hyperlink" ma:internalName="CCMMeetingCase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AgendaStatusIcon" ma:index="7" nillable="true" ma:displayName="." ma:internalName="AgendaStatusIcon">
      <xsd:simpleType>
        <xsd:restriction base="dms:Unknown"/>
      </xsd:simpleType>
    </xsd:element>
    <xsd:element name="CCMMeetingCaseId" ma:index="27" nillable="true" ma:displayName="CCMMeetingCaseId" ma:hidden="true" ma:internalName="CCMMeetingCaseId">
      <xsd:simpleType>
        <xsd:restriction base="dms:Text">
          <xsd:maxLength value="255"/>
        </xsd:restriction>
      </xsd:simpleType>
    </xsd:element>
    <xsd:element name="CCMMeetingCaseInstanceId" ma:index="28" nillable="true" ma:displayName="CCMMeetingCaseInstanceId" ma:hidden="true" ma:internalName="CCMMeetingCaseInstanceId">
      <xsd:simpleType>
        <xsd:restriction base="dms:Text">
          <xsd:maxLength value="255"/>
        </xsd:restriction>
      </xsd:simpleType>
    </xsd:element>
    <xsd:element name="CCMAgendaItemId" ma:index="29" nillable="true" ma:displayName="CCMAgendaItemId" ma:decimals="0" ma:hidden="true" ma:internalName="CCMAgendaItemId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fae66e-cbd4-4a36-a2de-5169cf5a02b2" elementFormDefault="qualified">
    <xsd:import namespace="http://schemas.microsoft.com/office/2006/documentManagement/types"/>
    <xsd:import namespace="http://schemas.microsoft.com/office/infopath/2007/PartnerControls"/>
    <xsd:element name="Classification" ma:index="44" nillable="true" ma:displayName="Klassifikation" ma:format="Dropdown" ma:internalName="Classification">
      <xsd:simpleType>
        <xsd:restriction base="dms:Choice">
          <xsd:enumeration value="Åben"/>
          <xsd:enumeration value="Lukket"/>
        </xsd:restriction>
      </xsd:simpleType>
    </xsd:element>
    <xsd:element name="Recipient" ma:index="45" nillable="true" ma:displayName="Modtager" ma:list="{3ac43abc-c200-4ef1-b274-de82248b299e}" ma:internalName="Recipient" ma:showField="Email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ender" ma:index="46" nillable="true" ma:displayName="Afsender" ma:list="{3ac43abc-c200-4ef1-b274-de82248b299e}" ma:internalName="Sender" ma:showField="Email">
      <xsd:simpleType>
        <xsd:restriction base="dms:Lookup"/>
      </xsd:simpleType>
    </xsd:element>
    <xsd:element name="Date" ma:index="47" nillable="true" ma:displayName="Modtaget dato" ma:format="DateTime" ma:internalName="Date">
      <xsd:simpleType>
        <xsd:restriction base="dms:DateTime"/>
      </xsd:simpleType>
    </xsd:element>
    <xsd:element name="CCMMultipleTransferTransactionID" ma:index="48" nillable="true" ma:displayName="CCMMultipleTransferTransactionID" ma:hidden="true" ma:internalName="CCMMultipleTransferTransactionID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Indholdstype"/>
        <xsd:element ref="dc:title" minOccurs="0" maxOccurs="1" ma:index="1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Description xmlns="2CFAE66E-CBD4-4A36-A2DE-5169CF5A02B2" xsi:nil="true"/>
    <Dokumenttype xmlns="2CFAE66E-CBD4-4A36-A2DE-5169CF5A02B2">Notat</Dokumenttype>
    <CCMMeetingCaseLink xmlns="2CFAE66E-CBD4-4A36-A2DE-5169CF5A02B2">
      <Url xsi:nil="true"/>
      <Description xsi:nil="true"/>
    </CCMMeetingCaseLink>
    <CCMCognitiveType xmlns="http://schemas.microsoft.com/sharepoint/v3" xsi:nil="true"/>
    <Sender xmlns="2cfae66e-cbd4-4a36-a2de-5169cf5a02b2" xsi:nil="true"/>
    <CCMAgendaStatus xmlns="2CFAE66E-CBD4-4A36-A2DE-5169CF5A02B2" xsi:nil="true"/>
    <Recipient xmlns="2cfae66e-cbd4-4a36-a2de-5169cf5a02b2"/>
    <Classification xmlns="2cfae66e-cbd4-4a36-a2de-5169cf5a02b2" xsi:nil="true"/>
    <CCMAgendaDocumentStatus xmlns="2CFAE66E-CBD4-4A36-A2DE-5169CF5A02B2" xsi:nil="true"/>
    <CCMDocumentReadIndicator xmlns="http://schemas.microsoft.com/sharepoint/v3" xsi:nil="true"/>
    <AgendaStatusIcon xmlns="2CFAE66E-CBD4-4A36-A2DE-5169CF5A02B2" xsi:nil="true"/>
    <CCMMeetingCaseId xmlns="2CFAE66E-CBD4-4A36-A2DE-5169CF5A02B2" xsi:nil="true"/>
    <Date xmlns="2cfae66e-cbd4-4a36-a2de-5169cf5a02b2" xsi:nil="true"/>
    <CCMAgendaItemId xmlns="2CFAE66E-CBD4-4A36-A2DE-5169CF5A02B2" xsi:nil="true"/>
    <CCMMeetingCaseInstanceId xmlns="2CFAE66E-CBD4-4A36-A2DE-5169CF5A02B2" xsi:nil="true"/>
    <CCMMetadataExtractionStatus xmlns="http://schemas.microsoft.com/sharepoint/v3">CCMPageCount:Idle;CCMCommentCount:Idle</CCMMetadataExtractionStatus>
    <LocalAttachment xmlns="http://schemas.microsoft.com/sharepoint/v3">false</LocalAttachment>
    <Finalized xmlns="http://schemas.microsoft.com/sharepoint/v3">false</Finalized>
    <CCMPageCount xmlns="http://schemas.microsoft.com/sharepoint/v3">19</CCMPageCount>
    <DocID xmlns="http://schemas.microsoft.com/sharepoint/v3">3645018</DocID>
    <MailHasAttachments xmlns="http://schemas.microsoft.com/sharepoint/v3">false</MailHasAttachments>
    <CCMCommentCount xmlns="http://schemas.microsoft.com/sharepoint/v3">0</CCMCommentCount>
    <CCMTemplateID xmlns="http://schemas.microsoft.com/sharepoint/v3">0</CCMTemplateID>
    <CaseID xmlns="http://schemas.microsoft.com/sharepoint/v3">SAG-2022-04436</CaseID>
    <RegistrationDate xmlns="http://schemas.microsoft.com/sharepoint/v3" xsi:nil="true"/>
    <CaseRecordNumber xmlns="http://schemas.microsoft.com/sharepoint/v3">0</CaseRecordNumber>
    <CCMPreviewAnnotationsTasks xmlns="http://schemas.microsoft.com/sharepoint/v3">0</CCMPreviewAnnotationsTasks>
    <Related xmlns="http://schemas.microsoft.com/sharepoint/v3">false</Related>
    <CCMVisualId xmlns="http://schemas.microsoft.com/sharepoint/v3">SAG-2022-04436</CCMVisualId>
    <CCMSystemID xmlns="http://schemas.microsoft.com/sharepoint/v3">ca7dc1c5-fc98-48bd-8345-b1ffede9fa82</CCMSystemID>
    <WasEncrypted xmlns="http://schemas.microsoft.com/sharepoint/v3">false</WasEncrypted>
    <WasSigned xmlns="http://schemas.microsoft.com/sharepoint/v3">false</WasSigned>
    <CCMConversation xmlns="http://schemas.microsoft.com/sharepoint/v3" xsi:nil="true"/>
    <CCMMultipleTransferTransactionID xmlns="2cfae66e-cbd4-4a36-a2de-5169cf5a02b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DE66481-531B-41BA-A7CC-43BB53C230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CFAE66E-CBD4-4A36-A2DE-5169CF5A02B2"/>
    <ds:schemaRef ds:uri="2cfae66e-cbd4-4a36-a2de-5169cf5a02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2608566-EAE9-4668-AFD7-9CAD84E55312}">
  <ds:schemaRefs>
    <ds:schemaRef ds:uri="2cfae66e-cbd4-4a36-a2de-5169cf5a02b2"/>
    <ds:schemaRef ds:uri="http://schemas.microsoft.com/office/2006/documentManagement/types"/>
    <ds:schemaRef ds:uri="http://purl.org/dc/elements/1.1/"/>
    <ds:schemaRef ds:uri="http://purl.org/dc/dcmitype/"/>
    <ds:schemaRef ds:uri="http://schemas.microsoft.com/sharepoint/v3"/>
    <ds:schemaRef ds:uri="http://schemas.microsoft.com/office/infopath/2007/PartnerControls"/>
    <ds:schemaRef ds:uri="http://www.w3.org/XML/1998/namespace"/>
    <ds:schemaRef ds:uri="2CFAE66E-CBD4-4A36-A2DE-5169CF5A02B2"/>
    <ds:schemaRef ds:uri="http://schemas.microsoft.com/office/2006/metadata/properties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718CF811-F295-4453-A7C8-04B3AF3FC86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2609</Words>
  <Application>Microsoft Office PowerPoint</Application>
  <PresentationFormat>Brugerdefineret</PresentationFormat>
  <Paragraphs>190</Paragraphs>
  <Slides>19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Wingdings</vt:lpstr>
      <vt:lpstr>4_6-Stage-Cycle</vt:lpstr>
      <vt:lpstr>PowerPoint-præsentation</vt:lpstr>
      <vt:lpstr>PowerPoint-præsentation</vt:lpstr>
      <vt:lpstr>Arbejder du på deltid?  Se, hvor mange millioner du kan tjene ved at gå på fuldtid Udregnet for social- og sundhedsassistenter ansat i kommunerne </vt:lpstr>
      <vt:lpstr>Arbejder du på deltid?  Se, hvor mange millioner du kan tjene ved at gå på fuldtid Udregnet for social- og sundhedshjælpere ansat i kommunerne </vt:lpstr>
      <vt:lpstr>Arbejder du på deltid?  Se, hvor mange millioner du kan tjene ved at gå på fuldtid Udregnet for sygeplejersker ansat i kommunerne </vt:lpstr>
      <vt:lpstr>PowerPoint-præsentation</vt:lpstr>
      <vt:lpstr>Arbejder du på deltid?  Se, hvor mange millioner du kan tjene ved at gå på fuldtid Udregnet for husassistenter ansat i kommunerne </vt:lpstr>
      <vt:lpstr>Arbejder du på deltid?  Se, hvor mange millioner du kan tjene ved at gå på fuldtid Udregnet for rengørings-/køkkenmedhjælpere ansat i kommunerne </vt:lpstr>
      <vt:lpstr>Arbejder du på deltid?  Se, hvor mange millioner du kan tjene ved at gå på fuldtid Udregnet for rengøringsassistenter ansat i kommunerne </vt:lpstr>
      <vt:lpstr>PowerPoint-præsentation</vt:lpstr>
      <vt:lpstr>Arbejder du på deltid?  Se, hvor mange millioner du kan tjene ved at gå på fuldtid Udregnet for socialpædagoger ansat i kommunerne </vt:lpstr>
      <vt:lpstr>Arbejder du på deltid?  Se, hvor mange millioner du kan tjene ved at gå på fuldtid Udregnet for pædagoger i dagtilbud ansat i kommunerne </vt:lpstr>
      <vt:lpstr>Arbejder du på deltid?  Se, hvor mange millioner du kan tjene ved at gå på fuldtid Udregnet for pædagogiske assistenter i dagtilbud ansat i kommunerne </vt:lpstr>
      <vt:lpstr>Arbejder du på deltid?  Se, hvor mange millioner du kan tjene ved at gå på fuldtid Udregnet for pædagogmedhjælpere i dagtilbud ansat i kommunerne </vt:lpstr>
      <vt:lpstr>Arbejder du på deltid?  Se, hvor mange millioner du kan tjene ved at gå på fuldtid Udregnet for omsorgs- og pædagogmedhjælpere ansat i kommunerne </vt:lpstr>
      <vt:lpstr>PowerPoint-præsentation</vt:lpstr>
      <vt:lpstr>Arbejder du på deltid?  Se, hvor mange millioner du kan tjene ved at gå på fuldtid Udregnet for ergoterapeuter ansat i kommunerne </vt:lpstr>
      <vt:lpstr>Arbejder du på deltid?  Se, hvor mange millioner du kan tjene ved at gå på fuldtid Udregnet for fysioterapeuter ansat i kommunerne 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Livsindkomst alle stillingsgrupper 2025</dc:title>
  <dc:creator>timroe</dc:creator>
  <cp:lastModifiedBy>Kirstine Erreboe Hougaard Lieberkind</cp:lastModifiedBy>
  <cp:revision>328</cp:revision>
  <cp:lastPrinted>2022-04-28T09:23:41Z</cp:lastPrinted>
  <dcterms:created xsi:type="dcterms:W3CDTF">2018-01-04T10:25:45Z</dcterms:created>
  <dcterms:modified xsi:type="dcterms:W3CDTF">2025-12-09T09:47:14Z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0x010100AC085CFC53BC46CEA2EADE194AD9D48200FEFB4FE7D7E84445BFEDC7470FF70EBE</vt:lpwstr>
  </property>
  <property fmtid="{D5CDD505-2E9C-101B-9397-08002B2CF9AE}" pid="3" name="xd_Signature">
    <vt:bool>false</vt:bool>
  </property>
  <property fmtid="{D5CDD505-2E9C-101B-9397-08002B2CF9AE}" pid="4" name="CCMPostListPublishStatus">
    <vt:lpwstr>Afventer godkendelse</vt:lpwstr>
  </property>
  <property fmtid="{D5CDD505-2E9C-101B-9397-08002B2CF9AE}" pid="5" name="CCMOneDriveID">
    <vt:lpwstr/>
  </property>
  <property fmtid="{D5CDD505-2E9C-101B-9397-08002B2CF9AE}" pid="6" name="CCMMustBeOnPostList">
    <vt:bool>true</vt:bool>
  </property>
  <property fmtid="{D5CDD505-2E9C-101B-9397-08002B2CF9AE}" pid="7" name="CCMOneDriveOwnerID">
    <vt:lpwstr/>
  </property>
  <property fmtid="{D5CDD505-2E9C-101B-9397-08002B2CF9AE}" pid="8" name="CCMOneDriveItemID">
    <vt:lpwstr/>
  </property>
  <property fmtid="{D5CDD505-2E9C-101B-9397-08002B2CF9AE}" pid="9" name="CCMIsSharedOnOneDrive">
    <vt:bool>false</vt:bool>
  </property>
  <property fmtid="{D5CDD505-2E9C-101B-9397-08002B2CF9AE}" pid="10" name="CCMSystem">
    <vt:lpwstr> </vt:lpwstr>
  </property>
  <property fmtid="{D5CDD505-2E9C-101B-9397-08002B2CF9AE}" pid="11" name="CCMEventContext">
    <vt:lpwstr>357cac16-e226-4f0d-bd68-c239cba8132a</vt:lpwstr>
  </property>
  <property fmtid="{D5CDD505-2E9C-101B-9397-08002B2CF9AE}" pid="12" name="CCMCommunication">
    <vt:lpwstr/>
  </property>
</Properties>
</file>