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1.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2.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8.xml" ContentType="application/vnd.openxmlformats-officedocument.drawingml.chart+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3.xml" ContentType="application/vnd.openxmlformats-officedocument.presentationml.notesSlide+xml"/>
  <Override PartName="/ppt/charts/chart20.xml" ContentType="application/vnd.openxmlformats-officedocument.drawingml.chart+xml"/>
  <Override PartName="/ppt/notesSlides/notesSlide14.xml" ContentType="application/vnd.openxmlformats-officedocument.presentationml.notesSlide+xml"/>
  <Override PartName="/ppt/charts/chart21.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5.xml" ContentType="application/vnd.openxmlformats-officedocument.presentationml.notesSlide+xml"/>
  <Override PartName="/ppt/charts/chart22.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3.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6.xml" ContentType="application/vnd.openxmlformats-officedocument.presentationml.notesSlide+xml"/>
  <Override PartName="/ppt/charts/chart25.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7.xml" ContentType="application/vnd.openxmlformats-officedocument.presentationml.notesSlide+xml"/>
  <Override PartName="/ppt/charts/chart26.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8.xml" ContentType="application/vnd.openxmlformats-officedocument.presentationml.notesSlide+xml"/>
  <Override PartName="/ppt/charts/chart27.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8.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9.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9.xml" ContentType="application/vnd.openxmlformats-officedocument.presentationml.notesSlide+xml"/>
  <Override PartName="/ppt/charts/chart30.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0.xml" ContentType="application/vnd.openxmlformats-officedocument.presentationml.notesSlide+xml"/>
  <Override PartName="/ppt/charts/chart31.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1.xml" ContentType="application/vnd.openxmlformats-officedocument.presentationml.notesSlide+xml"/>
  <Override PartName="/ppt/charts/chart32.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3.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4.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2.xml" ContentType="application/vnd.openxmlformats-officedocument.presentationml.notesSlide+xml"/>
  <Override PartName="/ppt/charts/chart35.xml" ContentType="application/vnd.openxmlformats-officedocument.drawingml.chart+xml"/>
  <Override PartName="/ppt/notesSlides/notesSlide23.xml" ContentType="application/vnd.openxmlformats-officedocument.presentationml.notesSlide+xml"/>
  <Override PartName="/ppt/charts/chart36.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4.xml" ContentType="application/vnd.openxmlformats-officedocument.presentationml.notesSlide+xml"/>
  <Override PartName="/ppt/charts/chart37.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5.xml" ContentType="application/vnd.openxmlformats-officedocument.presentationml.notesSlide+xml"/>
  <Override PartName="/ppt/charts/chart38.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9.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0.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26.xml" ContentType="application/vnd.openxmlformats-officedocument.presentationml.notesSlide+xml"/>
  <Override PartName="/ppt/charts/chart41.xml" ContentType="application/vnd.openxmlformats-officedocument.drawingml.chart+xml"/>
  <Override PartName="/ppt/notesSlides/notesSlide27.xml" ContentType="application/vnd.openxmlformats-officedocument.presentationml.notesSlide+xml"/>
  <Override PartName="/ppt/charts/chart42.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8.xml" ContentType="application/vnd.openxmlformats-officedocument.presentationml.notesSlid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29.xml" ContentType="application/vnd.openxmlformats-officedocument.presentationml.notesSlide+xml"/>
  <Override PartName="/ppt/charts/chart46.xml" ContentType="application/vnd.openxmlformats-officedocument.drawingml.chart+xml"/>
  <Override PartName="/ppt/notesSlides/notesSlide30.xml" ContentType="application/vnd.openxmlformats-officedocument.presentationml.notesSlide+xml"/>
  <Override PartName="/ppt/charts/chart47.xml" ContentType="application/vnd.openxmlformats-officedocument.drawingml.chart+xml"/>
  <Override PartName="/ppt/charts/style40.xml" ContentType="application/vnd.ms-office.chartstyle+xml"/>
  <Override PartName="/ppt/charts/colors40.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charts/chart48.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2.xml" ContentType="application/vnd.openxmlformats-officedocument.presentationml.notesSlide+xml"/>
  <Override PartName="/ppt/charts/chart49.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33.xml" ContentType="application/vnd.openxmlformats-officedocument.presentationml.notesSlide+xml"/>
  <Override PartName="/ppt/charts/chart50.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51.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52.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53.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4.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5.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35.xml" ContentType="application/vnd.openxmlformats-officedocument.presentationml.notesSlide+xml"/>
  <Override PartName="/ppt/charts/chart56.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7.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8.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9.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36.xml" ContentType="application/vnd.openxmlformats-officedocument.presentationml.notesSlide+xml"/>
  <Override PartName="/ppt/charts/chart60.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61.xml" ContentType="application/vnd.openxmlformats-officedocument.drawingml.chart+xml"/>
  <Override PartName="/ppt/charts/style54.xml" ContentType="application/vnd.ms-office.chartstyle+xml"/>
  <Override PartName="/ppt/charts/colors54.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7.xml" ContentType="application/vnd.openxmlformats-officedocument.presentationml.notesSlide+xml"/>
  <Override PartName="/ppt/charts/chart62.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3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9.xml" ContentType="application/vnd.openxmlformats-officedocument.presentationml.notesSlide+xml"/>
  <Override PartName="/ppt/charts/chart63.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40.xml" ContentType="application/vnd.openxmlformats-officedocument.presentationml.notesSlide+xml"/>
  <Override PartName="/ppt/charts/chart64.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41.xml" ContentType="application/vnd.openxmlformats-officedocument.presentationml.notesSlide+xml"/>
  <Override PartName="/ppt/charts/chart65.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6.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4"/>
  </p:sldMasterIdLst>
  <p:notesMasterIdLst>
    <p:notesMasterId r:id="rId77"/>
  </p:notesMasterIdLst>
  <p:handoutMasterIdLst>
    <p:handoutMasterId r:id="rId78"/>
  </p:handoutMasterIdLst>
  <p:sldIdLst>
    <p:sldId id="262" r:id="rId5"/>
    <p:sldId id="280" r:id="rId6"/>
    <p:sldId id="288" r:id="rId7"/>
    <p:sldId id="289" r:id="rId8"/>
    <p:sldId id="389" r:id="rId9"/>
    <p:sldId id="281" r:id="rId10"/>
    <p:sldId id="363" r:id="rId11"/>
    <p:sldId id="291" r:id="rId12"/>
    <p:sldId id="337" r:id="rId13"/>
    <p:sldId id="300" r:id="rId14"/>
    <p:sldId id="309" r:id="rId15"/>
    <p:sldId id="336" r:id="rId16"/>
    <p:sldId id="282" r:id="rId17"/>
    <p:sldId id="364" r:id="rId18"/>
    <p:sldId id="293" r:id="rId19"/>
    <p:sldId id="332" r:id="rId20"/>
    <p:sldId id="333" r:id="rId21"/>
    <p:sldId id="283" r:id="rId22"/>
    <p:sldId id="365" r:id="rId23"/>
    <p:sldId id="338" r:id="rId24"/>
    <p:sldId id="342" r:id="rId25"/>
    <p:sldId id="390" r:id="rId26"/>
    <p:sldId id="349" r:id="rId27"/>
    <p:sldId id="382" r:id="rId28"/>
    <p:sldId id="370" r:id="rId29"/>
    <p:sldId id="350" r:id="rId30"/>
    <p:sldId id="383" r:id="rId31"/>
    <p:sldId id="371" r:id="rId32"/>
    <p:sldId id="351" r:id="rId33"/>
    <p:sldId id="384" r:id="rId34"/>
    <p:sldId id="374" r:id="rId35"/>
    <p:sldId id="352" r:id="rId36"/>
    <p:sldId id="385" r:id="rId37"/>
    <p:sldId id="373" r:id="rId38"/>
    <p:sldId id="381" r:id="rId39"/>
    <p:sldId id="375" r:id="rId40"/>
    <p:sldId id="386" r:id="rId41"/>
    <p:sldId id="376" r:id="rId42"/>
    <p:sldId id="378" r:id="rId43"/>
    <p:sldId id="387" r:id="rId44"/>
    <p:sldId id="379" r:id="rId45"/>
    <p:sldId id="285" r:id="rId46"/>
    <p:sldId id="366" r:id="rId47"/>
    <p:sldId id="315" r:id="rId48"/>
    <p:sldId id="331" r:id="rId49"/>
    <p:sldId id="340" r:id="rId50"/>
    <p:sldId id="317" r:id="rId51"/>
    <p:sldId id="286" r:id="rId52"/>
    <p:sldId id="367" r:id="rId53"/>
    <p:sldId id="388" r:id="rId54"/>
    <p:sldId id="319" r:id="rId55"/>
    <p:sldId id="359" r:id="rId56"/>
    <p:sldId id="357" r:id="rId57"/>
    <p:sldId id="287" r:id="rId58"/>
    <p:sldId id="368" r:id="rId59"/>
    <p:sldId id="322" r:id="rId60"/>
    <p:sldId id="360" r:id="rId61"/>
    <p:sldId id="369" r:id="rId62"/>
    <p:sldId id="301" r:id="rId63"/>
    <p:sldId id="354" r:id="rId64"/>
    <p:sldId id="355" r:id="rId65"/>
    <p:sldId id="356" r:id="rId66"/>
    <p:sldId id="279" r:id="rId67"/>
    <p:sldId id="334" r:id="rId68"/>
    <p:sldId id="294" r:id="rId69"/>
    <p:sldId id="303" r:id="rId70"/>
    <p:sldId id="304" r:id="rId71"/>
    <p:sldId id="305" r:id="rId72"/>
    <p:sldId id="306" r:id="rId73"/>
    <p:sldId id="307" r:id="rId74"/>
    <p:sldId id="308" r:id="rId75"/>
    <p:sldId id="314" r:id="rId76"/>
  </p:sldIdLst>
  <p:sldSz cx="12190413"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92EA58-E191-BFD2-F96A-E716FA3D5A8F}" name="Søren Schiødt" initials="SS" userId="S::SORS@kl.dk::29f9febb-8dc1-4536-9129-be34f4a7bfe8" providerId="AD"/>
  <p188:author id="{F52EBA99-1CC1-DDE6-04EE-743B54ED0B8A}" name="Sara Dolmer" initials="SD" userId="S::SADO@kl.dk::61446096-6671-412b-b63e-777db9b0f710" providerId="AD"/>
  <p188:author id="{D18BF5C0-2839-CEFE-F00B-66C64531C4C8}" name="Sofie Pedersen" initials="SP" userId="S::SOPE@kl.dk::bac0b6c6-bd07-42e2-ad6e-440cbe59ab7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e Hemmingsen" initials="MH" lastIdx="31" clrIdx="0">
    <p:extLst>
      <p:ext uri="{19B8F6BF-5375-455C-9EA6-DF929625EA0E}">
        <p15:presenceInfo xmlns:p15="http://schemas.microsoft.com/office/powerpoint/2012/main" userId="S::marie.hemmingsen@wearebro.dk::a8969889-03d8-4081-8e71-864a4c3ef67e" providerId="AD"/>
      </p:ext>
    </p:extLst>
  </p:cmAuthor>
  <p:cmAuthor id="2" name="Sofie Pedersen" initials="SP" lastIdx="2" clrIdx="1">
    <p:extLst>
      <p:ext uri="{19B8F6BF-5375-455C-9EA6-DF929625EA0E}">
        <p15:presenceInfo xmlns:p15="http://schemas.microsoft.com/office/powerpoint/2012/main" userId="S::SOPE@kl.dk::bac0b6c6-bd07-42e2-ad6e-440cbe59ab7c" providerId="AD"/>
      </p:ext>
    </p:extLst>
  </p:cmAuthor>
  <p:cmAuthor id="3" name="Sara Dolmer" initials="SD" lastIdx="39" clrIdx="2">
    <p:extLst>
      <p:ext uri="{19B8F6BF-5375-455C-9EA6-DF929625EA0E}">
        <p15:presenceInfo xmlns:p15="http://schemas.microsoft.com/office/powerpoint/2012/main" userId="S::SADO@kl.dk::61446096-6671-412b-b63e-777db9b0f710" providerId="AD"/>
      </p:ext>
    </p:extLst>
  </p:cmAuthor>
  <p:cmAuthor id="4" name="KL\sope" initials="K" lastIdx="6" clrIdx="3">
    <p:extLst>
      <p:ext uri="{19B8F6BF-5375-455C-9EA6-DF929625EA0E}">
        <p15:presenceInfo xmlns:p15="http://schemas.microsoft.com/office/powerpoint/2012/main" userId="KL\sop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5C46"/>
    <a:srgbClr val="AB9D80"/>
    <a:srgbClr val="FCF0E7"/>
    <a:srgbClr val="FFFFFF"/>
    <a:srgbClr val="F29E05"/>
    <a:srgbClr val="323232"/>
    <a:srgbClr val="F0BE0A"/>
    <a:srgbClr val="F955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6386A7-5CA4-49F2-8BB0-F7A23EC330C7}" v="3" dt="2026-08-27T08:48:16.9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67" autoAdjust="0"/>
    <p:restoredTop sz="92611" autoAdjust="0"/>
  </p:normalViewPr>
  <p:slideViewPr>
    <p:cSldViewPr snapToObjects="1">
      <p:cViewPr varScale="1">
        <p:scale>
          <a:sx n="85" d="100"/>
          <a:sy n="85" d="100"/>
        </p:scale>
        <p:origin x="88" y="256"/>
      </p:cViewPr>
      <p:guideLst>
        <p:guide orient="horz" pos="2160"/>
        <p:guide pos="3839"/>
      </p:guideLst>
    </p:cSldViewPr>
  </p:slideViewPr>
  <p:outlineViewPr>
    <p:cViewPr>
      <p:scale>
        <a:sx n="33" d="100"/>
        <a:sy n="33" d="100"/>
      </p:scale>
      <p:origin x="0" y="-6306"/>
    </p:cViewPr>
  </p:outlineViewPr>
  <p:notesTextViewPr>
    <p:cViewPr>
      <p:scale>
        <a:sx n="1" d="1"/>
        <a:sy n="1" d="1"/>
      </p:scale>
      <p:origin x="0" y="0"/>
    </p:cViewPr>
  </p:notesTextViewPr>
  <p:sorterViewPr>
    <p:cViewPr>
      <p:scale>
        <a:sx n="66" d="100"/>
        <a:sy n="66" d="100"/>
      </p:scale>
      <p:origin x="0" y="-6192"/>
    </p:cViewPr>
  </p:sorterViewPr>
  <p:notesViewPr>
    <p:cSldViewPr snapToObjects="1">
      <p:cViewPr varScale="1">
        <p:scale>
          <a:sx n="89" d="100"/>
          <a:sy n="89" d="100"/>
        </p:scale>
        <p:origin x="4496" y="1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7.xml"/><Relationship Id="rId1" Type="http://schemas.microsoft.com/office/2011/relationships/chartStyle" Target="style17.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8.xml"/><Relationship Id="rId1" Type="http://schemas.microsoft.com/office/2011/relationships/chartStyle" Target="style18.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9.xml"/><Relationship Id="rId1" Type="http://schemas.microsoft.com/office/2011/relationships/chartStyle" Target="style19.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0.xml"/><Relationship Id="rId1" Type="http://schemas.microsoft.com/office/2011/relationships/chartStyle" Target="style20.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1.xml"/><Relationship Id="rId1" Type="http://schemas.microsoft.com/office/2011/relationships/chartStyle" Target="style21.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2.xml"/><Relationship Id="rId1" Type="http://schemas.microsoft.com/office/2011/relationships/chartStyle" Target="style22.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3.xml"/><Relationship Id="rId1" Type="http://schemas.microsoft.com/office/2011/relationships/chartStyle" Target="style23.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4.xml"/><Relationship Id="rId1" Type="http://schemas.microsoft.com/office/2011/relationships/chartStyle" Target="style24.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5.xml"/><Relationship Id="rId1" Type="http://schemas.microsoft.com/office/2011/relationships/chartStyle" Target="style25.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6.xml"/><Relationship Id="rId1" Type="http://schemas.microsoft.com/office/2011/relationships/chartStyle" Target="style26.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7.xml"/><Relationship Id="rId1" Type="http://schemas.microsoft.com/office/2011/relationships/chartStyle" Target="style27.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8.xml"/><Relationship Id="rId1" Type="http://schemas.microsoft.com/office/2011/relationships/chartStyle" Target="style28.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9.xml"/><Relationship Id="rId1" Type="http://schemas.microsoft.com/office/2011/relationships/chartStyle" Target="style29.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0.xml"/><Relationship Id="rId1" Type="http://schemas.microsoft.com/office/2011/relationships/chartStyle" Target="style30.xml"/></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1.xml"/><Relationship Id="rId1" Type="http://schemas.microsoft.com/office/2011/relationships/chartStyle" Target="style31.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2.xml"/><Relationship Id="rId1" Type="http://schemas.microsoft.com/office/2011/relationships/chartStyle" Target="style3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3.xml"/><Relationship Id="rId1" Type="http://schemas.microsoft.com/office/2011/relationships/chartStyle" Target="style33.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4.xml"/><Relationship Id="rId1" Type="http://schemas.microsoft.com/office/2011/relationships/chartStyle" Target="style34.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5.xml"/><Relationship Id="rId1" Type="http://schemas.microsoft.com/office/2011/relationships/chartStyle" Target="style35.xml"/></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36.xml"/><Relationship Id="rId1" Type="http://schemas.microsoft.com/office/2011/relationships/chartStyle" Target="style36.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0.xml"/><Relationship Id="rId1" Type="http://schemas.microsoft.com/office/2011/relationships/chartStyle" Target="style40.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1.xml"/><Relationship Id="rId1" Type="http://schemas.microsoft.com/office/2011/relationships/chartStyle" Target="style41.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2.xml"/><Relationship Id="rId1" Type="http://schemas.microsoft.com/office/2011/relationships/chartStyle" Target="style42.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3.xml"/><Relationship Id="rId1" Type="http://schemas.microsoft.com/office/2011/relationships/chartStyle" Target="style43.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44.xml"/><Relationship Id="rId1" Type="http://schemas.microsoft.com/office/2011/relationships/chartStyle" Target="style44.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45.xml"/><Relationship Id="rId1" Type="http://schemas.microsoft.com/office/2011/relationships/chartStyle" Target="style45.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46.xml"/><Relationship Id="rId1" Type="http://schemas.microsoft.com/office/2011/relationships/chartStyle" Target="style46.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47.xml"/><Relationship Id="rId1" Type="http://schemas.microsoft.com/office/2011/relationships/chartStyle" Target="style47.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48.xml"/><Relationship Id="rId1" Type="http://schemas.microsoft.com/office/2011/relationships/chartStyle" Target="style48.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49.xml"/><Relationship Id="rId1" Type="http://schemas.microsoft.com/office/2011/relationships/chartStyle" Target="style49.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0.xml"/><Relationship Id="rId1" Type="http://schemas.microsoft.com/office/2011/relationships/chartStyle" Target="style50.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1.xml"/><Relationship Id="rId1" Type="http://schemas.microsoft.com/office/2011/relationships/chartStyle" Target="style51.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2.xml"/><Relationship Id="rId1" Type="http://schemas.microsoft.com/office/2011/relationships/chartStyle" Target="style52.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3.xml"/><Relationship Id="rId1" Type="http://schemas.microsoft.com/office/2011/relationships/chartStyle" Target="style53.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54.xml"/><Relationship Id="rId1" Type="http://schemas.microsoft.com/office/2011/relationships/chartStyle" Target="style54.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55.xml"/><Relationship Id="rId1" Type="http://schemas.microsoft.com/office/2011/relationships/chartStyle" Target="style55.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56.xml"/><Relationship Id="rId1" Type="http://schemas.microsoft.com/office/2011/relationships/chartStyle" Target="style56.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57.xml"/><Relationship Id="rId1" Type="http://schemas.microsoft.com/office/2011/relationships/chartStyle" Target="style57.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58.xml"/><Relationship Id="rId1" Type="http://schemas.microsoft.com/office/2011/relationships/chartStyle" Target="style58.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59.xml"/><Relationship Id="rId1" Type="http://schemas.microsoft.com/office/2011/relationships/chartStyle" Target="style5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'Ark1'!$B$1</c:f>
              <c:strCache>
                <c:ptCount val="1"/>
                <c:pt idx="0">
                  <c:v>2025</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4-B11C-4CE7-A306-59DDD4122AC5}"/>
              </c:ext>
            </c:extLst>
          </c:dPt>
          <c:dPt>
            <c:idx val="1"/>
            <c:bubble3D val="0"/>
            <c:spPr>
              <a:solidFill>
                <a:schemeClr val="accent2"/>
              </a:solidFill>
              <a:ln w="19050">
                <a:noFill/>
              </a:ln>
              <a:effectLst/>
            </c:spPr>
            <c:extLst>
              <c:ext xmlns:c16="http://schemas.microsoft.com/office/drawing/2014/chart" uri="{C3380CC4-5D6E-409C-BE32-E72D297353CC}">
                <c16:uniqueId val="{00000003-B11C-4CE7-A306-59DDD4122AC5}"/>
              </c:ext>
            </c:extLst>
          </c:dPt>
          <c:dPt>
            <c:idx val="2"/>
            <c:bubble3D val="0"/>
            <c:spPr>
              <a:solidFill>
                <a:schemeClr val="accent4"/>
              </a:solidFill>
              <a:ln w="19050">
                <a:noFill/>
              </a:ln>
              <a:effectLst/>
            </c:spPr>
            <c:extLst>
              <c:ext xmlns:c16="http://schemas.microsoft.com/office/drawing/2014/chart" uri="{C3380CC4-5D6E-409C-BE32-E72D297353CC}">
                <c16:uniqueId val="{00000002-B11C-4CE7-A306-59DDD4122AC5}"/>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'Ark1'!$A$2:$A$4</c:f>
              <c:strCache>
                <c:ptCount val="3"/>
                <c:pt idx="0">
                  <c:v>Fuldtid</c:v>
                </c:pt>
                <c:pt idx="1">
                  <c:v>Deltid</c:v>
                </c:pt>
                <c:pt idx="2">
                  <c:v>Timeløn</c:v>
                </c:pt>
              </c:strCache>
            </c:strRef>
          </c:cat>
          <c:val>
            <c:numRef>
              <c:f>'Ark1'!$B$2:$B$4</c:f>
              <c:numCache>
                <c:formatCode>0.0%</c:formatCode>
                <c:ptCount val="3"/>
                <c:pt idx="0">
                  <c:v>0.47183973129182105</c:v>
                </c:pt>
                <c:pt idx="1">
                  <c:v>0.37737251859219928</c:v>
                </c:pt>
                <c:pt idx="2">
                  <c:v>0.15078775011597967</c:v>
                </c:pt>
              </c:numCache>
            </c:numRef>
          </c:val>
          <c:extLst>
            <c:ext xmlns:c16="http://schemas.microsoft.com/office/drawing/2014/chart" uri="{C3380CC4-5D6E-409C-BE32-E72D297353CC}">
              <c16:uniqueId val="{00000000-B11C-4CE7-A306-59DDD4122AC5}"/>
            </c:ext>
          </c:extLst>
        </c:ser>
        <c:dLbls>
          <c:dLblPos val="bestFit"/>
          <c:showLegendKey val="0"/>
          <c:showVal val="1"/>
          <c:showCatName val="0"/>
          <c:showSerName val="0"/>
          <c:showPercent val="0"/>
          <c:showBubbleSize val="0"/>
          <c:showLeaderLines val="1"/>
        </c:dLbls>
        <c:firstSliceAng val="212"/>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5.0628358537462621E-2</c:v>
                </c:pt>
                <c:pt idx="1">
                  <c:v>7.9799655355676166E-2</c:v>
                </c:pt>
                <c:pt idx="2">
                  <c:v>8.9076063324368293E-2</c:v>
                </c:pt>
                <c:pt idx="3">
                  <c:v>0.30559000209363374</c:v>
                </c:pt>
                <c:pt idx="4">
                  <c:v>0.47490592068885917</c:v>
                </c:pt>
              </c:numCache>
            </c:numRef>
          </c:val>
          <c:extLst>
            <c:ext xmlns:c16="http://schemas.microsoft.com/office/drawing/2014/chart" uri="{C3380CC4-5D6E-409C-BE32-E72D297353CC}">
              <c16:uniqueId val="{00000000-1DF0-41FD-9FF7-44E28B46F970}"/>
            </c:ext>
          </c:extLst>
        </c:ser>
        <c:dLbls>
          <c:dLblPos val="outEnd"/>
          <c:showLegendKey val="0"/>
          <c:showVal val="1"/>
          <c:showCatName val="0"/>
          <c:showSerName val="0"/>
          <c:showPercent val="0"/>
          <c:showBubbleSize val="0"/>
        </c:dLbls>
        <c:gapWidth val="100"/>
        <c:overlap val="-27"/>
        <c:axId val="45228863"/>
        <c:axId val="45229695"/>
      </c:barChart>
      <c:catAx>
        <c:axId val="4522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crossAx val="45229695"/>
        <c:crosses val="autoZero"/>
        <c:auto val="1"/>
        <c:lblAlgn val="ctr"/>
        <c:lblOffset val="100"/>
        <c:noMultiLvlLbl val="0"/>
      </c:catAx>
      <c:valAx>
        <c:axId val="45229695"/>
        <c:scaling>
          <c:orientation val="minMax"/>
        </c:scaling>
        <c:delete val="1"/>
        <c:axPos val="l"/>
        <c:numFmt formatCode="0.0%" sourceLinked="1"/>
        <c:majorTickMark val="none"/>
        <c:minorTickMark val="none"/>
        <c:tickLblPos val="nextTo"/>
        <c:crossAx val="452288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'Ark1'!$B$1</c:f>
              <c:strCache>
                <c:ptCount val="1"/>
                <c:pt idx="0">
                  <c:v>Fuldtid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c:formatCode>
                <c:ptCount val="9"/>
                <c:pt idx="0">
                  <c:v>215765</c:v>
                </c:pt>
                <c:pt idx="1">
                  <c:v>216999</c:v>
                </c:pt>
                <c:pt idx="2">
                  <c:v>213523</c:v>
                </c:pt>
                <c:pt idx="3">
                  <c:v>214704</c:v>
                </c:pt>
                <c:pt idx="4">
                  <c:v>218078</c:v>
                </c:pt>
                <c:pt idx="5">
                  <c:v>222547</c:v>
                </c:pt>
                <c:pt idx="6">
                  <c:v>222108</c:v>
                </c:pt>
                <c:pt idx="7">
                  <c:v>225912</c:v>
                </c:pt>
                <c:pt idx="8">
                  <c:v>232910</c:v>
                </c:pt>
              </c:numCache>
            </c:numRef>
          </c:val>
          <c:extLst>
            <c:ext xmlns:c16="http://schemas.microsoft.com/office/drawing/2014/chart" uri="{C3380CC4-5D6E-409C-BE32-E72D297353CC}">
              <c16:uniqueId val="{00000000-94AC-4254-A1CC-DED6E137C73F}"/>
            </c:ext>
          </c:extLst>
        </c:ser>
        <c:ser>
          <c:idx val="1"/>
          <c:order val="1"/>
          <c:tx>
            <c:strRef>
              <c:f>'Ark1'!$C$1</c:f>
              <c:strCache>
                <c:ptCount val="1"/>
                <c:pt idx="0">
                  <c:v>Deltid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c:formatCode>
                <c:ptCount val="9"/>
                <c:pt idx="0">
                  <c:v>186358</c:v>
                </c:pt>
                <c:pt idx="1">
                  <c:v>188951</c:v>
                </c:pt>
                <c:pt idx="2">
                  <c:v>189061</c:v>
                </c:pt>
                <c:pt idx="3">
                  <c:v>191895</c:v>
                </c:pt>
                <c:pt idx="4">
                  <c:v>191785</c:v>
                </c:pt>
                <c:pt idx="5">
                  <c:v>190668</c:v>
                </c:pt>
                <c:pt idx="6">
                  <c:v>190001</c:v>
                </c:pt>
                <c:pt idx="7">
                  <c:v>187903</c:v>
                </c:pt>
                <c:pt idx="8">
                  <c:v>186279</c:v>
                </c:pt>
              </c:numCache>
            </c:numRef>
          </c:val>
          <c:extLst>
            <c:ext xmlns:c16="http://schemas.microsoft.com/office/drawing/2014/chart" uri="{C3380CC4-5D6E-409C-BE32-E72D297353CC}">
              <c16:uniqueId val="{00000001-94AC-4254-A1CC-DED6E137C73F}"/>
            </c:ext>
          </c:extLst>
        </c:ser>
        <c:ser>
          <c:idx val="2"/>
          <c:order val="2"/>
          <c:tx>
            <c:strRef>
              <c:f>'Ark1'!$D$1</c:f>
              <c:strCache>
                <c:ptCount val="1"/>
                <c:pt idx="0">
                  <c:v>Timeløn</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c:formatCode>
                <c:ptCount val="9"/>
                <c:pt idx="0">
                  <c:v>62443</c:v>
                </c:pt>
                <c:pt idx="1">
                  <c:v>62834</c:v>
                </c:pt>
                <c:pt idx="2">
                  <c:v>63650</c:v>
                </c:pt>
                <c:pt idx="3">
                  <c:v>62742</c:v>
                </c:pt>
                <c:pt idx="4">
                  <c:v>63899</c:v>
                </c:pt>
                <c:pt idx="5">
                  <c:v>68951</c:v>
                </c:pt>
                <c:pt idx="6">
                  <c:v>72111</c:v>
                </c:pt>
                <c:pt idx="7">
                  <c:v>72184</c:v>
                </c:pt>
                <c:pt idx="8">
                  <c:v>74432</c:v>
                </c:pt>
              </c:numCache>
            </c:numRef>
          </c:val>
          <c:extLst>
            <c:ext xmlns:c16="http://schemas.microsoft.com/office/drawing/2014/chart" uri="{C3380CC4-5D6E-409C-BE32-E72D297353CC}">
              <c16:uniqueId val="{00000002-94AC-4254-A1CC-DED6E137C73F}"/>
            </c:ext>
          </c:extLst>
        </c:ser>
        <c:dLbls>
          <c:showLegendKey val="0"/>
          <c:showVal val="0"/>
          <c:showCatName val="0"/>
          <c:showSerName val="0"/>
          <c:showPercent val="0"/>
          <c:showBubbleSize val="0"/>
        </c:dLbls>
        <c:gapWidth val="56"/>
        <c:overlap val="100"/>
        <c:axId val="47967695"/>
        <c:axId val="47973935"/>
      </c:barChart>
      <c:barChart>
        <c:barDir val="col"/>
        <c:grouping val="clustered"/>
        <c:varyColors val="0"/>
        <c:ser>
          <c:idx val="3"/>
          <c:order val="3"/>
          <c:tx>
            <c:strRef>
              <c:f>'Ark1'!$E$1</c:f>
              <c:strCache>
                <c:ptCount val="1"/>
                <c:pt idx="0">
                  <c:v>Total</c:v>
                </c:pt>
              </c:strCache>
            </c:strRef>
          </c:tx>
          <c:spPr>
            <a:noFill/>
            <a:ln w="12700">
              <a:solidFill>
                <a:schemeClr val="tx1"/>
              </a:solidFill>
              <a:prstDash val="dash"/>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'Ark1'!$E$2:$E$10</c:f>
              <c:numCache>
                <c:formatCode>#,##0</c:formatCode>
                <c:ptCount val="9"/>
                <c:pt idx="0">
                  <c:v>464566</c:v>
                </c:pt>
                <c:pt idx="1">
                  <c:v>468784</c:v>
                </c:pt>
                <c:pt idx="2">
                  <c:v>466234</c:v>
                </c:pt>
                <c:pt idx="3">
                  <c:v>469341</c:v>
                </c:pt>
                <c:pt idx="4">
                  <c:v>473762</c:v>
                </c:pt>
                <c:pt idx="5">
                  <c:v>482166</c:v>
                </c:pt>
                <c:pt idx="6">
                  <c:v>484220</c:v>
                </c:pt>
                <c:pt idx="7">
                  <c:v>485999</c:v>
                </c:pt>
                <c:pt idx="8">
                  <c:v>493621</c:v>
                </c:pt>
              </c:numCache>
            </c:numRef>
          </c:val>
          <c:extLst>
            <c:ext xmlns:c16="http://schemas.microsoft.com/office/drawing/2014/chart" uri="{C3380CC4-5D6E-409C-BE32-E72D297353CC}">
              <c16:uniqueId val="{00000001-0BDC-43FD-8EA8-105D6E9A00FC}"/>
            </c:ext>
          </c:extLst>
        </c:ser>
        <c:dLbls>
          <c:showLegendKey val="0"/>
          <c:showVal val="0"/>
          <c:showCatName val="0"/>
          <c:showSerName val="0"/>
          <c:showPercent val="0"/>
          <c:showBubbleSize val="0"/>
        </c:dLbls>
        <c:gapWidth val="22"/>
        <c:axId val="1960745071"/>
        <c:axId val="1960734255"/>
      </c:barChart>
      <c:catAx>
        <c:axId val="47967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7973935"/>
        <c:crosses val="autoZero"/>
        <c:auto val="1"/>
        <c:lblAlgn val="ctr"/>
        <c:lblOffset val="100"/>
        <c:noMultiLvlLbl val="0"/>
      </c:catAx>
      <c:valAx>
        <c:axId val="47973935"/>
        <c:scaling>
          <c:orientation val="minMax"/>
        </c:scaling>
        <c:delete val="1"/>
        <c:axPos val="l"/>
        <c:numFmt formatCode="#,##0" sourceLinked="1"/>
        <c:majorTickMark val="none"/>
        <c:minorTickMark val="none"/>
        <c:tickLblPos val="nextTo"/>
        <c:crossAx val="47967695"/>
        <c:crosses val="autoZero"/>
        <c:crossBetween val="between"/>
      </c:valAx>
      <c:valAx>
        <c:axId val="1960734255"/>
        <c:scaling>
          <c:orientation val="minMax"/>
          <c:min val="0"/>
        </c:scaling>
        <c:delete val="1"/>
        <c:axPos val="r"/>
        <c:numFmt formatCode="#,##0" sourceLinked="1"/>
        <c:majorTickMark val="out"/>
        <c:minorTickMark val="none"/>
        <c:tickLblPos val="nextTo"/>
        <c:crossAx val="1960745071"/>
        <c:crosses val="max"/>
        <c:crossBetween val="between"/>
      </c:valAx>
      <c:catAx>
        <c:axId val="1960745071"/>
        <c:scaling>
          <c:orientation val="minMax"/>
        </c:scaling>
        <c:delete val="1"/>
        <c:axPos val="b"/>
        <c:numFmt formatCode="General" sourceLinked="1"/>
        <c:majorTickMark val="out"/>
        <c:minorTickMark val="none"/>
        <c:tickLblPos val="nextTo"/>
        <c:crossAx val="19607342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'Ark1'!$A$2</c:f>
              <c:strCache>
                <c:ptCount val="1"/>
                <c:pt idx="0">
                  <c:v>Udvikling 2017 - 2023</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95AA-487F-828F-8DDD140D346A}"/>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3-95AA-487F-828F-8DDD140D346A}"/>
              </c:ext>
            </c:extLst>
          </c:dPt>
          <c:dLbls>
            <c:dLbl>
              <c:idx val="0"/>
              <c:layout>
                <c:manualLayout>
                  <c:x val="0"/>
                  <c:y val="6.4144378389203267E-3"/>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89B1-4953-BAAF-13E224AA63C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'Ark1'!$B$1:$D$1</c:f>
              <c:strCache>
                <c:ptCount val="3"/>
                <c:pt idx="0">
                  <c:v>Fuldtid</c:v>
                </c:pt>
                <c:pt idx="1">
                  <c:v>Deltid</c:v>
                </c:pt>
                <c:pt idx="2">
                  <c:v>Timeløn</c:v>
                </c:pt>
              </c:strCache>
            </c:strRef>
          </c:cat>
          <c:val>
            <c:numRef>
              <c:f>'Ark1'!$B$2:$D$2</c:f>
              <c:numCache>
                <c:formatCode>#,##0</c:formatCode>
                <c:ptCount val="3"/>
                <c:pt idx="0">
                  <c:v>17145</c:v>
                </c:pt>
                <c:pt idx="1">
                  <c:v>-79</c:v>
                </c:pt>
                <c:pt idx="2">
                  <c:v>11989</c:v>
                </c:pt>
              </c:numCache>
            </c:numRef>
          </c:val>
          <c:extLst>
            <c:ext xmlns:c16="http://schemas.microsoft.com/office/drawing/2014/chart" uri="{C3380CC4-5D6E-409C-BE32-E72D297353CC}">
              <c16:uniqueId val="{00000004-95AA-487F-828F-8DDD140D346A}"/>
            </c:ext>
          </c:extLst>
        </c:ser>
        <c:dLbls>
          <c:dLblPos val="outEnd"/>
          <c:showLegendKey val="0"/>
          <c:showVal val="1"/>
          <c:showCatName val="0"/>
          <c:showSerName val="0"/>
          <c:showPercent val="0"/>
          <c:showBubbleSize val="0"/>
        </c:dLbls>
        <c:gapWidth val="100"/>
        <c:overlap val="-27"/>
        <c:axId val="2109383775"/>
        <c:axId val="2109378783"/>
      </c:barChart>
      <c:catAx>
        <c:axId val="210938377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da-DK"/>
          </a:p>
        </c:txPr>
        <c:crossAx val="2109378783"/>
        <c:crosses val="autoZero"/>
        <c:auto val="1"/>
        <c:lblAlgn val="ctr"/>
        <c:lblOffset val="100"/>
        <c:noMultiLvlLbl val="0"/>
      </c:catAx>
      <c:valAx>
        <c:axId val="2109378783"/>
        <c:scaling>
          <c:orientation val="minMax"/>
          <c:min val="-100"/>
        </c:scaling>
        <c:delete val="1"/>
        <c:axPos val="l"/>
        <c:numFmt formatCode="#,##0" sourceLinked="1"/>
        <c:majorTickMark val="out"/>
        <c:minorTickMark val="none"/>
        <c:tickLblPos val="nextTo"/>
        <c:crossAx val="21093837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'Ark1'!$B$1</c:f>
              <c:strCache>
                <c:ptCount val="1"/>
                <c:pt idx="0">
                  <c:v>Fuldtid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0.46444423397321372</c:v>
                </c:pt>
                <c:pt idx="1">
                  <c:v>0.46289762449230348</c:v>
                </c:pt>
                <c:pt idx="2">
                  <c:v>0.45797389293788099</c:v>
                </c:pt>
                <c:pt idx="3">
                  <c:v>0.45745843640338263</c:v>
                </c:pt>
                <c:pt idx="4">
                  <c:v>0.46031129554502048</c:v>
                </c:pt>
                <c:pt idx="5">
                  <c:v>0.46155680823616763</c:v>
                </c:pt>
                <c:pt idx="6">
                  <c:v>0.45869232993267522</c:v>
                </c:pt>
                <c:pt idx="7">
                  <c:v>0.4648404626346968</c:v>
                </c:pt>
                <c:pt idx="8">
                  <c:v>0.47183973129182105</c:v>
                </c:pt>
              </c:numCache>
            </c:numRef>
          </c:val>
          <c:extLst>
            <c:ext xmlns:c16="http://schemas.microsoft.com/office/drawing/2014/chart" uri="{C3380CC4-5D6E-409C-BE32-E72D297353CC}">
              <c16:uniqueId val="{00000000-8262-4E12-93A5-A108ED3291B1}"/>
            </c:ext>
          </c:extLst>
        </c:ser>
        <c:ser>
          <c:idx val="1"/>
          <c:order val="1"/>
          <c:tx>
            <c:strRef>
              <c:f>'Ark1'!$C$1</c:f>
              <c:strCache>
                <c:ptCount val="1"/>
                <c:pt idx="0">
                  <c:v>Deltid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0.40114429381401134</c:v>
                </c:pt>
                <c:pt idx="1">
                  <c:v>0.40306623092938326</c:v>
                </c:pt>
                <c:pt idx="2">
                  <c:v>0.40550667690473025</c:v>
                </c:pt>
                <c:pt idx="3">
                  <c:v>0.40886050867066803</c:v>
                </c:pt>
                <c:pt idx="4">
                  <c:v>0.40481296515972154</c:v>
                </c:pt>
                <c:pt idx="5">
                  <c:v>0.39544057440798397</c:v>
                </c:pt>
                <c:pt idx="6">
                  <c:v>0.3923856924538433</c:v>
                </c:pt>
                <c:pt idx="7">
                  <c:v>0.38663248278288637</c:v>
                </c:pt>
                <c:pt idx="8">
                  <c:v>0.37737251859219928</c:v>
                </c:pt>
              </c:numCache>
            </c:numRef>
          </c:val>
          <c:extLst>
            <c:ext xmlns:c16="http://schemas.microsoft.com/office/drawing/2014/chart" uri="{C3380CC4-5D6E-409C-BE32-E72D297353CC}">
              <c16:uniqueId val="{00000001-8262-4E12-93A5-A108ED3291B1}"/>
            </c:ext>
          </c:extLst>
        </c:ser>
        <c:ser>
          <c:idx val="2"/>
          <c:order val="2"/>
          <c:tx>
            <c:strRef>
              <c:f>'Ark1'!$D$1</c:f>
              <c:strCache>
                <c:ptCount val="1"/>
                <c:pt idx="0">
                  <c:v>Timeløn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0.13441147221277494</c:v>
                </c:pt>
                <c:pt idx="1">
                  <c:v>0.13403614457831325</c:v>
                </c:pt>
                <c:pt idx="2">
                  <c:v>0.13651943015738877</c:v>
                </c:pt>
                <c:pt idx="3">
                  <c:v>0.13368105492594937</c:v>
                </c:pt>
                <c:pt idx="4">
                  <c:v>0.13487573929525795</c:v>
                </c:pt>
                <c:pt idx="5">
                  <c:v>0.1430026173558484</c:v>
                </c:pt>
                <c:pt idx="6">
                  <c:v>0.14892197761348147</c:v>
                </c:pt>
                <c:pt idx="7">
                  <c:v>0.14852705458241683</c:v>
                </c:pt>
                <c:pt idx="8">
                  <c:v>0.15078775011597967</c:v>
                </c:pt>
              </c:numCache>
            </c:numRef>
          </c:val>
          <c:extLst>
            <c:ext xmlns:c16="http://schemas.microsoft.com/office/drawing/2014/chart" uri="{C3380CC4-5D6E-409C-BE32-E72D297353CC}">
              <c16:uniqueId val="{00000002-8262-4E12-93A5-A108ED3291B1}"/>
            </c:ext>
          </c:extLst>
        </c:ser>
        <c:dLbls>
          <c:dLblPos val="ctr"/>
          <c:showLegendKey val="0"/>
          <c:showVal val="1"/>
          <c:showCatName val="0"/>
          <c:showSerName val="0"/>
          <c:showPercent val="0"/>
          <c:showBubbleSize val="0"/>
        </c:dLbls>
        <c:gapWidth val="65"/>
        <c:overlap val="100"/>
        <c:axId val="1960726767"/>
        <c:axId val="1960706799"/>
      </c:barChart>
      <c:catAx>
        <c:axId val="1960726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960706799"/>
        <c:crosses val="autoZero"/>
        <c:auto val="1"/>
        <c:lblAlgn val="ctr"/>
        <c:lblOffset val="100"/>
        <c:noMultiLvlLbl val="0"/>
      </c:catAx>
      <c:valAx>
        <c:axId val="1960706799"/>
        <c:scaling>
          <c:orientation val="minMax"/>
        </c:scaling>
        <c:delete val="1"/>
        <c:axPos val="l"/>
        <c:numFmt formatCode="0%" sourceLinked="1"/>
        <c:majorTickMark val="none"/>
        <c:minorTickMark val="none"/>
        <c:tickLblPos val="nextTo"/>
        <c:crossAx val="19607267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32-36 timer/uge</c:v>
                </c:pt>
              </c:strCache>
            </c:strRef>
          </c:tx>
          <c:spPr>
            <a:ln w="28575" cap="rnd">
              <a:solidFill>
                <a:schemeClr val="accent1"/>
              </a:solidFill>
              <a:round/>
            </a:ln>
            <a:effectLst/>
          </c:spPr>
          <c:marker>
            <c:symbol val="none"/>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0.42861052383047682</c:v>
                </c:pt>
                <c:pt idx="1">
                  <c:v>0.44303020359775813</c:v>
                </c:pt>
                <c:pt idx="2">
                  <c:v>0.45130407646209425</c:v>
                </c:pt>
                <c:pt idx="3">
                  <c:v>0.45711977904583234</c:v>
                </c:pt>
                <c:pt idx="4">
                  <c:v>0.47002633156920509</c:v>
                </c:pt>
                <c:pt idx="5">
                  <c:v>0.4792204250319928</c:v>
                </c:pt>
                <c:pt idx="6">
                  <c:v>0.48167114909921527</c:v>
                </c:pt>
                <c:pt idx="7">
                  <c:v>0.47959319436092024</c:v>
                </c:pt>
                <c:pt idx="8">
                  <c:v>0.47490592068885917</c:v>
                </c:pt>
              </c:numCache>
            </c:numRef>
          </c:val>
          <c:smooth val="0"/>
          <c:extLst>
            <c:ext xmlns:c16="http://schemas.microsoft.com/office/drawing/2014/chart" uri="{C3380CC4-5D6E-409C-BE32-E72D297353CC}">
              <c16:uniqueId val="{00000000-C2EB-47D0-9686-5C4DE12BE676}"/>
            </c:ext>
          </c:extLst>
        </c:ser>
        <c:ser>
          <c:idx val="1"/>
          <c:order val="1"/>
          <c:tx>
            <c:strRef>
              <c:f>'Ark1'!$C$1</c:f>
              <c:strCache>
                <c:ptCount val="1"/>
                <c:pt idx="0">
                  <c:v>28-31 timer/uge</c:v>
                </c:pt>
              </c:strCache>
            </c:strRef>
          </c:tx>
          <c:spPr>
            <a:ln w="28575" cap="rnd">
              <a:solidFill>
                <a:schemeClr val="accent2"/>
              </a:solidFill>
              <a:round/>
            </a:ln>
            <a:effectLst/>
          </c:spPr>
          <c:marker>
            <c:symbol val="none"/>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0.35654492965153095</c:v>
                </c:pt>
                <c:pt idx="1">
                  <c:v>0.34829135596001082</c:v>
                </c:pt>
                <c:pt idx="2">
                  <c:v>0.34531711987136426</c:v>
                </c:pt>
                <c:pt idx="3">
                  <c:v>0.33919070324917272</c:v>
                </c:pt>
                <c:pt idx="4">
                  <c:v>0.33258075449070573</c:v>
                </c:pt>
                <c:pt idx="5">
                  <c:v>0.32199425178844904</c:v>
                </c:pt>
                <c:pt idx="6">
                  <c:v>0.31676149072899618</c:v>
                </c:pt>
                <c:pt idx="7">
                  <c:v>0.31174595402947264</c:v>
                </c:pt>
                <c:pt idx="8">
                  <c:v>0.30559000209363374</c:v>
                </c:pt>
              </c:numCache>
            </c:numRef>
          </c:val>
          <c:smooth val="0"/>
          <c:extLst>
            <c:ext xmlns:c16="http://schemas.microsoft.com/office/drawing/2014/chart" uri="{C3380CC4-5D6E-409C-BE32-E72D297353CC}">
              <c16:uniqueId val="{00000001-C2EB-47D0-9686-5C4DE12BE676}"/>
            </c:ext>
          </c:extLst>
        </c:ser>
        <c:ser>
          <c:idx val="2"/>
          <c:order val="2"/>
          <c:tx>
            <c:strRef>
              <c:f>'Ark1'!$D$1</c:f>
              <c:strCache>
                <c:ptCount val="1"/>
                <c:pt idx="0">
                  <c:v>20-27 timer/uge</c:v>
                </c:pt>
              </c:strCache>
            </c:strRef>
          </c:tx>
          <c:spPr>
            <a:ln w="28575" cap="rnd">
              <a:solidFill>
                <a:schemeClr val="accent3"/>
              </a:solidFill>
              <a:round/>
            </a:ln>
            <a:effectLst/>
          </c:spPr>
          <c:marker>
            <c:symbol val="none"/>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9.746294765988045E-2</c:v>
                </c:pt>
                <c:pt idx="1">
                  <c:v>9.2351985435377426E-2</c:v>
                </c:pt>
                <c:pt idx="2">
                  <c:v>8.9627157372488248E-2</c:v>
                </c:pt>
                <c:pt idx="3">
                  <c:v>9.0044034498032777E-2</c:v>
                </c:pt>
                <c:pt idx="4">
                  <c:v>8.8062152931668275E-2</c:v>
                </c:pt>
                <c:pt idx="5">
                  <c:v>8.735078775672897E-2</c:v>
                </c:pt>
                <c:pt idx="6">
                  <c:v>8.7283751138151899E-2</c:v>
                </c:pt>
                <c:pt idx="7">
                  <c:v>8.6842679467597647E-2</c:v>
                </c:pt>
                <c:pt idx="8">
                  <c:v>8.9076063324368293E-2</c:v>
                </c:pt>
              </c:numCache>
            </c:numRef>
          </c:val>
          <c:smooth val="0"/>
          <c:extLst>
            <c:ext xmlns:c16="http://schemas.microsoft.com/office/drawing/2014/chart" uri="{C3380CC4-5D6E-409C-BE32-E72D297353CC}">
              <c16:uniqueId val="{00000002-C2EB-47D0-9686-5C4DE12BE676}"/>
            </c:ext>
          </c:extLst>
        </c:ser>
        <c:ser>
          <c:idx val="3"/>
          <c:order val="3"/>
          <c:tx>
            <c:strRef>
              <c:f>'Ark1'!$E$1</c:f>
              <c:strCache>
                <c:ptCount val="1"/>
                <c:pt idx="0">
                  <c:v>8-19 timer/uge</c:v>
                </c:pt>
              </c:strCache>
            </c:strRef>
          </c:tx>
          <c:spPr>
            <a:ln w="28575" cap="rnd">
              <a:solidFill>
                <a:schemeClr val="accent4"/>
              </a:solidFill>
              <a:round/>
            </a:ln>
            <a:effectLst/>
          </c:spPr>
          <c:marker>
            <c:symbol val="none"/>
          </c:marker>
          <c:dLbls>
            <c:spPr>
              <a:solidFill>
                <a:schemeClr val="bg1"/>
              </a:solidFill>
              <a:ln>
                <a:noFill/>
              </a:ln>
              <a:effectLst/>
            </c:spPr>
            <c:txPr>
              <a:bodyPr rot="0" spcFirstLastPara="1" vertOverflow="ellipsis" vert="horz" wrap="square" lIns="39600" tIns="0" rIns="38100" bIns="0" anchor="ctr" anchorCtr="1">
                <a:spAutoFit/>
              </a:bodyPr>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'Ark1'!$E$2:$E$10</c:f>
              <c:numCache>
                <c:formatCode>0.0%</c:formatCode>
                <c:ptCount val="9"/>
                <c:pt idx="0">
                  <c:v>7.0477253458397282E-2</c:v>
                </c:pt>
                <c:pt idx="1">
                  <c:v>7.0213970817831081E-2</c:v>
                </c:pt>
                <c:pt idx="2">
                  <c:v>6.8565172087315732E-2</c:v>
                </c:pt>
                <c:pt idx="3">
                  <c:v>6.8605226816748743E-2</c:v>
                </c:pt>
                <c:pt idx="4">
                  <c:v>6.7398388820814975E-2</c:v>
                </c:pt>
                <c:pt idx="5">
                  <c:v>6.9198816791490966E-2</c:v>
                </c:pt>
                <c:pt idx="6">
                  <c:v>6.9789106373124354E-2</c:v>
                </c:pt>
                <c:pt idx="7">
                  <c:v>7.391047508554946E-2</c:v>
                </c:pt>
                <c:pt idx="8">
                  <c:v>7.9799655355676166E-2</c:v>
                </c:pt>
              </c:numCache>
            </c:numRef>
          </c:val>
          <c:smooth val="0"/>
          <c:extLst>
            <c:ext xmlns:c16="http://schemas.microsoft.com/office/drawing/2014/chart" uri="{C3380CC4-5D6E-409C-BE32-E72D297353CC}">
              <c16:uniqueId val="{00000004-C2EB-47D0-9686-5C4DE12BE676}"/>
            </c:ext>
          </c:extLst>
        </c:ser>
        <c:ser>
          <c:idx val="4"/>
          <c:order val="4"/>
          <c:tx>
            <c:strRef>
              <c:f>'Ark1'!$F$1</c:f>
              <c:strCache>
                <c:ptCount val="1"/>
                <c:pt idx="0">
                  <c:v>0-7 timer/uge</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'Ark1'!$F$2:$F$10</c:f>
              <c:numCache>
                <c:formatCode>0.0%</c:formatCode>
                <c:ptCount val="9"/>
                <c:pt idx="0">
                  <c:v>4.6904345399714525E-2</c:v>
                </c:pt>
                <c:pt idx="1">
                  <c:v>4.611248418902255E-2</c:v>
                </c:pt>
                <c:pt idx="2">
                  <c:v>4.5186474206737506E-2</c:v>
                </c:pt>
                <c:pt idx="3">
                  <c:v>4.5040256390213397E-2</c:v>
                </c:pt>
                <c:pt idx="4">
                  <c:v>4.1932372187605912E-2</c:v>
                </c:pt>
                <c:pt idx="5">
                  <c:v>4.2235718631338244E-2</c:v>
                </c:pt>
                <c:pt idx="6">
                  <c:v>4.449450266051231E-2</c:v>
                </c:pt>
                <c:pt idx="7">
                  <c:v>4.7907697056459982E-2</c:v>
                </c:pt>
                <c:pt idx="8">
                  <c:v>5.0628358537462621E-2</c:v>
                </c:pt>
              </c:numCache>
            </c:numRef>
          </c:val>
          <c:smooth val="0"/>
          <c:extLst>
            <c:ext xmlns:c16="http://schemas.microsoft.com/office/drawing/2014/chart" uri="{C3380CC4-5D6E-409C-BE32-E72D297353CC}">
              <c16:uniqueId val="{00000005-C2EB-47D0-9686-5C4DE12BE676}"/>
            </c:ext>
          </c:extLst>
        </c:ser>
        <c:dLbls>
          <c:dLblPos val="ctr"/>
          <c:showLegendKey val="0"/>
          <c:showVal val="1"/>
          <c:showCatName val="0"/>
          <c:showSerName val="0"/>
          <c:showPercent val="0"/>
          <c:showBubbleSize val="0"/>
        </c:dLbls>
        <c:smooth val="0"/>
        <c:axId val="2109335103"/>
        <c:axId val="2109328031"/>
      </c:lineChart>
      <c:catAx>
        <c:axId val="2109335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2109328031"/>
        <c:crosses val="autoZero"/>
        <c:auto val="1"/>
        <c:lblAlgn val="ctr"/>
        <c:lblOffset val="100"/>
        <c:noMultiLvlLbl val="0"/>
      </c:catAx>
      <c:valAx>
        <c:axId val="2109328031"/>
        <c:scaling>
          <c:orientation val="minMax"/>
        </c:scaling>
        <c:delete val="1"/>
        <c:axPos val="l"/>
        <c:numFmt formatCode="0.0%" sourceLinked="1"/>
        <c:majorTickMark val="none"/>
        <c:minorTickMark val="none"/>
        <c:tickLblPos val="nextTo"/>
        <c:crossAx val="210933510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32-36 timer/uge</c:v>
                </c:pt>
              </c:strCache>
            </c:strRef>
          </c:tx>
          <c:spPr>
            <a:ln w="28575" cap="rnd">
              <a:solidFill>
                <a:schemeClr val="accent1"/>
              </a:solidFill>
              <a:round/>
            </a:ln>
            <a:effectLst/>
          </c:spPr>
          <c:marker>
            <c:symbol val="none"/>
          </c:marker>
          <c:dLbls>
            <c:spPr>
              <a:solidFill>
                <a:schemeClr val="bg1"/>
              </a:solid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c:formatCode>
                <c:ptCount val="9"/>
                <c:pt idx="0">
                  <c:v>79875</c:v>
                </c:pt>
                <c:pt idx="1">
                  <c:v>83711</c:v>
                </c:pt>
                <c:pt idx="2">
                  <c:v>85324</c:v>
                </c:pt>
                <c:pt idx="3">
                  <c:v>87719</c:v>
                </c:pt>
                <c:pt idx="4">
                  <c:v>90144</c:v>
                </c:pt>
                <c:pt idx="5">
                  <c:v>91372</c:v>
                </c:pt>
                <c:pt idx="6">
                  <c:v>91518</c:v>
                </c:pt>
                <c:pt idx="7">
                  <c:v>90117</c:v>
                </c:pt>
                <c:pt idx="8">
                  <c:v>88465</c:v>
                </c:pt>
              </c:numCache>
            </c:numRef>
          </c:val>
          <c:smooth val="0"/>
          <c:extLst>
            <c:ext xmlns:c16="http://schemas.microsoft.com/office/drawing/2014/chart" uri="{C3380CC4-5D6E-409C-BE32-E72D297353CC}">
              <c16:uniqueId val="{00000000-94AC-4254-A1CC-DED6E137C73F}"/>
            </c:ext>
          </c:extLst>
        </c:ser>
        <c:ser>
          <c:idx val="1"/>
          <c:order val="1"/>
          <c:tx>
            <c:strRef>
              <c:f>'Ark1'!$C$1</c:f>
              <c:strCache>
                <c:ptCount val="1"/>
                <c:pt idx="0">
                  <c:v>28-31 timer/uge</c:v>
                </c:pt>
              </c:strCache>
            </c:strRef>
          </c:tx>
          <c:spPr>
            <a:ln w="28575" cap="rnd">
              <a:solidFill>
                <a:schemeClr val="accent2"/>
              </a:solidFill>
              <a:round/>
            </a:ln>
            <a:effectLst/>
          </c:spPr>
          <c:marker>
            <c:symbol val="none"/>
          </c:marker>
          <c:dLbls>
            <c:spPr>
              <a:solidFill>
                <a:schemeClr val="bg1"/>
              </a:solid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c:formatCode>
                <c:ptCount val="9"/>
                <c:pt idx="0">
                  <c:v>66445</c:v>
                </c:pt>
                <c:pt idx="1">
                  <c:v>65810</c:v>
                </c:pt>
                <c:pt idx="2">
                  <c:v>65286</c:v>
                </c:pt>
                <c:pt idx="3">
                  <c:v>65089</c:v>
                </c:pt>
                <c:pt idx="4">
                  <c:v>63784</c:v>
                </c:pt>
                <c:pt idx="5">
                  <c:v>61394</c:v>
                </c:pt>
                <c:pt idx="6">
                  <c:v>60185</c:v>
                </c:pt>
                <c:pt idx="7">
                  <c:v>58578</c:v>
                </c:pt>
                <c:pt idx="8">
                  <c:v>56925</c:v>
                </c:pt>
              </c:numCache>
            </c:numRef>
          </c:val>
          <c:smooth val="0"/>
          <c:extLst>
            <c:ext xmlns:c16="http://schemas.microsoft.com/office/drawing/2014/chart" uri="{C3380CC4-5D6E-409C-BE32-E72D297353CC}">
              <c16:uniqueId val="{00000001-94AC-4254-A1CC-DED6E137C73F}"/>
            </c:ext>
          </c:extLst>
        </c:ser>
        <c:ser>
          <c:idx val="2"/>
          <c:order val="2"/>
          <c:tx>
            <c:strRef>
              <c:f>'Ark1'!$D$1</c:f>
              <c:strCache>
                <c:ptCount val="1"/>
                <c:pt idx="0">
                  <c:v>20-27 timer/uge</c:v>
                </c:pt>
              </c:strCache>
            </c:strRef>
          </c:tx>
          <c:spPr>
            <a:ln w="28575" cap="rnd">
              <a:solidFill>
                <a:schemeClr val="accent3"/>
              </a:solidFill>
              <a:round/>
            </a:ln>
            <a:effectLst/>
          </c:spPr>
          <c:marker>
            <c:symbol val="none"/>
          </c:marker>
          <c:dLbls>
            <c:spPr>
              <a:solidFill>
                <a:schemeClr val="bg1"/>
              </a:solid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c:formatCode>
                <c:ptCount val="9"/>
                <c:pt idx="0">
                  <c:v>18163</c:v>
                </c:pt>
                <c:pt idx="1">
                  <c:v>17450</c:v>
                </c:pt>
                <c:pt idx="2">
                  <c:v>16945</c:v>
                </c:pt>
                <c:pt idx="3">
                  <c:v>17279</c:v>
                </c:pt>
                <c:pt idx="4">
                  <c:v>16889</c:v>
                </c:pt>
                <c:pt idx="5">
                  <c:v>16655</c:v>
                </c:pt>
                <c:pt idx="6">
                  <c:v>16584</c:v>
                </c:pt>
                <c:pt idx="7">
                  <c:v>16318</c:v>
                </c:pt>
                <c:pt idx="8">
                  <c:v>16593</c:v>
                </c:pt>
              </c:numCache>
            </c:numRef>
          </c:val>
          <c:smooth val="0"/>
          <c:extLst>
            <c:ext xmlns:c16="http://schemas.microsoft.com/office/drawing/2014/chart" uri="{C3380CC4-5D6E-409C-BE32-E72D297353CC}">
              <c16:uniqueId val="{00000002-94AC-4254-A1CC-DED6E137C73F}"/>
            </c:ext>
          </c:extLst>
        </c:ser>
        <c:ser>
          <c:idx val="3"/>
          <c:order val="3"/>
          <c:tx>
            <c:strRef>
              <c:f>'Ark1'!$E$1</c:f>
              <c:strCache>
                <c:ptCount val="1"/>
                <c:pt idx="0">
                  <c:v>8-19 timer/uge</c:v>
                </c:pt>
              </c:strCache>
            </c:strRef>
          </c:tx>
          <c:spPr>
            <a:ln w="28575" cap="rnd">
              <a:solidFill>
                <a:schemeClr val="accent4"/>
              </a:solidFill>
              <a:round/>
            </a:ln>
            <a:effectLst/>
          </c:spPr>
          <c:marker>
            <c:symbol val="none"/>
          </c:marker>
          <c:dLbls>
            <c:spPr>
              <a:solidFill>
                <a:schemeClr val="bg1"/>
              </a:solidFill>
              <a:ln>
                <a:noFill/>
              </a:ln>
              <a:effectLst/>
            </c:spPr>
            <c:txPr>
              <a:bodyPr rot="0" spcFirstLastPara="1" vertOverflow="ellipsis" vert="horz" wrap="square" tIns="0" anchor="ctr" anchorCtr="1"/>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'Ark1'!$E$2:$E$10</c:f>
              <c:numCache>
                <c:formatCode>#,##0</c:formatCode>
                <c:ptCount val="9"/>
                <c:pt idx="0">
                  <c:v>13134</c:v>
                </c:pt>
                <c:pt idx="1">
                  <c:v>13267</c:v>
                </c:pt>
                <c:pt idx="2">
                  <c:v>12963</c:v>
                </c:pt>
                <c:pt idx="3">
                  <c:v>13165</c:v>
                </c:pt>
                <c:pt idx="4">
                  <c:v>12926</c:v>
                </c:pt>
                <c:pt idx="5">
                  <c:v>13194</c:v>
                </c:pt>
                <c:pt idx="6">
                  <c:v>13260</c:v>
                </c:pt>
                <c:pt idx="7">
                  <c:v>13888</c:v>
                </c:pt>
                <c:pt idx="8">
                  <c:v>14865</c:v>
                </c:pt>
              </c:numCache>
            </c:numRef>
          </c:val>
          <c:smooth val="0"/>
          <c:extLst>
            <c:ext xmlns:c16="http://schemas.microsoft.com/office/drawing/2014/chart" uri="{C3380CC4-5D6E-409C-BE32-E72D297353CC}">
              <c16:uniqueId val="{00000004-94AC-4254-A1CC-DED6E137C73F}"/>
            </c:ext>
          </c:extLst>
        </c:ser>
        <c:ser>
          <c:idx val="4"/>
          <c:order val="4"/>
          <c:tx>
            <c:strRef>
              <c:f>'Ark1'!$F$1</c:f>
              <c:strCache>
                <c:ptCount val="1"/>
                <c:pt idx="0">
                  <c:v>0-7 timer/uge</c:v>
                </c:pt>
              </c:strCache>
            </c:strRef>
          </c:tx>
          <c:spPr>
            <a:ln w="28575" cap="rnd">
              <a:solidFill>
                <a:schemeClr val="accent5"/>
              </a:solidFill>
              <a:round/>
            </a:ln>
            <a:effectLst/>
          </c:spPr>
          <c:marker>
            <c:symbol val="none"/>
          </c:marker>
          <c:dLbls>
            <c:spPr>
              <a:solidFill>
                <a:schemeClr val="bg1"/>
              </a:solid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'Ark1'!$F$2:$F$10</c:f>
              <c:numCache>
                <c:formatCode>#,##0</c:formatCode>
                <c:ptCount val="9"/>
                <c:pt idx="0">
                  <c:v>8741</c:v>
                </c:pt>
                <c:pt idx="1">
                  <c:v>8713</c:v>
                </c:pt>
                <c:pt idx="2">
                  <c:v>8543</c:v>
                </c:pt>
                <c:pt idx="3">
                  <c:v>8643</c:v>
                </c:pt>
                <c:pt idx="4">
                  <c:v>8042</c:v>
                </c:pt>
                <c:pt idx="5">
                  <c:v>8053</c:v>
                </c:pt>
                <c:pt idx="6">
                  <c:v>8454</c:v>
                </c:pt>
                <c:pt idx="7">
                  <c:v>9002</c:v>
                </c:pt>
                <c:pt idx="8">
                  <c:v>9431</c:v>
                </c:pt>
              </c:numCache>
            </c:numRef>
          </c:val>
          <c:smooth val="0"/>
          <c:extLst>
            <c:ext xmlns:c16="http://schemas.microsoft.com/office/drawing/2014/chart" uri="{C3380CC4-5D6E-409C-BE32-E72D297353CC}">
              <c16:uniqueId val="{00000005-94AC-4254-A1CC-DED6E137C73F}"/>
            </c:ext>
          </c:extLst>
        </c:ser>
        <c:dLbls>
          <c:dLblPos val="ctr"/>
          <c:showLegendKey val="0"/>
          <c:showVal val="1"/>
          <c:showCatName val="0"/>
          <c:showSerName val="0"/>
          <c:showPercent val="0"/>
          <c:showBubbleSize val="0"/>
        </c:dLbls>
        <c:smooth val="0"/>
        <c:axId val="47967695"/>
        <c:axId val="47973935"/>
      </c:lineChart>
      <c:catAx>
        <c:axId val="479676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7973935"/>
        <c:crosses val="autoZero"/>
        <c:auto val="1"/>
        <c:lblAlgn val="ctr"/>
        <c:lblOffset val="100"/>
        <c:noMultiLvlLbl val="0"/>
      </c:catAx>
      <c:valAx>
        <c:axId val="47973935"/>
        <c:scaling>
          <c:orientation val="minMax"/>
        </c:scaling>
        <c:delete val="1"/>
        <c:axPos val="l"/>
        <c:numFmt formatCode="#,##0" sourceLinked="1"/>
        <c:majorTickMark val="none"/>
        <c:minorTickMark val="none"/>
        <c:tickLblPos val="nextTo"/>
        <c:crossAx val="47967695"/>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'Ark1'!$A$2</c:f>
              <c:strCache>
                <c:ptCount val="1"/>
                <c:pt idx="0">
                  <c:v>Ældre og sundhed</c:v>
                </c:pt>
              </c:strCache>
            </c:strRef>
          </c:tx>
          <c:dPt>
            <c:idx val="0"/>
            <c:bubble3D val="0"/>
            <c:spPr>
              <a:solidFill>
                <a:schemeClr val="accent1"/>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solidFill>
                <a:schemeClr val="accent4"/>
              </a:solidFill>
              <a:ln>
                <a:noFill/>
              </a:ln>
              <a:effectLst/>
            </c:spPr>
            <c:extLst>
              <c:ext xmlns:c16="http://schemas.microsoft.com/office/drawing/2014/chart" uri="{C3380CC4-5D6E-409C-BE32-E72D297353CC}">
                <c16:uniqueId val="{0000001D-7264-4B47-8211-4C5EE2412EEB}"/>
              </c:ext>
            </c:extLst>
          </c:dPt>
          <c:dLbls>
            <c:delete val="1"/>
          </c:dLbls>
          <c:cat>
            <c:strRef>
              <c:f>'Ark1'!$B$1:$D$1</c:f>
              <c:strCache>
                <c:ptCount val="3"/>
                <c:pt idx="0">
                  <c:v>Fuldtid</c:v>
                </c:pt>
                <c:pt idx="1">
                  <c:v>Deltid</c:v>
                </c:pt>
                <c:pt idx="2">
                  <c:v>Timeløn</c:v>
                </c:pt>
              </c:strCache>
            </c:strRef>
          </c:cat>
          <c:val>
            <c:numRef>
              <c:f>'Ark1'!$B$2:$D$2</c:f>
              <c:numCache>
                <c:formatCode>0.0%</c:formatCode>
                <c:ptCount val="3"/>
                <c:pt idx="0">
                  <c:v>0.15035245206768008</c:v>
                </c:pt>
                <c:pt idx="1">
                  <c:v>0.66811441047020703</c:v>
                </c:pt>
                <c:pt idx="2">
                  <c:v>0.18153313746211286</c:v>
                </c:pt>
              </c:numCache>
            </c:numRef>
          </c:val>
          <c:extLst>
            <c:ext xmlns:c16="http://schemas.microsoft.com/office/drawing/2014/chart" uri="{C3380CC4-5D6E-409C-BE32-E72D297353CC}">
              <c16:uniqueId val="{00000000-1EAD-4D71-B659-C6D7A242619F}"/>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1"/>
                <c:order val="1"/>
                <c:tx>
                  <c:strRef>
                    <c:extLst>
                      <c:ext uri="{02D57815-91ED-43cb-92C2-25804820EDAC}">
                        <c15:formulaRef>
                          <c15:sqref>'Ark1'!$A$3</c15:sqref>
                        </c15:formulaRef>
                      </c:ext>
                    </c:extLst>
                    <c:strCache>
                      <c:ptCount val="1"/>
                      <c:pt idx="0">
                        <c:v>Dagtilbud</c:v>
                      </c:pt>
                    </c:strCache>
                  </c:strRef>
                </c:tx>
                <c:dPt>
                  <c:idx val="0"/>
                  <c:bubble3D val="0"/>
                  <c:spPr>
                    <a:solidFill>
                      <a:schemeClr val="accent1"/>
                    </a:solidFill>
                    <a:ln>
                      <a:noFill/>
                    </a:ln>
                    <a:effectLst/>
                  </c:spPr>
                  <c:extLst>
                    <c:ext xmlns:c16="http://schemas.microsoft.com/office/drawing/2014/chart" uri="{C3380CC4-5D6E-409C-BE32-E72D297353CC}">
                      <c16:uniqueId val="{00000005-6D98-4F8C-827E-67D558B5C1A5}"/>
                    </c:ext>
                  </c:extLst>
                </c:dPt>
                <c:dPt>
                  <c:idx val="1"/>
                  <c:bubble3D val="0"/>
                  <c:spPr>
                    <a:solidFill>
                      <a:schemeClr val="accent2"/>
                    </a:solidFill>
                    <a:ln>
                      <a:noFill/>
                    </a:ln>
                    <a:effectLst/>
                  </c:spPr>
                  <c:extLst>
                    <c:ext xmlns:c16="http://schemas.microsoft.com/office/drawing/2014/chart" uri="{C3380CC4-5D6E-409C-BE32-E72D297353CC}">
                      <c16:uniqueId val="{00000007-6D98-4F8C-827E-67D558B5C1A5}"/>
                    </c:ext>
                  </c:extLst>
                </c:dPt>
                <c:dPt>
                  <c:idx val="2"/>
                  <c:bubble3D val="0"/>
                  <c:spPr>
                    <a:solidFill>
                      <a:schemeClr val="accent3"/>
                    </a:solidFill>
                    <a:ln>
                      <a:noFill/>
                    </a:ln>
                    <a:effectLst/>
                  </c:spPr>
                  <c:extLst>
                    <c:ext xmlns:c16="http://schemas.microsoft.com/office/drawing/2014/chart" uri="{C3380CC4-5D6E-409C-BE32-E72D297353CC}">
                      <c16:uniqueId val="{0000000B-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c:v>
                      </c:pt>
                      <c:pt idx="1">
                        <c:v>Deltid</c:v>
                      </c:pt>
                      <c:pt idx="2">
                        <c:v>Timeløn</c:v>
                      </c:pt>
                    </c:strCache>
                  </c:strRef>
                </c:cat>
                <c:val>
                  <c:numRef>
                    <c:extLst>
                      <c:ext uri="{02D57815-91ED-43cb-92C2-25804820EDAC}">
                        <c15:formulaRef>
                          <c15:sqref>'Ark1'!$B$3:$D$3</c15:sqref>
                        </c15:formulaRef>
                      </c:ext>
                    </c:extLst>
                    <c:numCache>
                      <c:formatCode>0.0%</c:formatCode>
                      <c:ptCount val="3"/>
                      <c:pt idx="0">
                        <c:v>0.3182927772193565</c:v>
                      </c:pt>
                      <c:pt idx="1">
                        <c:v>0.49009753349607327</c:v>
                      </c:pt>
                      <c:pt idx="2">
                        <c:v>0.19160968928457026</c:v>
                      </c:pt>
                    </c:numCache>
                  </c:numRef>
                </c:val>
                <c:extLst>
                  <c:ext xmlns:c16="http://schemas.microsoft.com/office/drawing/2014/chart" uri="{C3380CC4-5D6E-409C-BE32-E72D297353CC}">
                    <c16:uniqueId val="{00000001-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9-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0.37242476690302051</c:v>
                      </c:pt>
                      <c:pt idx="1">
                        <c:v>0.39260789458991679</c:v>
                      </c:pt>
                      <c:pt idx="2">
                        <c:v>0.2349673385070627</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D-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0.17224699569193561</c:v>
                      </c:pt>
                      <c:pt idx="1">
                        <c:v>0.74151613634645908</c:v>
                      </c:pt>
                      <c:pt idx="2">
                        <c:v>8.6236867961605318E-2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Ergo/Fys</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0.42419616448812136</c:v>
                      </c:pt>
                      <c:pt idx="1">
                        <c:v>0.56578570747066115</c:v>
                      </c:pt>
                      <c:pt idx="2">
                        <c:v>1.001812804121744E-2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Assistenter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0.65980672870436652</c:v>
                      </c:pt>
                      <c:pt idx="1">
                        <c:v>0.33697208303507514</c:v>
                      </c:pt>
                      <c:pt idx="2">
                        <c:v>3.2211882605583395E-3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pt idx="0">
                        <c:v>Total</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3370-4B6C-9779-5A6AD2DEB35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0.0%</c:formatCode>
                      <c:ptCount val="3"/>
                      <c:pt idx="0">
                        <c:v>0.46155680823616763</c:v>
                      </c:pt>
                      <c:pt idx="1">
                        <c:v>0.39544057440798397</c:v>
                      </c:pt>
                      <c:pt idx="2">
                        <c:v>0.1430026173558484</c:v>
                      </c:pt>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'Ark1'!$A$2</c:f>
              <c:strCache>
                <c:ptCount val="1"/>
                <c:pt idx="0">
                  <c:v>Ældre- og sundhedsområdet</c:v>
                </c:pt>
              </c:strCache>
            </c:strRef>
          </c:tx>
          <c:dPt>
            <c:idx val="0"/>
            <c:bubble3D val="0"/>
            <c:spPr>
              <a:solidFill>
                <a:schemeClr val="accent1"/>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solidFill>
                <a:schemeClr val="accent4"/>
              </a:solidFill>
              <a:ln>
                <a:noFill/>
              </a:ln>
              <a:effectLst/>
            </c:spPr>
            <c:extLst>
              <c:ext xmlns:c16="http://schemas.microsoft.com/office/drawing/2014/chart" uri="{C3380CC4-5D6E-409C-BE32-E72D297353CC}">
                <c16:uniqueId val="{0000001D-7264-4B47-8211-4C5EE2412EEB}"/>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'Ark1'!$B$2:$D$2</c:f>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1"/>
                <c:order val="1"/>
                <c:tx>
                  <c:strRef>
                    <c:extLst>
                      <c:ext uri="{02D57815-91ED-43cb-92C2-25804820EDAC}">
                        <c15:formulaRef>
                          <c15:sqref>'Ark1'!$A$3</c15:sqref>
                        </c15:formulaRef>
                      </c:ext>
                    </c:extLst>
                    <c:strCache>
                      <c:ptCount val="1"/>
                      <c:pt idx="0">
                        <c:v>Dagtilbudsområdet</c:v>
                      </c:pt>
                    </c:strCache>
                  </c:strRef>
                </c:tx>
                <c:dPt>
                  <c:idx val="0"/>
                  <c:bubble3D val="0"/>
                  <c:spPr>
                    <a:solidFill>
                      <a:schemeClr val="accent1"/>
                    </a:solidFill>
                    <a:ln>
                      <a:noFill/>
                    </a:ln>
                    <a:effectLst/>
                  </c:spPr>
                  <c:extLst>
                    <c:ext xmlns:c16="http://schemas.microsoft.com/office/drawing/2014/chart" uri="{C3380CC4-5D6E-409C-BE32-E72D297353CC}">
                      <c16:uniqueId val="{00000005-6D98-4F8C-827E-67D558B5C1A5}"/>
                    </c:ext>
                  </c:extLst>
                </c:dPt>
                <c:dPt>
                  <c:idx val="1"/>
                  <c:bubble3D val="0"/>
                  <c:spPr>
                    <a:solidFill>
                      <a:schemeClr val="accent2"/>
                    </a:solidFill>
                    <a:ln>
                      <a:noFill/>
                    </a:ln>
                    <a:effectLst/>
                  </c:spPr>
                  <c:extLst>
                    <c:ext xmlns:c16="http://schemas.microsoft.com/office/drawing/2014/chart" uri="{C3380CC4-5D6E-409C-BE32-E72D297353CC}">
                      <c16:uniqueId val="{00000007-6D98-4F8C-827E-67D558B5C1A5}"/>
                    </c:ext>
                  </c:extLst>
                </c:dPt>
                <c:dPt>
                  <c:idx val="2"/>
                  <c:bubble3D val="0"/>
                  <c:spPr>
                    <a:solidFill>
                      <a:schemeClr val="accent3"/>
                    </a:solidFill>
                    <a:ln>
                      <a:noFill/>
                    </a:ln>
                    <a:effectLst/>
                  </c:spPr>
                  <c:extLst>
                    <c:ext xmlns:c16="http://schemas.microsoft.com/office/drawing/2014/chart" uri="{C3380CC4-5D6E-409C-BE32-E72D297353CC}">
                      <c16:uniqueId val="{0000000B-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'Ark1'!$B$3:$D$3</c15:sqref>
                        </c15:formulaRef>
                      </c:ext>
                    </c:extLst>
                    <c:numCache>
                      <c:formatCode>0.0%</c:formatCode>
                      <c:ptCount val="3"/>
                      <c:pt idx="0">
                        <c:v>0.34494081871839</c:v>
                      </c:pt>
                      <c:pt idx="1">
                        <c:v>0.4538428238076635</c:v>
                      </c:pt>
                      <c:pt idx="2">
                        <c:v>0.20121635747394651</c:v>
                      </c:pt>
                    </c:numCache>
                  </c:numRef>
                </c:val>
                <c:extLst>
                  <c:ext xmlns:c16="http://schemas.microsoft.com/office/drawing/2014/chart" uri="{C3380CC4-5D6E-409C-BE32-E72D297353CC}">
                    <c16:uniqueId val="{00000001-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9-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Rengøringsområdet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D-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 fysioterapeutområdet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6D98-4F8C-827E-67D558B5C1A5}"/>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6D98-4F8C-827E-67D558B5C1A5}"/>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71D7-4EEB-A494-69FF3939E49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1"/>
          <c:order val="1"/>
          <c:tx>
            <c:strRef>
              <c:f>'Ark1'!$A$3</c:f>
              <c:strCache>
                <c:ptCount val="1"/>
                <c:pt idx="0">
                  <c:v>Dagtilbudsområdet</c:v>
                </c:pt>
              </c:strCache>
            </c:strRef>
          </c:tx>
          <c:dPt>
            <c:idx val="0"/>
            <c:bubble3D val="0"/>
            <c:spPr>
              <a:solidFill>
                <a:schemeClr val="accent1"/>
              </a:solidFill>
              <a:ln>
                <a:noFill/>
              </a:ln>
              <a:effectLst/>
            </c:spPr>
            <c:extLst>
              <c:ext xmlns:c16="http://schemas.microsoft.com/office/drawing/2014/chart" uri="{C3380CC4-5D6E-409C-BE32-E72D297353CC}">
                <c16:uniqueId val="{00000005-1E81-47F6-A53A-21E5DC52EFEF}"/>
              </c:ext>
            </c:extLst>
          </c:dPt>
          <c:dPt>
            <c:idx val="1"/>
            <c:bubble3D val="0"/>
            <c:spPr>
              <a:solidFill>
                <a:schemeClr val="accent2"/>
              </a:solidFill>
              <a:ln>
                <a:noFill/>
              </a:ln>
              <a:effectLst/>
            </c:spPr>
            <c:extLst>
              <c:ext xmlns:c16="http://schemas.microsoft.com/office/drawing/2014/chart" uri="{C3380CC4-5D6E-409C-BE32-E72D297353CC}">
                <c16:uniqueId val="{00000007-1E81-47F6-A53A-21E5DC52EFEF}"/>
              </c:ext>
            </c:extLst>
          </c:dPt>
          <c:dPt>
            <c:idx val="2"/>
            <c:bubble3D val="0"/>
            <c:spPr>
              <a:solidFill>
                <a:schemeClr val="accent4"/>
              </a:solidFill>
              <a:ln>
                <a:noFill/>
              </a:ln>
              <a:effectLst/>
            </c:spPr>
            <c:extLst>
              <c:ext xmlns:c16="http://schemas.microsoft.com/office/drawing/2014/chart" uri="{C3380CC4-5D6E-409C-BE32-E72D297353CC}">
                <c16:uniqueId val="{0000001D-0210-4364-996F-6D06234198EF}"/>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'Ark1'!$B$3:$D$3</c:f>
              <c:numCache>
                <c:formatCode>0.0%</c:formatCode>
                <c:ptCount val="3"/>
                <c:pt idx="0">
                  <c:v>0.34494081871839</c:v>
                </c:pt>
                <c:pt idx="1">
                  <c:v>0.4538428238076635</c:v>
                </c:pt>
                <c:pt idx="2">
                  <c:v>0.20121635747394651</c:v>
                </c:pt>
              </c:numCache>
            </c:numRef>
          </c:val>
          <c:extLst xmlns:c15="http://schemas.microsoft.com/office/drawing/2012/chart">
            <c:ext xmlns:c16="http://schemas.microsoft.com/office/drawing/2014/chart" uri="{C3380CC4-5D6E-409C-BE32-E72D297353CC}">
              <c16:uniqueId val="{00000001-1EAD-4D71-B659-C6D7A242619F}"/>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0"/>
                <c:order val="0"/>
                <c:tx>
                  <c:strRef>
                    <c:extLst>
                      <c:ext uri="{02D57815-91ED-43cb-92C2-25804820EDAC}">
                        <c15:formulaRef>
                          <c15:sqref>'Ark1'!$A$2</c15:sqref>
                        </c15:formulaRef>
                      </c:ext>
                    </c:extLst>
                    <c:strCache>
                      <c:ptCount val="1"/>
                      <c:pt idx="0">
                        <c:v>Ældre- og sundhedsområdet</c:v>
                      </c:pt>
                    </c:strCache>
                  </c:strRef>
                </c:tx>
                <c:spPr>
                  <a:pattFill prst="ltUpDiag">
                    <a:fgClr>
                      <a:schemeClr val="accent2"/>
                    </a:fgClr>
                    <a:bgClr>
                      <a:schemeClr val="accent2">
                        <a:lumMod val="40000"/>
                        <a:lumOff val="60000"/>
                      </a:schemeClr>
                    </a:bgClr>
                  </a:pattFill>
                </c:spPr>
                <c:dPt>
                  <c:idx val="0"/>
                  <c:bubble3D val="0"/>
                  <c:spPr>
                    <a:solidFill>
                      <a:schemeClr val="bg1">
                        <a:lumMod val="65000"/>
                      </a:schemeClr>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pattFill prst="ltUpDiag">
                      <a:fgClr>
                        <a:schemeClr val="accent2"/>
                      </a:fgClr>
                      <a:bgClr>
                        <a:schemeClr val="accent2">
                          <a:lumMod val="40000"/>
                          <a:lumOff val="60000"/>
                        </a:schemeClr>
                      </a:bgClr>
                    </a:pattFill>
                    <a:ln>
                      <a:noFill/>
                    </a:ln>
                    <a:effectLst/>
                  </c:spPr>
                  <c:extLst>
                    <c:ext xmlns:c16="http://schemas.microsoft.com/office/drawing/2014/chart" uri="{C3380CC4-5D6E-409C-BE32-E72D297353CC}">
                      <c16:uniqueId val="{0000000B-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'Ark1'!$B$2:$D$2</c15:sqref>
                        </c15:formulaRef>
                      </c:ext>
                    </c:extLst>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Rengøringsområdet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D-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 fysioterapeutområdet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3BD5-4DD2-857C-FDE7B971E3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2"/>
          <c:order val="2"/>
          <c:tx>
            <c:strRef>
              <c:f>'Ark1'!$A$4</c:f>
              <c:strCache>
                <c:ptCount val="1"/>
                <c:pt idx="0">
                  <c:v>Socialområdet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1E81-47F6-A53A-21E5DC52EFEF}"/>
              </c:ext>
            </c:extLst>
          </c:dPt>
          <c:dPt>
            <c:idx val="2"/>
            <c:bubble3D val="0"/>
            <c:spPr>
              <a:solidFill>
                <a:schemeClr val="accent4"/>
              </a:solidFill>
              <a:ln>
                <a:noFill/>
              </a:ln>
              <a:effectLst/>
            </c:spPr>
            <c:extLst>
              <c:ext xmlns:c16="http://schemas.microsoft.com/office/drawing/2014/chart" uri="{C3380CC4-5D6E-409C-BE32-E72D297353CC}">
                <c16:uniqueId val="{0000001D-254B-4ECF-9819-6956BB2B3DC6}"/>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'Ark1'!$B$4:$D$4</c:f>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0"/>
                <c:order val="0"/>
                <c:tx>
                  <c:strRef>
                    <c:extLst>
                      <c:ext uri="{02D57815-91ED-43cb-92C2-25804820EDAC}">
                        <c15:formulaRef>
                          <c15:sqref>'Ark1'!$A$2</c15:sqref>
                        </c15:formulaRef>
                      </c:ext>
                    </c:extLst>
                    <c:strCache>
                      <c:ptCount val="1"/>
                      <c:pt idx="0">
                        <c:v>Ældre- og sundhedsområdet</c:v>
                      </c:pt>
                    </c:strCache>
                  </c:strRef>
                </c:tx>
                <c:spPr>
                  <a:pattFill prst="ltUpDiag">
                    <a:fgClr>
                      <a:schemeClr val="accent2"/>
                    </a:fgClr>
                    <a:bgClr>
                      <a:schemeClr val="accent2">
                        <a:lumMod val="40000"/>
                        <a:lumOff val="60000"/>
                      </a:schemeClr>
                    </a:bgClr>
                  </a:pattFill>
                </c:spPr>
                <c:dPt>
                  <c:idx val="0"/>
                  <c:bubble3D val="0"/>
                  <c:spPr>
                    <a:solidFill>
                      <a:schemeClr val="bg1">
                        <a:lumMod val="65000"/>
                      </a:schemeClr>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pattFill prst="ltUpDiag">
                      <a:fgClr>
                        <a:schemeClr val="accent2"/>
                      </a:fgClr>
                      <a:bgClr>
                        <a:schemeClr val="accent2">
                          <a:lumMod val="40000"/>
                          <a:lumOff val="60000"/>
                        </a:schemeClr>
                      </a:bgClr>
                    </a:pattFill>
                    <a:ln>
                      <a:noFill/>
                    </a:ln>
                    <a:effectLst/>
                  </c:spPr>
                  <c:extLst>
                    <c:ext xmlns:c16="http://schemas.microsoft.com/office/drawing/2014/chart" uri="{C3380CC4-5D6E-409C-BE32-E72D297353CC}">
                      <c16:uniqueId val="{0000000B-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'Ark1'!$B$2:$D$2</c15:sqref>
                        </c15:formulaRef>
                      </c:ext>
                    </c:extLst>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'Ark1'!$A$3</c15:sqref>
                        </c15:formulaRef>
                      </c:ext>
                    </c:extLst>
                    <c:strCache>
                      <c:ptCount val="1"/>
                      <c:pt idx="0">
                        <c:v>Dagtilbudsområdet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'Ark1'!$B$3:$D$3</c15:sqref>
                        </c15:formulaRef>
                      </c:ext>
                    </c:extLst>
                    <c:numCache>
                      <c:formatCode>0.0%</c:formatCode>
                      <c:ptCount val="3"/>
                      <c:pt idx="0">
                        <c:v>0.34494081871839</c:v>
                      </c:pt>
                      <c:pt idx="1">
                        <c:v>0.4538428238076635</c:v>
                      </c:pt>
                      <c:pt idx="2">
                        <c:v>0.20121635747394651</c:v>
                      </c:pt>
                    </c:numCache>
                  </c:numRef>
                </c:val>
                <c:extLst xmlns:c15="http://schemas.microsoft.com/office/drawing/2012/chart">
                  <c:ext xmlns:c16="http://schemas.microsoft.com/office/drawing/2014/chart" uri="{C3380CC4-5D6E-409C-BE32-E72D297353CC}">
                    <c16:uniqueId val="{00000001-1EAD-4D71-B659-C6D7A242619F}"/>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Rengøringsområdet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D-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 fysioterapeutområdet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4270-4D57-A32F-612F6760DC92}"/>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3"/>
          <c:order val="3"/>
          <c:tx>
            <c:strRef>
              <c:f>'Ark1'!$A$5</c:f>
              <c:strCache>
                <c:ptCount val="1"/>
                <c:pt idx="0">
                  <c:v>Rengøringsområdet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D-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1E81-47F6-A53A-21E5DC52EFEF}"/>
              </c:ext>
            </c:extLst>
          </c:dPt>
          <c:dPt>
            <c:idx val="2"/>
            <c:bubble3D val="0"/>
            <c:spPr>
              <a:solidFill>
                <a:schemeClr val="accent4"/>
              </a:solidFill>
              <a:ln>
                <a:noFill/>
              </a:ln>
              <a:effectLst/>
            </c:spPr>
            <c:extLst>
              <c:ext xmlns:c16="http://schemas.microsoft.com/office/drawing/2014/chart" uri="{C3380CC4-5D6E-409C-BE32-E72D297353CC}">
                <c16:uniqueId val="{0000001D-85D2-4C90-86DF-EE2685A373D1}"/>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'Ark1'!$B$5:$D$5</c:f>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0"/>
                <c:order val="0"/>
                <c:tx>
                  <c:strRef>
                    <c:extLst>
                      <c:ext uri="{02D57815-91ED-43cb-92C2-25804820EDAC}">
                        <c15:formulaRef>
                          <c15:sqref>'Ark1'!$A$2</c15:sqref>
                        </c15:formulaRef>
                      </c:ext>
                    </c:extLst>
                    <c:strCache>
                      <c:ptCount val="1"/>
                      <c:pt idx="0">
                        <c:v>Ældre- og sundhedsområdet</c:v>
                      </c:pt>
                    </c:strCache>
                  </c:strRef>
                </c:tx>
                <c:spPr>
                  <a:pattFill prst="ltUpDiag">
                    <a:fgClr>
                      <a:schemeClr val="accent2"/>
                    </a:fgClr>
                    <a:bgClr>
                      <a:schemeClr val="accent2">
                        <a:lumMod val="40000"/>
                        <a:lumOff val="60000"/>
                      </a:schemeClr>
                    </a:bgClr>
                  </a:pattFill>
                </c:spPr>
                <c:dPt>
                  <c:idx val="0"/>
                  <c:bubble3D val="0"/>
                  <c:spPr>
                    <a:solidFill>
                      <a:schemeClr val="bg1">
                        <a:lumMod val="65000"/>
                      </a:schemeClr>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pattFill prst="ltUpDiag">
                      <a:fgClr>
                        <a:schemeClr val="accent2"/>
                      </a:fgClr>
                      <a:bgClr>
                        <a:schemeClr val="accent2">
                          <a:lumMod val="40000"/>
                          <a:lumOff val="60000"/>
                        </a:schemeClr>
                      </a:bgClr>
                    </a:pattFill>
                    <a:ln>
                      <a:noFill/>
                    </a:ln>
                    <a:effectLst/>
                  </c:spPr>
                  <c:extLst>
                    <c:ext xmlns:c16="http://schemas.microsoft.com/office/drawing/2014/chart" uri="{C3380CC4-5D6E-409C-BE32-E72D297353CC}">
                      <c16:uniqueId val="{0000000B-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'Ark1'!$B$2:$D$2</c15:sqref>
                        </c15:formulaRef>
                      </c:ext>
                    </c:extLst>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'Ark1'!$A$3</c15:sqref>
                        </c15:formulaRef>
                      </c:ext>
                    </c:extLst>
                    <c:strCache>
                      <c:ptCount val="1"/>
                      <c:pt idx="0">
                        <c:v>Dagtilbudsområdet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'Ark1'!$B$3:$D$3</c15:sqref>
                        </c15:formulaRef>
                      </c:ext>
                    </c:extLst>
                    <c:numCache>
                      <c:formatCode>0.0%</c:formatCode>
                      <c:ptCount val="3"/>
                      <c:pt idx="0">
                        <c:v>0.34494081871839</c:v>
                      </c:pt>
                      <c:pt idx="1">
                        <c:v>0.4538428238076635</c:v>
                      </c:pt>
                      <c:pt idx="2">
                        <c:v>0.20121635747394651</c:v>
                      </c:pt>
                    </c:numCache>
                  </c:numRef>
                </c:val>
                <c:extLst xmlns:c15="http://schemas.microsoft.com/office/drawing/2012/chart">
                  <c:ext xmlns:c16="http://schemas.microsoft.com/office/drawing/2014/chart" uri="{C3380CC4-5D6E-409C-BE32-E72D297353CC}">
                    <c16:uniqueId val="{00000001-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 fysioterapeutområdet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F100-40EC-9951-C2322637836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4"/>
          <c:order val="4"/>
          <c:tx>
            <c:strRef>
              <c:f>'Ark1'!$A$6</c:f>
              <c:strCache>
                <c:ptCount val="1"/>
                <c:pt idx="0">
                  <c:v>Ergo- fysioterapeutområdet</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1-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1E81-47F6-A53A-21E5DC52EFEF}"/>
              </c:ext>
            </c:extLst>
          </c:dPt>
          <c:dPt>
            <c:idx val="2"/>
            <c:bubble3D val="0"/>
            <c:spPr>
              <a:solidFill>
                <a:schemeClr val="accent4"/>
              </a:solidFill>
              <a:ln>
                <a:noFill/>
              </a:ln>
              <a:effectLst/>
            </c:spPr>
            <c:extLst>
              <c:ext xmlns:c16="http://schemas.microsoft.com/office/drawing/2014/chart" uri="{C3380CC4-5D6E-409C-BE32-E72D297353CC}">
                <c16:uniqueId val="{0000001D-8DF6-435F-9B86-75E5081257CF}"/>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'Ark1'!$B$6:$D$6</c:f>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ser>
        <c:dLbls>
          <c:showLegendKey val="0"/>
          <c:showVal val="1"/>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0"/>
                <c:order val="0"/>
                <c:tx>
                  <c:strRef>
                    <c:extLst>
                      <c:ext uri="{02D57815-91ED-43cb-92C2-25804820EDAC}">
                        <c15:formulaRef>
                          <c15:sqref>'Ark1'!$A$2</c15:sqref>
                        </c15:formulaRef>
                      </c:ext>
                    </c:extLst>
                    <c:strCache>
                      <c:ptCount val="1"/>
                      <c:pt idx="0">
                        <c:v>Ældre- og sundhedsområdet</c:v>
                      </c:pt>
                    </c:strCache>
                  </c:strRef>
                </c:tx>
                <c:spPr>
                  <a:pattFill prst="ltUpDiag">
                    <a:fgClr>
                      <a:schemeClr val="accent2"/>
                    </a:fgClr>
                    <a:bgClr>
                      <a:schemeClr val="accent2">
                        <a:lumMod val="40000"/>
                        <a:lumOff val="60000"/>
                      </a:schemeClr>
                    </a:bgClr>
                  </a:pattFill>
                </c:spPr>
                <c:dPt>
                  <c:idx val="0"/>
                  <c:bubble3D val="0"/>
                  <c:spPr>
                    <a:solidFill>
                      <a:schemeClr val="bg1">
                        <a:lumMod val="65000"/>
                      </a:schemeClr>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pattFill prst="ltUpDiag">
                      <a:fgClr>
                        <a:schemeClr val="accent2"/>
                      </a:fgClr>
                      <a:bgClr>
                        <a:schemeClr val="accent2">
                          <a:lumMod val="40000"/>
                          <a:lumOff val="60000"/>
                        </a:schemeClr>
                      </a:bgClr>
                    </a:pattFill>
                    <a:ln>
                      <a:noFill/>
                    </a:ln>
                    <a:effectLst/>
                  </c:spPr>
                  <c:extLst>
                    <c:ext xmlns:c16="http://schemas.microsoft.com/office/drawing/2014/chart" uri="{C3380CC4-5D6E-409C-BE32-E72D297353CC}">
                      <c16:uniqueId val="{0000000B-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'Ark1'!$B$2:$D$2</c15:sqref>
                        </c15:formulaRef>
                      </c:ext>
                    </c:extLst>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'Ark1'!$A$3</c15:sqref>
                        </c15:formulaRef>
                      </c:ext>
                    </c:extLst>
                    <c:strCache>
                      <c:ptCount val="1"/>
                      <c:pt idx="0">
                        <c:v>Dagtilbudsområdet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'Ark1'!$B$3:$D$3</c15:sqref>
                        </c15:formulaRef>
                      </c:ext>
                    </c:extLst>
                    <c:numCache>
                      <c:formatCode>0.0%</c:formatCode>
                      <c:ptCount val="3"/>
                      <c:pt idx="0">
                        <c:v>0.34494081871839</c:v>
                      </c:pt>
                      <c:pt idx="1">
                        <c:v>0.4538428238076635</c:v>
                      </c:pt>
                      <c:pt idx="2">
                        <c:v>0.20121635747394651</c:v>
                      </c:pt>
                    </c:numCache>
                  </c:numRef>
                </c:val>
                <c:extLst xmlns:c15="http://schemas.microsoft.com/office/drawing/2012/chart">
                  <c:ext xmlns:c16="http://schemas.microsoft.com/office/drawing/2014/chart" uri="{C3380CC4-5D6E-409C-BE32-E72D297353CC}">
                    <c16:uniqueId val="{00000001-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D-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5"/>
                <c:order val="5"/>
                <c:tx>
                  <c:strRef>
                    <c:extLst xmlns:c15="http://schemas.microsoft.com/office/drawing/2012/chart">
                      <c:ext xmlns:c15="http://schemas.microsoft.com/office/drawing/2012/chart" uri="{02D57815-91ED-43cb-92C2-25804820EDAC}">
                        <c15:formulaRef>
                          <c15:sqref>'Ark1'!$A$7</c15:sqref>
                        </c15:formulaRef>
                      </c:ext>
                    </c:extLst>
                    <c:strCache>
                      <c:ptCount val="1"/>
                      <c:pt idx="0">
                        <c:v>Assistent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'Ark1'!$B$7:$D$7</c15:sqref>
                        </c15:formulaRef>
                      </c:ext>
                    </c:extLst>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839C-48DC-8853-C16C8CFC06F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5"/>
          <c:order val="5"/>
          <c:tx>
            <c:strRef>
              <c:f>'Ark1'!$A$7</c:f>
              <c:strCache>
                <c:ptCount val="1"/>
                <c:pt idx="0">
                  <c:v>Specialister (HK)</c:v>
                </c:pt>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7-1E81-47F6-A53A-21E5DC52EFEF}"/>
              </c:ext>
            </c:extLst>
          </c:dPt>
          <c:dPt>
            <c:idx val="2"/>
            <c:bubble3D val="0"/>
            <c:spPr>
              <a:solidFill>
                <a:schemeClr val="accent4"/>
              </a:solidFill>
              <a:ln>
                <a:noFill/>
              </a:ln>
              <a:effectLst/>
            </c:spPr>
            <c:extLst>
              <c:ext xmlns:c16="http://schemas.microsoft.com/office/drawing/2014/chart" uri="{C3380CC4-5D6E-409C-BE32-E72D297353CC}">
                <c16:uniqueId val="{0000001D-09C7-4E91-8AD6-423CC429B497}"/>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 </c:v>
                </c:pt>
                <c:pt idx="1">
                  <c:v>Deltid</c:v>
                </c:pt>
                <c:pt idx="2">
                  <c:v>Timeløn</c:v>
                </c:pt>
              </c:strCache>
            </c:strRef>
          </c:cat>
          <c:val>
            <c:numRef>
              <c:f>'Ark1'!$B$7:$D$7</c:f>
              <c:numCache>
                <c:formatCode>0.0%</c:formatCode>
                <c:ptCount val="3"/>
                <c:pt idx="0">
                  <c:v>0.74798637764203468</c:v>
                </c:pt>
                <c:pt idx="1">
                  <c:v>0.25012162819611872</c:v>
                </c:pt>
                <c:pt idx="2">
                  <c:v>1.8919941618465864E-3</c:v>
                </c:pt>
              </c:numCache>
            </c:numRef>
          </c:val>
          <c:extLst xmlns:c15="http://schemas.microsoft.com/office/drawing/2012/chart">
            <c:ext xmlns:c16="http://schemas.microsoft.com/office/drawing/2014/chart" uri="{C3380CC4-5D6E-409C-BE32-E72D297353CC}">
              <c16:uniqueId val="{00000004-9C56-4A83-BA81-254257590891}"/>
            </c:ext>
          </c:extLst>
        </c:ser>
        <c:dLbls>
          <c:showLegendKey val="0"/>
          <c:showVal val="0"/>
          <c:showCatName val="0"/>
          <c:showSerName val="0"/>
          <c:showPercent val="0"/>
          <c:showBubbleSize val="0"/>
          <c:showLeaderLines val="1"/>
        </c:dLbls>
        <c:firstSliceAng val="0"/>
        <c:holeSize val="50"/>
        <c:extLst>
          <c:ext xmlns:c15="http://schemas.microsoft.com/office/drawing/2012/chart" uri="{02D57815-91ED-43cb-92C2-25804820EDAC}">
            <c15:filteredPieSeries>
              <c15:ser>
                <c:idx val="0"/>
                <c:order val="0"/>
                <c:tx>
                  <c:strRef>
                    <c:extLst>
                      <c:ext uri="{02D57815-91ED-43cb-92C2-25804820EDAC}">
                        <c15:formulaRef>
                          <c15:sqref>'Ark1'!$A$2</c15:sqref>
                        </c15:formulaRef>
                      </c:ext>
                    </c:extLst>
                    <c:strCache>
                      <c:ptCount val="1"/>
                      <c:pt idx="0">
                        <c:v>Ældre- og sundhedsområdet</c:v>
                      </c:pt>
                    </c:strCache>
                  </c:strRef>
                </c:tx>
                <c:spPr>
                  <a:pattFill prst="ltUpDiag">
                    <a:fgClr>
                      <a:schemeClr val="accent2"/>
                    </a:fgClr>
                    <a:bgClr>
                      <a:schemeClr val="accent2">
                        <a:lumMod val="40000"/>
                        <a:lumOff val="60000"/>
                      </a:schemeClr>
                    </a:bgClr>
                  </a:pattFill>
                </c:spPr>
                <c:dPt>
                  <c:idx val="0"/>
                  <c:bubble3D val="0"/>
                  <c:spPr>
                    <a:solidFill>
                      <a:schemeClr val="bg1">
                        <a:lumMod val="65000"/>
                      </a:schemeClr>
                    </a:solidFill>
                    <a:ln>
                      <a:noFill/>
                    </a:ln>
                    <a:effectLst/>
                  </c:spPr>
                  <c:extLst>
                    <c:ext xmlns:c16="http://schemas.microsoft.com/office/drawing/2014/chart" uri="{C3380CC4-5D6E-409C-BE32-E72D297353CC}">
                      <c16:uniqueId val="{00000007-9C56-4A83-BA81-254257590891}"/>
                    </c:ext>
                  </c:extLst>
                </c:dPt>
                <c:dPt>
                  <c:idx val="1"/>
                  <c:bubble3D val="0"/>
                  <c:spPr>
                    <a:solidFill>
                      <a:schemeClr val="accent2"/>
                    </a:solidFill>
                    <a:ln>
                      <a:noFill/>
                    </a:ln>
                    <a:effectLst/>
                  </c:spPr>
                  <c:extLst>
                    <c:ext xmlns:c16="http://schemas.microsoft.com/office/drawing/2014/chart" uri="{C3380CC4-5D6E-409C-BE32-E72D297353CC}">
                      <c16:uniqueId val="{00000006-9C56-4A83-BA81-254257590891}"/>
                    </c:ext>
                  </c:extLst>
                </c:dPt>
                <c:dPt>
                  <c:idx val="2"/>
                  <c:bubble3D val="0"/>
                  <c:spPr>
                    <a:pattFill prst="ltUpDiag">
                      <a:fgClr>
                        <a:schemeClr val="accent2"/>
                      </a:fgClr>
                      <a:bgClr>
                        <a:schemeClr val="accent2">
                          <a:lumMod val="40000"/>
                          <a:lumOff val="60000"/>
                        </a:schemeClr>
                      </a:bgClr>
                    </a:pattFill>
                    <a:ln>
                      <a:noFill/>
                    </a:ln>
                    <a:effectLst/>
                  </c:spPr>
                  <c:extLst>
                    <c:ext xmlns:c16="http://schemas.microsoft.com/office/drawing/2014/chart" uri="{C3380CC4-5D6E-409C-BE32-E72D297353CC}">
                      <c16:uniqueId val="{0000000B-D058-4198-9606-69C5F28EB1FE}"/>
                    </c:ext>
                  </c:extLst>
                </c:dPt>
                <c:dLbls>
                  <c:dLbl>
                    <c:idx val="0"/>
                    <c:delete val="1"/>
                    <c:extLst>
                      <c:ext uri="{CE6537A1-D6FC-4f65-9D91-7224C49458BB}"/>
                      <c:ext xmlns:c16="http://schemas.microsoft.com/office/drawing/2014/chart" uri="{C3380CC4-5D6E-409C-BE32-E72D297353CC}">
                        <c16:uniqueId val="{00000007-9C56-4A83-BA81-254257590891}"/>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'Ark1'!$B$1:$D$1</c15:sqref>
                        </c15:formulaRef>
                      </c:ext>
                    </c:extLst>
                    <c:strCache>
                      <c:ptCount val="3"/>
                      <c:pt idx="0">
                        <c:v>Fuldtid </c:v>
                      </c:pt>
                      <c:pt idx="1">
                        <c:v>Deltid</c:v>
                      </c:pt>
                      <c:pt idx="2">
                        <c:v>Timeløn</c:v>
                      </c:pt>
                    </c:strCache>
                  </c:strRef>
                </c:cat>
                <c:val>
                  <c:numRef>
                    <c:extLst>
                      <c:ext uri="{02D57815-91ED-43cb-92C2-25804820EDAC}">
                        <c15:formulaRef>
                          <c15:sqref>'Ark1'!$B$2:$D$2</c15:sqref>
                        </c15:formulaRef>
                      </c:ext>
                    </c:extLst>
                    <c:numCache>
                      <c:formatCode>0.0%</c:formatCode>
                      <c:ptCount val="3"/>
                      <c:pt idx="0">
                        <c:v>0.21351335497242971</c:v>
                      </c:pt>
                      <c:pt idx="1">
                        <c:v>0.61163036252004221</c:v>
                      </c:pt>
                      <c:pt idx="2">
                        <c:v>0.17485628250752805</c:v>
                      </c:pt>
                    </c:numCache>
                  </c:numRef>
                </c:val>
                <c:extLst>
                  <c:ext xmlns:c16="http://schemas.microsoft.com/office/drawing/2014/chart" uri="{C3380CC4-5D6E-409C-BE32-E72D297353CC}">
                    <c16:uniqueId val="{00000000-1EAD-4D71-B659-C6D7A242619F}"/>
                  </c:ext>
                </c:extLst>
              </c15:ser>
            </c15:filteredPieSeries>
            <c15:filteredPieSeries>
              <c15:ser>
                <c:idx val="1"/>
                <c:order val="1"/>
                <c:tx>
                  <c:strRef>
                    <c:extLst xmlns:c15="http://schemas.microsoft.com/office/drawing/2012/chart">
                      <c:ext xmlns:c15="http://schemas.microsoft.com/office/drawing/2012/chart" uri="{02D57815-91ED-43cb-92C2-25804820EDAC}">
                        <c15:formulaRef>
                          <c15:sqref>'Ark1'!$A$3</c15:sqref>
                        </c15:formulaRef>
                      </c:ext>
                    </c:extLst>
                    <c:strCache>
                      <c:ptCount val="1"/>
                      <c:pt idx="0">
                        <c:v>Dagtilbudsområdet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5-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7-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1-D058-4198-9606-69C5F28EB1FE}"/>
                    </c:ext>
                  </c:extLst>
                </c:dPt>
                <c:dLbls>
                  <c:dLbl>
                    <c:idx val="0"/>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5-1E81-47F6-A53A-21E5DC52EFEF}"/>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'Ark1'!$B$3:$D$3</c15:sqref>
                        </c15:formulaRef>
                      </c:ext>
                    </c:extLst>
                    <c:numCache>
                      <c:formatCode>0.0%</c:formatCode>
                      <c:ptCount val="3"/>
                      <c:pt idx="0">
                        <c:v>0.34494081871839</c:v>
                      </c:pt>
                      <c:pt idx="1">
                        <c:v>0.4538428238076635</c:v>
                      </c:pt>
                      <c:pt idx="2">
                        <c:v>0.20121635747394651</c:v>
                      </c:pt>
                    </c:numCache>
                  </c:numRef>
                </c:val>
                <c:extLst xmlns:c15="http://schemas.microsoft.com/office/drawing/2012/chart">
                  <c:ext xmlns:c16="http://schemas.microsoft.com/office/drawing/2014/chart" uri="{C3380CC4-5D6E-409C-BE32-E72D297353CC}">
                    <c16:uniqueId val="{00000001-1EAD-4D71-B659-C6D7A242619F}"/>
                  </c:ext>
                </c:extLst>
              </c15:ser>
            </c15:filteredPieSeries>
            <c15:filteredPieSeries>
              <c15:ser>
                <c:idx val="2"/>
                <c:order val="2"/>
                <c:tx>
                  <c:strRef>
                    <c:extLst xmlns:c15="http://schemas.microsoft.com/office/drawing/2012/chart">
                      <c:ext xmlns:c15="http://schemas.microsoft.com/office/drawing/2012/chart" uri="{02D57815-91ED-43cb-92C2-25804820EDAC}">
                        <c15:formulaRef>
                          <c15:sqref>'Ark1'!$A$4</c15:sqref>
                        </c15:formulaRef>
                      </c:ext>
                    </c:extLst>
                    <c:strCache>
                      <c:ptCount val="1"/>
                      <c:pt idx="0">
                        <c:v>Socialområdet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7-D058-4198-9606-69C5F28EB1FE}"/>
                    </c:ext>
                  </c:extLst>
                </c:dPt>
                <c:dLbls>
                  <c:dLbl>
                    <c:idx val="1"/>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B-1E81-47F6-A53A-21E5DC52EFE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'Ark1'!$B$4:$D$4</c15:sqref>
                        </c15:formulaRef>
                      </c:ext>
                    </c:extLst>
                    <c:numCache>
                      <c:formatCode>0.0%</c:formatCode>
                      <c:ptCount val="3"/>
                      <c:pt idx="0">
                        <c:v>0.40145825937354923</c:v>
                      </c:pt>
                      <c:pt idx="1">
                        <c:v>0.36341789781261091</c:v>
                      </c:pt>
                      <c:pt idx="2">
                        <c:v>0.2351238428138398</c:v>
                      </c:pt>
                    </c:numCache>
                  </c:numRef>
                </c:val>
                <c:extLst xmlns:c15="http://schemas.microsoft.com/office/drawing/2012/chart">
                  <c:ext xmlns:c16="http://schemas.microsoft.com/office/drawing/2014/chart" uri="{C3380CC4-5D6E-409C-BE32-E72D297353CC}">
                    <c16:uniqueId val="{00000001-9C56-4A83-BA81-254257590891}"/>
                  </c:ext>
                </c:extLst>
              </c15:ser>
            </c15:filteredPieSeries>
            <c15:filteredPieSeries>
              <c15:ser>
                <c:idx val="3"/>
                <c:order val="3"/>
                <c:tx>
                  <c:strRef>
                    <c:extLst xmlns:c15="http://schemas.microsoft.com/office/drawing/2012/chart">
                      <c:ext xmlns:c15="http://schemas.microsoft.com/office/drawing/2012/chart" uri="{02D57815-91ED-43cb-92C2-25804820EDAC}">
                        <c15:formulaRef>
                          <c15:sqref>'Ark1'!$A$5</c15:sqref>
                        </c15:formulaRef>
                      </c:ext>
                    </c:extLst>
                    <c:strCache>
                      <c:ptCount val="1"/>
                      <c:pt idx="0">
                        <c:v>Rengøringsområdet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0D-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0F-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1D-D058-4198-9606-69C5F28EB1FE}"/>
                    </c:ext>
                  </c:extLst>
                </c:dPt>
                <c:dLbls>
                  <c:dLbl>
                    <c:idx val="0"/>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0D-1E81-47F6-A53A-21E5DC52EFEF}"/>
                      </c:ext>
                    </c:extLst>
                  </c:dLbl>
                  <c:dLbl>
                    <c:idx val="1"/>
                    <c:showLegendKey val="0"/>
                    <c:showVal val="1"/>
                    <c:showCatName val="1"/>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F-1E81-47F6-A53A-21E5DC52EFE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'Ark1'!$B$5:$D$5</c15:sqref>
                        </c15:formulaRef>
                      </c:ext>
                    </c:extLst>
                    <c:numCache>
                      <c:formatCode>0.0%</c:formatCode>
                      <c:ptCount val="3"/>
                      <c:pt idx="0">
                        <c:v>0.24690238742822604</c:v>
                      </c:pt>
                      <c:pt idx="1">
                        <c:v>0.68751888788153526</c:v>
                      </c:pt>
                      <c:pt idx="2">
                        <c:v>6.5578724690238746E-2</c:v>
                      </c:pt>
                    </c:numCache>
                  </c:numRef>
                </c:val>
                <c:extLst xmlns:c15="http://schemas.microsoft.com/office/drawing/2012/chart">
                  <c:ext xmlns:c16="http://schemas.microsoft.com/office/drawing/2014/chart" uri="{C3380CC4-5D6E-409C-BE32-E72D297353CC}">
                    <c16:uniqueId val="{00000002-9C56-4A83-BA81-254257590891}"/>
                  </c:ext>
                </c:extLst>
              </c15:ser>
            </c15:filteredPieSeries>
            <c15:filteredPieSeries>
              <c15:ser>
                <c:idx val="4"/>
                <c:order val="4"/>
                <c:tx>
                  <c:strRef>
                    <c:extLst xmlns:c15="http://schemas.microsoft.com/office/drawing/2012/chart">
                      <c:ext xmlns:c15="http://schemas.microsoft.com/office/drawing/2012/chart" uri="{02D57815-91ED-43cb-92C2-25804820EDAC}">
                        <c15:formulaRef>
                          <c15:sqref>'Ark1'!$A$6</c15:sqref>
                        </c15:formulaRef>
                      </c:ext>
                    </c:extLst>
                    <c:strCache>
                      <c:ptCount val="1"/>
                      <c:pt idx="0">
                        <c:v>Ergo- fysioterapeutområdet</c:v>
                      </c:pt>
                    </c:strCache>
                  </c:strRef>
                </c:tx>
                <c:dPt>
                  <c:idx val="0"/>
                  <c:bubble3D val="0"/>
                  <c:spPr>
                    <a:solidFill>
                      <a:schemeClr val="bg1">
                        <a:lumMod val="65000"/>
                      </a:schemeClr>
                    </a:solidFill>
                    <a:ln>
                      <a:noFill/>
                    </a:ln>
                    <a:effectLst/>
                  </c:spPr>
                  <c:extLst xmlns:c15="http://schemas.microsoft.com/office/drawing/2012/chart">
                    <c:ext xmlns:c16="http://schemas.microsoft.com/office/drawing/2014/chart" uri="{C3380CC4-5D6E-409C-BE32-E72D297353CC}">
                      <c16:uniqueId val="{00000011-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3-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3-D058-4198-9606-69C5F28EB1FE}"/>
                    </c:ext>
                  </c:extLst>
                </c:dPt>
                <c:dLbls>
                  <c:dLbl>
                    <c:idx val="0"/>
                    <c:delete val="1"/>
                    <c:extLst xmlns:c15="http://schemas.microsoft.com/office/drawing/2012/chart">
                      <c:ext xmlns:c15="http://schemas.microsoft.com/office/drawing/2012/chart" uri="{CE6537A1-D6FC-4f65-9D91-7224C49458BB}"/>
                      <c:ext xmlns:c16="http://schemas.microsoft.com/office/drawing/2014/chart" uri="{C3380CC4-5D6E-409C-BE32-E72D297353CC}">
                        <c16:uniqueId val="{00000011-1E81-47F6-A53A-21E5DC52EFEF}"/>
                      </c:ext>
                    </c:extLst>
                  </c:dLbl>
                  <c:dLbl>
                    <c:idx val="1"/>
                    <c:showLegendKey val="0"/>
                    <c:showVal val="1"/>
                    <c:showCatName val="1"/>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3-1E81-47F6-A53A-21E5DC52EFE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c:ext xmlns:c15="http://schemas.microsoft.com/office/drawing/2012/chart" uri="{CE6537A1-D6FC-4f65-9D91-7224C49458BB}"/>
                  </c:extLst>
                </c:dLbls>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'Ark1'!$B$6:$D$6</c15:sqref>
                        </c15:formulaRef>
                      </c:ext>
                    </c:extLst>
                    <c:numCache>
                      <c:formatCode>0.0%</c:formatCode>
                      <c:ptCount val="3"/>
                      <c:pt idx="0">
                        <c:v>0.45441297021586663</c:v>
                      </c:pt>
                      <c:pt idx="1">
                        <c:v>0.53292649603789055</c:v>
                      </c:pt>
                      <c:pt idx="2">
                        <c:v>1.2660533746242828E-2</c:v>
                      </c:pt>
                    </c:numCache>
                  </c:numRef>
                </c:val>
                <c:extLst xmlns:c15="http://schemas.microsoft.com/office/drawing/2012/chart">
                  <c:ext xmlns:c16="http://schemas.microsoft.com/office/drawing/2014/chart" uri="{C3380CC4-5D6E-409C-BE32-E72D297353CC}">
                    <c16:uniqueId val="{00000003-9C56-4A83-BA81-254257590891}"/>
                  </c:ext>
                </c:extLst>
              </c15:ser>
            </c15:filteredPieSeries>
            <c15:filteredPieSeries>
              <c15:ser>
                <c:idx val="6"/>
                <c:order val="6"/>
                <c:tx>
                  <c:strRef>
                    <c:extLst xmlns:c15="http://schemas.microsoft.com/office/drawing/2012/chart">
                      <c:ext xmlns:c15="http://schemas.microsoft.com/office/drawing/2012/chart" uri="{02D57815-91ED-43cb-92C2-25804820EDAC}">
                        <c15:formulaRef>
                          <c15:sqref>'Ark1'!$A$8</c15:sqref>
                        </c15:formulaRef>
                      </c:ext>
                    </c:extLst>
                    <c:strCache>
                      <c:ptCount val="1"/>
                    </c:strCache>
                  </c:strRef>
                </c:tx>
                <c:dPt>
                  <c:idx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19-1E81-47F6-A53A-21E5DC52EFEF}"/>
                    </c:ext>
                  </c:extLst>
                </c:dPt>
                <c:dPt>
                  <c:idx val="1"/>
                  <c:bubble3D val="0"/>
                  <c:spPr>
                    <a:solidFill>
                      <a:schemeClr val="accent2"/>
                    </a:solidFill>
                    <a:ln>
                      <a:noFill/>
                    </a:ln>
                    <a:effectLst/>
                  </c:spPr>
                  <c:extLst xmlns:c15="http://schemas.microsoft.com/office/drawing/2012/chart">
                    <c:ext xmlns:c16="http://schemas.microsoft.com/office/drawing/2014/chart" uri="{C3380CC4-5D6E-409C-BE32-E72D297353CC}">
                      <c16:uniqueId val="{0000001B-1E81-47F6-A53A-21E5DC52EFEF}"/>
                    </c:ext>
                  </c:extLst>
                </c:dPt>
                <c:dPt>
                  <c:idx val="2"/>
                  <c:bubble3D val="0"/>
                  <c:spPr>
                    <a:solidFill>
                      <a:schemeClr val="accent3"/>
                    </a:solidFill>
                    <a:ln>
                      <a:noFill/>
                    </a:ln>
                    <a:effectLst/>
                  </c:spPr>
                  <c:extLst xmlns:c15="http://schemas.microsoft.com/office/drawing/2012/chart">
                    <c:ext xmlns:c16="http://schemas.microsoft.com/office/drawing/2014/chart" uri="{C3380CC4-5D6E-409C-BE32-E72D297353CC}">
                      <c16:uniqueId val="{00000029-D058-4198-9606-69C5F28EB1FE}"/>
                    </c:ext>
                  </c:extLst>
                </c:dPt>
                <c:cat>
                  <c:strRef>
                    <c:extLst xmlns:c15="http://schemas.microsoft.com/office/drawing/2012/chart">
                      <c:ext xmlns:c15="http://schemas.microsoft.com/office/drawing/2012/chart" uri="{02D57815-91ED-43cb-92C2-25804820EDAC}">
                        <c15:formulaRef>
                          <c15:sqref>'Ark1'!$B$1:$D$1</c15:sqref>
                        </c15:formulaRef>
                      </c:ext>
                    </c:extLst>
                    <c:strCache>
                      <c:ptCount val="3"/>
                      <c:pt idx="0">
                        <c:v>Fuldtid </c:v>
                      </c:pt>
                      <c:pt idx="1">
                        <c:v>Deltid</c:v>
                      </c:pt>
                      <c:pt idx="2">
                        <c:v>Timeløn</c:v>
                      </c:pt>
                    </c:strCache>
                  </c:strRef>
                </c:cat>
                <c:val>
                  <c:numRef>
                    <c:extLst xmlns:c15="http://schemas.microsoft.com/office/drawing/2012/chart">
                      <c:ext xmlns:c15="http://schemas.microsoft.com/office/drawing/2012/chart" uri="{02D57815-91ED-43cb-92C2-25804820EDAC}">
                        <c15:formulaRef>
                          <c15:sqref>'Ark1'!$B$8:$D$8</c15:sqref>
                        </c15:formulaRef>
                      </c:ext>
                    </c:extLst>
                    <c:numCache>
                      <c:formatCode>General</c:formatCode>
                      <c:ptCount val="3"/>
                    </c:numCache>
                  </c:numRef>
                </c:val>
                <c:extLst xmlns:c15="http://schemas.microsoft.com/office/drawing/2012/chart">
                  <c:ext xmlns:c16="http://schemas.microsoft.com/office/drawing/2014/chart" uri="{C3380CC4-5D6E-409C-BE32-E72D297353CC}">
                    <c16:uniqueId val="{00000005-9C56-4A83-BA81-254257590891}"/>
                  </c:ext>
                </c:extLst>
              </c15:ser>
            </c15:filteredPieSeries>
          </c:ext>
        </c:extLst>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i="0" baseline="0">
          <a:solidFill>
            <a:schemeClr val="bg1"/>
          </a:solidFill>
        </a:defRPr>
      </a:pPr>
      <a:endParaRPr lang="da-DK"/>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'Ark1'!$C$1</c:f>
              <c:strCache>
                <c:ptCount val="1"/>
                <c:pt idx="0">
                  <c:v>Andel på fuldtid</c:v>
                </c:pt>
              </c:strCache>
            </c:strRef>
          </c:tx>
          <c:spPr>
            <a:solidFill>
              <a:schemeClr val="tx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0-955B-4D4F-A6B6-97D64D5E9A4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1-955B-4D4F-A6B6-97D64D5E9A4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955B-4D4F-A6B6-97D64D5E9A49}"/>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3-955B-4D4F-A6B6-97D64D5E9A49}"/>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4-955B-4D4F-A6B6-97D64D5E9A49}"/>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5-955B-4D4F-A6B6-97D64D5E9A49}"/>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6-955B-4D4F-A6B6-97D64D5E9A49}"/>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7-955B-4D4F-A6B6-97D64D5E9A4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8-955B-4D4F-A6B6-97D64D5E9A49}"/>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9-955B-4D4F-A6B6-97D64D5E9A49}"/>
              </c:ext>
            </c:extLst>
          </c:dPt>
          <c:dPt>
            <c:idx val="10"/>
            <c:invertIfNegative val="0"/>
            <c:bubble3D val="0"/>
            <c:spPr>
              <a:solidFill>
                <a:srgbClr val="DC5C46"/>
              </a:solidFill>
              <a:ln>
                <a:noFill/>
              </a:ln>
              <a:effectLst/>
            </c:spPr>
            <c:extLst>
              <c:ext xmlns:c16="http://schemas.microsoft.com/office/drawing/2014/chart" uri="{C3380CC4-5D6E-409C-BE32-E72D297353CC}">
                <c16:uniqueId val="{0000000A-955B-4D4F-A6B6-97D64D5E9A49}"/>
              </c:ext>
            </c:extLst>
          </c:dPt>
          <c:dPt>
            <c:idx val="11"/>
            <c:invertIfNegative val="0"/>
            <c:bubble3D val="0"/>
            <c:spPr>
              <a:solidFill>
                <a:srgbClr val="DC5C46"/>
              </a:solidFill>
              <a:ln>
                <a:noFill/>
              </a:ln>
              <a:effectLst/>
            </c:spPr>
            <c:extLst>
              <c:ext xmlns:c16="http://schemas.microsoft.com/office/drawing/2014/chart" uri="{C3380CC4-5D6E-409C-BE32-E72D297353CC}">
                <c16:uniqueId val="{0000000B-955B-4D4F-A6B6-97D64D5E9A49}"/>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C-955B-4D4F-A6B6-97D64D5E9A49}"/>
              </c:ext>
            </c:extLst>
          </c:dPt>
          <c:dPt>
            <c:idx val="13"/>
            <c:invertIfNegative val="0"/>
            <c:bubble3D val="0"/>
            <c:spPr>
              <a:solidFill>
                <a:schemeClr val="accent1"/>
              </a:solidFill>
              <a:ln>
                <a:noFill/>
              </a:ln>
              <a:effectLst/>
            </c:spPr>
            <c:extLst>
              <c:ext xmlns:c16="http://schemas.microsoft.com/office/drawing/2014/chart" uri="{C3380CC4-5D6E-409C-BE32-E72D297353CC}">
                <c16:uniqueId val="{0000000D-955B-4D4F-A6B6-97D64D5E9A49}"/>
              </c:ext>
            </c:extLst>
          </c:dPt>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'Ark1'!$A$2:$B$15</c:f>
              <c:multiLvlStrCache>
                <c:ptCount val="14"/>
                <c:lvl>
                  <c:pt idx="0">
                    <c:v>2017</c:v>
                  </c:pt>
                  <c:pt idx="1">
                    <c:v>2025</c:v>
                  </c:pt>
                  <c:pt idx="2">
                    <c:v>2017</c:v>
                  </c:pt>
                  <c:pt idx="3">
                    <c:v>2025</c:v>
                  </c:pt>
                  <c:pt idx="4">
                    <c:v>2017</c:v>
                  </c:pt>
                  <c:pt idx="5">
                    <c:v>2025</c:v>
                  </c:pt>
                  <c:pt idx="6">
                    <c:v>2017</c:v>
                  </c:pt>
                  <c:pt idx="7">
                    <c:v>2025</c:v>
                  </c:pt>
                  <c:pt idx="8">
                    <c:v>2017</c:v>
                  </c:pt>
                  <c:pt idx="9">
                    <c:v>2025</c:v>
                  </c:pt>
                  <c:pt idx="10">
                    <c:v>2017</c:v>
                  </c:pt>
                  <c:pt idx="11">
                    <c:v>2025</c:v>
                  </c:pt>
                  <c:pt idx="12">
                    <c:v>2017</c:v>
                  </c:pt>
                  <c:pt idx="13">
                    <c:v>2025</c:v>
                  </c:pt>
                </c:lvl>
                <c:lvl>
                  <c:pt idx="0">
                    <c:v>Ældre og sundhed</c:v>
                  </c:pt>
                  <c:pt idx="2">
                    <c:v>Dagtilbud og skole</c:v>
                  </c:pt>
                  <c:pt idx="4">
                    <c:v>Socialområdet</c:v>
                  </c:pt>
                  <c:pt idx="6">
                    <c:v>Køkken og rengøring</c:v>
                  </c:pt>
                  <c:pt idx="8">
                    <c:v>Ergo- og fysioterapeut</c:v>
                  </c:pt>
                  <c:pt idx="10">
                    <c:v>Specialister (HK)</c:v>
                  </c:pt>
                  <c:pt idx="12">
                    <c:v>Alle</c:v>
                  </c:pt>
                </c:lvl>
              </c:multiLvlStrCache>
            </c:multiLvlStrRef>
          </c:cat>
          <c:val>
            <c:numRef>
              <c:f>'Ark1'!$C$2:$C$15</c:f>
              <c:numCache>
                <c:formatCode>0.0%</c:formatCode>
                <c:ptCount val="14"/>
                <c:pt idx="0">
                  <c:v>0.13546720501883147</c:v>
                </c:pt>
                <c:pt idx="1">
                  <c:v>0.21351335497242971</c:v>
                </c:pt>
                <c:pt idx="2">
                  <c:v>0.30022614201718678</c:v>
                </c:pt>
                <c:pt idx="3">
                  <c:v>0.34494081871839</c:v>
                </c:pt>
                <c:pt idx="4">
                  <c:v>0.38716432270296275</c:v>
                </c:pt>
                <c:pt idx="5">
                  <c:v>0.40145825937354923</c:v>
                </c:pt>
                <c:pt idx="6">
                  <c:v>0.19521024784182678</c:v>
                </c:pt>
                <c:pt idx="7">
                  <c:v>0.24690238742822604</c:v>
                </c:pt>
                <c:pt idx="8">
                  <c:v>0.43231955450846005</c:v>
                </c:pt>
                <c:pt idx="9">
                  <c:v>0.45441297021586663</c:v>
                </c:pt>
                <c:pt idx="10">
                  <c:v>0.7798605056669573</c:v>
                </c:pt>
                <c:pt idx="11">
                  <c:v>0.74798637764203468</c:v>
                </c:pt>
                <c:pt idx="12">
                  <c:v>0.46444423397321372</c:v>
                </c:pt>
                <c:pt idx="13">
                  <c:v>0.47183973129182105</c:v>
                </c:pt>
              </c:numCache>
            </c:numRef>
          </c:val>
          <c:extLst>
            <c:ext xmlns:c16="http://schemas.microsoft.com/office/drawing/2014/chart" uri="{C3380CC4-5D6E-409C-BE32-E72D297353CC}">
              <c16:uniqueId val="{00000001-1EAD-4D71-B659-C6D7A242619F}"/>
            </c:ext>
          </c:extLst>
        </c:ser>
        <c:dLbls>
          <c:dLblPos val="outEnd"/>
          <c:showLegendKey val="0"/>
          <c:showVal val="1"/>
          <c:showCatName val="0"/>
          <c:showSerName val="0"/>
          <c:showPercent val="0"/>
          <c:showBubbleSize val="0"/>
        </c:dLbls>
        <c:gapWidth val="100"/>
        <c:overlap val="-27"/>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max val="0.9"/>
        </c:scaling>
        <c:delete val="1"/>
        <c:axPos val="l"/>
        <c:numFmt formatCode="0.0%" sourceLinked="1"/>
        <c:majorTickMark val="out"/>
        <c:minorTickMark val="none"/>
        <c:tickLblPos val="nextTo"/>
        <c:crossAx val="860161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'Ark1'!$C$1</c:f>
              <c:strCache>
                <c:ptCount val="1"/>
                <c:pt idx="0">
                  <c:v>Andel på fuldtid</c:v>
                </c:pt>
              </c:strCache>
            </c:strRef>
          </c:tx>
          <c:spPr>
            <a:solidFill>
              <a:schemeClr val="tx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0-955B-4D4F-A6B6-97D64D5E9A4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1-955B-4D4F-A6B6-97D64D5E9A4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955B-4D4F-A6B6-97D64D5E9A49}"/>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3-955B-4D4F-A6B6-97D64D5E9A49}"/>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4-955B-4D4F-A6B6-97D64D5E9A49}"/>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5-955B-4D4F-A6B6-97D64D5E9A49}"/>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6-955B-4D4F-A6B6-97D64D5E9A49}"/>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7-955B-4D4F-A6B6-97D64D5E9A49}"/>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8-955B-4D4F-A6B6-97D64D5E9A49}"/>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9-955B-4D4F-A6B6-97D64D5E9A49}"/>
              </c:ext>
            </c:extLst>
          </c:dPt>
          <c:dPt>
            <c:idx val="10"/>
            <c:invertIfNegative val="0"/>
            <c:bubble3D val="0"/>
            <c:spPr>
              <a:solidFill>
                <a:srgbClr val="DC5C46"/>
              </a:solidFill>
              <a:ln>
                <a:noFill/>
              </a:ln>
              <a:effectLst/>
            </c:spPr>
            <c:extLst>
              <c:ext xmlns:c16="http://schemas.microsoft.com/office/drawing/2014/chart" uri="{C3380CC4-5D6E-409C-BE32-E72D297353CC}">
                <c16:uniqueId val="{0000000A-955B-4D4F-A6B6-97D64D5E9A49}"/>
              </c:ext>
            </c:extLst>
          </c:dPt>
          <c:dPt>
            <c:idx val="11"/>
            <c:invertIfNegative val="0"/>
            <c:bubble3D val="0"/>
            <c:spPr>
              <a:solidFill>
                <a:srgbClr val="DC5C46"/>
              </a:solidFill>
              <a:ln>
                <a:noFill/>
              </a:ln>
              <a:effectLst/>
            </c:spPr>
            <c:extLst>
              <c:ext xmlns:c16="http://schemas.microsoft.com/office/drawing/2014/chart" uri="{C3380CC4-5D6E-409C-BE32-E72D297353CC}">
                <c16:uniqueId val="{0000000B-955B-4D4F-A6B6-97D64D5E9A49}"/>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C-955B-4D4F-A6B6-97D64D5E9A49}"/>
              </c:ext>
            </c:extLst>
          </c:dPt>
          <c:dPt>
            <c:idx val="13"/>
            <c:invertIfNegative val="0"/>
            <c:bubble3D val="0"/>
            <c:spPr>
              <a:solidFill>
                <a:schemeClr val="accent1"/>
              </a:solidFill>
              <a:ln>
                <a:noFill/>
              </a:ln>
              <a:effectLst/>
            </c:spPr>
            <c:extLst>
              <c:ext xmlns:c16="http://schemas.microsoft.com/office/drawing/2014/chart" uri="{C3380CC4-5D6E-409C-BE32-E72D297353CC}">
                <c16:uniqueId val="{0000000D-955B-4D4F-A6B6-97D64D5E9A49}"/>
              </c:ext>
            </c:extLst>
          </c:dPt>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'Ark1'!$A$2:$B$15</c:f>
              <c:multiLvlStrCache>
                <c:ptCount val="14"/>
                <c:lvl>
                  <c:pt idx="0">
                    <c:v>2017</c:v>
                  </c:pt>
                  <c:pt idx="1">
                    <c:v>2025</c:v>
                  </c:pt>
                  <c:pt idx="2">
                    <c:v>2017</c:v>
                  </c:pt>
                  <c:pt idx="3">
                    <c:v>2025</c:v>
                  </c:pt>
                  <c:pt idx="4">
                    <c:v>2017</c:v>
                  </c:pt>
                  <c:pt idx="5">
                    <c:v>2025</c:v>
                  </c:pt>
                  <c:pt idx="6">
                    <c:v>2017</c:v>
                  </c:pt>
                  <c:pt idx="7">
                    <c:v>2025</c:v>
                  </c:pt>
                  <c:pt idx="8">
                    <c:v>2017</c:v>
                  </c:pt>
                  <c:pt idx="9">
                    <c:v>2025</c:v>
                  </c:pt>
                  <c:pt idx="10">
                    <c:v>2017</c:v>
                  </c:pt>
                  <c:pt idx="11">
                    <c:v>2025</c:v>
                  </c:pt>
                  <c:pt idx="12">
                    <c:v>2017</c:v>
                  </c:pt>
                  <c:pt idx="13">
                    <c:v>2025</c:v>
                  </c:pt>
                </c:lvl>
                <c:lvl>
                  <c:pt idx="0">
                    <c:v>Ældre og sundhed</c:v>
                  </c:pt>
                  <c:pt idx="2">
                    <c:v>Dagtilbud og skole</c:v>
                  </c:pt>
                  <c:pt idx="4">
                    <c:v>Socialområdet</c:v>
                  </c:pt>
                  <c:pt idx="6">
                    <c:v>Køkken og rengøring</c:v>
                  </c:pt>
                  <c:pt idx="8">
                    <c:v>Ergo- og fysioterapeut</c:v>
                  </c:pt>
                  <c:pt idx="10">
                    <c:v>Specialister (HK)</c:v>
                  </c:pt>
                  <c:pt idx="12">
                    <c:v>Alle</c:v>
                  </c:pt>
                </c:lvl>
              </c:multiLvlStrCache>
            </c:multiLvlStrRef>
          </c:cat>
          <c:val>
            <c:numRef>
              <c:f>'Ark1'!$C$2:$C$15</c:f>
              <c:numCache>
                <c:formatCode>0.0%</c:formatCode>
                <c:ptCount val="14"/>
                <c:pt idx="0">
                  <c:v>0.71399999999999997</c:v>
                </c:pt>
                <c:pt idx="1">
                  <c:v>0.61199999999999999</c:v>
                </c:pt>
                <c:pt idx="2">
                  <c:v>0.52600000000000002</c:v>
                </c:pt>
                <c:pt idx="3">
                  <c:v>0.45400000000000001</c:v>
                </c:pt>
                <c:pt idx="4">
                  <c:v>0.38800000000000001</c:v>
                </c:pt>
                <c:pt idx="5">
                  <c:v>0.36299999999999999</c:v>
                </c:pt>
                <c:pt idx="6">
                  <c:v>0.74099999999999999</c:v>
                </c:pt>
                <c:pt idx="7">
                  <c:v>0.68799999999999994</c:v>
                </c:pt>
                <c:pt idx="8">
                  <c:v>0.55900000000000005</c:v>
                </c:pt>
                <c:pt idx="9">
                  <c:v>0.53300000000000003</c:v>
                </c:pt>
                <c:pt idx="10">
                  <c:v>0.218</c:v>
                </c:pt>
                <c:pt idx="11">
                  <c:v>0.25</c:v>
                </c:pt>
                <c:pt idx="12">
                  <c:v>0.40100000000000002</c:v>
                </c:pt>
                <c:pt idx="13">
                  <c:v>0.377</c:v>
                </c:pt>
              </c:numCache>
            </c:numRef>
          </c:val>
          <c:extLst>
            <c:ext xmlns:c16="http://schemas.microsoft.com/office/drawing/2014/chart" uri="{C3380CC4-5D6E-409C-BE32-E72D297353CC}">
              <c16:uniqueId val="{00000001-1EAD-4D71-B659-C6D7A242619F}"/>
            </c:ext>
          </c:extLst>
        </c:ser>
        <c:dLbls>
          <c:dLblPos val="outEnd"/>
          <c:showLegendKey val="0"/>
          <c:showVal val="1"/>
          <c:showCatName val="0"/>
          <c:showSerName val="0"/>
          <c:showPercent val="0"/>
          <c:showBubbleSize val="0"/>
        </c:dLbls>
        <c:gapWidth val="100"/>
        <c:overlap val="-27"/>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max val="0.9"/>
        </c:scaling>
        <c:delete val="1"/>
        <c:axPos val="l"/>
        <c:numFmt formatCode="0.0%" sourceLinked="1"/>
        <c:majorTickMark val="out"/>
        <c:minorTickMark val="none"/>
        <c:tickLblPos val="nextTo"/>
        <c:crossAx val="8601616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38139D86-9B78-4832-A5C8-AC7B1FFC45AE}"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EA3B950B-FA1D-4BA6-B0F2-6A7CC4445BA0}"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0.13546720501883147</c:v>
                </c:pt>
                <c:pt idx="1">
                  <c:v>0.21351335497242971</c:v>
                </c:pt>
              </c:numCache>
            </c:numRef>
          </c:val>
          <c:extLst>
            <c:ext xmlns:c15="http://schemas.microsoft.com/office/drawing/2012/chart" uri="{02D57815-91ED-43cb-92C2-25804820EDAC}">
              <c15:datalabelsRange>
                <c15:f>'Ark1'!$B$10:$C$10</c15:f>
                <c15:dlblRangeCache>
                  <c:ptCount val="2"/>
                  <c:pt idx="0">
                    <c:v>13,5% (12.481 personer)</c:v>
                  </c:pt>
                  <c:pt idx="1">
                    <c:v>21,4%
 (21.839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C5AF93A2-0E72-4D2F-9A79-E4BDE52DDC52}"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BF5A5736-7B72-46CF-94DD-6169E0EF91FF}"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0.71370735784138151</c:v>
                </c:pt>
                <c:pt idx="1">
                  <c:v>0.61163036252004221</c:v>
                </c:pt>
              </c:numCache>
            </c:numRef>
          </c:val>
          <c:extLst>
            <c:ext xmlns:c15="http://schemas.microsoft.com/office/drawing/2012/chart" uri="{02D57815-91ED-43cb-92C2-25804820EDAC}">
              <c15:datalabelsRange>
                <c15:f>'Ark1'!$B$11:$C$11</c15:f>
                <c15:dlblRangeCache>
                  <c:ptCount val="2"/>
                  <c:pt idx="0">
                    <c:v>71,4% (65.756 personer)</c:v>
                  </c:pt>
                  <c:pt idx="1">
                    <c:v>61,2%
 (62.560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8B71305F-EFCE-41E0-8F8F-4E62FA8E57AA}"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F122B4B6-3D70-40E5-BDBF-9F5ED1401B6F}"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0.15082543713978705</c:v>
                </c:pt>
                <c:pt idx="1">
                  <c:v>0.17485628250752805</c:v>
                </c:pt>
              </c:numCache>
            </c:numRef>
          </c:val>
          <c:extLst>
            <c:ext xmlns:c15="http://schemas.microsoft.com/office/drawing/2012/chart" uri="{02D57815-91ED-43cb-92C2-25804820EDAC}">
              <c15:datalabelsRange>
                <c15:f>'Ark1'!$B$12:$C$12</c15:f>
                <c15:dlblRangeCache>
                  <c:ptCount val="2"/>
                  <c:pt idx="0">
                    <c:v>15,1% (13.896 personer)</c:v>
                  </c:pt>
                  <c:pt idx="1">
                    <c:v>17,5%
 (17.885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2.3098278140264844E-17"/>
                  <c:y val="0.11140350877192982"/>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618D-4423-BA2C-77384DA6D5FC}"/>
                </c:ext>
              </c:extLst>
            </c:dLbl>
            <c:dLbl>
              <c:idx val="1"/>
              <c:layout>
                <c:manualLayout>
                  <c:x val="2.5198412698411773E-3"/>
                  <c:y val="3.0945906432748537E-2"/>
                </c:manualLayout>
              </c:layout>
              <c:spPr>
                <a:noFill/>
                <a:ln>
                  <a:noFill/>
                </a:ln>
                <a:effectLst/>
              </c:spPr>
              <c:txPr>
                <a:bodyPr rot="0" spcFirstLastPara="1" vertOverflow="ellipsis" vert="horz" wrap="square" lIns="38100" tIns="0" rIns="38100" bIns="10800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7C7-4769-92B1-529A5D9BD32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strRef>
          </c:cat>
          <c:val>
            <c:numRef>
              <c:f>'Ark1'!$B$2:$B$4</c:f>
              <c:numCache>
                <c:formatCode>#,##0</c:formatCode>
                <c:ptCount val="3"/>
                <c:pt idx="0">
                  <c:v>9358</c:v>
                </c:pt>
                <c:pt idx="1">
                  <c:v>-3196</c:v>
                </c:pt>
                <c:pt idx="2">
                  <c:v>3989</c:v>
                </c:pt>
              </c:numCache>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3.0567552770849809E-2</c:v>
                </c:pt>
                <c:pt idx="1">
                  <c:v>2.8803455198004743E-2</c:v>
                </c:pt>
                <c:pt idx="2">
                  <c:v>6.4115822130299899E-2</c:v>
                </c:pt>
                <c:pt idx="3">
                  <c:v>0.47112050611351053</c:v>
                </c:pt>
                <c:pt idx="4">
                  <c:v>0.40539266378733502</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4.0089514066496162E-2</c:v>
                </c:pt>
                <c:pt idx="1">
                  <c:v>4.279457387918973E-2</c:v>
                </c:pt>
                <c:pt idx="2">
                  <c:v>5.6713554987212277E-2</c:v>
                </c:pt>
                <c:pt idx="3">
                  <c:v>0.42279411764705882</c:v>
                </c:pt>
                <c:pt idx="4">
                  <c:v>0.43542199488491051</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8C26C9BD-631C-4DAB-8F92-5AB25EE3D80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E750BD70-EB32-4C3D-912C-81A1CDB6DE5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394619B4-E6BF-44E3-9201-1F23DDB18D2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2EF-45AC-AAFF-264BBBE65D06}"/>
                </c:ext>
              </c:extLst>
            </c:dLbl>
            <c:dLbl>
              <c:idx val="3"/>
              <c:tx>
                <c:rich>
                  <a:bodyPr/>
                  <a:lstStyle/>
                  <a:p>
                    <a:fld id="{44AFA736-43D7-48B6-AB6A-233FF35EEE7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2EF-45AC-AAFF-264BBBE65D06}"/>
                </c:ext>
              </c:extLst>
            </c:dLbl>
            <c:dLbl>
              <c:idx val="4"/>
              <c:tx>
                <c:rich>
                  <a:bodyPr/>
                  <a:lstStyle/>
                  <a:p>
                    <a:fld id="{0A1599AD-3D74-49F3-B8AD-F8FFC29FCC4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2EF-45AC-AAFF-264BBBE65D06}"/>
                </c:ext>
              </c:extLst>
            </c:dLbl>
            <c:dLbl>
              <c:idx val="5"/>
              <c:tx>
                <c:rich>
                  <a:bodyPr/>
                  <a:lstStyle/>
                  <a:p>
                    <a:fld id="{4374B125-5CC4-4043-94E7-29813338684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2EF-45AC-AAFF-264BBBE65D06}"/>
                </c:ext>
              </c:extLst>
            </c:dLbl>
            <c:dLbl>
              <c:idx val="6"/>
              <c:tx>
                <c:rich>
                  <a:bodyPr/>
                  <a:lstStyle/>
                  <a:p>
                    <a:fld id="{B5AAF0A4-26DA-449C-AD9B-795FD89BBF0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02EF-45AC-AAFF-264BBBE65D06}"/>
                </c:ext>
              </c:extLst>
            </c:dLbl>
            <c:dLbl>
              <c:idx val="7"/>
              <c:tx>
                <c:rich>
                  <a:bodyPr/>
                  <a:lstStyle/>
                  <a:p>
                    <a:fld id="{99CA94F8-0D58-4C8B-8CA8-5E3E3AFCA31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2EF-45AC-AAFF-264BBBE65D06}"/>
                </c:ext>
              </c:extLst>
            </c:dLbl>
            <c:dLbl>
              <c:idx val="8"/>
              <c:tx>
                <c:rich>
                  <a:bodyPr/>
                  <a:lstStyle/>
                  <a:p>
                    <a:fld id="{9D594FD4-6E35-45BD-8C8E-CEF021EAAC0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7A5-446C-B303-25BED19A4D8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0.13546720501883147</c:v>
                </c:pt>
                <c:pt idx="1">
                  <c:v>0.14337594881918858</c:v>
                </c:pt>
                <c:pt idx="2">
                  <c:v>0.14414319889201327</c:v>
                </c:pt>
                <c:pt idx="3">
                  <c:v>0.1466336612980719</c:v>
                </c:pt>
                <c:pt idx="4">
                  <c:v>0.15797022754515558</c:v>
                </c:pt>
                <c:pt idx="5">
                  <c:v>0.17450952659972116</c:v>
                </c:pt>
                <c:pt idx="6">
                  <c:v>0.17846438777643908</c:v>
                </c:pt>
                <c:pt idx="7">
                  <c:v>0.19435089625203694</c:v>
                </c:pt>
                <c:pt idx="8">
                  <c:v>0.21351335497242971</c:v>
                </c:pt>
              </c:numCache>
            </c:numRef>
          </c:val>
          <c:extLst>
            <c:ext xmlns:c15="http://schemas.microsoft.com/office/drawing/2012/chart" uri="{02D57815-91ED-43cb-92C2-25804820EDAC}">
              <c15:datalabelsRange>
                <c15:f>'Ark1'!$B$10:$J$10</c15:f>
                <c15:dlblRangeCache>
                  <c:ptCount val="9"/>
                  <c:pt idx="0">
                    <c:v>13,5%
 (12.481 
personer)</c:v>
                  </c:pt>
                  <c:pt idx="1">
                    <c:v>14,3%
 (13.581 
personer)</c:v>
                  </c:pt>
                  <c:pt idx="2">
                    <c:v>14,4%
 (13.738 
personer)</c:v>
                  </c:pt>
                  <c:pt idx="3">
                    <c:v>14,7%
 (14.039 
personer)</c:v>
                  </c:pt>
                  <c:pt idx="4">
                    <c:v>15,8%
 (15.419 
personer)</c:v>
                  </c:pt>
                  <c:pt idx="5">
                    <c:v>17,5%
 (17.274 
personer)</c:v>
                  </c:pt>
                  <c:pt idx="6">
                    <c:v>17,8%
 (17.923 
personer)</c:v>
                  </c:pt>
                  <c:pt idx="7">
                    <c:v>19,4%
 (19.679 
personer)</c:v>
                  </c:pt>
                  <c:pt idx="8">
                    <c:v>21,4%
 (21.839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7EF25084-9A28-475C-B0FA-C8109C094BA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516D0CB8-AD57-4F20-BF4C-2864B648715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dLbl>
              <c:idx val="2"/>
              <c:tx>
                <c:rich>
                  <a:bodyPr/>
                  <a:lstStyle/>
                  <a:p>
                    <a:fld id="{D0F19A3E-24DC-49A2-AE40-C5AB4C802D9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2EF-45AC-AAFF-264BBBE65D06}"/>
                </c:ext>
              </c:extLst>
            </c:dLbl>
            <c:dLbl>
              <c:idx val="3"/>
              <c:tx>
                <c:rich>
                  <a:bodyPr/>
                  <a:lstStyle/>
                  <a:p>
                    <a:fld id="{E9A63258-5CEF-4107-A56E-EA1B46FE453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2EF-45AC-AAFF-264BBBE65D06}"/>
                </c:ext>
              </c:extLst>
            </c:dLbl>
            <c:dLbl>
              <c:idx val="4"/>
              <c:tx>
                <c:rich>
                  <a:bodyPr/>
                  <a:lstStyle/>
                  <a:p>
                    <a:fld id="{7454D5DF-F622-4324-8C45-33167A80490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02EF-45AC-AAFF-264BBBE65D06}"/>
                </c:ext>
              </c:extLst>
            </c:dLbl>
            <c:dLbl>
              <c:idx val="5"/>
              <c:tx>
                <c:rich>
                  <a:bodyPr/>
                  <a:lstStyle/>
                  <a:p>
                    <a:fld id="{3A4342FD-65C1-4BDF-BFA5-454BFEA8A44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2EF-45AC-AAFF-264BBBE65D06}"/>
                </c:ext>
              </c:extLst>
            </c:dLbl>
            <c:dLbl>
              <c:idx val="6"/>
              <c:tx>
                <c:rich>
                  <a:bodyPr/>
                  <a:lstStyle/>
                  <a:p>
                    <a:fld id="{F22597DB-A03E-46DB-A93A-EFFB8CEA98B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2EF-45AC-AAFF-264BBBE65D06}"/>
                </c:ext>
              </c:extLst>
            </c:dLbl>
            <c:dLbl>
              <c:idx val="7"/>
              <c:tx>
                <c:rich>
                  <a:bodyPr/>
                  <a:lstStyle/>
                  <a:p>
                    <a:fld id="{59C37338-1B0B-4EC2-941C-992A2552945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02EF-45AC-AAFF-264BBBE65D06}"/>
                </c:ext>
              </c:extLst>
            </c:dLbl>
            <c:dLbl>
              <c:idx val="8"/>
              <c:tx>
                <c:rich>
                  <a:bodyPr/>
                  <a:lstStyle/>
                  <a:p>
                    <a:fld id="{13B95659-F09A-43A0-ACDB-E6035C15FF0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7A5-446C-B303-25BED19A4D85}"/>
                </c:ext>
              </c:extLst>
            </c:dLbl>
            <c:spPr>
              <a:noFill/>
              <a:ln>
                <a:noFill/>
              </a:ln>
              <a:effectLst/>
            </c:spPr>
            <c:txPr>
              <a:bodyPr rot="0" spcFirstLastPara="1" vertOverflow="ellipsis" vert="horz" wrap="square" lIns="38100" tIns="19050" rIns="360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0.71370735784138151</c:v>
                </c:pt>
                <c:pt idx="1">
                  <c:v>0.70645988830590245</c:v>
                </c:pt>
                <c:pt idx="2">
                  <c:v>0.69929072061107145</c:v>
                </c:pt>
                <c:pt idx="3">
                  <c:v>0.70050761421319796</c:v>
                </c:pt>
                <c:pt idx="4">
                  <c:v>0.68822932781460344</c:v>
                </c:pt>
                <c:pt idx="5">
                  <c:v>0.66291192693916312</c:v>
                </c:pt>
                <c:pt idx="6">
                  <c:v>0.64699439404952752</c:v>
                </c:pt>
                <c:pt idx="7">
                  <c:v>0.62918374401264132</c:v>
                </c:pt>
                <c:pt idx="8">
                  <c:v>0.61163036252004221</c:v>
                </c:pt>
              </c:numCache>
            </c:numRef>
          </c:val>
          <c:extLst>
            <c:ext xmlns:c15="http://schemas.microsoft.com/office/drawing/2012/chart" uri="{02D57815-91ED-43cb-92C2-25804820EDAC}">
              <c15:datalabelsRange>
                <c15:f>'Ark1'!$B$11:$J$11</c15:f>
                <c15:dlblRangeCache>
                  <c:ptCount val="9"/>
                  <c:pt idx="0">
                    <c:v>71,4%
 (65.756 
personer)</c:v>
                  </c:pt>
                  <c:pt idx="1">
                    <c:v>70,6%
 (66.918 
personer)</c:v>
                  </c:pt>
                  <c:pt idx="2">
                    <c:v>69,9%
 (66.648 
personer)</c:v>
                  </c:pt>
                  <c:pt idx="3">
                    <c:v>70,1%
 (67.068 
personer)</c:v>
                  </c:pt>
                  <c:pt idx="4">
                    <c:v>68,8%
 (67.176 
personer)</c:v>
                  </c:pt>
                  <c:pt idx="5">
                    <c:v>66,3%
 (65.619 
personer)</c:v>
                  </c:pt>
                  <c:pt idx="6">
                    <c:v>64,7%
 (64.977 
personer)</c:v>
                  </c:pt>
                  <c:pt idx="7">
                    <c:v>62,9%
 (63.708 
personer)</c:v>
                  </c:pt>
                  <c:pt idx="8">
                    <c:v>61,2%
 (62.560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126300DD-E31B-44DA-A7AD-AB4291BECE24}"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97D4BCD5-1B17-4998-814B-C9FEC9B5A0F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AA168656-C55C-474E-A335-77ACAFAEDEE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02EF-45AC-AAFF-264BBBE65D06}"/>
                </c:ext>
              </c:extLst>
            </c:dLbl>
            <c:dLbl>
              <c:idx val="3"/>
              <c:tx>
                <c:rich>
                  <a:bodyPr/>
                  <a:lstStyle/>
                  <a:p>
                    <a:fld id="{315EF994-7B1B-44F3-99CE-D5F978737F9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02EF-45AC-AAFF-264BBBE65D06}"/>
                </c:ext>
              </c:extLst>
            </c:dLbl>
            <c:dLbl>
              <c:idx val="4"/>
              <c:tx>
                <c:rich>
                  <a:bodyPr/>
                  <a:lstStyle/>
                  <a:p>
                    <a:fld id="{6B0E7C22-765E-40E7-81B1-D29F0F5C0259}" type="CELLRANGE">
                      <a:rPr lang="en-US"/>
                      <a:pPr/>
                      <a:t>[CELLEOMRÅDE]</a:t>
                    </a:fld>
                    <a:endParaRPr lang="da-DK"/>
                  </a:p>
                </c:rich>
              </c:tx>
              <c:dLblPos val="ctr"/>
              <c:showLegendKey val="0"/>
              <c:showVal val="0"/>
              <c:showCatName val="0"/>
              <c:showSerName val="0"/>
              <c:showPercent val="0"/>
              <c:showBubbleSize val="0"/>
              <c:separator>
</c:separator>
              <c:extLst>
                <c:ext xmlns:c15="http://schemas.microsoft.com/office/drawing/2012/chart" uri="{CE6537A1-D6FC-4f65-9D91-7224C49458BB}">
                  <c15:dlblFieldTable/>
                  <c15:showDataLabelsRange val="1"/>
                </c:ext>
                <c:ext xmlns:c16="http://schemas.microsoft.com/office/drawing/2014/chart" uri="{C3380CC4-5D6E-409C-BE32-E72D297353CC}">
                  <c16:uniqueId val="{00000000-91F6-4480-8B62-5DB09019727F}"/>
                </c:ext>
              </c:extLst>
            </c:dLbl>
            <c:dLbl>
              <c:idx val="5"/>
              <c:tx>
                <c:rich>
                  <a:bodyPr/>
                  <a:lstStyle/>
                  <a:p>
                    <a:fld id="{898EA857-CCD3-4841-A921-16B06B96AE3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02EF-45AC-AAFF-264BBBE65D06}"/>
                </c:ext>
              </c:extLst>
            </c:dLbl>
            <c:dLbl>
              <c:idx val="6"/>
              <c:tx>
                <c:rich>
                  <a:bodyPr/>
                  <a:lstStyle/>
                  <a:p>
                    <a:fld id="{54E31766-4D2C-47BB-85A6-2527181D6A2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02EF-45AC-AAFF-264BBBE65D06}"/>
                </c:ext>
              </c:extLst>
            </c:dLbl>
            <c:dLbl>
              <c:idx val="7"/>
              <c:tx>
                <c:rich>
                  <a:bodyPr/>
                  <a:lstStyle/>
                  <a:p>
                    <a:fld id="{647939EC-0F90-48BB-936B-77FE856EB9F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F6-4480-8B62-5DB09019727F}"/>
                </c:ext>
              </c:extLst>
            </c:dLbl>
            <c:dLbl>
              <c:idx val="8"/>
              <c:tx>
                <c:rich>
                  <a:bodyPr/>
                  <a:lstStyle/>
                  <a:p>
                    <a:fld id="{C5690C04-F02C-4800-9B18-194C10095D4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7A5-446C-B303-25BED19A4D85}"/>
                </c:ext>
              </c:extLst>
            </c:dLbl>
            <c:spPr>
              <a:noFill/>
              <a:ln>
                <a:noFill/>
              </a:ln>
              <a:effectLst/>
            </c:spPr>
            <c:txPr>
              <a:bodyPr rot="0" spcFirstLastPara="1" vertOverflow="ellipsis" vert="horz" wrap="square" lIns="38100" tIns="19050" rIns="38100" bIns="19050" anchor="ctr" anchorCtr="0">
                <a:spAutoFit/>
              </a:bodyPr>
              <a:lstStyle/>
              <a:p>
                <a:pPr algn="ct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0.15082543713978705</c:v>
                </c:pt>
                <c:pt idx="1">
                  <c:v>0.15016416287490894</c:v>
                </c:pt>
                <c:pt idx="2">
                  <c:v>0.15656608049691526</c:v>
                </c:pt>
                <c:pt idx="3">
                  <c:v>0.15285872448873014</c:v>
                </c:pt>
                <c:pt idx="4">
                  <c:v>0.15380044464024098</c:v>
                </c:pt>
                <c:pt idx="5">
                  <c:v>0.16257854646111572</c:v>
                </c:pt>
                <c:pt idx="6">
                  <c:v>0.1745412181740334</c:v>
                </c:pt>
                <c:pt idx="7">
                  <c:v>0.17646535973532171</c:v>
                </c:pt>
                <c:pt idx="8">
                  <c:v>0.17485628250752805</c:v>
                </c:pt>
              </c:numCache>
            </c:numRef>
          </c:val>
          <c:extLst>
            <c:ext xmlns:c15="http://schemas.microsoft.com/office/drawing/2012/chart" uri="{02D57815-91ED-43cb-92C2-25804820EDAC}">
              <c15:datalabelsRange>
                <c15:f>'Ark1'!$B$12:$J$12</c15:f>
                <c15:dlblRangeCache>
                  <c:ptCount val="9"/>
                  <c:pt idx="0">
                    <c:v>15,1%
 (13.896 
personer)</c:v>
                  </c:pt>
                  <c:pt idx="1">
                    <c:v>15,0%
 (14.224 
personer)</c:v>
                  </c:pt>
                  <c:pt idx="2">
                    <c:v>15,7%
 (14.922 
personer)</c:v>
                  </c:pt>
                  <c:pt idx="3">
                    <c:v>15,3%
 (14.635 
personer)</c:v>
                  </c:pt>
                  <c:pt idx="4">
                    <c:v>15,4%
 (15.012 
personer)</c:v>
                  </c:pt>
                  <c:pt idx="5">
                    <c:v>16,3%
 (16.093 
personer)</c:v>
                  </c:pt>
                  <c:pt idx="6">
                    <c:v>17,5%
 (17.529 
personer)</c:v>
                  </c:pt>
                  <c:pt idx="7">
                    <c:v>17,6%
 (17.868 
personer)</c:v>
                  </c:pt>
                  <c:pt idx="8">
                    <c:v>17,5%
 (17.885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Social- og sundhedsassistent</c:v>
                </c:pt>
              </c:strCache>
            </c:strRef>
          </c:tx>
          <c:spPr>
            <a:ln w="28575" cap="rnd">
              <a:solidFill>
                <a:schemeClr val="accent1"/>
              </a:solidFill>
              <a:round/>
            </a:ln>
            <a:effectLst/>
          </c:spPr>
          <c:marker>
            <c:symbol val="none"/>
          </c:marker>
          <c:dLbls>
            <c:dLbl>
              <c:idx val="0"/>
              <c:tx>
                <c:rich>
                  <a:bodyPr/>
                  <a:lstStyle/>
                  <a:p>
                    <a:fld id="{22A92D36-91B6-47DB-8141-CC12233773D7}"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D7B-4C3B-B49C-E066DFDF16DC}"/>
                </c:ext>
              </c:extLst>
            </c:dLbl>
            <c:dLbl>
              <c:idx val="1"/>
              <c:tx>
                <c:rich>
                  <a:bodyPr/>
                  <a:lstStyle/>
                  <a:p>
                    <a:fld id="{E7EB0BF4-BFA7-4935-9F7B-7A90C9BA493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D7B-4C3B-B49C-E066DFDF16DC}"/>
                </c:ext>
              </c:extLst>
            </c:dLbl>
            <c:dLbl>
              <c:idx val="2"/>
              <c:tx>
                <c:rich>
                  <a:bodyPr/>
                  <a:lstStyle/>
                  <a:p>
                    <a:fld id="{8AAD3C60-D744-444A-A9AF-B3C00FC3C5F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8D7B-4C3B-B49C-E066DFDF16DC}"/>
                </c:ext>
              </c:extLst>
            </c:dLbl>
            <c:dLbl>
              <c:idx val="3"/>
              <c:tx>
                <c:rich>
                  <a:bodyPr/>
                  <a:lstStyle/>
                  <a:p>
                    <a:fld id="{2CFD15E5-A54D-45F7-8868-6A4D9CA8DFB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8D7B-4C3B-B49C-E066DFDF16DC}"/>
                </c:ext>
              </c:extLst>
            </c:dLbl>
            <c:dLbl>
              <c:idx val="4"/>
              <c:tx>
                <c:rich>
                  <a:bodyPr/>
                  <a:lstStyle/>
                  <a:p>
                    <a:fld id="{DC9CA05F-EA3A-494A-A47C-86F1542ECB3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8D7B-4C3B-B49C-E066DFDF16DC}"/>
                </c:ext>
              </c:extLst>
            </c:dLbl>
            <c:dLbl>
              <c:idx val="5"/>
              <c:tx>
                <c:rich>
                  <a:bodyPr/>
                  <a:lstStyle/>
                  <a:p>
                    <a:fld id="{4BBDBD2F-A62E-4FDE-83A6-5E0BF77C924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D7B-4C3B-B49C-E066DFDF16DC}"/>
                </c:ext>
              </c:extLst>
            </c:dLbl>
            <c:dLbl>
              <c:idx val="6"/>
              <c:tx>
                <c:rich>
                  <a:bodyPr/>
                  <a:lstStyle/>
                  <a:p>
                    <a:fld id="{C4226E97-4C92-4E56-B347-0407A33F872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E68-44E3-8568-64EF6D71598C}"/>
                </c:ext>
              </c:extLst>
            </c:dLbl>
            <c:dLbl>
              <c:idx val="7"/>
              <c:tx>
                <c:rich>
                  <a:bodyPr/>
                  <a:lstStyle/>
                  <a:p>
                    <a:fld id="{0B621E11-91FF-4F7E-A999-F98EDF876BA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196-4D7E-BCEC-ECD407506F12}"/>
                </c:ext>
              </c:extLst>
            </c:dLbl>
            <c:dLbl>
              <c:idx val="8"/>
              <c:tx>
                <c:rich>
                  <a:bodyPr/>
                  <a:lstStyle/>
                  <a:p>
                    <a:fld id="{54F1B097-F95B-4FFC-9F08-4AAD4975B71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E09-484A-86E3-A9F9318EF2A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0.17799630411826822</c:v>
                </c:pt>
                <c:pt idx="1">
                  <c:v>0.19158422285863055</c:v>
                </c:pt>
                <c:pt idx="2">
                  <c:v>0.19361110180002011</c:v>
                </c:pt>
                <c:pt idx="3">
                  <c:v>0.19742843921464931</c:v>
                </c:pt>
                <c:pt idx="4">
                  <c:v>0.2086285042806782</c:v>
                </c:pt>
                <c:pt idx="5">
                  <c:v>0.23055470530218006</c:v>
                </c:pt>
                <c:pt idx="6">
                  <c:v>0.23628579962167723</c:v>
                </c:pt>
                <c:pt idx="7">
                  <c:v>0.25704996137007469</c:v>
                </c:pt>
                <c:pt idx="8">
                  <c:v>0.28056747582143088</c:v>
                </c:pt>
              </c:numCache>
            </c:numRef>
          </c:val>
          <c:smooth val="0"/>
          <c:extLst>
            <c:ext xmlns:c15="http://schemas.microsoft.com/office/drawing/2012/chart" uri="{02D57815-91ED-43cb-92C2-25804820EDAC}">
              <c15:datalabelsRange>
                <c15:f>'Ark1'!$O$2:$O$10</c15:f>
                <c15:dlblRangeCache>
                  <c:ptCount val="9"/>
                  <c:pt idx="0">
                    <c:v>17,8% 
(5.394 personer)</c:v>
                  </c:pt>
                  <c:pt idx="1">
                    <c:v>19,2% 
(5.887 personer)</c:v>
                  </c:pt>
                  <c:pt idx="2">
                    <c:v>19,4% 
(5.776 personer)</c:v>
                  </c:pt>
                  <c:pt idx="3">
                    <c:v>19,7% 
(5.973 personer)</c:v>
                  </c:pt>
                  <c:pt idx="4">
                    <c:v>20,9% 
(6.214 personer)</c:v>
                  </c:pt>
                  <c:pt idx="5">
                    <c:v>23,1% 
(6.779 personer)</c:v>
                  </c:pt>
                  <c:pt idx="6">
                    <c:v>23,6% 
(7.120 personer)</c:v>
                  </c:pt>
                  <c:pt idx="7">
                    <c:v>25,7% 
(7.985 personer)</c:v>
                  </c:pt>
                  <c:pt idx="8">
                    <c:v>28,1% 
(8.761 personer)</c:v>
                  </c:pt>
                </c15:dlblRangeCache>
              </c15:datalabelsRange>
            </c:ext>
            <c:ext xmlns:c16="http://schemas.microsoft.com/office/drawing/2014/chart" uri="{C3380CC4-5D6E-409C-BE32-E72D297353CC}">
              <c16:uniqueId val="{00000000-4C1E-464B-9951-002FFEAF732B}"/>
            </c:ext>
          </c:extLst>
        </c:ser>
        <c:ser>
          <c:idx val="1"/>
          <c:order val="1"/>
          <c:tx>
            <c:strRef>
              <c:f>'Ark1'!$C$1</c:f>
              <c:strCache>
                <c:ptCount val="1"/>
                <c:pt idx="0">
                  <c:v>Social- og sundhedshjælper</c:v>
                </c:pt>
              </c:strCache>
            </c:strRef>
          </c:tx>
          <c:spPr>
            <a:ln w="28575" cap="rnd">
              <a:solidFill>
                <a:schemeClr val="accent2"/>
              </a:solidFill>
              <a:round/>
            </a:ln>
            <a:effectLst/>
          </c:spPr>
          <c:marker>
            <c:symbol val="none"/>
          </c:marker>
          <c:dLbls>
            <c:dLbl>
              <c:idx val="0"/>
              <c:tx>
                <c:rich>
                  <a:bodyPr/>
                  <a:lstStyle/>
                  <a:p>
                    <a:fld id="{A2742B02-8588-4154-85DD-1C223C44AC7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8D7B-4C3B-B49C-E066DFDF16DC}"/>
                </c:ext>
              </c:extLst>
            </c:dLbl>
            <c:dLbl>
              <c:idx val="1"/>
              <c:tx>
                <c:rich>
                  <a:bodyPr/>
                  <a:lstStyle/>
                  <a:p>
                    <a:fld id="{CA598D6F-3496-4444-82F5-098B2F8E3C7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8D7B-4C3B-B49C-E066DFDF16DC}"/>
                </c:ext>
              </c:extLst>
            </c:dLbl>
            <c:dLbl>
              <c:idx val="2"/>
              <c:tx>
                <c:rich>
                  <a:bodyPr/>
                  <a:lstStyle/>
                  <a:p>
                    <a:fld id="{E6D2BD63-B51E-4180-BD5C-4EB2C8ECCB5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8D7B-4C3B-B49C-E066DFDF16DC}"/>
                </c:ext>
              </c:extLst>
            </c:dLbl>
            <c:dLbl>
              <c:idx val="3"/>
              <c:tx>
                <c:rich>
                  <a:bodyPr/>
                  <a:lstStyle/>
                  <a:p>
                    <a:fld id="{C32331A0-DAC2-4CD1-9F53-363DFFFA387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8D7B-4C3B-B49C-E066DFDF16DC}"/>
                </c:ext>
              </c:extLst>
            </c:dLbl>
            <c:dLbl>
              <c:idx val="4"/>
              <c:tx>
                <c:rich>
                  <a:bodyPr/>
                  <a:lstStyle/>
                  <a:p>
                    <a:fld id="{7F79690F-A3E6-407D-8F64-968E9753CAA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8D7B-4C3B-B49C-E066DFDF16DC}"/>
                </c:ext>
              </c:extLst>
            </c:dLbl>
            <c:dLbl>
              <c:idx val="5"/>
              <c:tx>
                <c:rich>
                  <a:bodyPr/>
                  <a:lstStyle/>
                  <a:p>
                    <a:fld id="{E88833C7-46AC-4BA4-A60D-946A56EC587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8D7B-4C3B-B49C-E066DFDF16DC}"/>
                </c:ext>
              </c:extLst>
            </c:dLbl>
            <c:dLbl>
              <c:idx val="6"/>
              <c:tx>
                <c:rich>
                  <a:bodyPr/>
                  <a:lstStyle/>
                  <a:p>
                    <a:fld id="{74AB0AFF-0C60-4EBE-9F38-5EF45BC67EF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E68-44E3-8568-64EF6D71598C}"/>
                </c:ext>
              </c:extLst>
            </c:dLbl>
            <c:dLbl>
              <c:idx val="7"/>
              <c:tx>
                <c:rich>
                  <a:bodyPr/>
                  <a:lstStyle/>
                  <a:p>
                    <a:fld id="{836CB734-ED4A-4F8C-A83D-AD1418DB67C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196-4D7E-BCEC-ECD407506F12}"/>
                </c:ext>
              </c:extLst>
            </c:dLbl>
            <c:dLbl>
              <c:idx val="8"/>
              <c:tx>
                <c:rich>
                  <a:bodyPr/>
                  <a:lstStyle/>
                  <a:p>
                    <a:fld id="{1F07E619-9AC0-4C2D-9F48-5E3F69E5DCF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E09-484A-86E3-A9F9318EF2A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9.1138442131819611E-2</c:v>
                </c:pt>
                <c:pt idx="1">
                  <c:v>9.8134979203005498E-2</c:v>
                </c:pt>
                <c:pt idx="2">
                  <c:v>9.9201138104618072E-2</c:v>
                </c:pt>
                <c:pt idx="3">
                  <c:v>0.10522367324256739</c:v>
                </c:pt>
                <c:pt idx="4">
                  <c:v>0.1124450120618703</c:v>
                </c:pt>
                <c:pt idx="5">
                  <c:v>0.13135411606709146</c:v>
                </c:pt>
                <c:pt idx="6">
                  <c:v>0.14045451975804171</c:v>
                </c:pt>
                <c:pt idx="7">
                  <c:v>0.15725806451612903</c:v>
                </c:pt>
                <c:pt idx="8">
                  <c:v>0.17543562848925731</c:v>
                </c:pt>
              </c:numCache>
            </c:numRef>
          </c:val>
          <c:smooth val="0"/>
          <c:extLst>
            <c:ext xmlns:c15="http://schemas.microsoft.com/office/drawing/2012/chart" uri="{02D57815-91ED-43cb-92C2-25804820EDAC}">
              <c15:datalabelsRange>
                <c15:f>'Ark1'!$P$2:$P$10</c15:f>
                <c15:dlblRangeCache>
                  <c:ptCount val="9"/>
                  <c:pt idx="0">
                    <c:v>9,1% 
(3.468 personer)</c:v>
                  </c:pt>
                  <c:pt idx="1">
                    <c:v>9,8% 
(3.657 personer)</c:v>
                  </c:pt>
                  <c:pt idx="2">
                    <c:v>9,9% 
(3.626 personer)</c:v>
                  </c:pt>
                  <c:pt idx="3">
                    <c:v>10,5% 
(3.787 personer)</c:v>
                  </c:pt>
                  <c:pt idx="4">
                    <c:v>11,2% 
(3.962 personer)</c:v>
                  </c:pt>
                  <c:pt idx="5">
                    <c:v>13,1% 
(4.597 personer)</c:v>
                  </c:pt>
                  <c:pt idx="6">
                    <c:v>14,0% 
(4.969 personer)</c:v>
                  </c:pt>
                  <c:pt idx="7">
                    <c:v>15,7% 
(5.577 personer)</c:v>
                  </c:pt>
                  <c:pt idx="8">
                    <c:v>17,5% 
(6.222 personer)</c:v>
                  </c:pt>
                </c15:dlblRangeCache>
              </c15:datalabelsRange>
            </c:ext>
            <c:ext xmlns:c16="http://schemas.microsoft.com/office/drawing/2014/chart" uri="{C3380CC4-5D6E-409C-BE32-E72D297353CC}">
              <c16:uniqueId val="{00000001-4C1E-464B-9951-002FFEAF732B}"/>
            </c:ext>
          </c:extLst>
        </c:ser>
        <c:ser>
          <c:idx val="2"/>
          <c:order val="2"/>
          <c:tx>
            <c:strRef>
              <c:f>'Ark1'!$D$1</c:f>
              <c:strCache>
                <c:ptCount val="1"/>
                <c:pt idx="0">
                  <c:v>Social- og sundhedspersonale, ikke udd</c:v>
                </c:pt>
              </c:strCache>
            </c:strRef>
          </c:tx>
          <c:spPr>
            <a:ln w="28575" cap="rnd">
              <a:solidFill>
                <a:schemeClr val="accent3"/>
              </a:solidFill>
              <a:round/>
            </a:ln>
            <a:effectLst/>
          </c:spPr>
          <c:marker>
            <c:symbol val="none"/>
          </c:marker>
          <c:dLbls>
            <c:dLbl>
              <c:idx val="0"/>
              <c:tx>
                <c:rich>
                  <a:bodyPr/>
                  <a:lstStyle/>
                  <a:p>
                    <a:fld id="{8604323F-B198-4F14-91C7-278535A6426B}"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8D7B-4C3B-B49C-E066DFDF16DC}"/>
                </c:ext>
              </c:extLst>
            </c:dLbl>
            <c:dLbl>
              <c:idx val="1"/>
              <c:tx>
                <c:rich>
                  <a:bodyPr/>
                  <a:lstStyle/>
                  <a:p>
                    <a:fld id="{7A959F3F-C91E-43B9-BE86-87A522E6A7B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8D7B-4C3B-B49C-E066DFDF16DC}"/>
                </c:ext>
              </c:extLst>
            </c:dLbl>
            <c:dLbl>
              <c:idx val="2"/>
              <c:tx>
                <c:rich>
                  <a:bodyPr/>
                  <a:lstStyle/>
                  <a:p>
                    <a:fld id="{DC68FC68-072A-4591-8B40-37255ABA993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8D7B-4C3B-B49C-E066DFDF16DC}"/>
                </c:ext>
              </c:extLst>
            </c:dLbl>
            <c:dLbl>
              <c:idx val="3"/>
              <c:tx>
                <c:rich>
                  <a:bodyPr/>
                  <a:lstStyle/>
                  <a:p>
                    <a:fld id="{FDF93C93-9FA7-429C-89B1-C7DB499A266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8D7B-4C3B-B49C-E066DFDF16DC}"/>
                </c:ext>
              </c:extLst>
            </c:dLbl>
            <c:dLbl>
              <c:idx val="4"/>
              <c:tx>
                <c:rich>
                  <a:bodyPr/>
                  <a:lstStyle/>
                  <a:p>
                    <a:fld id="{A246C762-F986-4E24-9288-0AB3EB2902C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8D7B-4C3B-B49C-E066DFDF16DC}"/>
                </c:ext>
              </c:extLst>
            </c:dLbl>
            <c:dLbl>
              <c:idx val="5"/>
              <c:tx>
                <c:rich>
                  <a:bodyPr/>
                  <a:lstStyle/>
                  <a:p>
                    <a:fld id="{4F03FF02-14B3-4D21-8C9F-629AAF69F16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8D7B-4C3B-B49C-E066DFDF16DC}"/>
                </c:ext>
              </c:extLst>
            </c:dLbl>
            <c:dLbl>
              <c:idx val="6"/>
              <c:tx>
                <c:rich>
                  <a:bodyPr/>
                  <a:lstStyle/>
                  <a:p>
                    <a:fld id="{A31AA879-2C5D-4E65-A08A-A904ECBF2F1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E68-44E3-8568-64EF6D71598C}"/>
                </c:ext>
              </c:extLst>
            </c:dLbl>
            <c:dLbl>
              <c:idx val="7"/>
              <c:tx>
                <c:rich>
                  <a:bodyPr/>
                  <a:lstStyle/>
                  <a:p>
                    <a:fld id="{01BFCA39-B83D-41E8-8A8C-716070D5290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196-4D7E-BCEC-ECD407506F12}"/>
                </c:ext>
              </c:extLst>
            </c:dLbl>
            <c:dLbl>
              <c:idx val="8"/>
              <c:tx>
                <c:rich>
                  <a:bodyPr/>
                  <a:lstStyle/>
                  <a:p>
                    <a:fld id="{409119F2-CCCF-4115-A9A1-C2384B5F57F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E09-484A-86E3-A9F9318EF2A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3.5074626865671643E-2</c:v>
                </c:pt>
                <c:pt idx="1">
                  <c:v>3.6951823189012065E-2</c:v>
                </c:pt>
                <c:pt idx="2">
                  <c:v>3.7449953803510933E-2</c:v>
                </c:pt>
                <c:pt idx="3">
                  <c:v>3.3696612665684827E-2</c:v>
                </c:pt>
                <c:pt idx="4">
                  <c:v>6.5521053160486384E-2</c:v>
                </c:pt>
                <c:pt idx="5">
                  <c:v>7.2359633365575049E-2</c:v>
                </c:pt>
                <c:pt idx="6">
                  <c:v>6.3287671232876708E-2</c:v>
                </c:pt>
                <c:pt idx="7">
                  <c:v>6.5616553266846858E-2</c:v>
                </c:pt>
                <c:pt idx="8">
                  <c:v>7.0985966830690722E-2</c:v>
                </c:pt>
              </c:numCache>
            </c:numRef>
          </c:val>
          <c:smooth val="0"/>
          <c:extLst>
            <c:ext xmlns:c15="http://schemas.microsoft.com/office/drawing/2012/chart" uri="{02D57815-91ED-43cb-92C2-25804820EDAC}">
              <c15:datalabelsRange>
                <c15:f>'Ark1'!$Q$2:$Q$10</c15:f>
                <c15:dlblRangeCache>
                  <c:ptCount val="9"/>
                  <c:pt idx="0">
                    <c:v>3,5% 
(423 personer)</c:v>
                  </c:pt>
                  <c:pt idx="1">
                    <c:v>3,7% 
(530 personer)</c:v>
                  </c:pt>
                  <c:pt idx="2">
                    <c:v>3,7% 
(608 personer)</c:v>
                  </c:pt>
                  <c:pt idx="3">
                    <c:v>3,4% 
(572 personer)</c:v>
                  </c:pt>
                  <c:pt idx="4">
                    <c:v>6,6% 
(1.304 personer)</c:v>
                  </c:pt>
                  <c:pt idx="5">
                    <c:v>7,2% 
(1.571 personer)</c:v>
                  </c:pt>
                  <c:pt idx="6">
                    <c:v>6,3% 
(1.386 personer)</c:v>
                  </c:pt>
                  <c:pt idx="7">
                    <c:v>6,6% 
(1.408 personer)</c:v>
                  </c:pt>
                  <c:pt idx="8">
                    <c:v>7,1% 
(1.558 personer)</c:v>
                  </c:pt>
                </c15:dlblRangeCache>
              </c15:datalabelsRange>
            </c:ext>
            <c:ext xmlns:c16="http://schemas.microsoft.com/office/drawing/2014/chart" uri="{C3380CC4-5D6E-409C-BE32-E72D297353CC}">
              <c16:uniqueId val="{00000002-4C1E-464B-9951-002FFEAF732B}"/>
            </c:ext>
          </c:extLst>
        </c:ser>
        <c:ser>
          <c:idx val="3"/>
          <c:order val="3"/>
          <c:tx>
            <c:strRef>
              <c:f>'Ark1'!$E$1</c:f>
              <c:strCache>
                <c:ptCount val="1"/>
                <c:pt idx="0">
                  <c:v>Sygeplejersker</c:v>
                </c:pt>
              </c:strCache>
            </c:strRef>
          </c:tx>
          <c:spPr>
            <a:ln w="28575" cap="rnd">
              <a:solidFill>
                <a:schemeClr val="accent4"/>
              </a:solidFill>
              <a:round/>
            </a:ln>
            <a:effectLst/>
          </c:spPr>
          <c:marker>
            <c:symbol val="none"/>
          </c:marker>
          <c:dLbls>
            <c:dLbl>
              <c:idx val="0"/>
              <c:tx>
                <c:rich>
                  <a:bodyPr/>
                  <a:lstStyle/>
                  <a:p>
                    <a:fld id="{7E06E1A5-D33D-4522-8AC7-C4EAD7929D1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D7B-4C3B-B49C-E066DFDF16DC}"/>
                </c:ext>
              </c:extLst>
            </c:dLbl>
            <c:dLbl>
              <c:idx val="1"/>
              <c:tx>
                <c:rich>
                  <a:bodyPr/>
                  <a:lstStyle/>
                  <a:p>
                    <a:fld id="{C59666AD-3006-41E7-9814-A7CB72C07C1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D7B-4C3B-B49C-E066DFDF16DC}"/>
                </c:ext>
              </c:extLst>
            </c:dLbl>
            <c:dLbl>
              <c:idx val="2"/>
              <c:tx>
                <c:rich>
                  <a:bodyPr/>
                  <a:lstStyle/>
                  <a:p>
                    <a:fld id="{1544DDF9-271A-4CA5-B04C-005A457F1E5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D7B-4C3B-B49C-E066DFDF16DC}"/>
                </c:ext>
              </c:extLst>
            </c:dLbl>
            <c:dLbl>
              <c:idx val="3"/>
              <c:tx>
                <c:rich>
                  <a:bodyPr/>
                  <a:lstStyle/>
                  <a:p>
                    <a:fld id="{D198EB0C-57DE-48F9-BFCF-E17D1A6BC04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8D7B-4C3B-B49C-E066DFDF16DC}"/>
                </c:ext>
              </c:extLst>
            </c:dLbl>
            <c:dLbl>
              <c:idx val="4"/>
              <c:tx>
                <c:rich>
                  <a:bodyPr/>
                  <a:lstStyle/>
                  <a:p>
                    <a:fld id="{6AA0D1AE-0B8B-4287-95CD-F4B55D6E895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8D7B-4C3B-B49C-E066DFDF16DC}"/>
                </c:ext>
              </c:extLst>
            </c:dLbl>
            <c:dLbl>
              <c:idx val="5"/>
              <c:tx>
                <c:rich>
                  <a:bodyPr/>
                  <a:lstStyle/>
                  <a:p>
                    <a:fld id="{3F8ADF8D-039F-42C1-B174-D7987750266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D7B-4C3B-B49C-E066DFDF16DC}"/>
                </c:ext>
              </c:extLst>
            </c:dLbl>
            <c:dLbl>
              <c:idx val="6"/>
              <c:tx>
                <c:rich>
                  <a:bodyPr/>
                  <a:lstStyle/>
                  <a:p>
                    <a:fld id="{20CAE09D-8F55-4F90-94DF-530C4FA01D5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E68-44E3-8568-64EF6D71598C}"/>
                </c:ext>
              </c:extLst>
            </c:dLbl>
            <c:dLbl>
              <c:idx val="7"/>
              <c:tx>
                <c:rich>
                  <a:bodyPr/>
                  <a:lstStyle/>
                  <a:p>
                    <a:fld id="{EB2B6013-554E-4BA5-B7AB-9982F5D0F78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196-4D7E-BCEC-ECD407506F12}"/>
                </c:ext>
              </c:extLst>
            </c:dLbl>
            <c:dLbl>
              <c:idx val="8"/>
              <c:tx>
                <c:rich>
                  <a:bodyPr/>
                  <a:lstStyle/>
                  <a:p>
                    <a:fld id="{D0259D45-55B5-4836-92BA-19FC5C87AD7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E09-484A-86E3-A9F9318EF2A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'Ark1'!$E$2:$E$10</c:f>
              <c:numCache>
                <c:formatCode>0.0%</c:formatCode>
                <c:ptCount val="9"/>
                <c:pt idx="0">
                  <c:v>0.27276606639924894</c:v>
                </c:pt>
                <c:pt idx="1">
                  <c:v>0.28311939937030756</c:v>
                </c:pt>
                <c:pt idx="2">
                  <c:v>0.29382093316519547</c:v>
                </c:pt>
                <c:pt idx="3">
                  <c:v>0.29601533178950729</c:v>
                </c:pt>
                <c:pt idx="4">
                  <c:v>0.31052424122979899</c:v>
                </c:pt>
                <c:pt idx="5">
                  <c:v>0.33607766990291299</c:v>
                </c:pt>
                <c:pt idx="6">
                  <c:v>0.34168074973114149</c:v>
                </c:pt>
                <c:pt idx="7">
                  <c:v>0.35488733137387896</c:v>
                </c:pt>
                <c:pt idx="8">
                  <c:v>0.38830255057168001</c:v>
                </c:pt>
              </c:numCache>
            </c:numRef>
          </c:val>
          <c:smooth val="0"/>
          <c:extLst>
            <c:ext xmlns:c15="http://schemas.microsoft.com/office/drawing/2012/chart" uri="{02D57815-91ED-43cb-92C2-25804820EDAC}">
              <c15:datalabelsRange>
                <c15:f>'Ark1'!$R$2:$R$10</c15:f>
                <c15:dlblRangeCache>
                  <c:ptCount val="9"/>
                  <c:pt idx="0">
                    <c:v>27,3% 
(3.196 personer)</c:v>
                  </c:pt>
                  <c:pt idx="1">
                    <c:v>28,3% 
(3.507 personer)</c:v>
                  </c:pt>
                  <c:pt idx="2">
                    <c:v>29,4% 
(3.728 personer)</c:v>
                  </c:pt>
                  <c:pt idx="3">
                    <c:v>29,6% 
(3.707 personer)</c:v>
                  </c:pt>
                  <c:pt idx="4">
                    <c:v>31,1% 
(3.939 personer)</c:v>
                  </c:pt>
                  <c:pt idx="5">
                    <c:v>33,6% 
(4.327 personer)</c:v>
                  </c:pt>
                  <c:pt idx="6">
                    <c:v>34,2% 
(4.448 personer)</c:v>
                  </c:pt>
                  <c:pt idx="7">
                    <c:v>35,5% 
(4.709 personer)</c:v>
                  </c:pt>
                  <c:pt idx="8">
                    <c:v>38,8% 
(5.298 personer)</c:v>
                  </c:pt>
                </c15:dlblRangeCache>
              </c15:datalabelsRange>
            </c:ext>
            <c:ext xmlns:c16="http://schemas.microsoft.com/office/drawing/2014/chart" uri="{C3380CC4-5D6E-409C-BE32-E72D297353CC}">
              <c16:uniqueId val="{00000004-4C1E-464B-9951-002FFEAF732B}"/>
            </c:ext>
          </c:extLst>
        </c:ser>
        <c:dLbls>
          <c:dLblPos val="t"/>
          <c:showLegendKey val="0"/>
          <c:showVal val="1"/>
          <c:showCatName val="0"/>
          <c:showSerName val="0"/>
          <c:showPercent val="0"/>
          <c:showBubbleSize val="0"/>
        </c:dLbls>
        <c:smooth val="0"/>
        <c:axId val="456688847"/>
        <c:axId val="456673871"/>
      </c:lineChart>
      <c:catAx>
        <c:axId val="45668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56673871"/>
        <c:crosses val="autoZero"/>
        <c:auto val="1"/>
        <c:lblAlgn val="ctr"/>
        <c:lblOffset val="100"/>
        <c:noMultiLvlLbl val="0"/>
      </c:catAx>
      <c:valAx>
        <c:axId val="456673871"/>
        <c:scaling>
          <c:orientation val="minMax"/>
        </c:scaling>
        <c:delete val="1"/>
        <c:axPos val="l"/>
        <c:numFmt formatCode="0.0%" sourceLinked="1"/>
        <c:majorTickMark val="out"/>
        <c:minorTickMark val="none"/>
        <c:tickLblPos val="nextTo"/>
        <c:crossAx val="45668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F3DAD795-EB6C-49AE-8F61-A1E043425849}"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D9A1347B-CF29-4BF7-882B-02121BBFFCF1}"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0.30022614201718678</c:v>
                </c:pt>
                <c:pt idx="1">
                  <c:v>0.34494081871839</c:v>
                </c:pt>
              </c:numCache>
            </c:numRef>
          </c:val>
          <c:extLst>
            <c:ext xmlns:c15="http://schemas.microsoft.com/office/drawing/2012/chart" uri="{02D57815-91ED-43cb-92C2-25804820EDAC}">
              <c15:datalabelsRange>
                <c15:f>'Ark1'!$E$2:$F$2</c15:f>
                <c15:dlblRangeCache>
                  <c:ptCount val="2"/>
                  <c:pt idx="0">
                    <c:v>30,0% (23.233 personer)</c:v>
                  </c:pt>
                  <c:pt idx="1">
                    <c:v>34,5% (32.669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A2DCBC66-3D39-4DA2-83A3-AEACE95DD229}"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534A2C3E-5D6A-4507-A936-D96FDA4C3296}"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0.52583834076371394</c:v>
                </c:pt>
                <c:pt idx="1">
                  <c:v>0.4538428238076635</c:v>
                </c:pt>
              </c:numCache>
            </c:numRef>
          </c:val>
          <c:extLst>
            <c:ext xmlns:c15="http://schemas.microsoft.com/office/drawing/2012/chart" uri="{02D57815-91ED-43cb-92C2-25804820EDAC}">
              <c15:datalabelsRange>
                <c15:f>'Ark1'!$E$3:$F$3</c15:f>
                <c15:dlblRangeCache>
                  <c:ptCount val="2"/>
                  <c:pt idx="0">
                    <c:v>52,6% (40.692 personer)</c:v>
                  </c:pt>
                  <c:pt idx="1">
                    <c:v>45,4% (42.983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2904D0BF-7FDA-466E-985B-61B0C1D90FFA}"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89654555-657C-4AA0-B0F5-2EBB738D3A87}"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0.17393551721909931</c:v>
                </c:pt>
                <c:pt idx="1">
                  <c:v>0.20121635747394651</c:v>
                </c:pt>
              </c:numCache>
            </c:numRef>
          </c:val>
          <c:extLst>
            <c:ext xmlns:c15="http://schemas.microsoft.com/office/drawing/2012/chart" uri="{02D57815-91ED-43cb-92C2-25804820EDAC}">
              <c15:datalabelsRange>
                <c15:f>'Ark1'!$E$4:$F$4</c15:f>
                <c15:dlblRangeCache>
                  <c:ptCount val="2"/>
                  <c:pt idx="0">
                    <c:v>17,4% (13.460 personer)</c:v>
                  </c:pt>
                  <c:pt idx="1">
                    <c:v>20,1% (19.057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2.519561818441169E-3"/>
                  <c:y val="0.1115347196946115"/>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BB6B-43EB-956C-169AA85EF68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extLst/>
            </c:strRef>
          </c:cat>
          <c:val>
            <c:numRef>
              <c:f>'Ark1'!$B$2:$B$4</c:f>
              <c:numCache>
                <c:formatCode>#,##0</c:formatCode>
                <c:ptCount val="3"/>
                <c:pt idx="0">
                  <c:v>9436</c:v>
                </c:pt>
                <c:pt idx="1">
                  <c:v>2291</c:v>
                </c:pt>
                <c:pt idx="2">
                  <c:v>5597</c:v>
                </c:pt>
              </c:numCache>
              <c:extLst/>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1"/>
        <c:axPos val="b"/>
        <c:numFmt formatCode="General" sourceLinked="1"/>
        <c:majorTickMark val="out"/>
        <c:minorTickMark val="none"/>
        <c:tickLblPos val="nextTo"/>
        <c:crossAx val="1373995647"/>
        <c:crosses val="autoZero"/>
        <c:auto val="1"/>
        <c:lblAlgn val="ctr"/>
        <c:lblOffset val="100"/>
        <c:noMultiLvlLbl val="0"/>
      </c:catAx>
      <c:valAx>
        <c:axId val="1373995647"/>
        <c:scaling>
          <c:orientation val="minMax"/>
          <c:max val="10000"/>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1.6956649955765259E-2</c:v>
                </c:pt>
                <c:pt idx="1">
                  <c:v>4.620072741570825E-2</c:v>
                </c:pt>
                <c:pt idx="2">
                  <c:v>9.69232281529539E-2</c:v>
                </c:pt>
                <c:pt idx="3">
                  <c:v>0.28944264228841049</c:v>
                </c:pt>
                <c:pt idx="4">
                  <c:v>0.55047675218716208</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1.4284717213782192E-2</c:v>
                </c:pt>
                <c:pt idx="1">
                  <c:v>4.2588223729479999E-2</c:v>
                </c:pt>
                <c:pt idx="2">
                  <c:v>8.2637321731847471E-2</c:v>
                </c:pt>
                <c:pt idx="3">
                  <c:v>0.21908661563874091</c:v>
                </c:pt>
                <c:pt idx="4">
                  <c:v>0.64367308005490542</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F2C935D8-D06D-479D-8A16-BA12A81AD7EE}"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9A2DD8CF-9A6A-49BF-8812-BDF2059AAD4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EC74E649-E723-4DEF-88A6-1D92D2C6B8D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A72-4059-AF3C-6E9ED4822641}"/>
                </c:ext>
              </c:extLst>
            </c:dLbl>
            <c:dLbl>
              <c:idx val="3"/>
              <c:tx>
                <c:rich>
                  <a:bodyPr/>
                  <a:lstStyle/>
                  <a:p>
                    <a:fld id="{FB145FCF-85E5-48A6-8D49-B301B266E6E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A72-4059-AF3C-6E9ED4822641}"/>
                </c:ext>
              </c:extLst>
            </c:dLbl>
            <c:dLbl>
              <c:idx val="4"/>
              <c:tx>
                <c:rich>
                  <a:bodyPr/>
                  <a:lstStyle/>
                  <a:p>
                    <a:fld id="{148CF800-A379-4C94-9E7D-C2065FF3185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A72-4059-AF3C-6E9ED4822641}"/>
                </c:ext>
              </c:extLst>
            </c:dLbl>
            <c:dLbl>
              <c:idx val="5"/>
              <c:tx>
                <c:rich>
                  <a:bodyPr/>
                  <a:lstStyle/>
                  <a:p>
                    <a:fld id="{5F6A8B16-72BA-496C-B146-BF2ECDA2D5E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A72-4059-AF3C-6E9ED4822641}"/>
                </c:ext>
              </c:extLst>
            </c:dLbl>
            <c:dLbl>
              <c:idx val="6"/>
              <c:tx>
                <c:rich>
                  <a:bodyPr/>
                  <a:lstStyle/>
                  <a:p>
                    <a:fld id="{FAD10592-5AE5-45E9-A1C3-C91FFA216AA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A72-4059-AF3C-6E9ED4822641}"/>
                </c:ext>
              </c:extLst>
            </c:dLbl>
            <c:dLbl>
              <c:idx val="7"/>
              <c:tx>
                <c:rich>
                  <a:bodyPr/>
                  <a:lstStyle/>
                  <a:p>
                    <a:fld id="{8953170F-92AF-47E8-82F4-DDEB6221A61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A72-4059-AF3C-6E9ED4822641}"/>
                </c:ext>
              </c:extLst>
            </c:dLbl>
            <c:dLbl>
              <c:idx val="8"/>
              <c:tx>
                <c:rich>
                  <a:bodyPr/>
                  <a:lstStyle/>
                  <a:p>
                    <a:fld id="{2D7DD013-D76B-4581-BA43-11A0E336963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8E8-40D2-A1A2-50C982EA80C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0.30022614201718678</c:v>
                </c:pt>
                <c:pt idx="1">
                  <c:v>0.30327277331138824</c:v>
                </c:pt>
                <c:pt idx="2">
                  <c:v>0.30005768169734665</c:v>
                </c:pt>
                <c:pt idx="3">
                  <c:v>0.30466470595127898</c:v>
                </c:pt>
                <c:pt idx="4">
                  <c:v>0.31128206316472412</c:v>
                </c:pt>
                <c:pt idx="5">
                  <c:v>0.3182927772193565</c:v>
                </c:pt>
                <c:pt idx="6">
                  <c:v>0.31528102728870394</c:v>
                </c:pt>
                <c:pt idx="7">
                  <c:v>0.33042070503473714</c:v>
                </c:pt>
                <c:pt idx="8">
                  <c:v>0.34494081871839</c:v>
                </c:pt>
              </c:numCache>
            </c:numRef>
          </c:val>
          <c:extLst>
            <c:ext xmlns:c15="http://schemas.microsoft.com/office/drawing/2012/chart" uri="{02D57815-91ED-43cb-92C2-25804820EDAC}">
              <c15:datalabelsRange>
                <c15:f>'Ark1'!$B$8:$J$8</c15:f>
                <c15:dlblRangeCache>
                  <c:ptCount val="9"/>
                  <c:pt idx="0">
                    <c:v>30,0%
 (23.233 
personer)</c:v>
                  </c:pt>
                  <c:pt idx="1">
                    <c:v>30,3%
 (23.954 
personer)</c:v>
                  </c:pt>
                  <c:pt idx="2">
                    <c:v>30,0%
 (23.929 
personer)</c:v>
                  </c:pt>
                  <c:pt idx="3">
                    <c:v>30,5%
 (26.001 
personer)</c:v>
                  </c:pt>
                  <c:pt idx="4">
                    <c:v>31,1%
 (26.868 
personer)</c:v>
                  </c:pt>
                  <c:pt idx="5">
                    <c:v>31,8%
 (28.816 
personer)</c:v>
                  </c:pt>
                  <c:pt idx="6">
                    <c:v>31,5%
 (29.242 
personer)</c:v>
                  </c:pt>
                  <c:pt idx="7">
                    <c:v>33,0%
 (30.819 
personer)</c:v>
                  </c:pt>
                  <c:pt idx="8">
                    <c:v>34,5%
 (32.669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6212DD39-838C-4026-8F00-3D0AB46BEA4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EB667B20-9558-4069-9495-5B1AAE1F253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dLbl>
              <c:idx val="2"/>
              <c:tx>
                <c:rich>
                  <a:bodyPr/>
                  <a:lstStyle/>
                  <a:p>
                    <a:fld id="{D6211950-8303-4A29-9743-682B701F351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A72-4059-AF3C-6E9ED4822641}"/>
                </c:ext>
              </c:extLst>
            </c:dLbl>
            <c:dLbl>
              <c:idx val="3"/>
              <c:tx>
                <c:rich>
                  <a:bodyPr/>
                  <a:lstStyle/>
                  <a:p>
                    <a:fld id="{FA680069-65E7-42F3-8F7F-118374B98D5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A72-4059-AF3C-6E9ED4822641}"/>
                </c:ext>
              </c:extLst>
            </c:dLbl>
            <c:dLbl>
              <c:idx val="4"/>
              <c:tx>
                <c:rich>
                  <a:bodyPr/>
                  <a:lstStyle/>
                  <a:p>
                    <a:fld id="{E18A6C2C-0B7C-43D7-85B8-B155324CC5B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AA72-4059-AF3C-6E9ED4822641}"/>
                </c:ext>
              </c:extLst>
            </c:dLbl>
            <c:dLbl>
              <c:idx val="5"/>
              <c:tx>
                <c:rich>
                  <a:bodyPr/>
                  <a:lstStyle/>
                  <a:p>
                    <a:fld id="{1F19AC7B-1742-43B9-80C9-55FBC1F20AB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A72-4059-AF3C-6E9ED4822641}"/>
                </c:ext>
              </c:extLst>
            </c:dLbl>
            <c:dLbl>
              <c:idx val="6"/>
              <c:tx>
                <c:rich>
                  <a:bodyPr/>
                  <a:lstStyle/>
                  <a:p>
                    <a:fld id="{838D29A5-FC8C-4FCC-BCCE-909303A2934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A72-4059-AF3C-6E9ED4822641}"/>
                </c:ext>
              </c:extLst>
            </c:dLbl>
            <c:dLbl>
              <c:idx val="7"/>
              <c:tx>
                <c:rich>
                  <a:bodyPr/>
                  <a:lstStyle/>
                  <a:p>
                    <a:fld id="{D51D578E-94E2-472C-B7BD-8FC62308AA7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AA72-4059-AF3C-6E9ED4822641}"/>
                </c:ext>
              </c:extLst>
            </c:dLbl>
            <c:dLbl>
              <c:idx val="8"/>
              <c:tx>
                <c:rich>
                  <a:bodyPr/>
                  <a:lstStyle/>
                  <a:p>
                    <a:fld id="{41D71D7E-2227-4E56-B10D-83BDE178131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8E8-40D2-A1A2-50C982EA80C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0.52583834076371394</c:v>
                </c:pt>
                <c:pt idx="1">
                  <c:v>0.52044058998544029</c:v>
                </c:pt>
                <c:pt idx="2">
                  <c:v>0.5181822741636154</c:v>
                </c:pt>
                <c:pt idx="3">
                  <c:v>0.51317624175386378</c:v>
                </c:pt>
                <c:pt idx="4">
                  <c:v>0.5085270060476863</c:v>
                </c:pt>
                <c:pt idx="5">
                  <c:v>0.49009753349607327</c:v>
                </c:pt>
                <c:pt idx="6">
                  <c:v>0.48649581127559327</c:v>
                </c:pt>
                <c:pt idx="7">
                  <c:v>0.47188866969722959</c:v>
                </c:pt>
                <c:pt idx="8">
                  <c:v>0.4538428238076635</c:v>
                </c:pt>
              </c:numCache>
            </c:numRef>
          </c:val>
          <c:extLst>
            <c:ext xmlns:c15="http://schemas.microsoft.com/office/drawing/2012/chart" uri="{02D57815-91ED-43cb-92C2-25804820EDAC}">
              <c15:datalabelsRange>
                <c15:f>'Ark1'!$B$9:$J$9</c15:f>
                <c15:dlblRangeCache>
                  <c:ptCount val="9"/>
                  <c:pt idx="0">
                    <c:v>52,6%
 (40.692 
personer)</c:v>
                  </c:pt>
                  <c:pt idx="1">
                    <c:v>52,0%
 (41.107 
personer)</c:v>
                  </c:pt>
                  <c:pt idx="2">
                    <c:v>51,8%
 (41.324 
personer)</c:v>
                  </c:pt>
                  <c:pt idx="3">
                    <c:v>51,3%
 (43.796 
personer)</c:v>
                  </c:pt>
                  <c:pt idx="4">
                    <c:v>50,9%
 (43.893 
personer)</c:v>
                  </c:pt>
                  <c:pt idx="5">
                    <c:v>49,0%
 (44.370 
personer)</c:v>
                  </c:pt>
                  <c:pt idx="6">
                    <c:v>48,6%
 (45.122 
personer)</c:v>
                  </c:pt>
                  <c:pt idx="7">
                    <c:v>47,2%
 (44.014 
personer)</c:v>
                  </c:pt>
                  <c:pt idx="8">
                    <c:v>45,4%
 (42.983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046F5C5B-ED3D-45A9-9440-71D4187C60D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764AB50A-8395-4008-BF66-871FB0047BC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0D4D6209-6B01-41EA-951F-B8CE24B6DBF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A72-4059-AF3C-6E9ED4822641}"/>
                </c:ext>
              </c:extLst>
            </c:dLbl>
            <c:dLbl>
              <c:idx val="3"/>
              <c:tx>
                <c:rich>
                  <a:bodyPr/>
                  <a:lstStyle/>
                  <a:p>
                    <a:fld id="{4C55BE6D-61A2-4D93-8F65-D903F5F797C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A72-4059-AF3C-6E9ED4822641}"/>
                </c:ext>
              </c:extLst>
            </c:dLbl>
            <c:dLbl>
              <c:idx val="4"/>
              <c:tx>
                <c:rich>
                  <a:bodyPr/>
                  <a:lstStyle/>
                  <a:p>
                    <a:fld id="{D6DB7C17-5E5B-4F53-BA49-D5DB8939147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AA72-4059-AF3C-6E9ED4822641}"/>
                </c:ext>
              </c:extLst>
            </c:dLbl>
            <c:dLbl>
              <c:idx val="5"/>
              <c:tx>
                <c:rich>
                  <a:bodyPr/>
                  <a:lstStyle/>
                  <a:p>
                    <a:fld id="{EBC7D92A-5EEB-49AE-B9B2-34B2CE35947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A72-4059-AF3C-6E9ED4822641}"/>
                </c:ext>
              </c:extLst>
            </c:dLbl>
            <c:dLbl>
              <c:idx val="6"/>
              <c:tx>
                <c:rich>
                  <a:bodyPr/>
                  <a:lstStyle/>
                  <a:p>
                    <a:fld id="{B569525A-E6A8-485A-9809-E2CB428D1DD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A72-4059-AF3C-6E9ED4822641}"/>
                </c:ext>
              </c:extLst>
            </c:dLbl>
            <c:dLbl>
              <c:idx val="7"/>
              <c:tx>
                <c:rich>
                  <a:bodyPr/>
                  <a:lstStyle/>
                  <a:p>
                    <a:fld id="{63374D90-31A4-4700-9043-C784AEBE7AB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A72-4059-AF3C-6E9ED4822641}"/>
                </c:ext>
              </c:extLst>
            </c:dLbl>
            <c:dLbl>
              <c:idx val="8"/>
              <c:tx>
                <c:rich>
                  <a:bodyPr/>
                  <a:lstStyle/>
                  <a:p>
                    <a:fld id="{930C19E5-AA75-4A7B-8989-60460C2F683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8E8-40D2-A1A2-50C982EA80C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0.17393551721909931</c:v>
                </c:pt>
                <c:pt idx="1">
                  <c:v>0.17628663670317149</c:v>
                </c:pt>
                <c:pt idx="2">
                  <c:v>0.18176004413903796</c:v>
                </c:pt>
                <c:pt idx="3">
                  <c:v>0.18215905229485721</c:v>
                </c:pt>
                <c:pt idx="4">
                  <c:v>0.18019093078758949</c:v>
                </c:pt>
                <c:pt idx="5">
                  <c:v>0.19160968928457026</c:v>
                </c:pt>
                <c:pt idx="6">
                  <c:v>0.19822316143570282</c:v>
                </c:pt>
                <c:pt idx="7">
                  <c:v>0.19769062526803327</c:v>
                </c:pt>
                <c:pt idx="8">
                  <c:v>0.20121635747394651</c:v>
                </c:pt>
              </c:numCache>
            </c:numRef>
          </c:val>
          <c:extLst>
            <c:ext xmlns:c15="http://schemas.microsoft.com/office/drawing/2012/chart" uri="{02D57815-91ED-43cb-92C2-25804820EDAC}">
              <c15:datalabelsRange>
                <c15:f>'Ark1'!$B$10:$J$10</c15:f>
                <c15:dlblRangeCache>
                  <c:ptCount val="9"/>
                  <c:pt idx="0">
                    <c:v>17,4%
 (13.460 
personer)</c:v>
                  </c:pt>
                  <c:pt idx="1">
                    <c:v>17,6%
 (13.924 
personer)</c:v>
                  </c:pt>
                  <c:pt idx="2">
                    <c:v>18,2%
 (14.495 
personer)</c:v>
                  </c:pt>
                  <c:pt idx="3">
                    <c:v>18,2%
 (15.546 
personer)</c:v>
                  </c:pt>
                  <c:pt idx="4">
                    <c:v>18,0%
 (15.553 
personer)</c:v>
                  </c:pt>
                  <c:pt idx="5">
                    <c:v>19,2%
 (17.347 
personer)</c:v>
                  </c:pt>
                  <c:pt idx="6">
                    <c:v>19,8%
 (18.385 
personer)</c:v>
                  </c:pt>
                  <c:pt idx="7">
                    <c:v>19,8%
 (18.439 
personer)</c:v>
                  </c:pt>
                  <c:pt idx="8">
                    <c:v>20,1%
 (19.057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Pædagoger</c:v>
                </c:pt>
              </c:strCache>
            </c:strRef>
          </c:tx>
          <c:spPr>
            <a:ln w="28575" cap="rnd">
              <a:solidFill>
                <a:schemeClr val="accent1"/>
              </a:solidFill>
              <a:round/>
            </a:ln>
            <a:effectLst/>
          </c:spPr>
          <c:marker>
            <c:symbol val="none"/>
          </c:marker>
          <c:dLbls>
            <c:dLbl>
              <c:idx val="0"/>
              <c:tx>
                <c:rich>
                  <a:bodyPr/>
                  <a:lstStyle/>
                  <a:p>
                    <a:fld id="{A9890D3F-DBA5-4881-81EC-DEF1F526364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88F-4008-BEE6-5872D5131428}"/>
                </c:ext>
              </c:extLst>
            </c:dLbl>
            <c:dLbl>
              <c:idx val="1"/>
              <c:tx>
                <c:rich>
                  <a:bodyPr/>
                  <a:lstStyle/>
                  <a:p>
                    <a:fld id="{53C447D1-C5CA-4345-B847-E6D0D0AC9F0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88F-4008-BEE6-5872D5131428}"/>
                </c:ext>
              </c:extLst>
            </c:dLbl>
            <c:dLbl>
              <c:idx val="2"/>
              <c:tx>
                <c:rich>
                  <a:bodyPr/>
                  <a:lstStyle/>
                  <a:p>
                    <a:fld id="{9B840E64-036A-40D5-A0B4-33DFBA6ED5E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88F-4008-BEE6-5872D5131428}"/>
                </c:ext>
              </c:extLst>
            </c:dLbl>
            <c:dLbl>
              <c:idx val="3"/>
              <c:tx>
                <c:rich>
                  <a:bodyPr/>
                  <a:lstStyle/>
                  <a:p>
                    <a:fld id="{1FB483B2-BD57-4DF6-8BD0-5AC9F4E2A5F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88F-4008-BEE6-5872D5131428}"/>
                </c:ext>
              </c:extLst>
            </c:dLbl>
            <c:dLbl>
              <c:idx val="4"/>
              <c:tx>
                <c:rich>
                  <a:bodyPr/>
                  <a:lstStyle/>
                  <a:p>
                    <a:fld id="{54BE1937-2339-4933-8979-0E385D98974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88F-4008-BEE6-5872D5131428}"/>
                </c:ext>
              </c:extLst>
            </c:dLbl>
            <c:dLbl>
              <c:idx val="5"/>
              <c:tx>
                <c:rich>
                  <a:bodyPr/>
                  <a:lstStyle/>
                  <a:p>
                    <a:fld id="{ECF1C063-A2A9-48AE-80DD-D6CD6E7BB4B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88F-4008-BEE6-5872D5131428}"/>
                </c:ext>
              </c:extLst>
            </c:dLbl>
            <c:dLbl>
              <c:idx val="6"/>
              <c:tx>
                <c:rich>
                  <a:bodyPr/>
                  <a:lstStyle/>
                  <a:p>
                    <a:fld id="{D8E6070D-F9A5-4CDD-872B-4D26709AB28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FA7-4955-B39B-CDFDBE879D10}"/>
                </c:ext>
              </c:extLst>
            </c:dLbl>
            <c:dLbl>
              <c:idx val="7"/>
              <c:tx>
                <c:rich>
                  <a:bodyPr/>
                  <a:lstStyle/>
                  <a:p>
                    <a:fld id="{C27154E0-1354-4252-9A5C-BC3DB167A08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AAD-4D84-9C1C-67ECFD4A16E3}"/>
                </c:ext>
              </c:extLst>
            </c:dLbl>
            <c:dLbl>
              <c:idx val="8"/>
              <c:tx>
                <c:rich>
                  <a:bodyPr/>
                  <a:lstStyle/>
                  <a:p>
                    <a:fld id="{B705822A-2CA9-4CC7-9481-6FE76FB95FE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B9F8-4A6F-ACDC-802F6790B7F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0.39738462952748665</c:v>
                </c:pt>
                <c:pt idx="1">
                  <c:v>0.40359454932319255</c:v>
                </c:pt>
                <c:pt idx="2">
                  <c:v>0.40225546917374799</c:v>
                </c:pt>
                <c:pt idx="3">
                  <c:v>0.41241911178087048</c:v>
                </c:pt>
                <c:pt idx="4">
                  <c:v>0.41735882223687104</c:v>
                </c:pt>
                <c:pt idx="5">
                  <c:v>0.42684340617275851</c:v>
                </c:pt>
                <c:pt idx="6">
                  <c:v>0.42756628808443181</c:v>
                </c:pt>
                <c:pt idx="7">
                  <c:v>0.44254688827411942</c:v>
                </c:pt>
                <c:pt idx="8">
                  <c:v>0.45607790903334278</c:v>
                </c:pt>
              </c:numCache>
            </c:numRef>
          </c:val>
          <c:smooth val="0"/>
          <c:extLst>
            <c:ext xmlns:c15="http://schemas.microsoft.com/office/drawing/2012/chart" uri="{02D57815-91ED-43cb-92C2-25804820EDAC}">
              <c15:datalabelsRange>
                <c15:f>'Ark1'!$B$25:$B$33</c15:f>
                <c15:dlblRangeCache>
                  <c:ptCount val="9"/>
                  <c:pt idx="0">
                    <c:v>39,7% 
(17.291 personer)</c:v>
                  </c:pt>
                  <c:pt idx="1">
                    <c:v>40,4% 
(17.830 personer)</c:v>
                  </c:pt>
                  <c:pt idx="2">
                    <c:v>40,2% 
(17.799 personer)</c:v>
                  </c:pt>
                  <c:pt idx="3">
                    <c:v>41,2% 
(18.610 personer)</c:v>
                  </c:pt>
                  <c:pt idx="4">
                    <c:v>41,7% 
(18.994 personer)</c:v>
                  </c:pt>
                  <c:pt idx="5">
                    <c:v>42,7% 
(19.514 personer)</c:v>
                  </c:pt>
                  <c:pt idx="6">
                    <c:v>42,8% 
(19.689 personer)</c:v>
                  </c:pt>
                  <c:pt idx="7">
                    <c:v>44,3% 
(20.316 personer)</c:v>
                  </c:pt>
                  <c:pt idx="8">
                    <c:v>45,6% 
(20.887 personer)</c:v>
                  </c:pt>
                </c15:dlblRangeCache>
              </c15:datalabelsRange>
            </c:ext>
            <c:ext xmlns:c16="http://schemas.microsoft.com/office/drawing/2014/chart" uri="{C3380CC4-5D6E-409C-BE32-E72D297353CC}">
              <c16:uniqueId val="{00000000-4C1E-464B-9951-002FFEAF732B}"/>
            </c:ext>
          </c:extLst>
        </c:ser>
        <c:ser>
          <c:idx val="1"/>
          <c:order val="1"/>
          <c:tx>
            <c:strRef>
              <c:f>'Ark1'!$C$1</c:f>
              <c:strCache>
                <c:ptCount val="1"/>
                <c:pt idx="0">
                  <c:v>Pædagogiske assistenter</c:v>
                </c:pt>
              </c:strCache>
            </c:strRef>
          </c:tx>
          <c:spPr>
            <a:ln w="28575" cap="rnd">
              <a:solidFill>
                <a:schemeClr val="accent2"/>
              </a:solidFill>
              <a:round/>
            </a:ln>
            <a:effectLst/>
          </c:spPr>
          <c:marker>
            <c:symbol val="none"/>
          </c:marker>
          <c:dLbls>
            <c:dLbl>
              <c:idx val="0"/>
              <c:tx>
                <c:rich>
                  <a:bodyPr/>
                  <a:lstStyle/>
                  <a:p>
                    <a:fld id="{A8220EE9-209E-4A78-823C-594C41A62C9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88F-4008-BEE6-5872D5131428}"/>
                </c:ext>
              </c:extLst>
            </c:dLbl>
            <c:dLbl>
              <c:idx val="1"/>
              <c:tx>
                <c:rich>
                  <a:bodyPr/>
                  <a:lstStyle/>
                  <a:p>
                    <a:fld id="{CB78B305-7A84-4305-B9F6-7F1F54EB8DA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88F-4008-BEE6-5872D5131428}"/>
                </c:ext>
              </c:extLst>
            </c:dLbl>
            <c:dLbl>
              <c:idx val="2"/>
              <c:tx>
                <c:rich>
                  <a:bodyPr/>
                  <a:lstStyle/>
                  <a:p>
                    <a:fld id="{3A10615E-E933-44DF-AA5C-764DD0530A0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88F-4008-BEE6-5872D5131428}"/>
                </c:ext>
              </c:extLst>
            </c:dLbl>
            <c:dLbl>
              <c:idx val="3"/>
              <c:tx>
                <c:rich>
                  <a:bodyPr/>
                  <a:lstStyle/>
                  <a:p>
                    <a:fld id="{4AAA8391-D0FD-4B4F-B712-5602B037D1C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88F-4008-BEE6-5872D5131428}"/>
                </c:ext>
              </c:extLst>
            </c:dLbl>
            <c:dLbl>
              <c:idx val="4"/>
              <c:tx>
                <c:rich>
                  <a:bodyPr/>
                  <a:lstStyle/>
                  <a:p>
                    <a:fld id="{87C0F428-90B4-484C-8A3E-BF8E9F345A2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88F-4008-BEE6-5872D5131428}"/>
                </c:ext>
              </c:extLst>
            </c:dLbl>
            <c:dLbl>
              <c:idx val="5"/>
              <c:tx>
                <c:rich>
                  <a:bodyPr/>
                  <a:lstStyle/>
                  <a:p>
                    <a:fld id="{273CE861-BDFA-40E4-B329-5CD71526AA7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88F-4008-BEE6-5872D5131428}"/>
                </c:ext>
              </c:extLst>
            </c:dLbl>
            <c:dLbl>
              <c:idx val="6"/>
              <c:tx>
                <c:rich>
                  <a:bodyPr/>
                  <a:lstStyle/>
                  <a:p>
                    <a:fld id="{7FDFAC85-8B66-40EA-A413-C696452EAE4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FA7-4955-B39B-CDFDBE879D10}"/>
                </c:ext>
              </c:extLst>
            </c:dLbl>
            <c:dLbl>
              <c:idx val="7"/>
              <c:tx>
                <c:rich>
                  <a:bodyPr/>
                  <a:lstStyle/>
                  <a:p>
                    <a:fld id="{06126C99-272A-4F21-B9FA-0D760CB21B2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AAD-4D84-9C1C-67ECFD4A16E3}"/>
                </c:ext>
              </c:extLst>
            </c:dLbl>
            <c:dLbl>
              <c:idx val="8"/>
              <c:tx>
                <c:rich>
                  <a:bodyPr/>
                  <a:lstStyle/>
                  <a:p>
                    <a:fld id="{BF9F132F-81AE-4EDD-97C7-A88F3194362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9F8-4A6F-ACDC-802F6790B7F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0.28643622397412571</c:v>
                </c:pt>
                <c:pt idx="1">
                  <c:v>0.28683505549177191</c:v>
                </c:pt>
                <c:pt idx="2">
                  <c:v>0.28701249526694433</c:v>
                </c:pt>
                <c:pt idx="3">
                  <c:v>0.31773986424509265</c:v>
                </c:pt>
                <c:pt idx="4">
                  <c:v>0.33131487889273359</c:v>
                </c:pt>
                <c:pt idx="5">
                  <c:v>0.35472194800921358</c:v>
                </c:pt>
                <c:pt idx="6">
                  <c:v>0.35695208169677928</c:v>
                </c:pt>
                <c:pt idx="7">
                  <c:v>0.38501608702313467</c:v>
                </c:pt>
                <c:pt idx="8">
                  <c:v>0.39991083370485958</c:v>
                </c:pt>
              </c:numCache>
            </c:numRef>
          </c:val>
          <c:smooth val="0"/>
          <c:extLst>
            <c:ext xmlns:c15="http://schemas.microsoft.com/office/drawing/2012/chart" uri="{02D57815-91ED-43cb-92C2-25804820EDAC}">
              <c15:datalabelsRange>
                <c15:f>'Ark1'!$C$25:$C$33</c15:f>
                <c15:dlblRangeCache>
                  <c:ptCount val="9"/>
                  <c:pt idx="0">
                    <c:v>28,6% 
(1.417 personer)</c:v>
                  </c:pt>
                  <c:pt idx="1">
                    <c:v>28,7% 
(1.499 personer)</c:v>
                  </c:pt>
                  <c:pt idx="2">
                    <c:v>28,7% 
(1.516 personer)</c:v>
                  </c:pt>
                  <c:pt idx="3">
                    <c:v>31,8% 
(1.732 personer)</c:v>
                  </c:pt>
                  <c:pt idx="4">
                    <c:v>33,1% 
(1.915 personer)</c:v>
                  </c:pt>
                  <c:pt idx="5">
                    <c:v>35,5% 
(2.156 personer)</c:v>
                  </c:pt>
                  <c:pt idx="6">
                    <c:v>35,7% 
(2.272 personer)</c:v>
                  </c:pt>
                  <c:pt idx="7">
                    <c:v>38,5% 
(2.513 personer)</c:v>
                  </c:pt>
                  <c:pt idx="8">
                    <c:v>40,0% 
(2.691 personer)</c:v>
                  </c:pt>
                </c15:dlblRangeCache>
              </c15:datalabelsRange>
            </c:ext>
            <c:ext xmlns:c16="http://schemas.microsoft.com/office/drawing/2014/chart" uri="{C3380CC4-5D6E-409C-BE32-E72D297353CC}">
              <c16:uniqueId val="{00000001-4C1E-464B-9951-002FFEAF732B}"/>
            </c:ext>
          </c:extLst>
        </c:ser>
        <c:ser>
          <c:idx val="2"/>
          <c:order val="2"/>
          <c:tx>
            <c:strRef>
              <c:f>'Ark1'!$D$1</c:f>
              <c:strCache>
                <c:ptCount val="1"/>
                <c:pt idx="0">
                  <c:v>Pædagogmedhjælpere</c:v>
                </c:pt>
              </c:strCache>
            </c:strRef>
          </c:tx>
          <c:spPr>
            <a:ln w="28575" cap="rnd">
              <a:solidFill>
                <a:schemeClr val="accent3"/>
              </a:solidFill>
              <a:round/>
            </a:ln>
            <a:effectLst/>
          </c:spPr>
          <c:marker>
            <c:symbol val="none"/>
          </c:marker>
          <c:dLbls>
            <c:dLbl>
              <c:idx val="0"/>
              <c:tx>
                <c:rich>
                  <a:bodyPr/>
                  <a:lstStyle/>
                  <a:p>
                    <a:fld id="{500EB02C-9B66-4725-9767-DC25F3FC769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88F-4008-BEE6-5872D5131428}"/>
                </c:ext>
              </c:extLst>
            </c:dLbl>
            <c:dLbl>
              <c:idx val="1"/>
              <c:tx>
                <c:rich>
                  <a:bodyPr/>
                  <a:lstStyle/>
                  <a:p>
                    <a:fld id="{ECA75A7A-B7B7-4720-A2E1-45AD146CBAD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988F-4008-BEE6-5872D5131428}"/>
                </c:ext>
              </c:extLst>
            </c:dLbl>
            <c:dLbl>
              <c:idx val="2"/>
              <c:tx>
                <c:rich>
                  <a:bodyPr/>
                  <a:lstStyle/>
                  <a:p>
                    <a:fld id="{98954C3B-5E61-41D5-9DEB-B8AB022751C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88F-4008-BEE6-5872D5131428}"/>
                </c:ext>
              </c:extLst>
            </c:dLbl>
            <c:dLbl>
              <c:idx val="3"/>
              <c:tx>
                <c:rich>
                  <a:bodyPr/>
                  <a:lstStyle/>
                  <a:p>
                    <a:fld id="{20587132-6C3B-4EFF-B268-C25083D84E5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88F-4008-BEE6-5872D5131428}"/>
                </c:ext>
              </c:extLst>
            </c:dLbl>
            <c:dLbl>
              <c:idx val="4"/>
              <c:tx>
                <c:rich>
                  <a:bodyPr/>
                  <a:lstStyle/>
                  <a:p>
                    <a:fld id="{33C3C06F-6714-40B9-BD50-40937062C60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88F-4008-BEE6-5872D5131428}"/>
                </c:ext>
              </c:extLst>
            </c:dLbl>
            <c:dLbl>
              <c:idx val="5"/>
              <c:tx>
                <c:rich>
                  <a:bodyPr/>
                  <a:lstStyle/>
                  <a:p>
                    <a:fld id="{AE3EAA0C-5BC5-4C51-BEBE-E60145DDDC9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88F-4008-BEE6-5872D5131428}"/>
                </c:ext>
              </c:extLst>
            </c:dLbl>
            <c:dLbl>
              <c:idx val="6"/>
              <c:tx>
                <c:rich>
                  <a:bodyPr/>
                  <a:lstStyle/>
                  <a:p>
                    <a:fld id="{04BAA1B7-3A81-4918-8BFB-E06D4705C9B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FA7-4955-B39B-CDFDBE879D10}"/>
                </c:ext>
              </c:extLst>
            </c:dLbl>
            <c:dLbl>
              <c:idx val="7"/>
              <c:tx>
                <c:rich>
                  <a:bodyPr/>
                  <a:lstStyle/>
                  <a:p>
                    <a:fld id="{DC929823-A5E7-462A-B23F-F57469EC302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FAAD-4D84-9C1C-67ECFD4A16E3}"/>
                </c:ext>
              </c:extLst>
            </c:dLbl>
            <c:dLbl>
              <c:idx val="8"/>
              <c:tx>
                <c:rich>
                  <a:bodyPr/>
                  <a:lstStyle/>
                  <a:p>
                    <a:fld id="{6513B9A8-687F-4492-9C82-89A4D5B3F53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9F8-4A6F-ACDC-802F6790B7F9}"/>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0.15643365830049091</c:v>
                </c:pt>
                <c:pt idx="1">
                  <c:v>0.15635036002839661</c:v>
                </c:pt>
                <c:pt idx="2">
                  <c:v>0.15269044940101925</c:v>
                </c:pt>
                <c:pt idx="3">
                  <c:v>0.1627646111366774</c:v>
                </c:pt>
                <c:pt idx="4">
                  <c:v>0.17014047510278665</c:v>
                </c:pt>
                <c:pt idx="5">
                  <c:v>0.18447002942846816</c:v>
                </c:pt>
                <c:pt idx="6">
                  <c:v>0.18051320193380438</c:v>
                </c:pt>
                <c:pt idx="7">
                  <c:v>0.19565110926098242</c:v>
                </c:pt>
                <c:pt idx="8">
                  <c:v>0.21551335846193964</c:v>
                </c:pt>
              </c:numCache>
            </c:numRef>
          </c:val>
          <c:smooth val="0"/>
          <c:extLst>
            <c:ext xmlns:c15="http://schemas.microsoft.com/office/drawing/2012/chart" uri="{02D57815-91ED-43cb-92C2-25804820EDAC}">
              <c15:datalabelsRange>
                <c15:f>'Ark1'!$D$25:$D$33</c15:f>
                <c15:dlblRangeCache>
                  <c:ptCount val="9"/>
                  <c:pt idx="0">
                    <c:v>15,6% 
(4.525 personer)</c:v>
                  </c:pt>
                  <c:pt idx="1">
                    <c:v>15,6% 
(4.625 personer)</c:v>
                  </c:pt>
                  <c:pt idx="2">
                    <c:v>15,3% 
(4.614 personer)</c:v>
                  </c:pt>
                  <c:pt idx="3">
                    <c:v>16,3% 
(5.659 personer)</c:v>
                  </c:pt>
                  <c:pt idx="4">
                    <c:v>17,0% 
(5.959 personer)</c:v>
                  </c:pt>
                  <c:pt idx="5">
                    <c:v>18,4% 
(7.146 personer)</c:v>
                  </c:pt>
                  <c:pt idx="6">
                    <c:v>18,1% 
(7.281 personer)</c:v>
                  </c:pt>
                  <c:pt idx="7">
                    <c:v>19,6% 
(7.990 personer)</c:v>
                  </c:pt>
                  <c:pt idx="8">
                    <c:v>21,6% 
(9.091 personer)</c:v>
                  </c:pt>
                </c15:dlblRangeCache>
              </c15:datalabelsRange>
            </c:ext>
            <c:ext xmlns:c16="http://schemas.microsoft.com/office/drawing/2014/chart" uri="{C3380CC4-5D6E-409C-BE32-E72D297353CC}">
              <c16:uniqueId val="{00000002-4C1E-464B-9951-002FFEAF732B}"/>
            </c:ext>
          </c:extLst>
        </c:ser>
        <c:dLbls>
          <c:dLblPos val="t"/>
          <c:showLegendKey val="0"/>
          <c:showVal val="1"/>
          <c:showCatName val="0"/>
          <c:showSerName val="0"/>
          <c:showPercent val="0"/>
          <c:showBubbleSize val="0"/>
        </c:dLbls>
        <c:smooth val="0"/>
        <c:axId val="456688847"/>
        <c:axId val="456673871"/>
      </c:lineChart>
      <c:catAx>
        <c:axId val="45668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56673871"/>
        <c:crosses val="autoZero"/>
        <c:auto val="1"/>
        <c:lblAlgn val="ctr"/>
        <c:lblOffset val="100"/>
        <c:noMultiLvlLbl val="0"/>
      </c:catAx>
      <c:valAx>
        <c:axId val="456673871"/>
        <c:scaling>
          <c:orientation val="minMax"/>
          <c:max val="0.5"/>
        </c:scaling>
        <c:delete val="1"/>
        <c:axPos val="l"/>
        <c:numFmt formatCode="0.0%" sourceLinked="1"/>
        <c:majorTickMark val="out"/>
        <c:minorTickMark val="none"/>
        <c:tickLblPos val="nextTo"/>
        <c:crossAx val="45668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FB995052-482D-4A29-8785-FF02A36FAAAE}"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63482531-B090-4A06-B408-6A4CA410DEEB}"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0.38716432270296275</c:v>
                </c:pt>
                <c:pt idx="1">
                  <c:v>0.40145825937354923</c:v>
                </c:pt>
              </c:numCache>
            </c:numRef>
          </c:val>
          <c:extLst>
            <c:ext xmlns:c15="http://schemas.microsoft.com/office/drawing/2012/chart" uri="{02D57815-91ED-43cb-92C2-25804820EDAC}">
              <c15:datalabelsRange>
                <c15:f>'Ark1'!$E$2:$F$2</c15:f>
                <c15:dlblRangeCache>
                  <c:ptCount val="2"/>
                  <c:pt idx="0">
                    <c:v>38,7% 
(13.682 personer)</c:v>
                  </c:pt>
                  <c:pt idx="1">
                    <c:v>40,1%
 (14.701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01EE87ED-065D-418D-A14C-518F63BE2E0E}"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EE8271BC-27C3-43A9-B416-BE62E36FB4FF}"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0.38838110869011572</c:v>
                </c:pt>
                <c:pt idx="1">
                  <c:v>0.36341789781261091</c:v>
                </c:pt>
              </c:numCache>
            </c:numRef>
          </c:val>
          <c:extLst>
            <c:ext xmlns:c15="http://schemas.microsoft.com/office/drawing/2012/chart" uri="{02D57815-91ED-43cb-92C2-25804820EDAC}">
              <c15:datalabelsRange>
                <c15:f>'Ark1'!$E$3:$F$3</c15:f>
                <c15:dlblRangeCache>
                  <c:ptCount val="2"/>
                  <c:pt idx="0">
                    <c:v>38,8% 
(13.725 personer)</c:v>
                  </c:pt>
                  <c:pt idx="1">
                    <c:v>36,3%
 (13.308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DFEB4D06-0550-496E-A8BF-CB2FBE94CE76}"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33AC83F7-BC9B-4664-A3C4-1CA6703BCA43}"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0.22445456860692153</c:v>
                </c:pt>
                <c:pt idx="1">
                  <c:v>0.2351238428138398</c:v>
                </c:pt>
              </c:numCache>
            </c:numRef>
          </c:val>
          <c:extLst>
            <c:ext xmlns:c15="http://schemas.microsoft.com/office/drawing/2012/chart" uri="{02D57815-91ED-43cb-92C2-25804820EDAC}">
              <c15:datalabelsRange>
                <c15:f>'Ark1'!$E$4:$F$4</c15:f>
                <c15:dlblRangeCache>
                  <c:ptCount val="2"/>
                  <c:pt idx="0">
                    <c:v>22,4% 
(7.932 personer)</c:v>
                  </c:pt>
                  <c:pt idx="1">
                    <c:v>23,5%
 (8.610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2.519561818441192E-3"/>
                  <c:y val="0.1115347196946115"/>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A118-47D6-A8D4-DBEEC41BFE2D}"/>
                </c:ext>
              </c:extLst>
            </c:dLbl>
            <c:dLbl>
              <c:idx val="1"/>
              <c:layout>
                <c:manualLayout>
                  <c:x val="2.519561818441169E-3"/>
                  <c:y val="2.4785981168879961E-2"/>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97C7-4769-92B1-529A5D9BD32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strRef>
          </c:cat>
          <c:val>
            <c:numRef>
              <c:f>'Ark1'!$B$2:$B$4</c:f>
              <c:numCache>
                <c:formatCode>#,##0</c:formatCode>
                <c:ptCount val="3"/>
                <c:pt idx="0">
                  <c:v>1019</c:v>
                </c:pt>
                <c:pt idx="1">
                  <c:v>-417</c:v>
                </c:pt>
                <c:pt idx="2">
                  <c:v>678</c:v>
                </c:pt>
              </c:numCache>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1"/>
        <c:axPos val="b"/>
        <c:numFmt formatCode="General" sourceLinked="1"/>
        <c:majorTickMark val="out"/>
        <c:minorTickMark val="none"/>
        <c:tickLblPos val="nextTo"/>
        <c:crossAx val="1373995647"/>
        <c:crosses val="autoZero"/>
        <c:auto val="1"/>
        <c:lblAlgn val="ctr"/>
        <c:lblOffset val="100"/>
        <c:noMultiLvlLbl val="0"/>
      </c:catAx>
      <c:valAx>
        <c:axId val="1373995647"/>
        <c:scaling>
          <c:orientation val="minMax"/>
          <c:max val="1100"/>
          <c:min val="-500"/>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5.8579234972677599E-2</c:v>
                </c:pt>
                <c:pt idx="1">
                  <c:v>0.1160655737704918</c:v>
                </c:pt>
                <c:pt idx="2">
                  <c:v>8.5245901639344257E-2</c:v>
                </c:pt>
                <c:pt idx="3">
                  <c:v>0.30979963570127506</c:v>
                </c:pt>
                <c:pt idx="4">
                  <c:v>0.43030965391621129</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6.9582206191764348E-2</c:v>
                </c:pt>
                <c:pt idx="1">
                  <c:v>0.12306010928961748</c:v>
                </c:pt>
                <c:pt idx="2">
                  <c:v>8.8518184550646223E-2</c:v>
                </c:pt>
                <c:pt idx="3">
                  <c:v>0.2395551547941088</c:v>
                </c:pt>
                <c:pt idx="4">
                  <c:v>0.47542831379621281</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D428B753-1E33-4D20-B6A1-71B85F0F039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4408120D-85D3-42D0-8DB9-66BEC3960BE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FE2DE36F-DCED-4F08-B2C3-2F0EF4E91C8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E6F-4913-AD4B-E76BF164C7C0}"/>
                </c:ext>
              </c:extLst>
            </c:dLbl>
            <c:dLbl>
              <c:idx val="3"/>
              <c:tx>
                <c:rich>
                  <a:bodyPr/>
                  <a:lstStyle/>
                  <a:p>
                    <a:fld id="{7FC60587-BB01-48EA-8187-15215CBDCA6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E6F-4913-AD4B-E76BF164C7C0}"/>
                </c:ext>
              </c:extLst>
            </c:dLbl>
            <c:dLbl>
              <c:idx val="4"/>
              <c:tx>
                <c:rich>
                  <a:bodyPr/>
                  <a:lstStyle/>
                  <a:p>
                    <a:fld id="{C30D94B0-4F87-47C4-A9A8-F30A15D944E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E6F-4913-AD4B-E76BF164C7C0}"/>
                </c:ext>
              </c:extLst>
            </c:dLbl>
            <c:dLbl>
              <c:idx val="5"/>
              <c:tx>
                <c:rich>
                  <a:bodyPr/>
                  <a:lstStyle/>
                  <a:p>
                    <a:fld id="{E9A98415-4512-4075-99EF-76F0B906941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E6F-4913-AD4B-E76BF164C7C0}"/>
                </c:ext>
              </c:extLst>
            </c:dLbl>
            <c:dLbl>
              <c:idx val="6"/>
              <c:tx>
                <c:rich>
                  <a:bodyPr/>
                  <a:lstStyle/>
                  <a:p>
                    <a:fld id="{39C8DD36-BACE-42E8-93BD-2762E87DA9C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E6F-4913-AD4B-E76BF164C7C0}"/>
                </c:ext>
              </c:extLst>
            </c:dLbl>
            <c:dLbl>
              <c:idx val="7"/>
              <c:tx>
                <c:rich>
                  <a:bodyPr/>
                  <a:lstStyle/>
                  <a:p>
                    <a:fld id="{EB02BD61-C9BB-43B9-819C-06797B090D2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E6F-4913-AD4B-E76BF164C7C0}"/>
                </c:ext>
              </c:extLst>
            </c:dLbl>
            <c:dLbl>
              <c:idx val="8"/>
              <c:tx>
                <c:rich>
                  <a:bodyPr/>
                  <a:lstStyle/>
                  <a:p>
                    <a:fld id="{729A4636-65BA-495D-A993-5BE82AB78D9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A6C-4892-92A1-C5CF43F7178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0.38716432270296275</c:v>
                </c:pt>
                <c:pt idx="1">
                  <c:v>0.38032526324752364</c:v>
                </c:pt>
                <c:pt idx="2">
                  <c:v>0.37078363107128587</c:v>
                </c:pt>
                <c:pt idx="3">
                  <c:v>0.37329510902614887</c:v>
                </c:pt>
                <c:pt idx="4">
                  <c:v>0.37233802180421399</c:v>
                </c:pt>
                <c:pt idx="5">
                  <c:v>0.37241437065572397</c:v>
                </c:pt>
                <c:pt idx="6">
                  <c:v>0.37275995730576933</c:v>
                </c:pt>
                <c:pt idx="7">
                  <c:v>0.38252492064376009</c:v>
                </c:pt>
                <c:pt idx="8">
                  <c:v>0.40145825937354923</c:v>
                </c:pt>
              </c:numCache>
            </c:numRef>
          </c:val>
          <c:extLst>
            <c:ext xmlns:c15="http://schemas.microsoft.com/office/drawing/2012/chart" uri="{02D57815-91ED-43cb-92C2-25804820EDAC}">
              <c15:datalabelsRange>
                <c15:f>'Ark1'!$B$8:$J$8</c15:f>
                <c15:dlblRangeCache>
                  <c:ptCount val="9"/>
                  <c:pt idx="0">
                    <c:v>38,7%
 (13.682 
personer)</c:v>
                  </c:pt>
                  <c:pt idx="1">
                    <c:v>38,0%
 (13.400 
personer)</c:v>
                  </c:pt>
                  <c:pt idx="2">
                    <c:v>37,1%
 (12.993 
personer)</c:v>
                  </c:pt>
                  <c:pt idx="3">
                    <c:v>37,3%
 (12.891 
personer)</c:v>
                  </c:pt>
                  <c:pt idx="4">
                    <c:v>37,2%
 (13.183 
personer)</c:v>
                  </c:pt>
                  <c:pt idx="5">
                    <c:v>37,2%
 (13.341 
personer)</c:v>
                  </c:pt>
                  <c:pt idx="6">
                    <c:v>37,3%
 (13.271 
personer)</c:v>
                  </c:pt>
                  <c:pt idx="7">
                    <c:v>38,3%
 (13.738 
personer)</c:v>
                  </c:pt>
                  <c:pt idx="8">
                    <c:v>40,1%
 (14.701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19BAF4AB-098C-431E-B803-DB8542542DB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7334F780-35DD-4667-A0C8-84F4F9980C5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dLbl>
              <c:idx val="2"/>
              <c:tx>
                <c:rich>
                  <a:bodyPr/>
                  <a:lstStyle/>
                  <a:p>
                    <a:fld id="{BE13B381-1B34-40C5-A725-5F576C5C6E7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E6F-4913-AD4B-E76BF164C7C0}"/>
                </c:ext>
              </c:extLst>
            </c:dLbl>
            <c:dLbl>
              <c:idx val="3"/>
              <c:tx>
                <c:rich>
                  <a:bodyPr/>
                  <a:lstStyle/>
                  <a:p>
                    <a:fld id="{47DE1EC7-A62D-459E-80FA-ED10E9E8F1C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E6F-4913-AD4B-E76BF164C7C0}"/>
                </c:ext>
              </c:extLst>
            </c:dLbl>
            <c:dLbl>
              <c:idx val="4"/>
              <c:tx>
                <c:rich>
                  <a:bodyPr/>
                  <a:lstStyle/>
                  <a:p>
                    <a:fld id="{044271B3-57C3-4F4E-A1B1-C34A1538354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CE6F-4913-AD4B-E76BF164C7C0}"/>
                </c:ext>
              </c:extLst>
            </c:dLbl>
            <c:dLbl>
              <c:idx val="5"/>
              <c:tx>
                <c:rich>
                  <a:bodyPr/>
                  <a:lstStyle/>
                  <a:p>
                    <a:fld id="{DCFEC4E2-D910-4DD4-BC7C-2D8E3255546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E6F-4913-AD4B-E76BF164C7C0}"/>
                </c:ext>
              </c:extLst>
            </c:dLbl>
            <c:dLbl>
              <c:idx val="6"/>
              <c:tx>
                <c:rich>
                  <a:bodyPr/>
                  <a:lstStyle/>
                  <a:p>
                    <a:fld id="{381D8C6C-C7A9-443B-A67D-20D3AAE59EB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CE6F-4913-AD4B-E76BF164C7C0}"/>
                </c:ext>
              </c:extLst>
            </c:dLbl>
            <c:dLbl>
              <c:idx val="7"/>
              <c:tx>
                <c:rich>
                  <a:bodyPr/>
                  <a:lstStyle/>
                  <a:p>
                    <a:fld id="{6EFF8D8A-A32B-4D39-856A-1AD266405DA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CE6F-4913-AD4B-E76BF164C7C0}"/>
                </c:ext>
              </c:extLst>
            </c:dLbl>
            <c:dLbl>
              <c:idx val="8"/>
              <c:tx>
                <c:rich>
                  <a:bodyPr/>
                  <a:lstStyle/>
                  <a:p>
                    <a:fld id="{ABE00185-1A49-41DA-A75F-54F128E057F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A6C-4892-92A1-C5CF43F7178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0.38838110869011572</c:v>
                </c:pt>
                <c:pt idx="1">
                  <c:v>0.39959696875088696</c:v>
                </c:pt>
                <c:pt idx="2">
                  <c:v>0.40471434278865359</c:v>
                </c:pt>
                <c:pt idx="3">
                  <c:v>0.40983986331914402</c:v>
                </c:pt>
                <c:pt idx="4">
                  <c:v>0.39891543806134555</c:v>
                </c:pt>
                <c:pt idx="5">
                  <c:v>0.39262484995673169</c:v>
                </c:pt>
                <c:pt idx="6">
                  <c:v>0.38992191449918545</c:v>
                </c:pt>
                <c:pt idx="7">
                  <c:v>0.38689647491229046</c:v>
                </c:pt>
                <c:pt idx="8">
                  <c:v>0.36341789781261091</c:v>
                </c:pt>
              </c:numCache>
            </c:numRef>
          </c:val>
          <c:extLst>
            <c:ext xmlns:c15="http://schemas.microsoft.com/office/drawing/2012/chart" uri="{02D57815-91ED-43cb-92C2-25804820EDAC}">
              <c15:datalabelsRange>
                <c15:f>'Ark1'!$B$9:$J$9</c15:f>
                <c15:dlblRangeCache>
                  <c:ptCount val="9"/>
                  <c:pt idx="0">
                    <c:v>38,8%
 (13.725 
personer)</c:v>
                  </c:pt>
                  <c:pt idx="1">
                    <c:v>40,0%
 (14.079 
personer)</c:v>
                  </c:pt>
                  <c:pt idx="2">
                    <c:v>40,5%
 (14.182 
personer)</c:v>
                  </c:pt>
                  <c:pt idx="3">
                    <c:v>41,0%
 (14.153 
personer)</c:v>
                  </c:pt>
                  <c:pt idx="4">
                    <c:v>39,9%
 (14.124 
personer)</c:v>
                  </c:pt>
                  <c:pt idx="5">
                    <c:v>39,3%
 (14.065 
personer)</c:v>
                  </c:pt>
                  <c:pt idx="6">
                    <c:v>39,0%
 (13.882 
personer)</c:v>
                  </c:pt>
                  <c:pt idx="7">
                    <c:v>38,7%
 (13.895 
personer)</c:v>
                  </c:pt>
                  <c:pt idx="8">
                    <c:v>36,3%
 (13.308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3E2DFA09-5CFA-4301-A9C3-20F91FF1284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59D0D151-7EC2-4915-9761-1D9C75916D6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CC70AEC1-EC0D-4C34-BA05-4A1F97090A2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CE6F-4913-AD4B-E76BF164C7C0}"/>
                </c:ext>
              </c:extLst>
            </c:dLbl>
            <c:dLbl>
              <c:idx val="3"/>
              <c:tx>
                <c:rich>
                  <a:bodyPr/>
                  <a:lstStyle/>
                  <a:p>
                    <a:fld id="{B70AEFC5-0736-42D1-ADEA-CC065603446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CE6F-4913-AD4B-E76BF164C7C0}"/>
                </c:ext>
              </c:extLst>
            </c:dLbl>
            <c:dLbl>
              <c:idx val="4"/>
              <c:tx>
                <c:rich>
                  <a:bodyPr/>
                  <a:lstStyle/>
                  <a:p>
                    <a:fld id="{21D8BEEE-5773-4F16-97DE-432B163F724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CE6F-4913-AD4B-E76BF164C7C0}"/>
                </c:ext>
              </c:extLst>
            </c:dLbl>
            <c:dLbl>
              <c:idx val="5"/>
              <c:tx>
                <c:rich>
                  <a:bodyPr/>
                  <a:lstStyle/>
                  <a:p>
                    <a:fld id="{92900562-8CD7-475C-9D09-1E9A5E27BC0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CE6F-4913-AD4B-E76BF164C7C0}"/>
                </c:ext>
              </c:extLst>
            </c:dLbl>
            <c:dLbl>
              <c:idx val="6"/>
              <c:tx>
                <c:rich>
                  <a:bodyPr/>
                  <a:lstStyle/>
                  <a:p>
                    <a:fld id="{9AB65BFE-B06C-465B-8F89-D5B95E44D7C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CE6F-4913-AD4B-E76BF164C7C0}"/>
                </c:ext>
              </c:extLst>
            </c:dLbl>
            <c:dLbl>
              <c:idx val="7"/>
              <c:tx>
                <c:rich>
                  <a:bodyPr/>
                  <a:lstStyle/>
                  <a:p>
                    <a:fld id="{95022370-F562-4222-BEB9-B58C1A5B2F8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CE6F-4913-AD4B-E76BF164C7C0}"/>
                </c:ext>
              </c:extLst>
            </c:dLbl>
            <c:dLbl>
              <c:idx val="8"/>
              <c:tx>
                <c:rich>
                  <a:bodyPr/>
                  <a:lstStyle/>
                  <a:p>
                    <a:fld id="{B39654C5-EEF8-423F-BF2C-E430AA9A8C0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A6C-4892-92A1-C5CF43F7178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0.22445456860692153</c:v>
                </c:pt>
                <c:pt idx="1">
                  <c:v>0.22007776800158943</c:v>
                </c:pt>
                <c:pt idx="2">
                  <c:v>0.22450202614006051</c:v>
                </c:pt>
                <c:pt idx="3">
                  <c:v>0.21686502765470708</c:v>
                </c:pt>
                <c:pt idx="4">
                  <c:v>0.22874654013444048</c:v>
                </c:pt>
                <c:pt idx="5">
                  <c:v>0.23496077938754431</c:v>
                </c:pt>
                <c:pt idx="6">
                  <c:v>0.23731812819504522</c:v>
                </c:pt>
                <c:pt idx="7">
                  <c:v>0.23057860444394943</c:v>
                </c:pt>
                <c:pt idx="8">
                  <c:v>0.2351238428138398</c:v>
                </c:pt>
              </c:numCache>
            </c:numRef>
          </c:val>
          <c:extLst>
            <c:ext xmlns:c15="http://schemas.microsoft.com/office/drawing/2012/chart" uri="{02D57815-91ED-43cb-92C2-25804820EDAC}">
              <c15:datalabelsRange>
                <c15:f>'Ark1'!$B$10:$J$10</c15:f>
                <c15:dlblRangeCache>
                  <c:ptCount val="9"/>
                  <c:pt idx="0">
                    <c:v>22,4%
 (7.932 
personer)</c:v>
                  </c:pt>
                  <c:pt idx="1">
                    <c:v>22,0%
 (7.754 
personer)</c:v>
                  </c:pt>
                  <c:pt idx="2">
                    <c:v>22,5%
 (7.867 
personer)</c:v>
                  </c:pt>
                  <c:pt idx="3">
                    <c:v>21,7%
 (7.489 
personer)</c:v>
                  </c:pt>
                  <c:pt idx="4">
                    <c:v>22,9%
 (8.099 
personer)</c:v>
                  </c:pt>
                  <c:pt idx="5">
                    <c:v>23,5%
 (8.417 
personer)</c:v>
                  </c:pt>
                  <c:pt idx="6">
                    <c:v>23,7%
 (8.449 
personer)</c:v>
                  </c:pt>
                  <c:pt idx="7">
                    <c:v>23,1%
 (8.281 
personer)</c:v>
                  </c:pt>
                  <c:pt idx="8">
                    <c:v>23,5%
 (8.610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Omsorgs- og pædagogmedhjælpere</c:v>
                </c:pt>
              </c:strCache>
            </c:strRef>
          </c:tx>
          <c:spPr>
            <a:ln w="28575" cap="rnd">
              <a:solidFill>
                <a:schemeClr val="accent1"/>
              </a:solidFill>
              <a:round/>
            </a:ln>
            <a:effectLst/>
          </c:spPr>
          <c:marker>
            <c:symbol val="none"/>
          </c:marker>
          <c:dLbls>
            <c:dLbl>
              <c:idx val="0"/>
              <c:tx>
                <c:rich>
                  <a:bodyPr/>
                  <a:lstStyle/>
                  <a:p>
                    <a:fld id="{6CA9B376-E287-4800-9ED7-4C5C0904DB92}"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FDA-4202-BCFB-C7554403928C}"/>
                </c:ext>
              </c:extLst>
            </c:dLbl>
            <c:dLbl>
              <c:idx val="1"/>
              <c:tx>
                <c:rich>
                  <a:bodyPr/>
                  <a:lstStyle/>
                  <a:p>
                    <a:fld id="{A47F049A-67A2-42D9-A219-23D467DFBDE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FDA-4202-BCFB-C7554403928C}"/>
                </c:ext>
              </c:extLst>
            </c:dLbl>
            <c:dLbl>
              <c:idx val="2"/>
              <c:tx>
                <c:rich>
                  <a:bodyPr/>
                  <a:lstStyle/>
                  <a:p>
                    <a:fld id="{E85552EE-B3B0-42DA-A638-37C1C95750B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FDA-4202-BCFB-C7554403928C}"/>
                </c:ext>
              </c:extLst>
            </c:dLbl>
            <c:dLbl>
              <c:idx val="3"/>
              <c:tx>
                <c:rich>
                  <a:bodyPr/>
                  <a:lstStyle/>
                  <a:p>
                    <a:fld id="{49F64648-9D2F-4B65-AFCC-1242D4F5D75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FDA-4202-BCFB-C7554403928C}"/>
                </c:ext>
              </c:extLst>
            </c:dLbl>
            <c:dLbl>
              <c:idx val="4"/>
              <c:tx>
                <c:rich>
                  <a:bodyPr/>
                  <a:lstStyle/>
                  <a:p>
                    <a:fld id="{DED92967-C034-406A-8711-2C866982638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FDA-4202-BCFB-C7554403928C}"/>
                </c:ext>
              </c:extLst>
            </c:dLbl>
            <c:dLbl>
              <c:idx val="5"/>
              <c:tx>
                <c:rich>
                  <a:bodyPr/>
                  <a:lstStyle/>
                  <a:p>
                    <a:fld id="{917FD778-8997-43A7-A991-D78AFBEFEBB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FDA-4202-BCFB-C7554403928C}"/>
                </c:ext>
              </c:extLst>
            </c:dLbl>
            <c:dLbl>
              <c:idx val="6"/>
              <c:tx>
                <c:rich>
                  <a:bodyPr/>
                  <a:lstStyle/>
                  <a:p>
                    <a:fld id="{EE373A15-5A6F-4C49-AF09-E5927FD6416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839-4731-B6A1-348781AA4D47}"/>
                </c:ext>
              </c:extLst>
            </c:dLbl>
            <c:dLbl>
              <c:idx val="7"/>
              <c:tx>
                <c:rich>
                  <a:bodyPr/>
                  <a:lstStyle/>
                  <a:p>
                    <a:fld id="{3AAD202A-021C-44B8-B3F3-D253A29CB9A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53C-4207-82A8-0C93E075D81B}"/>
                </c:ext>
              </c:extLst>
            </c:dLbl>
            <c:dLbl>
              <c:idx val="8"/>
              <c:tx>
                <c:rich>
                  <a:bodyPr/>
                  <a:lstStyle/>
                  <a:p>
                    <a:fld id="{0D49EE65-0277-40C1-826B-6B4CD258848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1D9-4F50-A26D-E68698FFA3A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0.14524372568464414</c:v>
                </c:pt>
                <c:pt idx="1">
                  <c:v>0.13624521072796936</c:v>
                </c:pt>
                <c:pt idx="2">
                  <c:v>0.13013962817249095</c:v>
                </c:pt>
                <c:pt idx="3">
                  <c:v>0.13718803286312201</c:v>
                </c:pt>
                <c:pt idx="4">
                  <c:v>0.13461255697691515</c:v>
                </c:pt>
                <c:pt idx="5">
                  <c:v>0.14192310425698246</c:v>
                </c:pt>
                <c:pt idx="6">
                  <c:v>0.14603219831884884</c:v>
                </c:pt>
                <c:pt idx="7">
                  <c:v>0.14679541001959137</c:v>
                </c:pt>
                <c:pt idx="8">
                  <c:v>0.16044827114937815</c:v>
                </c:pt>
              </c:numCache>
            </c:numRef>
          </c:val>
          <c:smooth val="0"/>
          <c:extLst>
            <c:ext xmlns:c15="http://schemas.microsoft.com/office/drawing/2012/chart" uri="{02D57815-91ED-43cb-92C2-25804820EDAC}">
              <c15:datalabelsRange>
                <c15:f>'Ark1'!$B$29:$B$37</c15:f>
                <c15:dlblRangeCache>
                  <c:ptCount val="9"/>
                  <c:pt idx="0">
                    <c:v>14,5% 
(1.904 personer)</c:v>
                  </c:pt>
                  <c:pt idx="1">
                    <c:v>13,6% 
(1.778 personer)</c:v>
                  </c:pt>
                  <c:pt idx="2">
                    <c:v>13,0% 
(1.687 personer)</c:v>
                  </c:pt>
                  <c:pt idx="3">
                    <c:v>13,7% 
(1.770 personer)</c:v>
                  </c:pt>
                  <c:pt idx="4">
                    <c:v>13,5% 
(1.831 personer)</c:v>
                  </c:pt>
                  <c:pt idx="5">
                    <c:v>14,2% 
(1.997 personer)</c:v>
                  </c:pt>
                  <c:pt idx="6">
                    <c:v>14,6% 
(2.050 personer)</c:v>
                  </c:pt>
                  <c:pt idx="7">
                    <c:v>14,7% 
(2.098 personer)</c:v>
                  </c:pt>
                  <c:pt idx="8">
                    <c:v>16,0% 
(2.348 personer)</c:v>
                  </c:pt>
                </c15:dlblRangeCache>
              </c15:datalabelsRange>
            </c:ext>
            <c:ext xmlns:c16="http://schemas.microsoft.com/office/drawing/2014/chart" uri="{C3380CC4-5D6E-409C-BE32-E72D297353CC}">
              <c16:uniqueId val="{00000000-CDC7-4903-AF05-4C135EDA351A}"/>
            </c:ext>
          </c:extLst>
        </c:ser>
        <c:ser>
          <c:idx val="1"/>
          <c:order val="1"/>
          <c:tx>
            <c:strRef>
              <c:f>'Ark1'!$C$1</c:f>
              <c:strCache>
                <c:ptCount val="1"/>
                <c:pt idx="0">
                  <c:v>Pædagoger</c:v>
                </c:pt>
              </c:strCache>
            </c:strRef>
          </c:tx>
          <c:spPr>
            <a:ln w="28575" cap="rnd">
              <a:solidFill>
                <a:schemeClr val="accent2"/>
              </a:solidFill>
              <a:round/>
            </a:ln>
            <a:effectLst/>
          </c:spPr>
          <c:marker>
            <c:symbol val="none"/>
          </c:marker>
          <c:dLbls>
            <c:dLbl>
              <c:idx val="0"/>
              <c:tx>
                <c:rich>
                  <a:bodyPr/>
                  <a:lstStyle/>
                  <a:p>
                    <a:fld id="{D8753450-D175-47C5-B2A0-32F0F971BAD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FDA-4202-BCFB-C7554403928C}"/>
                </c:ext>
              </c:extLst>
            </c:dLbl>
            <c:dLbl>
              <c:idx val="1"/>
              <c:tx>
                <c:rich>
                  <a:bodyPr/>
                  <a:lstStyle/>
                  <a:p>
                    <a:fld id="{2C89F950-AC49-4380-A2AE-C14CE10D32F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CFDA-4202-BCFB-C7554403928C}"/>
                </c:ext>
              </c:extLst>
            </c:dLbl>
            <c:dLbl>
              <c:idx val="2"/>
              <c:tx>
                <c:rich>
                  <a:bodyPr/>
                  <a:lstStyle/>
                  <a:p>
                    <a:fld id="{889DF45D-AA59-4383-8F13-70EFFF55E0B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FDA-4202-BCFB-C7554403928C}"/>
                </c:ext>
              </c:extLst>
            </c:dLbl>
            <c:dLbl>
              <c:idx val="3"/>
              <c:tx>
                <c:rich>
                  <a:bodyPr/>
                  <a:lstStyle/>
                  <a:p>
                    <a:fld id="{39B7D7CC-4FD9-43CB-B7D4-D0AB2D941A3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CFDA-4202-BCFB-C7554403928C}"/>
                </c:ext>
              </c:extLst>
            </c:dLbl>
            <c:dLbl>
              <c:idx val="4"/>
              <c:tx>
                <c:rich>
                  <a:bodyPr/>
                  <a:lstStyle/>
                  <a:p>
                    <a:fld id="{1AA97E7C-5845-412C-8B86-02875BD1944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CFDA-4202-BCFB-C7554403928C}"/>
                </c:ext>
              </c:extLst>
            </c:dLbl>
            <c:dLbl>
              <c:idx val="5"/>
              <c:tx>
                <c:rich>
                  <a:bodyPr/>
                  <a:lstStyle/>
                  <a:p>
                    <a:fld id="{EADAA64D-D296-4A25-87EB-0DE2A1B11EC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CFDA-4202-BCFB-C7554403928C}"/>
                </c:ext>
              </c:extLst>
            </c:dLbl>
            <c:dLbl>
              <c:idx val="6"/>
              <c:tx>
                <c:rich>
                  <a:bodyPr/>
                  <a:lstStyle/>
                  <a:p>
                    <a:fld id="{BC6615B3-66B3-4252-99D8-3D1FCD3B19A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839-4731-B6A1-348781AA4D47}"/>
                </c:ext>
              </c:extLst>
            </c:dLbl>
            <c:dLbl>
              <c:idx val="7"/>
              <c:tx>
                <c:rich>
                  <a:bodyPr/>
                  <a:lstStyle/>
                  <a:p>
                    <a:fld id="{FC008FB8-190E-44D5-96C2-53456594EFE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53C-4207-82A8-0C93E075D81B}"/>
                </c:ext>
              </c:extLst>
            </c:dLbl>
            <c:dLbl>
              <c:idx val="8"/>
              <c:tx>
                <c:rich>
                  <a:bodyPr/>
                  <a:lstStyle/>
                  <a:p>
                    <a:fld id="{0D450719-187C-4269-930A-3E2CE07DF63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1D9-4F50-A26D-E68698FFA3A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0.82787930301742452</c:v>
                </c:pt>
                <c:pt idx="1">
                  <c:v>0.8277012932832708</c:v>
                </c:pt>
                <c:pt idx="2">
                  <c:v>0.82889079965606194</c:v>
                </c:pt>
                <c:pt idx="3">
                  <c:v>0.82626940830885443</c:v>
                </c:pt>
                <c:pt idx="4">
                  <c:v>0.829847144006436</c:v>
                </c:pt>
                <c:pt idx="5">
                  <c:v>0.82229402261712436</c:v>
                </c:pt>
                <c:pt idx="6">
                  <c:v>0.82469331222793829</c:v>
                </c:pt>
                <c:pt idx="7">
                  <c:v>0.83172720533728683</c:v>
                </c:pt>
                <c:pt idx="8">
                  <c:v>0.84271639690358902</c:v>
                </c:pt>
              </c:numCache>
            </c:numRef>
          </c:val>
          <c:smooth val="0"/>
          <c:extLst>
            <c:ext xmlns:c15="http://schemas.microsoft.com/office/drawing/2012/chart" uri="{02D57815-91ED-43cb-92C2-25804820EDAC}">
              <c15:datalabelsRange>
                <c15:f>'Ark1'!$C$29:$C$37</c15:f>
                <c15:dlblRangeCache>
                  <c:ptCount val="9"/>
                  <c:pt idx="0">
                    <c:v>82,8% 
(1.948 personer)</c:v>
                  </c:pt>
                  <c:pt idx="1">
                    <c:v>82,8% 
(1.984 personer)</c:v>
                  </c:pt>
                  <c:pt idx="2">
                    <c:v>82,9% 
(1.928 personer)</c:v>
                  </c:pt>
                  <c:pt idx="3">
                    <c:v>82,6% 
(1.969 personer)</c:v>
                  </c:pt>
                  <c:pt idx="4">
                    <c:v>83,0% 
(2.063 personer)</c:v>
                  </c:pt>
                  <c:pt idx="5">
                    <c:v>82,2% 
(2.036 personer)</c:v>
                  </c:pt>
                  <c:pt idx="6">
                    <c:v>82,5% 
(2.084 personer)</c:v>
                  </c:pt>
                  <c:pt idx="7">
                    <c:v>83,2% 
(2.244 personer)</c:v>
                  </c:pt>
                  <c:pt idx="8">
                    <c:v>84,3% 
(2.395 personer)</c:v>
                  </c:pt>
                </c15:dlblRangeCache>
              </c15:datalabelsRange>
            </c:ext>
            <c:ext xmlns:c16="http://schemas.microsoft.com/office/drawing/2014/chart" uri="{C3380CC4-5D6E-409C-BE32-E72D297353CC}">
              <c16:uniqueId val="{00000001-CDC7-4903-AF05-4C135EDA351A}"/>
            </c:ext>
          </c:extLst>
        </c:ser>
        <c:ser>
          <c:idx val="2"/>
          <c:order val="2"/>
          <c:tx>
            <c:strRef>
              <c:f>'Ark1'!$D$1</c:f>
              <c:strCache>
                <c:ptCount val="1"/>
                <c:pt idx="0">
                  <c:v>Socialpædagoger</c:v>
                </c:pt>
              </c:strCache>
            </c:strRef>
          </c:tx>
          <c:spPr>
            <a:ln w="28575" cap="rnd">
              <a:solidFill>
                <a:schemeClr val="accent3"/>
              </a:solidFill>
              <a:round/>
            </a:ln>
            <a:effectLst/>
          </c:spPr>
          <c:marker>
            <c:symbol val="none"/>
          </c:marker>
          <c:dLbls>
            <c:dLbl>
              <c:idx val="0"/>
              <c:tx>
                <c:rich>
                  <a:bodyPr/>
                  <a:lstStyle/>
                  <a:p>
                    <a:fld id="{BD1BACBC-4E6C-403E-B22E-CA6E39072DD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CFDA-4202-BCFB-C7554403928C}"/>
                </c:ext>
              </c:extLst>
            </c:dLbl>
            <c:dLbl>
              <c:idx val="1"/>
              <c:tx>
                <c:rich>
                  <a:bodyPr/>
                  <a:lstStyle/>
                  <a:p>
                    <a:fld id="{A8C113E5-160D-47D2-8EB4-A0B3D3B1EF7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CFDA-4202-BCFB-C7554403928C}"/>
                </c:ext>
              </c:extLst>
            </c:dLbl>
            <c:dLbl>
              <c:idx val="2"/>
              <c:tx>
                <c:rich>
                  <a:bodyPr/>
                  <a:lstStyle/>
                  <a:p>
                    <a:fld id="{CE6BCA9E-4653-401F-B91F-E10D22E4430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CFDA-4202-BCFB-C7554403928C}"/>
                </c:ext>
              </c:extLst>
            </c:dLbl>
            <c:dLbl>
              <c:idx val="3"/>
              <c:tx>
                <c:rich>
                  <a:bodyPr/>
                  <a:lstStyle/>
                  <a:p>
                    <a:fld id="{1CD229B8-EBD7-495C-98B1-B472830A67C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CFDA-4202-BCFB-C7554403928C}"/>
                </c:ext>
              </c:extLst>
            </c:dLbl>
            <c:dLbl>
              <c:idx val="4"/>
              <c:tx>
                <c:rich>
                  <a:bodyPr/>
                  <a:lstStyle/>
                  <a:p>
                    <a:fld id="{633AAC49-A7C5-4E6E-823A-490EF189612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CFDA-4202-BCFB-C7554403928C}"/>
                </c:ext>
              </c:extLst>
            </c:dLbl>
            <c:dLbl>
              <c:idx val="5"/>
              <c:tx>
                <c:rich>
                  <a:bodyPr/>
                  <a:lstStyle/>
                  <a:p>
                    <a:fld id="{7B66484E-9EE7-4EC0-9023-5D84BDBF4AB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CFDA-4202-BCFB-C7554403928C}"/>
                </c:ext>
              </c:extLst>
            </c:dLbl>
            <c:dLbl>
              <c:idx val="6"/>
              <c:tx>
                <c:rich>
                  <a:bodyPr/>
                  <a:lstStyle/>
                  <a:p>
                    <a:fld id="{20468BE7-D8DB-4321-8FEB-295E65AC6BA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839-4731-B6A1-348781AA4D47}"/>
                </c:ext>
              </c:extLst>
            </c:dLbl>
            <c:dLbl>
              <c:idx val="7"/>
              <c:tx>
                <c:rich>
                  <a:bodyPr/>
                  <a:lstStyle/>
                  <a:p>
                    <a:fld id="{AD7F53E5-0460-46A1-9DD0-EBAAEB07488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53C-4207-82A8-0C93E075D81B}"/>
                </c:ext>
              </c:extLst>
            </c:dLbl>
            <c:dLbl>
              <c:idx val="8"/>
              <c:tx>
                <c:rich>
                  <a:bodyPr/>
                  <a:lstStyle/>
                  <a:p>
                    <a:fld id="{A7E21649-59A8-4B62-A763-EDFB0CCEACA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1D9-4F50-A26D-E68698FFA3AD}"/>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0.49454142979322835</c:v>
                </c:pt>
                <c:pt idx="1">
                  <c:v>0.48711209946426764</c:v>
                </c:pt>
                <c:pt idx="2">
                  <c:v>0.47476332708955604</c:v>
                </c:pt>
                <c:pt idx="3">
                  <c:v>0.47547797173732337</c:v>
                </c:pt>
                <c:pt idx="4">
                  <c:v>0.48084687855885705</c:v>
                </c:pt>
                <c:pt idx="5">
                  <c:v>0.48288026561527286</c:v>
                </c:pt>
                <c:pt idx="6">
                  <c:v>0.47996007774334193</c:v>
                </c:pt>
                <c:pt idx="7">
                  <c:v>0.4965123652504756</c:v>
                </c:pt>
                <c:pt idx="8">
                  <c:v>0.52019014783471762</c:v>
                </c:pt>
              </c:numCache>
            </c:numRef>
          </c:val>
          <c:smooth val="0"/>
          <c:extLst>
            <c:ext xmlns:c15="http://schemas.microsoft.com/office/drawing/2012/chart" uri="{02D57815-91ED-43cb-92C2-25804820EDAC}">
              <c15:datalabelsRange>
                <c15:f>'Ark1'!$D$29:$D$37</c15:f>
                <c15:dlblRangeCache>
                  <c:ptCount val="9"/>
                  <c:pt idx="0">
                    <c:v>49,5% 
(9.830 personer)</c:v>
                  </c:pt>
                  <c:pt idx="1">
                    <c:v>48,7% 
(9.638 personer)</c:v>
                  </c:pt>
                  <c:pt idx="2">
                    <c:v>47,5% 
(9.378 personer)</c:v>
                  </c:pt>
                  <c:pt idx="3">
                    <c:v>47,5% 
(9.152 personer)</c:v>
                  </c:pt>
                  <c:pt idx="4">
                    <c:v>48,1% 
(9.289 personer)</c:v>
                  </c:pt>
                  <c:pt idx="5">
                    <c:v>48,3% 
(9.308 personer)</c:v>
                  </c:pt>
                  <c:pt idx="6">
                    <c:v>48,0% 
(9.137 personer)</c:v>
                  </c:pt>
                  <c:pt idx="7">
                    <c:v>49,7% 
(9.396 personer)</c:v>
                  </c:pt>
                  <c:pt idx="8">
                    <c:v>52,0% 
(9.958 personer)</c:v>
                  </c:pt>
                </c15:dlblRangeCache>
              </c15:datalabelsRange>
            </c:ext>
            <c:ext xmlns:c16="http://schemas.microsoft.com/office/drawing/2014/chart" uri="{C3380CC4-5D6E-409C-BE32-E72D297353CC}">
              <c16:uniqueId val="{00000002-CDC7-4903-AF05-4C135EDA351A}"/>
            </c:ext>
          </c:extLst>
        </c:ser>
        <c:dLbls>
          <c:dLblPos val="t"/>
          <c:showLegendKey val="0"/>
          <c:showVal val="1"/>
          <c:showCatName val="0"/>
          <c:showSerName val="0"/>
          <c:showPercent val="0"/>
          <c:showBubbleSize val="0"/>
        </c:dLbls>
        <c:smooth val="0"/>
        <c:axId val="1177116752"/>
        <c:axId val="1177092208"/>
      </c:lineChart>
      <c:catAx>
        <c:axId val="117711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177092208"/>
        <c:crosses val="autoZero"/>
        <c:auto val="1"/>
        <c:lblAlgn val="ctr"/>
        <c:lblOffset val="100"/>
        <c:noMultiLvlLbl val="0"/>
      </c:catAx>
      <c:valAx>
        <c:axId val="1177092208"/>
        <c:scaling>
          <c:orientation val="minMax"/>
          <c:max val="1"/>
        </c:scaling>
        <c:delete val="1"/>
        <c:axPos val="l"/>
        <c:numFmt formatCode="0.0%" sourceLinked="1"/>
        <c:majorTickMark val="out"/>
        <c:minorTickMark val="none"/>
        <c:tickLblPos val="nextTo"/>
        <c:crossAx val="117711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653AD1B1-5D76-4D09-AB5B-31479D2A145C}"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7CB6E118-3C19-4A38-85E3-A9AD0F124926}"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0.19521024784182678</c:v>
                </c:pt>
                <c:pt idx="1">
                  <c:v>0.24690238742822604</c:v>
                </c:pt>
              </c:numCache>
            </c:numRef>
          </c:val>
          <c:extLst>
            <c:ext xmlns:c15="http://schemas.microsoft.com/office/drawing/2012/chart" uri="{02D57815-91ED-43cb-92C2-25804820EDAC}">
              <c15:datalabelsRange>
                <c15:f>'Ark1'!$E$2:$F$2</c15:f>
                <c15:dlblRangeCache>
                  <c:ptCount val="2"/>
                  <c:pt idx="0">
                    <c:v>19,5% (3.505 personer)</c:v>
                  </c:pt>
                  <c:pt idx="1">
                    <c:v>24,7% 
(4.085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9A0346E2-F8F6-4641-929A-CB6BB6EED21F}"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294340CD-18BB-4418-AE0C-FEF38572F1DD}"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0.7409078251183514</c:v>
                </c:pt>
                <c:pt idx="1">
                  <c:v>0.68751888788153526</c:v>
                </c:pt>
              </c:numCache>
            </c:numRef>
          </c:val>
          <c:extLst>
            <c:ext xmlns:c15="http://schemas.microsoft.com/office/drawing/2012/chart" uri="{02D57815-91ED-43cb-92C2-25804820EDAC}">
              <c15:datalabelsRange>
                <c15:f>'Ark1'!$E$3:$F$3</c15:f>
                <c15:dlblRangeCache>
                  <c:ptCount val="2"/>
                  <c:pt idx="0">
                    <c:v>74,1% (13.303 personer)</c:v>
                  </c:pt>
                  <c:pt idx="1">
                    <c:v>68,8% 
(11.375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layout>
                <c:manualLayout>
                  <c:x val="-5.4704088570657547E-3"/>
                  <c:y val="2.8446660048525068E-2"/>
                </c:manualLayout>
              </c:layout>
              <c:tx>
                <c:rich>
                  <a:bodyPr/>
                  <a:lstStyle/>
                  <a:p>
                    <a:fld id="{5CFFBD47-9B46-4EDD-A802-C8834D0E71CA}"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layout>
                <c:manualLayout>
                  <c:x val="-4.4777665569785078E-3"/>
                  <c:y val="3.4135992058230091E-2"/>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fld id="{BD90BC4F-5D42-492C-9356-B820C6808734}" type="CELLRANGE">
                      <a:rPr lang="en-US"/>
                      <a:pPr>
                        <a:defRPr b="1">
                          <a:solidFill>
                            <a:schemeClr val="bg1"/>
                          </a:solidFill>
                        </a:defRPr>
                      </a:pPr>
                      <a:t>[CELLEOMRÅDE]</a:t>
                    </a:fld>
                    <a:endParaRPr lang="da-DK"/>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15:layout>
                    <c:manualLayout>
                      <c:w val="0.45698654128661864"/>
                      <c:h val="0.14459437302665296"/>
                    </c:manualLayout>
                  </c15:layout>
                  <c15:dlblFieldTable/>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6.3881927039821776E-2</c:v>
                </c:pt>
                <c:pt idx="1">
                  <c:v>6.5578724690238746E-2</c:v>
                </c:pt>
              </c:numCache>
            </c:numRef>
          </c:val>
          <c:extLst>
            <c:ext xmlns:c15="http://schemas.microsoft.com/office/drawing/2012/chart" uri="{02D57815-91ED-43cb-92C2-25804820EDAC}">
              <c15:datalabelsRange>
                <c15:f>'Ark1'!$E$4:$F$4</c15:f>
                <c15:dlblRangeCache>
                  <c:ptCount val="2"/>
                  <c:pt idx="0">
                    <c:v>6,4% (1.147 personer)</c:v>
                  </c:pt>
                  <c:pt idx="1">
                    <c:v>6,6% 
(1.085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4.6191433064045007E-17"/>
                  <c:y val="9.9141973061876887E-2"/>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D6B4-43EE-9C17-F5D073EF00C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strRef>
          </c:cat>
          <c:val>
            <c:numRef>
              <c:f>'Ark1'!$B$2:$B$4</c:f>
              <c:numCache>
                <c:formatCode>#,##0</c:formatCode>
                <c:ptCount val="3"/>
                <c:pt idx="0">
                  <c:v>580</c:v>
                </c:pt>
                <c:pt idx="1">
                  <c:v>-1928</c:v>
                </c:pt>
                <c:pt idx="2">
                  <c:v>-62</c:v>
                </c:pt>
              </c:numCache>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1"/>
        <c:axPos val="b"/>
        <c:numFmt formatCode="General" sourceLinked="1"/>
        <c:majorTickMark val="out"/>
        <c:minorTickMark val="none"/>
        <c:tickLblPos val="nextTo"/>
        <c:crossAx val="1373995647"/>
        <c:crosses val="autoZero"/>
        <c:auto val="1"/>
        <c:lblAlgn val="ctr"/>
        <c:lblOffset val="100"/>
        <c:noMultiLvlLbl val="0"/>
      </c:catAx>
      <c:valAx>
        <c:axId val="1373995647"/>
        <c:scaling>
          <c:orientation val="minMax"/>
          <c:max val="700"/>
          <c:min val="-2000"/>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5.9460272119070887E-2</c:v>
                </c:pt>
                <c:pt idx="1">
                  <c:v>0.13831466586484251</c:v>
                </c:pt>
                <c:pt idx="2">
                  <c:v>0.19379087423889349</c:v>
                </c:pt>
                <c:pt idx="3">
                  <c:v>0.24738780726151996</c:v>
                </c:pt>
                <c:pt idx="4">
                  <c:v>0.36104638051567317</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4.5802197802197804E-2</c:v>
                </c:pt>
                <c:pt idx="1">
                  <c:v>9.6895437119446745E-2</c:v>
                </c:pt>
                <c:pt idx="2">
                  <c:v>0.1687032967032967</c:v>
                </c:pt>
                <c:pt idx="3">
                  <c:v>0.24246153846153845</c:v>
                </c:pt>
                <c:pt idx="4">
                  <c:v>0.42435164835164835</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5779DE32-6660-4595-8F1E-E275BE23C62E}"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3D48FFEB-DF6B-440E-B82C-18EF36192BE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0EB0792D-D154-43B8-AA48-823AAB4910F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379-42EC-A1E6-D7E393A5F483}"/>
                </c:ext>
              </c:extLst>
            </c:dLbl>
            <c:dLbl>
              <c:idx val="3"/>
              <c:tx>
                <c:rich>
                  <a:bodyPr/>
                  <a:lstStyle/>
                  <a:p>
                    <a:fld id="{2A5387C1-3C24-44A1-8D9A-32349AB08C9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379-42EC-A1E6-D7E393A5F483}"/>
                </c:ext>
              </c:extLst>
            </c:dLbl>
            <c:dLbl>
              <c:idx val="4"/>
              <c:tx>
                <c:rich>
                  <a:bodyPr/>
                  <a:lstStyle/>
                  <a:p>
                    <a:fld id="{404322C2-2295-41DB-B7DE-64A6D011A42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379-42EC-A1E6-D7E393A5F483}"/>
                </c:ext>
              </c:extLst>
            </c:dLbl>
            <c:dLbl>
              <c:idx val="5"/>
              <c:tx>
                <c:rich>
                  <a:bodyPr/>
                  <a:lstStyle/>
                  <a:p>
                    <a:fld id="{770A6F68-DA7F-4009-8F79-1F26B5947F6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379-42EC-A1E6-D7E393A5F483}"/>
                </c:ext>
              </c:extLst>
            </c:dLbl>
            <c:dLbl>
              <c:idx val="6"/>
              <c:tx>
                <c:rich>
                  <a:bodyPr/>
                  <a:lstStyle/>
                  <a:p>
                    <a:fld id="{F34506E2-DB6F-4071-B8EE-DFAD1C8646A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D379-42EC-A1E6-D7E393A5F483}"/>
                </c:ext>
              </c:extLst>
            </c:dLbl>
            <c:dLbl>
              <c:idx val="7"/>
              <c:tx>
                <c:rich>
                  <a:bodyPr/>
                  <a:lstStyle/>
                  <a:p>
                    <a:fld id="{B77F65EE-72EA-4951-8C08-007B7EE3D15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379-42EC-A1E6-D7E393A5F483}"/>
                </c:ext>
              </c:extLst>
            </c:dLbl>
            <c:dLbl>
              <c:idx val="8"/>
              <c:tx>
                <c:rich>
                  <a:bodyPr/>
                  <a:lstStyle/>
                  <a:p>
                    <a:fld id="{B94E539F-69CF-4B7D-A80D-EC37B6CE9CA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5580-451B-AAC0-CDE43213657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0.19521024784182678</c:v>
                </c:pt>
                <c:pt idx="1">
                  <c:v>0.19636782618237683</c:v>
                </c:pt>
                <c:pt idx="2">
                  <c:v>0.1926503957053517</c:v>
                </c:pt>
                <c:pt idx="3">
                  <c:v>0.19700225636617599</c:v>
                </c:pt>
                <c:pt idx="4">
                  <c:v>0.20413075114743087</c:v>
                </c:pt>
                <c:pt idx="5">
                  <c:v>0.208196535718329</c:v>
                </c:pt>
                <c:pt idx="6">
                  <c:v>0.21774240399697903</c:v>
                </c:pt>
                <c:pt idx="7">
                  <c:v>0.22919258337776199</c:v>
                </c:pt>
                <c:pt idx="8">
                  <c:v>0.24690238742822604</c:v>
                </c:pt>
              </c:numCache>
            </c:numRef>
          </c:val>
          <c:extLst>
            <c:ext xmlns:c15="http://schemas.microsoft.com/office/drawing/2012/chart" uri="{02D57815-91ED-43cb-92C2-25804820EDAC}">
              <c15:datalabelsRange>
                <c15:f>'Ark1'!$B$8:$J$8</c15:f>
                <c15:dlblRangeCache>
                  <c:ptCount val="9"/>
                  <c:pt idx="0">
                    <c:v>19,5% 
(3.505 
personer)</c:v>
                  </c:pt>
                  <c:pt idx="1">
                    <c:v>19,6% 
(3.579 
personer)</c:v>
                  </c:pt>
                  <c:pt idx="2">
                    <c:v>19,3% 
(3.481 
personer)</c:v>
                  </c:pt>
                  <c:pt idx="3">
                    <c:v>19,7% 
(3.667 
personer)</c:v>
                  </c:pt>
                  <c:pt idx="4">
                    <c:v>20,4% 
(3.647 
personer)</c:v>
                  </c:pt>
                  <c:pt idx="5">
                    <c:v>20,8% 
(3.678 
personer)</c:v>
                  </c:pt>
                  <c:pt idx="6">
                    <c:v>21,8% 
(3.748 
personer)</c:v>
                  </c:pt>
                  <c:pt idx="7">
                    <c:v>22,9% 
(3.869 
personer)</c:v>
                  </c:pt>
                  <c:pt idx="8">
                    <c:v>24,7% 
(4.085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4AFA3745-3CA9-431A-80A7-361668AC418C}"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54A4FD02-7168-4BE3-BCCC-F073B03D76F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dLbl>
              <c:idx val="2"/>
              <c:tx>
                <c:rich>
                  <a:bodyPr/>
                  <a:lstStyle/>
                  <a:p>
                    <a:fld id="{5EFBA660-466A-4C4E-8BA8-CAB7A8D4ABB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379-42EC-A1E6-D7E393A5F483}"/>
                </c:ext>
              </c:extLst>
            </c:dLbl>
            <c:dLbl>
              <c:idx val="3"/>
              <c:tx>
                <c:rich>
                  <a:bodyPr/>
                  <a:lstStyle/>
                  <a:p>
                    <a:fld id="{90BB7522-7584-4079-A0C0-A9A3AFC797B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379-42EC-A1E6-D7E393A5F483}"/>
                </c:ext>
              </c:extLst>
            </c:dLbl>
            <c:dLbl>
              <c:idx val="4"/>
              <c:tx>
                <c:rich>
                  <a:bodyPr/>
                  <a:lstStyle/>
                  <a:p>
                    <a:fld id="{721BB029-C9B9-4CC6-A93B-72CC8683675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379-42EC-A1E6-D7E393A5F483}"/>
                </c:ext>
              </c:extLst>
            </c:dLbl>
            <c:dLbl>
              <c:idx val="5"/>
              <c:tx>
                <c:rich>
                  <a:bodyPr/>
                  <a:lstStyle/>
                  <a:p>
                    <a:fld id="{F7EC70CD-F635-401F-BFAF-72F18B1CC3F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379-42EC-A1E6-D7E393A5F483}"/>
                </c:ext>
              </c:extLst>
            </c:dLbl>
            <c:dLbl>
              <c:idx val="6"/>
              <c:tx>
                <c:rich>
                  <a:bodyPr/>
                  <a:lstStyle/>
                  <a:p>
                    <a:fld id="{BF4E442A-E6ED-4016-BAE1-DE07FCB4100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379-42EC-A1E6-D7E393A5F483}"/>
                </c:ext>
              </c:extLst>
            </c:dLbl>
            <c:dLbl>
              <c:idx val="7"/>
              <c:tx>
                <c:rich>
                  <a:bodyPr/>
                  <a:lstStyle/>
                  <a:p>
                    <a:fld id="{BC7C4FE3-9B40-4351-BE86-0A12A4AC37A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D379-42EC-A1E6-D7E393A5F483}"/>
                </c:ext>
              </c:extLst>
            </c:dLbl>
            <c:dLbl>
              <c:idx val="8"/>
              <c:tx>
                <c:rich>
                  <a:bodyPr/>
                  <a:lstStyle/>
                  <a:p>
                    <a:fld id="{59A7A470-BDF1-47B1-957D-ECF0A494F93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580-451B-AAC0-CDE43213657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0.7409078251183514</c:v>
                </c:pt>
                <c:pt idx="1">
                  <c:v>0.73647536486338194</c:v>
                </c:pt>
                <c:pt idx="2">
                  <c:v>0.74016270961314956</c:v>
                </c:pt>
                <c:pt idx="3">
                  <c:v>0.73385623724078652</c:v>
                </c:pt>
                <c:pt idx="4">
                  <c:v>0.73401992611664613</c:v>
                </c:pt>
                <c:pt idx="5">
                  <c:v>0.72291407222914073</c:v>
                </c:pt>
                <c:pt idx="6">
                  <c:v>0.7139371405333178</c:v>
                </c:pt>
                <c:pt idx="7">
                  <c:v>0.70718559327054087</c:v>
                </c:pt>
                <c:pt idx="8">
                  <c:v>0.68751888788153526</c:v>
                </c:pt>
              </c:numCache>
            </c:numRef>
          </c:val>
          <c:extLst>
            <c:ext xmlns:c15="http://schemas.microsoft.com/office/drawing/2012/chart" uri="{02D57815-91ED-43cb-92C2-25804820EDAC}">
              <c15:datalabelsRange>
                <c15:f>'Ark1'!$B$9:$J$9</c15:f>
                <c15:dlblRangeCache>
                  <c:ptCount val="9"/>
                  <c:pt idx="0">
                    <c:v>74,1% 
(13.303 
personer)</c:v>
                  </c:pt>
                  <c:pt idx="1">
                    <c:v>73,6% 
(13.423 
personer)</c:v>
                  </c:pt>
                  <c:pt idx="2">
                    <c:v>74,0% 
(13.374 
personer)</c:v>
                  </c:pt>
                  <c:pt idx="3">
                    <c:v>73,4% 
(13.660 
personer)</c:v>
                  </c:pt>
                  <c:pt idx="4">
                    <c:v>73,4% 
(13.114 
personer)</c:v>
                  </c:pt>
                  <c:pt idx="5">
                    <c:v>72,3% 
(12.771 
personer)</c:v>
                  </c:pt>
                  <c:pt idx="6">
                    <c:v>71,4% 
(12.289 
personer)</c:v>
                  </c:pt>
                  <c:pt idx="7">
                    <c:v>70,7% 
(11.938 
personer)</c:v>
                  </c:pt>
                  <c:pt idx="8">
                    <c:v>68,8% 
(11.375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3195B596-A0A1-433F-9FC5-C7E56DC3D81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45C8B78C-BAE3-48C2-8A92-8F55E16F664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E64DECD8-A9CD-44A8-90D5-1BDFC8401DE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D379-42EC-A1E6-D7E393A5F483}"/>
                </c:ext>
              </c:extLst>
            </c:dLbl>
            <c:dLbl>
              <c:idx val="3"/>
              <c:tx>
                <c:rich>
                  <a:bodyPr/>
                  <a:lstStyle/>
                  <a:p>
                    <a:fld id="{2225A351-2848-4C2A-B89C-307807DB91F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379-42EC-A1E6-D7E393A5F483}"/>
                </c:ext>
              </c:extLst>
            </c:dLbl>
            <c:dLbl>
              <c:idx val="4"/>
              <c:tx>
                <c:rich>
                  <a:bodyPr/>
                  <a:lstStyle/>
                  <a:p>
                    <a:fld id="{04EB4B27-8EA2-4D8D-8CC3-D1E679CC274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D379-42EC-A1E6-D7E393A5F483}"/>
                </c:ext>
              </c:extLst>
            </c:dLbl>
            <c:dLbl>
              <c:idx val="5"/>
              <c:tx>
                <c:rich>
                  <a:bodyPr/>
                  <a:lstStyle/>
                  <a:p>
                    <a:fld id="{A6C057B1-8F44-47ED-BAA0-D012D7C4FC3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D379-42EC-A1E6-D7E393A5F483}"/>
                </c:ext>
              </c:extLst>
            </c:dLbl>
            <c:dLbl>
              <c:idx val="6"/>
              <c:tx>
                <c:rich>
                  <a:bodyPr/>
                  <a:lstStyle/>
                  <a:p>
                    <a:fld id="{FB7B4616-4BDB-4F2A-AA09-0910AFCD4A6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D379-42EC-A1E6-D7E393A5F483}"/>
                </c:ext>
              </c:extLst>
            </c:dLbl>
            <c:dLbl>
              <c:idx val="7"/>
              <c:tx>
                <c:rich>
                  <a:bodyPr/>
                  <a:lstStyle/>
                  <a:p>
                    <a:fld id="{35188B4C-49B0-49E9-87CC-5CAA281520A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D379-42EC-A1E6-D7E393A5F483}"/>
                </c:ext>
              </c:extLst>
            </c:dLbl>
            <c:dLbl>
              <c:idx val="8"/>
              <c:tx>
                <c:rich>
                  <a:bodyPr/>
                  <a:lstStyle/>
                  <a:p>
                    <a:fld id="{7FD2F245-C510-4250-BB1A-D6AEB364CE5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580-451B-AAC0-CDE432136575}"/>
                </c:ext>
              </c:extLst>
            </c:dLbl>
            <c:spPr>
              <a:noFill/>
              <a:ln>
                <a:noFill/>
              </a:ln>
              <a:effectLst/>
            </c:spPr>
            <c:txPr>
              <a:bodyPr rot="0" spcFirstLastPara="1" vertOverflow="ellipsis" vert="horz" wrap="square" lIns="38100" tIns="14400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6.3881927039821776E-2</c:v>
                </c:pt>
                <c:pt idx="1">
                  <c:v>6.7156808954241198E-2</c:v>
                </c:pt>
                <c:pt idx="2">
                  <c:v>6.7186894681498702E-2</c:v>
                </c:pt>
                <c:pt idx="3">
                  <c:v>6.9141506393037497E-2</c:v>
                </c:pt>
                <c:pt idx="4">
                  <c:v>6.1849322735922981E-2</c:v>
                </c:pt>
                <c:pt idx="5">
                  <c:v>6.8889392052530279E-2</c:v>
                </c:pt>
                <c:pt idx="6">
                  <c:v>6.8320455469703126E-2</c:v>
                </c:pt>
                <c:pt idx="7">
                  <c:v>6.3621823351697179E-2</c:v>
                </c:pt>
                <c:pt idx="8">
                  <c:v>6.5578724690238746E-2</c:v>
                </c:pt>
              </c:numCache>
            </c:numRef>
          </c:val>
          <c:extLst>
            <c:ext xmlns:c15="http://schemas.microsoft.com/office/drawing/2012/chart" uri="{02D57815-91ED-43cb-92C2-25804820EDAC}">
              <c15:datalabelsRange>
                <c15:f>'Ark1'!$B$10:$J$10</c15:f>
                <c15:dlblRangeCache>
                  <c:ptCount val="9"/>
                  <c:pt idx="0">
                    <c:v>6,4% 
(1.147 
personer)</c:v>
                  </c:pt>
                  <c:pt idx="1">
                    <c:v>6,7% 
(1.224 
personer)</c:v>
                  </c:pt>
                  <c:pt idx="2">
                    <c:v>6,7% 
(1.214 
personer)</c:v>
                  </c:pt>
                  <c:pt idx="3">
                    <c:v>6,9% 
(1.287 
personer)</c:v>
                  </c:pt>
                  <c:pt idx="4">
                    <c:v>6,2% 
(1.105 
personer)</c:v>
                  </c:pt>
                  <c:pt idx="5">
                    <c:v>6,9% 
(1.217 
personer)</c:v>
                  </c:pt>
                  <c:pt idx="6">
                    <c:v>6,8% 
(1.176 
personer)</c:v>
                  </c:pt>
                  <c:pt idx="7">
                    <c:v>6,4% 
(1.074 
personer)</c:v>
                  </c:pt>
                  <c:pt idx="8">
                    <c:v>6,6% 
(1.085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Husassistenter</c:v>
                </c:pt>
              </c:strCache>
            </c:strRef>
          </c:tx>
          <c:spPr>
            <a:ln w="28575" cap="rnd">
              <a:solidFill>
                <a:schemeClr val="accent1"/>
              </a:solidFill>
              <a:round/>
            </a:ln>
            <a:effectLst/>
          </c:spPr>
          <c:marker>
            <c:symbol val="none"/>
          </c:marker>
          <c:dLbls>
            <c:dLbl>
              <c:idx val="0"/>
              <c:tx>
                <c:rich>
                  <a:bodyPr/>
                  <a:lstStyle/>
                  <a:p>
                    <a:fld id="{2F59FE67-6025-42CD-BB64-603F5EBDE798}" type="CELLRANGE">
                      <a:rPr lang="en-US"/>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017-4355-A79E-9F0884EDDABD}"/>
                </c:ext>
              </c:extLst>
            </c:dLbl>
            <c:dLbl>
              <c:idx val="1"/>
              <c:tx>
                <c:rich>
                  <a:bodyPr/>
                  <a:lstStyle/>
                  <a:p>
                    <a:fld id="{75E70F6C-B074-432D-A621-10FAFF4639CC}"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017-4355-A79E-9F0884EDDABD}"/>
                </c:ext>
              </c:extLst>
            </c:dLbl>
            <c:dLbl>
              <c:idx val="2"/>
              <c:tx>
                <c:rich>
                  <a:bodyPr/>
                  <a:lstStyle/>
                  <a:p>
                    <a:fld id="{04041762-5064-4D46-9E99-0021ABAFC42C}"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8AB-4883-BB34-44FC9F9832A3}"/>
                </c:ext>
              </c:extLst>
            </c:dLbl>
            <c:dLbl>
              <c:idx val="3"/>
              <c:tx>
                <c:rich>
                  <a:bodyPr/>
                  <a:lstStyle/>
                  <a:p>
                    <a:fld id="{8AA1B038-760B-4BAB-A119-E2A10EB9DD39}"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017-4355-A79E-9F0884EDDABD}"/>
                </c:ext>
              </c:extLst>
            </c:dLbl>
            <c:dLbl>
              <c:idx val="4"/>
              <c:tx>
                <c:rich>
                  <a:bodyPr/>
                  <a:lstStyle/>
                  <a:p>
                    <a:fld id="{EE83EEB9-AB4F-45FC-875D-9617A42606E9}"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0017-4355-A79E-9F0884EDDABD}"/>
                </c:ext>
              </c:extLst>
            </c:dLbl>
            <c:dLbl>
              <c:idx val="5"/>
              <c:tx>
                <c:rich>
                  <a:bodyPr/>
                  <a:lstStyle/>
                  <a:p>
                    <a:fld id="{82298B7F-0232-429A-9FFD-97226A08D465}"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017-4355-A79E-9F0884EDDABD}"/>
                </c:ext>
              </c:extLst>
            </c:dLbl>
            <c:dLbl>
              <c:idx val="6"/>
              <c:tx>
                <c:rich>
                  <a:bodyPr/>
                  <a:lstStyle/>
                  <a:p>
                    <a:fld id="{9EFCA010-07E7-4B4B-BFB7-565FFADEC8AA}"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76F-4E43-9D2D-D58A60DD1D31}"/>
                </c:ext>
              </c:extLst>
            </c:dLbl>
            <c:dLbl>
              <c:idx val="7"/>
              <c:tx>
                <c:rich>
                  <a:bodyPr/>
                  <a:lstStyle/>
                  <a:p>
                    <a:fld id="{DEC9A154-3565-49B0-9EC1-7601F888D59A}"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ADA-4F85-9627-4B70871C2750}"/>
                </c:ext>
              </c:extLst>
            </c:dLbl>
            <c:dLbl>
              <c:idx val="8"/>
              <c:tx>
                <c:rich>
                  <a:bodyPr/>
                  <a:lstStyle/>
                  <a:p>
                    <a:fld id="{EFB7F263-B8B5-4728-96C6-06A4922BAC8D}"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C1E-4A4F-8E41-EFEB280A79C3}"/>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0.20438571830193983</c:v>
                </c:pt>
                <c:pt idx="1">
                  <c:v>0.19506966773847803</c:v>
                </c:pt>
                <c:pt idx="2">
                  <c:v>0.18394199785177229</c:v>
                </c:pt>
                <c:pt idx="3">
                  <c:v>0.15822967891235176</c:v>
                </c:pt>
                <c:pt idx="4">
                  <c:v>0.15304689693906207</c:v>
                </c:pt>
                <c:pt idx="5">
                  <c:v>0.15382557517388978</c:v>
                </c:pt>
                <c:pt idx="6">
                  <c:v>0.15925315760571115</c:v>
                </c:pt>
                <c:pt idx="7">
                  <c:v>0.16741446999439147</c:v>
                </c:pt>
                <c:pt idx="8">
                  <c:v>0.18057110862262038</c:v>
                </c:pt>
              </c:numCache>
            </c:numRef>
          </c:val>
          <c:smooth val="0"/>
          <c:extLst>
            <c:ext xmlns:c15="http://schemas.microsoft.com/office/drawing/2012/chart" uri="{02D57815-91ED-43cb-92C2-25804820EDAC}">
              <c15:datalabelsRange>
                <c15:f>'Ark1'!$B$29:$B$37</c15:f>
                <c15:dlblRangeCache>
                  <c:ptCount val="9"/>
                  <c:pt idx="0">
                    <c:v>20,4% 
(727 personer)</c:v>
                  </c:pt>
                  <c:pt idx="1">
                    <c:v>19,5% 
(728 personer)</c:v>
                  </c:pt>
                  <c:pt idx="2">
                    <c:v>18,4% 
(685 personer)</c:v>
                  </c:pt>
                  <c:pt idx="3">
                    <c:v>15,8% 
(547 personer)</c:v>
                  </c:pt>
                  <c:pt idx="4">
                    <c:v>15,3% 
(545 personer)</c:v>
                  </c:pt>
                  <c:pt idx="5">
                    <c:v>15,4% 
(575 personer)</c:v>
                  </c:pt>
                  <c:pt idx="6">
                    <c:v>15,9% 
(580 personer)</c:v>
                  </c:pt>
                  <c:pt idx="7">
                    <c:v>16,7% 
(597 personer)</c:v>
                  </c:pt>
                  <c:pt idx="8">
                    <c:v>18,1% 
(645 personer)</c:v>
                  </c:pt>
                </c15:dlblRangeCache>
              </c15:datalabelsRange>
            </c:ext>
            <c:ext xmlns:c16="http://schemas.microsoft.com/office/drawing/2014/chart" uri="{C3380CC4-5D6E-409C-BE32-E72D297353CC}">
              <c16:uniqueId val="{00000000-4C1E-464B-9951-002FFEAF732B}"/>
            </c:ext>
          </c:extLst>
        </c:ser>
        <c:ser>
          <c:idx val="1"/>
          <c:order val="1"/>
          <c:tx>
            <c:strRef>
              <c:f>'Ark1'!$C$1</c:f>
              <c:strCache>
                <c:ptCount val="1"/>
                <c:pt idx="0">
                  <c:v>Ernæringsassistenter</c:v>
                </c:pt>
              </c:strCache>
            </c:strRef>
          </c:tx>
          <c:spPr>
            <a:ln w="28575" cap="rnd">
              <a:solidFill>
                <a:schemeClr val="accent2"/>
              </a:solidFill>
              <a:round/>
            </a:ln>
            <a:effectLst/>
          </c:spPr>
          <c:marker>
            <c:symbol val="none"/>
          </c:marker>
          <c:dLbls>
            <c:dLbl>
              <c:idx val="0"/>
              <c:tx>
                <c:rich>
                  <a:bodyPr/>
                  <a:lstStyle/>
                  <a:p>
                    <a:fld id="{542484B0-220A-41F6-BCE2-BD26F3E8534B}" type="CELLRANGE">
                      <a:rPr lang="en-US"/>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017-4355-A79E-9F0884EDDABD}"/>
                </c:ext>
              </c:extLst>
            </c:dLbl>
            <c:dLbl>
              <c:idx val="1"/>
              <c:tx>
                <c:rich>
                  <a:bodyPr/>
                  <a:lstStyle/>
                  <a:p>
                    <a:fld id="{44809780-75F9-44A4-B074-31442486ED72}"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8AB-4883-BB34-44FC9F9832A3}"/>
                </c:ext>
              </c:extLst>
            </c:dLbl>
            <c:dLbl>
              <c:idx val="2"/>
              <c:tx>
                <c:rich>
                  <a:bodyPr/>
                  <a:lstStyle/>
                  <a:p>
                    <a:fld id="{E1DA452D-EF66-4578-BC23-86ACA8719C58}"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017-4355-A79E-9F0884EDDABD}"/>
                </c:ext>
              </c:extLst>
            </c:dLbl>
            <c:dLbl>
              <c:idx val="3"/>
              <c:tx>
                <c:rich>
                  <a:bodyPr/>
                  <a:lstStyle/>
                  <a:p>
                    <a:fld id="{DCCBFA7A-A156-4FF3-AE6B-F4BEAA58179C}"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0017-4355-A79E-9F0884EDDABD}"/>
                </c:ext>
              </c:extLst>
            </c:dLbl>
            <c:dLbl>
              <c:idx val="4"/>
              <c:tx>
                <c:rich>
                  <a:bodyPr/>
                  <a:lstStyle/>
                  <a:p>
                    <a:fld id="{09D29762-F07B-418E-B242-26BA8C587DD1}"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017-4355-A79E-9F0884EDDABD}"/>
                </c:ext>
              </c:extLst>
            </c:dLbl>
            <c:dLbl>
              <c:idx val="5"/>
              <c:tx>
                <c:rich>
                  <a:bodyPr/>
                  <a:lstStyle/>
                  <a:p>
                    <a:fld id="{ED93DF3C-3172-4E78-BC96-E0591712CB64}"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017-4355-A79E-9F0884EDDABD}"/>
                </c:ext>
              </c:extLst>
            </c:dLbl>
            <c:dLbl>
              <c:idx val="6"/>
              <c:tx>
                <c:rich>
                  <a:bodyPr/>
                  <a:lstStyle/>
                  <a:p>
                    <a:fld id="{BF28654B-4E9F-4021-A10C-86920EDD2CC0}"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76F-4E43-9D2D-D58A60DD1D31}"/>
                </c:ext>
              </c:extLst>
            </c:dLbl>
            <c:dLbl>
              <c:idx val="7"/>
              <c:tx>
                <c:rich>
                  <a:bodyPr/>
                  <a:lstStyle/>
                  <a:p>
                    <a:fld id="{6D3BC23E-6010-4281-B96F-AD699AD860B3}"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ADA-4F85-9627-4B70871C2750}"/>
                </c:ext>
              </c:extLst>
            </c:dLbl>
            <c:dLbl>
              <c:idx val="8"/>
              <c:tx>
                <c:rich>
                  <a:bodyPr/>
                  <a:lstStyle/>
                  <a:p>
                    <a:fld id="{FE4A6E6E-28B3-4F0D-B650-CB19AEF20264}"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C1E-4A4F-8E41-EFEB280A79C3}"/>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0.31950844854070659</c:v>
                </c:pt>
                <c:pt idx="1">
                  <c:v>0.33104272482820435</c:v>
                </c:pt>
                <c:pt idx="2">
                  <c:v>0.32617769827072152</c:v>
                </c:pt>
                <c:pt idx="3">
                  <c:v>0.32786387116378002</c:v>
                </c:pt>
                <c:pt idx="4">
                  <c:v>0.33854645814167433</c:v>
                </c:pt>
                <c:pt idx="5">
                  <c:v>0.35161699429296134</c:v>
                </c:pt>
                <c:pt idx="6">
                  <c:v>0.36422764227642279</c:v>
                </c:pt>
                <c:pt idx="7">
                  <c:v>0.38058705803869247</c:v>
                </c:pt>
                <c:pt idx="8">
                  <c:v>0.40819112627986348</c:v>
                </c:pt>
              </c:numCache>
            </c:numRef>
          </c:val>
          <c:smooth val="0"/>
          <c:extLst>
            <c:ext xmlns:c15="http://schemas.microsoft.com/office/drawing/2012/chart" uri="{02D57815-91ED-43cb-92C2-25804820EDAC}">
              <c15:datalabelsRange>
                <c15:f>'Ark1'!$C$29:$C$37</c15:f>
                <c15:dlblRangeCache>
                  <c:ptCount val="9"/>
                  <c:pt idx="0">
                    <c:v>32,0% 
(1.040 personer)</c:v>
                  </c:pt>
                  <c:pt idx="1">
                    <c:v>33,1% 
(1.108 personer)</c:v>
                  </c:pt>
                  <c:pt idx="2">
                    <c:v>32,6% 
(1.094 personer)</c:v>
                  </c:pt>
                  <c:pt idx="3">
                    <c:v>32,8% 
(1.079 personer)</c:v>
                  </c:pt>
                  <c:pt idx="4">
                    <c:v>33,9% 
(1.104 personer)</c:v>
                  </c:pt>
                  <c:pt idx="5">
                    <c:v>35,2% 
(1.109 personer)</c:v>
                  </c:pt>
                  <c:pt idx="6">
                    <c:v>36,4% 
(1.120 personer)</c:v>
                  </c:pt>
                  <c:pt idx="7">
                    <c:v>38,1% 
(1.141 personer)</c:v>
                  </c:pt>
                  <c:pt idx="8">
                    <c:v>40,8% 
(1.196 personer)</c:v>
                  </c:pt>
                </c15:dlblRangeCache>
              </c15:datalabelsRange>
            </c:ext>
            <c:ext xmlns:c16="http://schemas.microsoft.com/office/drawing/2014/chart" uri="{C3380CC4-5D6E-409C-BE32-E72D297353CC}">
              <c16:uniqueId val="{00000001-4C1E-464B-9951-002FFEAF732B}"/>
            </c:ext>
          </c:extLst>
        </c:ser>
        <c:dLbls>
          <c:dLblPos val="t"/>
          <c:showLegendKey val="0"/>
          <c:showVal val="1"/>
          <c:showCatName val="0"/>
          <c:showSerName val="0"/>
          <c:showPercent val="0"/>
          <c:showBubbleSize val="0"/>
        </c:dLbls>
        <c:smooth val="0"/>
        <c:axId val="456688847"/>
        <c:axId val="456673871"/>
      </c:lineChart>
      <c:catAx>
        <c:axId val="45668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56673871"/>
        <c:crosses val="autoZero"/>
        <c:auto val="1"/>
        <c:lblAlgn val="ctr"/>
        <c:lblOffset val="100"/>
        <c:noMultiLvlLbl val="0"/>
      </c:catAx>
      <c:valAx>
        <c:axId val="456673871"/>
        <c:scaling>
          <c:orientation val="minMax"/>
        </c:scaling>
        <c:delete val="1"/>
        <c:axPos val="l"/>
        <c:numFmt formatCode="0.0%" sourceLinked="1"/>
        <c:majorTickMark val="out"/>
        <c:minorTickMark val="none"/>
        <c:tickLblPos val="nextTo"/>
        <c:crossAx val="45668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Rengørings-/køkkenmedhjælpere</c:v>
                </c:pt>
              </c:strCache>
            </c:strRef>
          </c:tx>
          <c:spPr>
            <a:ln w="28575" cap="rnd">
              <a:solidFill>
                <a:schemeClr val="accent1"/>
              </a:solidFill>
              <a:round/>
            </a:ln>
            <a:effectLst/>
          </c:spPr>
          <c:marker>
            <c:symbol val="none"/>
          </c:marker>
          <c:dLbls>
            <c:dLbl>
              <c:idx val="0"/>
              <c:tx>
                <c:rich>
                  <a:bodyPr/>
                  <a:lstStyle/>
                  <a:p>
                    <a:fld id="{61FB9F40-79C5-4D48-871C-CC1C9928C44F}" type="CELLRANGE">
                      <a:rPr lang="en-US"/>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017-4355-A79E-9F0884EDDABD}"/>
                </c:ext>
              </c:extLst>
            </c:dLbl>
            <c:dLbl>
              <c:idx val="1"/>
              <c:tx>
                <c:rich>
                  <a:bodyPr/>
                  <a:lstStyle/>
                  <a:p>
                    <a:fld id="{E2300B7E-199E-4C7A-8E36-1AD30320ADDB}"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017-4355-A79E-9F0884EDDABD}"/>
                </c:ext>
              </c:extLst>
            </c:dLbl>
            <c:dLbl>
              <c:idx val="2"/>
              <c:tx>
                <c:rich>
                  <a:bodyPr/>
                  <a:lstStyle/>
                  <a:p>
                    <a:fld id="{E600DC8E-1D32-4D47-9941-781DB57D5FE7}"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8AB-4883-BB34-44FC9F9832A3}"/>
                </c:ext>
              </c:extLst>
            </c:dLbl>
            <c:dLbl>
              <c:idx val="3"/>
              <c:tx>
                <c:rich>
                  <a:bodyPr/>
                  <a:lstStyle/>
                  <a:p>
                    <a:fld id="{4E6309EB-1C9C-4900-84AE-6332A4E42157}"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017-4355-A79E-9F0884EDDABD}"/>
                </c:ext>
              </c:extLst>
            </c:dLbl>
            <c:dLbl>
              <c:idx val="4"/>
              <c:tx>
                <c:rich>
                  <a:bodyPr/>
                  <a:lstStyle/>
                  <a:p>
                    <a:fld id="{0288ED1E-1DB1-46B1-98B2-48449A7558DE}"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0017-4355-A79E-9F0884EDDABD}"/>
                </c:ext>
              </c:extLst>
            </c:dLbl>
            <c:dLbl>
              <c:idx val="5"/>
              <c:tx>
                <c:rich>
                  <a:bodyPr/>
                  <a:lstStyle/>
                  <a:p>
                    <a:fld id="{67335F38-5F6F-41EE-AD0B-351150E474FA}"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017-4355-A79E-9F0884EDDABD}"/>
                </c:ext>
              </c:extLst>
            </c:dLbl>
            <c:dLbl>
              <c:idx val="6"/>
              <c:tx>
                <c:rich>
                  <a:bodyPr/>
                  <a:lstStyle/>
                  <a:p>
                    <a:fld id="{73959069-FC42-4B20-872C-443B84734A27}"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76F-4E43-9D2D-D58A60DD1D31}"/>
                </c:ext>
              </c:extLst>
            </c:dLbl>
            <c:dLbl>
              <c:idx val="7"/>
              <c:tx>
                <c:rich>
                  <a:bodyPr/>
                  <a:lstStyle/>
                  <a:p>
                    <a:fld id="{09EEC0FA-95E9-4D9B-98CD-60E0C9307813}"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ADA-4F85-9627-4B70871C2750}"/>
                </c:ext>
              </c:extLst>
            </c:dLbl>
            <c:dLbl>
              <c:idx val="8"/>
              <c:tx>
                <c:rich>
                  <a:bodyPr/>
                  <a:lstStyle/>
                  <a:p>
                    <a:fld id="{BE40EA80-77C7-4488-BA3C-8EDD5398DA68}"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48A-4724-833D-640EC7DFD588}"/>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0.18803593303389138</c:v>
                </c:pt>
                <c:pt idx="1">
                  <c:v>0.19207317073170732</c:v>
                </c:pt>
                <c:pt idx="2">
                  <c:v>0.19189131819146679</c:v>
                </c:pt>
                <c:pt idx="3">
                  <c:v>0.19781110660721524</c:v>
                </c:pt>
                <c:pt idx="4">
                  <c:v>0.21238377007607775</c:v>
                </c:pt>
                <c:pt idx="5">
                  <c:v>0.21196470841403056</c:v>
                </c:pt>
                <c:pt idx="6">
                  <c:v>0.22372733231374262</c:v>
                </c:pt>
                <c:pt idx="7">
                  <c:v>0.2302839116719243</c:v>
                </c:pt>
                <c:pt idx="8">
                  <c:v>0.24703695096444342</c:v>
                </c:pt>
              </c:numCache>
            </c:numRef>
          </c:val>
          <c:smooth val="0"/>
          <c:extLst>
            <c:ext xmlns:c15="http://schemas.microsoft.com/office/drawing/2012/chart" uri="{02D57815-91ED-43cb-92C2-25804820EDAC}">
              <c15:datalabelsRange>
                <c15:f>'Ark1'!$B$31:$B$39</c15:f>
                <c15:dlblRangeCache>
                  <c:ptCount val="9"/>
                  <c:pt idx="0">
                    <c:v>18,8% 
(921 personer)</c:v>
                  </c:pt>
                  <c:pt idx="1">
                    <c:v>19,2% 
(945 personer)</c:v>
                  </c:pt>
                  <c:pt idx="2">
                    <c:v>19,2% 
(904 personer)</c:v>
                  </c:pt>
                  <c:pt idx="3">
                    <c:v>19,8% 
(976 personer)</c:v>
                  </c:pt>
                  <c:pt idx="4">
                    <c:v>21,2% 
(1.005 personer)</c:v>
                  </c:pt>
                  <c:pt idx="5">
                    <c:v>21,2% 
(985 personer)</c:v>
                  </c:pt>
                  <c:pt idx="6">
                    <c:v>22,4% 
(1.024 personer)</c:v>
                  </c:pt>
                  <c:pt idx="7">
                    <c:v>23,0% 
(1.022 personer)</c:v>
                  </c:pt>
                  <c:pt idx="8">
                    <c:v>24,7% 
(1.063 personer)</c:v>
                  </c:pt>
                </c15:dlblRangeCache>
              </c15:datalabelsRange>
            </c:ext>
            <c:ext xmlns:c16="http://schemas.microsoft.com/office/drawing/2014/chart" uri="{C3380CC4-5D6E-409C-BE32-E72D297353CC}">
              <c16:uniqueId val="{00000000-4C1E-464B-9951-002FFEAF732B}"/>
            </c:ext>
          </c:extLst>
        </c:ser>
        <c:ser>
          <c:idx val="1"/>
          <c:order val="1"/>
          <c:tx>
            <c:strRef>
              <c:f>'Ark1'!$C$1</c:f>
              <c:strCache>
                <c:ptCount val="1"/>
                <c:pt idx="0">
                  <c:v>Rengøringsassistenter</c:v>
                </c:pt>
              </c:strCache>
            </c:strRef>
          </c:tx>
          <c:spPr>
            <a:ln w="28575" cap="rnd">
              <a:solidFill>
                <a:schemeClr val="accent2"/>
              </a:solidFill>
              <a:round/>
            </a:ln>
            <a:effectLst/>
          </c:spPr>
          <c:marker>
            <c:symbol val="none"/>
          </c:marker>
          <c:dLbls>
            <c:dLbl>
              <c:idx val="0"/>
              <c:tx>
                <c:rich>
                  <a:bodyPr/>
                  <a:lstStyle/>
                  <a:p>
                    <a:fld id="{F0A008E8-3975-49BF-A824-2A165A77833E}" type="CELLRANGE">
                      <a:rPr lang="en-US"/>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017-4355-A79E-9F0884EDDABD}"/>
                </c:ext>
              </c:extLst>
            </c:dLbl>
            <c:dLbl>
              <c:idx val="1"/>
              <c:tx>
                <c:rich>
                  <a:bodyPr/>
                  <a:lstStyle/>
                  <a:p>
                    <a:fld id="{356EF893-09FA-46D6-AF34-6963D110566D}"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8AB-4883-BB34-44FC9F9832A3}"/>
                </c:ext>
              </c:extLst>
            </c:dLbl>
            <c:dLbl>
              <c:idx val="2"/>
              <c:tx>
                <c:rich>
                  <a:bodyPr/>
                  <a:lstStyle/>
                  <a:p>
                    <a:fld id="{C64B20AB-0444-45D8-AD95-79D04EFC8409}"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0017-4355-A79E-9F0884EDDABD}"/>
                </c:ext>
              </c:extLst>
            </c:dLbl>
            <c:dLbl>
              <c:idx val="3"/>
              <c:tx>
                <c:rich>
                  <a:bodyPr/>
                  <a:lstStyle/>
                  <a:p>
                    <a:fld id="{7E7DBE99-C8A0-4831-A747-8970302E357A}"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0017-4355-A79E-9F0884EDDABD}"/>
                </c:ext>
              </c:extLst>
            </c:dLbl>
            <c:dLbl>
              <c:idx val="4"/>
              <c:tx>
                <c:rich>
                  <a:bodyPr/>
                  <a:lstStyle/>
                  <a:p>
                    <a:fld id="{F5FBA20C-AA94-44AB-9AA3-8E45AE8F3DD9}"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0017-4355-A79E-9F0884EDDABD}"/>
                </c:ext>
              </c:extLst>
            </c:dLbl>
            <c:dLbl>
              <c:idx val="5"/>
              <c:tx>
                <c:rich>
                  <a:bodyPr/>
                  <a:lstStyle/>
                  <a:p>
                    <a:fld id="{6BDACA23-B31B-4D65-ADBB-124B721B6F4E}"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0017-4355-A79E-9F0884EDDABD}"/>
                </c:ext>
              </c:extLst>
            </c:dLbl>
            <c:dLbl>
              <c:idx val="6"/>
              <c:tx>
                <c:rich>
                  <a:bodyPr/>
                  <a:lstStyle/>
                  <a:p>
                    <a:fld id="{4CCABC3A-160F-42C0-A5DD-A8030CA653C4}"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76F-4E43-9D2D-D58A60DD1D31}"/>
                </c:ext>
              </c:extLst>
            </c:dLbl>
            <c:dLbl>
              <c:idx val="7"/>
              <c:tx>
                <c:rich>
                  <a:bodyPr/>
                  <a:lstStyle/>
                  <a:p>
                    <a:fld id="{0ED9823F-F4B1-45AE-953F-DB28BAA95AA9}"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ADA-4F85-9627-4B70871C2750}"/>
                </c:ext>
              </c:extLst>
            </c:dLbl>
            <c:dLbl>
              <c:idx val="8"/>
              <c:tx>
                <c:rich>
                  <a:bodyPr/>
                  <a:lstStyle/>
                  <a:p>
                    <a:fld id="{3C39F8E0-ED90-44BE-B7CC-DBEB944F47E6}" type="CELLRANGE">
                      <a:rPr lang="da-DK"/>
                      <a:pPr/>
                      <a:t>[CELLEOMRÅDE]</a:t>
                    </a:fld>
                    <a:endParaRPr lang="da-DK"/>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48A-4724-833D-640EC7DFD588}"/>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0.11869056327724944</c:v>
                </c:pt>
                <c:pt idx="1">
                  <c:v>0.11570247933884298</c:v>
                </c:pt>
                <c:pt idx="2">
                  <c:v>0.11411066436913651</c:v>
                </c:pt>
                <c:pt idx="3">
                  <c:v>0.14280792420327304</c:v>
                </c:pt>
                <c:pt idx="4">
                  <c:v>0.14277366575769382</c:v>
                </c:pt>
                <c:pt idx="5">
                  <c:v>0.14836978951712754</c:v>
                </c:pt>
                <c:pt idx="6">
                  <c:v>0.15164113785557987</c:v>
                </c:pt>
                <c:pt idx="7">
                  <c:v>0.16264125858630624</c:v>
                </c:pt>
                <c:pt idx="8">
                  <c:v>0.1771744132535665</c:v>
                </c:pt>
              </c:numCache>
            </c:numRef>
          </c:val>
          <c:smooth val="0"/>
          <c:extLst>
            <c:ext xmlns:c15="http://schemas.microsoft.com/office/drawing/2012/chart" uri="{02D57815-91ED-43cb-92C2-25804820EDAC}">
              <c15:datalabelsRange>
                <c15:f>'Ark1'!$C$31:$C$39</c15:f>
                <c15:dlblRangeCache>
                  <c:ptCount val="9"/>
                  <c:pt idx="0">
                    <c:v>11,9% 
(649 personer)</c:v>
                  </c:pt>
                  <c:pt idx="1">
                    <c:v>11,6% 
(616 personer)</c:v>
                  </c:pt>
                  <c:pt idx="2">
                    <c:v>11,4% 
(596 personer)</c:v>
                  </c:pt>
                  <c:pt idx="3">
                    <c:v>14,3% 
(829 personer)</c:v>
                  </c:pt>
                  <c:pt idx="4">
                    <c:v>14,3% 
(733 personer)</c:v>
                  </c:pt>
                  <c:pt idx="5">
                    <c:v>14,8% 
(719 personer)</c:v>
                  </c:pt>
                  <c:pt idx="6">
                    <c:v>15,2% 
(693 personer)</c:v>
                  </c:pt>
                  <c:pt idx="7">
                    <c:v>16,3% 
(734 personer)</c:v>
                  </c:pt>
                  <c:pt idx="8">
                    <c:v>17,7% 
(770 personer)</c:v>
                  </c:pt>
                </c15:dlblRangeCache>
              </c15:datalabelsRange>
            </c:ext>
            <c:ext xmlns:c16="http://schemas.microsoft.com/office/drawing/2014/chart" uri="{C3380CC4-5D6E-409C-BE32-E72D297353CC}">
              <c16:uniqueId val="{00000001-4C1E-464B-9951-002FFEAF732B}"/>
            </c:ext>
          </c:extLst>
        </c:ser>
        <c:ser>
          <c:idx val="2"/>
          <c:order val="2"/>
          <c:tx>
            <c:strRef>
              <c:f>'Ark1'!$D$1</c:f>
              <c:strCache>
                <c:ptCount val="1"/>
                <c:pt idx="0">
                  <c:v>Erhvervsudd. serviceassistenter mv.</c:v>
                </c:pt>
              </c:strCache>
            </c:strRef>
          </c:tx>
          <c:spPr>
            <a:ln w="28575" cap="rnd">
              <a:solidFill>
                <a:schemeClr val="accent3"/>
              </a:solidFill>
              <a:round/>
            </a:ln>
            <a:effectLst/>
          </c:spPr>
          <c:marker>
            <c:symbol val="none"/>
          </c:marker>
          <c:dLbls>
            <c:dLbl>
              <c:idx val="0"/>
              <c:tx>
                <c:rich>
                  <a:bodyPr/>
                  <a:lstStyle/>
                  <a:p>
                    <a:fld id="{C8BB7E8F-14F8-40E0-AF82-82057B731947}" type="CELLRANGE">
                      <a:rPr lang="en-US"/>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017-4355-A79E-9F0884EDDABD}"/>
                </c:ext>
              </c:extLst>
            </c:dLbl>
            <c:dLbl>
              <c:idx val="1"/>
              <c:tx>
                <c:rich>
                  <a:bodyPr/>
                  <a:lstStyle/>
                  <a:p>
                    <a:fld id="{4BADF727-260C-4117-ADBE-2F789DF3F0C9}"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0017-4355-A79E-9F0884EDDABD}"/>
                </c:ext>
              </c:extLst>
            </c:dLbl>
            <c:dLbl>
              <c:idx val="2"/>
              <c:tx>
                <c:rich>
                  <a:bodyPr/>
                  <a:lstStyle/>
                  <a:p>
                    <a:fld id="{5842F644-6F07-4CC3-851B-AE61BDE3533A}"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0017-4355-A79E-9F0884EDDABD}"/>
                </c:ext>
              </c:extLst>
            </c:dLbl>
            <c:dLbl>
              <c:idx val="3"/>
              <c:tx>
                <c:rich>
                  <a:bodyPr/>
                  <a:lstStyle/>
                  <a:p>
                    <a:fld id="{22117A15-17E8-44DB-ACC0-E1339B495969}"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0017-4355-A79E-9F0884EDDABD}"/>
                </c:ext>
              </c:extLst>
            </c:dLbl>
            <c:dLbl>
              <c:idx val="4"/>
              <c:tx>
                <c:rich>
                  <a:bodyPr/>
                  <a:lstStyle/>
                  <a:p>
                    <a:fld id="{4BA868E9-71B8-4E2D-88C8-07EA8A98020A}"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0017-4355-A79E-9F0884EDDABD}"/>
                </c:ext>
              </c:extLst>
            </c:dLbl>
            <c:dLbl>
              <c:idx val="5"/>
              <c:tx>
                <c:rich>
                  <a:bodyPr/>
                  <a:lstStyle/>
                  <a:p>
                    <a:fld id="{0000B373-3013-46F0-B83A-A78763FD4BEB}"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0017-4355-A79E-9F0884EDDABD}"/>
                </c:ext>
              </c:extLst>
            </c:dLbl>
            <c:dLbl>
              <c:idx val="6"/>
              <c:tx>
                <c:rich>
                  <a:bodyPr/>
                  <a:lstStyle/>
                  <a:p>
                    <a:fld id="{AAFEB06F-052A-495C-89F1-3C86AECC3F1B}"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76F-4E43-9D2D-D58A60DD1D31}"/>
                </c:ext>
              </c:extLst>
            </c:dLbl>
            <c:dLbl>
              <c:idx val="7"/>
              <c:tx>
                <c:rich>
                  <a:bodyPr/>
                  <a:lstStyle/>
                  <a:p>
                    <a:fld id="{BD711E06-3C78-48CE-B7AF-C91DCFB41654}"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ADA-4F85-9627-4B70871C2750}"/>
                </c:ext>
              </c:extLst>
            </c:dLbl>
            <c:dLbl>
              <c:idx val="8"/>
              <c:tx>
                <c:rich>
                  <a:bodyPr/>
                  <a:lstStyle/>
                  <a:p>
                    <a:fld id="{6C8234C8-190C-4A9B-94B4-34D1586E9F5A}" type="CELLRANGE">
                      <a:rPr lang="da-DK"/>
                      <a:pPr/>
                      <a:t>[CELLEOMRÅDE]</a:t>
                    </a:fld>
                    <a:endParaRPr lang="da-DK"/>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48A-4724-833D-640EC7DFD588}"/>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0.21621621621621623</c:v>
                </c:pt>
                <c:pt idx="1">
                  <c:v>0.20155038759689922</c:v>
                </c:pt>
                <c:pt idx="2">
                  <c:v>0.19110690633869443</c:v>
                </c:pt>
                <c:pt idx="3">
                  <c:v>0.20940550133096716</c:v>
                </c:pt>
                <c:pt idx="4">
                  <c:v>0.22071307300509338</c:v>
                </c:pt>
                <c:pt idx="5">
                  <c:v>0.2263856362217018</c:v>
                </c:pt>
                <c:pt idx="6">
                  <c:v>0.24536693847294291</c:v>
                </c:pt>
                <c:pt idx="7">
                  <c:v>0.27452415812591507</c:v>
                </c:pt>
                <c:pt idx="8">
                  <c:v>0.29483500717360117</c:v>
                </c:pt>
              </c:numCache>
            </c:numRef>
          </c:val>
          <c:smooth val="0"/>
          <c:extLst>
            <c:ext xmlns:c15="http://schemas.microsoft.com/office/drawing/2012/chart" uri="{02D57815-91ED-43cb-92C2-25804820EDAC}">
              <c15:datalabelsRange>
                <c15:f>'Ark1'!$D$31:$D$39</c15:f>
                <c15:dlblRangeCache>
                  <c:ptCount val="9"/>
                  <c:pt idx="0">
                    <c:v>21,6% 
(168 personer)</c:v>
                  </c:pt>
                  <c:pt idx="1">
                    <c:v>20,2% 
(182 personer)</c:v>
                  </c:pt>
                  <c:pt idx="2">
                    <c:v>19,1% 
(202 personer)</c:v>
                  </c:pt>
                  <c:pt idx="3">
                    <c:v>20,9% 
(236 personer)</c:v>
                  </c:pt>
                  <c:pt idx="4">
                    <c:v>22,1% 
(260 personer)</c:v>
                  </c:pt>
                  <c:pt idx="5">
                    <c:v>22,6% 
(290 personer)</c:v>
                  </c:pt>
                  <c:pt idx="6">
                    <c:v>24,5% 
(331 personer)</c:v>
                  </c:pt>
                  <c:pt idx="7">
                    <c:v>27,5% 
(375 personer)</c:v>
                  </c:pt>
                  <c:pt idx="8">
                    <c:v>29,5% 
(411 personer)</c:v>
                  </c:pt>
                </c15:dlblRangeCache>
              </c15:datalabelsRange>
            </c:ext>
            <c:ext xmlns:c16="http://schemas.microsoft.com/office/drawing/2014/chart" uri="{C3380CC4-5D6E-409C-BE32-E72D297353CC}">
              <c16:uniqueId val="{00000002-4C1E-464B-9951-002FFEAF732B}"/>
            </c:ext>
          </c:extLst>
        </c:ser>
        <c:dLbls>
          <c:dLblPos val="t"/>
          <c:showLegendKey val="0"/>
          <c:showVal val="1"/>
          <c:showCatName val="0"/>
          <c:showSerName val="0"/>
          <c:showPercent val="0"/>
          <c:showBubbleSize val="0"/>
        </c:dLbls>
        <c:smooth val="0"/>
        <c:axId val="456688847"/>
        <c:axId val="456673871"/>
      </c:lineChart>
      <c:catAx>
        <c:axId val="45668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456673871"/>
        <c:crosses val="autoZero"/>
        <c:auto val="1"/>
        <c:lblAlgn val="ctr"/>
        <c:lblOffset val="100"/>
        <c:noMultiLvlLbl val="0"/>
      </c:catAx>
      <c:valAx>
        <c:axId val="456673871"/>
        <c:scaling>
          <c:orientation val="minMax"/>
        </c:scaling>
        <c:delete val="1"/>
        <c:axPos val="l"/>
        <c:numFmt formatCode="0.0%" sourceLinked="1"/>
        <c:majorTickMark val="out"/>
        <c:minorTickMark val="none"/>
        <c:tickLblPos val="nextTo"/>
        <c:crossAx val="45668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D13EE7FC-FFBE-403B-BDF8-25A91B424063}"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D89A4B23-AB2B-4C99-A0C4-23177D922647}"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0.43231955450846005</c:v>
                </c:pt>
                <c:pt idx="1">
                  <c:v>0.45441297021586663</c:v>
                </c:pt>
              </c:numCache>
            </c:numRef>
          </c:val>
          <c:extLst>
            <c:ext xmlns:c15="http://schemas.microsoft.com/office/drawing/2012/chart" uri="{02D57815-91ED-43cb-92C2-25804820EDAC}">
              <c15:datalabelsRange>
                <c15:f>'Ark1'!$E$2:$F$2</c15:f>
                <c15:dlblRangeCache>
                  <c:ptCount val="2"/>
                  <c:pt idx="0">
                    <c:v>43,2% (4.037 personer)</c:v>
                  </c:pt>
                  <c:pt idx="1">
                    <c:v>45,4%
 (4.989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E8A12B8F-1056-426F-B147-B0DCF3D914E2}"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FB3AC151-80BF-48A1-9BC8-AC52B5A42A01}"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0.55943456843007067</c:v>
                </c:pt>
                <c:pt idx="1">
                  <c:v>0.53292649603789055</c:v>
                </c:pt>
              </c:numCache>
            </c:numRef>
          </c:val>
          <c:extLst>
            <c:ext xmlns:c15="http://schemas.microsoft.com/office/drawing/2012/chart" uri="{02D57815-91ED-43cb-92C2-25804820EDAC}">
              <c15:datalabelsRange>
                <c15:f>'Ark1'!$E$3:$F$3</c15:f>
                <c15:dlblRangeCache>
                  <c:ptCount val="2"/>
                  <c:pt idx="0">
                    <c:v>55,9% (5.224 personer)</c:v>
                  </c:pt>
                  <c:pt idx="1">
                    <c:v>53,3%
 (5.851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layout>
                <c:manualLayout>
                  <c:x val="-2.7352044285328773E-3"/>
                  <c:y val="3.1291326053377581E-2"/>
                </c:manualLayout>
              </c:layout>
              <c:tx>
                <c:rich>
                  <a:bodyPr/>
                  <a:lstStyle/>
                  <a:p>
                    <a:fld id="{FA4FA476-AE62-4957-9860-A31614BADAC8}"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layout>
                <c:manualLayout>
                  <c:x val="5.4704088570657547E-3"/>
                  <c:y val="3.1291326053377581E-2"/>
                </c:manualLayout>
              </c:layout>
              <c:tx>
                <c:rich>
                  <a:bodyPr/>
                  <a:lstStyle/>
                  <a:p>
                    <a:fld id="{55633363-2AEF-44C1-89CD-5CE9FCF79884}"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8.2458770614692659E-3</c:v>
                </c:pt>
                <c:pt idx="1">
                  <c:v>1.2660533746242828E-2</c:v>
                </c:pt>
              </c:numCache>
            </c:numRef>
          </c:val>
          <c:extLst>
            <c:ext xmlns:c15="http://schemas.microsoft.com/office/drawing/2012/chart" uri="{02D57815-91ED-43cb-92C2-25804820EDAC}">
              <c15:datalabelsRange>
                <c15:f>'Ark1'!$E$4:$F$4</c15:f>
                <c15:dlblRangeCache>
                  <c:ptCount val="2"/>
                  <c:pt idx="0">
                    <c:v>0,8% (77 personer)</c:v>
                  </c:pt>
                  <c:pt idx="1">
                    <c:v>1,3%
 (139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2.519561818441169E-3"/>
                  <c:y val="0.12392746632734611"/>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BD89-442F-BD08-28894F65854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strRef>
          </c:cat>
          <c:val>
            <c:numRef>
              <c:f>'Ark1'!$B$2:$B$4</c:f>
              <c:numCache>
                <c:formatCode>#,##0</c:formatCode>
                <c:ptCount val="3"/>
                <c:pt idx="0">
                  <c:v>952</c:v>
                </c:pt>
                <c:pt idx="1">
                  <c:v>627</c:v>
                </c:pt>
                <c:pt idx="2">
                  <c:v>62</c:v>
                </c:pt>
              </c:numCache>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da-DK"/>
          </a:p>
        </c:txPr>
        <c:crossAx val="1373995647"/>
        <c:crosses val="autoZero"/>
        <c:auto val="1"/>
        <c:lblAlgn val="ctr"/>
        <c:lblOffset val="100"/>
        <c:noMultiLvlLbl val="0"/>
      </c:catAx>
      <c:valAx>
        <c:axId val="1373995647"/>
        <c:scaling>
          <c:orientation val="minMax"/>
          <c:max val="1000"/>
          <c:min val="0"/>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5.7427258805513018E-3</c:v>
                </c:pt>
                <c:pt idx="1">
                  <c:v>2.0482388973966311E-2</c:v>
                </c:pt>
                <c:pt idx="2">
                  <c:v>5.5130168453292494E-2</c:v>
                </c:pt>
                <c:pt idx="3">
                  <c:v>0.29211332312404287</c:v>
                </c:pt>
                <c:pt idx="4">
                  <c:v>0.62653139356814702</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4.4436848401982563E-3</c:v>
                </c:pt>
                <c:pt idx="1">
                  <c:v>2.2588055130168452E-2</c:v>
                </c:pt>
                <c:pt idx="2">
                  <c:v>5.640061527943941E-2</c:v>
                </c:pt>
                <c:pt idx="3">
                  <c:v>0.24354811143394292</c:v>
                </c:pt>
                <c:pt idx="4">
                  <c:v>0.67544009571013497</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7762AAF2-493D-4D6A-962F-31B8260976D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FB979FCA-01A6-4969-AEF1-0E5051E46B0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F3096626-A133-4874-852F-A3BED8747FE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C2F-4439-917F-9656D361E23B}"/>
                </c:ext>
              </c:extLst>
            </c:dLbl>
            <c:dLbl>
              <c:idx val="3"/>
              <c:tx>
                <c:rich>
                  <a:bodyPr/>
                  <a:lstStyle/>
                  <a:p>
                    <a:fld id="{8A912A19-6153-478A-8469-215EA1B05EC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C2F-4439-917F-9656D361E23B}"/>
                </c:ext>
              </c:extLst>
            </c:dLbl>
            <c:dLbl>
              <c:idx val="4"/>
              <c:tx>
                <c:rich>
                  <a:bodyPr/>
                  <a:lstStyle/>
                  <a:p>
                    <a:fld id="{1F4805BF-7101-4C83-850B-FD7785E86E1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C2F-4439-917F-9656D361E23B}"/>
                </c:ext>
              </c:extLst>
            </c:dLbl>
            <c:dLbl>
              <c:idx val="5"/>
              <c:tx>
                <c:rich>
                  <a:bodyPr/>
                  <a:lstStyle/>
                  <a:p>
                    <a:fld id="{B118BB7C-A9F4-4F36-83B4-705FF46F823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C2F-4439-917F-9656D361E23B}"/>
                </c:ext>
              </c:extLst>
            </c:dLbl>
            <c:dLbl>
              <c:idx val="6"/>
              <c:tx>
                <c:rich>
                  <a:bodyPr/>
                  <a:lstStyle/>
                  <a:p>
                    <a:fld id="{DA6361E0-E2DA-4570-B29C-82709E5DB521}"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C2F-4439-917F-9656D361E23B}"/>
                </c:ext>
              </c:extLst>
            </c:dLbl>
            <c:dLbl>
              <c:idx val="7"/>
              <c:tx>
                <c:rich>
                  <a:bodyPr/>
                  <a:lstStyle/>
                  <a:p>
                    <a:fld id="{DE3A7D86-B9D5-4B34-9982-0DFCFF5D128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C2F-4439-917F-9656D361E23B}"/>
                </c:ext>
              </c:extLst>
            </c:dLbl>
            <c:dLbl>
              <c:idx val="8"/>
              <c:tx>
                <c:rich>
                  <a:bodyPr/>
                  <a:lstStyle/>
                  <a:p>
                    <a:fld id="{ECB407FF-43B1-41ED-8A3F-9C32558B5D9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741-4CDD-975D-E71331D291E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0.43231955450846005</c:v>
                </c:pt>
                <c:pt idx="1">
                  <c:v>0.43351362383916725</c:v>
                </c:pt>
                <c:pt idx="2">
                  <c:v>0.42707176743716563</c:v>
                </c:pt>
                <c:pt idx="3">
                  <c:v>0.41758569299552906</c:v>
                </c:pt>
                <c:pt idx="4">
                  <c:v>0.41882991088725302</c:v>
                </c:pt>
                <c:pt idx="5">
                  <c:v>0.42419616448812136</c:v>
                </c:pt>
                <c:pt idx="6">
                  <c:v>0.42308418271045678</c:v>
                </c:pt>
                <c:pt idx="7">
                  <c:v>0.43241224794622851</c:v>
                </c:pt>
                <c:pt idx="8">
                  <c:v>0.45441297021586663</c:v>
                </c:pt>
              </c:numCache>
            </c:numRef>
          </c:val>
          <c:extLst>
            <c:ext xmlns:c15="http://schemas.microsoft.com/office/drawing/2012/chart" uri="{02D57815-91ED-43cb-92C2-25804820EDAC}">
              <c15:datalabelsRange>
                <c15:f>'Ark1'!$B$9:$J$9</c15:f>
                <c15:dlblRangeCache>
                  <c:ptCount val="9"/>
                  <c:pt idx="0">
                    <c:v>43,2%
 (4.037 
personer)</c:v>
                  </c:pt>
                  <c:pt idx="1">
                    <c:v>43,4%
 (4.248 
personer)</c:v>
                  </c:pt>
                  <c:pt idx="2">
                    <c:v>42,7%
 (4.231 
personer)</c:v>
                  </c:pt>
                  <c:pt idx="3">
                    <c:v>41,8%
 (4.203 
personer)</c:v>
                  </c:pt>
                  <c:pt idx="4">
                    <c:v>41,9%
 (4.324 
personer)</c:v>
                  </c:pt>
                  <c:pt idx="5">
                    <c:v>42,4%
 (4.446 
personer)</c:v>
                  </c:pt>
                  <c:pt idx="6">
                    <c:v>42,3%
 (4.483 
personer)</c:v>
                  </c:pt>
                  <c:pt idx="7">
                    <c:v>43,2%
 (4.632 
personer)</c:v>
                  </c:pt>
                  <c:pt idx="8">
                    <c:v>45,4%
 (4.989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tx>
                <c:rich>
                  <a:bodyPr/>
                  <a:lstStyle/>
                  <a:p>
                    <a:fld id="{B3D01117-20C5-491F-85CF-AAA76DFE7DD3}"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tx>
                <c:rich>
                  <a:bodyPr/>
                  <a:lstStyle/>
                  <a:p>
                    <a:fld id="{13933951-6DEA-469C-90BE-907258B16BE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1317-4FF8-85E4-E0928EDEAF68}"/>
                </c:ext>
              </c:extLst>
            </c:dLbl>
            <c:dLbl>
              <c:idx val="2"/>
              <c:tx>
                <c:rich>
                  <a:bodyPr/>
                  <a:lstStyle/>
                  <a:p>
                    <a:fld id="{013D44FB-275E-438D-A5FF-D1B0872AA9A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C2F-4439-917F-9656D361E23B}"/>
                </c:ext>
              </c:extLst>
            </c:dLbl>
            <c:dLbl>
              <c:idx val="3"/>
              <c:tx>
                <c:rich>
                  <a:bodyPr/>
                  <a:lstStyle/>
                  <a:p>
                    <a:fld id="{61C0BA16-9E05-4439-B9A8-403DD1A17D5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C2F-4439-917F-9656D361E23B}"/>
                </c:ext>
              </c:extLst>
            </c:dLbl>
            <c:dLbl>
              <c:idx val="4"/>
              <c:tx>
                <c:rich>
                  <a:bodyPr/>
                  <a:lstStyle/>
                  <a:p>
                    <a:fld id="{9BECED60-8525-4FF3-B59A-92F4C34B03C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C2F-4439-917F-9656D361E23B}"/>
                </c:ext>
              </c:extLst>
            </c:dLbl>
            <c:dLbl>
              <c:idx val="5"/>
              <c:tx>
                <c:rich>
                  <a:bodyPr/>
                  <a:lstStyle/>
                  <a:p>
                    <a:fld id="{274FBDD9-87C8-4083-AC94-9B556BEDF56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C2F-4439-917F-9656D361E23B}"/>
                </c:ext>
              </c:extLst>
            </c:dLbl>
            <c:dLbl>
              <c:idx val="6"/>
              <c:tx>
                <c:rich>
                  <a:bodyPr/>
                  <a:lstStyle/>
                  <a:p>
                    <a:fld id="{C74BB5FC-3FCC-4352-B1F8-DCD3C81849C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C2F-4439-917F-9656D361E23B}"/>
                </c:ext>
              </c:extLst>
            </c:dLbl>
            <c:dLbl>
              <c:idx val="7"/>
              <c:tx>
                <c:rich>
                  <a:bodyPr/>
                  <a:lstStyle/>
                  <a:p>
                    <a:fld id="{CD547251-4635-4D61-B069-85146202EE7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C2F-4439-917F-9656D361E23B}"/>
                </c:ext>
              </c:extLst>
            </c:dLbl>
            <c:dLbl>
              <c:idx val="8"/>
              <c:tx>
                <c:rich>
                  <a:bodyPr/>
                  <a:lstStyle/>
                  <a:p>
                    <a:fld id="{4F0F73C5-CD29-4034-975B-6B6D9BC3D6A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741-4CDD-975D-E71331D291E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0.55943456843007067</c:v>
                </c:pt>
                <c:pt idx="1">
                  <c:v>0.5568935605674048</c:v>
                </c:pt>
                <c:pt idx="2">
                  <c:v>0.56404562430604621</c:v>
                </c:pt>
                <c:pt idx="3">
                  <c:v>0.57228017883755589</c:v>
                </c:pt>
                <c:pt idx="4">
                  <c:v>0.57283998450213092</c:v>
                </c:pt>
                <c:pt idx="5">
                  <c:v>0.56578570747066115</c:v>
                </c:pt>
                <c:pt idx="6">
                  <c:v>0.56389203473008687</c:v>
                </c:pt>
                <c:pt idx="7">
                  <c:v>0.55498506348020915</c:v>
                </c:pt>
                <c:pt idx="8">
                  <c:v>0.53292649603789055</c:v>
                </c:pt>
              </c:numCache>
            </c:numRef>
          </c:val>
          <c:extLst>
            <c:ext xmlns:c15="http://schemas.microsoft.com/office/drawing/2012/chart" uri="{02D57815-91ED-43cb-92C2-25804820EDAC}">
              <c15:datalabelsRange>
                <c15:f>'Ark1'!$B$10:$J$10</c15:f>
                <c15:dlblRangeCache>
                  <c:ptCount val="9"/>
                  <c:pt idx="0">
                    <c:v>55,9%
 (5.224 
personer)</c:v>
                  </c:pt>
                  <c:pt idx="1">
                    <c:v>55,7%
 (5.457 
personer)</c:v>
                  </c:pt>
                  <c:pt idx="2">
                    <c:v>56,4%
 (5.588 
personer)</c:v>
                  </c:pt>
                  <c:pt idx="3">
                    <c:v>57,2%
 (5.760 
personer)</c:v>
                  </c:pt>
                  <c:pt idx="4">
                    <c:v>57,3%
 (5.914 
personer)</c:v>
                  </c:pt>
                  <c:pt idx="5">
                    <c:v>56,6%
 (5.930 
personer)</c:v>
                  </c:pt>
                  <c:pt idx="6">
                    <c:v>56,4%
 (5.975 
personer)</c:v>
                  </c:pt>
                  <c:pt idx="7">
                    <c:v>55,5%
 (5.945 
personer)</c:v>
                  </c:pt>
                  <c:pt idx="8">
                    <c:v>53,3%
 (5.851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B3C46948-BA78-417A-BB13-DA7CB9977CA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C4AD29BD-1968-42D9-BB88-839ECA5067A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2C9B2CBC-991B-4FF8-BF7F-49445950C0E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C2F-4439-917F-9656D361E23B}"/>
                </c:ext>
              </c:extLst>
            </c:dLbl>
            <c:dLbl>
              <c:idx val="3"/>
              <c:tx>
                <c:rich>
                  <a:bodyPr/>
                  <a:lstStyle/>
                  <a:p>
                    <a:fld id="{D208AE86-FAF5-4BB4-A0DB-28266D7E127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C2F-4439-917F-9656D361E23B}"/>
                </c:ext>
              </c:extLst>
            </c:dLbl>
            <c:dLbl>
              <c:idx val="4"/>
              <c:tx>
                <c:rich>
                  <a:bodyPr/>
                  <a:lstStyle/>
                  <a:p>
                    <a:fld id="{A7DC1B3D-E539-40D5-A9D6-FA25D29EA03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C2F-4439-917F-9656D361E23B}"/>
                </c:ext>
              </c:extLst>
            </c:dLbl>
            <c:dLbl>
              <c:idx val="5"/>
              <c:tx>
                <c:rich>
                  <a:bodyPr/>
                  <a:lstStyle/>
                  <a:p>
                    <a:fld id="{FF667D3F-C7E7-43D7-9B95-F2195C6C449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C2F-4439-917F-9656D361E23B}"/>
                </c:ext>
              </c:extLst>
            </c:dLbl>
            <c:dLbl>
              <c:idx val="6"/>
              <c:tx>
                <c:rich>
                  <a:bodyPr/>
                  <a:lstStyle/>
                  <a:p>
                    <a:fld id="{B2729701-025C-47A3-B8F7-FB2CE5CFF01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C2F-4439-917F-9656D361E23B}"/>
                </c:ext>
              </c:extLst>
            </c:dLbl>
            <c:dLbl>
              <c:idx val="7"/>
              <c:tx>
                <c:rich>
                  <a:bodyPr/>
                  <a:lstStyle/>
                  <a:p>
                    <a:fld id="{1E31FC16-6DB6-4955-A428-E5FA1033FA3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4C2F-4439-917F-9656D361E23B}"/>
                </c:ext>
              </c:extLst>
            </c:dLbl>
            <c:dLbl>
              <c:idx val="8"/>
              <c:tx>
                <c:rich>
                  <a:bodyPr/>
                  <a:lstStyle/>
                  <a:p>
                    <a:fld id="{DF4DE043-9793-44B7-920A-4077AF0CFE5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741-4CDD-975D-E71331D291E6}"/>
                </c:ext>
              </c:extLst>
            </c:dLbl>
            <c:spPr>
              <a:noFill/>
              <a:ln>
                <a:noFill/>
              </a:ln>
              <a:effectLst/>
            </c:spPr>
            <c:txPr>
              <a:bodyPr rot="0" spcFirstLastPara="1" vertOverflow="ellipsis" vert="horz" wrap="square" lIns="38100" tIns="10800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8.2458770614692659E-3</c:v>
                </c:pt>
                <c:pt idx="1">
                  <c:v>9.5928155934279016E-3</c:v>
                </c:pt>
                <c:pt idx="2">
                  <c:v>8.8826082567881291E-3</c:v>
                </c:pt>
                <c:pt idx="3">
                  <c:v>1.0134128166915052E-2</c:v>
                </c:pt>
                <c:pt idx="4">
                  <c:v>8.33010461061604E-3</c:v>
                </c:pt>
                <c:pt idx="5">
                  <c:v>1.001812804121744E-2</c:v>
                </c:pt>
                <c:pt idx="6">
                  <c:v>1.3023782559456399E-2</c:v>
                </c:pt>
                <c:pt idx="7">
                  <c:v>1.260268857356236E-2</c:v>
                </c:pt>
                <c:pt idx="8">
                  <c:v>1.2660533746242828E-2</c:v>
                </c:pt>
              </c:numCache>
            </c:numRef>
          </c:val>
          <c:extLst>
            <c:ext xmlns:c15="http://schemas.microsoft.com/office/drawing/2012/chart" uri="{02D57815-91ED-43cb-92C2-25804820EDAC}">
              <c15:datalabelsRange>
                <c15:f>'Ark1'!$B$11:$J$11</c15:f>
                <c15:dlblRangeCache>
                  <c:ptCount val="9"/>
                  <c:pt idx="0">
                    <c:v>0,8%
 (77 
personer)</c:v>
                  </c:pt>
                  <c:pt idx="1">
                    <c:v>1,0%
 (94 
personer)</c:v>
                  </c:pt>
                  <c:pt idx="2">
                    <c:v>0,9%
 (88 
personer)</c:v>
                  </c:pt>
                  <c:pt idx="3">
                    <c:v>1,0%
 (102 
personer)</c:v>
                  </c:pt>
                  <c:pt idx="4">
                    <c:v>0,8%
 (86 
personer)</c:v>
                  </c:pt>
                  <c:pt idx="5">
                    <c:v>1,0%
 (105 
personer)</c:v>
                  </c:pt>
                  <c:pt idx="6">
                    <c:v>1,3%
 (138 
personer)</c:v>
                  </c:pt>
                  <c:pt idx="7">
                    <c:v>1,3%
 (135 
personer)</c:v>
                  </c:pt>
                  <c:pt idx="8">
                    <c:v>1,3%
 (139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Ergoterapeuter</c:v>
                </c:pt>
              </c:strCache>
            </c:strRef>
          </c:tx>
          <c:spPr>
            <a:ln w="28575" cap="rnd">
              <a:solidFill>
                <a:schemeClr val="accent1"/>
              </a:solidFill>
              <a:round/>
            </a:ln>
            <a:effectLst/>
          </c:spPr>
          <c:marker>
            <c:symbol val="none"/>
          </c:marker>
          <c:dLbls>
            <c:dLbl>
              <c:idx val="0"/>
              <c:tx>
                <c:rich>
                  <a:bodyPr/>
                  <a:lstStyle/>
                  <a:p>
                    <a:fld id="{FDC76F81-FEB3-4C1D-B34E-9C06A891BB7B}"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499C-4D33-BAB8-B72A8D0B7F77}"/>
                </c:ext>
              </c:extLst>
            </c:dLbl>
            <c:dLbl>
              <c:idx val="1"/>
              <c:tx>
                <c:rich>
                  <a:bodyPr/>
                  <a:lstStyle/>
                  <a:p>
                    <a:fld id="{1D8803AD-BBA6-4AFB-8E47-9B812D30EAB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99C-4D33-BAB8-B72A8D0B7F77}"/>
                </c:ext>
              </c:extLst>
            </c:dLbl>
            <c:dLbl>
              <c:idx val="2"/>
              <c:tx>
                <c:rich>
                  <a:bodyPr/>
                  <a:lstStyle/>
                  <a:p>
                    <a:fld id="{D1C04B9E-CF45-4E66-92AD-CC8F9DB80A8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99C-4D33-BAB8-B72A8D0B7F77}"/>
                </c:ext>
              </c:extLst>
            </c:dLbl>
            <c:dLbl>
              <c:idx val="3"/>
              <c:tx>
                <c:rich>
                  <a:bodyPr/>
                  <a:lstStyle/>
                  <a:p>
                    <a:fld id="{614C3FB6-F351-432B-93E3-46C25730BD0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99C-4D33-BAB8-B72A8D0B7F77}"/>
                </c:ext>
              </c:extLst>
            </c:dLbl>
            <c:dLbl>
              <c:idx val="4"/>
              <c:tx>
                <c:rich>
                  <a:bodyPr/>
                  <a:lstStyle/>
                  <a:p>
                    <a:fld id="{4BF47ED9-D3C9-4A60-8A58-0776AD78420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99C-4D33-BAB8-B72A8D0B7F77}"/>
                </c:ext>
              </c:extLst>
            </c:dLbl>
            <c:dLbl>
              <c:idx val="5"/>
              <c:tx>
                <c:rich>
                  <a:bodyPr/>
                  <a:lstStyle/>
                  <a:p>
                    <a:fld id="{EEAD783C-1A92-4882-B5F4-F461B504C2B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99C-4D33-BAB8-B72A8D0B7F77}"/>
                </c:ext>
              </c:extLst>
            </c:dLbl>
            <c:dLbl>
              <c:idx val="6"/>
              <c:tx>
                <c:rich>
                  <a:bodyPr/>
                  <a:lstStyle/>
                  <a:p>
                    <a:fld id="{488FB2F5-FD2F-4D27-82B2-F582357B439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2CB9-41AF-8140-7E085D2E5A06}"/>
                </c:ext>
              </c:extLst>
            </c:dLbl>
            <c:dLbl>
              <c:idx val="7"/>
              <c:tx>
                <c:rich>
                  <a:bodyPr/>
                  <a:lstStyle/>
                  <a:p>
                    <a:fld id="{2E6664CB-3ABB-4A5A-B360-A0E8333E12B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0DC-4CD8-ABD5-195C7A4643DC}"/>
                </c:ext>
              </c:extLst>
            </c:dLbl>
            <c:dLbl>
              <c:idx val="8"/>
              <c:tx>
                <c:rich>
                  <a:bodyPr/>
                  <a:lstStyle/>
                  <a:p>
                    <a:fld id="{31C57860-AF44-465F-9591-F35623BAD93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98A-4A1F-9B1C-029DB8B6F7D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0.41206324419285573</c:v>
                </c:pt>
                <c:pt idx="1">
                  <c:v>0.4094933132416651</c:v>
                </c:pt>
                <c:pt idx="2">
                  <c:v>0.4079415620902791</c:v>
                </c:pt>
                <c:pt idx="3">
                  <c:v>0.39323583180987204</c:v>
                </c:pt>
                <c:pt idx="4">
                  <c:v>0.39738069608898458</c:v>
                </c:pt>
                <c:pt idx="5">
                  <c:v>0.40244550770866561</c:v>
                </c:pt>
                <c:pt idx="6">
                  <c:v>0.40223268794697364</c:v>
                </c:pt>
                <c:pt idx="7">
                  <c:v>0.41588132635253056</c:v>
                </c:pt>
                <c:pt idx="8">
                  <c:v>0.44233076263924592</c:v>
                </c:pt>
              </c:numCache>
            </c:numRef>
          </c:val>
          <c:smooth val="0"/>
          <c:extLst>
            <c:ext xmlns:c15="http://schemas.microsoft.com/office/drawing/2012/chart" uri="{02D57815-91ED-43cb-92C2-25804820EDAC}">
              <c15:datalabelsRange>
                <c15:f>'Ark1'!$B$26:$B$34</c15:f>
                <c15:dlblRangeCache>
                  <c:ptCount val="9"/>
                  <c:pt idx="0">
                    <c:v>41,2% 
(2.111 personer)</c:v>
                  </c:pt>
                  <c:pt idx="1">
                    <c:v>40,9% 
(2.174 personer)</c:v>
                  </c:pt>
                  <c:pt idx="2">
                    <c:v>40,8% 
(2.178 personer)</c:v>
                  </c:pt>
                  <c:pt idx="3">
                    <c:v>39,3% 
(2.151 personer)</c:v>
                  </c:pt>
                  <c:pt idx="4">
                    <c:v>39,7% 
(2.215 personer)</c:v>
                  </c:pt>
                  <c:pt idx="5">
                    <c:v>40,2% 
(2.271 personer)</c:v>
                  </c:pt>
                  <c:pt idx="6">
                    <c:v>40,2% 
(2.306 personer)</c:v>
                  </c:pt>
                  <c:pt idx="7">
                    <c:v>41,6% 
(2.383 personer)</c:v>
                  </c:pt>
                  <c:pt idx="8">
                    <c:v>44,2% 
(2.581 personer)</c:v>
                  </c:pt>
                </c15:dlblRangeCache>
              </c15:datalabelsRange>
            </c:ext>
            <c:ext xmlns:c16="http://schemas.microsoft.com/office/drawing/2014/chart" uri="{C3380CC4-5D6E-409C-BE32-E72D297353CC}">
              <c16:uniqueId val="{00000000-A847-418A-9264-A23799E78E26}"/>
            </c:ext>
          </c:extLst>
        </c:ser>
        <c:ser>
          <c:idx val="1"/>
          <c:order val="1"/>
          <c:tx>
            <c:strRef>
              <c:f>'Ark1'!$C$1</c:f>
              <c:strCache>
                <c:ptCount val="1"/>
                <c:pt idx="0">
                  <c:v>Fysioterapeuter</c:v>
                </c:pt>
              </c:strCache>
            </c:strRef>
          </c:tx>
          <c:spPr>
            <a:ln w="28575" cap="rnd">
              <a:solidFill>
                <a:schemeClr val="accent2"/>
              </a:solidFill>
              <a:round/>
            </a:ln>
            <a:effectLst/>
          </c:spPr>
          <c:marker>
            <c:symbol val="none"/>
          </c:marker>
          <c:dLbls>
            <c:dLbl>
              <c:idx val="0"/>
              <c:tx>
                <c:rich>
                  <a:bodyPr/>
                  <a:lstStyle/>
                  <a:p>
                    <a:fld id="{2AF7B32D-7C75-4B38-B622-74EBFAF9F317}"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499C-4D33-BAB8-B72A8D0B7F77}"/>
                </c:ext>
              </c:extLst>
            </c:dLbl>
            <c:dLbl>
              <c:idx val="1"/>
              <c:tx>
                <c:rich>
                  <a:bodyPr/>
                  <a:lstStyle/>
                  <a:p>
                    <a:fld id="{63333C03-5004-4C74-8B78-E47478ACB1E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499C-4D33-BAB8-B72A8D0B7F77}"/>
                </c:ext>
              </c:extLst>
            </c:dLbl>
            <c:dLbl>
              <c:idx val="2"/>
              <c:tx>
                <c:rich>
                  <a:bodyPr/>
                  <a:lstStyle/>
                  <a:p>
                    <a:fld id="{6434DF4B-3B34-4452-A6D5-4063949E918C}"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99C-4D33-BAB8-B72A8D0B7F77}"/>
                </c:ext>
              </c:extLst>
            </c:dLbl>
            <c:dLbl>
              <c:idx val="3"/>
              <c:tx>
                <c:rich>
                  <a:bodyPr/>
                  <a:lstStyle/>
                  <a:p>
                    <a:fld id="{E7E8EABE-06FA-43C5-9FCC-95EC6DCC834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99C-4D33-BAB8-B72A8D0B7F77}"/>
                </c:ext>
              </c:extLst>
            </c:dLbl>
            <c:dLbl>
              <c:idx val="4"/>
              <c:tx>
                <c:rich>
                  <a:bodyPr/>
                  <a:lstStyle/>
                  <a:p>
                    <a:fld id="{42C420E5-DD6A-45FE-9367-8BB3278AE3B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99C-4D33-BAB8-B72A8D0B7F77}"/>
                </c:ext>
              </c:extLst>
            </c:dLbl>
            <c:dLbl>
              <c:idx val="5"/>
              <c:tx>
                <c:rich>
                  <a:bodyPr/>
                  <a:lstStyle/>
                  <a:p>
                    <a:fld id="{4C035B2E-ED16-4AE5-839D-372F13648B8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99C-4D33-BAB8-B72A8D0B7F77}"/>
                </c:ext>
              </c:extLst>
            </c:dLbl>
            <c:dLbl>
              <c:idx val="6"/>
              <c:tx>
                <c:rich>
                  <a:bodyPr/>
                  <a:lstStyle/>
                  <a:p>
                    <a:fld id="{85A62F40-AF89-4D60-A82F-49399A28362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CB9-41AF-8140-7E085D2E5A06}"/>
                </c:ext>
              </c:extLst>
            </c:dLbl>
            <c:dLbl>
              <c:idx val="7"/>
              <c:tx>
                <c:rich>
                  <a:bodyPr/>
                  <a:lstStyle/>
                  <a:p>
                    <a:fld id="{AE1AB002-3D68-4F13-8EEA-EFED0A347FF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0DC-4CD8-ABD5-195C7A4643DC}"/>
                </c:ext>
              </c:extLst>
            </c:dLbl>
            <c:dLbl>
              <c:idx val="8"/>
              <c:tx>
                <c:rich>
                  <a:bodyPr/>
                  <a:lstStyle/>
                  <a:p>
                    <a:fld id="{5BDD022E-B562-40D8-8502-06D8B23B582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98A-4A1F-9B1C-029DB8B6F7DC}"/>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0.45693950177935944</c:v>
                </c:pt>
                <c:pt idx="1">
                  <c:v>0.4619153674832962</c:v>
                </c:pt>
                <c:pt idx="2">
                  <c:v>0.44943082311733801</c:v>
                </c:pt>
                <c:pt idx="3">
                  <c:v>0.44657236126224159</c:v>
                </c:pt>
                <c:pt idx="4">
                  <c:v>0.44400000000000001</c:v>
                </c:pt>
                <c:pt idx="5">
                  <c:v>0.4495659363373295</c:v>
                </c:pt>
                <c:pt idx="6">
                  <c:v>0.44766604976352048</c:v>
                </c:pt>
                <c:pt idx="7">
                  <c:v>0.45142513046969091</c:v>
                </c:pt>
                <c:pt idx="8">
                  <c:v>0.4681181959564541</c:v>
                </c:pt>
              </c:numCache>
            </c:numRef>
          </c:val>
          <c:smooth val="0"/>
          <c:extLst>
            <c:ext xmlns:c15="http://schemas.microsoft.com/office/drawing/2012/chart" uri="{02D57815-91ED-43cb-92C2-25804820EDAC}">
              <c15:datalabelsRange>
                <c15:f>'Ark1'!$C$26:$C$34</c15:f>
                <c15:dlblRangeCache>
                  <c:ptCount val="9"/>
                  <c:pt idx="0">
                    <c:v>45,7% 
(1.926 personer)</c:v>
                  </c:pt>
                  <c:pt idx="1">
                    <c:v>46,2% 
(2.074 personer)</c:v>
                  </c:pt>
                  <c:pt idx="2">
                    <c:v>44,9% 
(2.053 personer)</c:v>
                  </c:pt>
                  <c:pt idx="3">
                    <c:v>44,7% 
(2.052 personer)</c:v>
                  </c:pt>
                  <c:pt idx="4">
                    <c:v>44,4% 
(2.109 personer)</c:v>
                  </c:pt>
                  <c:pt idx="5">
                    <c:v>45,0% 
(2.175 personer)</c:v>
                  </c:pt>
                  <c:pt idx="6">
                    <c:v>44,8% 
(2.177 personer)</c:v>
                  </c:pt>
                  <c:pt idx="7">
                    <c:v>45,1% 
(2.249 personer)</c:v>
                  </c:pt>
                  <c:pt idx="8">
                    <c:v>46,8% 
(2.408 personer)</c:v>
                  </c:pt>
                </c15:dlblRangeCache>
              </c15:datalabelsRange>
            </c:ext>
            <c:ext xmlns:c16="http://schemas.microsoft.com/office/drawing/2014/chart" uri="{C3380CC4-5D6E-409C-BE32-E72D297353CC}">
              <c16:uniqueId val="{00000001-A847-418A-9264-A23799E78E26}"/>
            </c:ext>
          </c:extLst>
        </c:ser>
        <c:dLbls>
          <c:dLblPos val="t"/>
          <c:showLegendKey val="0"/>
          <c:showVal val="1"/>
          <c:showCatName val="0"/>
          <c:showSerName val="0"/>
          <c:showPercent val="0"/>
          <c:showBubbleSize val="0"/>
        </c:dLbls>
        <c:smooth val="0"/>
        <c:axId val="1177125488"/>
        <c:axId val="1177121328"/>
      </c:lineChart>
      <c:catAx>
        <c:axId val="117712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177121328"/>
        <c:crosses val="autoZero"/>
        <c:auto val="1"/>
        <c:lblAlgn val="ctr"/>
        <c:lblOffset val="100"/>
        <c:noMultiLvlLbl val="0"/>
      </c:catAx>
      <c:valAx>
        <c:axId val="1177121328"/>
        <c:scaling>
          <c:orientation val="minMax"/>
          <c:min val="0.30000000000000004"/>
        </c:scaling>
        <c:delete val="1"/>
        <c:axPos val="l"/>
        <c:numFmt formatCode="0.0%" sourceLinked="1"/>
        <c:majorTickMark val="none"/>
        <c:minorTickMark val="none"/>
        <c:tickLblPos val="nextTo"/>
        <c:crossAx val="11771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layout>
                <c:manualLayout>
                  <c:x val="2.7352044285328773E-3"/>
                  <c:y val="-1.3895374612734714E-2"/>
                </c:manualLayout>
              </c:layout>
              <c:tx>
                <c:rich>
                  <a:bodyPr/>
                  <a:lstStyle/>
                  <a:p>
                    <a:fld id="{EEEC916C-D965-48DC-AEDB-7CC6869FE10E}"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4B13F39F-9B14-4821-91E8-AA86A4BBB29A}" type="CELLRANGE">
                      <a:rPr lang="da-DK"/>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'Ark1'!$B$2:$C$2</c:f>
              <c:numCache>
                <c:formatCode>0.0%</c:formatCode>
                <c:ptCount val="2"/>
                <c:pt idx="0">
                  <c:v>0.7798605056669573</c:v>
                </c:pt>
                <c:pt idx="1">
                  <c:v>0.74798637764203468</c:v>
                </c:pt>
              </c:numCache>
            </c:numRef>
          </c:val>
          <c:extLst>
            <c:ext xmlns:c15="http://schemas.microsoft.com/office/drawing/2012/chart" uri="{02D57815-91ED-43cb-92C2-25804820EDAC}">
              <c15:datalabelsRange>
                <c15:f>'Ark1'!$E$2:$F$2</c15:f>
                <c15:dlblRangeCache>
                  <c:ptCount val="2"/>
                  <c:pt idx="0">
                    <c:v>78,0% (14.312 personer)</c:v>
                  </c:pt>
                  <c:pt idx="1">
                    <c:v>74,8% (13.837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layout>
                <c:manualLayout>
                  <c:x val="0"/>
                  <c:y val="7.1116650121312686E-2"/>
                </c:manualLayout>
              </c:layout>
              <c:tx>
                <c:rich>
                  <a:bodyPr/>
                  <a:lstStyle/>
                  <a:p>
                    <a:fld id="{AFA8F6E7-ED95-4818-A0A8-2840389D06FC}"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layout>
                <c:manualLayout>
                  <c:x val="1.0940817714131409E-2"/>
                  <c:y val="5.689332009705015E-2"/>
                </c:manualLayout>
              </c:layout>
              <c:tx>
                <c:rich>
                  <a:bodyPr/>
                  <a:lstStyle/>
                  <a:p>
                    <a:fld id="{15727E9A-1BB5-4236-AC2D-8D905A416F6E}"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317-4FF8-85E4-E0928EDEAF68}"/>
                </c:ext>
              </c:extLst>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'Ark1'!$B$3:$C$3</c:f>
              <c:numCache>
                <c:formatCode>0.0%</c:formatCode>
                <c:ptCount val="2"/>
                <c:pt idx="0">
                  <c:v>0.21817785527462946</c:v>
                </c:pt>
                <c:pt idx="1">
                  <c:v>0.25012162819611872</c:v>
                </c:pt>
              </c:numCache>
            </c:numRef>
          </c:val>
          <c:extLst>
            <c:ext xmlns:c15="http://schemas.microsoft.com/office/drawing/2012/chart" uri="{02D57815-91ED-43cb-92C2-25804820EDAC}">
              <c15:datalabelsRange>
                <c15:f>'Ark1'!$E$3:$F$3</c15:f>
                <c15:dlblRangeCache>
                  <c:ptCount val="2"/>
                  <c:pt idx="0">
                    <c:v>21,8% (4.004 personer)</c:v>
                  </c:pt>
                  <c:pt idx="1">
                    <c:v>25,0% (4.627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layout>
                <c:manualLayout>
                  <c:x val="-2.7352044285328773E-3"/>
                  <c:y val="2.5601994043672568E-2"/>
                </c:manualLayout>
              </c:layout>
              <c:tx>
                <c:rich>
                  <a:bodyPr/>
                  <a:lstStyle/>
                  <a:p>
                    <a:fld id="{75D6DB82-691A-4212-B0EA-E271839AEF60}"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layout>
                <c:manualLayout>
                  <c:x val="5.4704088570657547E-3"/>
                  <c:y val="2.5601994043672568E-2"/>
                </c:manualLayout>
              </c:layout>
              <c:tx>
                <c:rich>
                  <a:bodyPr/>
                  <a:lstStyle/>
                  <a:p>
                    <a:fld id="{5AF54F50-6ABD-47DC-A0C8-B0E26E816D38}" type="CELLRANGE">
                      <a:rPr lang="en-US"/>
                      <a:pPr/>
                      <a:t>[CELLEOMRÅDE]</a:t>
                    </a:fld>
                    <a:endParaRPr lang="da-DK"/>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317-4FF8-85E4-E0928EDEAF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'Ark1'!$B$1:$C$1</c:f>
              <c:strCache>
                <c:ptCount val="2"/>
                <c:pt idx="0">
                  <c:v>2017</c:v>
                </c:pt>
                <c:pt idx="1">
                  <c:v>2025</c:v>
                </c:pt>
              </c:strCache>
            </c:strRef>
          </c:cat>
          <c:val>
            <c:numRef>
              <c:f>'Ark1'!$B$4:$C$4</c:f>
              <c:numCache>
                <c:formatCode>0.0%</c:formatCode>
                <c:ptCount val="2"/>
                <c:pt idx="0">
                  <c:v>1.9616390584132519E-3</c:v>
                </c:pt>
                <c:pt idx="1">
                  <c:v>1.8919941618465864E-3</c:v>
                </c:pt>
              </c:numCache>
            </c:numRef>
          </c:val>
          <c:extLst>
            <c:ext xmlns:c15="http://schemas.microsoft.com/office/drawing/2012/chart" uri="{02D57815-91ED-43cb-92C2-25804820EDAC}">
              <c15:datalabelsRange>
                <c15:f>'Ark1'!$E$4:$F$4</c15:f>
                <c15:dlblRangeCache>
                  <c:ptCount val="2"/>
                  <c:pt idx="0">
                    <c:v>0,2% (36 personer)</c:v>
                  </c:pt>
                  <c:pt idx="1">
                    <c:v>0,2% (35 personer)</c:v>
                  </c:pt>
                </c15:dlblRangeCache>
              </c15:datalabelsRange>
            </c:ext>
            <c:ext xmlns:c16="http://schemas.microsoft.com/office/drawing/2014/chart" uri="{C3380CC4-5D6E-409C-BE32-E72D297353CC}">
              <c16:uniqueId val="{00000003-1317-4FF8-85E4-E0928EDEAF68}"/>
            </c:ext>
          </c:extLst>
        </c:ser>
        <c:dLbls>
          <c:showLegendKey val="0"/>
          <c:showVal val="1"/>
          <c:showCatName val="0"/>
          <c:showSerName val="0"/>
          <c:showPercent val="0"/>
          <c:showBubbleSize val="0"/>
        </c:dLbls>
        <c:gapWidth val="100"/>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Udvikling i perioden 2017-2025</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4-97C7-4769-92B1-529A5D9BD32F}"/>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97C7-4769-92B1-529A5D9BD32F}"/>
              </c:ext>
            </c:extLst>
          </c:dPt>
          <c:dLbls>
            <c:dLbl>
              <c:idx val="0"/>
              <c:layout>
                <c:manualLayout>
                  <c:x val="-2.3095716532022503E-17"/>
                  <c:y val="3.0982354485247266E-2"/>
                </c:manualLayout>
              </c:layout>
              <c:dLblPos val="out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A8EB-4A8D-B4ED-20ADB720407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Fuldtid</c:v>
                </c:pt>
                <c:pt idx="1">
                  <c:v>Deltid</c:v>
                </c:pt>
                <c:pt idx="2">
                  <c:v>Timeløn</c:v>
                </c:pt>
              </c:strCache>
            </c:strRef>
          </c:cat>
          <c:val>
            <c:numRef>
              <c:f>'Ark1'!$B$2:$B$4</c:f>
              <c:numCache>
                <c:formatCode>#,##0</c:formatCode>
                <c:ptCount val="3"/>
                <c:pt idx="0">
                  <c:v>-475</c:v>
                </c:pt>
                <c:pt idx="1">
                  <c:v>623</c:v>
                </c:pt>
                <c:pt idx="2">
                  <c:v>-1</c:v>
                </c:pt>
              </c:numCache>
            </c:numRef>
          </c:val>
          <c:extLst>
            <c:ext xmlns:c16="http://schemas.microsoft.com/office/drawing/2014/chart" uri="{C3380CC4-5D6E-409C-BE32-E72D297353CC}">
              <c16:uniqueId val="{00000000-97C7-4769-92B1-529A5D9BD32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 sourceLinked="1"/>
        <c:majorTickMark val="out"/>
        <c:minorTickMark val="none"/>
        <c:tickLblPos val="nextTo"/>
        <c:crossAx val="1373994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dLbl>
              <c:idx val="3"/>
              <c:layout>
                <c:manualLayout>
                  <c:x val="-5.03912363688243E-3"/>
                  <c:y val="-5.6799432581474895E-17"/>
                </c:manualLayout>
              </c:layout>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A15C-4BE8-BBD0-C3DCCA881ECE}"/>
                </c:ext>
              </c:extLst>
            </c:dLbl>
            <c:dLbl>
              <c:idx val="4"/>
              <c:layout>
                <c:manualLayout>
                  <c:x val="-7.5586854553235071E-3"/>
                  <c:y val="0"/>
                </c:manualLayout>
              </c:layout>
              <c:dLblPos val="outEnd"/>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A15C-4BE8-BBD0-C3DCCA881EC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'Ark1'!$B$2:$B$6</c:f>
              <c:numCache>
                <c:formatCode>0.0%</c:formatCode>
                <c:ptCount val="5"/>
                <c:pt idx="0">
                  <c:v>1.6983016983016984E-2</c:v>
                </c:pt>
                <c:pt idx="1">
                  <c:v>4.2707292707292704E-2</c:v>
                </c:pt>
                <c:pt idx="2">
                  <c:v>0.11063936063936064</c:v>
                </c:pt>
                <c:pt idx="3">
                  <c:v>0.32192807192807193</c:v>
                </c:pt>
                <c:pt idx="4">
                  <c:v>0.50774225774225779</c:v>
                </c:pt>
              </c:numCache>
            </c:numRef>
          </c:val>
          <c:extLst>
            <c:ext xmlns:c16="http://schemas.microsoft.com/office/drawing/2014/chart" uri="{C3380CC4-5D6E-409C-BE32-E72D297353CC}">
              <c16:uniqueId val="{00000000-97C7-4769-92B1-529A5D9BD32F}"/>
            </c:ext>
          </c:extLst>
        </c:ser>
        <c:ser>
          <c:idx val="1"/>
          <c:order val="1"/>
          <c:tx>
            <c:strRef>
              <c:f>'Ark1'!$C$1</c:f>
              <c:strCache>
                <c:ptCount val="1"/>
                <c:pt idx="0">
                  <c:v>2025</c:v>
                </c:pt>
              </c:strCache>
            </c:strRef>
          </c:tx>
          <c:spPr>
            <a:solidFill>
              <a:schemeClr val="accent2"/>
            </a:solidFill>
            <a:ln>
              <a:noFill/>
            </a:ln>
            <a:effectLst/>
          </c:spPr>
          <c:invertIfNegative val="0"/>
          <c:dLbls>
            <c:dLbl>
              <c:idx val="2"/>
              <c:layout>
                <c:manualLayout>
                  <c:x val="7.5586854553235071E-3"/>
                  <c:y val="-6.196373316367305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5C-4BE8-BBD0-C3DCCA881EC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0-7 timer/uge</c:v>
                </c:pt>
                <c:pt idx="1">
                  <c:v>8-19 timer/uge</c:v>
                </c:pt>
                <c:pt idx="2">
                  <c:v>20-27 timer/uge</c:v>
                </c:pt>
                <c:pt idx="3">
                  <c:v>28-31 timer/uge</c:v>
                </c:pt>
                <c:pt idx="4">
                  <c:v>32-36 timer/uge</c:v>
                </c:pt>
              </c:strCache>
            </c:strRef>
          </c:cat>
          <c:val>
            <c:numRef>
              <c:f>'Ark1'!$C$2:$C$6</c:f>
              <c:numCache>
                <c:formatCode>0.0%</c:formatCode>
                <c:ptCount val="5"/>
                <c:pt idx="0">
                  <c:v>1.1886751674951372E-2</c:v>
                </c:pt>
                <c:pt idx="1">
                  <c:v>5.4195804195804193E-2</c:v>
                </c:pt>
                <c:pt idx="2">
                  <c:v>0.11432893883725956</c:v>
                </c:pt>
                <c:pt idx="3">
                  <c:v>0.30041063323968015</c:v>
                </c:pt>
                <c:pt idx="4">
                  <c:v>0.52647503782148264</c:v>
                </c:pt>
              </c:numCache>
            </c:numRef>
          </c:val>
          <c:extLst>
            <c:ext xmlns:c16="http://schemas.microsoft.com/office/drawing/2014/chart" uri="{C3380CC4-5D6E-409C-BE32-E72D297353CC}">
              <c16:uniqueId val="{00000000-381B-427C-9207-2714A6E0D20F}"/>
            </c:ext>
          </c:extLst>
        </c:ser>
        <c:dLbls>
          <c:showLegendKey val="0"/>
          <c:showVal val="0"/>
          <c:showCatName val="0"/>
          <c:showSerName val="0"/>
          <c:showPercent val="0"/>
          <c:showBubbleSize val="0"/>
        </c:dLbls>
        <c:gapWidth val="100"/>
        <c:overlap val="-27"/>
        <c:axId val="1373994815"/>
        <c:axId val="1373995647"/>
      </c:barChart>
      <c:catAx>
        <c:axId val="1373994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73995647"/>
        <c:crosses val="autoZero"/>
        <c:auto val="1"/>
        <c:lblAlgn val="ctr"/>
        <c:lblOffset val="100"/>
        <c:noMultiLvlLbl val="0"/>
      </c:catAx>
      <c:valAx>
        <c:axId val="1373995647"/>
        <c:scaling>
          <c:orientation val="minMax"/>
        </c:scaling>
        <c:delete val="1"/>
        <c:axPos val="l"/>
        <c:numFmt formatCode="0.0%" sourceLinked="1"/>
        <c:majorTickMark val="none"/>
        <c:minorTickMark val="none"/>
        <c:tickLblPos val="nextTo"/>
        <c:crossAx val="13739948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'Ark1'!$A$2</c:f>
              <c:strCache>
                <c:ptCount val="1"/>
                <c:pt idx="0">
                  <c:v>Fuldtid</c:v>
                </c:pt>
              </c:strCache>
            </c:strRef>
          </c:tx>
          <c:spPr>
            <a:solidFill>
              <a:schemeClr val="accent1"/>
            </a:solidFill>
            <a:ln>
              <a:noFill/>
            </a:ln>
            <a:effectLst/>
          </c:spPr>
          <c:invertIfNegative val="0"/>
          <c:dLbls>
            <c:dLbl>
              <c:idx val="0"/>
              <c:tx>
                <c:rich>
                  <a:bodyPr/>
                  <a:lstStyle/>
                  <a:p>
                    <a:fld id="{4FF54ED7-0609-4F0F-9534-D0C2F8DF4FC2}"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317-4FF8-85E4-E0928EDEAF68}"/>
                </c:ext>
              </c:extLst>
            </c:dLbl>
            <c:dLbl>
              <c:idx val="1"/>
              <c:tx>
                <c:rich>
                  <a:bodyPr/>
                  <a:lstStyle/>
                  <a:p>
                    <a:fld id="{7263902E-885E-41BC-BA1E-80C96DB2CF77}"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17-4FF8-85E4-E0928EDEAF68}"/>
                </c:ext>
              </c:extLst>
            </c:dLbl>
            <c:dLbl>
              <c:idx val="2"/>
              <c:tx>
                <c:rich>
                  <a:bodyPr/>
                  <a:lstStyle/>
                  <a:p>
                    <a:fld id="{4A5B1384-DB94-4841-9AA9-1AB62C0D6E5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38D-4137-A6C8-1FCEAF39A73E}"/>
                </c:ext>
              </c:extLst>
            </c:dLbl>
            <c:dLbl>
              <c:idx val="3"/>
              <c:tx>
                <c:rich>
                  <a:bodyPr/>
                  <a:lstStyle/>
                  <a:p>
                    <a:fld id="{840E07FD-C55C-4F02-B798-D656B63290B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138D-4137-A6C8-1FCEAF39A73E}"/>
                </c:ext>
              </c:extLst>
            </c:dLbl>
            <c:dLbl>
              <c:idx val="4"/>
              <c:tx>
                <c:rich>
                  <a:bodyPr/>
                  <a:lstStyle/>
                  <a:p>
                    <a:fld id="{691C8286-107E-4136-B299-B159E4DFE68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138D-4137-A6C8-1FCEAF39A73E}"/>
                </c:ext>
              </c:extLst>
            </c:dLbl>
            <c:dLbl>
              <c:idx val="5"/>
              <c:tx>
                <c:rich>
                  <a:bodyPr/>
                  <a:lstStyle/>
                  <a:p>
                    <a:fld id="{D10775A9-24C5-4416-938B-904139DC4E94}"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38D-4137-A6C8-1FCEAF39A73E}"/>
                </c:ext>
              </c:extLst>
            </c:dLbl>
            <c:dLbl>
              <c:idx val="6"/>
              <c:tx>
                <c:rich>
                  <a:bodyPr/>
                  <a:lstStyle/>
                  <a:p>
                    <a:fld id="{F8F28E98-7375-411D-A120-2676B453A912}"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138D-4137-A6C8-1FCEAF39A73E}"/>
                </c:ext>
              </c:extLst>
            </c:dLbl>
            <c:dLbl>
              <c:idx val="7"/>
              <c:tx>
                <c:rich>
                  <a:bodyPr/>
                  <a:lstStyle/>
                  <a:p>
                    <a:fld id="{FDD38BE6-7B57-4275-9784-C03B2C79C7E0}"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38D-4137-A6C8-1FCEAF39A73E}"/>
                </c:ext>
              </c:extLst>
            </c:dLbl>
            <c:dLbl>
              <c:idx val="8"/>
              <c:tx>
                <c:rich>
                  <a:bodyPr/>
                  <a:lstStyle/>
                  <a:p>
                    <a:fld id="{9C403C84-2EE1-422E-ABAF-CF695E3E682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642-4B51-B3F6-CCB1D81D80B1}"/>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'Ark1'!$B$2:$J$2</c:f>
              <c:numCache>
                <c:formatCode>0.0%</c:formatCode>
                <c:ptCount val="9"/>
                <c:pt idx="0">
                  <c:v>0.7798605056669573</c:v>
                </c:pt>
                <c:pt idx="1">
                  <c:v>0.77517526221401012</c:v>
                </c:pt>
                <c:pt idx="2">
                  <c:v>0.77169655172413798</c:v>
                </c:pt>
                <c:pt idx="3">
                  <c:v>0.76880877742946707</c:v>
                </c:pt>
                <c:pt idx="4">
                  <c:v>0.7673127117232188</c:v>
                </c:pt>
                <c:pt idx="5">
                  <c:v>0.76208812365916712</c:v>
                </c:pt>
                <c:pt idx="6">
                  <c:v>0.7564031489078612</c:v>
                </c:pt>
                <c:pt idx="7">
                  <c:v>0.7485861747103717</c:v>
                </c:pt>
                <c:pt idx="8">
                  <c:v>0.74798637764203468</c:v>
                </c:pt>
              </c:numCache>
            </c:numRef>
          </c:val>
          <c:extLst>
            <c:ext xmlns:c15="http://schemas.microsoft.com/office/drawing/2012/chart" uri="{02D57815-91ED-43cb-92C2-25804820EDAC}">
              <c15:datalabelsRange>
                <c15:f>'Ark1'!$B$8:$J$8</c15:f>
                <c15:dlblRangeCache>
                  <c:ptCount val="9"/>
                  <c:pt idx="0">
                    <c:v>78,0%
 (14.312 
personer)</c:v>
                  </c:pt>
                  <c:pt idx="1">
                    <c:v>77,5%
 (14.264 
personer)</c:v>
                  </c:pt>
                  <c:pt idx="2">
                    <c:v>77,2%
 (13.987 
personer)</c:v>
                  </c:pt>
                  <c:pt idx="3">
                    <c:v>76,9%
 (13.734 
personer)</c:v>
                  </c:pt>
                  <c:pt idx="4">
                    <c:v>76,7%
 (13.817 
personer)</c:v>
                  </c:pt>
                  <c:pt idx="5">
                    <c:v>76,2%
 (13.854 
personer)</c:v>
                  </c:pt>
                  <c:pt idx="6">
                    <c:v>75,6%
 (13.644 
personer)</c:v>
                  </c:pt>
                  <c:pt idx="7">
                    <c:v>74,9%
 (13.634 
personer)</c:v>
                  </c:pt>
                  <c:pt idx="8">
                    <c:v>74,8%
 (13.837 
personer)</c:v>
                  </c:pt>
                </c15:dlblRangeCache>
              </c15:datalabelsRange>
            </c:ext>
            <c:ext xmlns:c16="http://schemas.microsoft.com/office/drawing/2014/chart" uri="{C3380CC4-5D6E-409C-BE32-E72D297353CC}">
              <c16:uniqueId val="{00000000-1EAD-4D71-B659-C6D7A242619F}"/>
            </c:ext>
          </c:extLst>
        </c:ser>
        <c:ser>
          <c:idx val="1"/>
          <c:order val="1"/>
          <c:tx>
            <c:strRef>
              <c:f>'Ark1'!$A$3</c:f>
              <c:strCache>
                <c:ptCount val="1"/>
                <c:pt idx="0">
                  <c:v>Deltid</c:v>
                </c:pt>
              </c:strCache>
            </c:strRef>
          </c:tx>
          <c:spPr>
            <a:solidFill>
              <a:schemeClr val="accent2"/>
            </a:solidFill>
            <a:ln>
              <a:noFill/>
            </a:ln>
            <a:effectLst/>
          </c:spPr>
          <c:invertIfNegative val="0"/>
          <c:dLbls>
            <c:dLbl>
              <c:idx val="0"/>
              <c:layout>
                <c:manualLayout>
                  <c:x val="-3.8710070714459946E-3"/>
                  <c:y val="0.10158974271675907"/>
                </c:manualLayout>
              </c:layout>
              <c:tx>
                <c:rich>
                  <a:bodyPr/>
                  <a:lstStyle/>
                  <a:p>
                    <a:fld id="{F7D1F9AF-F0AC-48DE-823A-E9A3C81D8A85}"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17-4FF8-85E4-E0928EDEAF68}"/>
                </c:ext>
              </c:extLst>
            </c:dLbl>
            <c:dLbl>
              <c:idx val="1"/>
              <c:layout>
                <c:manualLayout>
                  <c:x val="3.871007071445989E-3"/>
                  <c:y val="0.10351560400098914"/>
                </c:manualLayout>
              </c:layout>
              <c:tx>
                <c:rich>
                  <a:bodyPr/>
                  <a:lstStyle/>
                  <a:p>
                    <a:fld id="{A54D09F0-9232-410E-9AA9-E57F8CC336DE}"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317-4FF8-85E4-E0928EDEAF68}"/>
                </c:ext>
              </c:extLst>
            </c:dLbl>
            <c:dLbl>
              <c:idx val="2"/>
              <c:layout>
                <c:manualLayout>
                  <c:x val="-2.5806713809640399E-3"/>
                  <c:y val="0.10222766466808347"/>
                </c:manualLayout>
              </c:layout>
              <c:tx>
                <c:rich>
                  <a:bodyPr/>
                  <a:lstStyle/>
                  <a:p>
                    <a:fld id="{8E38ED09-7322-4001-B2E5-8051072C72DF}"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38D-4137-A6C8-1FCEAF39A73E}"/>
                </c:ext>
              </c:extLst>
            </c:dLbl>
            <c:dLbl>
              <c:idx val="3"/>
              <c:layout>
                <c:manualLayout>
                  <c:x val="4.7311762101493462E-17"/>
                  <c:y val="9.7633193086072878E-2"/>
                </c:manualLayout>
              </c:layout>
              <c:tx>
                <c:rich>
                  <a:bodyPr/>
                  <a:lstStyle/>
                  <a:p>
                    <a:fld id="{42952EBB-2339-4DFF-9DA5-6FBFA97CA00D}"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38D-4137-A6C8-1FCEAF39A73E}"/>
                </c:ext>
              </c:extLst>
            </c:dLbl>
            <c:dLbl>
              <c:idx val="4"/>
              <c:layout>
                <c:manualLayout>
                  <c:x val="0"/>
                  <c:y val="9.528869552128616E-2"/>
                </c:manualLayout>
              </c:layout>
              <c:tx>
                <c:rich>
                  <a:bodyPr/>
                  <a:lstStyle/>
                  <a:p>
                    <a:fld id="{15EB97F0-9C0F-4715-86E6-B609E80E2698}"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8D-4137-A6C8-1FCEAF39A73E}"/>
                </c:ext>
              </c:extLst>
            </c:dLbl>
            <c:dLbl>
              <c:idx val="5"/>
              <c:layout>
                <c:manualLayout>
                  <c:x val="-1.2903356904819963E-3"/>
                  <c:y val="9.4214890101816648E-2"/>
                </c:manualLayout>
              </c:layout>
              <c:tx>
                <c:rich>
                  <a:bodyPr/>
                  <a:lstStyle/>
                  <a:p>
                    <a:fld id="{147551C2-70B0-4104-8710-AB15E92C42A0}"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38D-4137-A6C8-1FCEAF39A73E}"/>
                </c:ext>
              </c:extLst>
            </c:dLbl>
            <c:dLbl>
              <c:idx val="6"/>
              <c:layout>
                <c:manualLayout>
                  <c:x val="-9.4623524202986923E-17"/>
                  <c:y val="9.1139066985388692E-2"/>
                </c:manualLayout>
              </c:layout>
              <c:tx>
                <c:rich>
                  <a:bodyPr/>
                  <a:lstStyle/>
                  <a:p>
                    <a:fld id="{C188EF29-FAA0-4433-9B4C-93F77CEC6316}"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138D-4137-A6C8-1FCEAF39A73E}"/>
                </c:ext>
              </c:extLst>
            </c:dLbl>
            <c:dLbl>
              <c:idx val="7"/>
              <c:layout>
                <c:manualLayout>
                  <c:x val="-2.5806713809641817E-3"/>
                  <c:y val="8.8608434188315988E-2"/>
                </c:manualLayout>
              </c:layout>
              <c:tx>
                <c:rich>
                  <a:bodyPr/>
                  <a:lstStyle/>
                  <a:p>
                    <a:fld id="{7429B57E-1BE7-4E41-ACFA-132E2D95292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138D-4137-A6C8-1FCEAF39A73E}"/>
                </c:ext>
              </c:extLst>
            </c:dLbl>
            <c:dLbl>
              <c:idx val="8"/>
              <c:layout>
                <c:manualLayout>
                  <c:x val="-2.5806713809639927E-3"/>
                  <c:y val="8.8953153950636313E-2"/>
                </c:manualLayout>
              </c:layout>
              <c:tx>
                <c:rich>
                  <a:bodyPr/>
                  <a:lstStyle/>
                  <a:p>
                    <a:fld id="{85968BE8-3198-4865-8E56-1BE6EF1900BA}"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B293-49DB-8EB8-9C8C94CFD88D}"/>
                </c:ext>
              </c:extLst>
            </c:dLbl>
            <c:spPr>
              <a:noFill/>
              <a:ln>
                <a:noFill/>
              </a:ln>
              <a:effectLst/>
            </c:spPr>
            <c:txPr>
              <a:bodyPr wrap="square" lIns="38100" tIns="0" rIns="38100" bIns="0" anchor="ctr">
                <a:spAutoFit/>
              </a:bodyPr>
              <a:lstStyle/>
              <a:p>
                <a:pPr>
                  <a:defRPr sz="1050" b="1">
                    <a:solidFill>
                      <a:schemeClr val="bg1"/>
                    </a:solidFill>
                  </a:defRPr>
                </a:pPr>
                <a:endParaRPr lang="da-DK"/>
              </a:p>
            </c:txPr>
            <c:dLblPos val="inBase"/>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'Ark1'!$B$3:$J$3</c:f>
              <c:numCache>
                <c:formatCode>0.0%</c:formatCode>
                <c:ptCount val="9"/>
                <c:pt idx="0">
                  <c:v>0.21817785527462946</c:v>
                </c:pt>
                <c:pt idx="1">
                  <c:v>0.2229226672463453</c:v>
                </c:pt>
                <c:pt idx="2">
                  <c:v>0.22675862068965516</c:v>
                </c:pt>
                <c:pt idx="3">
                  <c:v>0.22945588893864757</c:v>
                </c:pt>
                <c:pt idx="4">
                  <c:v>0.23068806575220749</c:v>
                </c:pt>
                <c:pt idx="5">
                  <c:v>0.23505143297211067</c:v>
                </c:pt>
                <c:pt idx="6">
                  <c:v>0.24149018738219316</c:v>
                </c:pt>
                <c:pt idx="7">
                  <c:v>0.24927249766650195</c:v>
                </c:pt>
                <c:pt idx="8">
                  <c:v>0.25012162819611872</c:v>
                </c:pt>
              </c:numCache>
            </c:numRef>
          </c:val>
          <c:extLst>
            <c:ext xmlns:c15="http://schemas.microsoft.com/office/drawing/2012/chart" uri="{02D57815-91ED-43cb-92C2-25804820EDAC}">
              <c15:datalabelsRange>
                <c15:f>'Ark1'!$B$9:$J$9</c15:f>
                <c15:dlblRangeCache>
                  <c:ptCount val="9"/>
                  <c:pt idx="0">
                    <c:v>21,8%
 (4.004 
personer)</c:v>
                  </c:pt>
                  <c:pt idx="1">
                    <c:v>22,3%
 (4.102 
personer)</c:v>
                  </c:pt>
                  <c:pt idx="2">
                    <c:v>22,7%
 (4.110 
personer)</c:v>
                  </c:pt>
                  <c:pt idx="3">
                    <c:v>22,9%
 (4.099 
personer)</c:v>
                  </c:pt>
                  <c:pt idx="4">
                    <c:v>23,1%
 (4.154 
personer)</c:v>
                  </c:pt>
                  <c:pt idx="5">
                    <c:v>23,5%
 (4.273 
personer)</c:v>
                  </c:pt>
                  <c:pt idx="6">
                    <c:v>24,1%
 (4.356 
personer)</c:v>
                  </c:pt>
                  <c:pt idx="7">
                    <c:v>24,9%
 (4.540 
personer)</c:v>
                  </c:pt>
                  <c:pt idx="8">
                    <c:v>25,0%
 (4.627 
personer)</c:v>
                  </c:pt>
                </c15:dlblRangeCache>
              </c15:datalabelsRange>
            </c:ext>
            <c:ext xmlns:c16="http://schemas.microsoft.com/office/drawing/2014/chart" uri="{C3380CC4-5D6E-409C-BE32-E72D297353CC}">
              <c16:uniqueId val="{00000001-1EAD-4D71-B659-C6D7A242619F}"/>
            </c:ext>
          </c:extLst>
        </c:ser>
        <c:ser>
          <c:idx val="2"/>
          <c:order val="2"/>
          <c:tx>
            <c:strRef>
              <c:f>'Ark1'!$A$4</c:f>
              <c:strCache>
                <c:ptCount val="1"/>
                <c:pt idx="0">
                  <c:v>Timeløn</c:v>
                </c:pt>
              </c:strCache>
            </c:strRef>
          </c:tx>
          <c:spPr>
            <a:solidFill>
              <a:schemeClr val="accent4"/>
            </a:solidFill>
            <a:ln>
              <a:noFill/>
            </a:ln>
            <a:effectLst/>
          </c:spPr>
          <c:invertIfNegative val="0"/>
          <c:dLbls>
            <c:dLbl>
              <c:idx val="0"/>
              <c:tx>
                <c:rich>
                  <a:bodyPr/>
                  <a:lstStyle/>
                  <a:p>
                    <a:fld id="{3C33FECF-0FEE-436C-BE2C-AE143F38D321}"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317-4FF8-85E4-E0928EDEAF68}"/>
                </c:ext>
              </c:extLst>
            </c:dLbl>
            <c:dLbl>
              <c:idx val="1"/>
              <c:tx>
                <c:rich>
                  <a:bodyPr/>
                  <a:lstStyle/>
                  <a:p>
                    <a:fld id="{C1FADBAE-3CDD-4094-9850-E15F78CEC713}"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1317-4FF8-85E4-E0928EDEAF68}"/>
                </c:ext>
              </c:extLst>
            </c:dLbl>
            <c:dLbl>
              <c:idx val="2"/>
              <c:tx>
                <c:rich>
                  <a:bodyPr/>
                  <a:lstStyle/>
                  <a:p>
                    <a:fld id="{1CE550FA-8FEA-40A3-87A0-0D7425DC768F}"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138D-4137-A6C8-1FCEAF39A73E}"/>
                </c:ext>
              </c:extLst>
            </c:dLbl>
            <c:dLbl>
              <c:idx val="3"/>
              <c:tx>
                <c:rich>
                  <a:bodyPr/>
                  <a:lstStyle/>
                  <a:p>
                    <a:fld id="{4B9DB3C7-83CC-4C52-9B8C-13BE3CDEC5A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138D-4137-A6C8-1FCEAF39A73E}"/>
                </c:ext>
              </c:extLst>
            </c:dLbl>
            <c:dLbl>
              <c:idx val="4"/>
              <c:tx>
                <c:rich>
                  <a:bodyPr/>
                  <a:lstStyle/>
                  <a:p>
                    <a:fld id="{C15E19A1-F805-432A-9738-66316AA59D2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138D-4137-A6C8-1FCEAF39A73E}"/>
                </c:ext>
              </c:extLst>
            </c:dLbl>
            <c:dLbl>
              <c:idx val="5"/>
              <c:tx>
                <c:rich>
                  <a:bodyPr/>
                  <a:lstStyle/>
                  <a:p>
                    <a:fld id="{700B16C9-7E2A-46DB-83D4-FECC6C0EC34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138D-4137-A6C8-1FCEAF39A73E}"/>
                </c:ext>
              </c:extLst>
            </c:dLbl>
            <c:dLbl>
              <c:idx val="6"/>
              <c:tx>
                <c:rich>
                  <a:bodyPr/>
                  <a:lstStyle/>
                  <a:p>
                    <a:fld id="{EE34B903-A2F9-4229-A1C4-E2A729E4D389}"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138D-4137-A6C8-1FCEAF39A73E}"/>
                </c:ext>
              </c:extLst>
            </c:dLbl>
            <c:dLbl>
              <c:idx val="7"/>
              <c:tx>
                <c:rich>
                  <a:bodyPr/>
                  <a:lstStyle/>
                  <a:p>
                    <a:fld id="{95F7B386-1964-4467-81F1-E1C7B26BBFA6}"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138D-4137-A6C8-1FCEAF39A73E}"/>
                </c:ext>
              </c:extLst>
            </c:dLbl>
            <c:dLbl>
              <c:idx val="8"/>
              <c:tx>
                <c:rich>
                  <a:bodyPr/>
                  <a:lstStyle/>
                  <a:p>
                    <a:fld id="{80A05CC8-70D6-4746-A6C1-62734C6CD74B}"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642-4B51-B3F6-CCB1D81D80B1}"/>
                </c:ext>
              </c:extLst>
            </c:dLbl>
            <c:spPr>
              <a:noFill/>
              <a:ln>
                <a:noFill/>
              </a:ln>
              <a:effectLst/>
            </c:spPr>
            <c:txPr>
              <a:bodyPr rot="0" spcFirstLastPara="1" vertOverflow="ellipsis" vert="horz" wrap="square" lIns="38100" tIns="144000" rIns="38100" bIns="19050" anchor="ctr" anchorCtr="1">
                <a:spAutoFit/>
              </a:bodyPr>
              <a:lstStyle/>
              <a:p>
                <a:pPr>
                  <a:defRPr sz="1050" b="1" i="0" u="none" strike="noStrike" kern="1200" baseline="0">
                    <a:solidFill>
                      <a:schemeClr val="bg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cat>
            <c:strRef>
              <c:f>'Ark1'!$B$1:$J$1</c:f>
              <c:strCache>
                <c:ptCount val="9"/>
                <c:pt idx="0">
                  <c:v>2017</c:v>
                </c:pt>
                <c:pt idx="1">
                  <c:v>2018</c:v>
                </c:pt>
                <c:pt idx="2">
                  <c:v>2019</c:v>
                </c:pt>
                <c:pt idx="3">
                  <c:v>2020</c:v>
                </c:pt>
                <c:pt idx="4">
                  <c:v>2021</c:v>
                </c:pt>
                <c:pt idx="5">
                  <c:v>2022</c:v>
                </c:pt>
                <c:pt idx="6">
                  <c:v>2023</c:v>
                </c:pt>
                <c:pt idx="7">
                  <c:v>2024</c:v>
                </c:pt>
                <c:pt idx="8">
                  <c:v>2025</c:v>
                </c:pt>
              </c:strCache>
            </c:strRef>
          </c:cat>
          <c:val>
            <c:numRef>
              <c:f>'Ark1'!$B$4:$J$4</c:f>
              <c:numCache>
                <c:formatCode>0.0%</c:formatCode>
                <c:ptCount val="9"/>
                <c:pt idx="0">
                  <c:v>1.9616390584132519E-3</c:v>
                </c:pt>
                <c:pt idx="1">
                  <c:v>1.9020705396445845E-3</c:v>
                </c:pt>
                <c:pt idx="2">
                  <c:v>1.5448275862068965E-3</c:v>
                </c:pt>
                <c:pt idx="3">
                  <c:v>1.735333631885356E-3</c:v>
                </c:pt>
                <c:pt idx="4">
                  <c:v>1.9992225245737769E-3</c:v>
                </c:pt>
                <c:pt idx="5">
                  <c:v>2.860443368722152E-3</c:v>
                </c:pt>
                <c:pt idx="6">
                  <c:v>2.1066637099456703E-3</c:v>
                </c:pt>
                <c:pt idx="7">
                  <c:v>2.1413276231263384E-3</c:v>
                </c:pt>
                <c:pt idx="8">
                  <c:v>1.8919941618465864E-3</c:v>
                </c:pt>
              </c:numCache>
            </c:numRef>
          </c:val>
          <c:extLst>
            <c:ext xmlns:c15="http://schemas.microsoft.com/office/drawing/2012/chart" uri="{02D57815-91ED-43cb-92C2-25804820EDAC}">
              <c15:datalabelsRange>
                <c15:f>'Ark1'!$B$10:$J$10</c15:f>
                <c15:dlblRangeCache>
                  <c:ptCount val="9"/>
                  <c:pt idx="0">
                    <c:v>0,2%
 (36 
personer)</c:v>
                  </c:pt>
                  <c:pt idx="1">
                    <c:v>0,2%
 (35 
personer)</c:v>
                  </c:pt>
                  <c:pt idx="2">
                    <c:v>0,2%
 (28 
personer)</c:v>
                  </c:pt>
                  <c:pt idx="3">
                    <c:v>0,2%
 (31 
personer)</c:v>
                  </c:pt>
                  <c:pt idx="4">
                    <c:v>0,2%
 (36 
personer)</c:v>
                  </c:pt>
                  <c:pt idx="5">
                    <c:v>0,3%
 (52 
personer)</c:v>
                  </c:pt>
                  <c:pt idx="6">
                    <c:v>0,2%
 (38 
personer)</c:v>
                  </c:pt>
                  <c:pt idx="7">
                    <c:v>0,2%
 (39 
personer)</c:v>
                  </c:pt>
                  <c:pt idx="8">
                    <c:v>0,2%
 (35 
personer)</c:v>
                  </c:pt>
                </c15:dlblRangeCache>
              </c15:datalabelsRange>
            </c:ext>
            <c:ext xmlns:c16="http://schemas.microsoft.com/office/drawing/2014/chart" uri="{C3380CC4-5D6E-409C-BE32-E72D297353CC}">
              <c16:uniqueId val="{00000003-1317-4FF8-85E4-E0928EDEAF68}"/>
            </c:ext>
          </c:extLst>
        </c:ser>
        <c:dLbls>
          <c:dLblPos val="ctr"/>
          <c:showLegendKey val="0"/>
          <c:showVal val="1"/>
          <c:showCatName val="0"/>
          <c:showSerName val="0"/>
          <c:showPercent val="0"/>
          <c:showBubbleSize val="0"/>
        </c:dLbls>
        <c:gapWidth val="32"/>
        <c:overlap val="100"/>
        <c:axId val="860161648"/>
        <c:axId val="860152912"/>
      </c:barChart>
      <c:catAx>
        <c:axId val="8601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860152912"/>
        <c:crosses val="autoZero"/>
        <c:auto val="1"/>
        <c:lblAlgn val="ctr"/>
        <c:lblOffset val="100"/>
        <c:noMultiLvlLbl val="0"/>
      </c:catAx>
      <c:valAx>
        <c:axId val="860152912"/>
        <c:scaling>
          <c:orientation val="minMax"/>
        </c:scaling>
        <c:delete val="1"/>
        <c:axPos val="l"/>
        <c:numFmt formatCode="0%" sourceLinked="1"/>
        <c:majorTickMark val="out"/>
        <c:minorTickMark val="none"/>
        <c:tickLblPos val="nextTo"/>
        <c:crossAx val="8601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Specialister (HK)</c:v>
                </c:pt>
              </c:strCache>
            </c:strRef>
          </c:tx>
          <c:spPr>
            <a:ln w="28575" cap="rnd">
              <a:solidFill>
                <a:schemeClr val="accent1"/>
              </a:solidFill>
              <a:round/>
            </a:ln>
            <a:effectLst/>
          </c:spPr>
          <c:marker>
            <c:symbol val="none"/>
          </c:marker>
          <c:dLbls>
            <c:dLbl>
              <c:idx val="0"/>
              <c:tx>
                <c:rich>
                  <a:bodyPr/>
                  <a:lstStyle/>
                  <a:p>
                    <a:fld id="{33E4129E-B3F6-4899-9960-2BF35F45F9C7}" type="CELLRANGE">
                      <a:rPr lang="en-US"/>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3725-414F-9676-B23056228E20}"/>
                </c:ext>
              </c:extLst>
            </c:dLbl>
            <c:dLbl>
              <c:idx val="1"/>
              <c:tx>
                <c:rich>
                  <a:bodyPr/>
                  <a:lstStyle/>
                  <a:p>
                    <a:fld id="{9D3C1930-1809-441F-9782-9A0369868398}"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725-414F-9676-B23056228E20}"/>
                </c:ext>
              </c:extLst>
            </c:dLbl>
            <c:dLbl>
              <c:idx val="2"/>
              <c:tx>
                <c:rich>
                  <a:bodyPr/>
                  <a:lstStyle/>
                  <a:p>
                    <a:fld id="{221FB560-A072-4FCF-8CB2-807952FAD16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725-414F-9676-B23056228E20}"/>
                </c:ext>
              </c:extLst>
            </c:dLbl>
            <c:dLbl>
              <c:idx val="3"/>
              <c:tx>
                <c:rich>
                  <a:bodyPr/>
                  <a:lstStyle/>
                  <a:p>
                    <a:fld id="{C194BC92-F11B-4E0C-B5CB-C91E4791C62A}"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725-414F-9676-B23056228E20}"/>
                </c:ext>
              </c:extLst>
            </c:dLbl>
            <c:dLbl>
              <c:idx val="4"/>
              <c:tx>
                <c:rich>
                  <a:bodyPr/>
                  <a:lstStyle/>
                  <a:p>
                    <a:fld id="{CB5B9F0E-FA79-4BD6-A212-7A9FFC883B5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725-414F-9676-B23056228E20}"/>
                </c:ext>
              </c:extLst>
            </c:dLbl>
            <c:dLbl>
              <c:idx val="5"/>
              <c:tx>
                <c:rich>
                  <a:bodyPr/>
                  <a:lstStyle/>
                  <a:p>
                    <a:fld id="{07853133-91C8-473A-917C-3139BDED779E}"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725-414F-9676-B23056228E20}"/>
                </c:ext>
              </c:extLst>
            </c:dLbl>
            <c:dLbl>
              <c:idx val="6"/>
              <c:tx>
                <c:rich>
                  <a:bodyPr/>
                  <a:lstStyle/>
                  <a:p>
                    <a:fld id="{6FA4D725-7590-44F1-8C74-7666136B542D}"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479-4DE5-AE64-CFDC35382CE5}"/>
                </c:ext>
              </c:extLst>
            </c:dLbl>
            <c:dLbl>
              <c:idx val="7"/>
              <c:tx>
                <c:rich>
                  <a:bodyPr/>
                  <a:lstStyle/>
                  <a:p>
                    <a:fld id="{019E2086-EF85-45BD-A08B-CAD5C5C9155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BBA-44F5-BD7C-E2EA67D0EBF4}"/>
                </c:ext>
              </c:extLst>
            </c:dLbl>
            <c:dLbl>
              <c:idx val="8"/>
              <c:tx>
                <c:rich>
                  <a:bodyPr/>
                  <a:lstStyle/>
                  <a:p>
                    <a:fld id="{9DECC4D6-03A7-494D-A18B-DC67A2E18725}" type="CELLRANGE">
                      <a:rPr lang="da-DK"/>
                      <a:pPr/>
                      <a:t>[CELLEOMRÅDE]</a:t>
                    </a:fld>
                    <a:endParaRPr lang="da-DK"/>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83FE-4247-AF4C-3AE2A5BFEAD1}"/>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da-DK"/>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0.7798605056669573</c:v>
                </c:pt>
                <c:pt idx="1">
                  <c:v>0.77517526221401012</c:v>
                </c:pt>
                <c:pt idx="2">
                  <c:v>0.77169655172413798</c:v>
                </c:pt>
                <c:pt idx="3">
                  <c:v>0.76880877742946707</c:v>
                </c:pt>
                <c:pt idx="4">
                  <c:v>0.7673127117232188</c:v>
                </c:pt>
                <c:pt idx="5">
                  <c:v>0.76208812365916712</c:v>
                </c:pt>
                <c:pt idx="6">
                  <c:v>0.7564031489078612</c:v>
                </c:pt>
                <c:pt idx="7">
                  <c:v>0.7485861747103717</c:v>
                </c:pt>
                <c:pt idx="8">
                  <c:v>0.74798637764203468</c:v>
                </c:pt>
              </c:numCache>
            </c:numRef>
          </c:val>
          <c:smooth val="0"/>
          <c:extLst>
            <c:ext xmlns:c15="http://schemas.microsoft.com/office/drawing/2012/chart" uri="{02D57815-91ED-43cb-92C2-25804820EDAC}">
              <c15:datalabelsRange>
                <c15:f>'Ark1'!$B$25:$B$33</c15:f>
                <c15:dlblRangeCache>
                  <c:ptCount val="9"/>
                  <c:pt idx="0">
                    <c:v>78,0% 
(14.312 personer)</c:v>
                  </c:pt>
                  <c:pt idx="1">
                    <c:v>77,5% 
(14.264 personer)</c:v>
                  </c:pt>
                  <c:pt idx="2">
                    <c:v>77,2% 
(13.987 personer)</c:v>
                  </c:pt>
                  <c:pt idx="3">
                    <c:v>76,9% 
(13.734 personer)</c:v>
                  </c:pt>
                  <c:pt idx="4">
                    <c:v>76,7% 
(13.817 personer)</c:v>
                  </c:pt>
                  <c:pt idx="5">
                    <c:v>76,2% 
(13.854 personer)</c:v>
                  </c:pt>
                  <c:pt idx="6">
                    <c:v>75,6% 
(13.644 personer)</c:v>
                  </c:pt>
                  <c:pt idx="7">
                    <c:v>74,9% 
(13.634 personer)</c:v>
                  </c:pt>
                  <c:pt idx="8">
                    <c:v>74,8% 
(13.837 personer)</c:v>
                  </c:pt>
                </c15:dlblRangeCache>
              </c15:datalabelsRange>
            </c:ext>
            <c:ext xmlns:c16="http://schemas.microsoft.com/office/drawing/2014/chart" uri="{C3380CC4-5D6E-409C-BE32-E72D297353CC}">
              <c16:uniqueId val="{00000000-A847-418A-9264-A23799E78E26}"/>
            </c:ext>
          </c:extLst>
        </c:ser>
        <c:dLbls>
          <c:dLblPos val="t"/>
          <c:showLegendKey val="0"/>
          <c:showVal val="1"/>
          <c:showCatName val="0"/>
          <c:showSerName val="0"/>
          <c:showPercent val="0"/>
          <c:showBubbleSize val="0"/>
        </c:dLbls>
        <c:smooth val="0"/>
        <c:axId val="1177125488"/>
        <c:axId val="1177121328"/>
      </c:lineChart>
      <c:catAx>
        <c:axId val="11771254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177121328"/>
        <c:crosses val="autoZero"/>
        <c:auto val="1"/>
        <c:lblAlgn val="ctr"/>
        <c:lblOffset val="100"/>
        <c:noMultiLvlLbl val="0"/>
      </c:catAx>
      <c:valAx>
        <c:axId val="1177121328"/>
        <c:scaling>
          <c:orientation val="minMax"/>
          <c:max val="0.9"/>
          <c:min val="0.60000000000000009"/>
        </c:scaling>
        <c:delete val="1"/>
        <c:axPos val="l"/>
        <c:numFmt formatCode="0.0%" sourceLinked="1"/>
        <c:majorTickMark val="out"/>
        <c:minorTickMark val="none"/>
        <c:tickLblPos val="nextTo"/>
        <c:crossAx val="11771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'Ark1'!$B$1</c:f>
              <c:strCache>
                <c:ptCount val="1"/>
                <c:pt idx="0">
                  <c:v>Timeløn</c:v>
                </c:pt>
              </c:strCache>
            </c:strRef>
          </c:tx>
          <c:spPr>
            <a:solidFill>
              <a:schemeClr val="accent4"/>
            </a:solidFill>
            <a:ln>
              <a:noFill/>
            </a:ln>
            <a:effectLst/>
          </c:spPr>
          <c:invertIfNegative val="0"/>
          <c:dLbls>
            <c:dLbl>
              <c:idx val="0"/>
              <c:tx>
                <c:rich>
                  <a:bodyPr/>
                  <a:lstStyle/>
                  <a:p>
                    <a:fld id="{A0CEBAF8-543C-4885-9D56-06FF6D7AD211}" type="CELLRANGE">
                      <a:rPr lang="en-US"/>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3F1C-46E6-B892-EE62335535DD}"/>
                </c:ext>
              </c:extLst>
            </c:dLbl>
            <c:dLbl>
              <c:idx val="1"/>
              <c:tx>
                <c:rich>
                  <a:bodyPr/>
                  <a:lstStyle/>
                  <a:p>
                    <a:fld id="{1566DDCE-7E65-46C8-9DF6-125ABA196326}"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3F1C-46E6-B892-EE62335535DD}"/>
                </c:ext>
              </c:extLst>
            </c:dLbl>
            <c:dLbl>
              <c:idx val="2"/>
              <c:tx>
                <c:rich>
                  <a:bodyPr/>
                  <a:lstStyle/>
                  <a:p>
                    <a:fld id="{9963E2A8-DBC9-4D16-B99A-CEF0A1B8496B}"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F1C-46E6-B892-EE62335535DD}"/>
                </c:ext>
              </c:extLst>
            </c:dLbl>
            <c:dLbl>
              <c:idx val="3"/>
              <c:tx>
                <c:rich>
                  <a:bodyPr/>
                  <a:lstStyle/>
                  <a:p>
                    <a:fld id="{321AFF43-1430-44E3-8431-63BF149C76DA}"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3F1C-46E6-B892-EE62335535DD}"/>
                </c:ext>
              </c:extLst>
            </c:dLbl>
            <c:dLbl>
              <c:idx val="4"/>
              <c:tx>
                <c:rich>
                  <a:bodyPr/>
                  <a:lstStyle/>
                  <a:p>
                    <a:fld id="{ADF300CA-DB86-4C36-B1B1-1A9795A01AD0}"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F1C-46E6-B892-EE62335535DD}"/>
                </c:ext>
              </c:extLst>
            </c:dLbl>
            <c:dLbl>
              <c:idx val="5"/>
              <c:tx>
                <c:rich>
                  <a:bodyPr/>
                  <a:lstStyle/>
                  <a:p>
                    <a:fld id="{F3874EF6-9761-4656-8F35-2AD82943276E}"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F1C-46E6-B892-EE62335535DD}"/>
                </c:ext>
              </c:extLst>
            </c:dLbl>
            <c:dLbl>
              <c:idx val="6"/>
              <c:tx>
                <c:rich>
                  <a:bodyPr/>
                  <a:lstStyle/>
                  <a:p>
                    <a:fld id="{10B30C84-3C11-427D-BBF2-5B13513920F3}"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3E0-49B4-9E4F-A4907B997958}"/>
                </c:ext>
              </c:extLst>
            </c:dLbl>
            <c:dLbl>
              <c:idx val="7"/>
              <c:tx>
                <c:rich>
                  <a:bodyPr/>
                  <a:lstStyle/>
                  <a:p>
                    <a:fld id="{FE1CF47E-4B50-4046-AF2B-0200BA58F780}"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D56-4C27-9288-90941789C30F}"/>
                </c:ext>
              </c:extLst>
            </c:dLbl>
            <c:dLbl>
              <c:idx val="8"/>
              <c:tx>
                <c:rich>
                  <a:bodyPr/>
                  <a:lstStyle/>
                  <a:p>
                    <a:fld id="{841AD78E-BA9E-443F-85AB-F8BA17E35DC0}" type="CELLRANGE">
                      <a:rPr lang="da-DK"/>
                      <a:pPr/>
                      <a:t>[CELLEOMRÅDE]</a:t>
                    </a:fld>
                    <a:endParaRPr lang="da-DK"/>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17A7-42D1-A74D-2BD305F4521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0.13441147221277494</c:v>
                </c:pt>
                <c:pt idx="1">
                  <c:v>0.13403614457831325</c:v>
                </c:pt>
                <c:pt idx="2">
                  <c:v>0.13651943015738877</c:v>
                </c:pt>
                <c:pt idx="3">
                  <c:v>0.13368105492594937</c:v>
                </c:pt>
                <c:pt idx="4">
                  <c:v>0.13487573929525795</c:v>
                </c:pt>
                <c:pt idx="5">
                  <c:v>0.1430026173558484</c:v>
                </c:pt>
                <c:pt idx="6">
                  <c:v>0.14892197761348147</c:v>
                </c:pt>
                <c:pt idx="7">
                  <c:v>0.14852705458241683</c:v>
                </c:pt>
                <c:pt idx="8">
                  <c:v>0.15078775011597967</c:v>
                </c:pt>
              </c:numCache>
            </c:numRef>
          </c:val>
          <c:extLst>
            <c:ext xmlns:c15="http://schemas.microsoft.com/office/drawing/2012/chart" uri="{02D57815-91ED-43cb-92C2-25804820EDAC}">
              <c15:datalabelsRange>
                <c15:f>'Ark1'!$C$2:$C$10</c15:f>
                <c15:dlblRangeCache>
                  <c:ptCount val="9"/>
                  <c:pt idx="0">
                    <c:v>13,4%
(62.443 
personer)</c:v>
                  </c:pt>
                  <c:pt idx="1">
                    <c:v>13,4%
(62.834 
personer)</c:v>
                  </c:pt>
                  <c:pt idx="2">
                    <c:v>13,7%
(63.650 
personer)</c:v>
                  </c:pt>
                  <c:pt idx="3">
                    <c:v>13,4%
(62.742 
personer)</c:v>
                  </c:pt>
                  <c:pt idx="4">
                    <c:v>13,5%
(63.899 
personer)</c:v>
                  </c:pt>
                  <c:pt idx="5">
                    <c:v>14,3%
(68.951 
personer)</c:v>
                  </c:pt>
                  <c:pt idx="6">
                    <c:v>14,9%
(72.111 
personer)</c:v>
                  </c:pt>
                  <c:pt idx="7">
                    <c:v>14,9%
(72.184 
personer)</c:v>
                  </c:pt>
                  <c:pt idx="8">
                    <c:v>15,1%
(74.432 
personer)</c:v>
                  </c:pt>
                </c15:dlblRangeCache>
              </c15:datalabelsRange>
            </c:ext>
            <c:ext xmlns:c16="http://schemas.microsoft.com/office/drawing/2014/chart" uri="{C3380CC4-5D6E-409C-BE32-E72D297353CC}">
              <c16:uniqueId val="{00000000-3F1C-46E6-B892-EE62335535DD}"/>
            </c:ext>
          </c:extLst>
        </c:ser>
        <c:dLbls>
          <c:dLblPos val="outEnd"/>
          <c:showLegendKey val="0"/>
          <c:showVal val="1"/>
          <c:showCatName val="0"/>
          <c:showSerName val="0"/>
          <c:showPercent val="0"/>
          <c:showBubbleSize val="0"/>
        </c:dLbls>
        <c:gapWidth val="100"/>
        <c:overlap val="-27"/>
        <c:axId val="1079397488"/>
        <c:axId val="1079409136"/>
      </c:barChart>
      <c:catAx>
        <c:axId val="107939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079409136"/>
        <c:crosses val="autoZero"/>
        <c:auto val="1"/>
        <c:lblAlgn val="ctr"/>
        <c:lblOffset val="100"/>
        <c:noMultiLvlLbl val="0"/>
      </c:catAx>
      <c:valAx>
        <c:axId val="1079409136"/>
        <c:scaling>
          <c:orientation val="minMax"/>
          <c:max val="0.2"/>
          <c:min val="0"/>
        </c:scaling>
        <c:delete val="1"/>
        <c:axPos val="l"/>
        <c:numFmt formatCode="0.0%" sourceLinked="1"/>
        <c:majorTickMark val="out"/>
        <c:minorTickMark val="none"/>
        <c:tickLblPos val="nextTo"/>
        <c:crossAx val="1079397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'Ark1'!$C$1</c:f>
              <c:strCache>
                <c:ptCount val="1"/>
                <c:pt idx="0">
                  <c:v>Andel på timeløn</c:v>
                </c:pt>
              </c:strCache>
            </c:strRef>
          </c:tx>
          <c:spPr>
            <a:solidFill>
              <a:schemeClr val="accent4"/>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2-AB69-400F-A361-2723CCD60CDD}"/>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AB69-400F-A361-2723CCD60CD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4-AB69-400F-A361-2723CCD60CDD}"/>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5-AB69-400F-A361-2723CCD60CDD}"/>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6-AB69-400F-A361-2723CCD60CDD}"/>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7-AB69-400F-A361-2723CCD60CDD}"/>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8-AB69-400F-A361-2723CCD60CDD}"/>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9-AB69-400F-A361-2723CCD60CDD}"/>
              </c:ext>
            </c:extLst>
          </c:dPt>
          <c:dPt>
            <c:idx val="10"/>
            <c:invertIfNegative val="0"/>
            <c:bubble3D val="0"/>
            <c:spPr>
              <a:solidFill>
                <a:srgbClr val="DC5C46"/>
              </a:solidFill>
              <a:ln>
                <a:noFill/>
              </a:ln>
              <a:effectLst/>
            </c:spPr>
            <c:extLst>
              <c:ext xmlns:c16="http://schemas.microsoft.com/office/drawing/2014/chart" uri="{C3380CC4-5D6E-409C-BE32-E72D297353CC}">
                <c16:uniqueId val="{0000000A-AB69-400F-A361-2723CCD60CDD}"/>
              </c:ext>
            </c:extLst>
          </c:dPt>
          <c:dPt>
            <c:idx val="11"/>
            <c:invertIfNegative val="0"/>
            <c:bubble3D val="0"/>
            <c:spPr>
              <a:solidFill>
                <a:srgbClr val="DC5C46"/>
              </a:solidFill>
              <a:ln>
                <a:noFill/>
              </a:ln>
              <a:effectLst/>
            </c:spPr>
            <c:extLst>
              <c:ext xmlns:c16="http://schemas.microsoft.com/office/drawing/2014/chart" uri="{C3380CC4-5D6E-409C-BE32-E72D297353CC}">
                <c16:uniqueId val="{0000000B-AB69-400F-A361-2723CCD60CDD}"/>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1-AB69-400F-A361-2723CCD60CDD}"/>
              </c:ext>
            </c:extLst>
          </c:dPt>
          <c:dPt>
            <c:idx val="13"/>
            <c:invertIfNegative val="0"/>
            <c:bubble3D val="0"/>
            <c:spPr>
              <a:solidFill>
                <a:schemeClr val="accent1"/>
              </a:solidFill>
              <a:ln>
                <a:noFill/>
              </a:ln>
              <a:effectLst/>
            </c:spPr>
            <c:extLst>
              <c:ext xmlns:c16="http://schemas.microsoft.com/office/drawing/2014/chart" uri="{C3380CC4-5D6E-409C-BE32-E72D297353CC}">
                <c16:uniqueId val="{00000000-AB69-400F-A361-2723CCD60CD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'Ark1'!$A$2:$B$15</c:f>
              <c:multiLvlStrCache>
                <c:ptCount val="14"/>
                <c:lvl>
                  <c:pt idx="0">
                    <c:v>2017</c:v>
                  </c:pt>
                  <c:pt idx="1">
                    <c:v>2025</c:v>
                  </c:pt>
                  <c:pt idx="2">
                    <c:v>2017</c:v>
                  </c:pt>
                  <c:pt idx="3">
                    <c:v>2025</c:v>
                  </c:pt>
                  <c:pt idx="4">
                    <c:v>2017</c:v>
                  </c:pt>
                  <c:pt idx="5">
                    <c:v>2025</c:v>
                  </c:pt>
                  <c:pt idx="6">
                    <c:v>2017</c:v>
                  </c:pt>
                  <c:pt idx="7">
                    <c:v>2025</c:v>
                  </c:pt>
                  <c:pt idx="8">
                    <c:v>2017</c:v>
                  </c:pt>
                  <c:pt idx="9">
                    <c:v>2025</c:v>
                  </c:pt>
                  <c:pt idx="10">
                    <c:v>2017</c:v>
                  </c:pt>
                  <c:pt idx="11">
                    <c:v>2025</c:v>
                  </c:pt>
                  <c:pt idx="12">
                    <c:v>2017</c:v>
                  </c:pt>
                  <c:pt idx="13">
                    <c:v>2025</c:v>
                  </c:pt>
                </c:lvl>
                <c:lvl>
                  <c:pt idx="0">
                    <c:v>Ældre og sundhed</c:v>
                  </c:pt>
                  <c:pt idx="2">
                    <c:v>Dagtilbud og skole</c:v>
                  </c:pt>
                  <c:pt idx="4">
                    <c:v>Socialområdet</c:v>
                  </c:pt>
                  <c:pt idx="6">
                    <c:v>Køkken og rengøring</c:v>
                  </c:pt>
                  <c:pt idx="8">
                    <c:v>Ergo og fysioterapeut</c:v>
                  </c:pt>
                  <c:pt idx="10">
                    <c:v>Specialister (HK)</c:v>
                  </c:pt>
                  <c:pt idx="12">
                    <c:v>Alle</c:v>
                  </c:pt>
                </c:lvl>
              </c:multiLvlStrCache>
            </c:multiLvlStrRef>
          </c:cat>
          <c:val>
            <c:numRef>
              <c:f>'Ark1'!$C$2:$C$15</c:f>
              <c:numCache>
                <c:formatCode>0.0%</c:formatCode>
                <c:ptCount val="14"/>
                <c:pt idx="0">
                  <c:v>0.15082543713978705</c:v>
                </c:pt>
                <c:pt idx="1">
                  <c:v>0.17485628250752805</c:v>
                </c:pt>
                <c:pt idx="2">
                  <c:v>0.17393551721909931</c:v>
                </c:pt>
                <c:pt idx="3">
                  <c:v>0.20121635747394651</c:v>
                </c:pt>
                <c:pt idx="4">
                  <c:v>0.22445456860692153</c:v>
                </c:pt>
                <c:pt idx="5">
                  <c:v>0.2351238428138398</c:v>
                </c:pt>
                <c:pt idx="6">
                  <c:v>6.3881927039821776E-2</c:v>
                </c:pt>
                <c:pt idx="7">
                  <c:v>6.5578724690238746E-2</c:v>
                </c:pt>
                <c:pt idx="8">
                  <c:v>8.2458770614692659E-3</c:v>
                </c:pt>
                <c:pt idx="9">
                  <c:v>1.2660533746242828E-2</c:v>
                </c:pt>
                <c:pt idx="10">
                  <c:v>1.9616390584132519E-3</c:v>
                </c:pt>
                <c:pt idx="11">
                  <c:v>1.8919941618465864E-3</c:v>
                </c:pt>
                <c:pt idx="12">
                  <c:v>0.13441147221277494</c:v>
                </c:pt>
                <c:pt idx="13">
                  <c:v>0.15078775011597967</c:v>
                </c:pt>
              </c:numCache>
            </c:numRef>
          </c:val>
          <c:extLst>
            <c:ext xmlns:c16="http://schemas.microsoft.com/office/drawing/2014/chart" uri="{C3380CC4-5D6E-409C-BE32-E72D297353CC}">
              <c16:uniqueId val="{00000001-612C-47DE-A8EE-291F9D9B3AF4}"/>
            </c:ext>
          </c:extLst>
        </c:ser>
        <c:dLbls>
          <c:dLblPos val="outEnd"/>
          <c:showLegendKey val="0"/>
          <c:showVal val="1"/>
          <c:showCatName val="0"/>
          <c:showSerName val="0"/>
          <c:showPercent val="0"/>
          <c:showBubbleSize val="0"/>
        </c:dLbls>
        <c:gapWidth val="100"/>
        <c:overlap val="-27"/>
        <c:axId val="994743280"/>
        <c:axId val="994744944"/>
      </c:barChart>
      <c:catAx>
        <c:axId val="99474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da-DK"/>
          </a:p>
        </c:txPr>
        <c:crossAx val="994744944"/>
        <c:crosses val="autoZero"/>
        <c:auto val="1"/>
        <c:lblAlgn val="ctr"/>
        <c:lblOffset val="100"/>
        <c:noMultiLvlLbl val="0"/>
      </c:catAx>
      <c:valAx>
        <c:axId val="994744944"/>
        <c:scaling>
          <c:orientation val="minMax"/>
          <c:max val="0.30000000000000004"/>
        </c:scaling>
        <c:delete val="1"/>
        <c:axPos val="l"/>
        <c:numFmt formatCode="0.0%" sourceLinked="1"/>
        <c:majorTickMark val="out"/>
        <c:minorTickMark val="none"/>
        <c:tickLblPos val="nextTo"/>
        <c:crossAx val="994743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'Ark1'!$C$1</c:f>
              <c:strCache>
                <c:ptCount val="1"/>
                <c:pt idx="0">
                  <c:v>Timeløn</c:v>
                </c:pt>
              </c:strCache>
            </c:strRef>
          </c:tx>
          <c:spPr>
            <a:solidFill>
              <a:schemeClr val="accent4"/>
            </a:solidFill>
            <a:ln>
              <a:noFill/>
            </a:ln>
            <a:effectLst/>
          </c:spPr>
          <c:invertIfNegative val="0"/>
          <c:dPt>
            <c:idx val="0"/>
            <c:invertIfNegative val="0"/>
            <c:bubble3D val="0"/>
            <c:spPr>
              <a:solidFill>
                <a:schemeClr val="accent4"/>
              </a:solidFill>
              <a:ln>
                <a:noFill/>
              </a:ln>
              <a:effectLst/>
            </c:spPr>
            <c:extLst xmlns:c15="http://schemas.microsoft.com/office/drawing/2012/chart">
              <c:ext xmlns:c16="http://schemas.microsoft.com/office/drawing/2014/chart" uri="{C3380CC4-5D6E-409C-BE32-E72D297353CC}">
                <c16:uniqueId val="{00000005-7328-4D38-9255-188D0A92CFD0}"/>
              </c:ext>
            </c:extLst>
          </c:dPt>
          <c:dPt>
            <c:idx val="1"/>
            <c:invertIfNegative val="0"/>
            <c:bubble3D val="0"/>
            <c:spPr>
              <a:solidFill>
                <a:schemeClr val="accent4"/>
              </a:solidFill>
              <a:ln>
                <a:noFill/>
              </a:ln>
              <a:effectLst/>
            </c:spPr>
            <c:extLst xmlns:c15="http://schemas.microsoft.com/office/drawing/2012/chart">
              <c:ext xmlns:c16="http://schemas.microsoft.com/office/drawing/2014/chart" uri="{C3380CC4-5D6E-409C-BE32-E72D297353CC}">
                <c16:uniqueId val="{00000007-7328-4D38-9255-188D0A92CFD0}"/>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eparator>
</c:separator>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'Ark1'!$A$2:$A$3</c:f>
              <c:strCache>
                <c:ptCount val="2"/>
                <c:pt idx="0">
                  <c:v>Kvinder</c:v>
                </c:pt>
                <c:pt idx="1">
                  <c:v>Mænd</c:v>
                </c:pt>
              </c:strCache>
            </c:strRef>
          </c:cat>
          <c:val>
            <c:numRef>
              <c:f>'Ark1'!$C$2:$C$3</c:f>
              <c:numCache>
                <c:formatCode>0.0%</c:formatCode>
                <c:ptCount val="2"/>
                <c:pt idx="0">
                  <c:v>0.13628575766119413</c:v>
                </c:pt>
                <c:pt idx="1">
                  <c:v>0.19366888712534769</c:v>
                </c:pt>
              </c:numCache>
            </c:numRef>
          </c:val>
          <c:extLst xmlns:c15="http://schemas.microsoft.com/office/drawing/2012/chart">
            <c:ext xmlns:c16="http://schemas.microsoft.com/office/drawing/2014/chart" uri="{C3380CC4-5D6E-409C-BE32-E72D297353CC}">
              <c16:uniqueId val="{00000001-319D-4932-BF54-E018AEC539EC}"/>
            </c:ext>
          </c:extLst>
        </c:ser>
        <c:dLbls>
          <c:showLegendKey val="0"/>
          <c:showVal val="0"/>
          <c:showCatName val="0"/>
          <c:showSerName val="0"/>
          <c:showPercent val="0"/>
          <c:showBubbleSize val="0"/>
        </c:dLbls>
        <c:gapWidth val="100"/>
        <c:axId val="1590710800"/>
        <c:axId val="1590723696"/>
        <c:extLst>
          <c:ext xmlns:c15="http://schemas.microsoft.com/office/drawing/2012/chart" uri="{02D57815-91ED-43cb-92C2-25804820EDAC}">
            <c15:filteredBarSeries>
              <c15:ser>
                <c:idx val="0"/>
                <c:order val="0"/>
                <c:tx>
                  <c:strRef>
                    <c:extLst>
                      <c:ext uri="{02D57815-91ED-43cb-92C2-25804820EDAC}">
                        <c15:formulaRef>
                          <c15:sqref>'Ark1'!$B$1</c15:sqref>
                        </c15:formulaRef>
                      </c:ext>
                    </c:extLst>
                    <c:strCache>
                      <c:ptCount val="1"/>
                      <c:pt idx="0">
                        <c:v>Kolonne2</c:v>
                      </c:pt>
                    </c:strCache>
                  </c:strRef>
                </c:tx>
                <c:spPr>
                  <a:solidFill>
                    <a:schemeClr val="accent5"/>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3-319D-4932-BF54-E018AEC539EC}"/>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4-319D-4932-BF54-E018AEC539EC}"/>
                    </c:ext>
                  </c:extLst>
                </c:dPt>
                <c:dLbls>
                  <c:dLbl>
                    <c:idx val="0"/>
                    <c:delete val="1"/>
                    <c:extLst>
                      <c:ext uri="{CE6537A1-D6FC-4f65-9D91-7224C49458BB}"/>
                      <c:ext xmlns:c16="http://schemas.microsoft.com/office/drawing/2014/chart" uri="{C3380CC4-5D6E-409C-BE32-E72D297353CC}">
                        <c16:uniqueId val="{00000003-319D-4932-BF54-E018AEC539E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0"/>
                  <c:showSerName val="0"/>
                  <c:showPercent val="0"/>
                  <c:showBubbleSize val="0"/>
                  <c:separator>
</c:separator>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'Ark1'!$A$2:$A$3</c15:sqref>
                        </c15:formulaRef>
                      </c:ext>
                    </c:extLst>
                    <c:strCache>
                      <c:ptCount val="2"/>
                      <c:pt idx="0">
                        <c:v>Kvinder</c:v>
                      </c:pt>
                      <c:pt idx="1">
                        <c:v>Mænd</c:v>
                      </c:pt>
                    </c:strCache>
                  </c:strRef>
                </c:cat>
                <c:val>
                  <c:numRef>
                    <c:extLst>
                      <c:ext uri="{02D57815-91ED-43cb-92C2-25804820EDAC}">
                        <c15:formulaRef>
                          <c15:sqref>'Ark1'!$B$2:$B$3</c15:sqref>
                        </c15:formulaRef>
                      </c:ext>
                    </c:extLst>
                    <c:numCache>
                      <c:formatCode>General</c:formatCode>
                      <c:ptCount val="2"/>
                    </c:numCache>
                  </c:numRef>
                </c:val>
                <c:extLst>
                  <c:ext xmlns:c16="http://schemas.microsoft.com/office/drawing/2014/chart" uri="{C3380CC4-5D6E-409C-BE32-E72D297353CC}">
                    <c16:uniqueId val="{00000000-319D-4932-BF54-E018AEC539EC}"/>
                  </c:ext>
                </c:extLst>
              </c15:ser>
            </c15:filteredBarSeries>
          </c:ext>
        </c:extLst>
      </c:barChart>
      <c:catAx>
        <c:axId val="15907108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590723696"/>
        <c:crosses val="autoZero"/>
        <c:auto val="1"/>
        <c:lblAlgn val="ctr"/>
        <c:lblOffset val="100"/>
        <c:noMultiLvlLbl val="0"/>
      </c:catAx>
      <c:valAx>
        <c:axId val="1590723696"/>
        <c:scaling>
          <c:orientation val="minMax"/>
          <c:max val="0.25"/>
        </c:scaling>
        <c:delete val="1"/>
        <c:axPos val="l"/>
        <c:numFmt formatCode="0.0%" sourceLinked="1"/>
        <c:majorTickMark val="out"/>
        <c:minorTickMark val="none"/>
        <c:tickLblPos val="nextTo"/>
        <c:crossAx val="15907108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Serie 1</c:v>
                </c:pt>
              </c:strCache>
            </c:strRef>
          </c:tx>
          <c:spPr>
            <a:solidFill>
              <a:srgbClr val="AB9D80"/>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'Ark1'!$A$2:$A$10</c:f>
              <c:strCache>
                <c:ptCount val="9"/>
                <c:pt idx="0">
                  <c:v>18-23 år</c:v>
                </c:pt>
                <c:pt idx="1">
                  <c:v>24-29 år</c:v>
                </c:pt>
                <c:pt idx="2">
                  <c:v>30-35 år</c:v>
                </c:pt>
                <c:pt idx="3">
                  <c:v>36-41 år</c:v>
                </c:pt>
                <c:pt idx="4">
                  <c:v>42-47 år</c:v>
                </c:pt>
                <c:pt idx="5">
                  <c:v>48-53 år</c:v>
                </c:pt>
                <c:pt idx="6">
                  <c:v>54-59 år</c:v>
                </c:pt>
                <c:pt idx="7">
                  <c:v>60-64 år</c:v>
                </c:pt>
                <c:pt idx="8">
                  <c:v>65 år eller derover</c:v>
                </c:pt>
              </c:strCache>
            </c:strRef>
          </c:cat>
          <c:val>
            <c:numRef>
              <c:f>'Ark1'!$B$2:$B$10</c:f>
              <c:numCache>
                <c:formatCode>0.0%</c:formatCode>
                <c:ptCount val="9"/>
                <c:pt idx="0">
                  <c:v>0.43735453840186189</c:v>
                </c:pt>
                <c:pt idx="1">
                  <c:v>0.16225202260888841</c:v>
                </c:pt>
                <c:pt idx="2">
                  <c:v>6.2880970852266432E-2</c:v>
                </c:pt>
                <c:pt idx="3">
                  <c:v>4.965089216446858E-2</c:v>
                </c:pt>
                <c:pt idx="4">
                  <c:v>4.7420480993017843E-2</c:v>
                </c:pt>
                <c:pt idx="5">
                  <c:v>5.4236395877202706E-2</c:v>
                </c:pt>
                <c:pt idx="6">
                  <c:v>4.7905352986811485E-2</c:v>
                </c:pt>
                <c:pt idx="7">
                  <c:v>3.5603457829990026E-2</c:v>
                </c:pt>
                <c:pt idx="8">
                  <c:v>6.696774908566995E-2</c:v>
                </c:pt>
              </c:numCache>
            </c:numRef>
          </c:val>
          <c:extLst>
            <c:ext xmlns:c16="http://schemas.microsoft.com/office/drawing/2014/chart" uri="{C3380CC4-5D6E-409C-BE32-E72D297353CC}">
              <c16:uniqueId val="{00000000-C446-4042-9DE8-13744D77EF18}"/>
            </c:ext>
          </c:extLst>
        </c:ser>
        <c:dLbls>
          <c:dLblPos val="outEnd"/>
          <c:showLegendKey val="0"/>
          <c:showVal val="1"/>
          <c:showCatName val="0"/>
          <c:showSerName val="0"/>
          <c:showPercent val="0"/>
          <c:showBubbleSize val="0"/>
        </c:dLbls>
        <c:gapWidth val="50"/>
        <c:axId val="1046941791"/>
        <c:axId val="1046926431"/>
      </c:barChart>
      <c:catAx>
        <c:axId val="1046941791"/>
        <c:scaling>
          <c:orientation val="maxMin"/>
        </c:scaling>
        <c:delete val="0"/>
        <c:axPos val="l"/>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046926431"/>
        <c:crosses val="autoZero"/>
        <c:auto val="1"/>
        <c:lblAlgn val="ctr"/>
        <c:lblOffset val="100"/>
        <c:noMultiLvlLbl val="0"/>
      </c:catAx>
      <c:valAx>
        <c:axId val="1046926431"/>
        <c:scaling>
          <c:orientation val="minMax"/>
        </c:scaling>
        <c:delete val="1"/>
        <c:axPos val="t"/>
        <c:majorGridlines>
          <c:spPr>
            <a:ln w="9525" cap="flat" cmpd="sng" algn="ctr">
              <a:noFill/>
              <a:round/>
            </a:ln>
            <a:effectLst/>
          </c:spPr>
        </c:majorGridlines>
        <c:numFmt formatCode="0.0%" sourceLinked="1"/>
        <c:majorTickMark val="none"/>
        <c:minorTickMark val="none"/>
        <c:tickLblPos val="nextTo"/>
        <c:crossAx val="10469417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'Ark1'!$A$2</c:f>
              <c:strCache>
                <c:ptCount val="1"/>
                <c:pt idx="0">
                  <c:v>Kvinder</c:v>
                </c:pt>
              </c:strCache>
            </c:strRef>
          </c:tx>
          <c:dPt>
            <c:idx val="0"/>
            <c:bubble3D val="0"/>
            <c:spPr>
              <a:solidFill>
                <a:schemeClr val="accent1"/>
              </a:solidFill>
              <a:ln>
                <a:noFill/>
              </a:ln>
              <a:effectLst/>
            </c:spPr>
            <c:extLst>
              <c:ext xmlns:c16="http://schemas.microsoft.com/office/drawing/2014/chart" uri="{C3380CC4-5D6E-409C-BE32-E72D297353CC}">
                <c16:uniqueId val="{00000001-E6DD-4D82-A1DB-1C9DB4779A2B}"/>
              </c:ext>
            </c:extLst>
          </c:dPt>
          <c:dPt>
            <c:idx val="1"/>
            <c:bubble3D val="0"/>
            <c:spPr>
              <a:solidFill>
                <a:schemeClr val="accent2"/>
              </a:solidFill>
              <a:ln>
                <a:noFill/>
              </a:ln>
              <a:effectLst/>
            </c:spPr>
            <c:extLst>
              <c:ext xmlns:c16="http://schemas.microsoft.com/office/drawing/2014/chart" uri="{C3380CC4-5D6E-409C-BE32-E72D297353CC}">
                <c16:uniqueId val="{00000003-E6DD-4D82-A1DB-1C9DB4779A2B}"/>
              </c:ext>
            </c:extLst>
          </c:dPt>
          <c:dPt>
            <c:idx val="2"/>
            <c:bubble3D val="0"/>
            <c:spPr>
              <a:solidFill>
                <a:schemeClr val="accent4"/>
              </a:solidFill>
              <a:ln>
                <a:noFill/>
              </a:ln>
              <a:effectLst/>
            </c:spPr>
            <c:extLst>
              <c:ext xmlns:c16="http://schemas.microsoft.com/office/drawing/2014/chart" uri="{C3380CC4-5D6E-409C-BE32-E72D297353CC}">
                <c16:uniqueId val="{00000004-2C00-48FD-9CD2-2B345898FC79}"/>
              </c:ext>
            </c:extLst>
          </c:dPt>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c:v>
                </c:pt>
                <c:pt idx="1">
                  <c:v>Deltid</c:v>
                </c:pt>
                <c:pt idx="2">
                  <c:v>Timeløn</c:v>
                </c:pt>
              </c:strCache>
            </c:strRef>
          </c:cat>
          <c:val>
            <c:numRef>
              <c:f>'Ark1'!$B$2:$D$2</c:f>
              <c:numCache>
                <c:formatCode>0.0%</c:formatCode>
                <c:ptCount val="3"/>
                <c:pt idx="0">
                  <c:v>0.43429428094298295</c:v>
                </c:pt>
                <c:pt idx="1">
                  <c:v>0.42941996139582295</c:v>
                </c:pt>
                <c:pt idx="2">
                  <c:v>0.13628575766119413</c:v>
                </c:pt>
              </c:numCache>
            </c:numRef>
          </c:val>
          <c:extLst>
            <c:ext xmlns:c16="http://schemas.microsoft.com/office/drawing/2014/chart" uri="{C3380CC4-5D6E-409C-BE32-E72D297353CC}">
              <c16:uniqueId val="{00000000-2C00-48FD-9CD2-2B345898FC79}"/>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'Ark1'!$A$2</c:f>
              <c:strCache>
                <c:ptCount val="1"/>
                <c:pt idx="0">
                  <c:v>Mænd</c:v>
                </c:pt>
              </c:strCache>
            </c:strRef>
          </c:tx>
          <c:dPt>
            <c:idx val="0"/>
            <c:bubble3D val="0"/>
            <c:spPr>
              <a:solidFill>
                <a:schemeClr val="accent1"/>
              </a:solidFill>
              <a:ln>
                <a:noFill/>
              </a:ln>
              <a:effectLst/>
            </c:spPr>
            <c:extLst>
              <c:ext xmlns:c16="http://schemas.microsoft.com/office/drawing/2014/chart" uri="{C3380CC4-5D6E-409C-BE32-E72D297353CC}">
                <c16:uniqueId val="{00000001-2C73-45A7-B0C7-2BFEEFD44BF0}"/>
              </c:ext>
            </c:extLst>
          </c:dPt>
          <c:dPt>
            <c:idx val="1"/>
            <c:bubble3D val="0"/>
            <c:spPr>
              <a:solidFill>
                <a:schemeClr val="accent2"/>
              </a:solidFill>
              <a:ln>
                <a:noFill/>
              </a:ln>
              <a:effectLst/>
            </c:spPr>
            <c:extLst>
              <c:ext xmlns:c16="http://schemas.microsoft.com/office/drawing/2014/chart" uri="{C3380CC4-5D6E-409C-BE32-E72D297353CC}">
                <c16:uniqueId val="{00000003-2C73-45A7-B0C7-2BFEEFD44BF0}"/>
              </c:ext>
            </c:extLst>
          </c:dPt>
          <c:dPt>
            <c:idx val="2"/>
            <c:bubble3D val="0"/>
            <c:spPr>
              <a:solidFill>
                <a:schemeClr val="accent4"/>
              </a:solidFill>
              <a:ln>
                <a:noFill/>
              </a:ln>
              <a:effectLst/>
            </c:spPr>
            <c:extLst>
              <c:ext xmlns:c16="http://schemas.microsoft.com/office/drawing/2014/chart" uri="{C3380CC4-5D6E-409C-BE32-E72D297353CC}">
                <c16:uniqueId val="{00000004-B781-4D9F-8E6B-C9604D0DC70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Fuldtid</c:v>
                </c:pt>
                <c:pt idx="1">
                  <c:v>Deltid</c:v>
                </c:pt>
                <c:pt idx="2">
                  <c:v>Timeløn</c:v>
                </c:pt>
              </c:strCache>
            </c:strRef>
          </c:cat>
          <c:val>
            <c:numRef>
              <c:f>'Ark1'!$B$2:$D$2</c:f>
              <c:numCache>
                <c:formatCode>0.0%</c:formatCode>
                <c:ptCount val="3"/>
                <c:pt idx="0">
                  <c:v>0.58285837962628961</c:v>
                </c:pt>
                <c:pt idx="1">
                  <c:v>0.22347273324836273</c:v>
                </c:pt>
                <c:pt idx="2">
                  <c:v>0.19366888712534769</c:v>
                </c:pt>
              </c:numCache>
            </c:numRef>
          </c:val>
          <c:extLst>
            <c:ext xmlns:c16="http://schemas.microsoft.com/office/drawing/2014/chart" uri="{C3380CC4-5D6E-409C-BE32-E72D297353CC}">
              <c16:uniqueId val="{00000000-B781-4D9F-8E6B-C9604D0DC70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'Ark1'!$B$1</c:f>
              <c:strCache>
                <c:ptCount val="1"/>
                <c:pt idx="0">
                  <c:v>Fuldtid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0.60903651196294883</c:v>
                </c:pt>
                <c:pt idx="1">
                  <c:v>0.60749245991851419</c:v>
                </c:pt>
                <c:pt idx="2">
                  <c:v>0.60151465320308262</c:v>
                </c:pt>
                <c:pt idx="3">
                  <c:v>0.59844338084283077</c:v>
                </c:pt>
                <c:pt idx="4">
                  <c:v>0.59634429584092419</c:v>
                </c:pt>
                <c:pt idx="5">
                  <c:v>0.59089260255945197</c:v>
                </c:pt>
                <c:pt idx="6">
                  <c:v>0.58308388850441495</c:v>
                </c:pt>
                <c:pt idx="7">
                  <c:v>0.58407305966209078</c:v>
                </c:pt>
                <c:pt idx="8">
                  <c:v>0.58285837962628961</c:v>
                </c:pt>
              </c:numCache>
            </c:numRef>
          </c:val>
          <c:extLst>
            <c:ext xmlns:c16="http://schemas.microsoft.com/office/drawing/2014/chart" uri="{C3380CC4-5D6E-409C-BE32-E72D297353CC}">
              <c16:uniqueId val="{00000000-655F-4533-9141-9647D2761B39}"/>
            </c:ext>
          </c:extLst>
        </c:ser>
        <c:ser>
          <c:idx val="1"/>
          <c:order val="1"/>
          <c:tx>
            <c:strRef>
              <c:f>'Ark1'!$C$1</c:f>
              <c:strCache>
                <c:ptCount val="1"/>
                <c:pt idx="0">
                  <c:v>Deltid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0.21130271077681831</c:v>
                </c:pt>
                <c:pt idx="1">
                  <c:v>0.21448224773797556</c:v>
                </c:pt>
                <c:pt idx="2">
                  <c:v>0.21982915707415934</c:v>
                </c:pt>
                <c:pt idx="3">
                  <c:v>0.22637967051854985</c:v>
                </c:pt>
                <c:pt idx="4">
                  <c:v>0.22495445479584525</c:v>
                </c:pt>
                <c:pt idx="5">
                  <c:v>0.22211724213563239</c:v>
                </c:pt>
                <c:pt idx="6">
                  <c:v>0.224833865574946</c:v>
                </c:pt>
                <c:pt idx="7">
                  <c:v>0.22690898891235481</c:v>
                </c:pt>
                <c:pt idx="8">
                  <c:v>0.22347273324836273</c:v>
                </c:pt>
              </c:numCache>
            </c:numRef>
          </c:val>
          <c:extLst>
            <c:ext xmlns:c16="http://schemas.microsoft.com/office/drawing/2014/chart" uri="{C3380CC4-5D6E-409C-BE32-E72D297353CC}">
              <c16:uniqueId val="{00000001-655F-4533-9141-9647D2761B39}"/>
            </c:ext>
          </c:extLst>
        </c:ser>
        <c:ser>
          <c:idx val="2"/>
          <c:order val="2"/>
          <c:tx>
            <c:strRef>
              <c:f>'Ark1'!$D$1</c:f>
              <c:strCache>
                <c:ptCount val="1"/>
                <c:pt idx="0">
                  <c:v>Timelønnede</c:v>
                </c:pt>
              </c:strCache>
            </c:strRef>
          </c:tx>
          <c:spPr>
            <a:solidFill>
              <a:srgbClr val="AB9D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0.1796607772602328</c:v>
                </c:pt>
                <c:pt idx="1">
                  <c:v>0.17802529234351025</c:v>
                </c:pt>
                <c:pt idx="2">
                  <c:v>0.17865618972275801</c:v>
                </c:pt>
                <c:pt idx="3">
                  <c:v>0.17517694863861932</c:v>
                </c:pt>
                <c:pt idx="4">
                  <c:v>0.17870124936323056</c:v>
                </c:pt>
                <c:pt idx="5">
                  <c:v>0.18699015530491561</c:v>
                </c:pt>
                <c:pt idx="6">
                  <c:v>0.19208224592063902</c:v>
                </c:pt>
                <c:pt idx="7">
                  <c:v>0.18901795142555439</c:v>
                </c:pt>
                <c:pt idx="8">
                  <c:v>0.19366888712534769</c:v>
                </c:pt>
              </c:numCache>
            </c:numRef>
          </c:val>
          <c:extLst>
            <c:ext xmlns:c16="http://schemas.microsoft.com/office/drawing/2014/chart" uri="{C3380CC4-5D6E-409C-BE32-E72D297353CC}">
              <c16:uniqueId val="{00000002-655F-4533-9141-9647D2761B39}"/>
            </c:ext>
          </c:extLst>
        </c:ser>
        <c:dLbls>
          <c:dLblPos val="ctr"/>
          <c:showLegendKey val="0"/>
          <c:showVal val="1"/>
          <c:showCatName val="0"/>
          <c:showSerName val="0"/>
          <c:showPercent val="0"/>
          <c:showBubbleSize val="0"/>
        </c:dLbls>
        <c:gapWidth val="50"/>
        <c:overlap val="100"/>
        <c:axId val="1356588751"/>
        <c:axId val="1356595951"/>
      </c:barChart>
      <c:catAx>
        <c:axId val="1356588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356595951"/>
        <c:crosses val="autoZero"/>
        <c:auto val="1"/>
        <c:lblAlgn val="ctr"/>
        <c:lblOffset val="100"/>
        <c:noMultiLvlLbl val="0"/>
      </c:catAx>
      <c:valAx>
        <c:axId val="1356595951"/>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356588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'Ark1'!$B$1</c:f>
              <c:strCache>
                <c:ptCount val="1"/>
                <c:pt idx="0">
                  <c:v>Fuldtid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0.4178928647648858</c:v>
                </c:pt>
                <c:pt idx="1">
                  <c:v>0.4167618672444357</c:v>
                </c:pt>
                <c:pt idx="2">
                  <c:v>0.41232228827957812</c:v>
                </c:pt>
                <c:pt idx="3">
                  <c:v>0.41251510298125826</c:v>
                </c:pt>
                <c:pt idx="4">
                  <c:v>0.41629533193832535</c:v>
                </c:pt>
                <c:pt idx="5">
                  <c:v>0.41939360605018905</c:v>
                </c:pt>
                <c:pt idx="6">
                  <c:v>0.41773930993969038</c:v>
                </c:pt>
                <c:pt idx="7">
                  <c:v>0.42521992527064034</c:v>
                </c:pt>
                <c:pt idx="8">
                  <c:v>0.43429428094298295</c:v>
                </c:pt>
              </c:numCache>
            </c:numRef>
          </c:val>
          <c:extLst>
            <c:ext xmlns:c16="http://schemas.microsoft.com/office/drawing/2014/chart" uri="{C3380CC4-5D6E-409C-BE32-E72D297353CC}">
              <c16:uniqueId val="{00000000-4C26-440B-9CEB-A065335D5BCF}"/>
            </c:ext>
          </c:extLst>
        </c:ser>
        <c:ser>
          <c:idx val="1"/>
          <c:order val="1"/>
          <c:tx>
            <c:strRef>
              <c:f>'Ark1'!$C$1</c:f>
              <c:strCache>
                <c:ptCount val="1"/>
                <c:pt idx="0">
                  <c:v>Deltid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0.46226364089065947</c:v>
                </c:pt>
                <c:pt idx="1">
                  <c:v>0.46323756999352822</c:v>
                </c:pt>
                <c:pt idx="2">
                  <c:v>0.46455942759086655</c:v>
                </c:pt>
                <c:pt idx="3">
                  <c:v>0.46703194807384302</c:v>
                </c:pt>
                <c:pt idx="4">
                  <c:v>0.46300947357540168</c:v>
                </c:pt>
                <c:pt idx="5">
                  <c:v>0.45194362323822618</c:v>
                </c:pt>
                <c:pt idx="6">
                  <c:v>0.44754822433960034</c:v>
                </c:pt>
                <c:pt idx="7">
                  <c:v>0.43970799077807904</c:v>
                </c:pt>
                <c:pt idx="8">
                  <c:v>0.42941996139582295</c:v>
                </c:pt>
              </c:numCache>
            </c:numRef>
          </c:val>
          <c:extLst>
            <c:ext xmlns:c16="http://schemas.microsoft.com/office/drawing/2014/chart" uri="{C3380CC4-5D6E-409C-BE32-E72D297353CC}">
              <c16:uniqueId val="{00000001-4C26-440B-9CEB-A065335D5BCF}"/>
            </c:ext>
          </c:extLst>
        </c:ser>
        <c:ser>
          <c:idx val="2"/>
          <c:order val="2"/>
          <c:tx>
            <c:strRef>
              <c:f>'Ark1'!$D$1</c:f>
              <c:strCache>
                <c:ptCount val="1"/>
                <c:pt idx="0">
                  <c:v>Timelønnede</c:v>
                </c:pt>
              </c:strCache>
            </c:strRef>
          </c:tx>
          <c:spPr>
            <a:solidFill>
              <a:srgbClr val="AB9D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'Ark1'!$D$2:$D$10</c:f>
              <c:numCache>
                <c:formatCode>0.0%</c:formatCode>
                <c:ptCount val="9"/>
                <c:pt idx="0">
                  <c:v>0.11984349434445472</c:v>
                </c:pt>
                <c:pt idx="1">
                  <c:v>0.12000056276203608</c:v>
                </c:pt>
                <c:pt idx="2">
                  <c:v>0.12311828412955535</c:v>
                </c:pt>
                <c:pt idx="3">
                  <c:v>0.12045294894489871</c:v>
                </c:pt>
                <c:pt idx="4">
                  <c:v>0.12069519448627296</c:v>
                </c:pt>
                <c:pt idx="5">
                  <c:v>0.12866277071158475</c:v>
                </c:pt>
                <c:pt idx="6">
                  <c:v>0.13471246572070922</c:v>
                </c:pt>
                <c:pt idx="7">
                  <c:v>0.13507208395128062</c:v>
                </c:pt>
                <c:pt idx="8">
                  <c:v>0.13628575766119413</c:v>
                </c:pt>
              </c:numCache>
            </c:numRef>
          </c:val>
          <c:extLst>
            <c:ext xmlns:c16="http://schemas.microsoft.com/office/drawing/2014/chart" uri="{C3380CC4-5D6E-409C-BE32-E72D297353CC}">
              <c16:uniqueId val="{00000002-4C26-440B-9CEB-A065335D5BCF}"/>
            </c:ext>
          </c:extLst>
        </c:ser>
        <c:dLbls>
          <c:dLblPos val="ctr"/>
          <c:showLegendKey val="0"/>
          <c:showVal val="1"/>
          <c:showCatName val="0"/>
          <c:showSerName val="0"/>
          <c:showPercent val="0"/>
          <c:showBubbleSize val="0"/>
        </c:dLbls>
        <c:gapWidth val="50"/>
        <c:overlap val="100"/>
        <c:axId val="203270911"/>
        <c:axId val="203269471"/>
      </c:barChart>
      <c:catAx>
        <c:axId val="203270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203269471"/>
        <c:crosses val="autoZero"/>
        <c:auto val="1"/>
        <c:lblAlgn val="ctr"/>
        <c:lblOffset val="100"/>
        <c:noMultiLvlLbl val="0"/>
      </c:catAx>
      <c:valAx>
        <c:axId val="203269471"/>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032709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'Ark1'!$A$2</c:f>
              <c:strCache>
                <c:ptCount val="1"/>
                <c:pt idx="0">
                  <c:v>Kvinder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c:v>
                </c:pt>
                <c:pt idx="1">
                  <c:v>28-31 timer</c:v>
                </c:pt>
                <c:pt idx="2">
                  <c:v>20-27 timer</c:v>
                </c:pt>
                <c:pt idx="3">
                  <c:v>8-19 timer</c:v>
                </c:pt>
                <c:pt idx="4">
                  <c:v>0-7 timer</c:v>
                </c:pt>
              </c:strCache>
            </c:strRef>
          </c:cat>
          <c:val>
            <c:numRef>
              <c:f>'Ark1'!$B$2:$F$2</c:f>
              <c:numCache>
                <c:formatCode>0.0%</c:formatCode>
                <c:ptCount val="5"/>
                <c:pt idx="0">
                  <c:v>0.49746529377971099</c:v>
                </c:pt>
                <c:pt idx="1">
                  <c:v>0.31359019198111121</c:v>
                </c:pt>
                <c:pt idx="2">
                  <c:v>8.352851307756895E-2</c:v>
                </c:pt>
                <c:pt idx="3">
                  <c:v>6.4721813624913985E-2</c:v>
                </c:pt>
                <c:pt idx="4">
                  <c:v>4.0694187536694841E-2</c:v>
                </c:pt>
              </c:numCache>
            </c:numRef>
          </c:val>
          <c:extLst>
            <c:ext xmlns:c16="http://schemas.microsoft.com/office/drawing/2014/chart" uri="{C3380CC4-5D6E-409C-BE32-E72D297353CC}">
              <c16:uniqueId val="{00000000-8548-44A8-A2AA-CD22145846DB}"/>
            </c:ext>
          </c:extLst>
        </c:ser>
        <c:dLbls>
          <c:dLblPos val="outEnd"/>
          <c:showLegendKey val="0"/>
          <c:showVal val="1"/>
          <c:showCatName val="0"/>
          <c:showSerName val="0"/>
          <c:showPercent val="0"/>
          <c:showBubbleSize val="0"/>
        </c:dLbls>
        <c:gapWidth val="100"/>
        <c:overlap val="-27"/>
        <c:axId val="1001866384"/>
        <c:axId val="1001867632"/>
      </c:barChart>
      <c:catAx>
        <c:axId val="100186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crossAx val="1001867632"/>
        <c:crosses val="autoZero"/>
        <c:auto val="1"/>
        <c:lblAlgn val="ctr"/>
        <c:lblOffset val="100"/>
        <c:noMultiLvlLbl val="0"/>
      </c:catAx>
      <c:valAx>
        <c:axId val="1001867632"/>
        <c:scaling>
          <c:orientation val="minMax"/>
        </c:scaling>
        <c:delete val="1"/>
        <c:axPos val="l"/>
        <c:numFmt formatCode="0.0%" sourceLinked="1"/>
        <c:majorTickMark val="out"/>
        <c:minorTickMark val="none"/>
        <c:tickLblPos val="nextTo"/>
        <c:crossAx val="1001866384"/>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da-DK"/>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'Ark1'!$A$2</c:f>
              <c:strCache>
                <c:ptCount val="1"/>
                <c:pt idx="0">
                  <c:v>Kvinder</c:v>
                </c:pt>
              </c:strCache>
            </c:strRef>
          </c:tx>
          <c:dPt>
            <c:idx val="0"/>
            <c:bubble3D val="0"/>
            <c:spPr>
              <a:solidFill>
                <a:schemeClr val="accent2"/>
              </a:solidFill>
              <a:ln>
                <a:noFill/>
              </a:ln>
              <a:effectLst/>
            </c:spPr>
            <c:extLst>
              <c:ext xmlns:c16="http://schemas.microsoft.com/office/drawing/2014/chart" uri="{C3380CC4-5D6E-409C-BE32-E72D297353CC}">
                <c16:uniqueId val="{00000001-B603-499C-8D7C-A7194F973260}"/>
              </c:ext>
            </c:extLst>
          </c:dPt>
          <c:dPt>
            <c:idx val="1"/>
            <c:bubble3D val="0"/>
            <c:spPr>
              <a:solidFill>
                <a:schemeClr val="accent1"/>
              </a:solidFill>
              <a:ln>
                <a:noFill/>
              </a:ln>
              <a:effectLst/>
            </c:spPr>
            <c:extLst>
              <c:ext xmlns:c16="http://schemas.microsoft.com/office/drawing/2014/chart" uri="{C3380CC4-5D6E-409C-BE32-E72D297353CC}">
                <c16:uniqueId val="{00000003-B603-499C-8D7C-A7194F973260}"/>
              </c:ext>
            </c:extLst>
          </c:dPt>
          <c:dPt>
            <c:idx val="2"/>
            <c:bubble3D val="0"/>
            <c:spPr>
              <a:solidFill>
                <a:schemeClr val="accent4"/>
              </a:solidFill>
              <a:ln>
                <a:noFill/>
              </a:ln>
              <a:effectLst/>
            </c:spPr>
            <c:extLst>
              <c:ext xmlns:c16="http://schemas.microsoft.com/office/drawing/2014/chart" uri="{C3380CC4-5D6E-409C-BE32-E72D297353CC}">
                <c16:uniqueId val="{00000005-B603-499C-8D7C-A7194F973260}"/>
              </c:ext>
            </c:extLst>
          </c:dPt>
          <c:dLbls>
            <c:dLbl>
              <c:idx val="2"/>
              <c:dLblPos val="in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B603-499C-8D7C-A7194F97326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Deltid</c:v>
                </c:pt>
                <c:pt idx="1">
                  <c:v>Fuldtid</c:v>
                </c:pt>
                <c:pt idx="2">
                  <c:v>Timeløn</c:v>
                </c:pt>
              </c:strCache>
            </c:strRef>
          </c:cat>
          <c:val>
            <c:numRef>
              <c:f>'Ark1'!$B$2:$D$2</c:f>
              <c:numCache>
                <c:formatCode>0.0%</c:formatCode>
                <c:ptCount val="3"/>
                <c:pt idx="0">
                  <c:v>0.42941996139582295</c:v>
                </c:pt>
                <c:pt idx="1">
                  <c:v>0.43429428094298295</c:v>
                </c:pt>
                <c:pt idx="2">
                  <c:v>0.13628575766119413</c:v>
                </c:pt>
              </c:numCache>
            </c:numRef>
          </c:val>
          <c:extLst>
            <c:ext xmlns:c16="http://schemas.microsoft.com/office/drawing/2014/chart" uri="{C3380CC4-5D6E-409C-BE32-E72D297353CC}">
              <c16:uniqueId val="{00000006-B603-499C-8D7C-A7194F973260}"/>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'Ark1'!$A$3</c:f>
              <c:strCache>
                <c:ptCount val="1"/>
                <c:pt idx="0">
                  <c:v>Mænd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c:v>
                </c:pt>
                <c:pt idx="1">
                  <c:v>28-31 timer</c:v>
                </c:pt>
                <c:pt idx="2">
                  <c:v>20-27 timer</c:v>
                </c:pt>
                <c:pt idx="3">
                  <c:v>8-19 timer</c:v>
                </c:pt>
                <c:pt idx="4">
                  <c:v>0-7 timer</c:v>
                </c:pt>
              </c:strCache>
            </c:strRef>
          </c:cat>
          <c:val>
            <c:numRef>
              <c:f>'Ark1'!$B$3:$F$3</c:f>
              <c:numCache>
                <c:formatCode>0.0%</c:formatCode>
                <c:ptCount val="5"/>
                <c:pt idx="0">
                  <c:v>0.34672501614176054</c:v>
                </c:pt>
                <c:pt idx="1">
                  <c:v>0.26013343855369825</c:v>
                </c:pt>
                <c:pt idx="2">
                  <c:v>0.12059688643374704</c:v>
                </c:pt>
                <c:pt idx="3">
                  <c:v>0.16547098070162852</c:v>
                </c:pt>
                <c:pt idx="4">
                  <c:v>0.10707367816916565</c:v>
                </c:pt>
              </c:numCache>
            </c:numRef>
          </c:val>
          <c:extLst>
            <c:ext xmlns:c16="http://schemas.microsoft.com/office/drawing/2014/chart" uri="{C3380CC4-5D6E-409C-BE32-E72D297353CC}">
              <c16:uniqueId val="{00000000-8548-44A8-A2AA-CD22145846DB}"/>
            </c:ext>
          </c:extLst>
        </c:ser>
        <c:dLbls>
          <c:dLblPos val="outEnd"/>
          <c:showLegendKey val="0"/>
          <c:showVal val="1"/>
          <c:showCatName val="0"/>
          <c:showSerName val="0"/>
          <c:showPercent val="0"/>
          <c:showBubbleSize val="0"/>
        </c:dLbls>
        <c:gapWidth val="100"/>
        <c:overlap val="-27"/>
        <c:axId val="1001866384"/>
        <c:axId val="1001867632"/>
      </c:barChart>
      <c:catAx>
        <c:axId val="100186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da-DK"/>
          </a:p>
        </c:txPr>
        <c:crossAx val="1001867632"/>
        <c:crosses val="autoZero"/>
        <c:auto val="1"/>
        <c:lblAlgn val="ctr"/>
        <c:lblOffset val="100"/>
        <c:noMultiLvlLbl val="0"/>
      </c:catAx>
      <c:valAx>
        <c:axId val="1001867632"/>
        <c:scaling>
          <c:orientation val="minMax"/>
          <c:max val="0.60000000000000009"/>
        </c:scaling>
        <c:delete val="1"/>
        <c:axPos val="l"/>
        <c:numFmt formatCode="0.0%" sourceLinked="1"/>
        <c:majorTickMark val="out"/>
        <c:minorTickMark val="none"/>
        <c:tickLblPos val="nextTo"/>
        <c:crossAx val="1001866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da-DK"/>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'Ark1'!$A$2</c:f>
              <c:strCache>
                <c:ptCount val="1"/>
                <c:pt idx="0">
                  <c:v>Mænd</c:v>
                </c:pt>
              </c:strCache>
            </c:strRef>
          </c:tx>
          <c:dPt>
            <c:idx val="0"/>
            <c:bubble3D val="0"/>
            <c:spPr>
              <a:solidFill>
                <a:schemeClr val="accent2"/>
              </a:solidFill>
              <a:ln>
                <a:noFill/>
              </a:ln>
              <a:effectLst/>
            </c:spPr>
            <c:extLst>
              <c:ext xmlns:c16="http://schemas.microsoft.com/office/drawing/2014/chart" uri="{C3380CC4-5D6E-409C-BE32-E72D297353CC}">
                <c16:uniqueId val="{00000001-B603-499C-8D7C-A7194F973260}"/>
              </c:ext>
            </c:extLst>
          </c:dPt>
          <c:dPt>
            <c:idx val="1"/>
            <c:bubble3D val="0"/>
            <c:spPr>
              <a:solidFill>
                <a:schemeClr val="accent1"/>
              </a:solidFill>
              <a:ln>
                <a:noFill/>
              </a:ln>
              <a:effectLst/>
            </c:spPr>
            <c:extLst>
              <c:ext xmlns:c16="http://schemas.microsoft.com/office/drawing/2014/chart" uri="{C3380CC4-5D6E-409C-BE32-E72D297353CC}">
                <c16:uniqueId val="{00000003-B603-499C-8D7C-A7194F973260}"/>
              </c:ext>
            </c:extLst>
          </c:dPt>
          <c:dPt>
            <c:idx val="2"/>
            <c:bubble3D val="0"/>
            <c:spPr>
              <a:solidFill>
                <a:schemeClr val="accent4"/>
              </a:solidFill>
              <a:ln>
                <a:noFill/>
              </a:ln>
              <a:effectLst/>
            </c:spPr>
            <c:extLst>
              <c:ext xmlns:c16="http://schemas.microsoft.com/office/drawing/2014/chart" uri="{C3380CC4-5D6E-409C-BE32-E72D297353CC}">
                <c16:uniqueId val="{00000005-B603-499C-8D7C-A7194F973260}"/>
              </c:ext>
            </c:extLst>
          </c:dPt>
          <c:dLbls>
            <c:dLbl>
              <c:idx val="2"/>
              <c:dLblPos val="inEnd"/>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B603-499C-8D7C-A7194F97326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'Ark1'!$B$1:$D$1</c:f>
              <c:strCache>
                <c:ptCount val="3"/>
                <c:pt idx="0">
                  <c:v>Deltid</c:v>
                </c:pt>
                <c:pt idx="1">
                  <c:v>Fuldtid</c:v>
                </c:pt>
                <c:pt idx="2">
                  <c:v>Timeløn</c:v>
                </c:pt>
              </c:strCache>
            </c:strRef>
          </c:cat>
          <c:val>
            <c:numRef>
              <c:f>'Ark1'!$B$2:$D$2</c:f>
              <c:numCache>
                <c:formatCode>0.0%</c:formatCode>
                <c:ptCount val="3"/>
                <c:pt idx="0">
                  <c:v>0.22347273324836273</c:v>
                </c:pt>
                <c:pt idx="1">
                  <c:v>0.58285837962628961</c:v>
                </c:pt>
                <c:pt idx="2">
                  <c:v>0.19366888712534769</c:v>
                </c:pt>
              </c:numCache>
            </c:numRef>
          </c:val>
          <c:extLst>
            <c:ext xmlns:c16="http://schemas.microsoft.com/office/drawing/2014/chart" uri="{C3380CC4-5D6E-409C-BE32-E72D297353CC}">
              <c16:uniqueId val="{00000006-B603-499C-8D7C-A7194F973260}"/>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'Ark1'!$A$2</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timer/uge</c:v>
                </c:pt>
                <c:pt idx="1">
                  <c:v>28-31 timer/uge</c:v>
                </c:pt>
                <c:pt idx="2">
                  <c:v>20-27 timer/uge</c:v>
                </c:pt>
                <c:pt idx="3">
                  <c:v>8-19 timer/uge</c:v>
                </c:pt>
                <c:pt idx="4">
                  <c:v>0-7 timer/uge</c:v>
                </c:pt>
              </c:strCache>
            </c:strRef>
          </c:cat>
          <c:val>
            <c:numRef>
              <c:f>'Ark1'!$B$2:$F$2</c:f>
              <c:numCache>
                <c:formatCode>0.0%</c:formatCode>
                <c:ptCount val="5"/>
                <c:pt idx="0">
                  <c:v>0.44591907713710593</c:v>
                </c:pt>
                <c:pt idx="1">
                  <c:v>0.3704624779164179</c:v>
                </c:pt>
                <c:pt idx="2">
                  <c:v>9.2581763116262747E-2</c:v>
                </c:pt>
                <c:pt idx="3">
                  <c:v>5.5770663153812537E-2</c:v>
                </c:pt>
                <c:pt idx="4">
                  <c:v>3.5266018676400883E-2</c:v>
                </c:pt>
              </c:numCache>
            </c:numRef>
          </c:val>
          <c:extLst>
            <c:ext xmlns:c16="http://schemas.microsoft.com/office/drawing/2014/chart" uri="{C3380CC4-5D6E-409C-BE32-E72D297353CC}">
              <c16:uniqueId val="{00000000-8548-44A8-A2AA-CD22145846DB}"/>
            </c:ext>
          </c:extLst>
        </c:ser>
        <c:ser>
          <c:idx val="1"/>
          <c:order val="1"/>
          <c:tx>
            <c:strRef>
              <c:f>'Ark1'!$A$3</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timer/uge</c:v>
                </c:pt>
                <c:pt idx="1">
                  <c:v>28-31 timer/uge</c:v>
                </c:pt>
                <c:pt idx="2">
                  <c:v>20-27 timer/uge</c:v>
                </c:pt>
                <c:pt idx="3">
                  <c:v>8-19 timer/uge</c:v>
                </c:pt>
                <c:pt idx="4">
                  <c:v>0-7 timer/uge</c:v>
                </c:pt>
              </c:strCache>
            </c:strRef>
          </c:cat>
          <c:val>
            <c:numRef>
              <c:f>'Ark1'!$B$3:$F$3</c:f>
              <c:numCache>
                <c:formatCode>0.0%</c:formatCode>
                <c:ptCount val="5"/>
                <c:pt idx="0">
                  <c:v>0.49746529377971099</c:v>
                </c:pt>
                <c:pt idx="1">
                  <c:v>0.31359019198111121</c:v>
                </c:pt>
                <c:pt idx="2">
                  <c:v>8.352851307756895E-2</c:v>
                </c:pt>
                <c:pt idx="3">
                  <c:v>6.4721813624913985E-2</c:v>
                </c:pt>
                <c:pt idx="4">
                  <c:v>4.0694187536694841E-2</c:v>
                </c:pt>
              </c:numCache>
            </c:numRef>
          </c:val>
          <c:extLst>
            <c:ext xmlns:c16="http://schemas.microsoft.com/office/drawing/2014/chart" uri="{C3380CC4-5D6E-409C-BE32-E72D297353CC}">
              <c16:uniqueId val="{00000003-FBC0-4EDA-B01C-86AFEF48912F}"/>
            </c:ext>
          </c:extLst>
        </c:ser>
        <c:dLbls>
          <c:dLblPos val="outEnd"/>
          <c:showLegendKey val="0"/>
          <c:showVal val="1"/>
          <c:showCatName val="0"/>
          <c:showSerName val="0"/>
          <c:showPercent val="0"/>
          <c:showBubbleSize val="0"/>
        </c:dLbls>
        <c:gapWidth val="100"/>
        <c:overlap val="-27"/>
        <c:axId val="1001866384"/>
        <c:axId val="1001867632"/>
      </c:barChart>
      <c:catAx>
        <c:axId val="100186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001867632"/>
        <c:crosses val="autoZero"/>
        <c:auto val="1"/>
        <c:lblAlgn val="ctr"/>
        <c:lblOffset val="100"/>
        <c:noMultiLvlLbl val="0"/>
      </c:catAx>
      <c:valAx>
        <c:axId val="1001867632"/>
        <c:scaling>
          <c:orientation val="minMax"/>
        </c:scaling>
        <c:delete val="1"/>
        <c:axPos val="l"/>
        <c:numFmt formatCode="0.0%" sourceLinked="1"/>
        <c:majorTickMark val="none"/>
        <c:minorTickMark val="none"/>
        <c:tickLblPos val="nextTo"/>
        <c:crossAx val="10018663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tx>
            <c:strRef>
              <c:f>'Ark1'!$A$2</c:f>
              <c:strCache>
                <c:ptCount val="1"/>
                <c:pt idx="0">
                  <c:v>2017</c:v>
                </c:pt>
              </c:strCache>
            </c:strRef>
          </c:tx>
          <c:spPr>
            <a:pattFill prst="ltUpDiag">
              <a:fgClr>
                <a:schemeClr val="accent2"/>
              </a:fgClr>
              <a:bgClr>
                <a:schemeClr val="accent2">
                  <a:lumMod val="40000"/>
                  <a:lumOff val="60000"/>
                </a:schemeClr>
              </a:bgClr>
            </a:patt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timer/uge</c:v>
                </c:pt>
                <c:pt idx="1">
                  <c:v>28-31 timer/uge</c:v>
                </c:pt>
                <c:pt idx="2">
                  <c:v>20-27 timer/uge</c:v>
                </c:pt>
                <c:pt idx="3">
                  <c:v>8-19 timer/uge</c:v>
                </c:pt>
                <c:pt idx="4">
                  <c:v>0-7 timer/uge</c:v>
                </c:pt>
              </c:strCache>
            </c:strRef>
          </c:cat>
          <c:val>
            <c:numRef>
              <c:f>'Ark1'!$B$2:$F$2</c:f>
              <c:numCache>
                <c:formatCode>0.0%</c:formatCode>
                <c:ptCount val="5"/>
                <c:pt idx="0">
                  <c:v>0.31099677918601248</c:v>
                </c:pt>
                <c:pt idx="1">
                  <c:v>0.2619734805705442</c:v>
                </c:pt>
                <c:pt idx="2">
                  <c:v>0.1306311958840507</c:v>
                </c:pt>
                <c:pt idx="3">
                  <c:v>0.17041034006776257</c:v>
                </c:pt>
                <c:pt idx="4">
                  <c:v>0.12598820429163007</c:v>
                </c:pt>
              </c:numCache>
            </c:numRef>
          </c:val>
          <c:extLst>
            <c:ext xmlns:c16="http://schemas.microsoft.com/office/drawing/2014/chart" uri="{C3380CC4-5D6E-409C-BE32-E72D297353CC}">
              <c16:uniqueId val="{00000000-5246-4933-AE7E-A0B018ED1A16}"/>
            </c:ext>
          </c:extLst>
        </c:ser>
        <c:ser>
          <c:idx val="1"/>
          <c:order val="1"/>
          <c:tx>
            <c:strRef>
              <c:f>'Ark1'!$A$3</c:f>
              <c:strCache>
                <c:ptCount val="1"/>
                <c:pt idx="0">
                  <c:v>2025</c:v>
                </c:pt>
              </c:strCache>
            </c:strRef>
          </c:tx>
          <c:spPr>
            <a:solidFill>
              <a:schemeClr val="accent2">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32-36 timer/uge</c:v>
                </c:pt>
                <c:pt idx="1">
                  <c:v>28-31 timer/uge</c:v>
                </c:pt>
                <c:pt idx="2">
                  <c:v>20-27 timer/uge</c:v>
                </c:pt>
                <c:pt idx="3">
                  <c:v>8-19 timer/uge</c:v>
                </c:pt>
                <c:pt idx="4">
                  <c:v>0-7 timer/uge</c:v>
                </c:pt>
              </c:strCache>
            </c:strRef>
          </c:cat>
          <c:val>
            <c:numRef>
              <c:f>'Ark1'!$B$3:$F$3</c:f>
              <c:numCache>
                <c:formatCode>0.0%</c:formatCode>
                <c:ptCount val="5"/>
                <c:pt idx="0">
                  <c:v>0.34672501614176054</c:v>
                </c:pt>
                <c:pt idx="1">
                  <c:v>0.26013343855369825</c:v>
                </c:pt>
                <c:pt idx="2">
                  <c:v>0.12059688643374704</c:v>
                </c:pt>
                <c:pt idx="3">
                  <c:v>0.16547098070162852</c:v>
                </c:pt>
                <c:pt idx="4">
                  <c:v>0.10707367816916565</c:v>
                </c:pt>
              </c:numCache>
            </c:numRef>
          </c:val>
          <c:extLst>
            <c:ext xmlns:c16="http://schemas.microsoft.com/office/drawing/2014/chart" uri="{C3380CC4-5D6E-409C-BE32-E72D297353CC}">
              <c16:uniqueId val="{00000001-F8FA-4CF4-A571-413C65F00830}"/>
            </c:ext>
          </c:extLst>
        </c:ser>
        <c:dLbls>
          <c:dLblPos val="outEnd"/>
          <c:showLegendKey val="0"/>
          <c:showVal val="1"/>
          <c:showCatName val="0"/>
          <c:showSerName val="0"/>
          <c:showPercent val="0"/>
          <c:showBubbleSize val="0"/>
        </c:dLbls>
        <c:gapWidth val="100"/>
        <c:overlap val="-27"/>
        <c:axId val="1001866384"/>
        <c:axId val="1001867632"/>
      </c:barChart>
      <c:catAx>
        <c:axId val="100186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001867632"/>
        <c:crosses val="autoZero"/>
        <c:auto val="1"/>
        <c:lblAlgn val="ctr"/>
        <c:lblOffset val="100"/>
        <c:noMultiLvlLbl val="0"/>
      </c:catAx>
      <c:valAx>
        <c:axId val="1001867632"/>
        <c:scaling>
          <c:orientation val="minMax"/>
          <c:max val="0.60000000000000009"/>
        </c:scaling>
        <c:delete val="1"/>
        <c:axPos val="l"/>
        <c:numFmt formatCode="0.0%" sourceLinked="1"/>
        <c:majorTickMark val="none"/>
        <c:minorTickMark val="none"/>
        <c:tickLblPos val="nextTo"/>
        <c:crossAx val="10018663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'Ark1'!$B$1</c:f>
              <c:strCache>
                <c:ptCount val="1"/>
                <c:pt idx="0">
                  <c:v>Fuldtid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'Ark1'!$A$2:$A$10</c:f>
              <c:strCache>
                <c:ptCount val="9"/>
                <c:pt idx="0">
                  <c:v>18-23 år</c:v>
                </c:pt>
                <c:pt idx="1">
                  <c:v>24-29 år</c:v>
                </c:pt>
                <c:pt idx="2">
                  <c:v>30-35 år</c:v>
                </c:pt>
                <c:pt idx="3">
                  <c:v>36-41 år</c:v>
                </c:pt>
                <c:pt idx="4">
                  <c:v>42-47 år</c:v>
                </c:pt>
                <c:pt idx="5">
                  <c:v>48-53 år</c:v>
                </c:pt>
                <c:pt idx="6">
                  <c:v>54-59 år</c:v>
                </c:pt>
                <c:pt idx="7">
                  <c:v>60-64 år</c:v>
                </c:pt>
                <c:pt idx="8">
                  <c:v>65 år eller derover</c:v>
                </c:pt>
              </c:strCache>
            </c:strRef>
          </c:cat>
          <c:val>
            <c:numRef>
              <c:f>'Ark1'!$B$2:$B$10</c:f>
              <c:numCache>
                <c:formatCode>0.0%</c:formatCode>
                <c:ptCount val="9"/>
                <c:pt idx="0">
                  <c:v>0.1136426510690432</c:v>
                </c:pt>
                <c:pt idx="1">
                  <c:v>0.41023464368116319</c:v>
                </c:pt>
                <c:pt idx="2">
                  <c:v>0.54213823935118244</c:v>
                </c:pt>
                <c:pt idx="3">
                  <c:v>0.54002190211439638</c:v>
                </c:pt>
                <c:pt idx="4">
                  <c:v>0.56508150609445162</c:v>
                </c:pt>
                <c:pt idx="5">
                  <c:v>0.58544839255499159</c:v>
                </c:pt>
                <c:pt idx="6">
                  <c:v>0.55038166794139265</c:v>
                </c:pt>
                <c:pt idx="7">
                  <c:v>0.47689855579528445</c:v>
                </c:pt>
                <c:pt idx="8">
                  <c:v>0.30708359923420547</c:v>
                </c:pt>
              </c:numCache>
            </c:numRef>
          </c:val>
          <c:extLst>
            <c:ext xmlns:c16="http://schemas.microsoft.com/office/drawing/2014/chart" uri="{C3380CC4-5D6E-409C-BE32-E72D297353CC}">
              <c16:uniqueId val="{00000000-E171-4805-A978-5D1791A3E3CA}"/>
            </c:ext>
          </c:extLst>
        </c:ser>
        <c:ser>
          <c:idx val="1"/>
          <c:order val="1"/>
          <c:tx>
            <c:strRef>
              <c:f>'Ark1'!$C$1</c:f>
              <c:strCache>
                <c:ptCount val="1"/>
                <c:pt idx="0">
                  <c:v>Deltid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'Ark1'!$A$2:$A$10</c:f>
              <c:strCache>
                <c:ptCount val="9"/>
                <c:pt idx="0">
                  <c:v>18-23 år</c:v>
                </c:pt>
                <c:pt idx="1">
                  <c:v>24-29 år</c:v>
                </c:pt>
                <c:pt idx="2">
                  <c:v>30-35 år</c:v>
                </c:pt>
                <c:pt idx="3">
                  <c:v>36-41 år</c:v>
                </c:pt>
                <c:pt idx="4">
                  <c:v>42-47 år</c:v>
                </c:pt>
                <c:pt idx="5">
                  <c:v>48-53 år</c:v>
                </c:pt>
                <c:pt idx="6">
                  <c:v>54-59 år</c:v>
                </c:pt>
                <c:pt idx="7">
                  <c:v>60-64 år</c:v>
                </c:pt>
                <c:pt idx="8">
                  <c:v>65 år eller derover</c:v>
                </c:pt>
              </c:strCache>
            </c:strRef>
          </c:cat>
          <c:val>
            <c:numRef>
              <c:f>'Ark1'!$C$2:$C$10</c:f>
              <c:numCache>
                <c:formatCode>0.0%</c:formatCode>
                <c:ptCount val="9"/>
                <c:pt idx="0">
                  <c:v>0.26251827846500414</c:v>
                </c:pt>
                <c:pt idx="1">
                  <c:v>0.33483522702537982</c:v>
                </c:pt>
                <c:pt idx="2">
                  <c:v>0.38242675042794699</c:v>
                </c:pt>
                <c:pt idx="3">
                  <c:v>0.39959565327268132</c:v>
                </c:pt>
                <c:pt idx="4">
                  <c:v>0.37861266922178538</c:v>
                </c:pt>
                <c:pt idx="5">
                  <c:v>0.35841291691760591</c:v>
                </c:pt>
                <c:pt idx="6">
                  <c:v>0.39775948171143205</c:v>
                </c:pt>
                <c:pt idx="7">
                  <c:v>0.47314712228118255</c:v>
                </c:pt>
                <c:pt idx="8">
                  <c:v>0.48725803020633907</c:v>
                </c:pt>
              </c:numCache>
            </c:numRef>
          </c:val>
          <c:extLst>
            <c:ext xmlns:c16="http://schemas.microsoft.com/office/drawing/2014/chart" uri="{C3380CC4-5D6E-409C-BE32-E72D297353CC}">
              <c16:uniqueId val="{00000001-E171-4805-A978-5D1791A3E3CA}"/>
            </c:ext>
          </c:extLst>
        </c:ser>
        <c:ser>
          <c:idx val="2"/>
          <c:order val="2"/>
          <c:tx>
            <c:strRef>
              <c:f>'Ark1'!$D$1</c:f>
              <c:strCache>
                <c:ptCount val="1"/>
                <c:pt idx="0">
                  <c:v>Timeløn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'Ark1'!$A$2:$A$10</c:f>
              <c:strCache>
                <c:ptCount val="9"/>
                <c:pt idx="0">
                  <c:v>18-23 år</c:v>
                </c:pt>
                <c:pt idx="1">
                  <c:v>24-29 år</c:v>
                </c:pt>
                <c:pt idx="2">
                  <c:v>30-35 år</c:v>
                </c:pt>
                <c:pt idx="3">
                  <c:v>36-41 år</c:v>
                </c:pt>
                <c:pt idx="4">
                  <c:v>42-47 år</c:v>
                </c:pt>
                <c:pt idx="5">
                  <c:v>48-53 år</c:v>
                </c:pt>
                <c:pt idx="6">
                  <c:v>54-59 år</c:v>
                </c:pt>
                <c:pt idx="7">
                  <c:v>60-64 år</c:v>
                </c:pt>
                <c:pt idx="8">
                  <c:v>65 år eller derover</c:v>
                </c:pt>
              </c:strCache>
            </c:strRef>
          </c:cat>
          <c:val>
            <c:numRef>
              <c:f>'Ark1'!$D$2:$D$10</c:f>
              <c:numCache>
                <c:formatCode>0.0%</c:formatCode>
                <c:ptCount val="9"/>
                <c:pt idx="0">
                  <c:v>0.62383907046595266</c:v>
                </c:pt>
                <c:pt idx="1">
                  <c:v>0.25493012929345699</c:v>
                </c:pt>
                <c:pt idx="2">
                  <c:v>7.5435010220870513E-2</c:v>
                </c:pt>
                <c:pt idx="3">
                  <c:v>6.0382444612922248E-2</c:v>
                </c:pt>
                <c:pt idx="4">
                  <c:v>5.6305824683762933E-2</c:v>
                </c:pt>
                <c:pt idx="5">
                  <c:v>5.6138690527402564E-2</c:v>
                </c:pt>
                <c:pt idx="6">
                  <c:v>5.1858850347175356E-2</c:v>
                </c:pt>
                <c:pt idx="7">
                  <c:v>4.9954321923532954E-2</c:v>
                </c:pt>
                <c:pt idx="8">
                  <c:v>0.20565837055945543</c:v>
                </c:pt>
              </c:numCache>
            </c:numRef>
          </c:val>
          <c:extLst>
            <c:ext xmlns:c16="http://schemas.microsoft.com/office/drawing/2014/chart" uri="{C3380CC4-5D6E-409C-BE32-E72D297353CC}">
              <c16:uniqueId val="{00000002-E171-4805-A978-5D1791A3E3CA}"/>
            </c:ext>
          </c:extLst>
        </c:ser>
        <c:dLbls>
          <c:dLblPos val="ctr"/>
          <c:showLegendKey val="0"/>
          <c:showVal val="1"/>
          <c:showCatName val="0"/>
          <c:showSerName val="0"/>
          <c:showPercent val="0"/>
          <c:showBubbleSize val="0"/>
        </c:dLbls>
        <c:gapWidth val="100"/>
        <c:overlap val="100"/>
        <c:axId val="1079392080"/>
        <c:axId val="1079408720"/>
      </c:barChart>
      <c:catAx>
        <c:axId val="107939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079408720"/>
        <c:crosses val="autoZero"/>
        <c:auto val="1"/>
        <c:lblAlgn val="ctr"/>
        <c:lblOffset val="100"/>
        <c:noMultiLvlLbl val="0"/>
      </c:catAx>
      <c:valAx>
        <c:axId val="1079408720"/>
        <c:scaling>
          <c:orientation val="minMax"/>
        </c:scaling>
        <c:delete val="1"/>
        <c:axPos val="l"/>
        <c:numFmt formatCode="0%" sourceLinked="1"/>
        <c:majorTickMark val="none"/>
        <c:minorTickMark val="none"/>
        <c:tickLblPos val="nextTo"/>
        <c:crossAx val="107939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'Ark1'!$B$1</c:f>
              <c:strCache>
                <c:ptCount val="1"/>
                <c:pt idx="0">
                  <c:v>Deltidsansatte</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'Ark1'!$B$2:$B$10</c:f>
              <c:numCache>
                <c:formatCode>0.0</c:formatCode>
                <c:ptCount val="9"/>
                <c:pt idx="0">
                  <c:v>28.90491894412358</c:v>
                </c:pt>
                <c:pt idx="1">
                  <c:v>28.992847661263919</c:v>
                </c:pt>
                <c:pt idx="2">
                  <c:v>29.05191030900151</c:v>
                </c:pt>
                <c:pt idx="3">
                  <c:v>29.094332592476569</c:v>
                </c:pt>
                <c:pt idx="4">
                  <c:v>29.243989766915121</c:v>
                </c:pt>
                <c:pt idx="5">
                  <c:v>29.222547773435799</c:v>
                </c:pt>
                <c:pt idx="6">
                  <c:v>29.141349047532589</c:v>
                </c:pt>
                <c:pt idx="7">
                  <c:v>28.984525365342531</c:v>
                </c:pt>
                <c:pt idx="8">
                  <c:v>28.751475405606499</c:v>
                </c:pt>
              </c:numCache>
            </c:numRef>
          </c:val>
          <c:smooth val="0"/>
          <c:extLst>
            <c:ext xmlns:c16="http://schemas.microsoft.com/office/drawing/2014/chart" uri="{C3380CC4-5D6E-409C-BE32-E72D297353CC}">
              <c16:uniqueId val="{00000000-FFB0-4A5F-8C62-3A7A825F7306}"/>
            </c:ext>
          </c:extLst>
        </c:ser>
        <c:ser>
          <c:idx val="1"/>
          <c:order val="1"/>
          <c:tx>
            <c:strRef>
              <c:f>'Ark1'!$C$1</c:f>
              <c:strCache>
                <c:ptCount val="1"/>
                <c:pt idx="0">
                  <c:v>Månedslønnede</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'Ark1'!$A$2:$A$10</c:f>
              <c:numCache>
                <c:formatCode>General</c:formatCode>
                <c:ptCount val="9"/>
                <c:pt idx="0">
                  <c:v>2017</c:v>
                </c:pt>
                <c:pt idx="1">
                  <c:v>2018</c:v>
                </c:pt>
                <c:pt idx="2">
                  <c:v>2019</c:v>
                </c:pt>
                <c:pt idx="3">
                  <c:v>2020</c:v>
                </c:pt>
                <c:pt idx="4">
                  <c:v>2021</c:v>
                </c:pt>
                <c:pt idx="5">
                  <c:v>2022</c:v>
                </c:pt>
                <c:pt idx="6">
                  <c:v>2023</c:v>
                </c:pt>
                <c:pt idx="7">
                  <c:v>2024</c:v>
                </c:pt>
                <c:pt idx="8">
                  <c:v>2025</c:v>
                </c:pt>
              </c:numCache>
            </c:numRef>
          </c:cat>
          <c:val>
            <c:numRef>
              <c:f>'Ark1'!$C$2:$C$10</c:f>
              <c:numCache>
                <c:formatCode>0.0</c:formatCode>
                <c:ptCount val="9"/>
                <c:pt idx="0">
                  <c:v>33.261209523007373</c:v>
                </c:pt>
                <c:pt idx="1">
                  <c:v>33.29158652771676</c:v>
                </c:pt>
                <c:pt idx="2">
                  <c:v>33.280205397182307</c:v>
                </c:pt>
                <c:pt idx="3">
                  <c:v>33.284447523126069</c:v>
                </c:pt>
                <c:pt idx="4">
                  <c:v>33.394386709420758</c:v>
                </c:pt>
                <c:pt idx="5">
                  <c:v>33.432864802733</c:v>
                </c:pt>
                <c:pt idx="6">
                  <c:v>33.393142860265122</c:v>
                </c:pt>
                <c:pt idx="7">
                  <c:v>33.378333470563128</c:v>
                </c:pt>
                <c:pt idx="8">
                  <c:v>33.353212749819889</c:v>
                </c:pt>
              </c:numCache>
            </c:numRef>
          </c:val>
          <c:smooth val="0"/>
          <c:extLst>
            <c:ext xmlns:c16="http://schemas.microsoft.com/office/drawing/2014/chart" uri="{C3380CC4-5D6E-409C-BE32-E72D297353CC}">
              <c16:uniqueId val="{00000001-FFB0-4A5F-8C62-3A7A825F7306}"/>
            </c:ext>
          </c:extLst>
        </c:ser>
        <c:dLbls>
          <c:dLblPos val="t"/>
          <c:showLegendKey val="0"/>
          <c:showVal val="1"/>
          <c:showCatName val="0"/>
          <c:showSerName val="0"/>
          <c:showPercent val="0"/>
          <c:showBubbleSize val="0"/>
        </c:dLbls>
        <c:smooth val="0"/>
        <c:axId val="1721884831"/>
        <c:axId val="1721906879"/>
      </c:lineChart>
      <c:catAx>
        <c:axId val="172188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721906879"/>
        <c:crosses val="autoZero"/>
        <c:auto val="1"/>
        <c:lblAlgn val="ctr"/>
        <c:lblOffset val="100"/>
        <c:noMultiLvlLbl val="0"/>
      </c:catAx>
      <c:valAx>
        <c:axId val="1721906879"/>
        <c:scaling>
          <c:orientation val="minMax"/>
        </c:scaling>
        <c:delete val="1"/>
        <c:axPos val="l"/>
        <c:numFmt formatCode="0.0" sourceLinked="1"/>
        <c:majorTickMark val="none"/>
        <c:minorTickMark val="none"/>
        <c:tickLblPos val="nextTo"/>
        <c:crossAx val="17218848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1"/>
          <c:order val="0"/>
          <c:tx>
            <c:strRef>
              <c:f>'Ark1'!$C$1</c:f>
              <c:strCache>
                <c:ptCount val="1"/>
                <c:pt idx="0">
                  <c:v>gns. Timer</c:v>
                </c:pt>
              </c:strCache>
            </c:strRef>
          </c:tx>
          <c:spPr>
            <a:solidFill>
              <a:schemeClr val="accent5">
                <a:shade val="76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0-DF4B-46A3-909D-4A032E62C48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1-DF4B-46A3-909D-4A032E62C48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DF4B-46A3-909D-4A032E62C48A}"/>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3-DF4B-46A3-909D-4A032E62C48A}"/>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4-DF4B-46A3-909D-4A032E62C48A}"/>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5-DF4B-46A3-909D-4A032E62C48A}"/>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6-DF4B-46A3-909D-4A032E62C48A}"/>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7-DF4B-46A3-909D-4A032E62C48A}"/>
              </c:ext>
            </c:extLst>
          </c:dPt>
          <c:dPt>
            <c:idx val="10"/>
            <c:invertIfNegative val="0"/>
            <c:bubble3D val="0"/>
            <c:spPr>
              <a:solidFill>
                <a:srgbClr val="DC5C46"/>
              </a:solidFill>
              <a:ln>
                <a:noFill/>
              </a:ln>
              <a:effectLst/>
            </c:spPr>
            <c:extLst>
              <c:ext xmlns:c16="http://schemas.microsoft.com/office/drawing/2014/chart" uri="{C3380CC4-5D6E-409C-BE32-E72D297353CC}">
                <c16:uniqueId val="{00000008-DF4B-46A3-909D-4A032E62C48A}"/>
              </c:ext>
            </c:extLst>
          </c:dPt>
          <c:dPt>
            <c:idx val="11"/>
            <c:invertIfNegative val="0"/>
            <c:bubble3D val="0"/>
            <c:spPr>
              <a:solidFill>
                <a:srgbClr val="DC5C46"/>
              </a:solidFill>
              <a:ln>
                <a:noFill/>
              </a:ln>
              <a:effectLst/>
            </c:spPr>
            <c:extLst>
              <c:ext xmlns:c16="http://schemas.microsoft.com/office/drawing/2014/chart" uri="{C3380CC4-5D6E-409C-BE32-E72D297353CC}">
                <c16:uniqueId val="{00000009-DF4B-46A3-909D-4A032E62C48A}"/>
              </c:ext>
            </c:extLst>
          </c:dPt>
          <c:dLbls>
            <c:numFmt formatCode="0.0\ &quot;timer/uge&quot;" sourceLinked="0"/>
            <c:spPr>
              <a:noFill/>
              <a:ln>
                <a:noFill/>
              </a:ln>
              <a:effectLst/>
            </c:spPr>
            <c:txPr>
              <a:bodyPr rot="5400000" spcFirstLastPara="1" vertOverflow="ellipsis"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'Ark1'!$A$2:$B$13</c:f>
              <c:multiLvlStrCache>
                <c:ptCount val="12"/>
                <c:lvl>
                  <c:pt idx="0">
                    <c:v>2017</c:v>
                  </c:pt>
                  <c:pt idx="1">
                    <c:v>2025</c:v>
                  </c:pt>
                  <c:pt idx="2">
                    <c:v>2017</c:v>
                  </c:pt>
                  <c:pt idx="3">
                    <c:v>2025</c:v>
                  </c:pt>
                  <c:pt idx="4">
                    <c:v>2017</c:v>
                  </c:pt>
                  <c:pt idx="5">
                    <c:v>2025</c:v>
                  </c:pt>
                  <c:pt idx="6">
                    <c:v>2017</c:v>
                  </c:pt>
                  <c:pt idx="7">
                    <c:v>2025</c:v>
                  </c:pt>
                  <c:pt idx="8">
                    <c:v>2017</c:v>
                  </c:pt>
                  <c:pt idx="9">
                    <c:v>2025</c:v>
                  </c:pt>
                  <c:pt idx="10">
                    <c:v>2017</c:v>
                  </c:pt>
                  <c:pt idx="11">
                    <c:v>2025</c:v>
                  </c:pt>
                </c:lvl>
                <c:lvl>
                  <c:pt idx="0">
                    <c:v>Ældre og sundhed</c:v>
                  </c:pt>
                  <c:pt idx="2">
                    <c:v>Dagtilbud og skole</c:v>
                  </c:pt>
                  <c:pt idx="4">
                    <c:v>Socialområdet</c:v>
                  </c:pt>
                  <c:pt idx="6">
                    <c:v>Køkken og rengøring</c:v>
                  </c:pt>
                  <c:pt idx="8">
                    <c:v>Ergo- og fysioterapeut</c:v>
                  </c:pt>
                  <c:pt idx="10">
                    <c:v>Specialister (HK)</c:v>
                  </c:pt>
                </c:lvl>
              </c:multiLvlStrCache>
            </c:multiLvlStrRef>
          </c:cat>
          <c:val>
            <c:numRef>
              <c:f>'Ark1'!$C$2:$C$13</c:f>
              <c:numCache>
                <c:formatCode>#,##0.0</c:formatCode>
                <c:ptCount val="12"/>
                <c:pt idx="0">
                  <c:v>31.154181542910919</c:v>
                </c:pt>
                <c:pt idx="1">
                  <c:v>31.477507176604011</c:v>
                </c:pt>
                <c:pt idx="2">
                  <c:v>32.910304897433079</c:v>
                </c:pt>
                <c:pt idx="3">
                  <c:v>33.606643096418892</c:v>
                </c:pt>
                <c:pt idx="4">
                  <c:v>32.84985096776289</c:v>
                </c:pt>
                <c:pt idx="5">
                  <c:v>32.882627477063288</c:v>
                </c:pt>
                <c:pt idx="6">
                  <c:v>29.080155294293728</c:v>
                </c:pt>
                <c:pt idx="7">
                  <c:v>30.19906486388825</c:v>
                </c:pt>
                <c:pt idx="8">
                  <c:v>33.804627422691347</c:v>
                </c:pt>
                <c:pt idx="9">
                  <c:v>34.038831502650467</c:v>
                </c:pt>
                <c:pt idx="10">
                  <c:v>35.548055697770863</c:v>
                </c:pt>
                <c:pt idx="11">
                  <c:v>35.382719001369807</c:v>
                </c:pt>
              </c:numCache>
            </c:numRef>
          </c:val>
          <c:extLst>
            <c:ext xmlns:c16="http://schemas.microsoft.com/office/drawing/2014/chart" uri="{C3380CC4-5D6E-409C-BE32-E72D297353CC}">
              <c16:uniqueId val="{00000001-FFB0-4A5F-8C62-3A7A825F7306}"/>
            </c:ext>
          </c:extLst>
        </c:ser>
        <c:dLbls>
          <c:showLegendKey val="0"/>
          <c:showVal val="1"/>
          <c:showCatName val="0"/>
          <c:showSerName val="0"/>
          <c:showPercent val="0"/>
          <c:showBubbleSize val="0"/>
        </c:dLbls>
        <c:gapWidth val="100"/>
        <c:axId val="1721884831"/>
        <c:axId val="1721906879"/>
      </c:barChart>
      <c:catAx>
        <c:axId val="172188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721906879"/>
        <c:crosses val="autoZero"/>
        <c:auto val="1"/>
        <c:lblAlgn val="ctr"/>
        <c:lblOffset val="100"/>
        <c:noMultiLvlLbl val="0"/>
      </c:catAx>
      <c:valAx>
        <c:axId val="1721906879"/>
        <c:scaling>
          <c:orientation val="minMax"/>
          <c:min val="0"/>
        </c:scaling>
        <c:delete val="1"/>
        <c:axPos val="l"/>
        <c:numFmt formatCode="#,##0.0" sourceLinked="1"/>
        <c:majorTickMark val="out"/>
        <c:minorTickMark val="none"/>
        <c:tickLblPos val="nextTo"/>
        <c:crossAx val="17218848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1"/>
          <c:order val="0"/>
          <c:tx>
            <c:strRef>
              <c:f>'Ark1'!$C$1</c:f>
              <c:strCache>
                <c:ptCount val="1"/>
                <c:pt idx="0">
                  <c:v>antal timer/uge</c:v>
                </c:pt>
              </c:strCache>
            </c:strRef>
          </c:tx>
          <c:spPr>
            <a:solidFill>
              <a:schemeClr val="accent2"/>
            </a:solidFill>
            <a:ln>
              <a:noFill/>
            </a:ln>
            <a:effectLst/>
          </c:spPr>
          <c:invertIfNegative val="0"/>
          <c:dPt>
            <c:idx val="2"/>
            <c:invertIfNegative val="0"/>
            <c:bubble3D val="0"/>
            <c:spPr>
              <a:solidFill>
                <a:schemeClr val="accent3"/>
              </a:solidFill>
              <a:ln>
                <a:noFill/>
              </a:ln>
              <a:effectLst/>
            </c:spPr>
            <c:extLst>
              <c:ext xmlns:c16="http://schemas.microsoft.com/office/drawing/2014/chart" uri="{C3380CC4-5D6E-409C-BE32-E72D297353CC}">
                <c16:uniqueId val="{0000000B-AB10-4B53-82D8-51318E38A6B4}"/>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A-AB10-4B53-82D8-51318E38A6B4}"/>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AB10-4B53-82D8-51318E38A6B4}"/>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8-AB10-4B53-82D8-51318E38A6B4}"/>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7-AB10-4B53-82D8-51318E38A6B4}"/>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6-AB10-4B53-82D8-51318E38A6B4}"/>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5-AB10-4B53-82D8-51318E38A6B4}"/>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4-AB10-4B53-82D8-51318E38A6B4}"/>
              </c:ext>
            </c:extLst>
          </c:dPt>
          <c:dPt>
            <c:idx val="10"/>
            <c:invertIfNegative val="0"/>
            <c:bubble3D val="0"/>
            <c:spPr>
              <a:solidFill>
                <a:srgbClr val="DC5C46"/>
              </a:solidFill>
              <a:ln>
                <a:noFill/>
              </a:ln>
              <a:effectLst/>
            </c:spPr>
            <c:extLst>
              <c:ext xmlns:c16="http://schemas.microsoft.com/office/drawing/2014/chart" uri="{C3380CC4-5D6E-409C-BE32-E72D297353CC}">
                <c16:uniqueId val="{00000000-A82E-4D3F-A466-9B4B361CD635}"/>
              </c:ext>
            </c:extLst>
          </c:dPt>
          <c:dPt>
            <c:idx val="11"/>
            <c:invertIfNegative val="0"/>
            <c:bubble3D val="0"/>
            <c:spPr>
              <a:solidFill>
                <a:srgbClr val="DC5C46"/>
              </a:solidFill>
              <a:ln>
                <a:noFill/>
              </a:ln>
              <a:effectLst/>
            </c:spPr>
            <c:extLst>
              <c:ext xmlns:c16="http://schemas.microsoft.com/office/drawing/2014/chart" uri="{C3380CC4-5D6E-409C-BE32-E72D297353CC}">
                <c16:uniqueId val="{00000001-A82E-4D3F-A466-9B4B361CD635}"/>
              </c:ext>
            </c:extLst>
          </c:dPt>
          <c:dLbls>
            <c:numFmt formatCode="0.0\ &quot;timer/uge&quot;" sourceLinked="0"/>
            <c:spPr>
              <a:noFill/>
              <a:ln>
                <a:noFill/>
              </a:ln>
              <a:effectLst/>
            </c:spPr>
            <c:txPr>
              <a:bodyPr rot="5400000" spcFirstLastPara="1" vertOverflow="ellipsis"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da-D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'Ark1'!$A$2:$B$13</c:f>
              <c:multiLvlStrCache>
                <c:ptCount val="12"/>
                <c:lvl>
                  <c:pt idx="0">
                    <c:v>2017</c:v>
                  </c:pt>
                  <c:pt idx="1">
                    <c:v>2025</c:v>
                  </c:pt>
                  <c:pt idx="2">
                    <c:v>2017</c:v>
                  </c:pt>
                  <c:pt idx="3">
                    <c:v>2025</c:v>
                  </c:pt>
                  <c:pt idx="4">
                    <c:v>2017</c:v>
                  </c:pt>
                  <c:pt idx="5">
                    <c:v>2025</c:v>
                  </c:pt>
                  <c:pt idx="6">
                    <c:v>2017</c:v>
                  </c:pt>
                  <c:pt idx="7">
                    <c:v>2025</c:v>
                  </c:pt>
                  <c:pt idx="8">
                    <c:v>2017</c:v>
                  </c:pt>
                  <c:pt idx="9">
                    <c:v>2025</c:v>
                  </c:pt>
                  <c:pt idx="10">
                    <c:v>2017</c:v>
                  </c:pt>
                  <c:pt idx="11">
                    <c:v>2025</c:v>
                  </c:pt>
                </c:lvl>
                <c:lvl>
                  <c:pt idx="0">
                    <c:v>Ældre og sundhed</c:v>
                  </c:pt>
                  <c:pt idx="2">
                    <c:v>Dagtilbud og skole</c:v>
                  </c:pt>
                  <c:pt idx="4">
                    <c:v>Socialområdet</c:v>
                  </c:pt>
                  <c:pt idx="6">
                    <c:v>Køkken og rengøring</c:v>
                  </c:pt>
                  <c:pt idx="8">
                    <c:v>Ergo- og fysioterapeut</c:v>
                  </c:pt>
                  <c:pt idx="10">
                    <c:v>Specialister (HK)</c:v>
                  </c:pt>
                </c:lvl>
              </c:multiLvlStrCache>
            </c:multiLvlStrRef>
          </c:cat>
          <c:val>
            <c:numRef>
              <c:f>'Ark1'!$C$2:$C$13</c:f>
              <c:numCache>
                <c:formatCode>#,##0.0</c:formatCode>
                <c:ptCount val="12"/>
                <c:pt idx="0">
                  <c:v>30.024913657018399</c:v>
                </c:pt>
                <c:pt idx="1">
                  <c:v>29.535438765718759</c:v>
                </c:pt>
                <c:pt idx="2">
                  <c:v>30.58578626872367</c:v>
                </c:pt>
                <c:pt idx="3">
                  <c:v>31.0428783369311</c:v>
                </c:pt>
                <c:pt idx="4">
                  <c:v>28.620739568496841</c:v>
                </c:pt>
                <c:pt idx="5">
                  <c:v>28.259559034820452</c:v>
                </c:pt>
                <c:pt idx="6">
                  <c:v>26.970714838189402</c:v>
                </c:pt>
                <c:pt idx="7">
                  <c:v>27.76426300703741</c:v>
                </c:pt>
                <c:pt idx="8">
                  <c:v>31.402855377249679</c:v>
                </c:pt>
                <c:pt idx="9">
                  <c:v>31.575258676679361</c:v>
                </c:pt>
                <c:pt idx="10">
                  <c:v>30.134476279000371</c:v>
                </c:pt>
                <c:pt idx="11">
                  <c:v>30.162343141128961</c:v>
                </c:pt>
              </c:numCache>
            </c:numRef>
          </c:val>
          <c:extLst>
            <c:ext xmlns:c16="http://schemas.microsoft.com/office/drawing/2014/chart" uri="{C3380CC4-5D6E-409C-BE32-E72D297353CC}">
              <c16:uniqueId val="{00000001-FFB0-4A5F-8C62-3A7A825F7306}"/>
            </c:ext>
          </c:extLst>
        </c:ser>
        <c:dLbls>
          <c:showLegendKey val="0"/>
          <c:showVal val="1"/>
          <c:showCatName val="0"/>
          <c:showSerName val="0"/>
          <c:showPercent val="0"/>
          <c:showBubbleSize val="0"/>
        </c:dLbls>
        <c:gapWidth val="100"/>
        <c:axId val="1721884831"/>
        <c:axId val="1721906879"/>
      </c:barChart>
      <c:catAx>
        <c:axId val="172188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1721906879"/>
        <c:crosses val="autoZero"/>
        <c:auto val="1"/>
        <c:lblAlgn val="ctr"/>
        <c:lblOffset val="100"/>
        <c:noMultiLvlLbl val="0"/>
      </c:catAx>
      <c:valAx>
        <c:axId val="1721906879"/>
        <c:scaling>
          <c:orientation val="minMax"/>
          <c:max val="40"/>
        </c:scaling>
        <c:delete val="1"/>
        <c:axPos val="l"/>
        <c:numFmt formatCode="#,##0.0" sourceLinked="1"/>
        <c:majorTickMark val="out"/>
        <c:minorTickMark val="none"/>
        <c:tickLblPos val="nextTo"/>
        <c:crossAx val="17218848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clustered"/>
        <c:varyColors val="0"/>
        <c:ser>
          <c:idx val="1"/>
          <c:order val="0"/>
          <c:tx>
            <c:strRef>
              <c:f>'Ark1'!$C$1</c:f>
              <c:strCache>
                <c:ptCount val="1"/>
                <c:pt idx="0">
                  <c:v>Antal timer/uge</c:v>
                </c:pt>
              </c:strCache>
            </c:strRef>
          </c:tx>
          <c:spPr>
            <a:solidFill>
              <a:schemeClr val="accent5">
                <a:shade val="76000"/>
              </a:schemeClr>
            </a:solidFill>
            <a:ln>
              <a:noFill/>
            </a:ln>
            <a:effectLst/>
          </c:spPr>
          <c:invertIfNegative val="0"/>
          <c:dLbls>
            <c:numFmt formatCode="0.0&quot; timer/uge&quot;"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'Ark1'!$A$2:$B$7</c:f>
              <c:multiLvlStrCache>
                <c:ptCount val="6"/>
                <c:lvl>
                  <c:pt idx="0">
                    <c:v>2017</c:v>
                  </c:pt>
                  <c:pt idx="1">
                    <c:v>2025</c:v>
                  </c:pt>
                  <c:pt idx="2">
                    <c:v>2017</c:v>
                  </c:pt>
                  <c:pt idx="3">
                    <c:v>2025</c:v>
                  </c:pt>
                  <c:pt idx="4">
                    <c:v>2017</c:v>
                  </c:pt>
                  <c:pt idx="5">
                    <c:v>2025</c:v>
                  </c:pt>
                </c:lvl>
                <c:lvl>
                  <c:pt idx="0">
                    <c:v>Kvinder</c:v>
                  </c:pt>
                  <c:pt idx="2">
                    <c:v>Mænd</c:v>
                  </c:pt>
                  <c:pt idx="4">
                    <c:v>Alle</c:v>
                  </c:pt>
                </c:lvl>
              </c:multiLvlStrCache>
            </c:multiLvlStrRef>
          </c:cat>
          <c:val>
            <c:numRef>
              <c:f>'Ark1'!$C$2:$C$7</c:f>
              <c:numCache>
                <c:formatCode>#,##0.0</c:formatCode>
                <c:ptCount val="6"/>
                <c:pt idx="0">
                  <c:v>33.049724567223983</c:v>
                </c:pt>
                <c:pt idx="1">
                  <c:v>33.186924548074167</c:v>
                </c:pt>
                <c:pt idx="2">
                  <c:v>33.965631311892473</c:v>
                </c:pt>
                <c:pt idx="3">
                  <c:v>33.879504779422888</c:v>
                </c:pt>
                <c:pt idx="4">
                  <c:v>33.261209523007373</c:v>
                </c:pt>
                <c:pt idx="5">
                  <c:v>33.353212749819889</c:v>
                </c:pt>
              </c:numCache>
            </c:numRef>
          </c:val>
          <c:extLst>
            <c:ext xmlns:c16="http://schemas.microsoft.com/office/drawing/2014/chart" uri="{C3380CC4-5D6E-409C-BE32-E72D297353CC}">
              <c16:uniqueId val="{00000001-5C69-474B-BD33-B15EA33A85F2}"/>
            </c:ext>
          </c:extLst>
        </c:ser>
        <c:dLbls>
          <c:dLblPos val="outEnd"/>
          <c:showLegendKey val="0"/>
          <c:showVal val="1"/>
          <c:showCatName val="0"/>
          <c:showSerName val="0"/>
          <c:showPercent val="0"/>
          <c:showBubbleSize val="0"/>
        </c:dLbls>
        <c:gapWidth val="100"/>
        <c:overlap val="-27"/>
        <c:axId val="2037144112"/>
        <c:axId val="2037141200"/>
      </c:barChart>
      <c:catAx>
        <c:axId val="203714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a-DK"/>
          </a:p>
        </c:txPr>
        <c:crossAx val="2037141200"/>
        <c:crosses val="autoZero"/>
        <c:auto val="1"/>
        <c:lblAlgn val="ctr"/>
        <c:lblOffset val="100"/>
        <c:noMultiLvlLbl val="0"/>
      </c:catAx>
      <c:valAx>
        <c:axId val="2037141200"/>
        <c:scaling>
          <c:orientation val="minMax"/>
          <c:min val="0"/>
        </c:scaling>
        <c:delete val="1"/>
        <c:axPos val="l"/>
        <c:numFmt formatCode="#,##0.0" sourceLinked="1"/>
        <c:majorTickMark val="out"/>
        <c:minorTickMark val="none"/>
        <c:tickLblPos val="nextTo"/>
        <c:crossAx val="20371441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withinLinear" id="15">
  <a:schemeClr val="accent2"/>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withinLinear" id="15">
  <a:schemeClr val="accent2"/>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withinLinear" id="15">
  <a:schemeClr val="accent2"/>
</cs:colorStyle>
</file>

<file path=ppt/charts/colors54.xml><?xml version="1.0" encoding="utf-8"?>
<cs:colorStyle xmlns:cs="http://schemas.microsoft.com/office/drawing/2012/chartStyle" xmlns:a="http://schemas.openxmlformats.org/drawingml/2006/main" meth="withinLinearReversed" id="22">
  <a:schemeClr val="accent2"/>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withinLinearReversed" id="25">
  <a:schemeClr val="accent5"/>
</cs:colorStyle>
</file>

<file path=ppt/charts/colors58.xml><?xml version="1.0" encoding="utf-8"?>
<cs:colorStyle xmlns:cs="http://schemas.microsoft.com/office/drawing/2012/chartStyle" xmlns:a="http://schemas.openxmlformats.org/drawingml/2006/main" meth="withinLinearReversed" id="25">
  <a:schemeClr val="accent5"/>
</cs:colorStyle>
</file>

<file path=ppt/charts/colors59.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ata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_rels/data7.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_rels/data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_rels/drawing7.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image" Target="../media/image17.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0984E2-9135-47D4-9FBC-BAFDE12B7027}" type="doc">
      <dgm:prSet loTypeId="urn:microsoft.com/office/officeart/2005/8/layout/hierarchy3" loCatId="hierarchy" qsTypeId="urn:microsoft.com/office/officeart/2005/8/quickstyle/simple1#1" qsCatId="simple" csTypeId="urn:microsoft.com/office/officeart/2005/8/colors/accent1_2#1" csCatId="accent1" phldr="1"/>
      <dgm:spPr/>
      <dgm:t>
        <a:bodyPr/>
        <a:lstStyle/>
        <a:p>
          <a:endParaRPr lang="da-DK"/>
        </a:p>
      </dgm:t>
    </dgm:pt>
    <dgm:pt modelId="{D1A4354F-6131-4773-BE41-5CAAF69B2F9C}">
      <dgm:prSet phldrT="[Tekst]" custT="1"/>
      <dgm:spPr/>
      <dgm:t>
        <a:bodyPr/>
        <a:lstStyle/>
        <a:p>
          <a:pPr>
            <a:lnSpc>
              <a:spcPct val="100000"/>
            </a:lnSpc>
          </a:pPr>
          <a:r>
            <a:rPr lang="da-DK" sz="2000" b="1" dirty="0"/>
            <a:t>Aftalt arbejdstid</a:t>
          </a:r>
          <a:endParaRPr lang="da-DK" sz="1600" dirty="0"/>
        </a:p>
      </dgm:t>
    </dgm:pt>
    <dgm:pt modelId="{1261606B-3840-4861-A219-66979D2FAFD4}" type="parTrans" cxnId="{CE34E988-BC72-4C35-9649-FD473AF01F6C}">
      <dgm:prSet/>
      <dgm:spPr/>
      <dgm:t>
        <a:bodyPr/>
        <a:lstStyle/>
        <a:p>
          <a:endParaRPr lang="da-DK"/>
        </a:p>
      </dgm:t>
    </dgm:pt>
    <dgm:pt modelId="{9720BFB6-B1CF-4839-A0AB-CCE33E44CE2E}" type="sibTrans" cxnId="{CE34E988-BC72-4C35-9649-FD473AF01F6C}">
      <dgm:prSet/>
      <dgm:spPr/>
      <dgm:t>
        <a:bodyPr/>
        <a:lstStyle/>
        <a:p>
          <a:endParaRPr lang="da-DK"/>
        </a:p>
      </dgm:t>
    </dgm:pt>
    <dgm:pt modelId="{B5C37751-019F-46A8-AC20-B3BFDAD10434}">
      <dgm:prSet phldrT="[Tekst]" custT="1"/>
      <dgm:spPr>
        <a:solidFill>
          <a:schemeClr val="tx2">
            <a:alpha val="90000"/>
          </a:schemeClr>
        </a:solidFill>
      </dgm:spPr>
      <dgm:t>
        <a:bodyPr/>
        <a:lstStyle/>
        <a:p>
          <a:pPr algn="ctr">
            <a:lnSpc>
              <a:spcPct val="100000"/>
            </a:lnSpc>
            <a:spcBef>
              <a:spcPts val="600"/>
            </a:spcBef>
          </a:pPr>
          <a:r>
            <a:rPr lang="da-DK" sz="1800" b="1" u="none" dirty="0">
              <a:solidFill>
                <a:schemeClr val="bg1"/>
              </a:solidFill>
            </a:rPr>
            <a:t>Fuldtid</a:t>
          </a:r>
          <a:br>
            <a:rPr lang="da-DK" sz="1900" u="none" dirty="0">
              <a:solidFill>
                <a:schemeClr val="bg1"/>
              </a:solidFill>
            </a:rPr>
          </a:br>
          <a:r>
            <a:rPr lang="da-DK" sz="1200" u="none" dirty="0">
              <a:solidFill>
                <a:schemeClr val="bg1"/>
              </a:solidFill>
            </a:rPr>
            <a:t>Aftalt 37 timer om ugen </a:t>
          </a:r>
          <a:br>
            <a:rPr lang="da-DK" sz="1200" u="none" dirty="0">
              <a:solidFill>
                <a:schemeClr val="bg1"/>
              </a:solidFill>
            </a:rPr>
          </a:br>
          <a:r>
            <a:rPr lang="da-DK" sz="1200" i="1" u="none" dirty="0">
              <a:solidFill>
                <a:schemeClr val="bg1"/>
              </a:solidFill>
            </a:rPr>
            <a:t>eller </a:t>
          </a:r>
          <a:br>
            <a:rPr lang="da-DK" sz="1200" i="1" u="none" dirty="0">
              <a:solidFill>
                <a:schemeClr val="bg1"/>
              </a:solidFill>
            </a:rPr>
          </a:br>
          <a:r>
            <a:rPr lang="da-DK" sz="1200" u="none" dirty="0">
              <a:solidFill>
                <a:schemeClr val="bg1"/>
              </a:solidFill>
            </a:rPr>
            <a:t>aftalt fuldtid ved fx natarbejde.</a:t>
          </a:r>
        </a:p>
      </dgm:t>
    </dgm:pt>
    <dgm:pt modelId="{DF48FE6A-D20D-466F-BB4B-9746F3E91DA9}" type="parTrans" cxnId="{C41E4C26-7F03-46FD-994E-6B726B1730FB}">
      <dgm:prSet/>
      <dgm:spPr/>
      <dgm:t>
        <a:bodyPr/>
        <a:lstStyle/>
        <a:p>
          <a:endParaRPr lang="da-DK"/>
        </a:p>
      </dgm:t>
    </dgm:pt>
    <dgm:pt modelId="{5DBB90A4-FA00-4984-9B84-A8704C66FA25}" type="sibTrans" cxnId="{C41E4C26-7F03-46FD-994E-6B726B1730FB}">
      <dgm:prSet/>
      <dgm:spPr/>
      <dgm:t>
        <a:bodyPr/>
        <a:lstStyle/>
        <a:p>
          <a:endParaRPr lang="da-DK"/>
        </a:p>
      </dgm:t>
    </dgm:pt>
    <dgm:pt modelId="{30513387-39D5-4B49-82E9-0F132199F688}">
      <dgm:prSet phldrT="[Tekst]" custT="1"/>
      <dgm:spPr>
        <a:solidFill>
          <a:schemeClr val="accent2">
            <a:alpha val="90000"/>
          </a:schemeClr>
        </a:solidFill>
        <a:ln>
          <a:solidFill>
            <a:schemeClr val="accent2"/>
          </a:solidFill>
        </a:ln>
      </dgm:spPr>
      <dgm:t>
        <a:bodyPr/>
        <a:lstStyle/>
        <a:p>
          <a:pPr>
            <a:lnSpc>
              <a:spcPct val="100000"/>
            </a:lnSpc>
            <a:spcBef>
              <a:spcPts val="600"/>
            </a:spcBef>
          </a:pPr>
          <a:r>
            <a:rPr lang="da-DK" sz="1800" b="1" u="none" dirty="0">
              <a:solidFill>
                <a:schemeClr val="bg1"/>
              </a:solidFill>
            </a:rPr>
            <a:t>Deltid</a:t>
          </a:r>
          <a:br>
            <a:rPr lang="da-DK" sz="2500" u="none" dirty="0">
              <a:solidFill>
                <a:schemeClr val="bg1"/>
              </a:solidFill>
            </a:rPr>
          </a:br>
          <a:r>
            <a:rPr lang="da-DK" sz="1200" u="none" dirty="0">
              <a:solidFill>
                <a:schemeClr val="bg1"/>
              </a:solidFill>
            </a:rPr>
            <a:t>Aftalt 0-36 timer om ugen.</a:t>
          </a:r>
        </a:p>
      </dgm:t>
    </dgm:pt>
    <dgm:pt modelId="{D9CD47F6-3F0C-4554-B57A-F3DDEE9A5A7A}" type="parTrans" cxnId="{CCD76773-E27D-4C30-97C7-7887E31233CB}">
      <dgm:prSet/>
      <dgm:spPr/>
      <dgm:t>
        <a:bodyPr/>
        <a:lstStyle/>
        <a:p>
          <a:endParaRPr lang="da-DK"/>
        </a:p>
      </dgm:t>
    </dgm:pt>
    <dgm:pt modelId="{0D05E290-1DB7-420D-8A62-D6B0F69BEA18}" type="sibTrans" cxnId="{CCD76773-E27D-4C30-97C7-7887E31233CB}">
      <dgm:prSet/>
      <dgm:spPr/>
      <dgm:t>
        <a:bodyPr/>
        <a:lstStyle/>
        <a:p>
          <a:endParaRPr lang="da-DK"/>
        </a:p>
      </dgm:t>
    </dgm:pt>
    <dgm:pt modelId="{57936D59-2FB2-4796-8888-12B1E1932DDB}">
      <dgm:prSet phldrT="[Tekst]" custT="1"/>
      <dgm:spPr>
        <a:solidFill>
          <a:schemeClr val="accent4">
            <a:alpha val="90000"/>
          </a:schemeClr>
        </a:solidFill>
        <a:ln>
          <a:solidFill>
            <a:schemeClr val="accent4"/>
          </a:solidFill>
        </a:ln>
      </dgm:spPr>
      <dgm:t>
        <a:bodyPr/>
        <a:lstStyle/>
        <a:p>
          <a:pPr>
            <a:lnSpc>
              <a:spcPct val="100000"/>
            </a:lnSpc>
            <a:spcBef>
              <a:spcPts val="600"/>
            </a:spcBef>
          </a:pPr>
          <a:r>
            <a:rPr lang="da-DK" sz="1800" b="1" u="none" dirty="0">
              <a:solidFill>
                <a:schemeClr val="bg1"/>
              </a:solidFill>
            </a:rPr>
            <a:t>Timeløn</a:t>
          </a:r>
          <a:br>
            <a:rPr lang="da-DK" sz="2600" dirty="0">
              <a:solidFill>
                <a:schemeClr val="bg1"/>
              </a:solidFill>
            </a:rPr>
          </a:br>
          <a:r>
            <a:rPr lang="da-DK" sz="1200" dirty="0">
              <a:solidFill>
                <a:schemeClr val="bg1"/>
              </a:solidFill>
            </a:rPr>
            <a:t>Ingen aftalt arbejdstid.</a:t>
          </a:r>
          <a:endParaRPr lang="da-DK" sz="2600" dirty="0">
            <a:solidFill>
              <a:schemeClr val="bg1"/>
            </a:solidFill>
          </a:endParaRPr>
        </a:p>
      </dgm:t>
    </dgm:pt>
    <dgm:pt modelId="{0BFADA71-83CF-48E7-AE15-B8853A9F5748}" type="parTrans" cxnId="{9A7A09F4-3B09-44E3-A0B3-C02204110C53}">
      <dgm:prSet/>
      <dgm:spPr/>
      <dgm:t>
        <a:bodyPr/>
        <a:lstStyle/>
        <a:p>
          <a:endParaRPr lang="da-DK"/>
        </a:p>
      </dgm:t>
    </dgm:pt>
    <dgm:pt modelId="{5DFFC229-749A-4443-8310-D74908446AF3}" type="sibTrans" cxnId="{9A7A09F4-3B09-44E3-A0B3-C02204110C53}">
      <dgm:prSet/>
      <dgm:spPr/>
      <dgm:t>
        <a:bodyPr/>
        <a:lstStyle/>
        <a:p>
          <a:endParaRPr lang="da-DK"/>
        </a:p>
      </dgm:t>
    </dgm:pt>
    <dgm:pt modelId="{44C67FEF-439B-4B21-9A01-A0350A9D03D0}" type="pres">
      <dgm:prSet presAssocID="{090984E2-9135-47D4-9FBC-BAFDE12B7027}" presName="diagram" presStyleCnt="0">
        <dgm:presLayoutVars>
          <dgm:chPref val="1"/>
          <dgm:dir/>
          <dgm:animOne val="branch"/>
          <dgm:animLvl val="lvl"/>
          <dgm:resizeHandles/>
        </dgm:presLayoutVars>
      </dgm:prSet>
      <dgm:spPr/>
    </dgm:pt>
    <dgm:pt modelId="{064B3A75-CCAB-42E1-9C20-90822F0514BD}" type="pres">
      <dgm:prSet presAssocID="{D1A4354F-6131-4773-BE41-5CAAF69B2F9C}" presName="root" presStyleCnt="0"/>
      <dgm:spPr/>
    </dgm:pt>
    <dgm:pt modelId="{2B02CAF1-9FB2-4811-86D7-02E5090B2CDB}" type="pres">
      <dgm:prSet presAssocID="{D1A4354F-6131-4773-BE41-5CAAF69B2F9C}" presName="rootComposite" presStyleCnt="0"/>
      <dgm:spPr/>
    </dgm:pt>
    <dgm:pt modelId="{CB20E9B4-50C4-4B34-B57B-20A3177F9109}" type="pres">
      <dgm:prSet presAssocID="{D1A4354F-6131-4773-BE41-5CAAF69B2F9C}" presName="rootText" presStyleLbl="node1" presStyleIdx="0" presStyleCnt="1" custScaleX="144553" custScaleY="56698" custLinFactNeighborX="-12441" custLinFactNeighborY="7049"/>
      <dgm:spPr/>
    </dgm:pt>
    <dgm:pt modelId="{128F9B6D-9ECC-48F5-A85B-222901B58F83}" type="pres">
      <dgm:prSet presAssocID="{D1A4354F-6131-4773-BE41-5CAAF69B2F9C}" presName="rootConnector" presStyleLbl="node1" presStyleIdx="0" presStyleCnt="1"/>
      <dgm:spPr/>
    </dgm:pt>
    <dgm:pt modelId="{82C3D896-D3F2-44EE-A6BA-6B1C5CF3B09C}" type="pres">
      <dgm:prSet presAssocID="{D1A4354F-6131-4773-BE41-5CAAF69B2F9C}" presName="childShape" presStyleCnt="0"/>
      <dgm:spPr/>
    </dgm:pt>
    <dgm:pt modelId="{25C41E72-1A67-4E16-AB04-76590C874C4E}" type="pres">
      <dgm:prSet presAssocID="{DF48FE6A-D20D-466F-BB4B-9746F3E91DA9}" presName="Name13" presStyleLbl="parChTrans1D2" presStyleIdx="0" presStyleCnt="3"/>
      <dgm:spPr/>
    </dgm:pt>
    <dgm:pt modelId="{1D3F0DA0-F909-4461-B9A7-C0900CBAF81A}" type="pres">
      <dgm:prSet presAssocID="{B5C37751-019F-46A8-AC20-B3BFDAD10434}" presName="childText" presStyleLbl="bgAcc1" presStyleIdx="0" presStyleCnt="3" custScaleX="159224" custScaleY="129735">
        <dgm:presLayoutVars>
          <dgm:bulletEnabled val="1"/>
        </dgm:presLayoutVars>
      </dgm:prSet>
      <dgm:spPr/>
    </dgm:pt>
    <dgm:pt modelId="{69A1B271-1B07-483A-A36B-F2D41FAA56BF}" type="pres">
      <dgm:prSet presAssocID="{D9CD47F6-3F0C-4554-B57A-F3DDEE9A5A7A}" presName="Name13" presStyleLbl="parChTrans1D2" presStyleIdx="1" presStyleCnt="3"/>
      <dgm:spPr/>
    </dgm:pt>
    <dgm:pt modelId="{2895958E-B6A9-47CB-8456-7C5754B55868}" type="pres">
      <dgm:prSet presAssocID="{30513387-39D5-4B49-82E9-0F132199F688}" presName="childText" presStyleLbl="bgAcc1" presStyleIdx="1" presStyleCnt="3" custScaleX="162038" custScaleY="90647">
        <dgm:presLayoutVars>
          <dgm:bulletEnabled val="1"/>
        </dgm:presLayoutVars>
      </dgm:prSet>
      <dgm:spPr/>
    </dgm:pt>
    <dgm:pt modelId="{21DD0750-4398-418B-814C-B813CA929A90}" type="pres">
      <dgm:prSet presAssocID="{0BFADA71-83CF-48E7-AE15-B8853A9F5748}" presName="Name13" presStyleLbl="parChTrans1D2" presStyleIdx="2" presStyleCnt="3"/>
      <dgm:spPr/>
    </dgm:pt>
    <dgm:pt modelId="{9B2CA481-C6D6-45E7-A4CF-CAE5A5E759D2}" type="pres">
      <dgm:prSet presAssocID="{57936D59-2FB2-4796-8888-12B1E1932DDB}" presName="childText" presStyleLbl="bgAcc1" presStyleIdx="2" presStyleCnt="3" custScaleX="162149" custScaleY="81985">
        <dgm:presLayoutVars>
          <dgm:bulletEnabled val="1"/>
        </dgm:presLayoutVars>
      </dgm:prSet>
      <dgm:spPr/>
    </dgm:pt>
  </dgm:ptLst>
  <dgm:cxnLst>
    <dgm:cxn modelId="{C41E4C26-7F03-46FD-994E-6B726B1730FB}" srcId="{D1A4354F-6131-4773-BE41-5CAAF69B2F9C}" destId="{B5C37751-019F-46A8-AC20-B3BFDAD10434}" srcOrd="0" destOrd="0" parTransId="{DF48FE6A-D20D-466F-BB4B-9746F3E91DA9}" sibTransId="{5DBB90A4-FA00-4984-9B84-A8704C66FA25}"/>
    <dgm:cxn modelId="{6800A241-B5BF-4ABA-B82B-7BD9E5478A82}" type="presOf" srcId="{D1A4354F-6131-4773-BE41-5CAAF69B2F9C}" destId="{CB20E9B4-50C4-4B34-B57B-20A3177F9109}" srcOrd="0" destOrd="0" presId="urn:microsoft.com/office/officeart/2005/8/layout/hierarchy3"/>
    <dgm:cxn modelId="{BCAE3A6B-4669-4706-9CCD-75AC98D8ABBF}" type="presOf" srcId="{DF48FE6A-D20D-466F-BB4B-9746F3E91DA9}" destId="{25C41E72-1A67-4E16-AB04-76590C874C4E}" srcOrd="0" destOrd="0" presId="urn:microsoft.com/office/officeart/2005/8/layout/hierarchy3"/>
    <dgm:cxn modelId="{F6211070-3034-49EC-9211-9CF432F965AF}" type="presOf" srcId="{30513387-39D5-4B49-82E9-0F132199F688}" destId="{2895958E-B6A9-47CB-8456-7C5754B55868}" srcOrd="0" destOrd="0" presId="urn:microsoft.com/office/officeart/2005/8/layout/hierarchy3"/>
    <dgm:cxn modelId="{CCD76773-E27D-4C30-97C7-7887E31233CB}" srcId="{D1A4354F-6131-4773-BE41-5CAAF69B2F9C}" destId="{30513387-39D5-4B49-82E9-0F132199F688}" srcOrd="1" destOrd="0" parTransId="{D9CD47F6-3F0C-4554-B57A-F3DDEE9A5A7A}" sibTransId="{0D05E290-1DB7-420D-8A62-D6B0F69BEA18}"/>
    <dgm:cxn modelId="{FFEFD87E-E323-4553-AAD8-FB99AACA3756}" type="presOf" srcId="{090984E2-9135-47D4-9FBC-BAFDE12B7027}" destId="{44C67FEF-439B-4B21-9A01-A0350A9D03D0}" srcOrd="0" destOrd="0" presId="urn:microsoft.com/office/officeart/2005/8/layout/hierarchy3"/>
    <dgm:cxn modelId="{CE34E988-BC72-4C35-9649-FD473AF01F6C}" srcId="{090984E2-9135-47D4-9FBC-BAFDE12B7027}" destId="{D1A4354F-6131-4773-BE41-5CAAF69B2F9C}" srcOrd="0" destOrd="0" parTransId="{1261606B-3840-4861-A219-66979D2FAFD4}" sibTransId="{9720BFB6-B1CF-4839-A0AB-CCE33E44CE2E}"/>
    <dgm:cxn modelId="{78DD768E-48FA-4467-9D53-D365C5FF92DD}" type="presOf" srcId="{57936D59-2FB2-4796-8888-12B1E1932DDB}" destId="{9B2CA481-C6D6-45E7-A4CF-CAE5A5E759D2}" srcOrd="0" destOrd="0" presId="urn:microsoft.com/office/officeart/2005/8/layout/hierarchy3"/>
    <dgm:cxn modelId="{47412CA7-9DD0-427C-B6D3-6170CC268E46}" type="presOf" srcId="{0BFADA71-83CF-48E7-AE15-B8853A9F5748}" destId="{21DD0750-4398-418B-814C-B813CA929A90}" srcOrd="0" destOrd="0" presId="urn:microsoft.com/office/officeart/2005/8/layout/hierarchy3"/>
    <dgm:cxn modelId="{47098AD2-8965-4C75-BB79-937B1D9D790C}" type="presOf" srcId="{D9CD47F6-3F0C-4554-B57A-F3DDEE9A5A7A}" destId="{69A1B271-1B07-483A-A36B-F2D41FAA56BF}" srcOrd="0" destOrd="0" presId="urn:microsoft.com/office/officeart/2005/8/layout/hierarchy3"/>
    <dgm:cxn modelId="{9A7A09F4-3B09-44E3-A0B3-C02204110C53}" srcId="{D1A4354F-6131-4773-BE41-5CAAF69B2F9C}" destId="{57936D59-2FB2-4796-8888-12B1E1932DDB}" srcOrd="2" destOrd="0" parTransId="{0BFADA71-83CF-48E7-AE15-B8853A9F5748}" sibTransId="{5DFFC229-749A-4443-8310-D74908446AF3}"/>
    <dgm:cxn modelId="{E12F6BF8-4212-4B64-B355-AB6D4604222C}" type="presOf" srcId="{D1A4354F-6131-4773-BE41-5CAAF69B2F9C}" destId="{128F9B6D-9ECC-48F5-A85B-222901B58F83}" srcOrd="1" destOrd="0" presId="urn:microsoft.com/office/officeart/2005/8/layout/hierarchy3"/>
    <dgm:cxn modelId="{0519B3FF-40E5-4DF3-A5D6-CDBB8CDF1DAC}" type="presOf" srcId="{B5C37751-019F-46A8-AC20-B3BFDAD10434}" destId="{1D3F0DA0-F909-4461-B9A7-C0900CBAF81A}" srcOrd="0" destOrd="0" presId="urn:microsoft.com/office/officeart/2005/8/layout/hierarchy3"/>
    <dgm:cxn modelId="{7EB74C7D-B7E3-4859-9B4C-5EC1ED583F62}" type="presParOf" srcId="{44C67FEF-439B-4B21-9A01-A0350A9D03D0}" destId="{064B3A75-CCAB-42E1-9C20-90822F0514BD}" srcOrd="0" destOrd="0" presId="urn:microsoft.com/office/officeart/2005/8/layout/hierarchy3"/>
    <dgm:cxn modelId="{3CB06B22-DDD6-475D-8A87-A122BD120ACF}" type="presParOf" srcId="{064B3A75-CCAB-42E1-9C20-90822F0514BD}" destId="{2B02CAF1-9FB2-4811-86D7-02E5090B2CDB}" srcOrd="0" destOrd="0" presId="urn:microsoft.com/office/officeart/2005/8/layout/hierarchy3"/>
    <dgm:cxn modelId="{FE6D5C56-2463-4916-87E4-8ABD6CDE7651}" type="presParOf" srcId="{2B02CAF1-9FB2-4811-86D7-02E5090B2CDB}" destId="{CB20E9B4-50C4-4B34-B57B-20A3177F9109}" srcOrd="0" destOrd="0" presId="urn:microsoft.com/office/officeart/2005/8/layout/hierarchy3"/>
    <dgm:cxn modelId="{8D402771-B478-40C7-A9C8-2EF4F2E6CCF2}" type="presParOf" srcId="{2B02CAF1-9FB2-4811-86D7-02E5090B2CDB}" destId="{128F9B6D-9ECC-48F5-A85B-222901B58F83}" srcOrd="1" destOrd="0" presId="urn:microsoft.com/office/officeart/2005/8/layout/hierarchy3"/>
    <dgm:cxn modelId="{C1584172-A9ED-44D2-A981-17009576ED1F}" type="presParOf" srcId="{064B3A75-CCAB-42E1-9C20-90822F0514BD}" destId="{82C3D896-D3F2-44EE-A6BA-6B1C5CF3B09C}" srcOrd="1" destOrd="0" presId="urn:microsoft.com/office/officeart/2005/8/layout/hierarchy3"/>
    <dgm:cxn modelId="{FF471197-DBD4-4CF0-A511-9A4294B506DB}" type="presParOf" srcId="{82C3D896-D3F2-44EE-A6BA-6B1C5CF3B09C}" destId="{25C41E72-1A67-4E16-AB04-76590C874C4E}" srcOrd="0" destOrd="0" presId="urn:microsoft.com/office/officeart/2005/8/layout/hierarchy3"/>
    <dgm:cxn modelId="{348D969A-EF9A-47D4-AD7D-A396C45D52F1}" type="presParOf" srcId="{82C3D896-D3F2-44EE-A6BA-6B1C5CF3B09C}" destId="{1D3F0DA0-F909-4461-B9A7-C0900CBAF81A}" srcOrd="1" destOrd="0" presId="urn:microsoft.com/office/officeart/2005/8/layout/hierarchy3"/>
    <dgm:cxn modelId="{38902988-8A41-44BD-86A1-2234D2C87C24}" type="presParOf" srcId="{82C3D896-D3F2-44EE-A6BA-6B1C5CF3B09C}" destId="{69A1B271-1B07-483A-A36B-F2D41FAA56BF}" srcOrd="2" destOrd="0" presId="urn:microsoft.com/office/officeart/2005/8/layout/hierarchy3"/>
    <dgm:cxn modelId="{97320C50-8E1E-4926-B971-ECEB784AE176}" type="presParOf" srcId="{82C3D896-D3F2-44EE-A6BA-6B1C5CF3B09C}" destId="{2895958E-B6A9-47CB-8456-7C5754B55868}" srcOrd="3" destOrd="0" presId="urn:microsoft.com/office/officeart/2005/8/layout/hierarchy3"/>
    <dgm:cxn modelId="{2ABB9B7F-F405-4E29-932F-4658F910B438}" type="presParOf" srcId="{82C3D896-D3F2-44EE-A6BA-6B1C5CF3B09C}" destId="{21DD0750-4398-418B-814C-B813CA929A90}" srcOrd="4" destOrd="0" presId="urn:microsoft.com/office/officeart/2005/8/layout/hierarchy3"/>
    <dgm:cxn modelId="{1DC9ED5E-D5AE-4A23-A307-48406BC326CD}" type="presParOf" srcId="{82C3D896-D3F2-44EE-A6BA-6B1C5CF3B09C}" destId="{9B2CA481-C6D6-45E7-A4CF-CAE5A5E759D2}"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2" qsCatId="simple" csTypeId="urn:microsoft.com/office/officeart/2005/8/colors/accent1_2#2"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Antallet af fuldtidsansatte er vokset med 17.145 personer fra 2017 til 2025. </a:t>
          </a:r>
        </a:p>
      </dgm:t>
    </dgm:pt>
    <dgm:pt modelId="{EF8C68AA-BC1B-4330-AA26-07F22D3D8B54}" type="parTrans" cxnId="{2169C961-7630-4508-A623-F67E7DC86088}">
      <dgm:prSet/>
      <dgm:spPr/>
      <dgm:t>
        <a:bodyPr/>
        <a:lstStyle/>
        <a:p>
          <a:endParaRPr lang="da-DK"/>
        </a:p>
      </dgm:t>
    </dgm:pt>
    <dgm:pt modelId="{D737DA90-7FCF-429F-BE4B-7CB2BAF14791}" type="sibTrans" cxnId="{2169C961-7630-4508-A623-F67E7DC86088}">
      <dgm:prSet/>
      <dgm:spPr/>
      <dgm:t>
        <a:bodyPr/>
        <a:lstStyle/>
        <a:p>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I 2025 er der 79 færre på deltid end i 2017. Det dækker bl.a. over en stigning på 8.590 personer på 32-36 timer/uge og et fald på 9.520 personer på 28-31 timer/uge.</a:t>
          </a:r>
        </a:p>
      </dgm:t>
    </dgm:pt>
    <dgm:pt modelId="{D1A92129-4FFD-4AD0-B67E-092C510B1805}" type="parTrans" cxnId="{3D1633B0-DC2D-440A-A464-6B802630038E}">
      <dgm:prSet/>
      <dgm:spPr/>
      <dgm:t>
        <a:bodyPr/>
        <a:lstStyle/>
        <a:p>
          <a:endParaRPr lang="da-DK"/>
        </a:p>
      </dgm:t>
    </dgm:pt>
    <dgm:pt modelId="{F0F3C44D-F5BD-43F6-B449-30F2A73471CE}" type="sibTrans" cxnId="{3D1633B0-DC2D-440A-A464-6B802630038E}">
      <dgm:prSet/>
      <dgm:spPr/>
      <dgm:t>
        <a:bodyPr/>
        <a:lstStyle/>
        <a:p>
          <a:endParaRPr lang="da-DK"/>
        </a:p>
      </dgm:t>
    </dgm:pt>
    <dgm:pt modelId="{60DEDAE2-5D5A-489E-9CE0-86D87B01BCBD}">
      <dgm:prSet phldrT="[Tekst]"/>
      <dgm:spPr>
        <a:solidFill>
          <a:schemeClr val="bg1">
            <a:lumMod val="95000"/>
          </a:schemeClr>
        </a:solidFill>
      </dgm:spPr>
      <dgm:t>
        <a:bodyPr/>
        <a:lstStyle/>
        <a:p>
          <a:pPr algn="l"/>
          <a:r>
            <a:rPr lang="da-DK" dirty="0">
              <a:solidFill>
                <a:schemeClr val="tx1"/>
              </a:solidFill>
            </a:rPr>
            <a:t>Andelen af timelønnede i kommunerne er steget med 1,7 procent siden 2017. Stigningen er særligt sket i perioden 2021-2023. </a:t>
          </a:r>
        </a:p>
      </dgm:t>
    </dgm:pt>
    <dgm:pt modelId="{3EDEAA4F-5A69-4672-B1BC-9DFF30EBD83A}" type="parTrans" cxnId="{51FA538D-9B08-4354-9DED-503D35A4CD23}">
      <dgm:prSet/>
      <dgm:spPr/>
      <dgm:t>
        <a:bodyPr/>
        <a:lstStyle/>
        <a:p>
          <a:endParaRPr lang="da-DK"/>
        </a:p>
      </dgm:t>
    </dgm:pt>
    <dgm:pt modelId="{541D7B78-1EB2-40DB-B81B-CD8BF6A0F004}" type="sibTrans" cxnId="{51FA538D-9B08-4354-9DED-503D35A4CD23}">
      <dgm:prSet/>
      <dgm:spPr/>
      <dgm:t>
        <a:bodyPr/>
        <a:lstStyle/>
        <a:p>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3"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3" custScaleX="113207" custLinFactNeighborX="6334" custLinFactNeighborY="13">
        <dgm:presLayoutVars>
          <dgm:bulletEnabled val="1"/>
        </dgm:presLayoutVars>
      </dgm:prSet>
      <dgm:spPr/>
    </dgm:pt>
    <dgm:pt modelId="{6684D31B-90E5-43A5-8B04-1405A74FEE1D}" type="pres">
      <dgm:prSet presAssocID="{F0F3C44D-F5BD-43F6-B449-30F2A73471CE}" presName="spacing" presStyleCnt="0"/>
      <dgm:spPr/>
    </dgm:pt>
    <dgm:pt modelId="{9F25B022-29B7-42E1-8EC1-68B3CEC0F18B}" type="pres">
      <dgm:prSet presAssocID="{60DEDAE2-5D5A-489E-9CE0-86D87B01BCBD}" presName="composite" presStyleCnt="0"/>
      <dgm:spPr/>
    </dgm:pt>
    <dgm:pt modelId="{C0A3C62E-495E-4352-AD0D-ADDE49498EAC}" type="pres">
      <dgm:prSet presAssocID="{60DEDAE2-5D5A-489E-9CE0-86D87B01BCBD}" presName="imgShp" presStyleLbl="fgImgPlace1" presStyleIdx="2"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3 med massiv udfyldning"/>
        </a:ext>
      </dgm:extLst>
    </dgm:pt>
    <dgm:pt modelId="{1A98FF1F-821B-4830-9DA6-8E68A8808E8C}" type="pres">
      <dgm:prSet presAssocID="{60DEDAE2-5D5A-489E-9CE0-86D87B01BCBD}" presName="txShp" presStyleLbl="node1" presStyleIdx="2" presStyleCnt="3" custScaleX="113207" custLinFactNeighborX="6334" custLinFactNeighborY="13">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7BBA54E-7CC2-4224-8878-E3B81579F1B0}" type="presOf" srcId="{60DEDAE2-5D5A-489E-9CE0-86D87B01BCBD}" destId="{1A98FF1F-821B-4830-9DA6-8E68A8808E8C}"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51FA538D-9B08-4354-9DED-503D35A4CD23}" srcId="{498E1BA7-F8B1-4C78-9CAB-667F9737712D}" destId="{60DEDAE2-5D5A-489E-9CE0-86D87B01BCBD}" srcOrd="2" destOrd="0" parTransId="{3EDEAA4F-5A69-4672-B1BC-9DFF30EBD83A}" sibTransId="{541D7B78-1EB2-40DB-B81B-CD8BF6A0F004}"/>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 modelId="{D5715AF6-019D-4E6B-BC36-B4AD22C02F7E}" type="presParOf" srcId="{FCD299EC-2093-41E2-9B65-9CB0A0ABC218}" destId="{6684D31B-90E5-43A5-8B04-1405A74FEE1D}" srcOrd="3" destOrd="0" presId="urn:microsoft.com/office/officeart/2005/8/layout/vList3"/>
    <dgm:cxn modelId="{88DA278E-EBBA-4C4C-B1A7-7BEBD128A5B6}" type="presParOf" srcId="{FCD299EC-2093-41E2-9B65-9CB0A0ABC218}" destId="{9F25B022-29B7-42E1-8EC1-68B3CEC0F18B}" srcOrd="4" destOrd="0" presId="urn:microsoft.com/office/officeart/2005/8/layout/vList3"/>
    <dgm:cxn modelId="{2BAC638C-49B6-456B-AB7C-10209C8BB9E1}" type="presParOf" srcId="{9F25B022-29B7-42E1-8EC1-68B3CEC0F18B}" destId="{C0A3C62E-495E-4352-AD0D-ADDE49498EAC}" srcOrd="0" destOrd="0" presId="urn:microsoft.com/office/officeart/2005/8/layout/vList3"/>
    <dgm:cxn modelId="{8AAF037C-6704-47FE-83F5-876E8B87FB06}" type="presParOf" srcId="{9F25B022-29B7-42E1-8EC1-68B3CEC0F18B}" destId="{1A98FF1F-821B-4830-9DA6-8E68A8808E8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3" qsCatId="simple" csTypeId="urn:microsoft.com/office/officeart/2005/8/colors/accent1_2#3" csCatId="accent1" phldr="1"/>
      <dgm:spPr/>
      <dgm:t>
        <a:bodyPr/>
        <a:lstStyle/>
        <a:p>
          <a:endParaRPr lang="da-DK"/>
        </a:p>
      </dgm:t>
    </dgm:pt>
    <dgm:pt modelId="{2F25EFA1-2297-4E2C-AFCF-CFEA880009CC}">
      <dgm:prSet phldrT="[Tekst]" custT="1"/>
      <dgm:spPr>
        <a:solidFill>
          <a:schemeClr val="bg1">
            <a:lumMod val="95000"/>
          </a:schemeClr>
        </a:solidFill>
      </dgm:spPr>
      <dgm:t>
        <a:bodyPr/>
        <a:lstStyle/>
        <a:p>
          <a:pPr algn="l"/>
          <a:r>
            <a:rPr lang="da-DK" sz="1600" dirty="0">
              <a:solidFill>
                <a:schemeClr val="tx1"/>
              </a:solidFill>
            </a:rPr>
            <a:t>I 2025 var 37,7 procent af de kommunale medarbejdere ansat på deltid. Kommunen med den laveste andel af deltidsansatte, har en deltidsandel på 30,7 procent, mens kommunen med den højeste andel har 58,3 procent på deltid. Det er en forskel på 27,6 procentpoint.</a:t>
          </a:r>
        </a:p>
      </dgm:t>
    </dgm:pt>
    <dgm:pt modelId="{EF8C68AA-BC1B-4330-AA26-07F22D3D8B54}" type="parTrans" cxnId="{2169C961-7630-4508-A623-F67E7DC86088}">
      <dgm:prSet/>
      <dgm:spPr/>
      <dgm:t>
        <a:bodyPr/>
        <a:lstStyle/>
        <a:p>
          <a:endParaRPr lang="da-DK" sz="1600"/>
        </a:p>
      </dgm:t>
    </dgm:pt>
    <dgm:pt modelId="{D737DA90-7FCF-429F-BE4B-7CB2BAF14791}" type="sibTrans" cxnId="{2169C961-7630-4508-A623-F67E7DC86088}">
      <dgm:prSet/>
      <dgm:spPr/>
      <dgm:t>
        <a:bodyPr/>
        <a:lstStyle/>
        <a:p>
          <a:endParaRPr lang="da-DK" sz="1600"/>
        </a:p>
      </dgm:t>
    </dgm:pt>
    <dgm:pt modelId="{17800604-5F03-477C-8EBC-418B7F5CB1C8}">
      <dgm:prSet phldrT="[Tekst]" custT="1"/>
      <dgm:spPr>
        <a:solidFill>
          <a:schemeClr val="bg1">
            <a:lumMod val="95000"/>
          </a:schemeClr>
        </a:solidFill>
      </dgm:spPr>
      <dgm:t>
        <a:bodyPr/>
        <a:lstStyle/>
        <a:p>
          <a:pPr algn="l"/>
          <a:r>
            <a:rPr lang="da-DK" sz="1600" dirty="0">
              <a:solidFill>
                <a:schemeClr val="tx1"/>
              </a:solidFill>
            </a:rPr>
            <a:t>I 2025 var 47,2 procent af de kommunale medarbejdere ansat på fuldtid. På tværs af kommunerne varierer andelen af fuldtidsansatte med 27,4 procentpoint.</a:t>
          </a:r>
        </a:p>
      </dgm:t>
    </dgm:pt>
    <dgm:pt modelId="{D1A92129-4FFD-4AD0-B67E-092C510B1805}" type="parTrans" cxnId="{3D1633B0-DC2D-440A-A464-6B802630038E}">
      <dgm:prSet/>
      <dgm:spPr/>
      <dgm:t>
        <a:bodyPr/>
        <a:lstStyle/>
        <a:p>
          <a:endParaRPr lang="da-DK" sz="1600"/>
        </a:p>
      </dgm:t>
    </dgm:pt>
    <dgm:pt modelId="{F0F3C44D-F5BD-43F6-B449-30F2A73471CE}" type="sibTrans" cxnId="{3D1633B0-DC2D-440A-A464-6B802630038E}">
      <dgm:prSet/>
      <dgm:spPr/>
      <dgm:t>
        <a:bodyPr/>
        <a:lstStyle/>
        <a:p>
          <a:endParaRPr lang="da-DK" sz="1600"/>
        </a:p>
      </dgm:t>
    </dgm:pt>
    <dgm:pt modelId="{60DEDAE2-5D5A-489E-9CE0-86D87B01BCBD}">
      <dgm:prSet phldrT="[Tekst]" custT="1"/>
      <dgm:spPr>
        <a:solidFill>
          <a:schemeClr val="bg1">
            <a:lumMod val="95000"/>
          </a:schemeClr>
        </a:solidFill>
      </dgm:spPr>
      <dgm:t>
        <a:bodyPr/>
        <a:lstStyle/>
        <a:p>
          <a:pPr algn="l"/>
          <a:r>
            <a:rPr lang="da-DK" sz="1600" dirty="0">
              <a:solidFill>
                <a:schemeClr val="tx1"/>
              </a:solidFill>
            </a:rPr>
            <a:t>I 2025 er den gennemsnitlige ugentlige præsterede arbejdstid 33,4 timer. Siden 2017 er den gennemsnitlige ugentlige præsterede arbejdstid steget med 6 minutter.</a:t>
          </a:r>
        </a:p>
      </dgm:t>
    </dgm:pt>
    <dgm:pt modelId="{3EDEAA4F-5A69-4672-B1BC-9DFF30EBD83A}" type="parTrans" cxnId="{51FA538D-9B08-4354-9DED-503D35A4CD23}">
      <dgm:prSet/>
      <dgm:spPr/>
      <dgm:t>
        <a:bodyPr/>
        <a:lstStyle/>
        <a:p>
          <a:endParaRPr lang="da-DK" sz="1600"/>
        </a:p>
      </dgm:t>
    </dgm:pt>
    <dgm:pt modelId="{541D7B78-1EB2-40DB-B81B-CD8BF6A0F004}" type="sibTrans" cxnId="{51FA538D-9B08-4354-9DED-503D35A4CD23}">
      <dgm:prSet/>
      <dgm:spPr/>
      <dgm:t>
        <a:bodyPr/>
        <a:lstStyle/>
        <a:p>
          <a:endParaRPr lang="da-DK" sz="1600"/>
        </a:p>
      </dgm:t>
    </dgm:pt>
    <dgm:pt modelId="{95F7C923-6C79-46BE-ABF0-7C8AC19E9D10}">
      <dgm:prSet phldrT="[Tekst]" custT="1"/>
      <dgm:spPr>
        <a:solidFill>
          <a:schemeClr val="bg1">
            <a:lumMod val="95000"/>
          </a:schemeClr>
        </a:solidFill>
      </dgm:spPr>
      <dgm:t>
        <a:bodyPr/>
        <a:lstStyle/>
        <a:p>
          <a:pPr algn="l"/>
          <a:r>
            <a:rPr lang="da-DK" sz="1600" dirty="0">
              <a:solidFill>
                <a:schemeClr val="tx1"/>
              </a:solidFill>
            </a:rPr>
            <a:t>Forskellen på den kommune med højst gennemsnitlig ugentlig præsteret arbejdstid og den kommune med lavest gennemsnitlig ugentlig præsteret arbejdstid er 2,6 timer.</a:t>
          </a:r>
        </a:p>
      </dgm:t>
    </dgm:pt>
    <dgm:pt modelId="{032F95BF-275B-453E-B22B-4D3C9646B54A}" type="parTrans" cxnId="{618B6EAC-A316-4AA9-8805-8A06B9F670F1}">
      <dgm:prSet/>
      <dgm:spPr/>
      <dgm:t>
        <a:bodyPr/>
        <a:lstStyle/>
        <a:p>
          <a:endParaRPr lang="da-DK" sz="1600"/>
        </a:p>
      </dgm:t>
    </dgm:pt>
    <dgm:pt modelId="{71B824AE-9DD9-438D-8176-864A04264B88}" type="sibTrans" cxnId="{618B6EAC-A316-4AA9-8805-8A06B9F670F1}">
      <dgm:prSet/>
      <dgm:spPr/>
      <dgm:t>
        <a:bodyPr/>
        <a:lstStyle/>
        <a:p>
          <a:endParaRPr lang="da-DK" sz="1600"/>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4"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4"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4"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4" custScaleX="113207" custLinFactNeighborX="6334" custLinFactNeighborY="13">
        <dgm:presLayoutVars>
          <dgm:bulletEnabled val="1"/>
        </dgm:presLayoutVars>
      </dgm:prSet>
      <dgm:spPr/>
    </dgm:pt>
    <dgm:pt modelId="{6684D31B-90E5-43A5-8B04-1405A74FEE1D}" type="pres">
      <dgm:prSet presAssocID="{F0F3C44D-F5BD-43F6-B449-30F2A73471CE}" presName="spacing" presStyleCnt="0"/>
      <dgm:spPr/>
    </dgm:pt>
    <dgm:pt modelId="{9F25B022-29B7-42E1-8EC1-68B3CEC0F18B}" type="pres">
      <dgm:prSet presAssocID="{60DEDAE2-5D5A-489E-9CE0-86D87B01BCBD}" presName="composite" presStyleCnt="0"/>
      <dgm:spPr/>
    </dgm:pt>
    <dgm:pt modelId="{C0A3C62E-495E-4352-AD0D-ADDE49498EAC}" type="pres">
      <dgm:prSet presAssocID="{60DEDAE2-5D5A-489E-9CE0-86D87B01BCBD}" presName="imgShp" presStyleLbl="fgImgPlace1" presStyleIdx="2" presStyleCnt="4" custLinFactNeighborX="-12444" custLinFactNeighborY="195"/>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3 med massiv udfyldning"/>
        </a:ext>
      </dgm:extLst>
    </dgm:pt>
    <dgm:pt modelId="{1A98FF1F-821B-4830-9DA6-8E68A8808E8C}" type="pres">
      <dgm:prSet presAssocID="{60DEDAE2-5D5A-489E-9CE0-86D87B01BCBD}" presName="txShp" presStyleLbl="node1" presStyleIdx="2" presStyleCnt="4" custScaleX="113207" custLinFactNeighborX="6334" custLinFactNeighborY="13">
        <dgm:presLayoutVars>
          <dgm:bulletEnabled val="1"/>
        </dgm:presLayoutVars>
      </dgm:prSet>
      <dgm:spPr/>
    </dgm:pt>
    <dgm:pt modelId="{634F92F3-3C07-46FC-9A6F-86E065C3207E}" type="pres">
      <dgm:prSet presAssocID="{541D7B78-1EB2-40DB-B81B-CD8BF6A0F004}" presName="spacing" presStyleCnt="0"/>
      <dgm:spPr/>
    </dgm:pt>
    <dgm:pt modelId="{850A564C-7B25-4EBC-BA77-EC4E96985B50}" type="pres">
      <dgm:prSet presAssocID="{95F7C923-6C79-46BE-ABF0-7C8AC19E9D10}" presName="composite" presStyleCnt="0"/>
      <dgm:spPr/>
    </dgm:pt>
    <dgm:pt modelId="{597CCA49-C110-4693-87F6-BFFB87C1BE43}" type="pres">
      <dgm:prSet presAssocID="{95F7C923-6C79-46BE-ABF0-7C8AC19E9D10}" presName="imgShp" presStyleLbl="fgImgPlace1" presStyleIdx="3" presStyleCnt="4" custLinFactNeighborX="-13546" custLinFactNeighborY="-173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dge 4 med massiv udfyldning"/>
        </a:ext>
      </dgm:extLst>
    </dgm:pt>
    <dgm:pt modelId="{07B72B6A-2BC1-49EE-B8F0-35CDA35788CD}" type="pres">
      <dgm:prSet presAssocID="{95F7C923-6C79-46BE-ABF0-7C8AC19E9D10}" presName="txShp" presStyleLbl="node1" presStyleIdx="3" presStyleCnt="4" custScaleX="113207" custLinFactNeighborX="6334" custLinFactNeighborY="13">
        <dgm:presLayoutVars>
          <dgm:bulletEnabled val="1"/>
        </dgm:presLayoutVars>
      </dgm:prSet>
      <dgm:spPr/>
    </dgm:pt>
  </dgm:ptLst>
  <dgm:cxnLst>
    <dgm:cxn modelId="{435F000B-4DD5-4699-967B-C62A264FE8AD}" type="presOf" srcId="{95F7C923-6C79-46BE-ABF0-7C8AC19E9D10}" destId="{07B72B6A-2BC1-49EE-B8F0-35CDA35788CD}" srcOrd="0" destOrd="0" presId="urn:microsoft.com/office/officeart/2005/8/layout/vList3"/>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7BBA54E-7CC2-4224-8878-E3B81579F1B0}" type="presOf" srcId="{60DEDAE2-5D5A-489E-9CE0-86D87B01BCBD}" destId="{1A98FF1F-821B-4830-9DA6-8E68A8808E8C}"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51FA538D-9B08-4354-9DED-503D35A4CD23}" srcId="{498E1BA7-F8B1-4C78-9CAB-667F9737712D}" destId="{60DEDAE2-5D5A-489E-9CE0-86D87B01BCBD}" srcOrd="2" destOrd="0" parTransId="{3EDEAA4F-5A69-4672-B1BC-9DFF30EBD83A}" sibTransId="{541D7B78-1EB2-40DB-B81B-CD8BF6A0F004}"/>
    <dgm:cxn modelId="{618B6EAC-A316-4AA9-8805-8A06B9F670F1}" srcId="{498E1BA7-F8B1-4C78-9CAB-667F9737712D}" destId="{95F7C923-6C79-46BE-ABF0-7C8AC19E9D10}" srcOrd="3" destOrd="0" parTransId="{032F95BF-275B-453E-B22B-4D3C9646B54A}" sibTransId="{71B824AE-9DD9-438D-8176-864A04264B88}"/>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 modelId="{D5715AF6-019D-4E6B-BC36-B4AD22C02F7E}" type="presParOf" srcId="{FCD299EC-2093-41E2-9B65-9CB0A0ABC218}" destId="{6684D31B-90E5-43A5-8B04-1405A74FEE1D}" srcOrd="3" destOrd="0" presId="urn:microsoft.com/office/officeart/2005/8/layout/vList3"/>
    <dgm:cxn modelId="{88DA278E-EBBA-4C4C-B1A7-7BEBD128A5B6}" type="presParOf" srcId="{FCD299EC-2093-41E2-9B65-9CB0A0ABC218}" destId="{9F25B022-29B7-42E1-8EC1-68B3CEC0F18B}" srcOrd="4" destOrd="0" presId="urn:microsoft.com/office/officeart/2005/8/layout/vList3"/>
    <dgm:cxn modelId="{2BAC638C-49B6-456B-AB7C-10209C8BB9E1}" type="presParOf" srcId="{9F25B022-29B7-42E1-8EC1-68B3CEC0F18B}" destId="{C0A3C62E-495E-4352-AD0D-ADDE49498EAC}" srcOrd="0" destOrd="0" presId="urn:microsoft.com/office/officeart/2005/8/layout/vList3"/>
    <dgm:cxn modelId="{8AAF037C-6704-47FE-83F5-876E8B87FB06}" type="presParOf" srcId="{9F25B022-29B7-42E1-8EC1-68B3CEC0F18B}" destId="{1A98FF1F-821B-4830-9DA6-8E68A8808E8C}" srcOrd="1" destOrd="0" presId="urn:microsoft.com/office/officeart/2005/8/layout/vList3"/>
    <dgm:cxn modelId="{C4556074-8A83-4E95-9139-A1723A2A91A6}" type="presParOf" srcId="{FCD299EC-2093-41E2-9B65-9CB0A0ABC218}" destId="{634F92F3-3C07-46FC-9A6F-86E065C3207E}" srcOrd="5" destOrd="0" presId="urn:microsoft.com/office/officeart/2005/8/layout/vList3"/>
    <dgm:cxn modelId="{7AF40190-0DF1-4A7E-AA5E-FD127E2E2F61}" type="presParOf" srcId="{FCD299EC-2093-41E2-9B65-9CB0A0ABC218}" destId="{850A564C-7B25-4EBC-BA77-EC4E96985B50}" srcOrd="6" destOrd="0" presId="urn:microsoft.com/office/officeart/2005/8/layout/vList3"/>
    <dgm:cxn modelId="{60929EA8-C76A-4D30-9356-B06AA2F8E826}" type="presParOf" srcId="{850A564C-7B25-4EBC-BA77-EC4E96985B50}" destId="{597CCA49-C110-4693-87F6-BFFB87C1BE43}" srcOrd="0" destOrd="0" presId="urn:microsoft.com/office/officeart/2005/8/layout/vList3"/>
    <dgm:cxn modelId="{A997B59F-A66A-4AF4-AC87-B16FAF39B8FE}" type="presParOf" srcId="{850A564C-7B25-4EBC-BA77-EC4E96985B50}" destId="{07B72B6A-2BC1-49EE-B8F0-35CDA35788C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4" qsCatId="simple" csTypeId="urn:microsoft.com/office/officeart/2005/8/colors/accent1_2#4"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Det område, der beskæftiger den største andel medarbejdere på deltid, er køkken og rengøring, hvor 68,8 procent er på deltid, samt ældre og sundhedsområdet, hvor 61,2 procent er ansat på deltid.</a:t>
          </a:r>
        </a:p>
      </dgm:t>
    </dgm:pt>
    <dgm:pt modelId="{EF8C68AA-BC1B-4330-AA26-07F22D3D8B54}" type="parTrans" cxnId="{2169C961-7630-4508-A623-F67E7DC86088}">
      <dgm:prSet/>
      <dgm:spPr/>
      <dgm:t>
        <a:bodyPr/>
        <a:lstStyle/>
        <a:p>
          <a:endParaRPr lang="da-DK"/>
        </a:p>
      </dgm:t>
    </dgm:pt>
    <dgm:pt modelId="{D737DA90-7FCF-429F-BE4B-7CB2BAF14791}" type="sibTrans" cxnId="{2169C961-7630-4508-A623-F67E7DC86088}">
      <dgm:prSet/>
      <dgm:spPr/>
      <dgm:t>
        <a:bodyPr/>
        <a:lstStyle/>
        <a:p>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Den største stigning i andel ansatte på fuldtid er sket på ældre- og sundhedsområdet, hvor der er 7,9 procentpoint flere ansat på fuldtid i 2025 end i 2017. Det svarer til </a:t>
          </a:r>
          <a:r>
            <a:rPr lang="da-DK">
              <a:solidFill>
                <a:schemeClr val="tx1"/>
              </a:solidFill>
            </a:rPr>
            <a:t>9.358 personer.</a:t>
          </a:r>
          <a:endParaRPr lang="da-DK" dirty="0">
            <a:solidFill>
              <a:schemeClr val="tx1"/>
            </a:solidFill>
          </a:endParaRPr>
        </a:p>
      </dgm:t>
    </dgm:pt>
    <dgm:pt modelId="{F0F3C44D-F5BD-43F6-B449-30F2A73471CE}" type="sibTrans" cxnId="{3D1633B0-DC2D-440A-A464-6B802630038E}">
      <dgm:prSet/>
      <dgm:spPr/>
      <dgm:t>
        <a:bodyPr/>
        <a:lstStyle/>
        <a:p>
          <a:endParaRPr lang="da-DK"/>
        </a:p>
      </dgm:t>
    </dgm:pt>
    <dgm:pt modelId="{D1A92129-4FFD-4AD0-B67E-092C510B1805}" type="parTrans" cxnId="{3D1633B0-DC2D-440A-A464-6B802630038E}">
      <dgm:prSet/>
      <dgm:spPr/>
      <dgm:t>
        <a:bodyPr/>
        <a:lstStyle/>
        <a:p>
          <a:endParaRPr lang="da-DK"/>
        </a:p>
      </dgm:t>
    </dgm:pt>
    <dgm:pt modelId="{60DEDAE2-5D5A-489E-9CE0-86D87B01BCBD}">
      <dgm:prSet phldrT="[Tekst]"/>
      <dgm:spPr>
        <a:solidFill>
          <a:schemeClr val="bg1">
            <a:lumMod val="95000"/>
          </a:schemeClr>
        </a:solidFill>
      </dgm:spPr>
      <dgm:t>
        <a:bodyPr/>
        <a:lstStyle/>
        <a:p>
          <a:pPr algn="l"/>
          <a:r>
            <a:rPr lang="da-DK" dirty="0">
              <a:solidFill>
                <a:schemeClr val="tx1"/>
              </a:solidFill>
            </a:rPr>
            <a:t>Ældre- og sundhedsområdet har siden 2017 oplevet et fald på 10,2 procentpoint i andelen på deltid. Andelen på deltid på dagtilbuds- og skoleområdet er også faldet 7,2 procentpoint siden 2017.</a:t>
          </a:r>
        </a:p>
      </dgm:t>
    </dgm:pt>
    <dgm:pt modelId="{541D7B78-1EB2-40DB-B81B-CD8BF6A0F004}" type="sibTrans" cxnId="{51FA538D-9B08-4354-9DED-503D35A4CD23}">
      <dgm:prSet/>
      <dgm:spPr/>
      <dgm:t>
        <a:bodyPr/>
        <a:lstStyle/>
        <a:p>
          <a:endParaRPr lang="da-DK"/>
        </a:p>
      </dgm:t>
    </dgm:pt>
    <dgm:pt modelId="{3EDEAA4F-5A69-4672-B1BC-9DFF30EBD83A}" type="parTrans" cxnId="{51FA538D-9B08-4354-9DED-503D35A4CD23}">
      <dgm:prSet/>
      <dgm:spPr/>
      <dgm:t>
        <a:bodyPr/>
        <a:lstStyle/>
        <a:p>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3"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3" custScaleX="113207" custLinFactNeighborX="6334" custLinFactNeighborY="13">
        <dgm:presLayoutVars>
          <dgm:bulletEnabled val="1"/>
        </dgm:presLayoutVars>
      </dgm:prSet>
      <dgm:spPr/>
    </dgm:pt>
    <dgm:pt modelId="{6684D31B-90E5-43A5-8B04-1405A74FEE1D}" type="pres">
      <dgm:prSet presAssocID="{F0F3C44D-F5BD-43F6-B449-30F2A73471CE}" presName="spacing" presStyleCnt="0"/>
      <dgm:spPr/>
    </dgm:pt>
    <dgm:pt modelId="{9F25B022-29B7-42E1-8EC1-68B3CEC0F18B}" type="pres">
      <dgm:prSet presAssocID="{60DEDAE2-5D5A-489E-9CE0-86D87B01BCBD}" presName="composite" presStyleCnt="0"/>
      <dgm:spPr/>
    </dgm:pt>
    <dgm:pt modelId="{C0A3C62E-495E-4352-AD0D-ADDE49498EAC}" type="pres">
      <dgm:prSet presAssocID="{60DEDAE2-5D5A-489E-9CE0-86D87B01BCBD}" presName="imgShp" presStyleLbl="fgImgPlace1" presStyleIdx="2"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3 med massiv udfyldning"/>
        </a:ext>
      </dgm:extLst>
    </dgm:pt>
    <dgm:pt modelId="{1A98FF1F-821B-4830-9DA6-8E68A8808E8C}" type="pres">
      <dgm:prSet presAssocID="{60DEDAE2-5D5A-489E-9CE0-86D87B01BCBD}" presName="txShp" presStyleLbl="node1" presStyleIdx="2" presStyleCnt="3" custScaleX="113207" custLinFactNeighborX="6334" custLinFactNeighborY="13">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7BBA54E-7CC2-4224-8878-E3B81579F1B0}" type="presOf" srcId="{60DEDAE2-5D5A-489E-9CE0-86D87B01BCBD}" destId="{1A98FF1F-821B-4830-9DA6-8E68A8808E8C}"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51FA538D-9B08-4354-9DED-503D35A4CD23}" srcId="{498E1BA7-F8B1-4C78-9CAB-667F9737712D}" destId="{60DEDAE2-5D5A-489E-9CE0-86D87B01BCBD}" srcOrd="2" destOrd="0" parTransId="{3EDEAA4F-5A69-4672-B1BC-9DFF30EBD83A}" sibTransId="{541D7B78-1EB2-40DB-B81B-CD8BF6A0F004}"/>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 modelId="{D5715AF6-019D-4E6B-BC36-B4AD22C02F7E}" type="presParOf" srcId="{FCD299EC-2093-41E2-9B65-9CB0A0ABC218}" destId="{6684D31B-90E5-43A5-8B04-1405A74FEE1D}" srcOrd="3" destOrd="0" presId="urn:microsoft.com/office/officeart/2005/8/layout/vList3"/>
    <dgm:cxn modelId="{88DA278E-EBBA-4C4C-B1A7-7BEBD128A5B6}" type="presParOf" srcId="{FCD299EC-2093-41E2-9B65-9CB0A0ABC218}" destId="{9F25B022-29B7-42E1-8EC1-68B3CEC0F18B}" srcOrd="4" destOrd="0" presId="urn:microsoft.com/office/officeart/2005/8/layout/vList3"/>
    <dgm:cxn modelId="{2BAC638C-49B6-456B-AB7C-10209C8BB9E1}" type="presParOf" srcId="{9F25B022-29B7-42E1-8EC1-68B3CEC0F18B}" destId="{C0A3C62E-495E-4352-AD0D-ADDE49498EAC}" srcOrd="0" destOrd="0" presId="urn:microsoft.com/office/officeart/2005/8/layout/vList3"/>
    <dgm:cxn modelId="{8AAF037C-6704-47FE-83F5-876E8B87FB06}" type="presParOf" srcId="{9F25B022-29B7-42E1-8EC1-68B3CEC0F18B}" destId="{1A98FF1F-821B-4830-9DA6-8E68A8808E8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5" qsCatId="simple" csTypeId="urn:microsoft.com/office/officeart/2005/8/colors/accent1_2#5"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Andelen af timelønnede var stabil frem til 2021, hvorefter den steg særligt i 2022. Herefter har andelen af timelønnede ligger stabilt omkring de 15%.</a:t>
          </a:r>
        </a:p>
      </dgm:t>
    </dgm:pt>
    <dgm:pt modelId="{EF8C68AA-BC1B-4330-AA26-07F22D3D8B54}" type="parTrans" cxnId="{2169C961-7630-4508-A623-F67E7DC86088}">
      <dgm:prSet/>
      <dgm:spPr/>
      <dgm:t>
        <a:bodyPr/>
        <a:lstStyle/>
        <a:p>
          <a:pPr algn="l"/>
          <a:endParaRPr lang="da-DK"/>
        </a:p>
      </dgm:t>
    </dgm:pt>
    <dgm:pt modelId="{D737DA90-7FCF-429F-BE4B-7CB2BAF14791}" type="sibTrans" cxnId="{2169C961-7630-4508-A623-F67E7DC86088}">
      <dgm:prSet/>
      <dgm:spPr/>
      <dgm:t>
        <a:bodyPr/>
        <a:lstStyle/>
        <a:p>
          <a:pPr algn="l"/>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Stigning i andelen af timelønnede sker særligt på ældre- og sundhedsområdet samt dagtilbuds- og skoleområdet, hvor stigningen er hhv. 2,4 og 2,7 procentpoint mellem 2017 og 2025. På ældre- og sundhedsområdet er andelen af timelønnede dog faldet fra 2024-2025.</a:t>
          </a:r>
          <a:endParaRPr lang="da-DK" dirty="0">
            <a:solidFill>
              <a:schemeClr val="tx1"/>
            </a:solidFill>
            <a:highlight>
              <a:srgbClr val="FFFF00"/>
            </a:highlight>
          </a:endParaRPr>
        </a:p>
      </dgm:t>
    </dgm:pt>
    <dgm:pt modelId="{D1A92129-4FFD-4AD0-B67E-092C510B1805}" type="parTrans" cxnId="{3D1633B0-DC2D-440A-A464-6B802630038E}">
      <dgm:prSet/>
      <dgm:spPr/>
      <dgm:t>
        <a:bodyPr/>
        <a:lstStyle/>
        <a:p>
          <a:pPr algn="l"/>
          <a:endParaRPr lang="da-DK"/>
        </a:p>
      </dgm:t>
    </dgm:pt>
    <dgm:pt modelId="{F0F3C44D-F5BD-43F6-B449-30F2A73471CE}" type="sibTrans" cxnId="{3D1633B0-DC2D-440A-A464-6B802630038E}">
      <dgm:prSet/>
      <dgm:spPr/>
      <dgm:t>
        <a:bodyPr/>
        <a:lstStyle/>
        <a:p>
          <a:pPr algn="l"/>
          <a:endParaRPr lang="da-DK"/>
        </a:p>
      </dgm:t>
    </dgm:pt>
    <dgm:pt modelId="{60DEDAE2-5D5A-489E-9CE0-86D87B01BCBD}">
      <dgm:prSet phldrT="[Tekst]"/>
      <dgm:spPr>
        <a:solidFill>
          <a:schemeClr val="bg1">
            <a:lumMod val="95000"/>
          </a:schemeClr>
        </a:solidFill>
      </dgm:spPr>
      <dgm:t>
        <a:bodyPr/>
        <a:lstStyle/>
        <a:p>
          <a:pPr marL="0" indent="0" algn="l"/>
          <a:r>
            <a:rPr lang="da-DK" dirty="0">
              <a:solidFill>
                <a:schemeClr val="tx1"/>
              </a:solidFill>
            </a:rPr>
            <a:t>43,7% af de timelønnede er mellem 18-23 år. </a:t>
          </a:r>
        </a:p>
      </dgm:t>
    </dgm:pt>
    <dgm:pt modelId="{3EDEAA4F-5A69-4672-B1BC-9DFF30EBD83A}" type="parTrans" cxnId="{51FA538D-9B08-4354-9DED-503D35A4CD23}">
      <dgm:prSet/>
      <dgm:spPr/>
      <dgm:t>
        <a:bodyPr/>
        <a:lstStyle/>
        <a:p>
          <a:pPr algn="l"/>
          <a:endParaRPr lang="da-DK"/>
        </a:p>
      </dgm:t>
    </dgm:pt>
    <dgm:pt modelId="{541D7B78-1EB2-40DB-B81B-CD8BF6A0F004}" type="sibTrans" cxnId="{51FA538D-9B08-4354-9DED-503D35A4CD23}">
      <dgm:prSet/>
      <dgm:spPr/>
      <dgm:t>
        <a:bodyPr/>
        <a:lstStyle/>
        <a:p>
          <a:pPr algn="l"/>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3"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3" custScaleX="113207" custLinFactNeighborX="6334" custLinFactNeighborY="13">
        <dgm:presLayoutVars>
          <dgm:bulletEnabled val="1"/>
        </dgm:presLayoutVars>
      </dgm:prSet>
      <dgm:spPr/>
    </dgm:pt>
    <dgm:pt modelId="{6684D31B-90E5-43A5-8B04-1405A74FEE1D}" type="pres">
      <dgm:prSet presAssocID="{F0F3C44D-F5BD-43F6-B449-30F2A73471CE}" presName="spacing" presStyleCnt="0"/>
      <dgm:spPr/>
    </dgm:pt>
    <dgm:pt modelId="{9F25B022-29B7-42E1-8EC1-68B3CEC0F18B}" type="pres">
      <dgm:prSet presAssocID="{60DEDAE2-5D5A-489E-9CE0-86D87B01BCBD}" presName="composite" presStyleCnt="0"/>
      <dgm:spPr/>
    </dgm:pt>
    <dgm:pt modelId="{C0A3C62E-495E-4352-AD0D-ADDE49498EAC}" type="pres">
      <dgm:prSet presAssocID="{60DEDAE2-5D5A-489E-9CE0-86D87B01BCBD}" presName="imgShp" presStyleLbl="fgImgPlace1" presStyleIdx="2"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3 med massiv udfyldning"/>
        </a:ext>
      </dgm:extLst>
    </dgm:pt>
    <dgm:pt modelId="{1A98FF1F-821B-4830-9DA6-8E68A8808E8C}" type="pres">
      <dgm:prSet presAssocID="{60DEDAE2-5D5A-489E-9CE0-86D87B01BCBD}" presName="txShp" presStyleLbl="node1" presStyleIdx="2" presStyleCnt="3" custScaleX="113207" custLinFactNeighborX="6219" custLinFactNeighborY="-1466">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7BBA54E-7CC2-4224-8878-E3B81579F1B0}" type="presOf" srcId="{60DEDAE2-5D5A-489E-9CE0-86D87B01BCBD}" destId="{1A98FF1F-821B-4830-9DA6-8E68A8808E8C}"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51FA538D-9B08-4354-9DED-503D35A4CD23}" srcId="{498E1BA7-F8B1-4C78-9CAB-667F9737712D}" destId="{60DEDAE2-5D5A-489E-9CE0-86D87B01BCBD}" srcOrd="2" destOrd="0" parTransId="{3EDEAA4F-5A69-4672-B1BC-9DFF30EBD83A}" sibTransId="{541D7B78-1EB2-40DB-B81B-CD8BF6A0F004}"/>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 modelId="{D5715AF6-019D-4E6B-BC36-B4AD22C02F7E}" type="presParOf" srcId="{FCD299EC-2093-41E2-9B65-9CB0A0ABC218}" destId="{6684D31B-90E5-43A5-8B04-1405A74FEE1D}" srcOrd="3" destOrd="0" presId="urn:microsoft.com/office/officeart/2005/8/layout/vList3"/>
    <dgm:cxn modelId="{88DA278E-EBBA-4C4C-B1A7-7BEBD128A5B6}" type="presParOf" srcId="{FCD299EC-2093-41E2-9B65-9CB0A0ABC218}" destId="{9F25B022-29B7-42E1-8EC1-68B3CEC0F18B}" srcOrd="4" destOrd="0" presId="urn:microsoft.com/office/officeart/2005/8/layout/vList3"/>
    <dgm:cxn modelId="{2BAC638C-49B6-456B-AB7C-10209C8BB9E1}" type="presParOf" srcId="{9F25B022-29B7-42E1-8EC1-68B3CEC0F18B}" destId="{C0A3C62E-495E-4352-AD0D-ADDE49498EAC}" srcOrd="0" destOrd="0" presId="urn:microsoft.com/office/officeart/2005/8/layout/vList3"/>
    <dgm:cxn modelId="{8AAF037C-6704-47FE-83F5-876E8B87FB06}" type="presParOf" srcId="{9F25B022-29B7-42E1-8EC1-68B3CEC0F18B}" destId="{1A98FF1F-821B-4830-9DA6-8E68A8808E8C}"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6" qsCatId="simple" csTypeId="urn:microsoft.com/office/officeart/2005/8/colors/accent1_2#6"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43,3% af de kommunalt ansatte kvinder arbejder på fuldtid i 2025. 58,3% af de kommunalt ansatte mænd arbejder på fuldtid i 2025. </a:t>
          </a:r>
        </a:p>
      </dgm:t>
    </dgm:pt>
    <dgm:pt modelId="{EF8C68AA-BC1B-4330-AA26-07F22D3D8B54}" type="parTrans" cxnId="{2169C961-7630-4508-A623-F67E7DC86088}">
      <dgm:prSet/>
      <dgm:spPr/>
      <dgm:t>
        <a:bodyPr/>
        <a:lstStyle/>
        <a:p>
          <a:endParaRPr lang="da-DK"/>
        </a:p>
      </dgm:t>
    </dgm:pt>
    <dgm:pt modelId="{D737DA90-7FCF-429F-BE4B-7CB2BAF14791}" type="sibTrans" cxnId="{2169C961-7630-4508-A623-F67E7DC86088}">
      <dgm:prSet/>
      <dgm:spPr/>
      <dgm:t>
        <a:bodyPr/>
        <a:lstStyle/>
        <a:p>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Andelen af kommunalt ansatte kvinder, der arbejder på fuldtid, er steget fra 41,8% i 2017 til 43,4% i 2025.</a:t>
          </a:r>
        </a:p>
      </dgm:t>
    </dgm:pt>
    <dgm:pt modelId="{D1A92129-4FFD-4AD0-B67E-092C510B1805}" type="parTrans" cxnId="{3D1633B0-DC2D-440A-A464-6B802630038E}">
      <dgm:prSet/>
      <dgm:spPr/>
      <dgm:t>
        <a:bodyPr/>
        <a:lstStyle/>
        <a:p>
          <a:endParaRPr lang="da-DK"/>
        </a:p>
      </dgm:t>
    </dgm:pt>
    <dgm:pt modelId="{F0F3C44D-F5BD-43F6-B449-30F2A73471CE}" type="sibTrans" cxnId="{3D1633B0-DC2D-440A-A464-6B802630038E}">
      <dgm:prSet/>
      <dgm:spPr/>
      <dgm:t>
        <a:bodyPr/>
        <a:lstStyle/>
        <a:p>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2"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2"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2"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2" custScaleX="113207" custLinFactNeighborX="6334" custLinFactNeighborY="13">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7" qsCatId="simple" csTypeId="urn:microsoft.com/office/officeart/2005/8/colors/accent1_2#7"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Den største andel af ansatte på fuldtid findes blandt de 48-53-årige, hvor 58,5% er på fuldtid.</a:t>
          </a:r>
        </a:p>
      </dgm:t>
    </dgm:pt>
    <dgm:pt modelId="{EF8C68AA-BC1B-4330-AA26-07F22D3D8B54}" type="parTrans" cxnId="{2169C961-7630-4508-A623-F67E7DC86088}">
      <dgm:prSet/>
      <dgm:spPr/>
      <dgm:t>
        <a:bodyPr/>
        <a:lstStyle/>
        <a:p>
          <a:endParaRPr lang="da-DK"/>
        </a:p>
      </dgm:t>
    </dgm:pt>
    <dgm:pt modelId="{D737DA90-7FCF-429F-BE4B-7CB2BAF14791}" type="sibTrans" cxnId="{2169C961-7630-4508-A623-F67E7DC86088}">
      <dgm:prSet/>
      <dgm:spPr/>
      <dgm:t>
        <a:bodyPr/>
        <a:lstStyle/>
        <a:p>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Timeløn er mest udbredt blandt personer under 24 år.</a:t>
          </a:r>
        </a:p>
      </dgm:t>
    </dgm:pt>
    <dgm:pt modelId="{D1A92129-4FFD-4AD0-B67E-092C510B1805}" type="parTrans" cxnId="{3D1633B0-DC2D-440A-A464-6B802630038E}">
      <dgm:prSet/>
      <dgm:spPr/>
      <dgm:t>
        <a:bodyPr/>
        <a:lstStyle/>
        <a:p>
          <a:endParaRPr lang="da-DK"/>
        </a:p>
      </dgm:t>
    </dgm:pt>
    <dgm:pt modelId="{F0F3C44D-F5BD-43F6-B449-30F2A73471CE}" type="sibTrans" cxnId="{3D1633B0-DC2D-440A-A464-6B802630038E}">
      <dgm:prSet/>
      <dgm:spPr/>
      <dgm:t>
        <a:bodyPr/>
        <a:lstStyle/>
        <a:p>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2"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2"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2"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2" custScaleX="113207" custLinFactNeighborX="6334" custLinFactNeighborY="13">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98E1BA7-F8B1-4C78-9CAB-667F9737712D}" type="doc">
      <dgm:prSet loTypeId="urn:microsoft.com/office/officeart/2005/8/layout/vList3" loCatId="list" qsTypeId="urn:microsoft.com/office/officeart/2005/8/quickstyle/simple1#8" qsCatId="simple" csTypeId="urn:microsoft.com/office/officeart/2005/8/colors/accent1_2#8" csCatId="accent1" phldr="1"/>
      <dgm:spPr/>
      <dgm:t>
        <a:bodyPr/>
        <a:lstStyle/>
        <a:p>
          <a:endParaRPr lang="da-DK"/>
        </a:p>
      </dgm:t>
    </dgm:pt>
    <dgm:pt modelId="{2F25EFA1-2297-4E2C-AFCF-CFEA880009CC}">
      <dgm:prSet phldrT="[Tekst]"/>
      <dgm:spPr>
        <a:solidFill>
          <a:schemeClr val="bg1">
            <a:lumMod val="95000"/>
          </a:schemeClr>
        </a:solidFill>
      </dgm:spPr>
      <dgm:t>
        <a:bodyPr/>
        <a:lstStyle/>
        <a:p>
          <a:pPr algn="l"/>
          <a:r>
            <a:rPr lang="da-DK" dirty="0">
              <a:solidFill>
                <a:schemeClr val="tx1"/>
              </a:solidFill>
            </a:rPr>
            <a:t>Siden 2017 er den gennemsnitlige ugentlige præsterede arbejdstid steget 6 minutter for månedslønnede (inkl. deltidsansatte), mens den er faldet med 9 minutter for de deltidsansatte.</a:t>
          </a:r>
        </a:p>
      </dgm:t>
    </dgm:pt>
    <dgm:pt modelId="{EF8C68AA-BC1B-4330-AA26-07F22D3D8B54}" type="parTrans" cxnId="{2169C961-7630-4508-A623-F67E7DC86088}">
      <dgm:prSet/>
      <dgm:spPr/>
      <dgm:t>
        <a:bodyPr/>
        <a:lstStyle/>
        <a:p>
          <a:endParaRPr lang="da-DK"/>
        </a:p>
      </dgm:t>
    </dgm:pt>
    <dgm:pt modelId="{D737DA90-7FCF-429F-BE4B-7CB2BAF14791}" type="sibTrans" cxnId="{2169C961-7630-4508-A623-F67E7DC86088}">
      <dgm:prSet/>
      <dgm:spPr/>
      <dgm:t>
        <a:bodyPr/>
        <a:lstStyle/>
        <a:p>
          <a:endParaRPr lang="da-DK"/>
        </a:p>
      </dgm:t>
    </dgm:pt>
    <dgm:pt modelId="{17800604-5F03-477C-8EBC-418B7F5CB1C8}">
      <dgm:prSet phldrT="[Tekst]"/>
      <dgm:spPr>
        <a:solidFill>
          <a:schemeClr val="bg1">
            <a:lumMod val="95000"/>
          </a:schemeClr>
        </a:solidFill>
      </dgm:spPr>
      <dgm:t>
        <a:bodyPr/>
        <a:lstStyle/>
        <a:p>
          <a:pPr algn="l"/>
          <a:r>
            <a:rPr lang="da-DK" dirty="0">
              <a:solidFill>
                <a:schemeClr val="tx1"/>
              </a:solidFill>
            </a:rPr>
            <a:t>Den største stigning i den gennemsnitlige ugentlige præsterede arbejdstid er inden for køkken og rengøringsområdet, hvor den præsterede arbejdstid i gennemsnit er steget 67 minutter om ugen for de månedslønnede (inkl. deltidsansatte) og 48 minutter om ugen for de deltidsansatte. </a:t>
          </a:r>
        </a:p>
      </dgm:t>
    </dgm:pt>
    <dgm:pt modelId="{D1A92129-4FFD-4AD0-B67E-092C510B1805}" type="parTrans" cxnId="{3D1633B0-DC2D-440A-A464-6B802630038E}">
      <dgm:prSet/>
      <dgm:spPr/>
      <dgm:t>
        <a:bodyPr/>
        <a:lstStyle/>
        <a:p>
          <a:endParaRPr lang="da-DK"/>
        </a:p>
      </dgm:t>
    </dgm:pt>
    <dgm:pt modelId="{F0F3C44D-F5BD-43F6-B449-30F2A73471CE}" type="sibTrans" cxnId="{3D1633B0-DC2D-440A-A464-6B802630038E}">
      <dgm:prSet/>
      <dgm:spPr/>
      <dgm:t>
        <a:bodyPr/>
        <a:lstStyle/>
        <a:p>
          <a:endParaRPr lang="da-DK"/>
        </a:p>
      </dgm:t>
    </dgm:pt>
    <dgm:pt modelId="{60DEDAE2-5D5A-489E-9CE0-86D87B01BCBD}">
      <dgm:prSet phldrT="[Tekst]"/>
      <dgm:spPr>
        <a:solidFill>
          <a:schemeClr val="bg1">
            <a:lumMod val="95000"/>
          </a:schemeClr>
        </a:solidFill>
      </dgm:spPr>
      <dgm:t>
        <a:bodyPr/>
        <a:lstStyle/>
        <a:p>
          <a:pPr algn="l"/>
          <a:r>
            <a:rPr lang="da-DK" dirty="0">
              <a:solidFill>
                <a:schemeClr val="tx1"/>
              </a:solidFill>
            </a:rPr>
            <a:t>Kommunalt ansatte mænd arbejder i gennemsnit 42 minutter mere om ugen end kommunalt ansatte kvinder.</a:t>
          </a:r>
        </a:p>
      </dgm:t>
    </dgm:pt>
    <dgm:pt modelId="{3EDEAA4F-5A69-4672-B1BC-9DFF30EBD83A}" type="parTrans" cxnId="{51FA538D-9B08-4354-9DED-503D35A4CD23}">
      <dgm:prSet/>
      <dgm:spPr/>
      <dgm:t>
        <a:bodyPr/>
        <a:lstStyle/>
        <a:p>
          <a:endParaRPr lang="da-DK"/>
        </a:p>
      </dgm:t>
    </dgm:pt>
    <dgm:pt modelId="{541D7B78-1EB2-40DB-B81B-CD8BF6A0F004}" type="sibTrans" cxnId="{51FA538D-9B08-4354-9DED-503D35A4CD23}">
      <dgm:prSet/>
      <dgm:spPr/>
      <dgm:t>
        <a:bodyPr/>
        <a:lstStyle/>
        <a:p>
          <a:endParaRPr lang="da-DK"/>
        </a:p>
      </dgm:t>
    </dgm:pt>
    <dgm:pt modelId="{FCD299EC-2093-41E2-9B65-9CB0A0ABC218}" type="pres">
      <dgm:prSet presAssocID="{498E1BA7-F8B1-4C78-9CAB-667F9737712D}" presName="linearFlow" presStyleCnt="0">
        <dgm:presLayoutVars>
          <dgm:dir/>
          <dgm:resizeHandles val="exact"/>
        </dgm:presLayoutVars>
      </dgm:prSet>
      <dgm:spPr/>
    </dgm:pt>
    <dgm:pt modelId="{42CF39DC-E5AD-4B67-9859-C5C4BBDA065A}" type="pres">
      <dgm:prSet presAssocID="{2F25EFA1-2297-4E2C-AFCF-CFEA880009CC}" presName="composite" presStyleCnt="0"/>
      <dgm:spPr/>
    </dgm:pt>
    <dgm:pt modelId="{6C69B306-2A84-4629-9EF7-0746EAE4E640}" type="pres">
      <dgm:prSet presAssocID="{2F25EFA1-2297-4E2C-AFCF-CFEA880009CC}" presName="imgShp" presStyleLbl="fgImgPlace1" presStyleIdx="0"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dge 1 med massiv udfyldning"/>
        </a:ext>
      </dgm:extLst>
    </dgm:pt>
    <dgm:pt modelId="{43DFB660-3229-48CD-B7CD-23BB875A5AA9}" type="pres">
      <dgm:prSet presAssocID="{2F25EFA1-2297-4E2C-AFCF-CFEA880009CC}" presName="txShp" presStyleLbl="node1" presStyleIdx="0" presStyleCnt="3" custScaleX="113207" custLinFactNeighborX="6334" custLinFactNeighborY="13">
        <dgm:presLayoutVars>
          <dgm:bulletEnabled val="1"/>
        </dgm:presLayoutVars>
      </dgm:prSet>
      <dgm:spPr/>
    </dgm:pt>
    <dgm:pt modelId="{5525938F-EDD0-43E5-AFDD-F95517ADC484}" type="pres">
      <dgm:prSet presAssocID="{D737DA90-7FCF-429F-BE4B-7CB2BAF14791}" presName="spacing" presStyleCnt="0"/>
      <dgm:spPr/>
    </dgm:pt>
    <dgm:pt modelId="{19B6A865-6E9B-4FCF-9939-8DF3758BA845}" type="pres">
      <dgm:prSet presAssocID="{17800604-5F03-477C-8EBC-418B7F5CB1C8}" presName="composite" presStyleCnt="0"/>
      <dgm:spPr/>
    </dgm:pt>
    <dgm:pt modelId="{ABB8D628-EE5E-4DE5-AEDC-9EBB86013443}" type="pres">
      <dgm:prSet presAssocID="{17800604-5F03-477C-8EBC-418B7F5CB1C8}" presName="imgShp" presStyleLbl="fgImgPlace1" presStyleIdx="1"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med massiv udfyldning"/>
        </a:ext>
      </dgm:extLst>
    </dgm:pt>
    <dgm:pt modelId="{948880A0-8076-4524-B450-D2B85E90B6D3}" type="pres">
      <dgm:prSet presAssocID="{17800604-5F03-477C-8EBC-418B7F5CB1C8}" presName="txShp" presStyleLbl="node1" presStyleIdx="1" presStyleCnt="3" custScaleX="113207" custLinFactNeighborX="6334" custLinFactNeighborY="13">
        <dgm:presLayoutVars>
          <dgm:bulletEnabled val="1"/>
        </dgm:presLayoutVars>
      </dgm:prSet>
      <dgm:spPr/>
    </dgm:pt>
    <dgm:pt modelId="{6684D31B-90E5-43A5-8B04-1405A74FEE1D}" type="pres">
      <dgm:prSet presAssocID="{F0F3C44D-F5BD-43F6-B449-30F2A73471CE}" presName="spacing" presStyleCnt="0"/>
      <dgm:spPr/>
    </dgm:pt>
    <dgm:pt modelId="{9F25B022-29B7-42E1-8EC1-68B3CEC0F18B}" type="pres">
      <dgm:prSet presAssocID="{60DEDAE2-5D5A-489E-9CE0-86D87B01BCBD}" presName="composite" presStyleCnt="0"/>
      <dgm:spPr/>
    </dgm:pt>
    <dgm:pt modelId="{C0A3C62E-495E-4352-AD0D-ADDE49498EAC}" type="pres">
      <dgm:prSet presAssocID="{60DEDAE2-5D5A-489E-9CE0-86D87B01BCBD}" presName="imgShp" presStyleLbl="fgImgPlace1" presStyleIdx="2" presStyleCnt="3" custLinFactNeighborX="-1507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3 med massiv udfyldning"/>
        </a:ext>
      </dgm:extLst>
    </dgm:pt>
    <dgm:pt modelId="{1A98FF1F-821B-4830-9DA6-8E68A8808E8C}" type="pres">
      <dgm:prSet presAssocID="{60DEDAE2-5D5A-489E-9CE0-86D87B01BCBD}" presName="txShp" presStyleLbl="node1" presStyleIdx="2" presStyleCnt="3" custScaleX="113207" custLinFactNeighborX="6334" custLinFactNeighborY="13">
        <dgm:presLayoutVars>
          <dgm:bulletEnabled val="1"/>
        </dgm:presLayoutVars>
      </dgm:prSet>
      <dgm:spPr/>
    </dgm:pt>
  </dgm:ptLst>
  <dgm:cxnLst>
    <dgm:cxn modelId="{AF446718-0211-473F-90A9-E14C0A9744B1}" type="presOf" srcId="{2F25EFA1-2297-4E2C-AFCF-CFEA880009CC}" destId="{43DFB660-3229-48CD-B7CD-23BB875A5AA9}" srcOrd="0" destOrd="0" presId="urn:microsoft.com/office/officeart/2005/8/layout/vList3"/>
    <dgm:cxn modelId="{2169C961-7630-4508-A623-F67E7DC86088}" srcId="{498E1BA7-F8B1-4C78-9CAB-667F9737712D}" destId="{2F25EFA1-2297-4E2C-AFCF-CFEA880009CC}" srcOrd="0" destOrd="0" parTransId="{EF8C68AA-BC1B-4330-AA26-07F22D3D8B54}" sibTransId="{D737DA90-7FCF-429F-BE4B-7CB2BAF14791}"/>
    <dgm:cxn modelId="{7536A663-8C56-4B51-A1E6-DDBF1442440B}" type="presOf" srcId="{17800604-5F03-477C-8EBC-418B7F5CB1C8}" destId="{948880A0-8076-4524-B450-D2B85E90B6D3}" srcOrd="0" destOrd="0" presId="urn:microsoft.com/office/officeart/2005/8/layout/vList3"/>
    <dgm:cxn modelId="{67BBA54E-7CC2-4224-8878-E3B81579F1B0}" type="presOf" srcId="{60DEDAE2-5D5A-489E-9CE0-86D87B01BCBD}" destId="{1A98FF1F-821B-4830-9DA6-8E68A8808E8C}" srcOrd="0" destOrd="0" presId="urn:microsoft.com/office/officeart/2005/8/layout/vList3"/>
    <dgm:cxn modelId="{68452884-2180-4A0C-96AF-26975300C307}" type="presOf" srcId="{498E1BA7-F8B1-4C78-9CAB-667F9737712D}" destId="{FCD299EC-2093-41E2-9B65-9CB0A0ABC218}" srcOrd="0" destOrd="0" presId="urn:microsoft.com/office/officeart/2005/8/layout/vList3"/>
    <dgm:cxn modelId="{51FA538D-9B08-4354-9DED-503D35A4CD23}" srcId="{498E1BA7-F8B1-4C78-9CAB-667F9737712D}" destId="{60DEDAE2-5D5A-489E-9CE0-86D87B01BCBD}" srcOrd="2" destOrd="0" parTransId="{3EDEAA4F-5A69-4672-B1BC-9DFF30EBD83A}" sibTransId="{541D7B78-1EB2-40DB-B81B-CD8BF6A0F004}"/>
    <dgm:cxn modelId="{3D1633B0-DC2D-440A-A464-6B802630038E}" srcId="{498E1BA7-F8B1-4C78-9CAB-667F9737712D}" destId="{17800604-5F03-477C-8EBC-418B7F5CB1C8}" srcOrd="1" destOrd="0" parTransId="{D1A92129-4FFD-4AD0-B67E-092C510B1805}" sibTransId="{F0F3C44D-F5BD-43F6-B449-30F2A73471CE}"/>
    <dgm:cxn modelId="{8712EB02-1A83-40D1-9A7A-A90D6909C75F}" type="presParOf" srcId="{FCD299EC-2093-41E2-9B65-9CB0A0ABC218}" destId="{42CF39DC-E5AD-4B67-9859-C5C4BBDA065A}" srcOrd="0" destOrd="0" presId="urn:microsoft.com/office/officeart/2005/8/layout/vList3"/>
    <dgm:cxn modelId="{4247EC81-CEC0-4CC1-9CE2-2EAC819AE7C2}" type="presParOf" srcId="{42CF39DC-E5AD-4B67-9859-C5C4BBDA065A}" destId="{6C69B306-2A84-4629-9EF7-0746EAE4E640}" srcOrd="0" destOrd="0" presId="urn:microsoft.com/office/officeart/2005/8/layout/vList3"/>
    <dgm:cxn modelId="{6A5B17F6-186E-4381-86AF-089991F7880D}" type="presParOf" srcId="{42CF39DC-E5AD-4B67-9859-C5C4BBDA065A}" destId="{43DFB660-3229-48CD-B7CD-23BB875A5AA9}" srcOrd="1" destOrd="0" presId="urn:microsoft.com/office/officeart/2005/8/layout/vList3"/>
    <dgm:cxn modelId="{528AA5C7-AB8E-458B-AFD5-7E9616628A8D}" type="presParOf" srcId="{FCD299EC-2093-41E2-9B65-9CB0A0ABC218}" destId="{5525938F-EDD0-43E5-AFDD-F95517ADC484}" srcOrd="1" destOrd="0" presId="urn:microsoft.com/office/officeart/2005/8/layout/vList3"/>
    <dgm:cxn modelId="{59686168-28E0-4F9D-9DC4-F48969D86587}" type="presParOf" srcId="{FCD299EC-2093-41E2-9B65-9CB0A0ABC218}" destId="{19B6A865-6E9B-4FCF-9939-8DF3758BA845}" srcOrd="2" destOrd="0" presId="urn:microsoft.com/office/officeart/2005/8/layout/vList3"/>
    <dgm:cxn modelId="{11BC8E30-9CB4-487D-98C2-0FF8A5A74244}" type="presParOf" srcId="{19B6A865-6E9B-4FCF-9939-8DF3758BA845}" destId="{ABB8D628-EE5E-4DE5-AEDC-9EBB86013443}" srcOrd="0" destOrd="0" presId="urn:microsoft.com/office/officeart/2005/8/layout/vList3"/>
    <dgm:cxn modelId="{DAC2DD0E-2421-484D-AE57-65292CE4DC25}" type="presParOf" srcId="{19B6A865-6E9B-4FCF-9939-8DF3758BA845}" destId="{948880A0-8076-4524-B450-D2B85E90B6D3}" srcOrd="1" destOrd="0" presId="urn:microsoft.com/office/officeart/2005/8/layout/vList3"/>
    <dgm:cxn modelId="{D5715AF6-019D-4E6B-BC36-B4AD22C02F7E}" type="presParOf" srcId="{FCD299EC-2093-41E2-9B65-9CB0A0ABC218}" destId="{6684D31B-90E5-43A5-8B04-1405A74FEE1D}" srcOrd="3" destOrd="0" presId="urn:microsoft.com/office/officeart/2005/8/layout/vList3"/>
    <dgm:cxn modelId="{88DA278E-EBBA-4C4C-B1A7-7BEBD128A5B6}" type="presParOf" srcId="{FCD299EC-2093-41E2-9B65-9CB0A0ABC218}" destId="{9F25B022-29B7-42E1-8EC1-68B3CEC0F18B}" srcOrd="4" destOrd="0" presId="urn:microsoft.com/office/officeart/2005/8/layout/vList3"/>
    <dgm:cxn modelId="{2BAC638C-49B6-456B-AB7C-10209C8BB9E1}" type="presParOf" srcId="{9F25B022-29B7-42E1-8EC1-68B3CEC0F18B}" destId="{C0A3C62E-495E-4352-AD0D-ADDE49498EAC}" srcOrd="0" destOrd="0" presId="urn:microsoft.com/office/officeart/2005/8/layout/vList3"/>
    <dgm:cxn modelId="{8AAF037C-6704-47FE-83F5-876E8B87FB06}" type="presParOf" srcId="{9F25B022-29B7-42E1-8EC1-68B3CEC0F18B}" destId="{1A98FF1F-821B-4830-9DA6-8E68A8808E8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0E9B4-50C4-4B34-B57B-20A3177F9109}">
      <dsp:nvSpPr>
        <dsp:cNvPr id="0" name=""/>
        <dsp:cNvSpPr/>
      </dsp:nvSpPr>
      <dsp:spPr>
        <a:xfrm>
          <a:off x="0" y="67622"/>
          <a:ext cx="2726233" cy="5346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100000"/>
            </a:lnSpc>
            <a:spcBef>
              <a:spcPct val="0"/>
            </a:spcBef>
            <a:spcAft>
              <a:spcPct val="35000"/>
            </a:spcAft>
            <a:buNone/>
          </a:pPr>
          <a:r>
            <a:rPr lang="da-DK" sz="2000" b="1" kern="1200" dirty="0"/>
            <a:t>Aftalt arbejdstid</a:t>
          </a:r>
          <a:endParaRPr lang="da-DK" sz="1600" kern="1200" dirty="0"/>
        </a:p>
      </dsp:txBody>
      <dsp:txXfrm>
        <a:off x="15660" y="83282"/>
        <a:ext cx="2694913" cy="503335"/>
      </dsp:txXfrm>
    </dsp:sp>
    <dsp:sp modelId="{25C41E72-1A67-4E16-AB04-76590C874C4E}">
      <dsp:nvSpPr>
        <dsp:cNvPr id="0" name=""/>
        <dsp:cNvSpPr/>
      </dsp:nvSpPr>
      <dsp:spPr>
        <a:xfrm>
          <a:off x="272623" y="602277"/>
          <a:ext cx="453186" cy="780968"/>
        </a:xfrm>
        <a:custGeom>
          <a:avLst/>
          <a:gdLst/>
          <a:ahLst/>
          <a:cxnLst/>
          <a:rect l="0" t="0" r="0" b="0"/>
          <a:pathLst>
            <a:path>
              <a:moveTo>
                <a:pt x="0" y="0"/>
              </a:moveTo>
              <a:lnTo>
                <a:pt x="0" y="780968"/>
              </a:lnTo>
              <a:lnTo>
                <a:pt x="453186" y="7809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3F0DA0-F909-4461-B9A7-C0900CBAF81A}">
      <dsp:nvSpPr>
        <dsp:cNvPr id="0" name=""/>
        <dsp:cNvSpPr/>
      </dsp:nvSpPr>
      <dsp:spPr>
        <a:xfrm>
          <a:off x="725809" y="771552"/>
          <a:ext cx="2402340" cy="1223385"/>
        </a:xfrm>
        <a:prstGeom prst="roundRect">
          <a:avLst>
            <a:gd name="adj" fmla="val 10000"/>
          </a:avLst>
        </a:prstGeom>
        <a:solidFill>
          <a:schemeClr val="tx2">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100000"/>
            </a:lnSpc>
            <a:spcBef>
              <a:spcPts val="600"/>
            </a:spcBef>
            <a:spcAft>
              <a:spcPct val="35000"/>
            </a:spcAft>
            <a:buNone/>
          </a:pPr>
          <a:r>
            <a:rPr lang="da-DK" sz="1800" b="1" u="none" kern="1200" dirty="0">
              <a:solidFill>
                <a:schemeClr val="bg1"/>
              </a:solidFill>
            </a:rPr>
            <a:t>Fuldtid</a:t>
          </a:r>
          <a:br>
            <a:rPr lang="da-DK" sz="1900" u="none" kern="1200" dirty="0">
              <a:solidFill>
                <a:schemeClr val="bg1"/>
              </a:solidFill>
            </a:rPr>
          </a:br>
          <a:r>
            <a:rPr lang="da-DK" sz="1200" u="none" kern="1200" dirty="0">
              <a:solidFill>
                <a:schemeClr val="bg1"/>
              </a:solidFill>
            </a:rPr>
            <a:t>Aftalt 37 timer om ugen </a:t>
          </a:r>
          <a:br>
            <a:rPr lang="da-DK" sz="1200" u="none" kern="1200" dirty="0">
              <a:solidFill>
                <a:schemeClr val="bg1"/>
              </a:solidFill>
            </a:rPr>
          </a:br>
          <a:r>
            <a:rPr lang="da-DK" sz="1200" i="1" u="none" kern="1200" dirty="0">
              <a:solidFill>
                <a:schemeClr val="bg1"/>
              </a:solidFill>
            </a:rPr>
            <a:t>eller </a:t>
          </a:r>
          <a:br>
            <a:rPr lang="da-DK" sz="1200" i="1" u="none" kern="1200" dirty="0">
              <a:solidFill>
                <a:schemeClr val="bg1"/>
              </a:solidFill>
            </a:rPr>
          </a:br>
          <a:r>
            <a:rPr lang="da-DK" sz="1200" u="none" kern="1200" dirty="0">
              <a:solidFill>
                <a:schemeClr val="bg1"/>
              </a:solidFill>
            </a:rPr>
            <a:t>aftalt fuldtid ved fx natarbejde.</a:t>
          </a:r>
        </a:p>
      </dsp:txBody>
      <dsp:txXfrm>
        <a:off x="761641" y="807384"/>
        <a:ext cx="2330676" cy="1151721"/>
      </dsp:txXfrm>
    </dsp:sp>
    <dsp:sp modelId="{69A1B271-1B07-483A-A36B-F2D41FAA56BF}">
      <dsp:nvSpPr>
        <dsp:cNvPr id="0" name=""/>
        <dsp:cNvSpPr/>
      </dsp:nvSpPr>
      <dsp:spPr>
        <a:xfrm>
          <a:off x="272623" y="602277"/>
          <a:ext cx="453186" cy="2055802"/>
        </a:xfrm>
        <a:custGeom>
          <a:avLst/>
          <a:gdLst/>
          <a:ahLst/>
          <a:cxnLst/>
          <a:rect l="0" t="0" r="0" b="0"/>
          <a:pathLst>
            <a:path>
              <a:moveTo>
                <a:pt x="0" y="0"/>
              </a:moveTo>
              <a:lnTo>
                <a:pt x="0" y="2055802"/>
              </a:lnTo>
              <a:lnTo>
                <a:pt x="453186" y="20558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95958E-B6A9-47CB-8456-7C5754B55868}">
      <dsp:nvSpPr>
        <dsp:cNvPr id="0" name=""/>
        <dsp:cNvSpPr/>
      </dsp:nvSpPr>
      <dsp:spPr>
        <a:xfrm>
          <a:off x="725809" y="2230684"/>
          <a:ext cx="2444797" cy="854790"/>
        </a:xfrm>
        <a:prstGeom prst="roundRect">
          <a:avLst>
            <a:gd name="adj" fmla="val 10000"/>
          </a:avLst>
        </a:prstGeom>
        <a:solidFill>
          <a:schemeClr val="accent2">
            <a:alpha val="9000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100000"/>
            </a:lnSpc>
            <a:spcBef>
              <a:spcPts val="600"/>
            </a:spcBef>
            <a:spcAft>
              <a:spcPct val="35000"/>
            </a:spcAft>
            <a:buNone/>
          </a:pPr>
          <a:r>
            <a:rPr lang="da-DK" sz="1800" b="1" u="none" kern="1200" dirty="0">
              <a:solidFill>
                <a:schemeClr val="bg1"/>
              </a:solidFill>
            </a:rPr>
            <a:t>Deltid</a:t>
          </a:r>
          <a:br>
            <a:rPr lang="da-DK" sz="2500" u="none" kern="1200" dirty="0">
              <a:solidFill>
                <a:schemeClr val="bg1"/>
              </a:solidFill>
            </a:rPr>
          </a:br>
          <a:r>
            <a:rPr lang="da-DK" sz="1200" u="none" kern="1200" dirty="0">
              <a:solidFill>
                <a:schemeClr val="bg1"/>
              </a:solidFill>
            </a:rPr>
            <a:t>Aftalt 0-36 timer om ugen.</a:t>
          </a:r>
        </a:p>
      </dsp:txBody>
      <dsp:txXfrm>
        <a:off x="750845" y="2255720"/>
        <a:ext cx="2394725" cy="804718"/>
      </dsp:txXfrm>
    </dsp:sp>
    <dsp:sp modelId="{21DD0750-4398-418B-814C-B813CA929A90}">
      <dsp:nvSpPr>
        <dsp:cNvPr id="0" name=""/>
        <dsp:cNvSpPr/>
      </dsp:nvSpPr>
      <dsp:spPr>
        <a:xfrm>
          <a:off x="272623" y="602277"/>
          <a:ext cx="453186" cy="3105498"/>
        </a:xfrm>
        <a:custGeom>
          <a:avLst/>
          <a:gdLst/>
          <a:ahLst/>
          <a:cxnLst/>
          <a:rect l="0" t="0" r="0" b="0"/>
          <a:pathLst>
            <a:path>
              <a:moveTo>
                <a:pt x="0" y="0"/>
              </a:moveTo>
              <a:lnTo>
                <a:pt x="0" y="3105498"/>
              </a:lnTo>
              <a:lnTo>
                <a:pt x="453186" y="31054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2CA481-C6D6-45E7-A4CF-CAE5A5E759D2}">
      <dsp:nvSpPr>
        <dsp:cNvPr id="0" name=""/>
        <dsp:cNvSpPr/>
      </dsp:nvSpPr>
      <dsp:spPr>
        <a:xfrm>
          <a:off x="725809" y="3321221"/>
          <a:ext cx="2446472" cy="773108"/>
        </a:xfrm>
        <a:prstGeom prst="roundRect">
          <a:avLst>
            <a:gd name="adj" fmla="val 10000"/>
          </a:avLst>
        </a:prstGeom>
        <a:solidFill>
          <a:schemeClr val="accent4">
            <a:alpha val="9000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100000"/>
            </a:lnSpc>
            <a:spcBef>
              <a:spcPts val="600"/>
            </a:spcBef>
            <a:spcAft>
              <a:spcPct val="35000"/>
            </a:spcAft>
            <a:buNone/>
          </a:pPr>
          <a:r>
            <a:rPr lang="da-DK" sz="1800" b="1" u="none" kern="1200" dirty="0">
              <a:solidFill>
                <a:schemeClr val="bg1"/>
              </a:solidFill>
            </a:rPr>
            <a:t>Timeløn</a:t>
          </a:r>
          <a:br>
            <a:rPr lang="da-DK" sz="2600" kern="1200" dirty="0">
              <a:solidFill>
                <a:schemeClr val="bg1"/>
              </a:solidFill>
            </a:rPr>
          </a:br>
          <a:r>
            <a:rPr lang="da-DK" sz="1200" kern="1200" dirty="0">
              <a:solidFill>
                <a:schemeClr val="bg1"/>
              </a:solidFill>
            </a:rPr>
            <a:t>Ingen aftalt arbejdstid.</a:t>
          </a:r>
          <a:endParaRPr lang="da-DK" sz="2600" kern="1200" dirty="0">
            <a:solidFill>
              <a:schemeClr val="bg1"/>
            </a:solidFill>
          </a:endParaRPr>
        </a:p>
      </dsp:txBody>
      <dsp:txXfrm>
        <a:off x="748453" y="3343865"/>
        <a:ext cx="2401184" cy="7278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554659" y="2475"/>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Antallet af fuldtidsansatte er vokset med 17.145 personer fra 2017 til 2025. </a:t>
          </a:r>
        </a:p>
      </dsp:txBody>
      <dsp:txXfrm rot="10800000">
        <a:off x="1851908" y="2475"/>
        <a:ext cx="6287818" cy="1188998"/>
      </dsp:txXfrm>
    </dsp:sp>
    <dsp:sp modelId="{6C69B306-2A84-4629-9EF7-0746EAE4E640}">
      <dsp:nvSpPr>
        <dsp:cNvPr id="0" name=""/>
        <dsp:cNvSpPr/>
      </dsp:nvSpPr>
      <dsp:spPr>
        <a:xfrm>
          <a:off x="796559" y="2321"/>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554659" y="1546398"/>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I 2025 er der 79 færre på deltid end i 2017. Det dækker bl.a. over en stigning på 8.590 personer på 32-36 timer/uge og et fald på 9.520 personer på 28-31 timer/uge.</a:t>
          </a:r>
        </a:p>
      </dsp:txBody>
      <dsp:txXfrm rot="10800000">
        <a:off x="1851908" y="1546398"/>
        <a:ext cx="6287818" cy="1188998"/>
      </dsp:txXfrm>
    </dsp:sp>
    <dsp:sp modelId="{ABB8D628-EE5E-4DE5-AEDC-9EBB86013443}">
      <dsp:nvSpPr>
        <dsp:cNvPr id="0" name=""/>
        <dsp:cNvSpPr/>
      </dsp:nvSpPr>
      <dsp:spPr>
        <a:xfrm>
          <a:off x="796559" y="1546244"/>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1A98FF1F-821B-4830-9DA6-8E68A8808E8C}">
      <dsp:nvSpPr>
        <dsp:cNvPr id="0" name=""/>
        <dsp:cNvSpPr/>
      </dsp:nvSpPr>
      <dsp:spPr>
        <a:xfrm rot="10800000">
          <a:off x="1554659" y="3090322"/>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Andelen af timelønnede i kommunerne er steget med 1,7 procent siden 2017. Stigningen er særligt sket i perioden 2021-2023. </a:t>
          </a:r>
        </a:p>
      </dsp:txBody>
      <dsp:txXfrm rot="10800000">
        <a:off x="1851908" y="3090322"/>
        <a:ext cx="6287818" cy="1188998"/>
      </dsp:txXfrm>
    </dsp:sp>
    <dsp:sp modelId="{C0A3C62E-495E-4352-AD0D-ADDE49498EAC}">
      <dsp:nvSpPr>
        <dsp:cNvPr id="0" name=""/>
        <dsp:cNvSpPr/>
      </dsp:nvSpPr>
      <dsp:spPr>
        <a:xfrm>
          <a:off x="796559" y="3090167"/>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658196" y="3117"/>
          <a:ext cx="7318287" cy="1043117"/>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9986" tIns="60960" rIns="113792" bIns="60960" numCol="1" spcCol="1270" anchor="ctr" anchorCtr="0">
          <a:noAutofit/>
        </a:bodyPr>
        <a:lstStyle/>
        <a:p>
          <a:pPr marL="0" lvl="0" indent="0" algn="l" defTabSz="711200">
            <a:lnSpc>
              <a:spcPct val="90000"/>
            </a:lnSpc>
            <a:spcBef>
              <a:spcPct val="0"/>
            </a:spcBef>
            <a:spcAft>
              <a:spcPct val="35000"/>
            </a:spcAft>
            <a:buNone/>
          </a:pPr>
          <a:r>
            <a:rPr lang="da-DK" sz="1600" kern="1200" dirty="0">
              <a:solidFill>
                <a:schemeClr val="tx1"/>
              </a:solidFill>
            </a:rPr>
            <a:t>I 2025 var 37,7 procent af de kommunale medarbejdere ansat på deltid. Kommunen med den laveste andel af deltidsansatte, har en deltidsandel på 30,7 procent, mens kommunen med den højeste andel har 58,3 procent på deltid. Det er en forskel på 27,6 procentpoint.</a:t>
          </a:r>
        </a:p>
      </dsp:txBody>
      <dsp:txXfrm rot="10800000">
        <a:off x="1918975" y="3117"/>
        <a:ext cx="7057508" cy="1043117"/>
      </dsp:txXfrm>
    </dsp:sp>
    <dsp:sp modelId="{6C69B306-2A84-4629-9EF7-0746EAE4E640}">
      <dsp:nvSpPr>
        <dsp:cNvPr id="0" name=""/>
        <dsp:cNvSpPr/>
      </dsp:nvSpPr>
      <dsp:spPr>
        <a:xfrm>
          <a:off x="996778" y="2981"/>
          <a:ext cx="1043117" cy="1043117"/>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658196" y="1357612"/>
          <a:ext cx="7318287" cy="1043117"/>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9986" tIns="60960" rIns="113792" bIns="60960" numCol="1" spcCol="1270" anchor="ctr" anchorCtr="0">
          <a:noAutofit/>
        </a:bodyPr>
        <a:lstStyle/>
        <a:p>
          <a:pPr marL="0" lvl="0" indent="0" algn="l" defTabSz="711200">
            <a:lnSpc>
              <a:spcPct val="90000"/>
            </a:lnSpc>
            <a:spcBef>
              <a:spcPct val="0"/>
            </a:spcBef>
            <a:spcAft>
              <a:spcPct val="35000"/>
            </a:spcAft>
            <a:buNone/>
          </a:pPr>
          <a:r>
            <a:rPr lang="da-DK" sz="1600" kern="1200" dirty="0">
              <a:solidFill>
                <a:schemeClr val="tx1"/>
              </a:solidFill>
            </a:rPr>
            <a:t>I 2025 var 47,2 procent af de kommunale medarbejdere ansat på fuldtid. På tværs af kommunerne varierer andelen af fuldtidsansatte med 27,4 procentpoint.</a:t>
          </a:r>
        </a:p>
      </dsp:txBody>
      <dsp:txXfrm rot="10800000">
        <a:off x="1918975" y="1357612"/>
        <a:ext cx="7057508" cy="1043117"/>
      </dsp:txXfrm>
    </dsp:sp>
    <dsp:sp modelId="{ABB8D628-EE5E-4DE5-AEDC-9EBB86013443}">
      <dsp:nvSpPr>
        <dsp:cNvPr id="0" name=""/>
        <dsp:cNvSpPr/>
      </dsp:nvSpPr>
      <dsp:spPr>
        <a:xfrm>
          <a:off x="996778" y="1357477"/>
          <a:ext cx="1043117" cy="1043117"/>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1A98FF1F-821B-4830-9DA6-8E68A8808E8C}">
      <dsp:nvSpPr>
        <dsp:cNvPr id="0" name=""/>
        <dsp:cNvSpPr/>
      </dsp:nvSpPr>
      <dsp:spPr>
        <a:xfrm rot="10800000">
          <a:off x="1658196" y="2712108"/>
          <a:ext cx="7318287" cy="1043117"/>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9986" tIns="60960" rIns="113792" bIns="60960" numCol="1" spcCol="1270" anchor="ctr" anchorCtr="0">
          <a:noAutofit/>
        </a:bodyPr>
        <a:lstStyle/>
        <a:p>
          <a:pPr marL="0" lvl="0" indent="0" algn="l" defTabSz="711200">
            <a:lnSpc>
              <a:spcPct val="90000"/>
            </a:lnSpc>
            <a:spcBef>
              <a:spcPct val="0"/>
            </a:spcBef>
            <a:spcAft>
              <a:spcPct val="35000"/>
            </a:spcAft>
            <a:buNone/>
          </a:pPr>
          <a:r>
            <a:rPr lang="da-DK" sz="1600" kern="1200" dirty="0">
              <a:solidFill>
                <a:schemeClr val="tx1"/>
              </a:solidFill>
            </a:rPr>
            <a:t>I 2025 er den gennemsnitlige ugentlige præsterede arbejdstid 33,4 timer. Siden 2017 er den gennemsnitlige ugentlige præsterede arbejdstid steget med 6 minutter.</a:t>
          </a:r>
        </a:p>
      </dsp:txBody>
      <dsp:txXfrm rot="10800000">
        <a:off x="1918975" y="2712108"/>
        <a:ext cx="7057508" cy="1043117"/>
      </dsp:txXfrm>
    </dsp:sp>
    <dsp:sp modelId="{C0A3C62E-495E-4352-AD0D-ADDE49498EAC}">
      <dsp:nvSpPr>
        <dsp:cNvPr id="0" name=""/>
        <dsp:cNvSpPr/>
      </dsp:nvSpPr>
      <dsp:spPr>
        <a:xfrm>
          <a:off x="1024253" y="2714007"/>
          <a:ext cx="1043117" cy="1043117"/>
        </a:xfrm>
        <a:prstGeom prst="ellipse">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07B72B6A-2BC1-49EE-B8F0-35CDA35788CD}">
      <dsp:nvSpPr>
        <dsp:cNvPr id="0" name=""/>
        <dsp:cNvSpPr/>
      </dsp:nvSpPr>
      <dsp:spPr>
        <a:xfrm rot="10800000">
          <a:off x="1658196" y="4066604"/>
          <a:ext cx="7318287" cy="1043117"/>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9986" tIns="60960" rIns="113792" bIns="60960" numCol="1" spcCol="1270" anchor="ctr" anchorCtr="0">
          <a:noAutofit/>
        </a:bodyPr>
        <a:lstStyle/>
        <a:p>
          <a:pPr marL="0" lvl="0" indent="0" algn="l" defTabSz="711200">
            <a:lnSpc>
              <a:spcPct val="90000"/>
            </a:lnSpc>
            <a:spcBef>
              <a:spcPct val="0"/>
            </a:spcBef>
            <a:spcAft>
              <a:spcPct val="35000"/>
            </a:spcAft>
            <a:buNone/>
          </a:pPr>
          <a:r>
            <a:rPr lang="da-DK" sz="1600" kern="1200" dirty="0">
              <a:solidFill>
                <a:schemeClr val="tx1"/>
              </a:solidFill>
            </a:rPr>
            <a:t>Forskellen på den kommune med højst gennemsnitlig ugentlig præsteret arbejdstid og den kommune med lavest gennemsnitlig ugentlig præsteret arbejdstid er 2,6 timer.</a:t>
          </a:r>
        </a:p>
      </dsp:txBody>
      <dsp:txXfrm rot="10800000">
        <a:off x="1918975" y="4066604"/>
        <a:ext cx="7057508" cy="1043117"/>
      </dsp:txXfrm>
    </dsp:sp>
    <dsp:sp modelId="{597CCA49-C110-4693-87F6-BFFB87C1BE43}">
      <dsp:nvSpPr>
        <dsp:cNvPr id="0" name=""/>
        <dsp:cNvSpPr/>
      </dsp:nvSpPr>
      <dsp:spPr>
        <a:xfrm>
          <a:off x="1012758" y="4048370"/>
          <a:ext cx="1043117" cy="1043117"/>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554659" y="2475"/>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Det område, der beskæftiger den største andel medarbejdere på deltid, er køkken og rengøring, hvor 68,8 procent er på deltid, samt ældre og sundhedsområdet, hvor 61,2 procent er ansat på deltid.</a:t>
          </a:r>
        </a:p>
      </dsp:txBody>
      <dsp:txXfrm rot="10800000">
        <a:off x="1851908" y="2475"/>
        <a:ext cx="6287818" cy="1188998"/>
      </dsp:txXfrm>
    </dsp:sp>
    <dsp:sp modelId="{6C69B306-2A84-4629-9EF7-0746EAE4E640}">
      <dsp:nvSpPr>
        <dsp:cNvPr id="0" name=""/>
        <dsp:cNvSpPr/>
      </dsp:nvSpPr>
      <dsp:spPr>
        <a:xfrm>
          <a:off x="796559" y="2321"/>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554659" y="1546398"/>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Den største stigning i andel ansatte på fuldtid er sket på ældre- og sundhedsområdet, hvor der er 7,9 procentpoint flere ansat på fuldtid i 2025 end i 2017. Det svarer til </a:t>
          </a:r>
          <a:r>
            <a:rPr lang="da-DK" sz="1800" kern="1200">
              <a:solidFill>
                <a:schemeClr val="tx1"/>
              </a:solidFill>
            </a:rPr>
            <a:t>9.358 personer.</a:t>
          </a:r>
          <a:endParaRPr lang="da-DK" sz="1800" kern="1200" dirty="0">
            <a:solidFill>
              <a:schemeClr val="tx1"/>
            </a:solidFill>
          </a:endParaRPr>
        </a:p>
      </dsp:txBody>
      <dsp:txXfrm rot="10800000">
        <a:off x="1851908" y="1546398"/>
        <a:ext cx="6287818" cy="1188998"/>
      </dsp:txXfrm>
    </dsp:sp>
    <dsp:sp modelId="{ABB8D628-EE5E-4DE5-AEDC-9EBB86013443}">
      <dsp:nvSpPr>
        <dsp:cNvPr id="0" name=""/>
        <dsp:cNvSpPr/>
      </dsp:nvSpPr>
      <dsp:spPr>
        <a:xfrm>
          <a:off x="796559" y="1546244"/>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1A98FF1F-821B-4830-9DA6-8E68A8808E8C}">
      <dsp:nvSpPr>
        <dsp:cNvPr id="0" name=""/>
        <dsp:cNvSpPr/>
      </dsp:nvSpPr>
      <dsp:spPr>
        <a:xfrm rot="10800000">
          <a:off x="1554659" y="3090322"/>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68580" rIns="128016"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Ældre- og sundhedsområdet har siden 2017 oplevet et fald på 10,2 procentpoint i andelen på deltid. Andelen på deltid på dagtilbuds- og skoleområdet er også faldet 7,2 procentpoint siden 2017.</a:t>
          </a:r>
        </a:p>
      </dsp:txBody>
      <dsp:txXfrm rot="10800000">
        <a:off x="1851908" y="3090322"/>
        <a:ext cx="6287818" cy="1188998"/>
      </dsp:txXfrm>
    </dsp:sp>
    <dsp:sp modelId="{C0A3C62E-495E-4352-AD0D-ADDE49498EAC}">
      <dsp:nvSpPr>
        <dsp:cNvPr id="0" name=""/>
        <dsp:cNvSpPr/>
      </dsp:nvSpPr>
      <dsp:spPr>
        <a:xfrm>
          <a:off x="796559" y="3090167"/>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554659" y="2475"/>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Andelen af timelønnede var stabil frem til 2021, hvorefter den steg særligt i 2022. Herefter har andelen af timelønnede ligger stabilt omkring de 15%.</a:t>
          </a:r>
        </a:p>
      </dsp:txBody>
      <dsp:txXfrm rot="10800000">
        <a:off x="1851908" y="2475"/>
        <a:ext cx="6287818" cy="1188998"/>
      </dsp:txXfrm>
    </dsp:sp>
    <dsp:sp modelId="{6C69B306-2A84-4629-9EF7-0746EAE4E640}">
      <dsp:nvSpPr>
        <dsp:cNvPr id="0" name=""/>
        <dsp:cNvSpPr/>
      </dsp:nvSpPr>
      <dsp:spPr>
        <a:xfrm>
          <a:off x="796559" y="2321"/>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554659" y="1546398"/>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Stigning i andelen af timelønnede sker særligt på ældre- og sundhedsområdet samt dagtilbuds- og skoleområdet, hvor stigningen er hhv. 2,4 og 2,7 procentpoint mellem 2017 og 2025. På ældre- og sundhedsområdet er andelen af timelønnede dog faldet fra 2024-2025.</a:t>
          </a:r>
          <a:endParaRPr lang="da-DK" sz="1500" kern="1200" dirty="0">
            <a:solidFill>
              <a:schemeClr val="tx1"/>
            </a:solidFill>
            <a:highlight>
              <a:srgbClr val="FFFF00"/>
            </a:highlight>
          </a:endParaRPr>
        </a:p>
      </dsp:txBody>
      <dsp:txXfrm rot="10800000">
        <a:off x="1851908" y="1546398"/>
        <a:ext cx="6287818" cy="1188998"/>
      </dsp:txXfrm>
    </dsp:sp>
    <dsp:sp modelId="{ABB8D628-EE5E-4DE5-AEDC-9EBB86013443}">
      <dsp:nvSpPr>
        <dsp:cNvPr id="0" name=""/>
        <dsp:cNvSpPr/>
      </dsp:nvSpPr>
      <dsp:spPr>
        <a:xfrm>
          <a:off x="796559" y="1546244"/>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1A98FF1F-821B-4830-9DA6-8E68A8808E8C}">
      <dsp:nvSpPr>
        <dsp:cNvPr id="0" name=""/>
        <dsp:cNvSpPr/>
      </dsp:nvSpPr>
      <dsp:spPr>
        <a:xfrm rot="10800000">
          <a:off x="1547969" y="3072736"/>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43,7% af de timelønnede er mellem 18-23 år. </a:t>
          </a:r>
        </a:p>
      </dsp:txBody>
      <dsp:txXfrm rot="10800000">
        <a:off x="1845218" y="3072736"/>
        <a:ext cx="6287818" cy="1188998"/>
      </dsp:txXfrm>
    </dsp:sp>
    <dsp:sp modelId="{C0A3C62E-495E-4352-AD0D-ADDE49498EAC}">
      <dsp:nvSpPr>
        <dsp:cNvPr id="0" name=""/>
        <dsp:cNvSpPr/>
      </dsp:nvSpPr>
      <dsp:spPr>
        <a:xfrm>
          <a:off x="796559" y="3090167"/>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722420" y="3321"/>
          <a:ext cx="6585067" cy="1860045"/>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0228" tIns="102870" rIns="192024"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43,3% af de kommunalt ansatte kvinder arbejder på fuldtid i 2025. 58,3% af de kommunalt ansatte mænd arbejder på fuldtid i 2025. </a:t>
          </a:r>
        </a:p>
      </dsp:txBody>
      <dsp:txXfrm rot="10800000">
        <a:off x="2187431" y="3321"/>
        <a:ext cx="6120056" cy="1860045"/>
      </dsp:txXfrm>
    </dsp:sp>
    <dsp:sp modelId="{6C69B306-2A84-4629-9EF7-0746EAE4E640}">
      <dsp:nvSpPr>
        <dsp:cNvPr id="0" name=""/>
        <dsp:cNvSpPr/>
      </dsp:nvSpPr>
      <dsp:spPr>
        <a:xfrm>
          <a:off x="527616" y="3079"/>
          <a:ext cx="1860045" cy="1860045"/>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722420" y="2418604"/>
          <a:ext cx="6585067" cy="1860045"/>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0228" tIns="102870" rIns="192024"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Andelen af kommunalt ansatte kvinder, der arbejder på fuldtid, er steget fra 41,8% i 2017 til 43,4% i 2025.</a:t>
          </a:r>
        </a:p>
      </dsp:txBody>
      <dsp:txXfrm rot="10800000">
        <a:off x="2187431" y="2418604"/>
        <a:ext cx="6120056" cy="1860045"/>
      </dsp:txXfrm>
    </dsp:sp>
    <dsp:sp modelId="{ABB8D628-EE5E-4DE5-AEDC-9EBB86013443}">
      <dsp:nvSpPr>
        <dsp:cNvPr id="0" name=""/>
        <dsp:cNvSpPr/>
      </dsp:nvSpPr>
      <dsp:spPr>
        <a:xfrm>
          <a:off x="527616" y="2418362"/>
          <a:ext cx="1860045" cy="1860045"/>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722420" y="3321"/>
          <a:ext cx="6585067" cy="1860045"/>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0228" tIns="118110" rIns="220472" bIns="118110" numCol="1" spcCol="1270" anchor="ctr" anchorCtr="0">
          <a:noAutofit/>
        </a:bodyPr>
        <a:lstStyle/>
        <a:p>
          <a:pPr marL="0" lvl="0" indent="0" algn="l" defTabSz="1377950">
            <a:lnSpc>
              <a:spcPct val="90000"/>
            </a:lnSpc>
            <a:spcBef>
              <a:spcPct val="0"/>
            </a:spcBef>
            <a:spcAft>
              <a:spcPct val="35000"/>
            </a:spcAft>
            <a:buNone/>
          </a:pPr>
          <a:r>
            <a:rPr lang="da-DK" sz="3100" kern="1200" dirty="0">
              <a:solidFill>
                <a:schemeClr val="tx1"/>
              </a:solidFill>
            </a:rPr>
            <a:t>Den største andel af ansatte på fuldtid findes blandt de 48-53-årige, hvor 58,5% er på fuldtid.</a:t>
          </a:r>
        </a:p>
      </dsp:txBody>
      <dsp:txXfrm rot="10800000">
        <a:off x="2187431" y="3321"/>
        <a:ext cx="6120056" cy="1860045"/>
      </dsp:txXfrm>
    </dsp:sp>
    <dsp:sp modelId="{6C69B306-2A84-4629-9EF7-0746EAE4E640}">
      <dsp:nvSpPr>
        <dsp:cNvPr id="0" name=""/>
        <dsp:cNvSpPr/>
      </dsp:nvSpPr>
      <dsp:spPr>
        <a:xfrm>
          <a:off x="527616" y="3079"/>
          <a:ext cx="1860045" cy="1860045"/>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722420" y="2418604"/>
          <a:ext cx="6585067" cy="1860045"/>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0228" tIns="118110" rIns="220472" bIns="118110" numCol="1" spcCol="1270" anchor="ctr" anchorCtr="0">
          <a:noAutofit/>
        </a:bodyPr>
        <a:lstStyle/>
        <a:p>
          <a:pPr marL="0" lvl="0" indent="0" algn="l" defTabSz="1377950">
            <a:lnSpc>
              <a:spcPct val="90000"/>
            </a:lnSpc>
            <a:spcBef>
              <a:spcPct val="0"/>
            </a:spcBef>
            <a:spcAft>
              <a:spcPct val="35000"/>
            </a:spcAft>
            <a:buNone/>
          </a:pPr>
          <a:r>
            <a:rPr lang="da-DK" sz="3100" kern="1200" dirty="0">
              <a:solidFill>
                <a:schemeClr val="tx1"/>
              </a:solidFill>
            </a:rPr>
            <a:t>Timeløn er mest udbredt blandt personer under 24 år.</a:t>
          </a:r>
        </a:p>
      </dsp:txBody>
      <dsp:txXfrm rot="10800000">
        <a:off x="2187431" y="2418604"/>
        <a:ext cx="6120056" cy="1860045"/>
      </dsp:txXfrm>
    </dsp:sp>
    <dsp:sp modelId="{ABB8D628-EE5E-4DE5-AEDC-9EBB86013443}">
      <dsp:nvSpPr>
        <dsp:cNvPr id="0" name=""/>
        <dsp:cNvSpPr/>
      </dsp:nvSpPr>
      <dsp:spPr>
        <a:xfrm>
          <a:off x="527616" y="2418362"/>
          <a:ext cx="1860045" cy="1860045"/>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DFB660-3229-48CD-B7CD-23BB875A5AA9}">
      <dsp:nvSpPr>
        <dsp:cNvPr id="0" name=""/>
        <dsp:cNvSpPr/>
      </dsp:nvSpPr>
      <dsp:spPr>
        <a:xfrm rot="10800000">
          <a:off x="1554659" y="2475"/>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Siden 2017 er den gennemsnitlige ugentlige præsterede arbejdstid steget 6 minutter for månedslønnede (inkl. deltidsansatte), mens den er faldet med 9 minutter for de deltidsansatte.</a:t>
          </a:r>
        </a:p>
      </dsp:txBody>
      <dsp:txXfrm rot="10800000">
        <a:off x="1851908" y="2475"/>
        <a:ext cx="6287818" cy="1188998"/>
      </dsp:txXfrm>
    </dsp:sp>
    <dsp:sp modelId="{6C69B306-2A84-4629-9EF7-0746EAE4E640}">
      <dsp:nvSpPr>
        <dsp:cNvPr id="0" name=""/>
        <dsp:cNvSpPr/>
      </dsp:nvSpPr>
      <dsp:spPr>
        <a:xfrm>
          <a:off x="796559" y="2321"/>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948880A0-8076-4524-B450-D2B85E90B6D3}">
      <dsp:nvSpPr>
        <dsp:cNvPr id="0" name=""/>
        <dsp:cNvSpPr/>
      </dsp:nvSpPr>
      <dsp:spPr>
        <a:xfrm rot="10800000">
          <a:off x="1554659" y="1546398"/>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Den største stigning i den gennemsnitlige ugentlige præsterede arbejdstid er inden for køkken og rengøringsområdet, hvor den præsterede arbejdstid i gennemsnit er steget 67 minutter om ugen for de månedslønnede (inkl. deltidsansatte) og 48 minutter om ugen for de deltidsansatte. </a:t>
          </a:r>
        </a:p>
      </dsp:txBody>
      <dsp:txXfrm rot="10800000">
        <a:off x="1851908" y="1546398"/>
        <a:ext cx="6287818" cy="1188998"/>
      </dsp:txXfrm>
    </dsp:sp>
    <dsp:sp modelId="{ABB8D628-EE5E-4DE5-AEDC-9EBB86013443}">
      <dsp:nvSpPr>
        <dsp:cNvPr id="0" name=""/>
        <dsp:cNvSpPr/>
      </dsp:nvSpPr>
      <dsp:spPr>
        <a:xfrm>
          <a:off x="796559" y="1546244"/>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1A98FF1F-821B-4830-9DA6-8E68A8808E8C}">
      <dsp:nvSpPr>
        <dsp:cNvPr id="0" name=""/>
        <dsp:cNvSpPr/>
      </dsp:nvSpPr>
      <dsp:spPr>
        <a:xfrm rot="10800000">
          <a:off x="1554659" y="3090322"/>
          <a:ext cx="6585067" cy="1188998"/>
        </a:xfrm>
        <a:prstGeom prst="homePlate">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4315" tIns="57150" rIns="106680" bIns="57150" numCol="1" spcCol="1270" anchor="ctr" anchorCtr="0">
          <a:noAutofit/>
        </a:bodyPr>
        <a:lstStyle/>
        <a:p>
          <a:pPr marL="0" lvl="0" indent="0" algn="l" defTabSz="666750">
            <a:lnSpc>
              <a:spcPct val="90000"/>
            </a:lnSpc>
            <a:spcBef>
              <a:spcPct val="0"/>
            </a:spcBef>
            <a:spcAft>
              <a:spcPct val="35000"/>
            </a:spcAft>
            <a:buNone/>
          </a:pPr>
          <a:r>
            <a:rPr lang="da-DK" sz="1500" kern="1200" dirty="0">
              <a:solidFill>
                <a:schemeClr val="tx1"/>
              </a:solidFill>
            </a:rPr>
            <a:t>Kommunalt ansatte mænd arbejder i gennemsnit 42 minutter mere om ugen end kommunalt ansatte kvinder.</a:t>
          </a:r>
        </a:p>
      </dsp:txBody>
      <dsp:txXfrm rot="10800000">
        <a:off x="1851908" y="3090322"/>
        <a:ext cx="6287818" cy="1188998"/>
      </dsp:txXfrm>
    </dsp:sp>
    <dsp:sp modelId="{C0A3C62E-495E-4352-AD0D-ADDE49498EAC}">
      <dsp:nvSpPr>
        <dsp:cNvPr id="0" name=""/>
        <dsp:cNvSpPr/>
      </dsp:nvSpPr>
      <dsp:spPr>
        <a:xfrm>
          <a:off x="796559" y="3090167"/>
          <a:ext cx="1188998" cy="118899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0.2881</cdr:x>
      <cdr:y>0.15821</cdr:y>
    </cdr:from>
    <cdr:to>
      <cdr:x>0.74223</cdr:x>
      <cdr:y>0.94776</cdr:y>
    </cdr:to>
    <cdr:sp macro="" textlink="">
      <cdr:nvSpPr>
        <cdr:cNvPr id="2" name="Rektangel 1">
          <a:extLst xmlns:a="http://schemas.openxmlformats.org/drawingml/2006/main">
            <a:ext uri="{FF2B5EF4-FFF2-40B4-BE49-F238E27FC236}">
              <a16:creationId xmlns:a16="http://schemas.microsoft.com/office/drawing/2014/main" id="{C0B0AFDE-829D-4775-BC67-2BB8646AFF7D}"/>
            </a:ext>
          </a:extLst>
        </cdr:cNvPr>
        <cdr:cNvSpPr/>
      </cdr:nvSpPr>
      <cdr:spPr>
        <a:xfrm xmlns:a="http://schemas.openxmlformats.org/drawingml/2006/main">
          <a:off x="1601145" y="404007"/>
          <a:ext cx="2523948" cy="2016224"/>
        </a:xfrm>
        <a:prstGeom xmlns:a="http://schemas.openxmlformats.org/drawingml/2006/main" prst="rect">
          <a:avLst/>
        </a:prstGeom>
        <a:solidFill xmlns:a="http://schemas.openxmlformats.org/drawingml/2006/main">
          <a:schemeClr val="bg1"/>
        </a:solidFill>
        <a:ln xmlns:a="http://schemas.openxmlformats.org/drawingml/2006/main" w="88900">
          <a:noFill/>
          <a:miter lim="800000"/>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rtlCol="0" anchor="ctr"/>
        <a:lstStyle xmlns:a="http://schemas.openxmlformats.org/drawingml/2006/main"/>
        <a:p xmlns:a="http://schemas.openxmlformats.org/drawingml/2006/main">
          <a:endParaRPr lang="da-DK"/>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3177" tIns="46589" rIns="93177" bIns="46589" rtlCol="0"/>
          <a:lstStyle>
            <a:lvl1pPr algn="r">
              <a:defRPr sz="1200"/>
            </a:lvl1pPr>
          </a:lstStyle>
          <a:p>
            <a:fld id="{FB25BE25-982B-4147-AA9F-BE946B818A60}" type="datetimeFigureOut">
              <a:rPr lang="en-US" smtClean="0"/>
              <a:t>9/17/2026</a:t>
            </a:fld>
            <a:endParaRPr lang="en-US"/>
          </a:p>
        </p:txBody>
      </p:sp>
      <p:sp>
        <p:nvSpPr>
          <p:cNvPr id="4" name="Footer Placeholder 3"/>
          <p:cNvSpPr>
            <a:spLocks noGrp="1"/>
          </p:cNvSpPr>
          <p:nvPr>
            <p:ph type="ftr" sz="quarter" idx="2"/>
          </p:nvPr>
        </p:nvSpPr>
        <p:spPr>
          <a:xfrm>
            <a:off x="0" y="9428584"/>
            <a:ext cx="2945659" cy="496332"/>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3177" tIns="46589" rIns="93177" bIns="46589" rtlCol="0" anchor="b"/>
          <a:lstStyle>
            <a:lvl1pPr algn="r">
              <a:defRPr sz="1200"/>
            </a:lvl1pPr>
          </a:lstStyle>
          <a:p>
            <a:fld id="{00D1E8BB-25A1-A84B-B08A-69803977B03C}" type="slidenum">
              <a:rPr lang="en-US" smtClean="0"/>
              <a:t>‹nr.›</a:t>
            </a:fld>
            <a:endParaRPr lang="en-US"/>
          </a:p>
        </p:txBody>
      </p:sp>
    </p:spTree>
    <p:extLst>
      <p:ext uri="{BB962C8B-B14F-4D97-AF65-F5344CB8AC3E}">
        <p14:creationId xmlns:p14="http://schemas.microsoft.com/office/powerpoint/2010/main" val="26085571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3177" tIns="46589" rIns="93177" bIns="46589" rtlCol="0"/>
          <a:lstStyle>
            <a:lvl1pPr algn="r">
              <a:defRPr sz="1200"/>
            </a:lvl1pPr>
          </a:lstStyle>
          <a:p>
            <a:fld id="{4E0725DA-5D4A-4BC9-A71E-39944B8F2786}" type="datetimeFigureOut">
              <a:rPr lang="en-GB" smtClean="0"/>
              <a:t>17/09/2026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6332"/>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3177" tIns="46589" rIns="93177" bIns="46589" rtlCol="0" anchor="b"/>
          <a:lstStyle>
            <a:lvl1pPr algn="r">
              <a:defRPr sz="1200"/>
            </a:lvl1pPr>
          </a:lstStyle>
          <a:p>
            <a:fld id="{7BA7B353-1220-46C9-9042-B8917EFC07E1}" type="slidenum">
              <a:rPr lang="en-GB" smtClean="0"/>
              <a:t>‹nr.›</a:t>
            </a:fld>
            <a:endParaRPr lang="en-GB"/>
          </a:p>
        </p:txBody>
      </p:sp>
    </p:spTree>
    <p:extLst>
      <p:ext uri="{BB962C8B-B14F-4D97-AF65-F5344CB8AC3E}">
        <p14:creationId xmlns:p14="http://schemas.microsoft.com/office/powerpoint/2010/main" val="3388246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1</a:t>
            </a:fld>
            <a:endParaRPr lang="en-GB" dirty="0"/>
          </a:p>
        </p:txBody>
      </p:sp>
    </p:spTree>
    <p:extLst>
      <p:ext uri="{BB962C8B-B14F-4D97-AF65-F5344CB8AC3E}">
        <p14:creationId xmlns:p14="http://schemas.microsoft.com/office/powerpoint/2010/main" val="2986779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a:t>
            </a:fld>
            <a:endParaRPr lang="en-GB"/>
          </a:p>
        </p:txBody>
      </p:sp>
    </p:spTree>
    <p:extLst>
      <p:ext uri="{BB962C8B-B14F-4D97-AF65-F5344CB8AC3E}">
        <p14:creationId xmlns:p14="http://schemas.microsoft.com/office/powerpoint/2010/main" val="821060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8</a:t>
            </a:fld>
            <a:endParaRPr lang="en-GB"/>
          </a:p>
        </p:txBody>
      </p:sp>
    </p:spTree>
    <p:extLst>
      <p:ext uri="{BB962C8B-B14F-4D97-AF65-F5344CB8AC3E}">
        <p14:creationId xmlns:p14="http://schemas.microsoft.com/office/powerpoint/2010/main" val="8359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9</a:t>
            </a:fld>
            <a:endParaRPr lang="en-GB" dirty="0"/>
          </a:p>
        </p:txBody>
      </p:sp>
    </p:spTree>
    <p:extLst>
      <p:ext uri="{BB962C8B-B14F-4D97-AF65-F5344CB8AC3E}">
        <p14:creationId xmlns:p14="http://schemas.microsoft.com/office/powerpoint/2010/main" val="3705569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10</a:t>
            </a:fld>
            <a:endParaRPr lang="en-GB" dirty="0"/>
          </a:p>
        </p:txBody>
      </p:sp>
    </p:spTree>
    <p:extLst>
      <p:ext uri="{BB962C8B-B14F-4D97-AF65-F5344CB8AC3E}">
        <p14:creationId xmlns:p14="http://schemas.microsoft.com/office/powerpoint/2010/main" val="2267869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11</a:t>
            </a:fld>
            <a:endParaRPr lang="en-GB" dirty="0"/>
          </a:p>
        </p:txBody>
      </p:sp>
    </p:spTree>
    <p:extLst>
      <p:ext uri="{BB962C8B-B14F-4D97-AF65-F5344CB8AC3E}">
        <p14:creationId xmlns:p14="http://schemas.microsoft.com/office/powerpoint/2010/main" val="3485291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12</a:t>
            </a:fld>
            <a:endParaRPr lang="en-GB" dirty="0"/>
          </a:p>
        </p:txBody>
      </p:sp>
    </p:spTree>
    <p:extLst>
      <p:ext uri="{BB962C8B-B14F-4D97-AF65-F5344CB8AC3E}">
        <p14:creationId xmlns:p14="http://schemas.microsoft.com/office/powerpoint/2010/main" val="1023983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Punkt 3: Stod der ikke 6 minutter på første opsamlingsslide? Hvad er forskellen?</a:t>
            </a:r>
          </a:p>
        </p:txBody>
      </p:sp>
      <p:sp>
        <p:nvSpPr>
          <p:cNvPr id="4" name="Pladsholder til slidenummer 3"/>
          <p:cNvSpPr>
            <a:spLocks noGrp="1"/>
          </p:cNvSpPr>
          <p:nvPr>
            <p:ph type="sldNum" sz="quarter" idx="5"/>
          </p:nvPr>
        </p:nvSpPr>
        <p:spPr/>
        <p:txBody>
          <a:bodyPr/>
          <a:lstStyle/>
          <a:p>
            <a:fld id="{7BA7B353-1220-46C9-9042-B8917EFC07E1}" type="slidenum">
              <a:rPr lang="en-GB" smtClean="0"/>
              <a:t>14</a:t>
            </a:fld>
            <a:endParaRPr lang="en-GB"/>
          </a:p>
        </p:txBody>
      </p:sp>
    </p:spTree>
    <p:extLst>
      <p:ext uri="{BB962C8B-B14F-4D97-AF65-F5344CB8AC3E}">
        <p14:creationId xmlns:p14="http://schemas.microsoft.com/office/powerpoint/2010/main" val="944720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20</a:t>
            </a:fld>
            <a:endParaRPr lang="en-GB"/>
          </a:p>
        </p:txBody>
      </p:sp>
    </p:spTree>
    <p:extLst>
      <p:ext uri="{BB962C8B-B14F-4D97-AF65-F5344CB8AC3E}">
        <p14:creationId xmlns:p14="http://schemas.microsoft.com/office/powerpoint/2010/main" val="3898987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21</a:t>
            </a:fld>
            <a:endParaRPr lang="en-GB"/>
          </a:p>
        </p:txBody>
      </p:sp>
    </p:spTree>
    <p:extLst>
      <p:ext uri="{BB962C8B-B14F-4D97-AF65-F5344CB8AC3E}">
        <p14:creationId xmlns:p14="http://schemas.microsoft.com/office/powerpoint/2010/main" val="2772118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B0E7-6DDB-0AC7-50AD-36D022B9B6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20BE09D-3F92-0B58-E165-0A22514057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E8FD6C2-BB5E-EB7B-4780-D46B6823862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764A11A-D74C-44CF-FC7C-E59CC89010E1}"/>
              </a:ext>
            </a:extLst>
          </p:cNvPr>
          <p:cNvSpPr>
            <a:spLocks noGrp="1"/>
          </p:cNvSpPr>
          <p:nvPr>
            <p:ph type="sldNum" sz="quarter" idx="5"/>
          </p:nvPr>
        </p:nvSpPr>
        <p:spPr/>
        <p:txBody>
          <a:bodyPr/>
          <a:lstStyle/>
          <a:p>
            <a:fld id="{7BA7B353-1220-46C9-9042-B8917EFC07E1}" type="slidenum">
              <a:rPr lang="en-GB" smtClean="0"/>
              <a:t>22</a:t>
            </a:fld>
            <a:endParaRPr lang="en-GB"/>
          </a:p>
        </p:txBody>
      </p:sp>
    </p:spTree>
    <p:extLst>
      <p:ext uri="{BB962C8B-B14F-4D97-AF65-F5344CB8AC3E}">
        <p14:creationId xmlns:p14="http://schemas.microsoft.com/office/powerpoint/2010/main" val="3250807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23</a:t>
            </a:fld>
            <a:endParaRPr lang="en-GB"/>
          </a:p>
        </p:txBody>
      </p:sp>
    </p:spTree>
    <p:extLst>
      <p:ext uri="{BB962C8B-B14F-4D97-AF65-F5344CB8AC3E}">
        <p14:creationId xmlns:p14="http://schemas.microsoft.com/office/powerpoint/2010/main" val="1752837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E5960-EFF7-E221-3B5B-84978EE6781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1EE5D0B-6025-0C61-6F66-9E77EDD30E8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560CA5E-3BAC-D88C-50C4-78B140D6BD8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D49AE1D-46A0-9917-8E6C-4F22BAAB8F00}"/>
              </a:ext>
            </a:extLst>
          </p:cNvPr>
          <p:cNvSpPr>
            <a:spLocks noGrp="1"/>
          </p:cNvSpPr>
          <p:nvPr>
            <p:ph type="sldNum" sz="quarter" idx="5"/>
          </p:nvPr>
        </p:nvSpPr>
        <p:spPr/>
        <p:txBody>
          <a:bodyPr/>
          <a:lstStyle/>
          <a:p>
            <a:fld id="{7BA7B353-1220-46C9-9042-B8917EFC07E1}" type="slidenum">
              <a:rPr lang="en-GB" smtClean="0"/>
              <a:t>24</a:t>
            </a:fld>
            <a:endParaRPr lang="en-GB"/>
          </a:p>
        </p:txBody>
      </p:sp>
    </p:spTree>
    <p:extLst>
      <p:ext uri="{BB962C8B-B14F-4D97-AF65-F5344CB8AC3E}">
        <p14:creationId xmlns:p14="http://schemas.microsoft.com/office/powerpoint/2010/main" val="1163097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25</a:t>
            </a:fld>
            <a:endParaRPr lang="en-GB"/>
          </a:p>
        </p:txBody>
      </p:sp>
    </p:spTree>
    <p:extLst>
      <p:ext uri="{BB962C8B-B14F-4D97-AF65-F5344CB8AC3E}">
        <p14:creationId xmlns:p14="http://schemas.microsoft.com/office/powerpoint/2010/main" val="115489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26</a:t>
            </a:fld>
            <a:endParaRPr lang="en-GB"/>
          </a:p>
        </p:txBody>
      </p:sp>
    </p:spTree>
    <p:extLst>
      <p:ext uri="{BB962C8B-B14F-4D97-AF65-F5344CB8AC3E}">
        <p14:creationId xmlns:p14="http://schemas.microsoft.com/office/powerpoint/2010/main" val="3365942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A1417-8BB7-6C78-EF1F-AB9833D5428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66F8076-9F89-8C0A-F8AB-7C0D46B633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2EBE8F9-064F-2F91-FEBB-BC3BDB1B404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040AE05-3079-BD4B-B30E-1283A09BDB99}"/>
              </a:ext>
            </a:extLst>
          </p:cNvPr>
          <p:cNvSpPr>
            <a:spLocks noGrp="1"/>
          </p:cNvSpPr>
          <p:nvPr>
            <p:ph type="sldNum" sz="quarter" idx="5"/>
          </p:nvPr>
        </p:nvSpPr>
        <p:spPr/>
        <p:txBody>
          <a:bodyPr/>
          <a:lstStyle/>
          <a:p>
            <a:fld id="{7BA7B353-1220-46C9-9042-B8917EFC07E1}" type="slidenum">
              <a:rPr lang="en-GB" smtClean="0"/>
              <a:t>27</a:t>
            </a:fld>
            <a:endParaRPr lang="en-GB"/>
          </a:p>
        </p:txBody>
      </p:sp>
    </p:spTree>
    <p:extLst>
      <p:ext uri="{BB962C8B-B14F-4D97-AF65-F5344CB8AC3E}">
        <p14:creationId xmlns:p14="http://schemas.microsoft.com/office/powerpoint/2010/main" val="1454110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28</a:t>
            </a:fld>
            <a:endParaRPr lang="en-GB"/>
          </a:p>
        </p:txBody>
      </p:sp>
    </p:spTree>
    <p:extLst>
      <p:ext uri="{BB962C8B-B14F-4D97-AF65-F5344CB8AC3E}">
        <p14:creationId xmlns:p14="http://schemas.microsoft.com/office/powerpoint/2010/main" val="4191397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29</a:t>
            </a:fld>
            <a:endParaRPr lang="en-GB"/>
          </a:p>
        </p:txBody>
      </p:sp>
    </p:spTree>
    <p:extLst>
      <p:ext uri="{BB962C8B-B14F-4D97-AF65-F5344CB8AC3E}">
        <p14:creationId xmlns:p14="http://schemas.microsoft.com/office/powerpoint/2010/main" val="1901660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2A037-5236-4F81-FDB9-733E424B83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BB01B7D-94BC-BD6F-B51A-C637990BCC4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67CF7B2-C3C1-7D67-CEF1-CC9EF1EC917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4F1D65E-92BE-B2AD-9F76-BC5EC4217628}"/>
              </a:ext>
            </a:extLst>
          </p:cNvPr>
          <p:cNvSpPr>
            <a:spLocks noGrp="1"/>
          </p:cNvSpPr>
          <p:nvPr>
            <p:ph type="sldNum" sz="quarter" idx="5"/>
          </p:nvPr>
        </p:nvSpPr>
        <p:spPr/>
        <p:txBody>
          <a:bodyPr/>
          <a:lstStyle/>
          <a:p>
            <a:fld id="{7BA7B353-1220-46C9-9042-B8917EFC07E1}" type="slidenum">
              <a:rPr lang="en-GB" smtClean="0"/>
              <a:t>30</a:t>
            </a:fld>
            <a:endParaRPr lang="en-GB"/>
          </a:p>
        </p:txBody>
      </p:sp>
    </p:spTree>
    <p:extLst>
      <p:ext uri="{BB962C8B-B14F-4D97-AF65-F5344CB8AC3E}">
        <p14:creationId xmlns:p14="http://schemas.microsoft.com/office/powerpoint/2010/main" val="11858074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31</a:t>
            </a:fld>
            <a:endParaRPr lang="en-GB"/>
          </a:p>
        </p:txBody>
      </p:sp>
    </p:spTree>
    <p:extLst>
      <p:ext uri="{BB962C8B-B14F-4D97-AF65-F5344CB8AC3E}">
        <p14:creationId xmlns:p14="http://schemas.microsoft.com/office/powerpoint/2010/main" val="33656717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32</a:t>
            </a:fld>
            <a:endParaRPr lang="en-GB"/>
          </a:p>
        </p:txBody>
      </p:sp>
    </p:spTree>
    <p:extLst>
      <p:ext uri="{BB962C8B-B14F-4D97-AF65-F5344CB8AC3E}">
        <p14:creationId xmlns:p14="http://schemas.microsoft.com/office/powerpoint/2010/main" val="3221082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6E0D8-AC4B-6AE3-B1D5-5254324DDD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B66EDE0-57A7-FFB4-6302-AE4F8128626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A402E9B-7AE5-7D9E-00F1-A269A39B18B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B430588-EDA8-4EBC-F27F-B446B70EE62A}"/>
              </a:ext>
            </a:extLst>
          </p:cNvPr>
          <p:cNvSpPr>
            <a:spLocks noGrp="1"/>
          </p:cNvSpPr>
          <p:nvPr>
            <p:ph type="sldNum" sz="quarter" idx="5"/>
          </p:nvPr>
        </p:nvSpPr>
        <p:spPr/>
        <p:txBody>
          <a:bodyPr/>
          <a:lstStyle/>
          <a:p>
            <a:fld id="{7BA7B353-1220-46C9-9042-B8917EFC07E1}" type="slidenum">
              <a:rPr lang="en-GB" smtClean="0"/>
              <a:t>33</a:t>
            </a:fld>
            <a:endParaRPr lang="en-GB"/>
          </a:p>
        </p:txBody>
      </p:sp>
    </p:spTree>
    <p:extLst>
      <p:ext uri="{BB962C8B-B14F-4D97-AF65-F5344CB8AC3E}">
        <p14:creationId xmlns:p14="http://schemas.microsoft.com/office/powerpoint/2010/main" val="2969431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34</a:t>
            </a:fld>
            <a:endParaRPr lang="en-GB"/>
          </a:p>
        </p:txBody>
      </p:sp>
    </p:spTree>
    <p:extLst>
      <p:ext uri="{BB962C8B-B14F-4D97-AF65-F5344CB8AC3E}">
        <p14:creationId xmlns:p14="http://schemas.microsoft.com/office/powerpoint/2010/main" val="2873283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8B87D-32F5-1060-C28A-8D01BD215D1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B586E96-6273-248A-7E21-AE1006CFCCA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408F03A-0B92-055A-81E2-D3B10028B71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D3B8966-F16B-6197-92BE-8714DE43FB5C}"/>
              </a:ext>
            </a:extLst>
          </p:cNvPr>
          <p:cNvSpPr>
            <a:spLocks noGrp="1"/>
          </p:cNvSpPr>
          <p:nvPr>
            <p:ph type="sldNum" sz="quarter" idx="5"/>
          </p:nvPr>
        </p:nvSpPr>
        <p:spPr/>
        <p:txBody>
          <a:bodyPr/>
          <a:lstStyle/>
          <a:p>
            <a:fld id="{7BA7B353-1220-46C9-9042-B8917EFC07E1}" type="slidenum">
              <a:rPr lang="en-GB" smtClean="0"/>
              <a:t>35</a:t>
            </a:fld>
            <a:endParaRPr lang="en-GB"/>
          </a:p>
        </p:txBody>
      </p:sp>
    </p:spTree>
    <p:extLst>
      <p:ext uri="{BB962C8B-B14F-4D97-AF65-F5344CB8AC3E}">
        <p14:creationId xmlns:p14="http://schemas.microsoft.com/office/powerpoint/2010/main" val="3500964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36</a:t>
            </a:fld>
            <a:endParaRPr lang="en-GB"/>
          </a:p>
        </p:txBody>
      </p:sp>
    </p:spTree>
    <p:extLst>
      <p:ext uri="{BB962C8B-B14F-4D97-AF65-F5344CB8AC3E}">
        <p14:creationId xmlns:p14="http://schemas.microsoft.com/office/powerpoint/2010/main" val="1633595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2969-C94D-C673-850E-843A99095CE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BAF140-8340-EDFD-0761-6676CC2083D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9A9589D-CE92-41CC-5668-57B88FDF6FB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05A42E0-2E28-B41B-9F1D-02CBC394D920}"/>
              </a:ext>
            </a:extLst>
          </p:cNvPr>
          <p:cNvSpPr>
            <a:spLocks noGrp="1"/>
          </p:cNvSpPr>
          <p:nvPr>
            <p:ph type="sldNum" sz="quarter" idx="5"/>
          </p:nvPr>
        </p:nvSpPr>
        <p:spPr/>
        <p:txBody>
          <a:bodyPr/>
          <a:lstStyle/>
          <a:p>
            <a:fld id="{7BA7B353-1220-46C9-9042-B8917EFC07E1}" type="slidenum">
              <a:rPr lang="en-GB" smtClean="0"/>
              <a:t>37</a:t>
            </a:fld>
            <a:endParaRPr lang="en-GB"/>
          </a:p>
        </p:txBody>
      </p:sp>
    </p:spTree>
    <p:extLst>
      <p:ext uri="{BB962C8B-B14F-4D97-AF65-F5344CB8AC3E}">
        <p14:creationId xmlns:p14="http://schemas.microsoft.com/office/powerpoint/2010/main" val="347264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38</a:t>
            </a:fld>
            <a:endParaRPr lang="en-GB"/>
          </a:p>
        </p:txBody>
      </p:sp>
    </p:spTree>
    <p:extLst>
      <p:ext uri="{BB962C8B-B14F-4D97-AF65-F5344CB8AC3E}">
        <p14:creationId xmlns:p14="http://schemas.microsoft.com/office/powerpoint/2010/main" val="2292632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39</a:t>
            </a:fld>
            <a:endParaRPr lang="en-GB"/>
          </a:p>
        </p:txBody>
      </p:sp>
    </p:spTree>
    <p:extLst>
      <p:ext uri="{BB962C8B-B14F-4D97-AF65-F5344CB8AC3E}">
        <p14:creationId xmlns:p14="http://schemas.microsoft.com/office/powerpoint/2010/main" val="4253441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0DEF0-B73C-6F60-EBBA-1B545B0C02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E734449-7F36-2C1A-BD16-D53280EA700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AE5350B-83B8-C2A8-F8D3-662DE7351F93}"/>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D61B1E2-C34E-BAB7-0DFD-79E196E4FF89}"/>
              </a:ext>
            </a:extLst>
          </p:cNvPr>
          <p:cNvSpPr>
            <a:spLocks noGrp="1"/>
          </p:cNvSpPr>
          <p:nvPr>
            <p:ph type="sldNum" sz="quarter" idx="5"/>
          </p:nvPr>
        </p:nvSpPr>
        <p:spPr/>
        <p:txBody>
          <a:bodyPr/>
          <a:lstStyle/>
          <a:p>
            <a:fld id="{7BA7B353-1220-46C9-9042-B8917EFC07E1}" type="slidenum">
              <a:rPr lang="en-GB" smtClean="0"/>
              <a:t>40</a:t>
            </a:fld>
            <a:endParaRPr lang="en-GB"/>
          </a:p>
        </p:txBody>
      </p:sp>
    </p:spTree>
    <p:extLst>
      <p:ext uri="{BB962C8B-B14F-4D97-AF65-F5344CB8AC3E}">
        <p14:creationId xmlns:p14="http://schemas.microsoft.com/office/powerpoint/2010/main" val="3752181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41</a:t>
            </a:fld>
            <a:endParaRPr lang="en-GB"/>
          </a:p>
        </p:txBody>
      </p:sp>
    </p:spTree>
    <p:extLst>
      <p:ext uri="{BB962C8B-B14F-4D97-AF65-F5344CB8AC3E}">
        <p14:creationId xmlns:p14="http://schemas.microsoft.com/office/powerpoint/2010/main" val="1984692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44</a:t>
            </a:fld>
            <a:endParaRPr lang="en-GB"/>
          </a:p>
        </p:txBody>
      </p:sp>
    </p:spTree>
    <p:extLst>
      <p:ext uri="{BB962C8B-B14F-4D97-AF65-F5344CB8AC3E}">
        <p14:creationId xmlns:p14="http://schemas.microsoft.com/office/powerpoint/2010/main" val="1426463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45</a:t>
            </a:fld>
            <a:endParaRPr lang="en-GB"/>
          </a:p>
        </p:txBody>
      </p:sp>
    </p:spTree>
    <p:extLst>
      <p:ext uri="{BB962C8B-B14F-4D97-AF65-F5344CB8AC3E}">
        <p14:creationId xmlns:p14="http://schemas.microsoft.com/office/powerpoint/2010/main" val="492621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46</a:t>
            </a:fld>
            <a:endParaRPr lang="en-GB" dirty="0"/>
          </a:p>
        </p:txBody>
      </p:sp>
    </p:spTree>
    <p:extLst>
      <p:ext uri="{BB962C8B-B14F-4D97-AF65-F5344CB8AC3E}">
        <p14:creationId xmlns:p14="http://schemas.microsoft.com/office/powerpoint/2010/main" val="42867370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47</a:t>
            </a:fld>
            <a:endParaRPr lang="en-GB"/>
          </a:p>
        </p:txBody>
      </p:sp>
    </p:spTree>
    <p:extLst>
      <p:ext uri="{BB962C8B-B14F-4D97-AF65-F5344CB8AC3E}">
        <p14:creationId xmlns:p14="http://schemas.microsoft.com/office/powerpoint/2010/main" val="2738210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52</a:t>
            </a:fld>
            <a:endParaRPr lang="en-GB"/>
          </a:p>
        </p:txBody>
      </p:sp>
    </p:spTree>
    <p:extLst>
      <p:ext uri="{BB962C8B-B14F-4D97-AF65-F5344CB8AC3E}">
        <p14:creationId xmlns:p14="http://schemas.microsoft.com/office/powerpoint/2010/main" val="18678744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53</a:t>
            </a:fld>
            <a:endParaRPr lang="en-GB"/>
          </a:p>
        </p:txBody>
      </p:sp>
    </p:spTree>
    <p:extLst>
      <p:ext uri="{BB962C8B-B14F-4D97-AF65-F5344CB8AC3E}">
        <p14:creationId xmlns:p14="http://schemas.microsoft.com/office/powerpoint/2010/main" val="4191153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56</a:t>
            </a:fld>
            <a:endParaRPr lang="en-GB"/>
          </a:p>
        </p:txBody>
      </p:sp>
    </p:spTree>
    <p:extLst>
      <p:ext uri="{BB962C8B-B14F-4D97-AF65-F5344CB8AC3E}">
        <p14:creationId xmlns:p14="http://schemas.microsoft.com/office/powerpoint/2010/main" val="123293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58</a:t>
            </a:fld>
            <a:endParaRPr lang="en-GB"/>
          </a:p>
        </p:txBody>
      </p:sp>
    </p:spTree>
    <p:extLst>
      <p:ext uri="{BB962C8B-B14F-4D97-AF65-F5344CB8AC3E}">
        <p14:creationId xmlns:p14="http://schemas.microsoft.com/office/powerpoint/2010/main" val="31448944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59</a:t>
            </a:fld>
            <a:endParaRPr lang="en-GB"/>
          </a:p>
        </p:txBody>
      </p:sp>
    </p:spTree>
    <p:extLst>
      <p:ext uri="{BB962C8B-B14F-4D97-AF65-F5344CB8AC3E}">
        <p14:creationId xmlns:p14="http://schemas.microsoft.com/office/powerpoint/2010/main" val="12166929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60</a:t>
            </a:fld>
            <a:endParaRPr lang="en-GB"/>
          </a:p>
        </p:txBody>
      </p:sp>
    </p:spTree>
    <p:extLst>
      <p:ext uri="{BB962C8B-B14F-4D97-AF65-F5344CB8AC3E}">
        <p14:creationId xmlns:p14="http://schemas.microsoft.com/office/powerpoint/2010/main" val="36693053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61</a:t>
            </a:fld>
            <a:endParaRPr lang="en-GB"/>
          </a:p>
        </p:txBody>
      </p:sp>
    </p:spTree>
    <p:extLst>
      <p:ext uri="{BB962C8B-B14F-4D97-AF65-F5344CB8AC3E}">
        <p14:creationId xmlns:p14="http://schemas.microsoft.com/office/powerpoint/2010/main" val="41062557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65</a:t>
            </a:fld>
            <a:endParaRPr lang="en-GB"/>
          </a:p>
        </p:txBody>
      </p:sp>
    </p:spTree>
    <p:extLst>
      <p:ext uri="{BB962C8B-B14F-4D97-AF65-F5344CB8AC3E}">
        <p14:creationId xmlns:p14="http://schemas.microsoft.com/office/powerpoint/2010/main" val="10503756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66</a:t>
            </a:fld>
            <a:endParaRPr lang="en-GB"/>
          </a:p>
        </p:txBody>
      </p:sp>
    </p:spTree>
    <p:extLst>
      <p:ext uri="{BB962C8B-B14F-4D97-AF65-F5344CB8AC3E}">
        <p14:creationId xmlns:p14="http://schemas.microsoft.com/office/powerpoint/2010/main" val="1244131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68</a:t>
            </a:fld>
            <a:endParaRPr lang="en-GB"/>
          </a:p>
        </p:txBody>
      </p:sp>
    </p:spTree>
    <p:extLst>
      <p:ext uri="{BB962C8B-B14F-4D97-AF65-F5344CB8AC3E}">
        <p14:creationId xmlns:p14="http://schemas.microsoft.com/office/powerpoint/2010/main" val="24886824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69</a:t>
            </a:fld>
            <a:endParaRPr lang="en-GB"/>
          </a:p>
        </p:txBody>
      </p:sp>
    </p:spTree>
    <p:extLst>
      <p:ext uri="{BB962C8B-B14F-4D97-AF65-F5344CB8AC3E}">
        <p14:creationId xmlns:p14="http://schemas.microsoft.com/office/powerpoint/2010/main" val="1976752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BA7B353-1220-46C9-9042-B8917EFC07E1}" type="slidenum">
              <a:rPr lang="en-GB" smtClean="0"/>
              <a:t>70</a:t>
            </a:fld>
            <a:endParaRPr lang="en-GB"/>
          </a:p>
        </p:txBody>
      </p:sp>
    </p:spTree>
    <p:extLst>
      <p:ext uri="{BB962C8B-B14F-4D97-AF65-F5344CB8AC3E}">
        <p14:creationId xmlns:p14="http://schemas.microsoft.com/office/powerpoint/2010/main" val="1932581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LOGO">
    <p:bg>
      <p:bgPr>
        <a:solidFill>
          <a:srgbClr val="F29E05"/>
        </a:solidFill>
        <a:effectLst/>
      </p:bgPr>
    </p:bg>
    <p:spTree>
      <p:nvGrpSpPr>
        <p:cNvPr id="1" name=""/>
        <p:cNvGrpSpPr/>
        <p:nvPr/>
      </p:nvGrpSpPr>
      <p:grpSpPr>
        <a:xfrm>
          <a:off x="0" y="0"/>
          <a:ext cx="0" cy="0"/>
          <a:chOff x="0" y="0"/>
          <a:chExt cx="0" cy="0"/>
        </a:xfrm>
      </p:grpSpPr>
      <p:pic>
        <p:nvPicPr>
          <p:cNvPr id="4" name="Picture 3" descr="A picture containing indoor, building, mirror, photo&#10;&#10;Description automatically generated">
            <a:extLst>
              <a:ext uri="{FF2B5EF4-FFF2-40B4-BE49-F238E27FC236}">
                <a16:creationId xmlns:a16="http://schemas.microsoft.com/office/drawing/2014/main" id="{5192E70E-4447-2A40-B0C8-1F498EEA7E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pic>
        <p:nvPicPr>
          <p:cNvPr id="74" name="Picture 73" descr="A picture containing drawing&#10;&#10;Description automatically generated">
            <a:extLst>
              <a:ext uri="{FF2B5EF4-FFF2-40B4-BE49-F238E27FC236}">
                <a16:creationId xmlns:a16="http://schemas.microsoft.com/office/drawing/2014/main" id="{2B76500D-1FFF-0543-AF77-B4973E0B72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59001" y="2613986"/>
            <a:ext cx="3672409" cy="1630025"/>
          </a:xfrm>
          <a:prstGeom prst="rect">
            <a:avLst/>
          </a:prstGeom>
        </p:spPr>
      </p:pic>
      <p:sp>
        <p:nvSpPr>
          <p:cNvPr id="3" name="Text Placeholder 2">
            <a:extLst>
              <a:ext uri="{FF2B5EF4-FFF2-40B4-BE49-F238E27FC236}">
                <a16:creationId xmlns:a16="http://schemas.microsoft.com/office/drawing/2014/main" id="{CA213ADE-5C78-FC4C-AE46-4DEF61A35F83}"/>
              </a:ext>
            </a:extLst>
          </p:cNvPr>
          <p:cNvSpPr>
            <a:spLocks noGrp="1"/>
          </p:cNvSpPr>
          <p:nvPr>
            <p:ph type="body" sz="quarter" idx="11" hasCustomPrompt="1"/>
          </p:nvPr>
        </p:nvSpPr>
        <p:spPr>
          <a:xfrm>
            <a:off x="3952240" y="5221518"/>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1"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præsentationstitel</a:t>
            </a:r>
            <a:r>
              <a:rPr lang="en-GB" dirty="0"/>
              <a:t> her</a:t>
            </a:r>
          </a:p>
        </p:txBody>
      </p:sp>
      <p:sp>
        <p:nvSpPr>
          <p:cNvPr id="6" name="Text Placeholder 2">
            <a:extLst>
              <a:ext uri="{FF2B5EF4-FFF2-40B4-BE49-F238E27FC236}">
                <a16:creationId xmlns:a16="http://schemas.microsoft.com/office/drawing/2014/main" id="{5772661F-563E-9446-9CDB-33C6BC7DB463}"/>
              </a:ext>
            </a:extLst>
          </p:cNvPr>
          <p:cNvSpPr>
            <a:spLocks noGrp="1"/>
          </p:cNvSpPr>
          <p:nvPr>
            <p:ph type="body" sz="quarter" idx="12" hasCustomPrompt="1"/>
          </p:nvPr>
        </p:nvSpPr>
        <p:spPr>
          <a:xfrm>
            <a:off x="3952240" y="5579864"/>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0"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dato</a:t>
            </a:r>
            <a:r>
              <a:rPr lang="en-GB" dirty="0"/>
              <a:t> her</a:t>
            </a:r>
          </a:p>
        </p:txBody>
      </p:sp>
    </p:spTree>
    <p:extLst>
      <p:ext uri="{BB962C8B-B14F-4D97-AF65-F5344CB8AC3E}">
        <p14:creationId xmlns:p14="http://schemas.microsoft.com/office/powerpoint/2010/main" val="49453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LOGO 1">
    <p:bg>
      <p:bgPr>
        <a:solidFill>
          <a:srgbClr val="F29E05"/>
        </a:solidFill>
        <a:effectLst/>
      </p:bgPr>
    </p:bg>
    <p:spTree>
      <p:nvGrpSpPr>
        <p:cNvPr id="1" name=""/>
        <p:cNvGrpSpPr/>
        <p:nvPr/>
      </p:nvGrpSpPr>
      <p:grpSpPr>
        <a:xfrm>
          <a:off x="0" y="0"/>
          <a:ext cx="0" cy="0"/>
          <a:chOff x="0" y="0"/>
          <a:chExt cx="0" cy="0"/>
        </a:xfrm>
      </p:grpSpPr>
      <p:pic>
        <p:nvPicPr>
          <p:cNvPr id="4" name="Picture 3" descr="A picture containing person, indoor, sitting, young&#10;&#10;Description automatically generated">
            <a:extLst>
              <a:ext uri="{FF2B5EF4-FFF2-40B4-BE49-F238E27FC236}">
                <a16:creationId xmlns:a16="http://schemas.microsoft.com/office/drawing/2014/main" id="{9C645B56-C1E8-C946-B219-0B61A3C3C0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pic>
        <p:nvPicPr>
          <p:cNvPr id="74" name="Picture 73" descr="A picture containing drawing&#10;&#10;Description automatically generated">
            <a:extLst>
              <a:ext uri="{FF2B5EF4-FFF2-40B4-BE49-F238E27FC236}">
                <a16:creationId xmlns:a16="http://schemas.microsoft.com/office/drawing/2014/main" id="{2B76500D-1FFF-0543-AF77-B4973E0B72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59001" y="2613986"/>
            <a:ext cx="3672409" cy="1630025"/>
          </a:xfrm>
          <a:prstGeom prst="rect">
            <a:avLst/>
          </a:prstGeom>
        </p:spPr>
      </p:pic>
      <p:sp>
        <p:nvSpPr>
          <p:cNvPr id="3" name="Text Placeholder 2">
            <a:extLst>
              <a:ext uri="{FF2B5EF4-FFF2-40B4-BE49-F238E27FC236}">
                <a16:creationId xmlns:a16="http://schemas.microsoft.com/office/drawing/2014/main" id="{CA213ADE-5C78-FC4C-AE46-4DEF61A35F83}"/>
              </a:ext>
            </a:extLst>
          </p:cNvPr>
          <p:cNvSpPr>
            <a:spLocks noGrp="1"/>
          </p:cNvSpPr>
          <p:nvPr>
            <p:ph type="body" sz="quarter" idx="11" hasCustomPrompt="1"/>
          </p:nvPr>
        </p:nvSpPr>
        <p:spPr>
          <a:xfrm>
            <a:off x="3952240" y="5221518"/>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1"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præsentationstitel</a:t>
            </a:r>
            <a:r>
              <a:rPr lang="en-GB" dirty="0"/>
              <a:t> her</a:t>
            </a:r>
          </a:p>
        </p:txBody>
      </p:sp>
      <p:sp>
        <p:nvSpPr>
          <p:cNvPr id="6" name="Text Placeholder 2">
            <a:extLst>
              <a:ext uri="{FF2B5EF4-FFF2-40B4-BE49-F238E27FC236}">
                <a16:creationId xmlns:a16="http://schemas.microsoft.com/office/drawing/2014/main" id="{5772661F-563E-9446-9CDB-33C6BC7DB463}"/>
              </a:ext>
            </a:extLst>
          </p:cNvPr>
          <p:cNvSpPr>
            <a:spLocks noGrp="1"/>
          </p:cNvSpPr>
          <p:nvPr>
            <p:ph type="body" sz="quarter" idx="12" hasCustomPrompt="1"/>
          </p:nvPr>
        </p:nvSpPr>
        <p:spPr>
          <a:xfrm>
            <a:off x="3952240" y="5579864"/>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0"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dato</a:t>
            </a:r>
            <a:r>
              <a:rPr lang="en-GB" dirty="0"/>
              <a:t> her</a:t>
            </a:r>
          </a:p>
        </p:txBody>
      </p:sp>
    </p:spTree>
    <p:extLst>
      <p:ext uri="{BB962C8B-B14F-4D97-AF65-F5344CB8AC3E}">
        <p14:creationId xmlns:p14="http://schemas.microsoft.com/office/powerpoint/2010/main" val="98350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LOGO 3">
    <p:bg>
      <p:bgPr>
        <a:solidFill>
          <a:srgbClr val="F29E05"/>
        </a:solidFill>
        <a:effectLst/>
      </p:bgPr>
    </p:bg>
    <p:spTree>
      <p:nvGrpSpPr>
        <p:cNvPr id="1" name=""/>
        <p:cNvGrpSpPr/>
        <p:nvPr/>
      </p:nvGrpSpPr>
      <p:grpSpPr>
        <a:xfrm>
          <a:off x="0" y="0"/>
          <a:ext cx="0" cy="0"/>
          <a:chOff x="0" y="0"/>
          <a:chExt cx="0" cy="0"/>
        </a:xfrm>
      </p:grpSpPr>
      <p:pic>
        <p:nvPicPr>
          <p:cNvPr id="5" name="Picture 4" descr="A person riding a bicycle on a road&#10;&#10;Description automatically generated">
            <a:extLst>
              <a:ext uri="{FF2B5EF4-FFF2-40B4-BE49-F238E27FC236}">
                <a16:creationId xmlns:a16="http://schemas.microsoft.com/office/drawing/2014/main" id="{E572D90C-B84A-8246-9E55-96A2E58D1C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pic>
        <p:nvPicPr>
          <p:cNvPr id="74" name="Picture 73" descr="A picture containing drawing&#10;&#10;Description automatically generated">
            <a:extLst>
              <a:ext uri="{FF2B5EF4-FFF2-40B4-BE49-F238E27FC236}">
                <a16:creationId xmlns:a16="http://schemas.microsoft.com/office/drawing/2014/main" id="{2B76500D-1FFF-0543-AF77-B4973E0B72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59001" y="2613986"/>
            <a:ext cx="3672409" cy="1630025"/>
          </a:xfrm>
          <a:prstGeom prst="rect">
            <a:avLst/>
          </a:prstGeom>
        </p:spPr>
      </p:pic>
      <p:sp>
        <p:nvSpPr>
          <p:cNvPr id="3" name="Text Placeholder 2">
            <a:extLst>
              <a:ext uri="{FF2B5EF4-FFF2-40B4-BE49-F238E27FC236}">
                <a16:creationId xmlns:a16="http://schemas.microsoft.com/office/drawing/2014/main" id="{CA213ADE-5C78-FC4C-AE46-4DEF61A35F83}"/>
              </a:ext>
            </a:extLst>
          </p:cNvPr>
          <p:cNvSpPr>
            <a:spLocks noGrp="1"/>
          </p:cNvSpPr>
          <p:nvPr>
            <p:ph type="body" sz="quarter" idx="11" hasCustomPrompt="1"/>
          </p:nvPr>
        </p:nvSpPr>
        <p:spPr>
          <a:xfrm>
            <a:off x="3952240" y="5221518"/>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1"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præsentationstitel</a:t>
            </a:r>
            <a:r>
              <a:rPr lang="en-GB" dirty="0"/>
              <a:t> her</a:t>
            </a:r>
          </a:p>
        </p:txBody>
      </p:sp>
      <p:sp>
        <p:nvSpPr>
          <p:cNvPr id="6" name="Text Placeholder 2">
            <a:extLst>
              <a:ext uri="{FF2B5EF4-FFF2-40B4-BE49-F238E27FC236}">
                <a16:creationId xmlns:a16="http://schemas.microsoft.com/office/drawing/2014/main" id="{5772661F-563E-9446-9CDB-33C6BC7DB463}"/>
              </a:ext>
            </a:extLst>
          </p:cNvPr>
          <p:cNvSpPr>
            <a:spLocks noGrp="1"/>
          </p:cNvSpPr>
          <p:nvPr>
            <p:ph type="body" sz="quarter" idx="12" hasCustomPrompt="1"/>
          </p:nvPr>
        </p:nvSpPr>
        <p:spPr>
          <a:xfrm>
            <a:off x="3952240" y="5579864"/>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0"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Indsæt</a:t>
            </a:r>
            <a:r>
              <a:rPr lang="en-GB" dirty="0"/>
              <a:t> </a:t>
            </a:r>
            <a:r>
              <a:rPr lang="en-GB" dirty="0" err="1"/>
              <a:t>dato</a:t>
            </a:r>
            <a:r>
              <a:rPr lang="en-GB" dirty="0"/>
              <a:t> her</a:t>
            </a:r>
          </a:p>
        </p:txBody>
      </p:sp>
    </p:spTree>
    <p:extLst>
      <p:ext uri="{BB962C8B-B14F-4D97-AF65-F5344CB8AC3E}">
        <p14:creationId xmlns:p14="http://schemas.microsoft.com/office/powerpoint/2010/main" val="3439722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TITLE 1">
    <p:bg>
      <p:bgPr>
        <a:solidFill>
          <a:srgbClr val="F29E05"/>
        </a:solidFill>
        <a:effectLst/>
      </p:bgPr>
    </p:bg>
    <p:spTree>
      <p:nvGrpSpPr>
        <p:cNvPr id="1" name=""/>
        <p:cNvGrpSpPr/>
        <p:nvPr/>
      </p:nvGrpSpPr>
      <p:grpSpPr>
        <a:xfrm>
          <a:off x="0" y="0"/>
          <a:ext cx="0" cy="0"/>
          <a:chOff x="0" y="0"/>
          <a:chExt cx="0" cy="0"/>
        </a:xfrm>
      </p:grpSpPr>
      <p:pic>
        <p:nvPicPr>
          <p:cNvPr id="6" name="Picture 5" descr="A picture containing indoor, building, mirror, photo&#10;&#10;Description automatically generated">
            <a:extLst>
              <a:ext uri="{FF2B5EF4-FFF2-40B4-BE49-F238E27FC236}">
                <a16:creationId xmlns:a16="http://schemas.microsoft.com/office/drawing/2014/main" id="{3F1E3F98-97D1-0F46-BC2E-F38DB10B4D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pic>
        <p:nvPicPr>
          <p:cNvPr id="74" name="Picture 73" descr="A picture containing drawing&#10;&#10;Description automatically generated">
            <a:extLst>
              <a:ext uri="{FF2B5EF4-FFF2-40B4-BE49-F238E27FC236}">
                <a16:creationId xmlns:a16="http://schemas.microsoft.com/office/drawing/2014/main" id="{2B76500D-1FFF-0543-AF77-B4973E0B721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7" name="Text Placeholder 2">
            <a:extLst>
              <a:ext uri="{FF2B5EF4-FFF2-40B4-BE49-F238E27FC236}">
                <a16:creationId xmlns:a16="http://schemas.microsoft.com/office/drawing/2014/main" id="{F22A4714-1392-3845-9B36-E0E7F3D61541}"/>
              </a:ext>
            </a:extLst>
          </p:cNvPr>
          <p:cNvSpPr>
            <a:spLocks noGrp="1"/>
          </p:cNvSpPr>
          <p:nvPr>
            <p:ph type="body" sz="quarter" idx="10" hasCustomPrompt="1"/>
          </p:nvPr>
        </p:nvSpPr>
        <p:spPr>
          <a:xfrm>
            <a:off x="3286943" y="2672556"/>
            <a:ext cx="5616575" cy="1512888"/>
          </a:xfrm>
          <a:prstGeom prst="rect">
            <a:avLst/>
          </a:prstGeom>
        </p:spPr>
        <p:txBody>
          <a:bodyPr anchor="ctr"/>
          <a:lstStyle>
            <a:lvl1pPr algn="ctr">
              <a:defRPr sz="5400" b="1" i="0">
                <a:solidFill>
                  <a:srgbClr val="FFFFFF"/>
                </a:solidFill>
                <a:latin typeface="Calibri" panose="020F0502020204030204" pitchFamily="34" charset="0"/>
                <a:cs typeface="Calibri" panose="020F0502020204030204" pitchFamily="34" charset="0"/>
              </a:defRPr>
            </a:lvl1pPr>
          </a:lstStyle>
          <a:p>
            <a:pPr lvl="0"/>
            <a:r>
              <a:rPr lang="en-GB" dirty="0" err="1"/>
              <a:t>Indsæt</a:t>
            </a:r>
            <a:r>
              <a:rPr lang="en-GB" dirty="0"/>
              <a:t> </a:t>
            </a:r>
          </a:p>
          <a:p>
            <a:pPr lvl="0"/>
            <a:r>
              <a:rPr lang="en-GB" dirty="0" err="1"/>
              <a:t>præsentationstitel</a:t>
            </a:r>
            <a:r>
              <a:rPr lang="en-GB" dirty="0"/>
              <a:t> </a:t>
            </a:r>
          </a:p>
        </p:txBody>
      </p:sp>
      <p:sp>
        <p:nvSpPr>
          <p:cNvPr id="3" name="Text Placeholder 2">
            <a:extLst>
              <a:ext uri="{FF2B5EF4-FFF2-40B4-BE49-F238E27FC236}">
                <a16:creationId xmlns:a16="http://schemas.microsoft.com/office/drawing/2014/main" id="{CA213ADE-5C78-FC4C-AE46-4DEF61A35F83}"/>
              </a:ext>
            </a:extLst>
          </p:cNvPr>
          <p:cNvSpPr>
            <a:spLocks noGrp="1"/>
          </p:cNvSpPr>
          <p:nvPr>
            <p:ph type="body" sz="quarter" idx="11" hasCustomPrompt="1"/>
          </p:nvPr>
        </p:nvSpPr>
        <p:spPr>
          <a:xfrm>
            <a:off x="4943475" y="4582393"/>
            <a:ext cx="2160588" cy="358775"/>
          </a:xfrm>
          <a:prstGeom prst="rect">
            <a:avLst/>
          </a:prstGeom>
        </p:spPr>
        <p:txBody>
          <a:bodyPr anchor="ctr"/>
          <a:lstStyle>
            <a:lvl1pPr algn="ctr">
              <a:defRPr sz="1600" b="1" i="0">
                <a:solidFill>
                  <a:schemeClr val="bg2"/>
                </a:solidFill>
                <a:latin typeface="Calibri" panose="020F0502020204030204" pitchFamily="34" charset="0"/>
                <a:cs typeface="Calibri" panose="020F0502020204030204" pitchFamily="34" charset="0"/>
              </a:defRPr>
            </a:lvl1pPr>
          </a:lstStyle>
          <a:p>
            <a:pPr lvl="0"/>
            <a:r>
              <a:rPr lang="en-GB" dirty="0" err="1"/>
              <a:t>Indsæt</a:t>
            </a:r>
            <a:r>
              <a:rPr lang="en-GB" dirty="0"/>
              <a:t> </a:t>
            </a:r>
            <a:r>
              <a:rPr lang="en-GB" dirty="0" err="1"/>
              <a:t>dato</a:t>
            </a:r>
            <a:r>
              <a:rPr lang="en-GB" dirty="0"/>
              <a:t> her</a:t>
            </a:r>
          </a:p>
        </p:txBody>
      </p:sp>
    </p:spTree>
    <p:extLst>
      <p:ext uri="{BB962C8B-B14F-4D97-AF65-F5344CB8AC3E}">
        <p14:creationId xmlns:p14="http://schemas.microsoft.com/office/powerpoint/2010/main" val="205204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ITLE 2">
    <p:bg>
      <p:bgPr>
        <a:solidFill>
          <a:srgbClr val="F29E05"/>
        </a:solidFill>
        <a:effectLst/>
      </p:bgPr>
    </p:bg>
    <p:spTree>
      <p:nvGrpSpPr>
        <p:cNvPr id="1" name=""/>
        <p:cNvGrpSpPr/>
        <p:nvPr/>
      </p:nvGrpSpPr>
      <p:grpSpPr>
        <a:xfrm>
          <a:off x="0" y="0"/>
          <a:ext cx="0" cy="0"/>
          <a:chOff x="0" y="0"/>
          <a:chExt cx="0" cy="0"/>
        </a:xfrm>
      </p:grpSpPr>
      <p:pic>
        <p:nvPicPr>
          <p:cNvPr id="8" name="Picture 7" descr="A picture containing clock&#10;&#10;Description automatically generated">
            <a:extLst>
              <a:ext uri="{FF2B5EF4-FFF2-40B4-BE49-F238E27FC236}">
                <a16:creationId xmlns:a16="http://schemas.microsoft.com/office/drawing/2014/main" id="{80023D8A-98C3-784F-BE0F-3E4940383C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6734" y="-963488"/>
            <a:ext cx="8640960" cy="8640960"/>
          </a:xfrm>
          <a:prstGeom prst="rect">
            <a:avLst/>
          </a:prstGeom>
        </p:spPr>
      </p:pic>
      <p:sp>
        <p:nvSpPr>
          <p:cNvPr id="45" name="object 3">
            <a:extLst>
              <a:ext uri="{FF2B5EF4-FFF2-40B4-BE49-F238E27FC236}">
                <a16:creationId xmlns:a16="http://schemas.microsoft.com/office/drawing/2014/main" id="{3690C682-D6D7-5847-8B4D-EF1F1E67379F}"/>
              </a:ext>
            </a:extLst>
          </p:cNvPr>
          <p:cNvSpPr/>
          <p:nvPr userDrawn="1"/>
        </p:nvSpPr>
        <p:spPr>
          <a:xfrm>
            <a:off x="5573" y="6625689"/>
            <a:ext cx="6505968" cy="231380"/>
          </a:xfrm>
          <a:custGeom>
            <a:avLst/>
            <a:gdLst/>
            <a:ahLst/>
            <a:cxnLst/>
            <a:rect l="l" t="t" r="r" b="b"/>
            <a:pathLst>
              <a:path w="10730865" h="381634">
                <a:moveTo>
                  <a:pt x="0" y="381300"/>
                </a:moveTo>
                <a:lnTo>
                  <a:pt x="10730551" y="381300"/>
                </a:lnTo>
                <a:lnTo>
                  <a:pt x="10730551" y="0"/>
                </a:lnTo>
                <a:lnTo>
                  <a:pt x="0" y="0"/>
                </a:lnTo>
                <a:lnTo>
                  <a:pt x="0" y="381300"/>
                </a:lnTo>
                <a:close/>
              </a:path>
            </a:pathLst>
          </a:custGeom>
          <a:solidFill>
            <a:srgbClr val="F29E05"/>
          </a:solidFill>
        </p:spPr>
        <p:txBody>
          <a:bodyPr wrap="square" lIns="0" tIns="0" rIns="0" bIns="0" rtlCol="0"/>
          <a:lstStyle/>
          <a:p>
            <a:endParaRPr sz="661"/>
          </a:p>
        </p:txBody>
      </p:sp>
      <p:sp>
        <p:nvSpPr>
          <p:cNvPr id="46" name="object 4">
            <a:extLst>
              <a:ext uri="{FF2B5EF4-FFF2-40B4-BE49-F238E27FC236}">
                <a16:creationId xmlns:a16="http://schemas.microsoft.com/office/drawing/2014/main" id="{E7FFEAB3-2BE7-5F41-A343-9E3946C6D2F8}"/>
              </a:ext>
            </a:extLst>
          </p:cNvPr>
          <p:cNvSpPr/>
          <p:nvPr userDrawn="1"/>
        </p:nvSpPr>
        <p:spPr>
          <a:xfrm>
            <a:off x="6574788" y="6625689"/>
            <a:ext cx="5614328" cy="231380"/>
          </a:xfrm>
          <a:custGeom>
            <a:avLst/>
            <a:gdLst/>
            <a:ahLst/>
            <a:cxnLst/>
            <a:rect l="l" t="t" r="r" b="b"/>
            <a:pathLst>
              <a:path w="9260205" h="381634">
                <a:moveTo>
                  <a:pt x="0" y="381300"/>
                </a:moveTo>
                <a:lnTo>
                  <a:pt x="9259723" y="381300"/>
                </a:lnTo>
                <a:lnTo>
                  <a:pt x="9259723" y="0"/>
                </a:lnTo>
                <a:lnTo>
                  <a:pt x="0" y="0"/>
                </a:lnTo>
                <a:lnTo>
                  <a:pt x="0" y="381300"/>
                </a:lnTo>
                <a:close/>
              </a:path>
            </a:pathLst>
          </a:custGeom>
          <a:solidFill>
            <a:srgbClr val="F29E05"/>
          </a:solidFill>
        </p:spPr>
        <p:txBody>
          <a:bodyPr wrap="square" lIns="0" tIns="0" rIns="0" bIns="0" rtlCol="0"/>
          <a:lstStyle/>
          <a:p>
            <a:endParaRPr sz="661"/>
          </a:p>
        </p:txBody>
      </p:sp>
      <p:pic>
        <p:nvPicPr>
          <p:cNvPr id="32" name="Picture 31" descr="A picture containing drawing&#10;&#10;Description automatically generated">
            <a:extLst>
              <a:ext uri="{FF2B5EF4-FFF2-40B4-BE49-F238E27FC236}">
                <a16:creationId xmlns:a16="http://schemas.microsoft.com/office/drawing/2014/main" id="{C92D4E3E-EC2C-214A-8C0E-2D94787AD0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3" name="Text Placeholder 2">
            <a:extLst>
              <a:ext uri="{FF2B5EF4-FFF2-40B4-BE49-F238E27FC236}">
                <a16:creationId xmlns:a16="http://schemas.microsoft.com/office/drawing/2014/main" id="{0CE28601-17EA-404D-84D8-F518B09AB950}"/>
              </a:ext>
            </a:extLst>
          </p:cNvPr>
          <p:cNvSpPr>
            <a:spLocks noGrp="1"/>
          </p:cNvSpPr>
          <p:nvPr>
            <p:ph type="body" sz="quarter" idx="10" hasCustomPrompt="1"/>
          </p:nvPr>
        </p:nvSpPr>
        <p:spPr>
          <a:xfrm>
            <a:off x="3286943" y="2672556"/>
            <a:ext cx="5616575" cy="1512888"/>
          </a:xfrm>
          <a:prstGeom prst="rect">
            <a:avLst/>
          </a:prstGeom>
        </p:spPr>
        <p:txBody>
          <a:bodyPr anchor="ctr"/>
          <a:lstStyle>
            <a:lvl1pPr algn="ctr">
              <a:defRPr sz="5400" b="1" i="0">
                <a:solidFill>
                  <a:srgbClr val="FFFFFF"/>
                </a:solidFill>
                <a:latin typeface="Calibri" panose="020F0502020204030204" pitchFamily="34" charset="0"/>
                <a:cs typeface="Calibri" panose="020F0502020204030204" pitchFamily="34" charset="0"/>
              </a:defRPr>
            </a:lvl1pPr>
          </a:lstStyle>
          <a:p>
            <a:pPr lvl="0"/>
            <a:r>
              <a:rPr lang="en-GB" dirty="0" err="1"/>
              <a:t>Indsæt</a:t>
            </a:r>
            <a:r>
              <a:rPr lang="en-GB" dirty="0"/>
              <a:t> </a:t>
            </a:r>
          </a:p>
          <a:p>
            <a:pPr lvl="0"/>
            <a:r>
              <a:rPr lang="en-GB" dirty="0" err="1"/>
              <a:t>præsentationstitel</a:t>
            </a:r>
            <a:r>
              <a:rPr lang="en-GB" dirty="0"/>
              <a:t> </a:t>
            </a:r>
          </a:p>
        </p:txBody>
      </p:sp>
      <p:sp>
        <p:nvSpPr>
          <p:cNvPr id="10" name="Text Placeholder 2">
            <a:extLst>
              <a:ext uri="{FF2B5EF4-FFF2-40B4-BE49-F238E27FC236}">
                <a16:creationId xmlns:a16="http://schemas.microsoft.com/office/drawing/2014/main" id="{DC6FCF8D-946F-9540-9119-8C11C12D80F8}"/>
              </a:ext>
            </a:extLst>
          </p:cNvPr>
          <p:cNvSpPr>
            <a:spLocks noGrp="1"/>
          </p:cNvSpPr>
          <p:nvPr>
            <p:ph type="body" sz="quarter" idx="11" hasCustomPrompt="1"/>
          </p:nvPr>
        </p:nvSpPr>
        <p:spPr>
          <a:xfrm>
            <a:off x="4943475" y="4582393"/>
            <a:ext cx="2160588" cy="358775"/>
          </a:xfrm>
          <a:prstGeom prst="rect">
            <a:avLst/>
          </a:prstGeom>
        </p:spPr>
        <p:txBody>
          <a:bodyPr anchor="ctr"/>
          <a:lstStyle>
            <a:lvl1pPr algn="ctr">
              <a:defRPr sz="1600" b="1" i="0">
                <a:solidFill>
                  <a:schemeClr val="bg2"/>
                </a:solidFill>
                <a:latin typeface="Calibri" panose="020F0502020204030204" pitchFamily="34" charset="0"/>
                <a:cs typeface="Calibri" panose="020F0502020204030204" pitchFamily="34" charset="0"/>
              </a:defRPr>
            </a:lvl1pPr>
          </a:lstStyle>
          <a:p>
            <a:pPr lvl="0"/>
            <a:r>
              <a:rPr lang="en-GB" dirty="0" err="1"/>
              <a:t>Indsæt</a:t>
            </a:r>
            <a:r>
              <a:rPr lang="en-GB" dirty="0"/>
              <a:t> </a:t>
            </a:r>
            <a:r>
              <a:rPr lang="en-GB" dirty="0" err="1"/>
              <a:t>dato</a:t>
            </a:r>
            <a:r>
              <a:rPr lang="en-GB" dirty="0"/>
              <a:t> her</a:t>
            </a:r>
          </a:p>
        </p:txBody>
      </p:sp>
    </p:spTree>
    <p:extLst>
      <p:ext uri="{BB962C8B-B14F-4D97-AF65-F5344CB8AC3E}">
        <p14:creationId xmlns:p14="http://schemas.microsoft.com/office/powerpoint/2010/main" val="46337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4800" y="459180"/>
            <a:ext cx="11160000" cy="498598"/>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err="1"/>
              <a:t>Klik</a:t>
            </a:r>
            <a:r>
              <a:rPr lang="en-US" dirty="0"/>
              <a:t> for at </a:t>
            </a:r>
            <a:r>
              <a:rPr lang="en-US" dirty="0" err="1"/>
              <a:t>redigere</a:t>
            </a:r>
            <a:r>
              <a:rPr lang="en-US" dirty="0"/>
              <a:t> master</a:t>
            </a:r>
            <a:endParaRPr lang="en-GB" dirty="0"/>
          </a:p>
        </p:txBody>
      </p:sp>
      <p:pic>
        <p:nvPicPr>
          <p:cNvPr id="7" name="Picture 6" descr="A picture containing drawing&#10;&#10;Description automatically generated">
            <a:extLst>
              <a:ext uri="{FF2B5EF4-FFF2-40B4-BE49-F238E27FC236}">
                <a16:creationId xmlns:a16="http://schemas.microsoft.com/office/drawing/2014/main" id="{EAD52A24-19C5-8149-9400-E2041C577B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6890"/>
            <a:ext cx="1134542" cy="503575"/>
          </a:xfrm>
          <a:prstGeom prst="rect">
            <a:avLst/>
          </a:prstGeom>
        </p:spPr>
      </p:pic>
      <p:sp>
        <p:nvSpPr>
          <p:cNvPr id="5" name="TextBox 4">
            <a:extLst>
              <a:ext uri="{FF2B5EF4-FFF2-40B4-BE49-F238E27FC236}">
                <a16:creationId xmlns:a16="http://schemas.microsoft.com/office/drawing/2014/main" id="{A2FE08FA-6A46-8C48-B4DF-6252142CB7E6}"/>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29E05"/>
                </a:solidFill>
              </a:rPr>
              <a:t>‹nr.›</a:t>
            </a:fld>
            <a:endParaRPr lang="da-DK" sz="1400" dirty="0" err="1">
              <a:solidFill>
                <a:srgbClr val="F29E05"/>
              </a:solidFill>
            </a:endParaRPr>
          </a:p>
        </p:txBody>
      </p:sp>
      <p:sp>
        <p:nvSpPr>
          <p:cNvPr id="6" name="Content Placeholder 2">
            <a:extLst>
              <a:ext uri="{FF2B5EF4-FFF2-40B4-BE49-F238E27FC236}">
                <a16:creationId xmlns:a16="http://schemas.microsoft.com/office/drawing/2014/main" id="{5E2141FD-C455-9342-879E-3C1B455C3F69}"/>
              </a:ext>
            </a:extLst>
          </p:cNvPr>
          <p:cNvSpPr>
            <a:spLocks noGrp="1"/>
          </p:cNvSpPr>
          <p:nvPr>
            <p:ph idx="1" hasCustomPrompt="1"/>
          </p:nvPr>
        </p:nvSpPr>
        <p:spPr>
          <a:xfrm>
            <a:off x="515206" y="1594800"/>
            <a:ext cx="8748352" cy="4282090"/>
          </a:xfrm>
          <a:prstGeom prst="rect">
            <a:avLst/>
          </a:prstGeom>
        </p:spPr>
        <p:txBody>
          <a:bodyPr/>
          <a:lstStyle>
            <a:lvl1pPr>
              <a:buClr>
                <a:srgbClr val="F29E05"/>
              </a:buClr>
              <a:defRPr sz="2800"/>
            </a:lvl1pPr>
            <a:lvl2pPr marL="180000" indent="-180000">
              <a:buClr>
                <a:srgbClr val="F29E05"/>
              </a:buClr>
              <a:buFont typeface="Wingdings" pitchFamily="2" charset="2"/>
              <a:buChar char="§"/>
              <a:defRPr sz="2800"/>
            </a:lvl2pPr>
            <a:lvl3pPr marL="504000" indent="-324000">
              <a:buClr>
                <a:srgbClr val="F29E05"/>
              </a:buClr>
              <a:buFont typeface="Wingdings" pitchFamily="2" charset="2"/>
              <a:buChar char="§"/>
              <a:defRPr sz="2800"/>
            </a:lvl3pPr>
            <a:lvl4pPr marL="684000" indent="-180000">
              <a:buClr>
                <a:srgbClr val="F29E05"/>
              </a:buClr>
              <a:buFont typeface="Wingdings" pitchFamily="2" charset="2"/>
              <a:buChar char="§"/>
              <a:defRPr sz="2800"/>
            </a:lvl4pPr>
            <a:lvl5pPr marL="972000" indent="-288000">
              <a:buClr>
                <a:srgbClr val="F29E05"/>
              </a:buClr>
              <a:buFont typeface="Wingdings" pitchFamily="2" charset="2"/>
              <a:buChar char="§"/>
              <a:defRPr sz="2800"/>
            </a:lvl5p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spTree>
    <p:extLst>
      <p:ext uri="{BB962C8B-B14F-4D97-AF65-F5344CB8AC3E}">
        <p14:creationId xmlns:p14="http://schemas.microsoft.com/office/powerpoint/2010/main" val="679983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39" userDrawn="1">
          <p15:clr>
            <a:srgbClr val="FBAE40"/>
          </p15:clr>
        </p15:guide>
        <p15:guide id="2"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4800" y="459180"/>
            <a:ext cx="11160000" cy="498598"/>
          </a:xfrm>
          <a:prstGeom prst="rect">
            <a:avLst/>
          </a:prstGeom>
        </p:spPr>
        <p:txBody>
          <a:bodyPr/>
          <a:lstStyle>
            <a:lvl1pPr>
              <a:defRPr sz="3600"/>
            </a:lvl1pPr>
          </a:lstStyle>
          <a:p>
            <a:r>
              <a:rPr lang="en-US" dirty="0" err="1"/>
              <a:t>Klik</a:t>
            </a:r>
            <a:r>
              <a:rPr lang="en-US" dirty="0"/>
              <a:t> for at </a:t>
            </a:r>
            <a:r>
              <a:rPr lang="en-US" dirty="0" err="1"/>
              <a:t>redigere</a:t>
            </a:r>
            <a:r>
              <a:rPr lang="en-US" dirty="0"/>
              <a:t> master</a:t>
            </a:r>
            <a:endParaRPr lang="en-GB" dirty="0"/>
          </a:p>
        </p:txBody>
      </p:sp>
      <p:sp>
        <p:nvSpPr>
          <p:cNvPr id="3" name="Content Placeholder 2"/>
          <p:cNvSpPr>
            <a:spLocks noGrp="1"/>
          </p:cNvSpPr>
          <p:nvPr>
            <p:ph idx="1" hasCustomPrompt="1"/>
          </p:nvPr>
        </p:nvSpPr>
        <p:spPr>
          <a:xfrm>
            <a:off x="515206" y="1594800"/>
            <a:ext cx="5400000" cy="3922432"/>
          </a:xfrm>
          <a:prstGeom prst="rect">
            <a:avLst/>
          </a:prstGeom>
        </p:spPr>
        <p:txBody>
          <a:bodyPr/>
          <a:lstStyle>
            <a:lvl1pPr>
              <a:buClr>
                <a:srgbClr val="F29E05"/>
              </a:buClr>
              <a:defRPr sz="2400"/>
            </a:lvl1pPr>
            <a:lvl2pPr marL="180000" indent="-180000">
              <a:buClr>
                <a:srgbClr val="F29E05"/>
              </a:buClr>
              <a:buFont typeface="Wingdings" pitchFamily="2" charset="2"/>
              <a:buChar char="§"/>
              <a:defRPr sz="2400"/>
            </a:lvl2pPr>
            <a:lvl3pPr marL="504000" indent="-324000">
              <a:buClr>
                <a:srgbClr val="F29E05"/>
              </a:buClr>
              <a:buFont typeface="Wingdings" pitchFamily="2" charset="2"/>
              <a:buChar char="§"/>
              <a:defRPr sz="2400"/>
            </a:lvl3pPr>
            <a:lvl4pPr marL="684000" indent="-180000">
              <a:buClr>
                <a:srgbClr val="F29E05"/>
              </a:buClr>
              <a:buFont typeface="Wingdings" pitchFamily="2" charset="2"/>
              <a:buChar char="§"/>
              <a:defRPr sz="2400"/>
            </a:lvl4pPr>
            <a:lvl5pPr marL="972000" indent="-288000">
              <a:buClr>
                <a:srgbClr val="F29E05"/>
              </a:buClr>
              <a:buFont typeface="Wingdings" pitchFamily="2" charset="2"/>
              <a:buChar char="§"/>
              <a:defRPr sz="2400"/>
            </a:lvl5p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sp>
        <p:nvSpPr>
          <p:cNvPr id="5" name="Content Placeholder 4"/>
          <p:cNvSpPr>
            <a:spLocks noGrp="1"/>
          </p:cNvSpPr>
          <p:nvPr>
            <p:ph sz="quarter" idx="13" hasCustomPrompt="1"/>
          </p:nvPr>
        </p:nvSpPr>
        <p:spPr>
          <a:xfrm>
            <a:off x="6274800" y="1594800"/>
            <a:ext cx="5400000" cy="3922432"/>
          </a:xfrm>
          <a:prstGeom prst="rect">
            <a:avLst/>
          </a:prstGeom>
        </p:spPr>
        <p:txBody>
          <a:bodyPr/>
          <a:lstStyle>
            <a:lvl1pPr>
              <a:buClr>
                <a:srgbClr val="F29E05"/>
              </a:buClr>
              <a:defRPr sz="2400"/>
            </a:lvl1pPr>
            <a:lvl2pPr marL="180000" indent="-180000">
              <a:buClr>
                <a:srgbClr val="F29E05"/>
              </a:buClr>
              <a:buFont typeface="Wingdings" pitchFamily="2" charset="2"/>
              <a:buChar char="§"/>
              <a:defRPr sz="2400"/>
            </a:lvl2pPr>
            <a:lvl3pPr marL="504000" indent="-324000">
              <a:buClr>
                <a:srgbClr val="F29E05"/>
              </a:buClr>
              <a:buFont typeface="Wingdings" pitchFamily="2" charset="2"/>
              <a:buChar char="§"/>
              <a:defRPr sz="2400"/>
            </a:lvl3pPr>
            <a:lvl4pPr marL="684000" indent="-180000">
              <a:buClr>
                <a:srgbClr val="F29E05"/>
              </a:buClr>
              <a:buFont typeface="Wingdings" pitchFamily="2" charset="2"/>
              <a:buChar char="§"/>
              <a:defRPr sz="2400"/>
            </a:lvl4pPr>
            <a:lvl5pPr marL="972000" indent="-288000">
              <a:buClr>
                <a:srgbClr val="F29E05"/>
              </a:buClr>
              <a:buFont typeface="Wingdings" pitchFamily="2" charset="2"/>
              <a:buChar char="§"/>
              <a:defRPr sz="2400"/>
            </a:lvl5p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pic>
        <p:nvPicPr>
          <p:cNvPr id="10" name="Picture 9" descr="A picture containing drawing&#10;&#10;Description automatically generated">
            <a:extLst>
              <a:ext uri="{FF2B5EF4-FFF2-40B4-BE49-F238E27FC236}">
                <a16:creationId xmlns:a16="http://schemas.microsoft.com/office/drawing/2014/main" id="{0BBE0143-003B-5148-80FD-229CBC90D0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6890"/>
            <a:ext cx="1134542" cy="503575"/>
          </a:xfrm>
          <a:prstGeom prst="rect">
            <a:avLst/>
          </a:prstGeom>
        </p:spPr>
      </p:pic>
      <p:sp>
        <p:nvSpPr>
          <p:cNvPr id="6" name="TextBox 5">
            <a:extLst>
              <a:ext uri="{FF2B5EF4-FFF2-40B4-BE49-F238E27FC236}">
                <a16:creationId xmlns:a16="http://schemas.microsoft.com/office/drawing/2014/main" id="{20EA8016-E00D-0E4B-9865-BE7CE0909CA9}"/>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29E05"/>
                </a:solidFill>
              </a:rPr>
              <a:t>‹nr.›</a:t>
            </a:fld>
            <a:endParaRPr lang="da-DK" sz="1400" dirty="0" err="1">
              <a:solidFill>
                <a:srgbClr val="F29E05"/>
              </a:solidFill>
            </a:endParaRPr>
          </a:p>
        </p:txBody>
      </p:sp>
    </p:spTree>
    <p:extLst>
      <p:ext uri="{BB962C8B-B14F-4D97-AF65-F5344CB8AC3E}">
        <p14:creationId xmlns:p14="http://schemas.microsoft.com/office/powerpoint/2010/main" val="169927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Billed">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22DBF3A5-D7E1-5544-901D-F0187AE2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8" name="Picture Placeholder 7">
            <a:extLst>
              <a:ext uri="{FF2B5EF4-FFF2-40B4-BE49-F238E27FC236}">
                <a16:creationId xmlns:a16="http://schemas.microsoft.com/office/drawing/2014/main" id="{3030D3D5-CD10-7046-8E4A-2707999663B3}"/>
              </a:ext>
            </a:extLst>
          </p:cNvPr>
          <p:cNvSpPr>
            <a:spLocks noGrp="1"/>
          </p:cNvSpPr>
          <p:nvPr>
            <p:ph type="pic" sz="quarter" idx="10" hasCustomPrompt="1"/>
          </p:nvPr>
        </p:nvSpPr>
        <p:spPr>
          <a:xfrm>
            <a:off x="6095206" y="0"/>
            <a:ext cx="6095206" cy="6858000"/>
          </a:xfrm>
          <a:prstGeom prst="rect">
            <a:avLst/>
          </a:prstGeom>
          <a:solidFill>
            <a:srgbClr val="F29E05">
              <a:alpha val="0"/>
            </a:srgbClr>
          </a:solidFill>
        </p:spPr>
        <p:txBody>
          <a:bodyPr anchor="ctr"/>
          <a:lstStyle>
            <a:lvl1pPr algn="ctr">
              <a:defRPr/>
            </a:lvl1pPr>
          </a:lstStyle>
          <a:p>
            <a:r>
              <a:rPr lang="da-DK" dirty="0" err="1"/>
              <a:t>Billed</a:t>
            </a:r>
            <a:endParaRPr lang="da-DK" dirty="0"/>
          </a:p>
        </p:txBody>
      </p:sp>
      <p:sp>
        <p:nvSpPr>
          <p:cNvPr id="9" name="Title 1">
            <a:extLst>
              <a:ext uri="{FF2B5EF4-FFF2-40B4-BE49-F238E27FC236}">
                <a16:creationId xmlns:a16="http://schemas.microsoft.com/office/drawing/2014/main" id="{83658413-921B-0244-9520-EE993E29DDEE}"/>
              </a:ext>
            </a:extLst>
          </p:cNvPr>
          <p:cNvSpPr>
            <a:spLocks noGrp="1"/>
          </p:cNvSpPr>
          <p:nvPr>
            <p:ph type="title" hasCustomPrompt="1"/>
          </p:nvPr>
        </p:nvSpPr>
        <p:spPr>
          <a:xfrm>
            <a:off x="514800" y="459180"/>
            <a:ext cx="11160000" cy="498598"/>
          </a:xfrm>
          <a:prstGeom prst="rect">
            <a:avLst/>
          </a:prstGeom>
        </p:spPr>
        <p:txBody>
          <a:bodyPr/>
          <a:lstStyle>
            <a:lvl1pPr>
              <a:defRPr sz="3600"/>
            </a:lvl1pPr>
          </a:lstStyle>
          <a:p>
            <a:r>
              <a:rPr lang="en-US" dirty="0" err="1"/>
              <a:t>Klik</a:t>
            </a:r>
            <a:r>
              <a:rPr lang="en-US" dirty="0"/>
              <a:t> for at </a:t>
            </a:r>
            <a:r>
              <a:rPr lang="en-US" dirty="0" err="1"/>
              <a:t>redigere</a:t>
            </a:r>
            <a:r>
              <a:rPr lang="en-US" dirty="0"/>
              <a:t> master</a:t>
            </a:r>
            <a:endParaRPr lang="en-GB" dirty="0"/>
          </a:p>
        </p:txBody>
      </p:sp>
      <p:pic>
        <p:nvPicPr>
          <p:cNvPr id="13" name="Picture 12" descr="A picture containing drawing&#10;&#10;Description automatically generated">
            <a:extLst>
              <a:ext uri="{FF2B5EF4-FFF2-40B4-BE49-F238E27FC236}">
                <a16:creationId xmlns:a16="http://schemas.microsoft.com/office/drawing/2014/main" id="{D9D3E07F-8F26-A64C-96F3-57E0FDDA4D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29688" y="6029672"/>
            <a:ext cx="1134543" cy="503575"/>
          </a:xfrm>
          <a:prstGeom prst="rect">
            <a:avLst/>
          </a:prstGeom>
        </p:spPr>
      </p:pic>
      <p:sp>
        <p:nvSpPr>
          <p:cNvPr id="11" name="TextBox 10">
            <a:extLst>
              <a:ext uri="{FF2B5EF4-FFF2-40B4-BE49-F238E27FC236}">
                <a16:creationId xmlns:a16="http://schemas.microsoft.com/office/drawing/2014/main" id="{8012E318-DA79-154A-8171-386CE534114D}"/>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29E05"/>
                </a:solidFill>
              </a:rPr>
              <a:t>‹nr.›</a:t>
            </a:fld>
            <a:endParaRPr lang="da-DK" sz="1400" dirty="0" err="1">
              <a:solidFill>
                <a:srgbClr val="F29E05"/>
              </a:solidFill>
            </a:endParaRPr>
          </a:p>
        </p:txBody>
      </p:sp>
      <p:sp>
        <p:nvSpPr>
          <p:cNvPr id="12" name="Content Placeholder 2">
            <a:extLst>
              <a:ext uri="{FF2B5EF4-FFF2-40B4-BE49-F238E27FC236}">
                <a16:creationId xmlns:a16="http://schemas.microsoft.com/office/drawing/2014/main" id="{7B92CA3E-7A8F-1145-980C-79636D1E86B4}"/>
              </a:ext>
            </a:extLst>
          </p:cNvPr>
          <p:cNvSpPr>
            <a:spLocks noGrp="1"/>
          </p:cNvSpPr>
          <p:nvPr>
            <p:ph idx="1" hasCustomPrompt="1"/>
          </p:nvPr>
        </p:nvSpPr>
        <p:spPr>
          <a:xfrm>
            <a:off x="515206" y="1594800"/>
            <a:ext cx="5400000" cy="3922432"/>
          </a:xfrm>
          <a:prstGeom prst="rect">
            <a:avLst/>
          </a:prstGeom>
        </p:spPr>
        <p:txBody>
          <a:bodyPr/>
          <a:lstStyle>
            <a:lvl1pPr>
              <a:buClr>
                <a:srgbClr val="F29E05"/>
              </a:buClr>
              <a:defRPr sz="2400"/>
            </a:lvl1pPr>
            <a:lvl2pPr marL="180000" indent="-180000">
              <a:buClr>
                <a:srgbClr val="F29E05"/>
              </a:buClr>
              <a:buFont typeface="Wingdings" pitchFamily="2" charset="2"/>
              <a:buChar char="§"/>
              <a:defRPr sz="2400"/>
            </a:lvl2pPr>
            <a:lvl3pPr marL="504000" indent="-324000">
              <a:buClr>
                <a:srgbClr val="F29E05"/>
              </a:buClr>
              <a:buFont typeface="Wingdings" pitchFamily="2" charset="2"/>
              <a:buChar char="§"/>
              <a:defRPr sz="2400"/>
            </a:lvl3pPr>
            <a:lvl4pPr marL="684000" indent="-180000">
              <a:buClr>
                <a:srgbClr val="F29E05"/>
              </a:buClr>
              <a:buFont typeface="Wingdings" pitchFamily="2" charset="2"/>
              <a:buChar char="§"/>
              <a:defRPr sz="2400"/>
            </a:lvl4pPr>
            <a:lvl5pPr marL="972000" indent="-288000">
              <a:buClr>
                <a:srgbClr val="F29E05"/>
              </a:buClr>
              <a:buFont typeface="Wingdings" pitchFamily="2" charset="2"/>
              <a:buChar char="§"/>
              <a:defRPr sz="2400"/>
            </a:lvl5p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spTree>
    <p:extLst>
      <p:ext uri="{BB962C8B-B14F-4D97-AF65-F5344CB8AC3E}">
        <p14:creationId xmlns:p14="http://schemas.microsoft.com/office/powerpoint/2010/main" val="329685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le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044DFB0-4A2C-40AC-8085-65140CD6802A}"/>
              </a:ext>
            </a:extLst>
          </p:cNvPr>
          <p:cNvSpPr>
            <a:spLocks noGrp="1"/>
          </p:cNvSpPr>
          <p:nvPr>
            <p:ph type="pic" sz="quarter" idx="10" hasCustomPrompt="1"/>
          </p:nvPr>
        </p:nvSpPr>
        <p:spPr>
          <a:xfrm>
            <a:off x="0" y="-609"/>
            <a:ext cx="12190413" cy="6858000"/>
          </a:xfrm>
          <a:prstGeom prst="rect">
            <a:avLst/>
          </a:prstGeom>
          <a:solidFill>
            <a:srgbClr val="323232">
              <a:alpha val="9000"/>
            </a:srgbClr>
          </a:solidFill>
        </p:spPr>
        <p:txBody>
          <a:bodyPr anchor="ctr"/>
          <a:lstStyle>
            <a:lvl1pPr algn="ctr">
              <a:defRPr/>
            </a:lvl1pPr>
          </a:lstStyle>
          <a:p>
            <a:r>
              <a:rPr lang="en-GB" dirty="0"/>
              <a:t>Billed</a:t>
            </a:r>
          </a:p>
        </p:txBody>
      </p:sp>
      <p:pic>
        <p:nvPicPr>
          <p:cNvPr id="7" name="Picture 6" descr="A picture containing drawing&#10;&#10;Description automatically generated">
            <a:extLst>
              <a:ext uri="{FF2B5EF4-FFF2-40B4-BE49-F238E27FC236}">
                <a16:creationId xmlns:a16="http://schemas.microsoft.com/office/drawing/2014/main" id="{22DBF3A5-D7E1-5544-901D-F0187AE2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9" name="Title 1">
            <a:extLst>
              <a:ext uri="{FF2B5EF4-FFF2-40B4-BE49-F238E27FC236}">
                <a16:creationId xmlns:a16="http://schemas.microsoft.com/office/drawing/2014/main" id="{F5455C3C-DFA8-1A40-A634-78466E28CDCF}"/>
              </a:ext>
            </a:extLst>
          </p:cNvPr>
          <p:cNvSpPr>
            <a:spLocks noGrp="1"/>
          </p:cNvSpPr>
          <p:nvPr>
            <p:ph type="title" hasCustomPrompt="1"/>
          </p:nvPr>
        </p:nvSpPr>
        <p:spPr>
          <a:xfrm>
            <a:off x="514800" y="459180"/>
            <a:ext cx="11160000" cy="498598"/>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err="1"/>
              <a:t>Klik</a:t>
            </a:r>
            <a:r>
              <a:rPr lang="en-US" dirty="0"/>
              <a:t> for at </a:t>
            </a:r>
            <a:r>
              <a:rPr lang="en-US" dirty="0" err="1"/>
              <a:t>redigere</a:t>
            </a:r>
            <a:r>
              <a:rPr lang="en-US" dirty="0"/>
              <a:t> master</a:t>
            </a:r>
            <a:endParaRPr lang="en-GB" dirty="0"/>
          </a:p>
        </p:txBody>
      </p:sp>
      <p:sp>
        <p:nvSpPr>
          <p:cNvPr id="5" name="TextBox 4">
            <a:extLst>
              <a:ext uri="{FF2B5EF4-FFF2-40B4-BE49-F238E27FC236}">
                <a16:creationId xmlns:a16="http://schemas.microsoft.com/office/drawing/2014/main" id="{A56C9E23-CFAA-EA49-BFBF-1EECE536F616}"/>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29E05"/>
                </a:solidFill>
              </a:rPr>
              <a:t>‹nr.›</a:t>
            </a:fld>
            <a:endParaRPr lang="da-DK" sz="1400" dirty="0" err="1">
              <a:solidFill>
                <a:srgbClr val="F29E05"/>
              </a:solidFill>
            </a:endParaRPr>
          </a:p>
        </p:txBody>
      </p:sp>
    </p:spTree>
    <p:extLst>
      <p:ext uri="{BB962C8B-B14F-4D97-AF65-F5344CB8AC3E}">
        <p14:creationId xmlns:p14="http://schemas.microsoft.com/office/powerpoint/2010/main" val="262303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 Farve 1">
    <p:bg>
      <p:bgPr>
        <a:solidFill>
          <a:srgbClr val="F29E05"/>
        </a:solidFill>
        <a:effectLst/>
      </p:bgPr>
    </p:bg>
    <p:spTree>
      <p:nvGrpSpPr>
        <p:cNvPr id="1" name=""/>
        <p:cNvGrpSpPr/>
        <p:nvPr/>
      </p:nvGrpSpPr>
      <p:grpSpPr>
        <a:xfrm>
          <a:off x="0" y="0"/>
          <a:ext cx="0" cy="0"/>
          <a:chOff x="0" y="0"/>
          <a:chExt cx="0" cy="0"/>
        </a:xfrm>
      </p:grpSpPr>
      <p:pic>
        <p:nvPicPr>
          <p:cNvPr id="9" name="Picture 8" descr="A picture containing clock&#10;&#10;Description automatically generated">
            <a:extLst>
              <a:ext uri="{FF2B5EF4-FFF2-40B4-BE49-F238E27FC236}">
                <a16:creationId xmlns:a16="http://schemas.microsoft.com/office/drawing/2014/main" id="{997DB7FC-277D-DF4A-BFC7-7359FDB6E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6734" y="-963488"/>
            <a:ext cx="8640960" cy="864096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5033139B-2588-8542-A970-0165EBE4DE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3" name="Text Placeholder 2">
            <a:extLst>
              <a:ext uri="{FF2B5EF4-FFF2-40B4-BE49-F238E27FC236}">
                <a16:creationId xmlns:a16="http://schemas.microsoft.com/office/drawing/2014/main" id="{113D27A2-B793-A944-9817-70C9B8FC5F43}"/>
              </a:ext>
            </a:extLst>
          </p:cNvPr>
          <p:cNvSpPr>
            <a:spLocks noGrp="1"/>
          </p:cNvSpPr>
          <p:nvPr>
            <p:ph type="body" sz="quarter" idx="10" hasCustomPrompt="1"/>
          </p:nvPr>
        </p:nvSpPr>
        <p:spPr>
          <a:xfrm>
            <a:off x="2998788" y="2888679"/>
            <a:ext cx="6192837" cy="936625"/>
          </a:xfrm>
          <a:prstGeom prst="rect">
            <a:avLst/>
          </a:prstGeom>
        </p:spPr>
        <p:txBody>
          <a:bodyPr anchor="ctr"/>
          <a:lstStyle>
            <a:lvl1pPr algn="ctr">
              <a:lnSpc>
                <a:spcPct val="100000"/>
              </a:lnSpc>
              <a:defRPr sz="5400" b="1" i="0">
                <a:solidFill>
                  <a:srgbClr val="FFFFFF"/>
                </a:solidFill>
                <a:latin typeface="Calibri" panose="020F0502020204030204" pitchFamily="34" charset="0"/>
                <a:cs typeface="Calibri" panose="020F0502020204030204" pitchFamily="34" charset="0"/>
              </a:defRPr>
            </a:lvl1pPr>
          </a:lstStyle>
          <a:p>
            <a:pPr lvl="0"/>
            <a:r>
              <a:rPr lang="en-GB" dirty="0" err="1"/>
              <a:t>Indsæt</a:t>
            </a:r>
            <a:r>
              <a:rPr lang="en-GB" dirty="0"/>
              <a:t> </a:t>
            </a:r>
          </a:p>
          <a:p>
            <a:pPr lvl="0"/>
            <a:r>
              <a:rPr lang="en-GB" dirty="0"/>
              <a:t>breaker </a:t>
            </a:r>
            <a:r>
              <a:rPr lang="en-GB" dirty="0" err="1"/>
              <a:t>tekst</a:t>
            </a:r>
            <a:endParaRPr lang="da-DK" dirty="0"/>
          </a:p>
        </p:txBody>
      </p:sp>
      <p:sp>
        <p:nvSpPr>
          <p:cNvPr id="5" name="TextBox 4">
            <a:extLst>
              <a:ext uri="{FF2B5EF4-FFF2-40B4-BE49-F238E27FC236}">
                <a16:creationId xmlns:a16="http://schemas.microsoft.com/office/drawing/2014/main" id="{0FD6F1EB-D369-654D-8536-D5937BD05F57}"/>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Tree>
    <p:extLst>
      <p:ext uri="{BB962C8B-B14F-4D97-AF65-F5344CB8AC3E}">
        <p14:creationId xmlns:p14="http://schemas.microsoft.com/office/powerpoint/2010/main" val="1213559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er Farve 2">
    <p:bg>
      <p:bgPr>
        <a:solidFill>
          <a:srgbClr val="F0BE0A"/>
        </a:solidFill>
        <a:effectLst/>
      </p:bgPr>
    </p:bg>
    <p:spTree>
      <p:nvGrpSpPr>
        <p:cNvPr id="1" name=""/>
        <p:cNvGrpSpPr/>
        <p:nvPr/>
      </p:nvGrpSpPr>
      <p:grpSpPr>
        <a:xfrm>
          <a:off x="0" y="0"/>
          <a:ext cx="0" cy="0"/>
          <a:chOff x="0" y="0"/>
          <a:chExt cx="0" cy="0"/>
        </a:xfrm>
      </p:grpSpPr>
      <p:pic>
        <p:nvPicPr>
          <p:cNvPr id="9" name="Picture 8" descr="A picture containing clock&#10;&#10;Description automatically generated">
            <a:extLst>
              <a:ext uri="{FF2B5EF4-FFF2-40B4-BE49-F238E27FC236}">
                <a16:creationId xmlns:a16="http://schemas.microsoft.com/office/drawing/2014/main" id="{997DB7FC-277D-DF4A-BFC7-7359FDB6E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46734" y="-963488"/>
            <a:ext cx="8640960" cy="864096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5033139B-2588-8542-A970-0165EBE4DE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5" name="TextBox 4">
            <a:extLst>
              <a:ext uri="{FF2B5EF4-FFF2-40B4-BE49-F238E27FC236}">
                <a16:creationId xmlns:a16="http://schemas.microsoft.com/office/drawing/2014/main" id="{E118669F-7F9B-1C44-AB1A-E97B20FE0FC7}"/>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
        <p:nvSpPr>
          <p:cNvPr id="6" name="Text Placeholder 2">
            <a:extLst>
              <a:ext uri="{FF2B5EF4-FFF2-40B4-BE49-F238E27FC236}">
                <a16:creationId xmlns:a16="http://schemas.microsoft.com/office/drawing/2014/main" id="{C94180CA-A62A-3646-AC41-E2E93222A767}"/>
              </a:ext>
            </a:extLst>
          </p:cNvPr>
          <p:cNvSpPr>
            <a:spLocks noGrp="1"/>
          </p:cNvSpPr>
          <p:nvPr>
            <p:ph type="body" sz="quarter" idx="10" hasCustomPrompt="1"/>
          </p:nvPr>
        </p:nvSpPr>
        <p:spPr>
          <a:xfrm>
            <a:off x="2998788" y="2888679"/>
            <a:ext cx="6192837" cy="936625"/>
          </a:xfrm>
          <a:prstGeom prst="rect">
            <a:avLst/>
          </a:prstGeom>
        </p:spPr>
        <p:txBody>
          <a:bodyPr anchor="ctr"/>
          <a:lstStyle>
            <a:lvl1pPr algn="ctr">
              <a:lnSpc>
                <a:spcPct val="100000"/>
              </a:lnSpc>
              <a:defRPr sz="5400" b="1" i="0">
                <a:solidFill>
                  <a:srgbClr val="FFFFFF"/>
                </a:solidFill>
                <a:latin typeface="Calibri" panose="020F0502020204030204" pitchFamily="34" charset="0"/>
                <a:cs typeface="Calibri" panose="020F0502020204030204" pitchFamily="34" charset="0"/>
              </a:defRPr>
            </a:lvl1pPr>
          </a:lstStyle>
          <a:p>
            <a:pPr lvl="0"/>
            <a:r>
              <a:rPr lang="en-GB" dirty="0" err="1"/>
              <a:t>Indsæt</a:t>
            </a:r>
            <a:r>
              <a:rPr lang="en-GB" dirty="0"/>
              <a:t> </a:t>
            </a:r>
          </a:p>
          <a:p>
            <a:pPr lvl="0"/>
            <a:r>
              <a:rPr lang="en-GB" dirty="0"/>
              <a:t>breaker </a:t>
            </a:r>
            <a:r>
              <a:rPr lang="en-GB" dirty="0" err="1"/>
              <a:t>tekst</a:t>
            </a:r>
            <a:endParaRPr lang="da-DK" dirty="0"/>
          </a:p>
        </p:txBody>
      </p:sp>
    </p:spTree>
    <p:extLst>
      <p:ext uri="{BB962C8B-B14F-4D97-AF65-F5344CB8AC3E}">
        <p14:creationId xmlns:p14="http://schemas.microsoft.com/office/powerpoint/2010/main" val="136879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er 3">
    <p:bg>
      <p:bgPr>
        <a:solidFill>
          <a:srgbClr val="DC5C46"/>
        </a:solidFill>
        <a:effectLst/>
      </p:bgPr>
    </p:bg>
    <p:spTree>
      <p:nvGrpSpPr>
        <p:cNvPr id="1" name=""/>
        <p:cNvGrpSpPr/>
        <p:nvPr/>
      </p:nvGrpSpPr>
      <p:grpSpPr>
        <a:xfrm>
          <a:off x="0" y="0"/>
          <a:ext cx="0" cy="0"/>
          <a:chOff x="0" y="0"/>
          <a:chExt cx="0" cy="0"/>
        </a:xfrm>
      </p:grpSpPr>
      <p:pic>
        <p:nvPicPr>
          <p:cNvPr id="9" name="Picture 8" descr="A picture containing clock&#10;&#10;Description automatically generated">
            <a:extLst>
              <a:ext uri="{FF2B5EF4-FFF2-40B4-BE49-F238E27FC236}">
                <a16:creationId xmlns:a16="http://schemas.microsoft.com/office/drawing/2014/main" id="{997DB7FC-277D-DF4A-BFC7-7359FDB6E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4726" y="-603448"/>
            <a:ext cx="8640960" cy="864096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5033139B-2588-8542-A970-0165EBE4DE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5" name="TextBox 4">
            <a:extLst>
              <a:ext uri="{FF2B5EF4-FFF2-40B4-BE49-F238E27FC236}">
                <a16:creationId xmlns:a16="http://schemas.microsoft.com/office/drawing/2014/main" id="{1079D4CA-51ED-5846-B13A-DE5CB60BCD0E}"/>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
        <p:nvSpPr>
          <p:cNvPr id="6" name="Text Placeholder 2">
            <a:extLst>
              <a:ext uri="{FF2B5EF4-FFF2-40B4-BE49-F238E27FC236}">
                <a16:creationId xmlns:a16="http://schemas.microsoft.com/office/drawing/2014/main" id="{05B701B6-FE1F-6A48-A450-8D0BFC79C068}"/>
              </a:ext>
            </a:extLst>
          </p:cNvPr>
          <p:cNvSpPr>
            <a:spLocks noGrp="1"/>
          </p:cNvSpPr>
          <p:nvPr>
            <p:ph type="body" sz="quarter" idx="10" hasCustomPrompt="1"/>
          </p:nvPr>
        </p:nvSpPr>
        <p:spPr>
          <a:xfrm>
            <a:off x="2998788" y="2888679"/>
            <a:ext cx="6192837" cy="936625"/>
          </a:xfrm>
          <a:prstGeom prst="rect">
            <a:avLst/>
          </a:prstGeom>
        </p:spPr>
        <p:txBody>
          <a:bodyPr anchor="ctr"/>
          <a:lstStyle>
            <a:lvl1pPr algn="ctr">
              <a:lnSpc>
                <a:spcPct val="100000"/>
              </a:lnSpc>
              <a:defRPr sz="5400" b="1" i="0">
                <a:solidFill>
                  <a:srgbClr val="FFFFFF"/>
                </a:solidFill>
                <a:latin typeface="Calibri" panose="020F0502020204030204" pitchFamily="34" charset="0"/>
                <a:cs typeface="Calibri" panose="020F0502020204030204" pitchFamily="34" charset="0"/>
              </a:defRPr>
            </a:lvl1pPr>
          </a:lstStyle>
          <a:p>
            <a:pPr lvl="0"/>
            <a:r>
              <a:rPr lang="en-GB" dirty="0" err="1"/>
              <a:t>Indsæt</a:t>
            </a:r>
            <a:r>
              <a:rPr lang="en-GB" dirty="0"/>
              <a:t> </a:t>
            </a:r>
          </a:p>
          <a:p>
            <a:pPr lvl="0"/>
            <a:r>
              <a:rPr lang="en-GB" dirty="0"/>
              <a:t>breaker </a:t>
            </a:r>
            <a:r>
              <a:rPr lang="en-GB" dirty="0" err="1"/>
              <a:t>tekst</a:t>
            </a:r>
            <a:endParaRPr lang="da-DK" dirty="0"/>
          </a:p>
        </p:txBody>
      </p:sp>
    </p:spTree>
    <p:extLst>
      <p:ext uri="{BB962C8B-B14F-4D97-AF65-F5344CB8AC3E}">
        <p14:creationId xmlns:p14="http://schemas.microsoft.com/office/powerpoint/2010/main" val="41376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 2">
    <p:bg>
      <p:bgPr>
        <a:solidFill>
          <a:srgbClr val="F0BE0A"/>
        </a:solidFill>
        <a:effectLst/>
      </p:bgPr>
    </p:bg>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7E70A87-7F22-784E-9058-E3F2217C64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6" name="Text Placeholder 4">
            <a:extLst>
              <a:ext uri="{FF2B5EF4-FFF2-40B4-BE49-F238E27FC236}">
                <a16:creationId xmlns:a16="http://schemas.microsoft.com/office/drawing/2014/main" id="{51E445E0-0C9C-3B4C-8239-BA4DE175DDE4}"/>
              </a:ext>
            </a:extLst>
          </p:cNvPr>
          <p:cNvSpPr>
            <a:spLocks noGrp="1"/>
          </p:cNvSpPr>
          <p:nvPr>
            <p:ph type="body" sz="quarter" idx="10" hasCustomPrompt="1"/>
          </p:nvPr>
        </p:nvSpPr>
        <p:spPr>
          <a:xfrm>
            <a:off x="2169977" y="2204864"/>
            <a:ext cx="7848871" cy="2232025"/>
          </a:xfrm>
        </p:spPr>
        <p:txBody>
          <a:bodyPr anchor="ctr"/>
          <a:lstStyle>
            <a:lvl1pPr algn="ctr">
              <a:defRPr sz="4800" b="1" i="0">
                <a:solidFill>
                  <a:schemeClr val="bg1"/>
                </a:solidFill>
                <a:latin typeface="Calibri" panose="020F0502020204030204" pitchFamily="34" charset="0"/>
                <a:cs typeface="Calibri" panose="020F0502020204030204" pitchFamily="34" charset="0"/>
              </a:defRPr>
            </a:lvl1pPr>
          </a:lstStyle>
          <a:p>
            <a:pPr lvl="0"/>
            <a:r>
              <a:rPr lang="en-GB" dirty="0"/>
              <a:t>“</a:t>
            </a:r>
            <a:r>
              <a:rPr lang="en-GB" dirty="0" err="1"/>
              <a:t>Indsæt</a:t>
            </a:r>
            <a:r>
              <a:rPr lang="en-GB" dirty="0"/>
              <a:t> relevant </a:t>
            </a:r>
          </a:p>
          <a:p>
            <a:pPr lvl="0"/>
            <a:r>
              <a:rPr lang="en-GB" dirty="0" err="1"/>
              <a:t>citat</a:t>
            </a:r>
            <a:r>
              <a:rPr lang="en-GB" dirty="0"/>
              <a:t> her”</a:t>
            </a:r>
          </a:p>
        </p:txBody>
      </p:sp>
      <p:sp>
        <p:nvSpPr>
          <p:cNvPr id="8" name="Text Placeholder 7">
            <a:extLst>
              <a:ext uri="{FF2B5EF4-FFF2-40B4-BE49-F238E27FC236}">
                <a16:creationId xmlns:a16="http://schemas.microsoft.com/office/drawing/2014/main" id="{A70874C7-C755-CF4F-A19F-7714BE906874}"/>
              </a:ext>
            </a:extLst>
          </p:cNvPr>
          <p:cNvSpPr>
            <a:spLocks noGrp="1"/>
          </p:cNvSpPr>
          <p:nvPr>
            <p:ph type="body" sz="quarter" idx="11" hasCustomPrompt="1"/>
          </p:nvPr>
        </p:nvSpPr>
        <p:spPr>
          <a:xfrm>
            <a:off x="2169978" y="4509120"/>
            <a:ext cx="7848870" cy="288081"/>
          </a:xfrm>
        </p:spPr>
        <p:txBody>
          <a:bodyPr anchor="ctr"/>
          <a:lstStyle>
            <a:lvl1pPr algn="ctr">
              <a:defRPr sz="1800" b="0" i="0">
                <a:solidFill>
                  <a:schemeClr val="bg1"/>
                </a:solidFill>
                <a:latin typeface="Calibri" panose="020F0502020204030204" pitchFamily="34" charset="0"/>
                <a:cs typeface="Calibri" panose="020F0502020204030204" pitchFamily="34" charset="0"/>
              </a:defRPr>
            </a:lvl1pPr>
            <a:lvl2pPr algn="ctr">
              <a:defRPr/>
            </a:lvl2pPr>
            <a:lvl3pPr algn="ctr">
              <a:defRPr/>
            </a:lvl3pPr>
            <a:lvl4pPr algn="ctr">
              <a:defRPr/>
            </a:lvl4pPr>
            <a:lvl5pPr algn="ctr">
              <a:defRPr/>
            </a:lvl5pPr>
          </a:lstStyle>
          <a:p>
            <a:pPr lvl="0"/>
            <a:r>
              <a:rPr lang="en-GB" dirty="0" err="1"/>
              <a:t>Navn</a:t>
            </a:r>
            <a:r>
              <a:rPr lang="en-GB" dirty="0"/>
              <a:t>, </a:t>
            </a:r>
            <a:r>
              <a:rPr lang="en-GB" dirty="0" err="1"/>
              <a:t>Efternavn</a:t>
            </a:r>
            <a:r>
              <a:rPr lang="en-GB" dirty="0"/>
              <a:t>. Stilling</a:t>
            </a:r>
            <a:endParaRPr lang="da-DK" dirty="0"/>
          </a:p>
        </p:txBody>
      </p:sp>
      <p:sp>
        <p:nvSpPr>
          <p:cNvPr id="5" name="TextBox 4">
            <a:extLst>
              <a:ext uri="{FF2B5EF4-FFF2-40B4-BE49-F238E27FC236}">
                <a16:creationId xmlns:a16="http://schemas.microsoft.com/office/drawing/2014/main" id="{9C1F11FB-911B-1647-A7E7-FF83ABBE975C}"/>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Tree>
    <p:extLst>
      <p:ext uri="{BB962C8B-B14F-4D97-AF65-F5344CB8AC3E}">
        <p14:creationId xmlns:p14="http://schemas.microsoft.com/office/powerpoint/2010/main" val="141763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 Farve 1">
    <p:bg>
      <p:bgPr>
        <a:solidFill>
          <a:srgbClr val="F29E0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30DD83-6291-48C2-9E27-553692C7085A}"/>
              </a:ext>
            </a:extLst>
          </p:cNvPr>
          <p:cNvSpPr>
            <a:spLocks noGrp="1"/>
          </p:cNvSpPr>
          <p:nvPr>
            <p:ph type="title" hasCustomPrompt="1"/>
          </p:nvPr>
        </p:nvSpPr>
        <p:spPr>
          <a:xfrm>
            <a:off x="514800" y="459181"/>
            <a:ext cx="8388718" cy="498598"/>
          </a:xfrm>
          <a:prstGeom prst="rect">
            <a:avLst/>
          </a:prstGeom>
        </p:spPr>
        <p:txBody>
          <a:bodyPr/>
          <a:lstStyle>
            <a:lvl1pPr>
              <a:defRPr sz="3600">
                <a:solidFill>
                  <a:schemeClr val="bg1"/>
                </a:solidFill>
              </a:defRPr>
            </a:lvl1pPr>
          </a:lstStyle>
          <a:p>
            <a:r>
              <a:rPr lang="en-US" dirty="0" err="1"/>
              <a:t>Klik</a:t>
            </a:r>
            <a:r>
              <a:rPr lang="en-US" dirty="0"/>
              <a:t> for at </a:t>
            </a:r>
            <a:r>
              <a:rPr lang="en-US" dirty="0" err="1"/>
              <a:t>redigere</a:t>
            </a:r>
            <a:r>
              <a:rPr lang="en-US" dirty="0"/>
              <a:t> master</a:t>
            </a:r>
            <a:endParaRPr lang="en-GB" dirty="0"/>
          </a:p>
        </p:txBody>
      </p:sp>
      <p:pic>
        <p:nvPicPr>
          <p:cNvPr id="9" name="Picture 8" descr="A picture containing drawing&#10;&#10;Description automatically generated">
            <a:extLst>
              <a:ext uri="{FF2B5EF4-FFF2-40B4-BE49-F238E27FC236}">
                <a16:creationId xmlns:a16="http://schemas.microsoft.com/office/drawing/2014/main" id="{EF2F5F91-8DC1-6540-9CBB-DBB8C7F871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4" name="TextBox 3">
            <a:extLst>
              <a:ext uri="{FF2B5EF4-FFF2-40B4-BE49-F238E27FC236}">
                <a16:creationId xmlns:a16="http://schemas.microsoft.com/office/drawing/2014/main" id="{F3FC6154-863D-9240-BF10-9C6FDB7E5435}"/>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
        <p:nvSpPr>
          <p:cNvPr id="6" name="Content Placeholder 2">
            <a:extLst>
              <a:ext uri="{FF2B5EF4-FFF2-40B4-BE49-F238E27FC236}">
                <a16:creationId xmlns:a16="http://schemas.microsoft.com/office/drawing/2014/main" id="{7D3C7D18-AAD9-E64B-BC7F-9047C27632B4}"/>
              </a:ext>
            </a:extLst>
          </p:cNvPr>
          <p:cNvSpPr>
            <a:spLocks noGrp="1"/>
          </p:cNvSpPr>
          <p:nvPr>
            <p:ph idx="1" hasCustomPrompt="1"/>
          </p:nvPr>
        </p:nvSpPr>
        <p:spPr>
          <a:xfrm>
            <a:off x="515206" y="1594800"/>
            <a:ext cx="9036384" cy="4066448"/>
          </a:xfrm>
          <a:prstGeom prst="rect">
            <a:avLst/>
          </a:prstGeom>
        </p:spPr>
        <p:txBody>
          <a:bodyPr/>
          <a:lstStyle>
            <a:lvl1pPr>
              <a:buClr>
                <a:srgbClr val="F29E05"/>
              </a:buClr>
              <a:defRPr sz="2800">
                <a:solidFill>
                  <a:schemeClr val="bg1"/>
                </a:solidFill>
              </a:defRPr>
            </a:lvl1pPr>
            <a:lvl2pPr marL="180000" indent="-180000">
              <a:buClr>
                <a:srgbClr val="FFFFFF"/>
              </a:buClr>
              <a:buFont typeface="Wingdings" pitchFamily="2" charset="2"/>
              <a:buChar char="§"/>
              <a:defRPr sz="2800">
                <a:solidFill>
                  <a:schemeClr val="bg1"/>
                </a:solidFill>
              </a:defRPr>
            </a:lvl2pPr>
            <a:lvl3pPr marL="504000" indent="-324000">
              <a:buClr>
                <a:srgbClr val="FFFFFF"/>
              </a:buClr>
              <a:buFont typeface="Wingdings" pitchFamily="2" charset="2"/>
              <a:buChar char="§"/>
              <a:defRPr sz="2800">
                <a:solidFill>
                  <a:schemeClr val="bg1"/>
                </a:solidFill>
              </a:defRPr>
            </a:lvl3pPr>
            <a:lvl4pPr marL="684000" indent="-180000">
              <a:buClr>
                <a:srgbClr val="FFFFFF"/>
              </a:buClr>
              <a:buFont typeface="Wingdings" pitchFamily="2" charset="2"/>
              <a:buChar char="§"/>
              <a:defRPr sz="2800">
                <a:solidFill>
                  <a:schemeClr val="bg1"/>
                </a:solidFill>
              </a:defRPr>
            </a:lvl4pPr>
            <a:lvl5pPr marL="972000" indent="-288000">
              <a:buClr>
                <a:srgbClr val="FFFFFF"/>
              </a:buClr>
              <a:buFont typeface="Wingdings" pitchFamily="2" charset="2"/>
              <a:buChar char="§"/>
              <a:defRPr sz="2800">
                <a:solidFill>
                  <a:schemeClr val="bg1"/>
                </a:solidFill>
              </a:defRPr>
            </a:lvl5p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spTree>
    <p:extLst>
      <p:ext uri="{BB962C8B-B14F-4D97-AF65-F5344CB8AC3E}">
        <p14:creationId xmlns:p14="http://schemas.microsoft.com/office/powerpoint/2010/main" val="54795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at 1">
    <p:bg>
      <p:bgPr>
        <a:solidFill>
          <a:srgbClr val="F29E05"/>
        </a:solidFill>
        <a:effectLst/>
      </p:bgPr>
    </p:bg>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389DEBEC-55C6-3043-8708-61F1E148A0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5" name="Text Placeholder 4">
            <a:extLst>
              <a:ext uri="{FF2B5EF4-FFF2-40B4-BE49-F238E27FC236}">
                <a16:creationId xmlns:a16="http://schemas.microsoft.com/office/drawing/2014/main" id="{7CD8CBAF-AC49-734A-864A-C6872F694E68}"/>
              </a:ext>
            </a:extLst>
          </p:cNvPr>
          <p:cNvSpPr>
            <a:spLocks noGrp="1"/>
          </p:cNvSpPr>
          <p:nvPr>
            <p:ph type="body" sz="quarter" idx="10" hasCustomPrompt="1"/>
          </p:nvPr>
        </p:nvSpPr>
        <p:spPr>
          <a:xfrm>
            <a:off x="2169977" y="2204864"/>
            <a:ext cx="7848871" cy="2232025"/>
          </a:xfrm>
        </p:spPr>
        <p:txBody>
          <a:bodyPr anchor="ctr"/>
          <a:lstStyle>
            <a:lvl1pPr algn="ctr">
              <a:defRPr sz="4800" b="1" i="0">
                <a:solidFill>
                  <a:schemeClr val="bg1"/>
                </a:solidFill>
                <a:latin typeface="Calibri" panose="020F0502020204030204" pitchFamily="34" charset="0"/>
                <a:cs typeface="Calibri" panose="020F0502020204030204" pitchFamily="34" charset="0"/>
              </a:defRPr>
            </a:lvl1pPr>
          </a:lstStyle>
          <a:p>
            <a:pPr lvl="0"/>
            <a:r>
              <a:rPr lang="en-GB" dirty="0"/>
              <a:t>“</a:t>
            </a:r>
            <a:r>
              <a:rPr lang="en-GB" dirty="0" err="1"/>
              <a:t>Indsæt</a:t>
            </a:r>
            <a:r>
              <a:rPr lang="en-GB" dirty="0"/>
              <a:t> relevant </a:t>
            </a:r>
          </a:p>
          <a:p>
            <a:pPr lvl="0"/>
            <a:r>
              <a:rPr lang="en-GB" dirty="0" err="1"/>
              <a:t>citat</a:t>
            </a:r>
            <a:r>
              <a:rPr lang="en-GB" dirty="0"/>
              <a:t> her”</a:t>
            </a:r>
          </a:p>
        </p:txBody>
      </p:sp>
      <p:sp>
        <p:nvSpPr>
          <p:cNvPr id="8" name="Text Placeholder 7">
            <a:extLst>
              <a:ext uri="{FF2B5EF4-FFF2-40B4-BE49-F238E27FC236}">
                <a16:creationId xmlns:a16="http://schemas.microsoft.com/office/drawing/2014/main" id="{7F8C84DE-D1E5-6C4E-802B-5CA910F85297}"/>
              </a:ext>
            </a:extLst>
          </p:cNvPr>
          <p:cNvSpPr>
            <a:spLocks noGrp="1"/>
          </p:cNvSpPr>
          <p:nvPr>
            <p:ph type="body" sz="quarter" idx="11" hasCustomPrompt="1"/>
          </p:nvPr>
        </p:nvSpPr>
        <p:spPr>
          <a:xfrm>
            <a:off x="2169978" y="4509120"/>
            <a:ext cx="7848870" cy="288081"/>
          </a:xfrm>
        </p:spPr>
        <p:txBody>
          <a:bodyPr anchor="ctr"/>
          <a:lstStyle>
            <a:lvl1pPr algn="ctr">
              <a:defRPr sz="1800" b="0" i="0">
                <a:solidFill>
                  <a:schemeClr val="bg1"/>
                </a:solidFill>
                <a:latin typeface="Calibri" panose="020F0502020204030204" pitchFamily="34" charset="0"/>
                <a:cs typeface="Calibri" panose="020F0502020204030204" pitchFamily="34" charset="0"/>
              </a:defRPr>
            </a:lvl1pPr>
            <a:lvl2pPr algn="ctr">
              <a:defRPr/>
            </a:lvl2pPr>
            <a:lvl3pPr algn="ctr">
              <a:defRPr/>
            </a:lvl3pPr>
            <a:lvl4pPr algn="ctr">
              <a:defRPr/>
            </a:lvl4pPr>
            <a:lvl5pPr algn="ctr">
              <a:defRPr/>
            </a:lvl5pPr>
          </a:lstStyle>
          <a:p>
            <a:pPr lvl="0"/>
            <a:r>
              <a:rPr lang="en-GB" dirty="0" err="1"/>
              <a:t>Navn</a:t>
            </a:r>
            <a:r>
              <a:rPr lang="en-GB" dirty="0"/>
              <a:t>, </a:t>
            </a:r>
            <a:r>
              <a:rPr lang="en-GB" dirty="0" err="1"/>
              <a:t>Efternavn</a:t>
            </a:r>
            <a:r>
              <a:rPr lang="en-GB" dirty="0"/>
              <a:t>. Stilling</a:t>
            </a:r>
            <a:endParaRPr lang="da-DK" dirty="0"/>
          </a:p>
        </p:txBody>
      </p:sp>
      <p:sp>
        <p:nvSpPr>
          <p:cNvPr id="6" name="TextBox 5">
            <a:extLst>
              <a:ext uri="{FF2B5EF4-FFF2-40B4-BE49-F238E27FC236}">
                <a16:creationId xmlns:a16="http://schemas.microsoft.com/office/drawing/2014/main" id="{FBBB30CC-6983-384E-866C-54DEF7EB8DF2}"/>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Tree>
    <p:extLst>
      <p:ext uri="{BB962C8B-B14F-4D97-AF65-F5344CB8AC3E}">
        <p14:creationId xmlns:p14="http://schemas.microsoft.com/office/powerpoint/2010/main" val="185336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 3">
    <p:bg>
      <p:bgPr>
        <a:solidFill>
          <a:srgbClr val="DC5C46"/>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BBE243-9865-AB41-AFAE-68DEA86879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5" name="Text Placeholder 4">
            <a:extLst>
              <a:ext uri="{FF2B5EF4-FFF2-40B4-BE49-F238E27FC236}">
                <a16:creationId xmlns:a16="http://schemas.microsoft.com/office/drawing/2014/main" id="{A5D60ABF-7F46-7545-8989-73BE2E552F6F}"/>
              </a:ext>
            </a:extLst>
          </p:cNvPr>
          <p:cNvSpPr>
            <a:spLocks noGrp="1"/>
          </p:cNvSpPr>
          <p:nvPr>
            <p:ph type="body" sz="quarter" idx="10" hasCustomPrompt="1"/>
          </p:nvPr>
        </p:nvSpPr>
        <p:spPr>
          <a:xfrm>
            <a:off x="2169977" y="2204864"/>
            <a:ext cx="7848871" cy="2232025"/>
          </a:xfrm>
        </p:spPr>
        <p:txBody>
          <a:bodyPr anchor="ctr"/>
          <a:lstStyle>
            <a:lvl1pPr algn="ctr">
              <a:defRPr sz="4800" b="1" i="0">
                <a:solidFill>
                  <a:schemeClr val="bg1"/>
                </a:solidFill>
                <a:latin typeface="Calibri" panose="020F0502020204030204" pitchFamily="34" charset="0"/>
                <a:cs typeface="Calibri" panose="020F0502020204030204" pitchFamily="34" charset="0"/>
              </a:defRPr>
            </a:lvl1pPr>
          </a:lstStyle>
          <a:p>
            <a:pPr lvl="0"/>
            <a:r>
              <a:rPr lang="en-GB" dirty="0"/>
              <a:t>“</a:t>
            </a:r>
            <a:r>
              <a:rPr lang="en-GB" dirty="0" err="1"/>
              <a:t>Indsæt</a:t>
            </a:r>
            <a:r>
              <a:rPr lang="en-GB" dirty="0"/>
              <a:t> relevant </a:t>
            </a:r>
          </a:p>
          <a:p>
            <a:pPr lvl="0"/>
            <a:r>
              <a:rPr lang="en-GB" dirty="0" err="1"/>
              <a:t>citat</a:t>
            </a:r>
            <a:r>
              <a:rPr lang="en-GB" dirty="0"/>
              <a:t> her”</a:t>
            </a:r>
          </a:p>
        </p:txBody>
      </p:sp>
      <p:sp>
        <p:nvSpPr>
          <p:cNvPr id="6" name="Text Placeholder 7">
            <a:extLst>
              <a:ext uri="{FF2B5EF4-FFF2-40B4-BE49-F238E27FC236}">
                <a16:creationId xmlns:a16="http://schemas.microsoft.com/office/drawing/2014/main" id="{425CEE53-45EB-B847-B2CD-765A32F995B0}"/>
              </a:ext>
            </a:extLst>
          </p:cNvPr>
          <p:cNvSpPr>
            <a:spLocks noGrp="1"/>
          </p:cNvSpPr>
          <p:nvPr>
            <p:ph type="body" sz="quarter" idx="11" hasCustomPrompt="1"/>
          </p:nvPr>
        </p:nvSpPr>
        <p:spPr>
          <a:xfrm>
            <a:off x="2169978" y="4509120"/>
            <a:ext cx="7848870" cy="288081"/>
          </a:xfrm>
        </p:spPr>
        <p:txBody>
          <a:bodyPr anchor="ctr"/>
          <a:lstStyle>
            <a:lvl1pPr algn="ctr">
              <a:defRPr sz="1800" b="0" i="0">
                <a:solidFill>
                  <a:schemeClr val="bg1"/>
                </a:solidFill>
                <a:latin typeface="Calibri" panose="020F0502020204030204" pitchFamily="34" charset="0"/>
                <a:cs typeface="Calibri" panose="020F0502020204030204" pitchFamily="34" charset="0"/>
              </a:defRPr>
            </a:lvl1pPr>
            <a:lvl2pPr algn="ctr">
              <a:defRPr/>
            </a:lvl2pPr>
            <a:lvl3pPr algn="ctr">
              <a:defRPr/>
            </a:lvl3pPr>
            <a:lvl4pPr algn="ctr">
              <a:defRPr/>
            </a:lvl4pPr>
            <a:lvl5pPr algn="ctr">
              <a:defRPr/>
            </a:lvl5pPr>
          </a:lstStyle>
          <a:p>
            <a:pPr lvl="0"/>
            <a:r>
              <a:rPr lang="en-GB" dirty="0" err="1"/>
              <a:t>Navn</a:t>
            </a:r>
            <a:r>
              <a:rPr lang="en-GB" dirty="0"/>
              <a:t>, </a:t>
            </a:r>
            <a:r>
              <a:rPr lang="en-GB" dirty="0" err="1"/>
              <a:t>Efternavn</a:t>
            </a:r>
            <a:r>
              <a:rPr lang="en-GB" dirty="0"/>
              <a:t>. Stilling</a:t>
            </a:r>
            <a:endParaRPr lang="da-DK" dirty="0"/>
          </a:p>
        </p:txBody>
      </p:sp>
      <p:sp>
        <p:nvSpPr>
          <p:cNvPr id="8" name="TextBox 7">
            <a:extLst>
              <a:ext uri="{FF2B5EF4-FFF2-40B4-BE49-F238E27FC236}">
                <a16:creationId xmlns:a16="http://schemas.microsoft.com/office/drawing/2014/main" id="{DC3EE4D9-F224-3E4D-A1E8-24F88F013AE2}"/>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Tree>
    <p:extLst>
      <p:ext uri="{BB962C8B-B14F-4D97-AF65-F5344CB8AC3E}">
        <p14:creationId xmlns:p14="http://schemas.microsoft.com/office/powerpoint/2010/main" val="126847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k">
    <p:bg>
      <p:bgPr>
        <a:solidFill>
          <a:srgbClr val="F29E05"/>
        </a:solidFill>
        <a:effectLst/>
      </p:bgPr>
    </p:bg>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3F6CF665-6180-B346-A79C-1A0A3C3296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
        <p:nvSpPr>
          <p:cNvPr id="5" name="TextBox 4">
            <a:extLst>
              <a:ext uri="{FF2B5EF4-FFF2-40B4-BE49-F238E27FC236}">
                <a16:creationId xmlns:a16="http://schemas.microsoft.com/office/drawing/2014/main" id="{8D4CA329-296A-7045-A352-24C80A5FF240}"/>
              </a:ext>
            </a:extLst>
          </p:cNvPr>
          <p:cNvSpPr txBox="1"/>
          <p:nvPr userDrawn="1"/>
        </p:nvSpPr>
        <p:spPr>
          <a:xfrm>
            <a:off x="514800" y="6291097"/>
            <a:ext cx="755870" cy="215444"/>
          </a:xfrm>
          <a:prstGeom prst="rect">
            <a:avLst/>
          </a:prstGeom>
          <a:noFill/>
        </p:spPr>
        <p:txBody>
          <a:bodyPr wrap="square" lIns="0" tIns="0" rIns="0" bIns="0" rtlCol="0">
            <a:spAutoFit/>
          </a:bodyPr>
          <a:lstStyle/>
          <a:p>
            <a:fld id="{D097AA7A-60A4-BB4A-9A54-C49BCD6B1DC1}" type="slidenum">
              <a:rPr lang="da-DK" sz="1400" smtClean="0">
                <a:solidFill>
                  <a:srgbClr val="FFFFFF"/>
                </a:solidFill>
              </a:rPr>
              <a:t>‹nr.›</a:t>
            </a:fld>
            <a:endParaRPr lang="da-DK" sz="1400" dirty="0" err="1">
              <a:solidFill>
                <a:srgbClr val="FFFFFF"/>
              </a:solidFill>
            </a:endParaRPr>
          </a:p>
        </p:txBody>
      </p:sp>
      <p:sp>
        <p:nvSpPr>
          <p:cNvPr id="7" name="Text Placeholder 2">
            <a:extLst>
              <a:ext uri="{FF2B5EF4-FFF2-40B4-BE49-F238E27FC236}">
                <a16:creationId xmlns:a16="http://schemas.microsoft.com/office/drawing/2014/main" id="{39CFE12B-C7BA-784E-9F70-F237D91CEDE1}"/>
              </a:ext>
            </a:extLst>
          </p:cNvPr>
          <p:cNvSpPr>
            <a:spLocks noGrp="1"/>
          </p:cNvSpPr>
          <p:nvPr>
            <p:ph type="body" sz="quarter" idx="10" hasCustomPrompt="1"/>
          </p:nvPr>
        </p:nvSpPr>
        <p:spPr>
          <a:xfrm>
            <a:off x="2998788" y="2888679"/>
            <a:ext cx="6192837" cy="936625"/>
          </a:xfrm>
          <a:prstGeom prst="rect">
            <a:avLst/>
          </a:prstGeom>
        </p:spPr>
        <p:txBody>
          <a:bodyPr anchor="ctr"/>
          <a:lstStyle>
            <a:lvl1pPr algn="ctr">
              <a:lnSpc>
                <a:spcPct val="100000"/>
              </a:lnSpc>
              <a:defRPr sz="5400" b="1" i="0">
                <a:solidFill>
                  <a:srgbClr val="FFFFFF"/>
                </a:solidFill>
                <a:latin typeface="Calibri" panose="020F0502020204030204" pitchFamily="34" charset="0"/>
                <a:cs typeface="Calibri" panose="020F0502020204030204" pitchFamily="34" charset="0"/>
              </a:defRPr>
            </a:lvl1pPr>
          </a:lstStyle>
          <a:p>
            <a:pPr lvl="0"/>
            <a:r>
              <a:rPr lang="en-GB" dirty="0" err="1"/>
              <a:t>Tak</a:t>
            </a:r>
            <a:r>
              <a:rPr lang="en-GB" dirty="0"/>
              <a:t> for </a:t>
            </a:r>
            <a:r>
              <a:rPr lang="en-GB" dirty="0" err="1"/>
              <a:t>jeres</a:t>
            </a:r>
            <a:r>
              <a:rPr lang="en-GB" dirty="0"/>
              <a:t> </a:t>
            </a:r>
            <a:r>
              <a:rPr lang="en-GB" dirty="0" err="1"/>
              <a:t>tid</a:t>
            </a:r>
            <a:endParaRPr lang="da-DK" dirty="0"/>
          </a:p>
        </p:txBody>
      </p:sp>
    </p:spTree>
    <p:extLst>
      <p:ext uri="{BB962C8B-B14F-4D97-AF65-F5344CB8AC3E}">
        <p14:creationId xmlns:p14="http://schemas.microsoft.com/office/powerpoint/2010/main" val="408860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go-URL">
    <p:bg>
      <p:bgPr>
        <a:solidFill>
          <a:srgbClr val="F29E05"/>
        </a:solidFill>
        <a:effectLst/>
      </p:bgPr>
    </p:bg>
    <p:spTree>
      <p:nvGrpSpPr>
        <p:cNvPr id="1" name=""/>
        <p:cNvGrpSpPr/>
        <p:nvPr/>
      </p:nvGrpSpPr>
      <p:grpSpPr>
        <a:xfrm>
          <a:off x="0" y="0"/>
          <a:ext cx="0" cy="0"/>
          <a:chOff x="0" y="0"/>
          <a:chExt cx="0" cy="0"/>
        </a:xfrm>
      </p:grpSpPr>
      <p:pic>
        <p:nvPicPr>
          <p:cNvPr id="7" name="Picture 6" descr="A picture containing sitting, clock, computer&#10;&#10;Description automatically generated">
            <a:extLst>
              <a:ext uri="{FF2B5EF4-FFF2-40B4-BE49-F238E27FC236}">
                <a16:creationId xmlns:a16="http://schemas.microsoft.com/office/drawing/2014/main" id="{3DC3E368-49CA-024B-9E6F-3521AF98E7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92574" y="526368"/>
            <a:ext cx="5805264" cy="5805264"/>
          </a:xfrm>
          <a:prstGeom prst="rect">
            <a:avLst/>
          </a:prstGeom>
        </p:spPr>
      </p:pic>
      <p:sp>
        <p:nvSpPr>
          <p:cNvPr id="4" name="Text Placeholder 2">
            <a:extLst>
              <a:ext uri="{FF2B5EF4-FFF2-40B4-BE49-F238E27FC236}">
                <a16:creationId xmlns:a16="http://schemas.microsoft.com/office/drawing/2014/main" id="{23DAB6A1-2F14-F043-A38F-7DDCDF5BE828}"/>
              </a:ext>
            </a:extLst>
          </p:cNvPr>
          <p:cNvSpPr>
            <a:spLocks noGrp="1"/>
          </p:cNvSpPr>
          <p:nvPr>
            <p:ph type="body" sz="quarter" idx="11" hasCustomPrompt="1"/>
          </p:nvPr>
        </p:nvSpPr>
        <p:spPr>
          <a:xfrm>
            <a:off x="3952240" y="4725144"/>
            <a:ext cx="4303206" cy="358775"/>
          </a:xfrm>
          <a:prstGeom prst="rect">
            <a:avLst/>
          </a:prstGeom>
        </p:spPr>
        <p:txBody>
          <a:bodyPr anchor="ctr"/>
          <a:lstStyle>
            <a:lvl1pPr marL="0" marR="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sz="1600" b="1" i="0">
                <a:solidFill>
                  <a:schemeClr val="bg2"/>
                </a:solidFill>
                <a:latin typeface="Calibri" panose="020F0502020204030204" pitchFamily="34" charset="0"/>
                <a:cs typeface="Calibri" panose="020F0502020204030204" pitchFamily="34" charset="0"/>
              </a:defRPr>
            </a:lvl1pPr>
          </a:lstStyle>
          <a:p>
            <a:pPr marL="0" marR="0" lvl="0" indent="0" algn="ctr" defTabSz="914400" rtl="0" eaLnBrk="1" fontAlgn="auto" latinLnBrk="0" hangingPunct="1">
              <a:lnSpc>
                <a:spcPct val="103000"/>
              </a:lnSpc>
              <a:spcBef>
                <a:spcPts val="0"/>
              </a:spcBef>
              <a:spcAft>
                <a:spcPts val="0"/>
              </a:spcAft>
              <a:buClrTx/>
              <a:buSzTx/>
              <a:buFont typeface="Arial" panose="020B0604020202020204" pitchFamily="34" charset="0"/>
              <a:buNone/>
              <a:tabLst/>
              <a:defRPr/>
            </a:pPr>
            <a:r>
              <a:rPr lang="en-GB" dirty="0" err="1"/>
              <a:t>Fuldtid.dk</a:t>
            </a:r>
            <a:endParaRPr lang="en-GB" dirty="0"/>
          </a:p>
        </p:txBody>
      </p:sp>
    </p:spTree>
    <p:extLst>
      <p:ext uri="{BB962C8B-B14F-4D97-AF65-F5344CB8AC3E}">
        <p14:creationId xmlns:p14="http://schemas.microsoft.com/office/powerpoint/2010/main" val="303175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45AD23-0B2B-EE41-B1E3-EE3CBBBD1E94}"/>
              </a:ext>
            </a:extLst>
          </p:cNvPr>
          <p:cNvSpPr>
            <a:spLocks noGrp="1"/>
          </p:cNvSpPr>
          <p:nvPr>
            <p:ph type="body" idx="1"/>
          </p:nvPr>
        </p:nvSpPr>
        <p:spPr>
          <a:xfrm>
            <a:off x="515206" y="1594889"/>
            <a:ext cx="8388312" cy="4282383"/>
          </a:xfrm>
          <a:prstGeom prst="rect">
            <a:avLst/>
          </a:prstGeom>
          <a:solidFill>
            <a:srgbClr val="323232">
              <a:alpha val="0"/>
            </a:srgbClr>
          </a:solidFill>
        </p:spPr>
        <p:txBody>
          <a:bodyPr vert="horz" lIns="0" tIns="0" rIns="0" bIns="0" rtlCol="0">
            <a:noAutofit/>
          </a:bodyPr>
          <a:lstStyle/>
          <a:p>
            <a:pPr lvl="0"/>
            <a:r>
              <a:rPr lang="en-US" dirty="0" err="1"/>
              <a:t>Indsæt</a:t>
            </a:r>
            <a:r>
              <a:rPr lang="en-US" dirty="0"/>
              <a:t> </a:t>
            </a:r>
            <a:r>
              <a:rPr lang="en-US" dirty="0" err="1"/>
              <a:t>tekst</a:t>
            </a:r>
            <a:r>
              <a:rPr lang="en-US" dirty="0"/>
              <a:t> her</a:t>
            </a:r>
          </a:p>
          <a:p>
            <a:pPr lvl="1"/>
            <a:r>
              <a:rPr lang="en-US" dirty="0" err="1"/>
              <a:t>Første</a:t>
            </a:r>
            <a:r>
              <a:rPr lang="en-US" dirty="0"/>
              <a:t> </a:t>
            </a:r>
          </a:p>
          <a:p>
            <a:pPr lvl="2"/>
            <a:r>
              <a:rPr lang="en-US" dirty="0" err="1"/>
              <a:t>Anden</a:t>
            </a:r>
            <a:endParaRPr lang="en-US" dirty="0"/>
          </a:p>
          <a:p>
            <a:pPr lvl="3"/>
            <a:r>
              <a:rPr lang="en-US" dirty="0" err="1"/>
              <a:t>Tredje</a:t>
            </a:r>
            <a:endParaRPr lang="en-US" dirty="0"/>
          </a:p>
          <a:p>
            <a:pPr lvl="4"/>
            <a:r>
              <a:rPr lang="en-US" dirty="0" err="1"/>
              <a:t>Femte</a:t>
            </a:r>
            <a:endParaRPr lang="en-GB" dirty="0"/>
          </a:p>
        </p:txBody>
      </p:sp>
      <p:sp>
        <p:nvSpPr>
          <p:cNvPr id="5" name="Title Placeholder 1">
            <a:extLst>
              <a:ext uri="{FF2B5EF4-FFF2-40B4-BE49-F238E27FC236}">
                <a16:creationId xmlns:a16="http://schemas.microsoft.com/office/drawing/2014/main" id="{2704E51B-53A8-4342-818E-307BDEFC8FBB}"/>
              </a:ext>
            </a:extLst>
          </p:cNvPr>
          <p:cNvSpPr>
            <a:spLocks noGrp="1"/>
          </p:cNvSpPr>
          <p:nvPr>
            <p:ph type="title"/>
          </p:nvPr>
        </p:nvSpPr>
        <p:spPr>
          <a:xfrm>
            <a:off x="514800" y="459181"/>
            <a:ext cx="11160000" cy="498598"/>
          </a:xfrm>
          <a:prstGeom prst="rect">
            <a:avLst/>
          </a:prstGeom>
        </p:spPr>
        <p:txBody>
          <a:bodyPr vert="horz" lIns="0" tIns="0" rIns="0" bIns="0" rtlCol="0" anchor="t" anchorCtr="0">
            <a:spAutoFit/>
          </a:bodyPr>
          <a:lstStyle/>
          <a:p>
            <a:r>
              <a:rPr lang="en-US" dirty="0" err="1"/>
              <a:t>Klik</a:t>
            </a:r>
            <a:r>
              <a:rPr lang="en-US" dirty="0"/>
              <a:t> for at </a:t>
            </a:r>
            <a:r>
              <a:rPr lang="en-US" dirty="0" err="1"/>
              <a:t>redigere</a:t>
            </a:r>
            <a:r>
              <a:rPr lang="en-US" dirty="0"/>
              <a:t> master</a:t>
            </a:r>
            <a:endParaRPr lang="en-GB" dirty="0"/>
          </a:p>
        </p:txBody>
      </p:sp>
    </p:spTree>
    <p:extLst>
      <p:ext uri="{BB962C8B-B14F-4D97-AF65-F5344CB8AC3E}">
        <p14:creationId xmlns:p14="http://schemas.microsoft.com/office/powerpoint/2010/main" val="138496220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46" r:id="rId4"/>
    <p:sldLayoutId id="2147483883" r:id="rId5"/>
    <p:sldLayoutId id="2147483855" r:id="rId6"/>
    <p:sldLayoutId id="2147483856" r:id="rId7"/>
    <p:sldLayoutId id="2147483874" r:id="rId8"/>
    <p:sldLayoutId id="2147483866" r:id="rId9"/>
    <p:sldLayoutId id="2147483873" r:id="rId10"/>
    <p:sldLayoutId id="2147483878" r:id="rId11"/>
    <p:sldLayoutId id="2147483879" r:id="rId12"/>
    <p:sldLayoutId id="2147483881" r:id="rId13"/>
    <p:sldLayoutId id="2147483867" r:id="rId14"/>
    <p:sldLayoutId id="2147483880" r:id="rId15"/>
    <p:sldLayoutId id="2147483877" r:id="rId16"/>
    <p:sldLayoutId id="2147483882" r:id="rId17"/>
    <p:sldLayoutId id="2147483884"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600" b="1" kern="1200">
          <a:solidFill>
            <a:srgbClr val="F29E05"/>
          </a:solidFill>
          <a:latin typeface="+mj-lt"/>
          <a:ea typeface="+mj-ea"/>
          <a:cs typeface="+mj-cs"/>
        </a:defRPr>
      </a:lvl1pPr>
    </p:titleStyle>
    <p:bodyStyle>
      <a:lvl1pPr marL="0" indent="0" algn="l" defTabSz="914400" rtl="0" eaLnBrk="1" latinLnBrk="0" hangingPunct="1">
        <a:lnSpc>
          <a:spcPct val="103000"/>
        </a:lnSpc>
        <a:spcBef>
          <a:spcPts val="0"/>
        </a:spcBef>
        <a:buFont typeface="Arial" panose="020B0604020202020204" pitchFamily="34" charset="0"/>
        <a:buNone/>
        <a:defRPr sz="2400" kern="1200">
          <a:solidFill>
            <a:schemeClr val="accent6"/>
          </a:solidFill>
          <a:latin typeface="+mn-lt"/>
          <a:ea typeface="+mn-ea"/>
          <a:cs typeface="+mn-cs"/>
        </a:defRPr>
      </a:lvl1pPr>
      <a:lvl2pPr marL="180000" indent="-180000" algn="l" defTabSz="914400" rtl="0" eaLnBrk="1" latinLnBrk="0" hangingPunct="1">
        <a:lnSpc>
          <a:spcPct val="103000"/>
        </a:lnSpc>
        <a:spcBef>
          <a:spcPts val="0"/>
        </a:spcBef>
        <a:buClr>
          <a:srgbClr val="F29E05"/>
        </a:buClr>
        <a:buFont typeface="Wingdings" pitchFamily="2" charset="2"/>
        <a:buChar char="§"/>
        <a:defRPr sz="2400" kern="1200">
          <a:solidFill>
            <a:schemeClr val="accent6"/>
          </a:solidFill>
          <a:latin typeface="+mn-lt"/>
          <a:ea typeface="+mn-ea"/>
          <a:cs typeface="Arial"/>
        </a:defRPr>
      </a:lvl2pPr>
      <a:lvl3pPr marL="504000" indent="-324000" algn="l" defTabSz="914400" rtl="0" eaLnBrk="1" latinLnBrk="0" hangingPunct="1">
        <a:lnSpc>
          <a:spcPct val="103000"/>
        </a:lnSpc>
        <a:spcBef>
          <a:spcPts val="0"/>
        </a:spcBef>
        <a:buClr>
          <a:srgbClr val="F29E05"/>
        </a:buClr>
        <a:buFont typeface="Wingdings" pitchFamily="2" charset="2"/>
        <a:buChar char="§"/>
        <a:defRPr sz="2400" kern="1200">
          <a:solidFill>
            <a:schemeClr val="accent6"/>
          </a:solidFill>
          <a:latin typeface="+mn-lt"/>
          <a:ea typeface="+mn-ea"/>
          <a:cs typeface="+mn-cs"/>
        </a:defRPr>
      </a:lvl3pPr>
      <a:lvl4pPr marL="684000" indent="-180000" algn="l" defTabSz="914400" rtl="0" eaLnBrk="1" latinLnBrk="0" hangingPunct="1">
        <a:lnSpc>
          <a:spcPct val="103000"/>
        </a:lnSpc>
        <a:spcBef>
          <a:spcPts val="0"/>
        </a:spcBef>
        <a:buClr>
          <a:srgbClr val="F29E05"/>
        </a:buClr>
        <a:buFont typeface="Wingdings" pitchFamily="2" charset="2"/>
        <a:buChar char="§"/>
        <a:defRPr sz="2400" kern="1200">
          <a:solidFill>
            <a:schemeClr val="accent6"/>
          </a:solidFill>
          <a:latin typeface="+mn-lt"/>
          <a:ea typeface="+mn-ea"/>
          <a:cs typeface="+mn-cs"/>
        </a:defRPr>
      </a:lvl4pPr>
      <a:lvl5pPr marL="972000" indent="-288000" algn="l" defTabSz="914400" rtl="0" eaLnBrk="1" latinLnBrk="0" hangingPunct="1">
        <a:lnSpc>
          <a:spcPct val="103000"/>
        </a:lnSpc>
        <a:spcBef>
          <a:spcPts val="0"/>
        </a:spcBef>
        <a:buClr>
          <a:srgbClr val="F29E05"/>
        </a:buClr>
        <a:buFont typeface="Wingdings" pitchFamily="2" charset="2"/>
        <a:buChar char="§"/>
        <a:defRPr sz="2400" kern="1200">
          <a:solidFill>
            <a:schemeClr val="accent6"/>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8" Type="http://schemas.openxmlformats.org/officeDocument/2006/relationships/chart" Target="../charts/chart12.xml"/><Relationship Id="rId13" Type="http://schemas.openxmlformats.org/officeDocument/2006/relationships/image" Target="../media/image30.svg"/><Relationship Id="rId3" Type="http://schemas.openxmlformats.org/officeDocument/2006/relationships/chart" Target="../charts/chart8.xml"/><Relationship Id="rId7" Type="http://schemas.openxmlformats.org/officeDocument/2006/relationships/chart" Target="../charts/chart11.xml"/><Relationship Id="rId12" Type="http://schemas.openxmlformats.org/officeDocument/2006/relationships/image" Target="../media/image29.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chart" Target="../charts/chart10.xml"/><Relationship Id="rId11" Type="http://schemas.openxmlformats.org/officeDocument/2006/relationships/image" Target="../media/image28.svg"/><Relationship Id="rId5" Type="http://schemas.openxmlformats.org/officeDocument/2006/relationships/image" Target="../media/image27.svg"/><Relationship Id="rId15" Type="http://schemas.openxmlformats.org/officeDocument/2006/relationships/image" Target="../media/image32.svg"/><Relationship Id="rId10" Type="http://schemas.openxmlformats.org/officeDocument/2006/relationships/chart" Target="../charts/chart14.xml"/><Relationship Id="rId4" Type="http://schemas.openxmlformats.org/officeDocument/2006/relationships/chart" Target="../charts/chart9.xml"/><Relationship Id="rId9" Type="http://schemas.openxmlformats.org/officeDocument/2006/relationships/chart" Target="../charts/chart13.xml"/><Relationship Id="rId14" Type="http://schemas.openxmlformats.org/officeDocument/2006/relationships/image" Target="../media/image31.svg"/></Relationships>
</file>

<file path=ppt/slides/_rels/slide2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chart" Target="../charts/chart15.xml"/><Relationship Id="rId7" Type="http://schemas.openxmlformats.org/officeDocument/2006/relationships/image" Target="../media/image28.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32.svg"/><Relationship Id="rId10" Type="http://schemas.openxmlformats.org/officeDocument/2006/relationships/image" Target="../media/image33.svg"/><Relationship Id="rId4" Type="http://schemas.openxmlformats.org/officeDocument/2006/relationships/image" Target="../media/image31.svg"/><Relationship Id="rId9" Type="http://schemas.openxmlformats.org/officeDocument/2006/relationships/image" Target="../media/image27.svg"/></Relationships>
</file>

<file path=ppt/slides/_rels/slide2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chart" Target="../charts/chart16.xml"/><Relationship Id="rId7" Type="http://schemas.openxmlformats.org/officeDocument/2006/relationships/image" Target="../media/image28.sv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32.svg"/><Relationship Id="rId10" Type="http://schemas.openxmlformats.org/officeDocument/2006/relationships/image" Target="../media/image33.svg"/><Relationship Id="rId4" Type="http://schemas.openxmlformats.org/officeDocument/2006/relationships/image" Target="../media/image31.svg"/><Relationship Id="rId9" Type="http://schemas.openxmlformats.org/officeDocument/2006/relationships/image" Target="../media/image27.svg"/></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7.svg"/></Relationships>
</file>

<file path=ppt/slides/_rels/slide2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chart" Target="../charts/chart21.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image" Target="../media/image29.svg"/></Relationships>
</file>

<file path=ppt/slides/_rels/slide2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9.svg"/></Relationships>
</file>

<file path=ppt/slides/_rels/slide2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9.svg"/></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chart" Target="../charts/chart29.xml"/><Relationship Id="rId5" Type="http://schemas.openxmlformats.org/officeDocument/2006/relationships/chart" Target="../charts/chart28.xml"/><Relationship Id="rId4" Type="http://schemas.openxmlformats.org/officeDocument/2006/relationships/image" Target="../media/image30.svg"/></Relationships>
</file>

<file path=ppt/slides/_rels/slide3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chart" Target="../charts/chart31.xml"/></Relationships>
</file>

<file path=ppt/slides/_rels/slide32.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chart" Target="../charts/chart34.xml"/><Relationship Id="rId5" Type="http://schemas.openxmlformats.org/officeDocument/2006/relationships/chart" Target="../charts/chart33.xml"/><Relationship Id="rId4" Type="http://schemas.openxmlformats.org/officeDocument/2006/relationships/image" Target="../media/image28.svg"/></Relationships>
</file>

<file path=ppt/slides/_rels/slide33.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8.svg"/></Relationships>
</file>

<file path=ppt/slides/_rels/slide3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8.svg"/></Relationships>
</file>

<file path=ppt/slides/_rels/slide3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8.svg"/></Relationships>
</file>

<file path=ppt/slides/_rels/slide3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chart" Target="../charts/chart40.xml"/><Relationship Id="rId5" Type="http://schemas.openxmlformats.org/officeDocument/2006/relationships/chart" Target="../charts/chart39.xml"/><Relationship Id="rId4" Type="http://schemas.openxmlformats.org/officeDocument/2006/relationships/image" Target="../media/image32.svg"/></Relationships>
</file>

<file path=ppt/slides/_rels/slide37.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2.svg"/></Relationships>
</file>

<file path=ppt/slides/_rels/slide3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chart" Target="../charts/chart42.xml"/></Relationships>
</file>

<file path=ppt/slides/_rels/slide39.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chart" Target="../charts/chart45.xml"/><Relationship Id="rId5" Type="http://schemas.openxmlformats.org/officeDocument/2006/relationships/chart" Target="../charts/chart44.xml"/><Relationship Id="rId4" Type="http://schemas.openxmlformats.org/officeDocument/2006/relationships/image" Target="../media/image31.svg"/></Relationships>
</file>

<file path=ppt/slides/_rels/slide40.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1.svg"/></Relationships>
</file>

<file path=ppt/slides/_rels/slide4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chart" Target="../charts/chart4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4.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chart" Target="../charts/chart49.xml"/><Relationship Id="rId7" Type="http://schemas.openxmlformats.org/officeDocument/2006/relationships/image" Target="../media/image28.sv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32.svg"/><Relationship Id="rId10" Type="http://schemas.openxmlformats.org/officeDocument/2006/relationships/image" Target="../media/image33.svg"/><Relationship Id="rId4" Type="http://schemas.openxmlformats.org/officeDocument/2006/relationships/image" Target="../media/image31.svg"/><Relationship Id="rId9" Type="http://schemas.openxmlformats.org/officeDocument/2006/relationships/image" Target="../media/image27.svg"/></Relationships>
</file>

<file path=ppt/slides/_rels/slide46.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chart" Target="../charts/chart51.xml"/><Relationship Id="rId5" Type="http://schemas.openxmlformats.org/officeDocument/2006/relationships/image" Target="../media/image35.svg"/><Relationship Id="rId4" Type="http://schemas.openxmlformats.org/officeDocument/2006/relationships/image" Target="../media/image34.sv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chart" Target="../charts/chart52.xml"/><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35.svg"/></Relationships>
</file>

<file path=ppt/slides/_rels/slide5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5.svg"/><Relationship Id="rId1" Type="http://schemas.openxmlformats.org/officeDocument/2006/relationships/slideLayout" Target="../slideLayouts/slideLayout7.xml"/><Relationship Id="rId5" Type="http://schemas.openxmlformats.org/officeDocument/2006/relationships/chart" Target="../charts/chart55.xml"/><Relationship Id="rId4" Type="http://schemas.openxmlformats.org/officeDocument/2006/relationships/chart" Target="../charts/chart54.xml"/></Relationships>
</file>

<file path=ppt/slides/_rels/slide52.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chart" Target="../charts/chart56.xml"/><Relationship Id="rId7" Type="http://schemas.openxmlformats.org/officeDocument/2006/relationships/chart" Target="../charts/chart59.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chart" Target="../charts/chart58.xml"/><Relationship Id="rId5" Type="http://schemas.openxmlformats.org/officeDocument/2006/relationships/image" Target="../media/image34.svg"/><Relationship Id="rId4" Type="http://schemas.openxmlformats.org/officeDocument/2006/relationships/chart" Target="../charts/chart57.xml"/></Relationships>
</file>

<file path=ppt/slides/_rels/slide53.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chart" Target="../charts/chart6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9.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chart" Target="../charts/chart64.xml"/><Relationship Id="rId7" Type="http://schemas.openxmlformats.org/officeDocument/2006/relationships/image" Target="../media/image28.sv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32.svg"/><Relationship Id="rId4" Type="http://schemas.openxmlformats.org/officeDocument/2006/relationships/image" Target="../media/image31.svg"/><Relationship Id="rId9" Type="http://schemas.openxmlformats.org/officeDocument/2006/relationships/image" Target="../media/image27.svg"/></Relationships>
</file>

<file path=ppt/slides/_rels/slide6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chart" Target="../charts/chart65.xml"/><Relationship Id="rId7" Type="http://schemas.openxmlformats.org/officeDocument/2006/relationships/image" Target="../media/image28.sv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32.svg"/><Relationship Id="rId4" Type="http://schemas.openxmlformats.org/officeDocument/2006/relationships/image" Target="../media/image31.svg"/><Relationship Id="rId9" Type="http://schemas.openxmlformats.org/officeDocument/2006/relationships/image" Target="../media/image27.svg"/></Relationships>
</file>

<file path=ppt/slides/_rels/slide6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chart" Target="../charts/chart66.xml"/><Relationship Id="rId1" Type="http://schemas.openxmlformats.org/officeDocument/2006/relationships/slideLayout" Target="../slideLayouts/slideLayout6.xml"/><Relationship Id="rId5" Type="http://schemas.openxmlformats.org/officeDocument/2006/relationships/image" Target="../media/image40.svg"/><Relationship Id="rId4" Type="http://schemas.openxmlformats.org/officeDocument/2006/relationships/image" Target="../media/image39.sv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0BBDB8-23DE-4F4A-80A5-6EB9A8CB30E6}"/>
              </a:ext>
            </a:extLst>
          </p:cNvPr>
          <p:cNvSpPr>
            <a:spLocks noGrp="1"/>
          </p:cNvSpPr>
          <p:nvPr>
            <p:ph type="body" sz="quarter" idx="10"/>
          </p:nvPr>
        </p:nvSpPr>
        <p:spPr>
          <a:xfrm>
            <a:off x="3286919" y="2672556"/>
            <a:ext cx="5616575" cy="1512888"/>
          </a:xfrm>
        </p:spPr>
        <p:txBody>
          <a:bodyPr/>
          <a:lstStyle/>
          <a:p>
            <a:r>
              <a:rPr lang="da-DK" dirty="0"/>
              <a:t>Ansættelsesformer på det kommunale arbejdsmarked 2025</a:t>
            </a:r>
            <a:endParaRPr lang="da-DK" sz="2000" dirty="0"/>
          </a:p>
        </p:txBody>
      </p:sp>
      <p:sp>
        <p:nvSpPr>
          <p:cNvPr id="3" name="Pladsholder til tekst 2">
            <a:extLst>
              <a:ext uri="{FF2B5EF4-FFF2-40B4-BE49-F238E27FC236}">
                <a16:creationId xmlns:a16="http://schemas.microsoft.com/office/drawing/2014/main" id="{DC23034B-10E3-4F85-9103-9D3AAEDDC1CA}"/>
              </a:ext>
            </a:extLst>
          </p:cNvPr>
          <p:cNvSpPr>
            <a:spLocks noGrp="1"/>
          </p:cNvSpPr>
          <p:nvPr>
            <p:ph type="body" sz="quarter" idx="11"/>
          </p:nvPr>
        </p:nvSpPr>
        <p:spPr>
          <a:xfrm>
            <a:off x="5014912" y="4941168"/>
            <a:ext cx="2160588" cy="358775"/>
          </a:xfrm>
        </p:spPr>
        <p:txBody>
          <a:bodyPr/>
          <a:lstStyle/>
          <a:p>
            <a:r>
              <a:rPr lang="da-DK" sz="1200" b="0" dirty="0"/>
              <a:t>Opdateret juni 2025</a:t>
            </a:r>
          </a:p>
        </p:txBody>
      </p:sp>
    </p:spTree>
    <p:extLst>
      <p:ext uri="{BB962C8B-B14F-4D97-AF65-F5344CB8AC3E}">
        <p14:creationId xmlns:p14="http://schemas.microsoft.com/office/powerpoint/2010/main" val="4083811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8CEEC4D-A28F-485F-9E7F-A7E7A2DE9E56}"/>
              </a:ext>
            </a:extLst>
          </p:cNvPr>
          <p:cNvSpPr>
            <a:spLocks noGrp="1"/>
          </p:cNvSpPr>
          <p:nvPr>
            <p:ph type="body" sz="quarter" idx="10"/>
          </p:nvPr>
        </p:nvSpPr>
        <p:spPr/>
        <p:txBody>
          <a:bodyPr/>
          <a:lstStyle/>
          <a:p>
            <a:r>
              <a:rPr lang="da-DK" dirty="0"/>
              <a:t>Data, definitioner og hovedpointer</a:t>
            </a:r>
          </a:p>
        </p:txBody>
      </p:sp>
    </p:spTree>
    <p:extLst>
      <p:ext uri="{BB962C8B-B14F-4D97-AF65-F5344CB8AC3E}">
        <p14:creationId xmlns:p14="http://schemas.microsoft.com/office/powerpoint/2010/main" val="229903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billede 1">
            <a:extLst>
              <a:ext uri="{FF2B5EF4-FFF2-40B4-BE49-F238E27FC236}">
                <a16:creationId xmlns:a16="http://schemas.microsoft.com/office/drawing/2014/main" id="{B7642905-F167-45C5-8CD8-EEBDE2FC9B88}"/>
              </a:ext>
            </a:extLst>
          </p:cNvPr>
          <p:cNvSpPr>
            <a:spLocks noGrp="1"/>
          </p:cNvSpPr>
          <p:nvPr>
            <p:ph type="pic" sz="quarter" idx="10"/>
          </p:nvPr>
        </p:nvSpPr>
        <p:spPr/>
        <p:txBody>
          <a:bodyPr/>
          <a:lstStyle/>
          <a:p>
            <a:endParaRPr lang="da-DK"/>
          </a:p>
        </p:txBody>
      </p:sp>
      <p:sp>
        <p:nvSpPr>
          <p:cNvPr id="3" name="Titel 2">
            <a:extLst>
              <a:ext uri="{FF2B5EF4-FFF2-40B4-BE49-F238E27FC236}">
                <a16:creationId xmlns:a16="http://schemas.microsoft.com/office/drawing/2014/main" id="{B14E502E-7A6A-45D6-93B4-282E599FEF48}"/>
              </a:ext>
            </a:extLst>
          </p:cNvPr>
          <p:cNvSpPr>
            <a:spLocks noGrp="1"/>
          </p:cNvSpPr>
          <p:nvPr>
            <p:ph type="title"/>
          </p:nvPr>
        </p:nvSpPr>
        <p:spPr>
          <a:xfrm>
            <a:off x="514800" y="459180"/>
            <a:ext cx="11160000" cy="415498"/>
          </a:xfrm>
        </p:spPr>
        <p:txBody>
          <a:bodyPr/>
          <a:lstStyle/>
          <a:p>
            <a:r>
              <a:rPr lang="da-DK" sz="3000" dirty="0"/>
              <a:t>Data</a:t>
            </a:r>
          </a:p>
        </p:txBody>
      </p:sp>
      <p:sp>
        <p:nvSpPr>
          <p:cNvPr id="4" name="Pladsholder til indhold 3">
            <a:extLst>
              <a:ext uri="{FF2B5EF4-FFF2-40B4-BE49-F238E27FC236}">
                <a16:creationId xmlns:a16="http://schemas.microsoft.com/office/drawing/2014/main" id="{191C7970-FA11-4D3E-8052-B59C2C9D7C94}"/>
              </a:ext>
            </a:extLst>
          </p:cNvPr>
          <p:cNvSpPr>
            <a:spLocks noGrp="1"/>
          </p:cNvSpPr>
          <p:nvPr>
            <p:ph idx="1"/>
          </p:nvPr>
        </p:nvSpPr>
        <p:spPr>
          <a:xfrm>
            <a:off x="515206" y="1594800"/>
            <a:ext cx="5400000" cy="4570504"/>
          </a:xfrm>
        </p:spPr>
        <p:txBody>
          <a:bodyPr>
            <a:noAutofit/>
          </a:bodyPr>
          <a:lstStyle/>
          <a:p>
            <a:pPr marL="285750" indent="-285750">
              <a:lnSpc>
                <a:spcPct val="112000"/>
              </a:lnSpc>
              <a:buFont typeface="Arial" panose="020B0604020202020204" pitchFamily="34" charset="0"/>
              <a:buChar char="•"/>
            </a:pPr>
            <a:r>
              <a:rPr lang="da-DK" sz="1450" b="0" dirty="0"/>
              <a:t>Figurerne og tabellerne i denne rapport er baseret på data fra Kommunerne og Regionernes Løndatakontor (KRL).</a:t>
            </a:r>
          </a:p>
          <a:p>
            <a:pPr marL="285750" indent="-285750">
              <a:lnSpc>
                <a:spcPct val="112000"/>
              </a:lnSpc>
              <a:buFont typeface="Arial" panose="020B0604020202020204" pitchFamily="34" charset="0"/>
              <a:buChar char="•"/>
            </a:pPr>
            <a:r>
              <a:rPr lang="da-DK" sz="1450" b="0" dirty="0"/>
              <a:t>I denne rapport fokuseres der på antal ansættelsesforhold. En person, der i løbet af en periode har flere ansættelsesforhold og/eller skifter job, kan optræde flere gange i datasættet. Antal  ansættelsesforhold omtales som antal ansatte i rapporten.  </a:t>
            </a:r>
          </a:p>
          <a:p>
            <a:pPr marL="285750" indent="-285750">
              <a:lnSpc>
                <a:spcPct val="112000"/>
              </a:lnSpc>
              <a:buFont typeface="Arial" panose="020B0604020202020204" pitchFamily="34" charset="0"/>
              <a:buChar char="•"/>
            </a:pPr>
            <a:r>
              <a:rPr lang="da-DK" sz="1450" b="0" dirty="0"/>
              <a:t>Alt data er eksklusiv fleksjob, ekstraordinært ansatte og elever. </a:t>
            </a:r>
          </a:p>
          <a:p>
            <a:pPr marL="285750" indent="-285750">
              <a:lnSpc>
                <a:spcPct val="112000"/>
              </a:lnSpc>
              <a:buFont typeface="Arial" panose="020B0604020202020204" pitchFamily="34" charset="0"/>
              <a:buChar char="•"/>
            </a:pPr>
            <a:r>
              <a:rPr lang="da-DK" sz="1450" b="0" dirty="0"/>
              <a:t>Data er for 2025, hvor november er brugt som normmåned.</a:t>
            </a:r>
          </a:p>
          <a:p>
            <a:pPr marL="285750" indent="-285750">
              <a:lnSpc>
                <a:spcPct val="112000"/>
              </a:lnSpc>
              <a:buFont typeface="Arial" panose="020B0604020202020204" pitchFamily="34" charset="0"/>
              <a:buChar char="•"/>
            </a:pPr>
            <a:r>
              <a:rPr lang="da-DK" sz="1450" dirty="0"/>
              <a:t>Alle grafer med udvikling starter i 2017, da det er året før OK18, hvor ”En fremtid med fuldtid” blev aftalt første gang.</a:t>
            </a:r>
            <a:endParaRPr lang="da-DK" sz="1450" b="0" dirty="0"/>
          </a:p>
          <a:p>
            <a:pPr marL="285750" indent="-285750">
              <a:lnSpc>
                <a:spcPct val="112000"/>
              </a:lnSpc>
              <a:buFont typeface="Arial" panose="020B0604020202020204" pitchFamily="34" charset="0"/>
              <a:buChar char="•"/>
            </a:pPr>
            <a:r>
              <a:rPr lang="da-DK" sz="1450" b="0" dirty="0"/>
              <a:t>Deltidsansattes aftalte ugentlige arbejdstid er opdelt i hhv. 0-7, 8-19, 20-27, 28-31 og 32-36 timer om ugen. Dette reflekterer den aftalte ugentlige arbejdstid. </a:t>
            </a:r>
            <a:endParaRPr lang="da-DK" sz="1450" dirty="0"/>
          </a:p>
          <a:p>
            <a:pPr marL="285750" indent="-285750">
              <a:lnSpc>
                <a:spcPct val="112000"/>
              </a:lnSpc>
              <a:buFont typeface="Arial" panose="020B0604020202020204" pitchFamily="34" charset="0"/>
              <a:buChar char="•"/>
            </a:pPr>
            <a:r>
              <a:rPr lang="da-DK" sz="1450" dirty="0">
                <a:highlight>
                  <a:srgbClr val="FFFFFF"/>
                </a:highlight>
              </a:rPr>
              <a:t>Præsteret arbejdstid er summen af aftalt arbejdstid og merarbejde. Overarbejde indgår ikke i denne opgørelse.</a:t>
            </a:r>
          </a:p>
          <a:p>
            <a:pPr marL="285750" indent="-285750">
              <a:lnSpc>
                <a:spcPct val="112000"/>
              </a:lnSpc>
              <a:buFont typeface="Arial" panose="020B0604020202020204" pitchFamily="34" charset="0"/>
              <a:buChar char="•"/>
            </a:pPr>
            <a:r>
              <a:rPr lang="da-DK" sz="1450" dirty="0"/>
              <a:t>En medarbejder er månedslønnet, når ansættelsesforholdet ikke er tidsbegrænset. En timelønnet har derimod et ansættelsesforhold, der er tidsbegrænset til en kalendermåned.</a:t>
            </a:r>
          </a:p>
        </p:txBody>
      </p:sp>
      <p:pic>
        <p:nvPicPr>
          <p:cNvPr id="5" name="Picture Placeholder 7" descr="A person standing in front of a mirror&#10;&#10;Description automatically generated">
            <a:extLst>
              <a:ext uri="{FF2B5EF4-FFF2-40B4-BE49-F238E27FC236}">
                <a16:creationId xmlns:a16="http://schemas.microsoft.com/office/drawing/2014/main" id="{2FD4CCA4-9321-4BB7-AC23-60C0E86C11E9}"/>
              </a:ext>
            </a:extLst>
          </p:cNvPr>
          <p:cNvPicPr>
            <a:picLocks noChangeAspect="1"/>
          </p:cNvPicPr>
          <p:nvPr/>
        </p:nvPicPr>
        <p:blipFill>
          <a:blip r:embed="rId2" cstate="print">
            <a:extLst>
              <a:ext uri="{28A0092B-C50C-407E-A947-70E740481C1C}">
                <a14:useLocalDpi xmlns:a14="http://schemas.microsoft.com/office/drawing/2010/main" val="0"/>
              </a:ext>
            </a:extLst>
          </a:blip>
          <a:srcRect l="25000" r="25000"/>
          <a:stretch>
            <a:fillRect/>
          </a:stretch>
        </p:blipFill>
        <p:spPr>
          <a:xfrm>
            <a:off x="6095206" y="0"/>
            <a:ext cx="6095206" cy="6858000"/>
          </a:xfrm>
          <a:prstGeom prst="rect">
            <a:avLst/>
          </a:prstGeom>
          <a:solidFill>
            <a:srgbClr val="F29E05">
              <a:alpha val="0"/>
            </a:srgbClr>
          </a:solidFill>
        </p:spPr>
      </p:pic>
      <p:pic>
        <p:nvPicPr>
          <p:cNvPr id="6" name="Picture 8" descr="A picture containing drawing&#10;&#10;Description automatically generated">
            <a:extLst>
              <a:ext uri="{FF2B5EF4-FFF2-40B4-BE49-F238E27FC236}">
                <a16:creationId xmlns:a16="http://schemas.microsoft.com/office/drawing/2014/main" id="{DEED2574-6E6A-4A0B-93E8-C591823316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7288" y="5877272"/>
            <a:ext cx="1134543" cy="503575"/>
          </a:xfrm>
          <a:prstGeom prst="rect">
            <a:avLst/>
          </a:prstGeom>
        </p:spPr>
      </p:pic>
    </p:spTree>
    <p:extLst>
      <p:ext uri="{BB962C8B-B14F-4D97-AF65-F5344CB8AC3E}">
        <p14:creationId xmlns:p14="http://schemas.microsoft.com/office/powerpoint/2010/main" val="3697849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637544E-126E-46A7-9CA1-FE8209836C61}"/>
              </a:ext>
            </a:extLst>
          </p:cNvPr>
          <p:cNvSpPr>
            <a:spLocks noGrp="1"/>
          </p:cNvSpPr>
          <p:nvPr>
            <p:ph type="title"/>
          </p:nvPr>
        </p:nvSpPr>
        <p:spPr>
          <a:xfrm>
            <a:off x="514800" y="459180"/>
            <a:ext cx="11160000" cy="415498"/>
          </a:xfrm>
        </p:spPr>
        <p:txBody>
          <a:bodyPr/>
          <a:lstStyle/>
          <a:p>
            <a:r>
              <a:rPr lang="da-DK" sz="3000" dirty="0"/>
              <a:t>Definitioner på arbejdstid</a:t>
            </a:r>
          </a:p>
        </p:txBody>
      </p:sp>
      <p:sp>
        <p:nvSpPr>
          <p:cNvPr id="7" name="Pladsholder til indhold 6">
            <a:extLst>
              <a:ext uri="{FF2B5EF4-FFF2-40B4-BE49-F238E27FC236}">
                <a16:creationId xmlns:a16="http://schemas.microsoft.com/office/drawing/2014/main" id="{9A409DE5-580B-4FF0-BBDC-D641E43D048E}"/>
              </a:ext>
            </a:extLst>
          </p:cNvPr>
          <p:cNvSpPr>
            <a:spLocks noGrp="1"/>
          </p:cNvSpPr>
          <p:nvPr>
            <p:ph sz="quarter" idx="13"/>
          </p:nvPr>
        </p:nvSpPr>
        <p:spPr/>
        <p:txBody>
          <a:bodyPr anchor="ctr" anchorCtr="0"/>
          <a:lstStyle/>
          <a:p>
            <a:pPr>
              <a:lnSpc>
                <a:spcPct val="150000"/>
              </a:lnSpc>
              <a:buNone/>
            </a:pPr>
            <a:r>
              <a:rPr lang="da-DK" sz="1400" b="0" dirty="0"/>
              <a:t>En </a:t>
            </a:r>
            <a:r>
              <a:rPr lang="da-DK" sz="1400" b="1" dirty="0"/>
              <a:t>fuldtidsansat</a:t>
            </a:r>
            <a:r>
              <a:rPr lang="da-DK" sz="1400" b="0" dirty="0"/>
              <a:t> defineres som et fastlønnet ansættelsesforhold med en aftalt arbejdstid på 37 timer (eller flere) om ugen.</a:t>
            </a:r>
          </a:p>
          <a:p>
            <a:pPr marL="285750" lvl="1" indent="-285750">
              <a:lnSpc>
                <a:spcPct val="150000"/>
              </a:lnSpc>
              <a:buFont typeface="Arial" panose="020B0604020202020204" pitchFamily="34" charset="0"/>
              <a:buChar char="•"/>
            </a:pPr>
            <a:r>
              <a:rPr lang="da-DK" sz="1100" dirty="0"/>
              <a:t>Fuldtidsansatte tæller dog også ordninger, hvor en lavere arbejdstid er aftalt som fuldtid. Fx kan 28 timers natarbejde tælle for en 37 timers fuldtidsstilling</a:t>
            </a:r>
          </a:p>
          <a:p>
            <a:pPr marL="285750" lvl="1" indent="-285750">
              <a:lnSpc>
                <a:spcPct val="150000"/>
              </a:lnSpc>
              <a:buFont typeface="Arial" panose="020B0604020202020204" pitchFamily="34" charset="0"/>
              <a:buChar char="•"/>
            </a:pPr>
            <a:endParaRPr lang="da-DK" sz="1400" b="0" dirty="0"/>
          </a:p>
          <a:p>
            <a:pPr>
              <a:lnSpc>
                <a:spcPct val="150000"/>
              </a:lnSpc>
              <a:buNone/>
            </a:pPr>
            <a:r>
              <a:rPr lang="da-DK" sz="1400" b="0" dirty="0"/>
              <a:t>En </a:t>
            </a:r>
            <a:r>
              <a:rPr lang="da-DK" sz="1400" b="1" dirty="0"/>
              <a:t>deltidsansat</a:t>
            </a:r>
            <a:r>
              <a:rPr lang="da-DK" sz="1400" b="0" dirty="0"/>
              <a:t> defineres som et fastlønnet ansættelsesforhold med en aftalt arbejdstid på mellem 0 og 36 timer om ugen.</a:t>
            </a:r>
          </a:p>
          <a:p>
            <a:pPr>
              <a:lnSpc>
                <a:spcPct val="150000"/>
              </a:lnSpc>
              <a:buNone/>
            </a:pPr>
            <a:endParaRPr lang="da-DK" sz="1400" b="0" dirty="0"/>
          </a:p>
          <a:p>
            <a:pPr>
              <a:lnSpc>
                <a:spcPct val="150000"/>
              </a:lnSpc>
              <a:buNone/>
            </a:pPr>
            <a:r>
              <a:rPr lang="da-DK" sz="1400" b="0" dirty="0"/>
              <a:t>En </a:t>
            </a:r>
            <a:r>
              <a:rPr lang="da-DK" sz="1400" b="1" dirty="0"/>
              <a:t>timelønnet</a:t>
            </a:r>
            <a:r>
              <a:rPr lang="da-DK" sz="1400" b="0" dirty="0"/>
              <a:t> defineres som et ansættelsesforhold, der er tidsbegrænset til maksimalt én måned. Timelønnede har ikke en fast aftalt arbejdstid.</a:t>
            </a:r>
          </a:p>
          <a:p>
            <a:endParaRPr lang="da-DK" dirty="0"/>
          </a:p>
        </p:txBody>
      </p:sp>
      <p:graphicFrame>
        <p:nvGraphicFramePr>
          <p:cNvPr id="8" name="Diagram 7">
            <a:extLst>
              <a:ext uri="{FF2B5EF4-FFF2-40B4-BE49-F238E27FC236}">
                <a16:creationId xmlns:a16="http://schemas.microsoft.com/office/drawing/2014/main" id="{1ADE1159-14BB-45E0-A2CC-81F2E3B5E9F7}"/>
              </a:ext>
            </a:extLst>
          </p:cNvPr>
          <p:cNvGraphicFramePr/>
          <p:nvPr>
            <p:extLst>
              <p:ext uri="{D42A27DB-BD31-4B8C-83A1-F6EECF244321}">
                <p14:modId xmlns:p14="http://schemas.microsoft.com/office/powerpoint/2010/main" val="3396785166"/>
              </p:ext>
            </p:extLst>
          </p:nvPr>
        </p:nvGraphicFramePr>
        <p:xfrm>
          <a:off x="1908175" y="1381260"/>
          <a:ext cx="3352845" cy="40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15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6255" y="459954"/>
            <a:ext cx="11157094" cy="415390"/>
          </a:xfrm>
        </p:spPr>
        <p:txBody>
          <a:bodyPr>
            <a:normAutofit/>
          </a:bodyPr>
          <a:lstStyle/>
          <a:p>
            <a:r>
              <a:rPr lang="da-DK" sz="3000" dirty="0"/>
              <a:t>Hovedpointer</a:t>
            </a:r>
          </a:p>
        </p:txBody>
      </p:sp>
      <p:grpSp>
        <p:nvGrpSpPr>
          <p:cNvPr id="3" name="Gruppe 2">
            <a:extLst>
              <a:ext uri="{FF2B5EF4-FFF2-40B4-BE49-F238E27FC236}">
                <a16:creationId xmlns:a16="http://schemas.microsoft.com/office/drawing/2014/main" id="{9B3B9F82-F3E2-4B0B-A8B2-86FFBDDA83B7}"/>
              </a:ext>
            </a:extLst>
          </p:cNvPr>
          <p:cNvGrpSpPr/>
          <p:nvPr/>
        </p:nvGrpSpPr>
        <p:grpSpPr>
          <a:xfrm>
            <a:off x="1790679" y="1054444"/>
            <a:ext cx="8609057" cy="5181124"/>
            <a:chOff x="1789557" y="1053824"/>
            <a:chExt cx="8611299" cy="5182474"/>
          </a:xfrm>
        </p:grpSpPr>
        <p:sp>
          <p:nvSpPr>
            <p:cNvPr id="5" name="Kombinationstegning: figur 4">
              <a:extLst>
                <a:ext uri="{FF2B5EF4-FFF2-40B4-BE49-F238E27FC236}">
                  <a16:creationId xmlns:a16="http://schemas.microsoft.com/office/drawing/2014/main" id="{1BFD38BB-4A0E-4D7E-ABD9-CC8B6F806D33}"/>
                </a:ext>
              </a:extLst>
            </p:cNvPr>
            <p:cNvSpPr/>
            <p:nvPr/>
          </p:nvSpPr>
          <p:spPr>
            <a:xfrm>
              <a:off x="2155454" y="1053900"/>
              <a:ext cx="8245402" cy="589510"/>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1" numCol="1" spcCol="1270" anchor="ctr" anchorCtr="0">
              <a:noAutofit/>
            </a:bodyPr>
            <a:lstStyle/>
            <a:p>
              <a:pPr defTabSz="488852">
                <a:lnSpc>
                  <a:spcPct val="90000"/>
                </a:lnSpc>
                <a:spcBef>
                  <a:spcPct val="0"/>
                </a:spcBef>
                <a:spcAft>
                  <a:spcPct val="35000"/>
                </a:spcAft>
              </a:pPr>
              <a:r>
                <a:rPr lang="da-DK" sz="1400" dirty="0">
                  <a:solidFill>
                    <a:schemeClr val="tx1"/>
                  </a:solidFill>
                </a:rPr>
                <a:t>I 2025 var 47,2 procent af de kommunalansatte på fuldtid, 37,7 procent på deltid og 15,1 procent på timeløn.</a:t>
              </a:r>
            </a:p>
          </p:txBody>
        </p:sp>
        <p:sp>
          <p:nvSpPr>
            <p:cNvPr id="6" name="Ellipse 5" descr="Badge 1 med massiv udfyldning">
              <a:extLst>
                <a:ext uri="{FF2B5EF4-FFF2-40B4-BE49-F238E27FC236}">
                  <a16:creationId xmlns:a16="http://schemas.microsoft.com/office/drawing/2014/main" id="{8E812F6E-4A4B-44F8-9148-302706C929A6}"/>
                </a:ext>
              </a:extLst>
            </p:cNvPr>
            <p:cNvSpPr/>
            <p:nvPr/>
          </p:nvSpPr>
          <p:spPr>
            <a:xfrm>
              <a:off x="1789557" y="1053824"/>
              <a:ext cx="589508" cy="589508"/>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7" name="Kombinationstegning: figur 6">
              <a:extLst>
                <a:ext uri="{FF2B5EF4-FFF2-40B4-BE49-F238E27FC236}">
                  <a16:creationId xmlns:a16="http://schemas.microsoft.com/office/drawing/2014/main" id="{BBDD9076-FA14-413A-9685-3416BB65E875}"/>
                </a:ext>
              </a:extLst>
            </p:cNvPr>
            <p:cNvSpPr/>
            <p:nvPr/>
          </p:nvSpPr>
          <p:spPr>
            <a:xfrm>
              <a:off x="2155454" y="1819382"/>
              <a:ext cx="8245402" cy="589510"/>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1" numCol="1" spcCol="1270" anchor="ctr" anchorCtr="0">
              <a:noAutofit/>
            </a:bodyPr>
            <a:lstStyle/>
            <a:p>
              <a:pPr defTabSz="488852">
                <a:lnSpc>
                  <a:spcPct val="90000"/>
                </a:lnSpc>
                <a:spcBef>
                  <a:spcPct val="0"/>
                </a:spcBef>
                <a:spcAft>
                  <a:spcPct val="35000"/>
                </a:spcAft>
              </a:pPr>
              <a:r>
                <a:rPr lang="da-DK" sz="1400" dirty="0">
                  <a:solidFill>
                    <a:schemeClr val="tx1"/>
                  </a:solidFill>
                </a:rPr>
                <a:t>Der er kommet 17.145 flere personer på fuldtid siden 2017 samt 8.590 flere personer på ”den høje deltid” med en aftalt ugentlig arbejdstid på 32-36 timer om ugen.</a:t>
              </a:r>
            </a:p>
          </p:txBody>
        </p:sp>
        <p:sp>
          <p:nvSpPr>
            <p:cNvPr id="8" name="Ellipse 7" descr="Badge med massiv udfyldning">
              <a:extLst>
                <a:ext uri="{FF2B5EF4-FFF2-40B4-BE49-F238E27FC236}">
                  <a16:creationId xmlns:a16="http://schemas.microsoft.com/office/drawing/2014/main" id="{CF0F7E02-C220-43B6-8437-E9EEA46899D8}"/>
                </a:ext>
              </a:extLst>
            </p:cNvPr>
            <p:cNvSpPr/>
            <p:nvPr/>
          </p:nvSpPr>
          <p:spPr>
            <a:xfrm>
              <a:off x="1789557" y="1819306"/>
              <a:ext cx="589508" cy="589508"/>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9" name="Kombinationstegning: figur 8">
              <a:extLst>
                <a:ext uri="{FF2B5EF4-FFF2-40B4-BE49-F238E27FC236}">
                  <a16:creationId xmlns:a16="http://schemas.microsoft.com/office/drawing/2014/main" id="{2299AC6B-7C8E-42EB-A8F2-09C044BCEC2E}"/>
                </a:ext>
              </a:extLst>
            </p:cNvPr>
            <p:cNvSpPr/>
            <p:nvPr/>
          </p:nvSpPr>
          <p:spPr>
            <a:xfrm>
              <a:off x="2155454" y="2584864"/>
              <a:ext cx="8245402" cy="589509"/>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0" rIns="78212" bIns="41901" numCol="1" spcCol="1270" anchor="ctr" anchorCtr="0">
              <a:noAutofit/>
            </a:bodyPr>
            <a:lstStyle/>
            <a:p>
              <a:pPr defTabSz="488852">
                <a:lnSpc>
                  <a:spcPct val="90000"/>
                </a:lnSpc>
                <a:spcBef>
                  <a:spcPct val="0"/>
                </a:spcBef>
                <a:spcAft>
                  <a:spcPct val="35000"/>
                </a:spcAft>
              </a:pPr>
              <a:r>
                <a:rPr lang="da-DK" sz="1400" dirty="0">
                  <a:solidFill>
                    <a:schemeClr val="tx1"/>
                  </a:solidFill>
                </a:rPr>
                <a:t>Den største stigning i andelen af fuldtidsansatte er sket på ældre- og sundhedsområdet, hvor fuldtidsandelen er steget 7,9 procentpoint siden 2017.</a:t>
              </a:r>
            </a:p>
          </p:txBody>
        </p:sp>
        <p:sp>
          <p:nvSpPr>
            <p:cNvPr id="10" name="Ellipse 9" descr="Badge 3 med massiv udfyldning">
              <a:extLst>
                <a:ext uri="{FF2B5EF4-FFF2-40B4-BE49-F238E27FC236}">
                  <a16:creationId xmlns:a16="http://schemas.microsoft.com/office/drawing/2014/main" id="{C5069AA4-1A59-4238-85AE-2AA1134DFD24}"/>
                </a:ext>
              </a:extLst>
            </p:cNvPr>
            <p:cNvSpPr/>
            <p:nvPr/>
          </p:nvSpPr>
          <p:spPr>
            <a:xfrm>
              <a:off x="1789557" y="2584788"/>
              <a:ext cx="589508" cy="589508"/>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11" name="Kombinationstegning: figur 10">
              <a:extLst>
                <a:ext uri="{FF2B5EF4-FFF2-40B4-BE49-F238E27FC236}">
                  <a16:creationId xmlns:a16="http://schemas.microsoft.com/office/drawing/2014/main" id="{6E96A0F2-D485-4280-B39E-F7180AB22A28}"/>
                </a:ext>
              </a:extLst>
            </p:cNvPr>
            <p:cNvSpPr/>
            <p:nvPr/>
          </p:nvSpPr>
          <p:spPr>
            <a:xfrm>
              <a:off x="2155454" y="3350345"/>
              <a:ext cx="8245402" cy="589509"/>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0" numCol="1" spcCol="1270" anchor="ctr" anchorCtr="0">
              <a:noAutofit/>
            </a:bodyPr>
            <a:lstStyle/>
            <a:p>
              <a:pPr defTabSz="488852">
                <a:lnSpc>
                  <a:spcPct val="90000"/>
                </a:lnSpc>
                <a:spcBef>
                  <a:spcPct val="0"/>
                </a:spcBef>
                <a:spcAft>
                  <a:spcPct val="35000"/>
                </a:spcAft>
              </a:pPr>
              <a:r>
                <a:rPr lang="da-DK" sz="1400" dirty="0">
                  <a:solidFill>
                    <a:schemeClr val="tx1"/>
                  </a:solidFill>
                </a:rPr>
                <a:t>Andelen af timelønnede har været let stigende siden 2022. Der ses dog kun en svag stigning på 0,2 procentpoint fra 2024 til 2025.</a:t>
              </a:r>
            </a:p>
          </p:txBody>
        </p:sp>
        <p:sp>
          <p:nvSpPr>
            <p:cNvPr id="12" name="Ellipse 11" descr="Badge 4 med massiv udfyldning">
              <a:extLst>
                <a:ext uri="{FF2B5EF4-FFF2-40B4-BE49-F238E27FC236}">
                  <a16:creationId xmlns:a16="http://schemas.microsoft.com/office/drawing/2014/main" id="{C12AF2AF-D23B-4CF6-9C4E-FE0CA7AC6B81}"/>
                </a:ext>
              </a:extLst>
            </p:cNvPr>
            <p:cNvSpPr/>
            <p:nvPr/>
          </p:nvSpPr>
          <p:spPr>
            <a:xfrm>
              <a:off x="1789557" y="3350269"/>
              <a:ext cx="589508" cy="589508"/>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13" name="Kombinationstegning: figur 12">
              <a:extLst>
                <a:ext uri="{FF2B5EF4-FFF2-40B4-BE49-F238E27FC236}">
                  <a16:creationId xmlns:a16="http://schemas.microsoft.com/office/drawing/2014/main" id="{072A47BB-36E3-43E2-B832-8AE3B46C0F82}"/>
                </a:ext>
              </a:extLst>
            </p:cNvPr>
            <p:cNvSpPr/>
            <p:nvPr/>
          </p:nvSpPr>
          <p:spPr>
            <a:xfrm>
              <a:off x="2155454" y="4115826"/>
              <a:ext cx="8245402" cy="589509"/>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0" numCol="1" spcCol="1270" anchor="ctr" anchorCtr="0">
              <a:noAutofit/>
            </a:bodyPr>
            <a:lstStyle/>
            <a:p>
              <a:pPr defTabSz="488852">
                <a:lnSpc>
                  <a:spcPct val="90000"/>
                </a:lnSpc>
                <a:spcBef>
                  <a:spcPct val="0"/>
                </a:spcBef>
                <a:spcAft>
                  <a:spcPct val="35000"/>
                </a:spcAft>
              </a:pPr>
              <a:r>
                <a:rPr lang="da-DK" sz="1400" dirty="0">
                  <a:solidFill>
                    <a:schemeClr val="tx1"/>
                  </a:solidFill>
                </a:rPr>
                <a:t>Procentvis flere kommunalt ansatte kvinder end kommunalt ansatte mænd arbejder på deltid. 42,9 procent af kvinderne og 22,3 procent af mændene arbejder på deltid i 2025.</a:t>
              </a:r>
            </a:p>
          </p:txBody>
        </p:sp>
        <p:sp>
          <p:nvSpPr>
            <p:cNvPr id="14" name="Ellipse 13">
              <a:extLst>
                <a:ext uri="{FF2B5EF4-FFF2-40B4-BE49-F238E27FC236}">
                  <a16:creationId xmlns:a16="http://schemas.microsoft.com/office/drawing/2014/main" id="{6C5DD7CC-DAE9-4D86-95D6-877E07FFE753}"/>
                </a:ext>
              </a:extLst>
            </p:cNvPr>
            <p:cNvSpPr/>
            <p:nvPr/>
          </p:nvSpPr>
          <p:spPr>
            <a:xfrm>
              <a:off x="1789557" y="4115673"/>
              <a:ext cx="589508" cy="589508"/>
            </a:xfrm>
            <a:prstGeom prst="ellipse">
              <a:avLst/>
            </a:prstGeom>
            <a:blipFill>
              <a:blip>
                <a:extLs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15" name="Kombinationstegning: figur 14">
              <a:extLst>
                <a:ext uri="{FF2B5EF4-FFF2-40B4-BE49-F238E27FC236}">
                  <a16:creationId xmlns:a16="http://schemas.microsoft.com/office/drawing/2014/main" id="{5127C1F9-4AF5-425F-90D1-23EE8494116B}"/>
                </a:ext>
              </a:extLst>
            </p:cNvPr>
            <p:cNvSpPr/>
            <p:nvPr/>
          </p:nvSpPr>
          <p:spPr>
            <a:xfrm>
              <a:off x="2155454" y="4881308"/>
              <a:ext cx="8245402" cy="589509"/>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0" numCol="1" spcCol="1270" anchor="ctr" anchorCtr="0">
              <a:noAutofit/>
            </a:bodyPr>
            <a:lstStyle/>
            <a:p>
              <a:pPr defTabSz="488852">
                <a:lnSpc>
                  <a:spcPct val="90000"/>
                </a:lnSpc>
                <a:spcBef>
                  <a:spcPct val="0"/>
                </a:spcBef>
                <a:spcAft>
                  <a:spcPct val="35000"/>
                </a:spcAft>
              </a:pPr>
              <a:r>
                <a:rPr lang="da-DK" sz="1400" dirty="0">
                  <a:solidFill>
                    <a:schemeClr val="tx1"/>
                  </a:solidFill>
                </a:rPr>
                <a:t>Den største andel af fuldtidsansatte findes blandt de 42-53-årige kommunalt ansatte. Timeløn er mest udbredt blandt personer under 30 år – og især under 24 år.</a:t>
              </a:r>
            </a:p>
          </p:txBody>
        </p:sp>
        <p:sp>
          <p:nvSpPr>
            <p:cNvPr id="16" name="Ellipse 15" descr="Badge 6 med massiv udfyldning">
              <a:extLst>
                <a:ext uri="{FF2B5EF4-FFF2-40B4-BE49-F238E27FC236}">
                  <a16:creationId xmlns:a16="http://schemas.microsoft.com/office/drawing/2014/main" id="{50BC1EEA-3A40-4717-9718-834332CE66C7}"/>
                </a:ext>
              </a:extLst>
            </p:cNvPr>
            <p:cNvSpPr/>
            <p:nvPr/>
          </p:nvSpPr>
          <p:spPr>
            <a:xfrm>
              <a:off x="1789557" y="4881232"/>
              <a:ext cx="589508" cy="589508"/>
            </a:xfrm>
            <a:prstGeom prst="ellipse">
              <a:avLst/>
            </a:prstGeom>
            <a:blipFill>
              <a:blip>
                <a:extLs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sp>
          <p:nvSpPr>
            <p:cNvPr id="17" name="Kombinationstegning: figur 16">
              <a:extLst>
                <a:ext uri="{FF2B5EF4-FFF2-40B4-BE49-F238E27FC236}">
                  <a16:creationId xmlns:a16="http://schemas.microsoft.com/office/drawing/2014/main" id="{25F342AE-1FD3-4263-98FE-D163AEAD408C}"/>
                </a:ext>
              </a:extLst>
            </p:cNvPr>
            <p:cNvSpPr/>
            <p:nvPr/>
          </p:nvSpPr>
          <p:spPr>
            <a:xfrm>
              <a:off x="2155454" y="5646789"/>
              <a:ext cx="8245402" cy="589509"/>
            </a:xfrm>
            <a:custGeom>
              <a:avLst/>
              <a:gdLst>
                <a:gd name="connsiteX0" fmla="*/ 0 w 7453649"/>
                <a:gd name="connsiteY0" fmla="*/ 0 h 589508"/>
                <a:gd name="connsiteX1" fmla="*/ 7158895 w 7453649"/>
                <a:gd name="connsiteY1" fmla="*/ 0 h 589508"/>
                <a:gd name="connsiteX2" fmla="*/ 7453649 w 7453649"/>
                <a:gd name="connsiteY2" fmla="*/ 294754 h 589508"/>
                <a:gd name="connsiteX3" fmla="*/ 7158895 w 7453649"/>
                <a:gd name="connsiteY3" fmla="*/ 589508 h 589508"/>
                <a:gd name="connsiteX4" fmla="*/ 0 w 7453649"/>
                <a:gd name="connsiteY4" fmla="*/ 589508 h 589508"/>
                <a:gd name="connsiteX5" fmla="*/ 0 w 7453649"/>
                <a:gd name="connsiteY5" fmla="*/ 0 h 5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53649" h="589508">
                  <a:moveTo>
                    <a:pt x="7453649" y="589507"/>
                  </a:moveTo>
                  <a:lnTo>
                    <a:pt x="294754" y="589507"/>
                  </a:lnTo>
                  <a:lnTo>
                    <a:pt x="0" y="294754"/>
                  </a:lnTo>
                  <a:lnTo>
                    <a:pt x="294754" y="1"/>
                  </a:lnTo>
                  <a:lnTo>
                    <a:pt x="7453649" y="1"/>
                  </a:lnTo>
                  <a:lnTo>
                    <a:pt x="7453649" y="589507"/>
                  </a:lnTo>
                  <a:close/>
                </a:path>
              </a:pathLst>
            </a:custGeom>
            <a:solidFill>
              <a:schemeClr val="bg1">
                <a:lumMod val="9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7228" tIns="41901" rIns="78212" bIns="41900" numCol="1" spcCol="1270" anchor="ctr" anchorCtr="0">
              <a:noAutofit/>
            </a:bodyPr>
            <a:lstStyle/>
            <a:p>
              <a:pPr defTabSz="488852">
                <a:lnSpc>
                  <a:spcPct val="90000"/>
                </a:lnSpc>
                <a:spcBef>
                  <a:spcPct val="0"/>
                </a:spcBef>
                <a:spcAft>
                  <a:spcPct val="35000"/>
                </a:spcAft>
              </a:pPr>
              <a:r>
                <a:rPr lang="da-DK" sz="1400" dirty="0">
                  <a:solidFill>
                    <a:schemeClr val="tx1"/>
                  </a:solidFill>
                </a:rPr>
                <a:t>Siden 2017 er den gennemsnitlige ugentlige præsterede arbejdstid steget 6 minutter for månedslønnede (inkl. deltidsansatte) og faldet 9 minutter for de deltidsansatte. </a:t>
              </a:r>
            </a:p>
          </p:txBody>
        </p:sp>
        <p:sp>
          <p:nvSpPr>
            <p:cNvPr id="18" name="Ellipse 17" descr="Badge 7 med massiv udfyldning">
              <a:extLst>
                <a:ext uri="{FF2B5EF4-FFF2-40B4-BE49-F238E27FC236}">
                  <a16:creationId xmlns:a16="http://schemas.microsoft.com/office/drawing/2014/main" id="{1CB0A273-EAF5-4A33-8F53-B5F8854BCD8F}"/>
                </a:ext>
              </a:extLst>
            </p:cNvPr>
            <p:cNvSpPr/>
            <p:nvPr/>
          </p:nvSpPr>
          <p:spPr>
            <a:xfrm>
              <a:off x="1789557" y="5646714"/>
              <a:ext cx="589508" cy="589508"/>
            </a:xfrm>
            <a:prstGeom prst="ellipse">
              <a:avLst/>
            </a:prstGeom>
            <a:blipFill>
              <a:blip>
                <a:extLst>
                  <a:ext uri="{96DAC541-7B7A-43D3-8B79-37D633B846F1}">
                    <asvg:svgBlip xmlns:asvg="http://schemas.microsoft.com/office/drawing/2016/SVG/main" r:embed="rId9"/>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da-DK"/>
            </a:p>
          </p:txBody>
        </p:sp>
      </p:grpSp>
    </p:spTree>
    <p:extLst>
      <p:ext uri="{BB962C8B-B14F-4D97-AF65-F5344CB8AC3E}">
        <p14:creationId xmlns:p14="http://schemas.microsoft.com/office/powerpoint/2010/main" val="48681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F59A945-7D4A-4FD7-BAE2-E18952766852}"/>
              </a:ext>
            </a:extLst>
          </p:cNvPr>
          <p:cNvSpPr>
            <a:spLocks noGrp="1"/>
          </p:cNvSpPr>
          <p:nvPr>
            <p:ph type="body" sz="quarter" idx="10"/>
          </p:nvPr>
        </p:nvSpPr>
        <p:spPr/>
        <p:txBody>
          <a:bodyPr/>
          <a:lstStyle/>
          <a:p>
            <a:r>
              <a:rPr lang="da-DK" dirty="0"/>
              <a:t>Beskæftigelses-strukturen på det kommunale arbejdsmarkedet</a:t>
            </a:r>
          </a:p>
        </p:txBody>
      </p:sp>
    </p:spTree>
    <p:extLst>
      <p:ext uri="{BB962C8B-B14F-4D97-AF65-F5344CB8AC3E}">
        <p14:creationId xmlns:p14="http://schemas.microsoft.com/office/powerpoint/2010/main" val="69802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beskæftigelsesstrukturen</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4134121400"/>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324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Kombinationstegning: figur 17">
            <a:extLst>
              <a:ext uri="{FF2B5EF4-FFF2-40B4-BE49-F238E27FC236}">
                <a16:creationId xmlns:a16="http://schemas.microsoft.com/office/drawing/2014/main" id="{DE6543B8-4E12-48EA-9116-AB62CF8D63A7}"/>
              </a:ext>
            </a:extLst>
          </p:cNvPr>
          <p:cNvSpPr/>
          <p:nvPr/>
        </p:nvSpPr>
        <p:spPr>
          <a:xfrm>
            <a:off x="3502919" y="1988840"/>
            <a:ext cx="8171882" cy="3712720"/>
          </a:xfrm>
          <a:custGeom>
            <a:avLst/>
            <a:gdLst>
              <a:gd name="connsiteX0" fmla="*/ 2251710 w 8394390"/>
              <a:gd name="connsiteY0" fmla="*/ 0 h 4034790"/>
              <a:gd name="connsiteX1" fmla="*/ 2251717 w 8394390"/>
              <a:gd name="connsiteY1" fmla="*/ 1171 h 4034790"/>
              <a:gd name="connsiteX2" fmla="*/ 8394390 w 8394390"/>
              <a:gd name="connsiteY2" fmla="*/ 1171 h 4034790"/>
              <a:gd name="connsiteX3" fmla="*/ 8394390 w 8394390"/>
              <a:gd name="connsiteY3" fmla="*/ 4033619 h 4034790"/>
              <a:gd name="connsiteX4" fmla="*/ 2274564 w 8394390"/>
              <a:gd name="connsiteY4" fmla="*/ 4033619 h 4034790"/>
              <a:gd name="connsiteX5" fmla="*/ 2274570 w 8394390"/>
              <a:gd name="connsiteY5" fmla="*/ 4034790 h 4034790"/>
              <a:gd name="connsiteX6" fmla="*/ 2272780 w 8394390"/>
              <a:gd name="connsiteY6" fmla="*/ 4033619 h 4034790"/>
              <a:gd name="connsiteX7" fmla="*/ 2238732 w 8394390"/>
              <a:gd name="connsiteY7" fmla="*/ 4033619 h 4034790"/>
              <a:gd name="connsiteX8" fmla="*/ 2238732 w 8394390"/>
              <a:gd name="connsiteY8" fmla="*/ 4011345 h 4034790"/>
              <a:gd name="connsiteX9" fmla="*/ 1051560 w 8394390"/>
              <a:gd name="connsiteY9" fmla="*/ 3234690 h 4034790"/>
              <a:gd name="connsiteX10" fmla="*/ 0 w 8394390"/>
              <a:gd name="connsiteY10" fmla="*/ 217170 h 4034790"/>
              <a:gd name="connsiteX11" fmla="*/ 2238732 w 8394390"/>
              <a:gd name="connsiteY11" fmla="*/ 1252 h 4034790"/>
              <a:gd name="connsiteX12" fmla="*/ 2238732 w 8394390"/>
              <a:gd name="connsiteY12" fmla="*/ 1171 h 4034790"/>
              <a:gd name="connsiteX13" fmla="*/ 2239569 w 8394390"/>
              <a:gd name="connsiteY13" fmla="*/ 1171 h 4034790"/>
              <a:gd name="connsiteX0" fmla="*/ 2251710 w 8394390"/>
              <a:gd name="connsiteY0" fmla="*/ 0 h 4034790"/>
              <a:gd name="connsiteX1" fmla="*/ 2251717 w 8394390"/>
              <a:gd name="connsiteY1" fmla="*/ 1171 h 4034790"/>
              <a:gd name="connsiteX2" fmla="*/ 8394390 w 8394390"/>
              <a:gd name="connsiteY2" fmla="*/ 1171 h 4034790"/>
              <a:gd name="connsiteX3" fmla="*/ 8394390 w 8394390"/>
              <a:gd name="connsiteY3" fmla="*/ 4033619 h 4034790"/>
              <a:gd name="connsiteX4" fmla="*/ 2274564 w 8394390"/>
              <a:gd name="connsiteY4" fmla="*/ 4033619 h 4034790"/>
              <a:gd name="connsiteX5" fmla="*/ 2274570 w 8394390"/>
              <a:gd name="connsiteY5" fmla="*/ 4034790 h 4034790"/>
              <a:gd name="connsiteX6" fmla="*/ 2272780 w 8394390"/>
              <a:gd name="connsiteY6" fmla="*/ 4033619 h 4034790"/>
              <a:gd name="connsiteX7" fmla="*/ 2238732 w 8394390"/>
              <a:gd name="connsiteY7" fmla="*/ 4033619 h 4034790"/>
              <a:gd name="connsiteX8" fmla="*/ 2238732 w 8394390"/>
              <a:gd name="connsiteY8" fmla="*/ 4011345 h 4034790"/>
              <a:gd name="connsiteX9" fmla="*/ 1051560 w 8394390"/>
              <a:gd name="connsiteY9" fmla="*/ 3295650 h 4034790"/>
              <a:gd name="connsiteX10" fmla="*/ 0 w 8394390"/>
              <a:gd name="connsiteY10" fmla="*/ 217170 h 4034790"/>
              <a:gd name="connsiteX11" fmla="*/ 2238732 w 8394390"/>
              <a:gd name="connsiteY11" fmla="*/ 1252 h 4034790"/>
              <a:gd name="connsiteX12" fmla="*/ 2238732 w 8394390"/>
              <a:gd name="connsiteY12" fmla="*/ 1171 h 4034790"/>
              <a:gd name="connsiteX13" fmla="*/ 2239569 w 8394390"/>
              <a:gd name="connsiteY13" fmla="*/ 1171 h 4034790"/>
              <a:gd name="connsiteX14" fmla="*/ 2251710 w 8394390"/>
              <a:gd name="connsiteY14" fmla="*/ 0 h 4034790"/>
              <a:gd name="connsiteX0" fmla="*/ 2251710 w 8394390"/>
              <a:gd name="connsiteY0" fmla="*/ 0 h 4034790"/>
              <a:gd name="connsiteX1" fmla="*/ 2251717 w 8394390"/>
              <a:gd name="connsiteY1" fmla="*/ 1171 h 4034790"/>
              <a:gd name="connsiteX2" fmla="*/ 8394390 w 8394390"/>
              <a:gd name="connsiteY2" fmla="*/ 1171 h 4034790"/>
              <a:gd name="connsiteX3" fmla="*/ 8394390 w 8394390"/>
              <a:gd name="connsiteY3" fmla="*/ 4033619 h 4034790"/>
              <a:gd name="connsiteX4" fmla="*/ 2274564 w 8394390"/>
              <a:gd name="connsiteY4" fmla="*/ 4033619 h 4034790"/>
              <a:gd name="connsiteX5" fmla="*/ 2274570 w 8394390"/>
              <a:gd name="connsiteY5" fmla="*/ 4034790 h 4034790"/>
              <a:gd name="connsiteX6" fmla="*/ 2272780 w 8394390"/>
              <a:gd name="connsiteY6" fmla="*/ 4033619 h 4034790"/>
              <a:gd name="connsiteX7" fmla="*/ 2238732 w 8394390"/>
              <a:gd name="connsiteY7" fmla="*/ 4033619 h 4034790"/>
              <a:gd name="connsiteX8" fmla="*/ 2238732 w 8394390"/>
              <a:gd name="connsiteY8" fmla="*/ 4011345 h 4034790"/>
              <a:gd name="connsiteX9" fmla="*/ 373134 w 8394390"/>
              <a:gd name="connsiteY9" fmla="*/ 3639779 h 4034790"/>
              <a:gd name="connsiteX10" fmla="*/ 0 w 8394390"/>
              <a:gd name="connsiteY10" fmla="*/ 217170 h 4034790"/>
              <a:gd name="connsiteX11" fmla="*/ 2238732 w 8394390"/>
              <a:gd name="connsiteY11" fmla="*/ 1252 h 4034790"/>
              <a:gd name="connsiteX12" fmla="*/ 2238732 w 8394390"/>
              <a:gd name="connsiteY12" fmla="*/ 1171 h 4034790"/>
              <a:gd name="connsiteX13" fmla="*/ 2239569 w 8394390"/>
              <a:gd name="connsiteY13" fmla="*/ 1171 h 4034790"/>
              <a:gd name="connsiteX14" fmla="*/ 2251710 w 8394390"/>
              <a:gd name="connsiteY14" fmla="*/ 0 h 4034790"/>
              <a:gd name="connsiteX0" fmla="*/ 2251710 w 8394390"/>
              <a:gd name="connsiteY0" fmla="*/ 0 h 4034790"/>
              <a:gd name="connsiteX1" fmla="*/ 2251717 w 8394390"/>
              <a:gd name="connsiteY1" fmla="*/ 1171 h 4034790"/>
              <a:gd name="connsiteX2" fmla="*/ 8394390 w 8394390"/>
              <a:gd name="connsiteY2" fmla="*/ 1171 h 4034790"/>
              <a:gd name="connsiteX3" fmla="*/ 8394390 w 8394390"/>
              <a:gd name="connsiteY3" fmla="*/ 4033619 h 4034790"/>
              <a:gd name="connsiteX4" fmla="*/ 2274564 w 8394390"/>
              <a:gd name="connsiteY4" fmla="*/ 4033619 h 4034790"/>
              <a:gd name="connsiteX5" fmla="*/ 2274570 w 8394390"/>
              <a:gd name="connsiteY5" fmla="*/ 4034790 h 4034790"/>
              <a:gd name="connsiteX6" fmla="*/ 2272780 w 8394390"/>
              <a:gd name="connsiteY6" fmla="*/ 4033619 h 4034790"/>
              <a:gd name="connsiteX7" fmla="*/ 2238732 w 8394390"/>
              <a:gd name="connsiteY7" fmla="*/ 4033619 h 4034790"/>
              <a:gd name="connsiteX8" fmla="*/ 2297725 w 8394390"/>
              <a:gd name="connsiteY8" fmla="*/ 4031010 h 4034790"/>
              <a:gd name="connsiteX9" fmla="*/ 373134 w 8394390"/>
              <a:gd name="connsiteY9" fmla="*/ 3639779 h 4034790"/>
              <a:gd name="connsiteX10" fmla="*/ 0 w 8394390"/>
              <a:gd name="connsiteY10" fmla="*/ 217170 h 4034790"/>
              <a:gd name="connsiteX11" fmla="*/ 2238732 w 8394390"/>
              <a:gd name="connsiteY11" fmla="*/ 1252 h 4034790"/>
              <a:gd name="connsiteX12" fmla="*/ 2238732 w 8394390"/>
              <a:gd name="connsiteY12" fmla="*/ 1171 h 4034790"/>
              <a:gd name="connsiteX13" fmla="*/ 2239569 w 8394390"/>
              <a:gd name="connsiteY13" fmla="*/ 1171 h 4034790"/>
              <a:gd name="connsiteX14" fmla="*/ 2251710 w 8394390"/>
              <a:gd name="connsiteY14" fmla="*/ 0 h 40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94390" h="4034790">
                <a:moveTo>
                  <a:pt x="2251710" y="0"/>
                </a:moveTo>
                <a:cubicBezTo>
                  <a:pt x="2251712" y="390"/>
                  <a:pt x="2251715" y="781"/>
                  <a:pt x="2251717" y="1171"/>
                </a:cubicBezTo>
                <a:lnTo>
                  <a:pt x="8394390" y="1171"/>
                </a:lnTo>
                <a:lnTo>
                  <a:pt x="8394390" y="4033619"/>
                </a:lnTo>
                <a:lnTo>
                  <a:pt x="2274564" y="4033619"/>
                </a:lnTo>
                <a:cubicBezTo>
                  <a:pt x="2274566" y="4034009"/>
                  <a:pt x="2274568" y="4034400"/>
                  <a:pt x="2274570" y="4034790"/>
                </a:cubicBezTo>
                <a:lnTo>
                  <a:pt x="2272780" y="4033619"/>
                </a:lnTo>
                <a:lnTo>
                  <a:pt x="2238732" y="4033619"/>
                </a:lnTo>
                <a:lnTo>
                  <a:pt x="2297725" y="4031010"/>
                </a:lnTo>
                <a:lnTo>
                  <a:pt x="373134" y="3639779"/>
                </a:lnTo>
                <a:lnTo>
                  <a:pt x="0" y="217170"/>
                </a:lnTo>
                <a:lnTo>
                  <a:pt x="2238732" y="1252"/>
                </a:lnTo>
                <a:lnTo>
                  <a:pt x="2238732" y="1171"/>
                </a:lnTo>
                <a:lnTo>
                  <a:pt x="2239569" y="1171"/>
                </a:lnTo>
                <a:lnTo>
                  <a:pt x="2251710" y="0"/>
                </a:lnTo>
                <a:close/>
              </a:path>
            </a:pathLst>
          </a:custGeom>
          <a:solidFill>
            <a:schemeClr val="accent2">
              <a:alpha val="71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a-DK" dirty="0"/>
          </a:p>
        </p:txBody>
      </p:sp>
      <p:sp>
        <p:nvSpPr>
          <p:cNvPr id="2" name="Titel 1">
            <a:extLst>
              <a:ext uri="{FF2B5EF4-FFF2-40B4-BE49-F238E27FC236}">
                <a16:creationId xmlns:a16="http://schemas.microsoft.com/office/drawing/2014/main" id="{A62E5888-F64A-4D70-AB97-FA380FF19C59}"/>
              </a:ext>
            </a:extLst>
          </p:cNvPr>
          <p:cNvSpPr>
            <a:spLocks noGrp="1"/>
          </p:cNvSpPr>
          <p:nvPr>
            <p:ph type="title"/>
          </p:nvPr>
        </p:nvSpPr>
        <p:spPr>
          <a:xfrm>
            <a:off x="514800" y="459180"/>
            <a:ext cx="11160000" cy="415498"/>
          </a:xfrm>
        </p:spPr>
        <p:txBody>
          <a:bodyPr/>
          <a:lstStyle/>
          <a:p>
            <a:r>
              <a:rPr lang="da-DK" sz="3000" dirty="0"/>
              <a:t>Fordelingen af ansatte på fuldtid, deltid og timeløn 2025</a:t>
            </a:r>
          </a:p>
        </p:txBody>
      </p:sp>
      <p:sp>
        <p:nvSpPr>
          <p:cNvPr id="6" name="Titel 3">
            <a:extLst>
              <a:ext uri="{FF2B5EF4-FFF2-40B4-BE49-F238E27FC236}">
                <a16:creationId xmlns:a16="http://schemas.microsoft.com/office/drawing/2014/main" id="{136D50DA-F6C4-43B5-8631-73643C077D22}"/>
              </a:ext>
            </a:extLst>
          </p:cNvPr>
          <p:cNvSpPr txBox="1">
            <a:spLocks/>
          </p:cNvSpPr>
          <p:nvPr/>
        </p:nvSpPr>
        <p:spPr>
          <a:xfrm>
            <a:off x="928800" y="6292800"/>
            <a:ext cx="955889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 </a:t>
            </a:r>
          </a:p>
          <a:p>
            <a:r>
              <a:rPr lang="da-DK" sz="900" b="0" dirty="0">
                <a:solidFill>
                  <a:schemeClr val="tx1"/>
                </a:solidFill>
              </a:rPr>
              <a:t>Kilde:  KRL (Sirka), november 2025</a:t>
            </a:r>
          </a:p>
        </p:txBody>
      </p:sp>
      <p:sp>
        <p:nvSpPr>
          <p:cNvPr id="7" name="Tekstfelt 6">
            <a:extLst>
              <a:ext uri="{FF2B5EF4-FFF2-40B4-BE49-F238E27FC236}">
                <a16:creationId xmlns:a16="http://schemas.microsoft.com/office/drawing/2014/main" id="{2133B2F3-52E5-442D-9BF4-201E1314B61F}"/>
              </a:ext>
            </a:extLst>
          </p:cNvPr>
          <p:cNvSpPr txBox="1"/>
          <p:nvPr/>
        </p:nvSpPr>
        <p:spPr>
          <a:xfrm>
            <a:off x="514800" y="1005641"/>
            <a:ext cx="8028678"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a:t>
            </a:r>
            <a:r>
              <a:rPr lang="da-DK" sz="1200" dirty="0">
                <a:solidFill>
                  <a:schemeClr val="accent1"/>
                </a:solidFill>
                <a:latin typeface="+mj-lt"/>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samt andel deltidsansatte fordelt på aftalt ugentlig arbejdstid, 2025</a:t>
            </a:r>
            <a:endParaRPr lang="da-DK" dirty="0"/>
          </a:p>
        </p:txBody>
      </p:sp>
      <p:graphicFrame>
        <p:nvGraphicFramePr>
          <p:cNvPr id="11" name="Pladsholder til indhold 10">
            <a:extLst>
              <a:ext uri="{FF2B5EF4-FFF2-40B4-BE49-F238E27FC236}">
                <a16:creationId xmlns:a16="http://schemas.microsoft.com/office/drawing/2014/main" id="{6F4861D9-9F23-4F47-8FE8-05EE674E7E86}"/>
              </a:ext>
            </a:extLst>
          </p:cNvPr>
          <p:cNvGraphicFramePr>
            <a:graphicFrameLocks noGrp="1"/>
          </p:cNvGraphicFramePr>
          <p:nvPr>
            <p:ph idx="1"/>
            <p:extLst>
              <p:ext uri="{D42A27DB-BD31-4B8C-83A1-F6EECF244321}">
                <p14:modId xmlns:p14="http://schemas.microsoft.com/office/powerpoint/2010/main" val="1311240645"/>
              </p:ext>
            </p:extLst>
          </p:nvPr>
        </p:nvGraphicFramePr>
        <p:xfrm>
          <a:off x="515939" y="1595438"/>
          <a:ext cx="5507259" cy="42814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Diagram 14">
            <a:extLst>
              <a:ext uri="{FF2B5EF4-FFF2-40B4-BE49-F238E27FC236}">
                <a16:creationId xmlns:a16="http://schemas.microsoft.com/office/drawing/2014/main" id="{57703307-70A1-4EE4-9789-F0DE418CB5E2}"/>
              </a:ext>
            </a:extLst>
          </p:cNvPr>
          <p:cNvGraphicFramePr/>
          <p:nvPr>
            <p:extLst>
              <p:ext uri="{D42A27DB-BD31-4B8C-83A1-F6EECF244321}">
                <p14:modId xmlns:p14="http://schemas.microsoft.com/office/powerpoint/2010/main" val="1597870108"/>
              </p:ext>
            </p:extLst>
          </p:nvPr>
        </p:nvGraphicFramePr>
        <p:xfrm>
          <a:off x="5591151" y="2060848"/>
          <a:ext cx="5904655" cy="36298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2724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617E-7B4C-49BD-BDEF-33A96D3F3561}"/>
              </a:ext>
            </a:extLst>
          </p:cNvPr>
          <p:cNvSpPr>
            <a:spLocks noGrp="1"/>
          </p:cNvSpPr>
          <p:nvPr>
            <p:ph type="title"/>
          </p:nvPr>
        </p:nvSpPr>
        <p:spPr>
          <a:xfrm>
            <a:off x="514800" y="459180"/>
            <a:ext cx="11160000" cy="415498"/>
          </a:xfrm>
        </p:spPr>
        <p:txBody>
          <a:bodyPr/>
          <a:lstStyle/>
          <a:p>
            <a:r>
              <a:rPr lang="da-DK" sz="3000" dirty="0"/>
              <a:t>Udviklingen i antal ansatte fordelt på beskæftigelsesgrad</a:t>
            </a:r>
            <a:endParaRPr lang="da-DK" sz="3000" b="0" dirty="0"/>
          </a:p>
        </p:txBody>
      </p:sp>
      <p:sp>
        <p:nvSpPr>
          <p:cNvPr id="6" name="Titel 3">
            <a:extLst>
              <a:ext uri="{FF2B5EF4-FFF2-40B4-BE49-F238E27FC236}">
                <a16:creationId xmlns:a16="http://schemas.microsoft.com/office/drawing/2014/main" id="{85646267-C06B-4FEB-A4DE-7D0381FAD17B}"/>
              </a:ext>
            </a:extLst>
          </p:cNvPr>
          <p:cNvSpPr txBox="1">
            <a:spLocks/>
          </p:cNvSpPr>
          <p:nvPr/>
        </p:nvSpPr>
        <p:spPr>
          <a:xfrm>
            <a:off x="928800" y="6292800"/>
            <a:ext cx="8262750"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 </a:t>
            </a:r>
          </a:p>
          <a:p>
            <a:r>
              <a:rPr lang="da-DK" sz="900" b="0" dirty="0">
                <a:solidFill>
                  <a:schemeClr val="tx1"/>
                </a:solidFill>
              </a:rPr>
              <a:t>Kilde:  KRL (Sirka), november</a:t>
            </a:r>
          </a:p>
        </p:txBody>
      </p:sp>
      <p:sp>
        <p:nvSpPr>
          <p:cNvPr id="11" name="Tekstfelt 10">
            <a:extLst>
              <a:ext uri="{FF2B5EF4-FFF2-40B4-BE49-F238E27FC236}">
                <a16:creationId xmlns:a16="http://schemas.microsoft.com/office/drawing/2014/main" id="{3DC9211D-BE73-47E7-85AD-31786F25B6CD}"/>
              </a:ext>
            </a:extLst>
          </p:cNvPr>
          <p:cNvSpPr txBox="1"/>
          <p:nvPr/>
        </p:nvSpPr>
        <p:spPr>
          <a:xfrm>
            <a:off x="514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antal</a:t>
            </a:r>
            <a:r>
              <a:rPr lang="da-DK" sz="1200" dirty="0">
                <a:solidFill>
                  <a:schemeClr val="accent1"/>
                </a:solidFill>
                <a:latin typeface="+mj-lt"/>
              </a:rPr>
              <a:t> 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 antal personer</a:t>
            </a:r>
            <a:endParaRPr lang="da-DK" dirty="0"/>
          </a:p>
        </p:txBody>
      </p:sp>
      <p:graphicFrame>
        <p:nvGraphicFramePr>
          <p:cNvPr id="8" name="Pladsholder til indhold 7">
            <a:extLst>
              <a:ext uri="{FF2B5EF4-FFF2-40B4-BE49-F238E27FC236}">
                <a16:creationId xmlns:a16="http://schemas.microsoft.com/office/drawing/2014/main" id="{381607E4-0812-429C-B531-2FD348DCA919}"/>
              </a:ext>
            </a:extLst>
          </p:cNvPr>
          <p:cNvGraphicFramePr>
            <a:graphicFrameLocks noGrp="1"/>
          </p:cNvGraphicFramePr>
          <p:nvPr>
            <p:ph idx="1"/>
            <p:extLst>
              <p:ext uri="{D42A27DB-BD31-4B8C-83A1-F6EECF244321}">
                <p14:modId xmlns:p14="http://schemas.microsoft.com/office/powerpoint/2010/main" val="1038100905"/>
              </p:ext>
            </p:extLst>
          </p:nvPr>
        </p:nvGraphicFramePr>
        <p:xfrm>
          <a:off x="406574" y="1595438"/>
          <a:ext cx="7488832" cy="4281487"/>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DA660BE4-D237-4C87-82F0-2DFB3B861C25}"/>
              </a:ext>
            </a:extLst>
          </p:cNvPr>
          <p:cNvSpPr txBox="1"/>
          <p:nvPr/>
        </p:nvSpPr>
        <p:spPr>
          <a:xfrm>
            <a:off x="7823398" y="1004401"/>
            <a:ext cx="3960440" cy="376770"/>
          </a:xfrm>
          <a:prstGeom prst="rect">
            <a:avLst/>
          </a:prstGeom>
          <a:noFill/>
        </p:spPr>
        <p:txBody>
          <a:bodyPr wrap="square" lIns="0" tIns="0" rIns="0" bIns="0" rtlCol="0">
            <a:spAutoFit/>
          </a:bodyPr>
          <a:lstStyle/>
          <a:p>
            <a:pPr>
              <a:lnSpc>
                <a:spcPct val="104000"/>
              </a:lnSpc>
            </a:pPr>
            <a:r>
              <a:rPr lang="da-DK" sz="1200" dirty="0">
                <a:solidFill>
                  <a:schemeClr val="accent1"/>
                </a:solidFill>
                <a:latin typeface="+mj-lt"/>
              </a:rPr>
              <a:t>Ændring i antal ansatte fordelt på beskæftigelsesgrad, 2017-2025</a:t>
            </a:r>
          </a:p>
        </p:txBody>
      </p:sp>
      <p:graphicFrame>
        <p:nvGraphicFramePr>
          <p:cNvPr id="9" name="Diagram 8">
            <a:extLst>
              <a:ext uri="{FF2B5EF4-FFF2-40B4-BE49-F238E27FC236}">
                <a16:creationId xmlns:a16="http://schemas.microsoft.com/office/drawing/2014/main" id="{466B2EDC-05AD-4DB0-BBEB-E9E6AFABEE9F}"/>
              </a:ext>
            </a:extLst>
          </p:cNvPr>
          <p:cNvGraphicFramePr/>
          <p:nvPr>
            <p:extLst>
              <p:ext uri="{D42A27DB-BD31-4B8C-83A1-F6EECF244321}">
                <p14:modId xmlns:p14="http://schemas.microsoft.com/office/powerpoint/2010/main" val="1580861863"/>
              </p:ext>
            </p:extLst>
          </p:nvPr>
        </p:nvGraphicFramePr>
        <p:xfrm>
          <a:off x="7823398" y="1790965"/>
          <a:ext cx="4138746" cy="39598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6837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57252A-E655-4B34-890E-F9368179D4D9}"/>
              </a:ext>
            </a:extLst>
          </p:cNvPr>
          <p:cNvSpPr>
            <a:spLocks noGrp="1"/>
          </p:cNvSpPr>
          <p:nvPr>
            <p:ph type="title"/>
          </p:nvPr>
        </p:nvSpPr>
        <p:spPr>
          <a:xfrm>
            <a:off x="514800" y="459180"/>
            <a:ext cx="11160000" cy="415498"/>
          </a:xfrm>
        </p:spPr>
        <p:txBody>
          <a:bodyPr/>
          <a:lstStyle/>
          <a:p>
            <a:r>
              <a:rPr lang="da-DK" sz="3000" dirty="0"/>
              <a:t>Udviklingen i fordelingen af fuldtid, deltid og timeløn</a:t>
            </a:r>
          </a:p>
        </p:txBody>
      </p:sp>
      <p:sp>
        <p:nvSpPr>
          <p:cNvPr id="6" name="Titel 3">
            <a:extLst>
              <a:ext uri="{FF2B5EF4-FFF2-40B4-BE49-F238E27FC236}">
                <a16:creationId xmlns:a16="http://schemas.microsoft.com/office/drawing/2014/main" id="{3979770E-3215-46DC-8184-DFED340964AF}"/>
              </a:ext>
            </a:extLst>
          </p:cNvPr>
          <p:cNvSpPr txBox="1">
            <a:spLocks/>
          </p:cNvSpPr>
          <p:nvPr/>
        </p:nvSpPr>
        <p:spPr>
          <a:xfrm>
            <a:off x="928800" y="6292800"/>
            <a:ext cx="819074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 </a:t>
            </a:r>
          </a:p>
          <a:p>
            <a:r>
              <a:rPr lang="da-DK" sz="900" b="0" dirty="0">
                <a:solidFill>
                  <a:schemeClr val="tx1"/>
                </a:solidFill>
              </a:rPr>
              <a:t>Kilde:  KRL (Sirka), november</a:t>
            </a:r>
          </a:p>
        </p:txBody>
      </p:sp>
      <p:sp>
        <p:nvSpPr>
          <p:cNvPr id="7" name="Tekstfelt 6">
            <a:extLst>
              <a:ext uri="{FF2B5EF4-FFF2-40B4-BE49-F238E27FC236}">
                <a16:creationId xmlns:a16="http://schemas.microsoft.com/office/drawing/2014/main" id="{A6ACB696-A7D9-44B4-8775-F4FA5F0B6B0F}"/>
              </a:ext>
            </a:extLst>
          </p:cNvPr>
          <p:cNvSpPr txBox="1"/>
          <p:nvPr/>
        </p:nvSpPr>
        <p:spPr>
          <a:xfrm>
            <a:off x="550590" y="1004400"/>
            <a:ext cx="6574512" cy="184731"/>
          </a:xfrm>
          <a:prstGeom prst="rect">
            <a:avLst/>
          </a:prstGeom>
          <a:noFill/>
        </p:spPr>
        <p:txBody>
          <a:bodyPr wrap="square" lIns="0" tIns="0" rIns="0" bIns="0" rtlCol="0">
            <a:spAutoFit/>
          </a:bodyPr>
          <a:lstStyle/>
          <a:p>
            <a:pPr>
              <a:lnSpc>
                <a:spcPct val="104000"/>
              </a:lnSpc>
            </a:pPr>
            <a:r>
              <a:rPr lang="da-DK" sz="1200" dirty="0">
                <a:solidFill>
                  <a:schemeClr val="accent1"/>
                </a:solidFill>
                <a:latin typeface="+mj-lt"/>
              </a:rPr>
              <a:t>Udvikling i andel ansatte fordelt på beskæftigelsesgrad, 2017-2025</a:t>
            </a:r>
          </a:p>
        </p:txBody>
      </p:sp>
      <p:graphicFrame>
        <p:nvGraphicFramePr>
          <p:cNvPr id="11" name="Pladsholder til indhold 10">
            <a:extLst>
              <a:ext uri="{FF2B5EF4-FFF2-40B4-BE49-F238E27FC236}">
                <a16:creationId xmlns:a16="http://schemas.microsoft.com/office/drawing/2014/main" id="{AC77896E-6EC4-487A-BAE4-90F21CFA1632}"/>
              </a:ext>
            </a:extLst>
          </p:cNvPr>
          <p:cNvGraphicFramePr>
            <a:graphicFrameLocks noGrp="1"/>
          </p:cNvGraphicFramePr>
          <p:nvPr>
            <p:ph idx="1"/>
            <p:extLst>
              <p:ext uri="{D42A27DB-BD31-4B8C-83A1-F6EECF244321}">
                <p14:modId xmlns:p14="http://schemas.microsoft.com/office/powerpoint/2010/main" val="1940220762"/>
              </p:ext>
            </p:extLst>
          </p:nvPr>
        </p:nvGraphicFramePr>
        <p:xfrm>
          <a:off x="515938" y="1595438"/>
          <a:ext cx="7235452" cy="42814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4162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617E-7B4C-49BD-BDEF-33A96D3F3561}"/>
              </a:ext>
            </a:extLst>
          </p:cNvPr>
          <p:cNvSpPr>
            <a:spLocks noGrp="1"/>
          </p:cNvSpPr>
          <p:nvPr>
            <p:ph type="title"/>
          </p:nvPr>
        </p:nvSpPr>
        <p:spPr>
          <a:xfrm>
            <a:off x="514800" y="459180"/>
            <a:ext cx="11160000" cy="415498"/>
          </a:xfrm>
        </p:spPr>
        <p:txBody>
          <a:bodyPr/>
          <a:lstStyle/>
          <a:p>
            <a:r>
              <a:rPr lang="da-DK" sz="3000" dirty="0"/>
              <a:t>Udviklingen i aftalt ugentlig arbejdstid blandt deltidsansatte</a:t>
            </a:r>
            <a:endParaRPr lang="da-DK" sz="3000" b="0" dirty="0"/>
          </a:p>
        </p:txBody>
      </p:sp>
      <p:sp>
        <p:nvSpPr>
          <p:cNvPr id="6" name="Titel 3">
            <a:extLst>
              <a:ext uri="{FF2B5EF4-FFF2-40B4-BE49-F238E27FC236}">
                <a16:creationId xmlns:a16="http://schemas.microsoft.com/office/drawing/2014/main" id="{85646267-C06B-4FEB-A4DE-7D0381FAD17B}"/>
              </a:ext>
            </a:extLst>
          </p:cNvPr>
          <p:cNvSpPr txBox="1">
            <a:spLocks/>
          </p:cNvSpPr>
          <p:nvPr/>
        </p:nvSpPr>
        <p:spPr>
          <a:xfrm>
            <a:off x="928800" y="6292800"/>
            <a:ext cx="9630902"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Kilde:  KRL (Sirka), november</a:t>
            </a:r>
          </a:p>
        </p:txBody>
      </p:sp>
      <p:sp>
        <p:nvSpPr>
          <p:cNvPr id="11" name="Tekstfelt 10">
            <a:extLst>
              <a:ext uri="{FF2B5EF4-FFF2-40B4-BE49-F238E27FC236}">
                <a16:creationId xmlns:a16="http://schemas.microsoft.com/office/drawing/2014/main" id="{3DC9211D-BE73-47E7-85AD-31786F25B6CD}"/>
              </a:ext>
            </a:extLst>
          </p:cNvPr>
          <p:cNvSpPr txBox="1"/>
          <p:nvPr/>
        </p:nvSpPr>
        <p:spPr>
          <a:xfrm>
            <a:off x="550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deltidsansatte </a:t>
            </a:r>
            <a:r>
              <a:rPr lang="da-DK" sz="1200" dirty="0">
                <a:solidFill>
                  <a:srgbClr val="F29E05"/>
                </a:solidFill>
                <a:latin typeface="Calibri" panose="020F0502020204030204"/>
                <a:ea typeface="+mj-ea"/>
                <a:cs typeface="+mj-cs"/>
              </a:rPr>
              <a:t>fordelt på </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aftalt arbejdstid om ugen, 2017-2025</a:t>
            </a:r>
            <a:endParaRPr lang="da-DK" dirty="0"/>
          </a:p>
        </p:txBody>
      </p:sp>
      <p:graphicFrame>
        <p:nvGraphicFramePr>
          <p:cNvPr id="10" name="Pladsholder til indhold 9">
            <a:extLst>
              <a:ext uri="{FF2B5EF4-FFF2-40B4-BE49-F238E27FC236}">
                <a16:creationId xmlns:a16="http://schemas.microsoft.com/office/drawing/2014/main" id="{E14EC821-425D-4C59-8679-D0AF22FDEE26}"/>
              </a:ext>
            </a:extLst>
          </p:cNvPr>
          <p:cNvGraphicFramePr>
            <a:graphicFrameLocks noGrp="1"/>
          </p:cNvGraphicFramePr>
          <p:nvPr>
            <p:ph idx="1"/>
            <p:extLst>
              <p:ext uri="{D42A27DB-BD31-4B8C-83A1-F6EECF244321}">
                <p14:modId xmlns:p14="http://schemas.microsoft.com/office/powerpoint/2010/main" val="2448801309"/>
              </p:ext>
            </p:extLst>
          </p:nvPr>
        </p:nvGraphicFramePr>
        <p:xfrm>
          <a:off x="515938" y="1595438"/>
          <a:ext cx="8747125" cy="4281487"/>
        </p:xfrm>
        <a:graphic>
          <a:graphicData uri="http://schemas.openxmlformats.org/drawingml/2006/chart">
            <c:chart xmlns:c="http://schemas.openxmlformats.org/drawingml/2006/chart" xmlns:r="http://schemas.openxmlformats.org/officeDocument/2006/relationships" r:id="rId3"/>
          </a:graphicData>
        </a:graphic>
      </p:graphicFrame>
      <p:sp>
        <p:nvSpPr>
          <p:cNvPr id="7" name="Rektangel 6">
            <a:extLst>
              <a:ext uri="{FF2B5EF4-FFF2-40B4-BE49-F238E27FC236}">
                <a16:creationId xmlns:a16="http://schemas.microsoft.com/office/drawing/2014/main" id="{07357D84-7D94-4220-AB43-F20F972F0DFA}"/>
              </a:ext>
            </a:extLst>
          </p:cNvPr>
          <p:cNvSpPr/>
          <p:nvPr/>
        </p:nvSpPr>
        <p:spPr>
          <a:xfrm>
            <a:off x="10711803" y="0"/>
            <a:ext cx="1478610" cy="303809"/>
          </a:xfrm>
          <a:prstGeom prst="rect">
            <a:avLst/>
          </a:prstGeom>
          <a:solidFill>
            <a:schemeClr val="accent2"/>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t>Deltid</a:t>
            </a:r>
          </a:p>
        </p:txBody>
      </p:sp>
    </p:spTree>
    <p:extLst>
      <p:ext uri="{BB962C8B-B14F-4D97-AF65-F5344CB8AC3E}">
        <p14:creationId xmlns:p14="http://schemas.microsoft.com/office/powerpoint/2010/main" val="338296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617E-7B4C-49BD-BDEF-33A96D3F3561}"/>
              </a:ext>
            </a:extLst>
          </p:cNvPr>
          <p:cNvSpPr>
            <a:spLocks noGrp="1"/>
          </p:cNvSpPr>
          <p:nvPr>
            <p:ph type="title"/>
          </p:nvPr>
        </p:nvSpPr>
        <p:spPr>
          <a:xfrm>
            <a:off x="514800" y="459180"/>
            <a:ext cx="11160000" cy="415498"/>
          </a:xfrm>
        </p:spPr>
        <p:txBody>
          <a:bodyPr/>
          <a:lstStyle/>
          <a:p>
            <a:r>
              <a:rPr lang="da-DK" sz="3000" dirty="0"/>
              <a:t>Udviklingen i antal deltidsansatte fordelt på aftalt arbejdstid</a:t>
            </a:r>
            <a:endParaRPr lang="da-DK" sz="3000" b="0" dirty="0"/>
          </a:p>
        </p:txBody>
      </p:sp>
      <p:sp>
        <p:nvSpPr>
          <p:cNvPr id="6" name="Titel 3">
            <a:extLst>
              <a:ext uri="{FF2B5EF4-FFF2-40B4-BE49-F238E27FC236}">
                <a16:creationId xmlns:a16="http://schemas.microsoft.com/office/drawing/2014/main" id="{85646267-C06B-4FEB-A4DE-7D0381FAD17B}"/>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Kilde:  KRL (Sirka), november</a:t>
            </a:r>
          </a:p>
        </p:txBody>
      </p:sp>
      <p:sp>
        <p:nvSpPr>
          <p:cNvPr id="11" name="Tekstfelt 10">
            <a:extLst>
              <a:ext uri="{FF2B5EF4-FFF2-40B4-BE49-F238E27FC236}">
                <a16:creationId xmlns:a16="http://schemas.microsoft.com/office/drawing/2014/main" id="{3DC9211D-BE73-47E7-85AD-31786F25B6CD}"/>
              </a:ext>
            </a:extLst>
          </p:cNvPr>
          <p:cNvSpPr txBox="1"/>
          <p:nvPr/>
        </p:nvSpPr>
        <p:spPr>
          <a:xfrm>
            <a:off x="550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antal deltidsansatte </a:t>
            </a:r>
            <a:r>
              <a:rPr lang="da-DK" sz="1200" dirty="0">
                <a:solidFill>
                  <a:srgbClr val="F29E05"/>
                </a:solidFill>
                <a:latin typeface="Calibri" panose="020F0502020204030204"/>
                <a:ea typeface="+mj-ea"/>
                <a:cs typeface="+mj-cs"/>
              </a:rPr>
              <a:t>fordelt på </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aftalt arbejdstid om ugen, 2017-2025</a:t>
            </a:r>
            <a:endParaRPr lang="da-DK" dirty="0"/>
          </a:p>
        </p:txBody>
      </p:sp>
      <p:graphicFrame>
        <p:nvGraphicFramePr>
          <p:cNvPr id="8" name="Pladsholder til indhold 7">
            <a:extLst>
              <a:ext uri="{FF2B5EF4-FFF2-40B4-BE49-F238E27FC236}">
                <a16:creationId xmlns:a16="http://schemas.microsoft.com/office/drawing/2014/main" id="{381607E4-0812-429C-B531-2FD348DCA919}"/>
              </a:ext>
            </a:extLst>
          </p:cNvPr>
          <p:cNvGraphicFramePr>
            <a:graphicFrameLocks noGrp="1"/>
          </p:cNvGraphicFramePr>
          <p:nvPr>
            <p:ph idx="1"/>
            <p:extLst>
              <p:ext uri="{D42A27DB-BD31-4B8C-83A1-F6EECF244321}">
                <p14:modId xmlns:p14="http://schemas.microsoft.com/office/powerpoint/2010/main" val="1072065992"/>
              </p:ext>
            </p:extLst>
          </p:nvPr>
        </p:nvGraphicFramePr>
        <p:xfrm>
          <a:off x="515938" y="1595438"/>
          <a:ext cx="8747125" cy="4281487"/>
        </p:xfrm>
        <a:graphic>
          <a:graphicData uri="http://schemas.openxmlformats.org/drawingml/2006/chart">
            <c:chart xmlns:c="http://schemas.openxmlformats.org/drawingml/2006/chart" xmlns:r="http://schemas.openxmlformats.org/officeDocument/2006/relationships" r:id="rId3"/>
          </a:graphicData>
        </a:graphic>
      </p:graphicFrame>
      <p:sp>
        <p:nvSpPr>
          <p:cNvPr id="7" name="Rektangel 6">
            <a:extLst>
              <a:ext uri="{FF2B5EF4-FFF2-40B4-BE49-F238E27FC236}">
                <a16:creationId xmlns:a16="http://schemas.microsoft.com/office/drawing/2014/main" id="{74EB99E1-493C-477A-B48C-7B1711E3E56C}"/>
              </a:ext>
            </a:extLst>
          </p:cNvPr>
          <p:cNvSpPr/>
          <p:nvPr/>
        </p:nvSpPr>
        <p:spPr>
          <a:xfrm>
            <a:off x="10711803" y="0"/>
            <a:ext cx="1478610" cy="303809"/>
          </a:xfrm>
          <a:prstGeom prst="rect">
            <a:avLst/>
          </a:prstGeom>
          <a:solidFill>
            <a:schemeClr val="accent2"/>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t>Deltid</a:t>
            </a:r>
          </a:p>
        </p:txBody>
      </p:sp>
    </p:spTree>
    <p:extLst>
      <p:ext uri="{BB962C8B-B14F-4D97-AF65-F5344CB8AC3E}">
        <p14:creationId xmlns:p14="http://schemas.microsoft.com/office/powerpoint/2010/main" val="120079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4E25B6C-49BB-4C9A-8238-073B182B92C1}"/>
              </a:ext>
            </a:extLst>
          </p:cNvPr>
          <p:cNvSpPr>
            <a:spLocks noGrp="1"/>
          </p:cNvSpPr>
          <p:nvPr>
            <p:ph type="body" sz="quarter" idx="10"/>
          </p:nvPr>
        </p:nvSpPr>
        <p:spPr/>
        <p:txBody>
          <a:bodyPr/>
          <a:lstStyle/>
          <a:p>
            <a:r>
              <a:rPr lang="da-DK" dirty="0"/>
              <a:t>Kommunefordeling</a:t>
            </a:r>
          </a:p>
        </p:txBody>
      </p:sp>
    </p:spTree>
    <p:extLst>
      <p:ext uri="{BB962C8B-B14F-4D97-AF65-F5344CB8AC3E}">
        <p14:creationId xmlns:p14="http://schemas.microsoft.com/office/powerpoint/2010/main" val="18579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kommunefordeling</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3451640142"/>
              </p:ext>
            </p:extLst>
          </p:nvPr>
        </p:nvGraphicFramePr>
        <p:xfrm>
          <a:off x="406574" y="1196752"/>
          <a:ext cx="9721080"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2304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0F6D4-076E-46DE-9E25-356D29FBEB5F}"/>
              </a:ext>
            </a:extLst>
          </p:cNvPr>
          <p:cNvSpPr>
            <a:spLocks noGrp="1"/>
          </p:cNvSpPr>
          <p:nvPr>
            <p:ph type="title"/>
          </p:nvPr>
        </p:nvSpPr>
        <p:spPr>
          <a:xfrm>
            <a:off x="514800" y="459180"/>
            <a:ext cx="11160000" cy="415498"/>
          </a:xfrm>
        </p:spPr>
        <p:txBody>
          <a:bodyPr/>
          <a:lstStyle/>
          <a:p>
            <a:r>
              <a:rPr lang="da-DK" sz="3000" dirty="0"/>
              <a:t>Andel deltidsansatte fordelt på kommuner, 2025</a:t>
            </a:r>
          </a:p>
        </p:txBody>
      </p:sp>
      <p:sp>
        <p:nvSpPr>
          <p:cNvPr id="5" name="Titel 3">
            <a:extLst>
              <a:ext uri="{FF2B5EF4-FFF2-40B4-BE49-F238E27FC236}">
                <a16:creationId xmlns:a16="http://schemas.microsoft.com/office/drawing/2014/main" id="{5D2C350C-B609-4F2D-9030-99146F60F6AF}"/>
              </a:ext>
            </a:extLst>
          </p:cNvPr>
          <p:cNvSpPr txBox="1">
            <a:spLocks/>
          </p:cNvSpPr>
          <p:nvPr/>
        </p:nvSpPr>
        <p:spPr>
          <a:xfrm>
            <a:off x="928800" y="6292800"/>
            <a:ext cx="9584412"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a:t>
            </a:r>
            <a:br>
              <a:rPr lang="da-DK" sz="900" b="0" dirty="0">
                <a:solidFill>
                  <a:schemeClr val="tx1"/>
                </a:solidFill>
              </a:rPr>
            </a:br>
            <a:r>
              <a:rPr lang="da-DK" sz="900" b="0" dirty="0">
                <a:solidFill>
                  <a:schemeClr val="tx1"/>
                </a:solidFill>
              </a:rPr>
              <a:t>Kilde:  KRL (Særkørsel), november 2025</a:t>
            </a:r>
          </a:p>
        </p:txBody>
      </p:sp>
      <p:sp>
        <p:nvSpPr>
          <p:cNvPr id="9" name="Tekstfelt 8">
            <a:extLst>
              <a:ext uri="{FF2B5EF4-FFF2-40B4-BE49-F238E27FC236}">
                <a16:creationId xmlns:a16="http://schemas.microsoft.com/office/drawing/2014/main" id="{9B4BA817-C3D4-415E-B0CD-06FBFCA85234}"/>
              </a:ext>
            </a:extLst>
          </p:cNvPr>
          <p:cNvSpPr txBox="1"/>
          <p:nvPr/>
        </p:nvSpPr>
        <p:spPr>
          <a:xfrm>
            <a:off x="550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deltidsansatte af ansatte i alt, fordelt på kommuner, 2025</a:t>
            </a:r>
            <a:endParaRPr lang="da-DK" dirty="0"/>
          </a:p>
        </p:txBody>
      </p:sp>
      <p:sp>
        <p:nvSpPr>
          <p:cNvPr id="11" name="Tekstfelt 10">
            <a:extLst>
              <a:ext uri="{FF2B5EF4-FFF2-40B4-BE49-F238E27FC236}">
                <a16:creationId xmlns:a16="http://schemas.microsoft.com/office/drawing/2014/main" id="{1030C046-DA85-4873-A615-3544F853FB1F}"/>
              </a:ext>
            </a:extLst>
          </p:cNvPr>
          <p:cNvSpPr txBox="1"/>
          <p:nvPr/>
        </p:nvSpPr>
        <p:spPr>
          <a:xfrm>
            <a:off x="8470799" y="4086000"/>
            <a:ext cx="2184060" cy="784800"/>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700" b="1" dirty="0">
                <a:solidFill>
                  <a:sysClr val="windowText" lastClr="000000"/>
                </a:solidFill>
                <a:latin typeface="Calibri" panose="020F0502020204030204"/>
                <a:ea typeface="+mj-ea"/>
                <a:cs typeface="+mj-cs"/>
              </a:rPr>
              <a:t>Landsgennemsnit 2025</a:t>
            </a:r>
          </a:p>
          <a:p>
            <a:pPr algn="ctr"/>
            <a:r>
              <a:rPr lang="da-DK" sz="1700" b="1" dirty="0">
                <a:solidFill>
                  <a:sysClr val="windowText" lastClr="000000"/>
                </a:solidFill>
                <a:latin typeface="Calibri" panose="020F0502020204030204"/>
                <a:ea typeface="+mj-ea"/>
                <a:cs typeface="+mj-cs"/>
              </a:rPr>
              <a:t>37,7 pct. </a:t>
            </a:r>
            <a:endParaRPr lang="da-DK" sz="1200" b="1" dirty="0">
              <a:solidFill>
                <a:sysClr val="windowText" lastClr="000000"/>
              </a:solidFill>
              <a:latin typeface="Calibri" panose="020F0502020204030204"/>
              <a:ea typeface="+mj-ea"/>
              <a:cs typeface="+mj-cs"/>
            </a:endParaRPr>
          </a:p>
        </p:txBody>
      </p:sp>
      <p:sp>
        <p:nvSpPr>
          <p:cNvPr id="13" name="Rektangel 12">
            <a:extLst>
              <a:ext uri="{FF2B5EF4-FFF2-40B4-BE49-F238E27FC236}">
                <a16:creationId xmlns:a16="http://schemas.microsoft.com/office/drawing/2014/main" id="{73370EEF-56A7-49EF-813C-ED55AE17C062}"/>
              </a:ext>
            </a:extLst>
          </p:cNvPr>
          <p:cNvSpPr/>
          <p:nvPr/>
        </p:nvSpPr>
        <p:spPr>
          <a:xfrm>
            <a:off x="638083" y="1677599"/>
            <a:ext cx="3032220" cy="156767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da-DK" dirty="0">
                <a:solidFill>
                  <a:schemeClr val="tx2"/>
                </a:solidFill>
              </a:rPr>
              <a:t>Laveste andel deltid: </a:t>
            </a:r>
            <a:br>
              <a:rPr lang="da-DK" dirty="0">
                <a:solidFill>
                  <a:schemeClr val="tx2"/>
                </a:solidFill>
              </a:rPr>
            </a:br>
            <a:r>
              <a:rPr lang="da-DK" dirty="0">
                <a:solidFill>
                  <a:schemeClr val="tx2"/>
                </a:solidFill>
              </a:rPr>
              <a:t>30,7 pct.</a:t>
            </a:r>
          </a:p>
          <a:p>
            <a:pPr algn="ctr"/>
            <a:r>
              <a:rPr lang="da-DK" dirty="0">
                <a:solidFill>
                  <a:schemeClr val="tx2"/>
                </a:solidFill>
              </a:rPr>
              <a:t>Højeste andel deltid: </a:t>
            </a:r>
            <a:br>
              <a:rPr lang="da-DK" dirty="0">
                <a:solidFill>
                  <a:schemeClr val="tx2"/>
                </a:solidFill>
              </a:rPr>
            </a:br>
            <a:r>
              <a:rPr lang="da-DK" dirty="0">
                <a:solidFill>
                  <a:schemeClr val="tx2"/>
                </a:solidFill>
              </a:rPr>
              <a:t>58,3 pct.</a:t>
            </a:r>
          </a:p>
          <a:p>
            <a:pPr algn="ctr"/>
            <a:r>
              <a:rPr lang="da-DK" dirty="0">
                <a:solidFill>
                  <a:schemeClr val="tx2"/>
                </a:solidFill>
              </a:rPr>
              <a:t>Forskel: 27,6 pct.-point</a:t>
            </a:r>
          </a:p>
        </p:txBody>
      </p:sp>
      <p:sp>
        <p:nvSpPr>
          <p:cNvPr id="15" name="Tekstfelt 14">
            <a:extLst>
              <a:ext uri="{FF2B5EF4-FFF2-40B4-BE49-F238E27FC236}">
                <a16:creationId xmlns:a16="http://schemas.microsoft.com/office/drawing/2014/main" id="{BB1B3ED7-0979-4D84-960F-D26D5924BE14}"/>
              </a:ext>
            </a:extLst>
          </p:cNvPr>
          <p:cNvSpPr txBox="1"/>
          <p:nvPr/>
        </p:nvSpPr>
        <p:spPr>
          <a:xfrm>
            <a:off x="8776696" y="4964400"/>
            <a:ext cx="1656855" cy="561600"/>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200" b="1" dirty="0">
                <a:solidFill>
                  <a:sysClr val="windowText" lastClr="000000"/>
                </a:solidFill>
                <a:latin typeface="Calibri" panose="020F0502020204030204"/>
                <a:ea typeface="+mj-ea"/>
                <a:cs typeface="+mj-cs"/>
              </a:rPr>
              <a:t>Landsgennemsnit 2017</a:t>
            </a:r>
          </a:p>
          <a:p>
            <a:pPr algn="ctr"/>
            <a:r>
              <a:rPr lang="da-DK" sz="1200" b="1" dirty="0">
                <a:solidFill>
                  <a:sysClr val="windowText" lastClr="000000"/>
                </a:solidFill>
                <a:latin typeface="Calibri" panose="020F0502020204030204"/>
                <a:ea typeface="+mj-ea"/>
                <a:cs typeface="+mj-cs"/>
              </a:rPr>
              <a:t>40,1 pct. </a:t>
            </a:r>
          </a:p>
        </p:txBody>
      </p:sp>
      <p:pic>
        <p:nvPicPr>
          <p:cNvPr id="19" name="Billede 18">
            <a:extLst>
              <a:ext uri="{FF2B5EF4-FFF2-40B4-BE49-F238E27FC236}">
                <a16:creationId xmlns:a16="http://schemas.microsoft.com/office/drawing/2014/main" id="{75BE563F-6316-0DD7-6212-72E4FAB160E1}"/>
              </a:ext>
            </a:extLst>
          </p:cNvPr>
          <p:cNvPicPr preferRelativeResize="0">
            <a:picLocks/>
          </p:cNvPicPr>
          <p:nvPr/>
        </p:nvPicPr>
        <p:blipFill>
          <a:blip r:embed="rId2"/>
          <a:stretch>
            <a:fillRect/>
          </a:stretch>
        </p:blipFill>
        <p:spPr>
          <a:xfrm>
            <a:off x="7887600" y="1908000"/>
            <a:ext cx="2502000" cy="1674000"/>
          </a:xfrm>
          <a:prstGeom prst="rect">
            <a:avLst/>
          </a:prstGeom>
        </p:spPr>
      </p:pic>
      <p:pic>
        <p:nvPicPr>
          <p:cNvPr id="21" name="Billede 20">
            <a:extLst>
              <a:ext uri="{FF2B5EF4-FFF2-40B4-BE49-F238E27FC236}">
                <a16:creationId xmlns:a16="http://schemas.microsoft.com/office/drawing/2014/main" id="{3B994E07-BC3F-F65C-26EA-0FCEEB0529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5200" y="1328400"/>
            <a:ext cx="3949200" cy="4777258"/>
          </a:xfrm>
          <a:prstGeom prst="rect">
            <a:avLst/>
          </a:prstGeom>
        </p:spPr>
      </p:pic>
      <p:graphicFrame>
        <p:nvGraphicFramePr>
          <p:cNvPr id="4" name="Tabel 3">
            <a:extLst>
              <a:ext uri="{FF2B5EF4-FFF2-40B4-BE49-F238E27FC236}">
                <a16:creationId xmlns:a16="http://schemas.microsoft.com/office/drawing/2014/main" id="{7FF06507-3381-4459-84BA-FC7B3C15CCA8}"/>
              </a:ext>
            </a:extLst>
          </p:cNvPr>
          <p:cNvGraphicFramePr>
            <a:graphicFrameLocks noGrp="1"/>
          </p:cNvGraphicFramePr>
          <p:nvPr>
            <p:extLst>
              <p:ext uri="{D42A27DB-BD31-4B8C-83A1-F6EECF244321}">
                <p14:modId xmlns:p14="http://schemas.microsoft.com/office/powerpoint/2010/main" val="213230693"/>
              </p:ext>
            </p:extLst>
          </p:nvPr>
        </p:nvGraphicFramePr>
        <p:xfrm>
          <a:off x="10271670" y="1913765"/>
          <a:ext cx="1152128" cy="1640530"/>
        </p:xfrm>
        <a:graphic>
          <a:graphicData uri="http://schemas.openxmlformats.org/drawingml/2006/table">
            <a:tbl>
              <a:tblPr>
                <a:tableStyleId>{2D5ABB26-0587-4C30-8999-92F81FD0307C}</a:tableStyleId>
              </a:tblPr>
              <a:tblGrid>
                <a:gridCol w="1152128">
                  <a:extLst>
                    <a:ext uri="{9D8B030D-6E8A-4147-A177-3AD203B41FA5}">
                      <a16:colId xmlns:a16="http://schemas.microsoft.com/office/drawing/2014/main" val="376033234"/>
                    </a:ext>
                  </a:extLst>
                </a:gridCol>
              </a:tblGrid>
              <a:tr h="328106">
                <a:tc>
                  <a:txBody>
                    <a:bodyPr/>
                    <a:lstStyle/>
                    <a:p>
                      <a:pPr algn="ctr" fontAlgn="b"/>
                      <a:r>
                        <a:rPr lang="da-DK" sz="1000" u="none" strike="noStrike" dirty="0">
                          <a:solidFill>
                            <a:schemeClr val="bg1">
                              <a:lumMod val="50000"/>
                            </a:schemeClr>
                          </a:solidFill>
                          <a:effectLst/>
                        </a:rPr>
                        <a:t>(20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35588660"/>
                  </a:ext>
                </a:extLst>
              </a:tr>
              <a:tr h="32810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(20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829345481"/>
                  </a:ext>
                </a:extLst>
              </a:tr>
              <a:tr h="32810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(20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06913490"/>
                  </a:ext>
                </a:extLst>
              </a:tr>
              <a:tr h="32810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(20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20196479"/>
                  </a:ext>
                </a:extLst>
              </a:tr>
              <a:tr h="32810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(18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73653349"/>
                  </a:ext>
                </a:extLst>
              </a:tr>
            </a:tbl>
          </a:graphicData>
        </a:graphic>
      </p:graphicFrame>
    </p:spTree>
    <p:extLst>
      <p:ext uri="{BB962C8B-B14F-4D97-AF65-F5344CB8AC3E}">
        <p14:creationId xmlns:p14="http://schemas.microsoft.com/office/powerpoint/2010/main" val="225411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0F6D4-076E-46DE-9E25-356D29FBEB5F}"/>
              </a:ext>
            </a:extLst>
          </p:cNvPr>
          <p:cNvSpPr>
            <a:spLocks noGrp="1"/>
          </p:cNvSpPr>
          <p:nvPr>
            <p:ph type="title"/>
          </p:nvPr>
        </p:nvSpPr>
        <p:spPr>
          <a:xfrm>
            <a:off x="514800" y="459180"/>
            <a:ext cx="11160000" cy="415498"/>
          </a:xfrm>
        </p:spPr>
        <p:txBody>
          <a:bodyPr/>
          <a:lstStyle/>
          <a:p>
            <a:r>
              <a:rPr lang="da-DK" sz="3000" dirty="0"/>
              <a:t>Andel fuldtidsansatte fordelt på kommuner, 2025</a:t>
            </a:r>
          </a:p>
        </p:txBody>
      </p:sp>
      <p:sp>
        <p:nvSpPr>
          <p:cNvPr id="5" name="Titel 3">
            <a:extLst>
              <a:ext uri="{FF2B5EF4-FFF2-40B4-BE49-F238E27FC236}">
                <a16:creationId xmlns:a16="http://schemas.microsoft.com/office/drawing/2014/main" id="{5D2C350C-B609-4F2D-9030-99146F60F6AF}"/>
              </a:ext>
            </a:extLst>
          </p:cNvPr>
          <p:cNvSpPr txBox="1">
            <a:spLocks/>
          </p:cNvSpPr>
          <p:nvPr/>
        </p:nvSpPr>
        <p:spPr>
          <a:xfrm>
            <a:off x="928800" y="6292800"/>
            <a:ext cx="9630902"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a:t>
            </a:r>
            <a:br>
              <a:rPr lang="da-DK" sz="900" b="0" dirty="0">
                <a:solidFill>
                  <a:schemeClr val="tx1"/>
                </a:solidFill>
              </a:rPr>
            </a:br>
            <a:r>
              <a:rPr lang="da-DK" sz="900" b="0" dirty="0">
                <a:solidFill>
                  <a:schemeClr val="tx1"/>
                </a:solidFill>
              </a:rPr>
              <a:t>Kilde:  KRL (Særkørsel), november 2025</a:t>
            </a:r>
          </a:p>
        </p:txBody>
      </p:sp>
      <p:sp>
        <p:nvSpPr>
          <p:cNvPr id="9" name="Tekstfelt 8">
            <a:extLst>
              <a:ext uri="{FF2B5EF4-FFF2-40B4-BE49-F238E27FC236}">
                <a16:creationId xmlns:a16="http://schemas.microsoft.com/office/drawing/2014/main" id="{9B4BA817-C3D4-415E-B0CD-06FBFCA85234}"/>
              </a:ext>
            </a:extLst>
          </p:cNvPr>
          <p:cNvSpPr txBox="1"/>
          <p:nvPr/>
        </p:nvSpPr>
        <p:spPr>
          <a:xfrm>
            <a:off x="550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a:t>
            </a:r>
            <a:r>
              <a:rPr lang="da-DK" sz="1200" dirty="0">
                <a:solidFill>
                  <a:srgbClr val="F29E05"/>
                </a:solidFill>
                <a:latin typeface="Calibri" panose="020F0502020204030204"/>
                <a:ea typeface="+mj-ea"/>
                <a:cs typeface="+mj-cs"/>
              </a:rPr>
              <a:t>fuldtids</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ansatte af ansatte i alt, fordelt på kommuner, 2025</a:t>
            </a:r>
            <a:endParaRPr lang="da-DK" dirty="0"/>
          </a:p>
        </p:txBody>
      </p:sp>
      <p:sp>
        <p:nvSpPr>
          <p:cNvPr id="10" name="Tekstfelt 9">
            <a:extLst>
              <a:ext uri="{FF2B5EF4-FFF2-40B4-BE49-F238E27FC236}">
                <a16:creationId xmlns:a16="http://schemas.microsoft.com/office/drawing/2014/main" id="{721E66EA-F9E7-4330-85FC-6395EFDE037E}"/>
              </a:ext>
            </a:extLst>
          </p:cNvPr>
          <p:cNvSpPr txBox="1"/>
          <p:nvPr/>
        </p:nvSpPr>
        <p:spPr>
          <a:xfrm>
            <a:off x="8470799" y="4085708"/>
            <a:ext cx="2184060" cy="783452"/>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700" b="1" dirty="0">
                <a:solidFill>
                  <a:sysClr val="windowText" lastClr="000000"/>
                </a:solidFill>
                <a:latin typeface="Calibri" panose="020F0502020204030204"/>
                <a:ea typeface="+mj-ea"/>
                <a:cs typeface="+mj-cs"/>
              </a:rPr>
              <a:t>Landsgennemsnit 2025 47,2 pct. </a:t>
            </a:r>
          </a:p>
        </p:txBody>
      </p:sp>
      <p:sp>
        <p:nvSpPr>
          <p:cNvPr id="14" name="Rektangel 13">
            <a:extLst>
              <a:ext uri="{FF2B5EF4-FFF2-40B4-BE49-F238E27FC236}">
                <a16:creationId xmlns:a16="http://schemas.microsoft.com/office/drawing/2014/main" id="{8CDDE982-9FAA-4B8B-BE1F-12E58F1AB82B}"/>
              </a:ext>
            </a:extLst>
          </p:cNvPr>
          <p:cNvSpPr/>
          <p:nvPr/>
        </p:nvSpPr>
        <p:spPr>
          <a:xfrm>
            <a:off x="638083" y="1677599"/>
            <a:ext cx="3032220" cy="156767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da-DK" dirty="0">
                <a:solidFill>
                  <a:schemeClr val="tx2"/>
                </a:solidFill>
              </a:rPr>
              <a:t>Laveste andel fuldtid: </a:t>
            </a:r>
            <a:br>
              <a:rPr lang="da-DK" dirty="0">
                <a:solidFill>
                  <a:schemeClr val="tx2"/>
                </a:solidFill>
              </a:rPr>
            </a:br>
            <a:r>
              <a:rPr lang="da-DK" dirty="0">
                <a:solidFill>
                  <a:schemeClr val="tx2"/>
                </a:solidFill>
              </a:rPr>
              <a:t>31,4 pct.</a:t>
            </a:r>
          </a:p>
          <a:p>
            <a:pPr algn="ctr"/>
            <a:r>
              <a:rPr lang="da-DK" dirty="0">
                <a:solidFill>
                  <a:schemeClr val="tx2"/>
                </a:solidFill>
              </a:rPr>
              <a:t>Højeste andel fuldtid: </a:t>
            </a:r>
            <a:br>
              <a:rPr lang="da-DK" dirty="0">
                <a:solidFill>
                  <a:schemeClr val="tx2"/>
                </a:solidFill>
              </a:rPr>
            </a:br>
            <a:r>
              <a:rPr lang="da-DK" dirty="0">
                <a:solidFill>
                  <a:schemeClr val="tx2"/>
                </a:solidFill>
              </a:rPr>
              <a:t>58,8 pct.</a:t>
            </a:r>
          </a:p>
          <a:p>
            <a:pPr algn="ctr"/>
            <a:r>
              <a:rPr lang="da-DK" dirty="0">
                <a:solidFill>
                  <a:schemeClr val="tx2"/>
                </a:solidFill>
              </a:rPr>
              <a:t>Forskel: 27,4 pct.-point</a:t>
            </a:r>
          </a:p>
        </p:txBody>
      </p:sp>
      <p:sp>
        <p:nvSpPr>
          <p:cNvPr id="15" name="Tekstfelt 14">
            <a:extLst>
              <a:ext uri="{FF2B5EF4-FFF2-40B4-BE49-F238E27FC236}">
                <a16:creationId xmlns:a16="http://schemas.microsoft.com/office/drawing/2014/main" id="{3D47C4C5-D5DB-47C5-956B-883B09B105B4}"/>
              </a:ext>
            </a:extLst>
          </p:cNvPr>
          <p:cNvSpPr txBox="1"/>
          <p:nvPr/>
        </p:nvSpPr>
        <p:spPr>
          <a:xfrm>
            <a:off x="8776696" y="4964809"/>
            <a:ext cx="1656855" cy="561059"/>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200" b="1" dirty="0">
                <a:solidFill>
                  <a:sysClr val="windowText" lastClr="000000"/>
                </a:solidFill>
                <a:latin typeface="Calibri" panose="020F0502020204030204"/>
                <a:ea typeface="+mj-ea"/>
                <a:cs typeface="+mj-cs"/>
              </a:rPr>
              <a:t>Landsgennemsnit 2017</a:t>
            </a:r>
          </a:p>
          <a:p>
            <a:pPr algn="ctr"/>
            <a:r>
              <a:rPr lang="da-DK" sz="1200" b="1" dirty="0">
                <a:solidFill>
                  <a:sysClr val="windowText" lastClr="000000"/>
                </a:solidFill>
                <a:latin typeface="Calibri" panose="020F0502020204030204"/>
                <a:ea typeface="+mj-ea"/>
                <a:cs typeface="+mj-cs"/>
              </a:rPr>
              <a:t>46,4 pct. </a:t>
            </a:r>
          </a:p>
        </p:txBody>
      </p:sp>
      <p:graphicFrame>
        <p:nvGraphicFramePr>
          <p:cNvPr id="11" name="Tabel 10">
            <a:extLst>
              <a:ext uri="{FF2B5EF4-FFF2-40B4-BE49-F238E27FC236}">
                <a16:creationId xmlns:a16="http://schemas.microsoft.com/office/drawing/2014/main" id="{9EA9D3DB-5BFE-4CD0-A23D-62A06CF95973}"/>
              </a:ext>
            </a:extLst>
          </p:cNvPr>
          <p:cNvGraphicFramePr>
            <a:graphicFrameLocks noGrp="1"/>
          </p:cNvGraphicFramePr>
          <p:nvPr>
            <p:extLst>
              <p:ext uri="{D42A27DB-BD31-4B8C-83A1-F6EECF244321}">
                <p14:modId xmlns:p14="http://schemas.microsoft.com/office/powerpoint/2010/main" val="3350375818"/>
              </p:ext>
            </p:extLst>
          </p:nvPr>
        </p:nvGraphicFramePr>
        <p:xfrm>
          <a:off x="10433550" y="1893308"/>
          <a:ext cx="897470" cy="1659565"/>
        </p:xfrm>
        <a:graphic>
          <a:graphicData uri="http://schemas.openxmlformats.org/drawingml/2006/table">
            <a:tbl>
              <a:tblPr>
                <a:tableStyleId>{2D5ABB26-0587-4C30-8999-92F81FD0307C}</a:tableStyleId>
              </a:tblPr>
              <a:tblGrid>
                <a:gridCol w="897470">
                  <a:extLst>
                    <a:ext uri="{9D8B030D-6E8A-4147-A177-3AD203B41FA5}">
                      <a16:colId xmlns:a16="http://schemas.microsoft.com/office/drawing/2014/main" val="376033234"/>
                    </a:ext>
                  </a:extLst>
                </a:gridCol>
              </a:tblGrid>
              <a:tr h="331913">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1435588660"/>
                  </a:ext>
                </a:extLst>
              </a:tr>
              <a:tr h="331913">
                <a:tc>
                  <a:txBody>
                    <a:bodyPr/>
                    <a:lstStyle/>
                    <a:p>
                      <a:pPr algn="ctr" fontAlgn="b"/>
                      <a:r>
                        <a:rPr lang="da-DK" sz="1000" b="0" i="0" u="none" strike="noStrike" dirty="0">
                          <a:solidFill>
                            <a:schemeClr val="bg1">
                              <a:lumMod val="50000"/>
                            </a:schemeClr>
                          </a:solidFill>
                          <a:effectLst/>
                          <a:latin typeface="+mj-lt"/>
                        </a:rPr>
                        <a:t>(23 kommuner)</a:t>
                      </a:r>
                    </a:p>
                  </a:txBody>
                  <a:tcPr marL="9525" marR="9525" marT="9525" marB="0" anchor="ctr"/>
                </a:tc>
                <a:extLst>
                  <a:ext uri="{0D108BD9-81ED-4DB2-BD59-A6C34878D82A}">
                    <a16:rowId xmlns:a16="http://schemas.microsoft.com/office/drawing/2014/main" val="829345481"/>
                  </a:ext>
                </a:extLst>
              </a:tr>
              <a:tr h="331913">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2706913490"/>
                  </a:ext>
                </a:extLst>
              </a:tr>
              <a:tr h="331913">
                <a:tc>
                  <a:txBody>
                    <a:bodyPr/>
                    <a:lstStyle/>
                    <a:p>
                      <a:pPr algn="ctr" fontAlgn="b"/>
                      <a:r>
                        <a:rPr lang="da-DK" sz="1000" b="0" i="0" u="none" strike="noStrike" dirty="0">
                          <a:solidFill>
                            <a:schemeClr val="bg1">
                              <a:lumMod val="50000"/>
                            </a:schemeClr>
                          </a:solidFill>
                          <a:effectLst/>
                          <a:latin typeface="+mj-lt"/>
                        </a:rPr>
                        <a:t>(17 kommuner)</a:t>
                      </a:r>
                    </a:p>
                  </a:txBody>
                  <a:tcPr marL="9525" marR="9525" marT="9525" marB="0" anchor="ctr"/>
                </a:tc>
                <a:extLst>
                  <a:ext uri="{0D108BD9-81ED-4DB2-BD59-A6C34878D82A}">
                    <a16:rowId xmlns:a16="http://schemas.microsoft.com/office/drawing/2014/main" val="3520196479"/>
                  </a:ext>
                </a:extLst>
              </a:tr>
              <a:tr h="331913">
                <a:tc>
                  <a:txBody>
                    <a:bodyPr/>
                    <a:lstStyle/>
                    <a:p>
                      <a:pPr algn="ctr" fontAlgn="b"/>
                      <a:r>
                        <a:rPr lang="da-DK" sz="1000" b="0" i="0" u="none" strike="noStrike" dirty="0">
                          <a:solidFill>
                            <a:schemeClr val="bg1">
                              <a:lumMod val="50000"/>
                            </a:schemeClr>
                          </a:solidFill>
                          <a:effectLst/>
                          <a:latin typeface="+mj-lt"/>
                        </a:rPr>
                        <a:t>(18 kommuner)</a:t>
                      </a:r>
                    </a:p>
                  </a:txBody>
                  <a:tcPr marL="9525" marR="9525" marT="9525" marB="0" anchor="ctr"/>
                </a:tc>
                <a:extLst>
                  <a:ext uri="{0D108BD9-81ED-4DB2-BD59-A6C34878D82A}">
                    <a16:rowId xmlns:a16="http://schemas.microsoft.com/office/drawing/2014/main" val="1473653349"/>
                  </a:ext>
                </a:extLst>
              </a:tr>
            </a:tbl>
          </a:graphicData>
        </a:graphic>
      </p:graphicFrame>
      <p:pic>
        <p:nvPicPr>
          <p:cNvPr id="19" name="Billede 18">
            <a:extLst>
              <a:ext uri="{FF2B5EF4-FFF2-40B4-BE49-F238E27FC236}">
                <a16:creationId xmlns:a16="http://schemas.microsoft.com/office/drawing/2014/main" id="{7AE8316B-335D-222F-42ED-42CD9FD2D1FE}"/>
              </a:ext>
            </a:extLst>
          </p:cNvPr>
          <p:cNvPicPr>
            <a:picLocks noChangeAspect="1"/>
          </p:cNvPicPr>
          <p:nvPr/>
        </p:nvPicPr>
        <p:blipFill>
          <a:blip r:embed="rId2"/>
          <a:stretch>
            <a:fillRect/>
          </a:stretch>
        </p:blipFill>
        <p:spPr>
          <a:xfrm>
            <a:off x="7887599" y="1908001"/>
            <a:ext cx="2545951" cy="1659563"/>
          </a:xfrm>
          <a:prstGeom prst="rect">
            <a:avLst/>
          </a:prstGeom>
        </p:spPr>
      </p:pic>
      <p:pic>
        <p:nvPicPr>
          <p:cNvPr id="21" name="Billede 20">
            <a:extLst>
              <a:ext uri="{FF2B5EF4-FFF2-40B4-BE49-F238E27FC236}">
                <a16:creationId xmlns:a16="http://schemas.microsoft.com/office/drawing/2014/main" id="{B4688924-85C5-496A-1112-E3DA37D176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5200" y="1328400"/>
            <a:ext cx="3949200" cy="4777257"/>
          </a:xfrm>
          <a:prstGeom prst="rect">
            <a:avLst/>
          </a:prstGeom>
        </p:spPr>
      </p:pic>
    </p:spTree>
    <p:extLst>
      <p:ext uri="{BB962C8B-B14F-4D97-AF65-F5344CB8AC3E}">
        <p14:creationId xmlns:p14="http://schemas.microsoft.com/office/powerpoint/2010/main" val="159955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0F6D4-076E-46DE-9E25-356D29FBEB5F}"/>
              </a:ext>
            </a:extLst>
          </p:cNvPr>
          <p:cNvSpPr>
            <a:spLocks noGrp="1"/>
          </p:cNvSpPr>
          <p:nvPr>
            <p:ph type="title"/>
          </p:nvPr>
        </p:nvSpPr>
        <p:spPr>
          <a:xfrm>
            <a:off x="514800" y="459180"/>
            <a:ext cx="11160000" cy="415498"/>
          </a:xfrm>
        </p:spPr>
        <p:txBody>
          <a:bodyPr/>
          <a:lstStyle/>
          <a:p>
            <a:r>
              <a:rPr lang="da-DK" sz="3000" dirty="0"/>
              <a:t>Gennemsnitlig præsteret ugentlig arbejdstid, 2025</a:t>
            </a:r>
          </a:p>
        </p:txBody>
      </p:sp>
      <p:sp>
        <p:nvSpPr>
          <p:cNvPr id="5" name="Titel 3">
            <a:extLst>
              <a:ext uri="{FF2B5EF4-FFF2-40B4-BE49-F238E27FC236}">
                <a16:creationId xmlns:a16="http://schemas.microsoft.com/office/drawing/2014/main" id="{95EFF2CD-8C0F-4F2F-8DB1-A4FDA23AE3B8}"/>
              </a:ext>
            </a:extLst>
          </p:cNvPr>
          <p:cNvSpPr txBox="1">
            <a:spLocks/>
          </p:cNvSpPr>
          <p:nvPr/>
        </p:nvSpPr>
        <p:spPr>
          <a:xfrm>
            <a:off x="928799" y="6292800"/>
            <a:ext cx="9504751"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Den gennemsnitlige ugentlige arbejdstid inkluderer merarbejde, men ikke overarbejde. Medarbejdere i fleksjob, ekstraordinært ansatte og elever er ikke medtaget i figuren. Figuren indeholder kun tal for månedslønnede kommunalansatte</a:t>
            </a:r>
            <a:br>
              <a:rPr lang="da-DK" sz="900" b="0" dirty="0">
                <a:solidFill>
                  <a:schemeClr val="tx1"/>
                </a:solidFill>
              </a:rPr>
            </a:br>
            <a:r>
              <a:rPr lang="da-DK" sz="900" b="0" dirty="0">
                <a:solidFill>
                  <a:schemeClr val="tx1"/>
                </a:solidFill>
              </a:rPr>
              <a:t>Kilde:  KRL (Særkørsel), november 2025</a:t>
            </a:r>
          </a:p>
        </p:txBody>
      </p:sp>
      <p:sp>
        <p:nvSpPr>
          <p:cNvPr id="13" name="Tekstfelt 12">
            <a:extLst>
              <a:ext uri="{FF2B5EF4-FFF2-40B4-BE49-F238E27FC236}">
                <a16:creationId xmlns:a16="http://schemas.microsoft.com/office/drawing/2014/main" id="{1B3EACF3-2C1F-4B64-8F3B-30BBD7A8794F}"/>
              </a:ext>
            </a:extLst>
          </p:cNvPr>
          <p:cNvSpPr txBox="1"/>
          <p:nvPr/>
        </p:nvSpPr>
        <p:spPr>
          <a:xfrm>
            <a:off x="8470799" y="3973538"/>
            <a:ext cx="2184060" cy="895621"/>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700" b="1" dirty="0">
                <a:solidFill>
                  <a:sysClr val="windowText" lastClr="000000"/>
                </a:solidFill>
                <a:latin typeface="Calibri" panose="020F0502020204030204"/>
                <a:ea typeface="+mj-ea"/>
                <a:cs typeface="+mj-cs"/>
              </a:rPr>
              <a:t>Landsgennemsnit 2025</a:t>
            </a:r>
          </a:p>
          <a:p>
            <a:pPr algn="ctr"/>
            <a:r>
              <a:rPr lang="da-DK" sz="1700" b="1" dirty="0">
                <a:solidFill>
                  <a:sysClr val="windowText" lastClr="000000"/>
                </a:solidFill>
                <a:latin typeface="Calibri" panose="020F0502020204030204"/>
                <a:ea typeface="+mj-ea"/>
                <a:cs typeface="+mj-cs"/>
              </a:rPr>
              <a:t>33,4 timer om ugen</a:t>
            </a:r>
          </a:p>
          <a:p>
            <a:pPr algn="ctr"/>
            <a:r>
              <a:rPr lang="da-DK" sz="1200" b="1" dirty="0">
                <a:solidFill>
                  <a:sysClr val="windowText" lastClr="000000"/>
                </a:solidFill>
                <a:latin typeface="Calibri" panose="020F0502020204030204"/>
                <a:ea typeface="+mj-ea"/>
                <a:cs typeface="+mj-cs"/>
              </a:rPr>
              <a:t>(7 minutter mere end i 2017)</a:t>
            </a:r>
          </a:p>
        </p:txBody>
      </p:sp>
      <p:sp>
        <p:nvSpPr>
          <p:cNvPr id="14" name="Rektangel 13">
            <a:extLst>
              <a:ext uri="{FF2B5EF4-FFF2-40B4-BE49-F238E27FC236}">
                <a16:creationId xmlns:a16="http://schemas.microsoft.com/office/drawing/2014/main" id="{86613261-C842-4E31-A0F7-BB90DFB24590}"/>
              </a:ext>
            </a:extLst>
          </p:cNvPr>
          <p:cNvSpPr/>
          <p:nvPr/>
        </p:nvSpPr>
        <p:spPr>
          <a:xfrm>
            <a:off x="638083" y="1677599"/>
            <a:ext cx="3032220" cy="156767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da-DK" dirty="0">
                <a:solidFill>
                  <a:schemeClr val="tx2"/>
                </a:solidFill>
              </a:rPr>
              <a:t>Laveste ugentlige arbejdstid: 31,7 timer</a:t>
            </a:r>
          </a:p>
          <a:p>
            <a:pPr algn="ctr"/>
            <a:r>
              <a:rPr lang="da-DK" dirty="0">
                <a:solidFill>
                  <a:schemeClr val="tx2"/>
                </a:solidFill>
              </a:rPr>
              <a:t>Højeste ugentlige arbejdstid: 34,2 timer</a:t>
            </a:r>
          </a:p>
          <a:p>
            <a:pPr algn="ctr"/>
            <a:r>
              <a:rPr lang="da-DK" dirty="0">
                <a:solidFill>
                  <a:schemeClr val="tx2"/>
                </a:solidFill>
              </a:rPr>
              <a:t>Forskel: 2,6 timer</a:t>
            </a:r>
          </a:p>
        </p:txBody>
      </p:sp>
      <p:sp>
        <p:nvSpPr>
          <p:cNvPr id="15" name="Tekstfelt 14">
            <a:extLst>
              <a:ext uri="{FF2B5EF4-FFF2-40B4-BE49-F238E27FC236}">
                <a16:creationId xmlns:a16="http://schemas.microsoft.com/office/drawing/2014/main" id="{F7E14601-F7DE-45C4-B652-12ACCC753604}"/>
              </a:ext>
            </a:extLst>
          </p:cNvPr>
          <p:cNvSpPr txBox="1"/>
          <p:nvPr/>
        </p:nvSpPr>
        <p:spPr>
          <a:xfrm>
            <a:off x="8776696" y="4964809"/>
            <a:ext cx="1656855" cy="552423"/>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200" b="1" dirty="0">
                <a:solidFill>
                  <a:sysClr val="windowText" lastClr="000000"/>
                </a:solidFill>
                <a:latin typeface="Calibri" panose="020F0502020204030204"/>
                <a:ea typeface="+mj-ea"/>
                <a:cs typeface="+mj-cs"/>
              </a:rPr>
              <a:t>Landsgennemsnit 2017</a:t>
            </a:r>
          </a:p>
          <a:p>
            <a:pPr algn="ctr"/>
            <a:r>
              <a:rPr lang="da-DK" sz="1200" b="1" dirty="0">
                <a:solidFill>
                  <a:sysClr val="windowText" lastClr="000000"/>
                </a:solidFill>
                <a:latin typeface="Calibri" panose="020F0502020204030204"/>
                <a:ea typeface="+mj-ea"/>
                <a:cs typeface="+mj-cs"/>
              </a:rPr>
              <a:t>33,3 timer om ugen</a:t>
            </a:r>
          </a:p>
        </p:txBody>
      </p:sp>
      <p:graphicFrame>
        <p:nvGraphicFramePr>
          <p:cNvPr id="16" name="Tabel 15">
            <a:extLst>
              <a:ext uri="{FF2B5EF4-FFF2-40B4-BE49-F238E27FC236}">
                <a16:creationId xmlns:a16="http://schemas.microsoft.com/office/drawing/2014/main" id="{9570564A-6E2B-4DE9-8F4E-628C245DFBAF}"/>
              </a:ext>
            </a:extLst>
          </p:cNvPr>
          <p:cNvGraphicFramePr>
            <a:graphicFrameLocks noGrp="1"/>
          </p:cNvGraphicFramePr>
          <p:nvPr>
            <p:extLst>
              <p:ext uri="{D42A27DB-BD31-4B8C-83A1-F6EECF244321}">
                <p14:modId xmlns:p14="http://schemas.microsoft.com/office/powerpoint/2010/main" val="4276892894"/>
              </p:ext>
            </p:extLst>
          </p:nvPr>
        </p:nvGraphicFramePr>
        <p:xfrm>
          <a:off x="10603171" y="1906085"/>
          <a:ext cx="1041044" cy="1652400"/>
        </p:xfrm>
        <a:graphic>
          <a:graphicData uri="http://schemas.openxmlformats.org/drawingml/2006/table">
            <a:tbl>
              <a:tblPr>
                <a:tableStyleId>{2D5ABB26-0587-4C30-8999-92F81FD0307C}</a:tableStyleId>
              </a:tblPr>
              <a:tblGrid>
                <a:gridCol w="1041044">
                  <a:extLst>
                    <a:ext uri="{9D8B030D-6E8A-4147-A177-3AD203B41FA5}">
                      <a16:colId xmlns:a16="http://schemas.microsoft.com/office/drawing/2014/main" val="376033234"/>
                    </a:ext>
                  </a:extLst>
                </a:gridCol>
              </a:tblGrid>
              <a:tr h="330480">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1435588660"/>
                  </a:ext>
                </a:extLst>
              </a:tr>
              <a:tr h="330480">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829345481"/>
                  </a:ext>
                </a:extLst>
              </a:tr>
              <a:tr h="330480">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2706913490"/>
                  </a:ext>
                </a:extLst>
              </a:tr>
              <a:tr h="330480">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3520196479"/>
                  </a:ext>
                </a:extLst>
              </a:tr>
              <a:tr h="330480">
                <a:tc>
                  <a:txBody>
                    <a:bodyPr/>
                    <a:lstStyle/>
                    <a:p>
                      <a:pPr algn="ctr" fontAlgn="b"/>
                      <a:r>
                        <a:rPr lang="da-DK" sz="1000" b="0" i="0" u="none" strike="noStrike" dirty="0">
                          <a:solidFill>
                            <a:schemeClr val="bg1">
                              <a:lumMod val="50000"/>
                            </a:schemeClr>
                          </a:solidFill>
                          <a:effectLst/>
                          <a:latin typeface="+mj-lt"/>
                        </a:rPr>
                        <a:t>(18 kommuner)</a:t>
                      </a:r>
                    </a:p>
                  </a:txBody>
                  <a:tcPr marL="9525" marR="9525" marT="9525" marB="0" anchor="ctr"/>
                </a:tc>
                <a:extLst>
                  <a:ext uri="{0D108BD9-81ED-4DB2-BD59-A6C34878D82A}">
                    <a16:rowId xmlns:a16="http://schemas.microsoft.com/office/drawing/2014/main" val="1473653349"/>
                  </a:ext>
                </a:extLst>
              </a:tr>
            </a:tbl>
          </a:graphicData>
        </a:graphic>
      </p:graphicFrame>
      <p:sp>
        <p:nvSpPr>
          <p:cNvPr id="10" name="Tekstfelt 9">
            <a:extLst>
              <a:ext uri="{FF2B5EF4-FFF2-40B4-BE49-F238E27FC236}">
                <a16:creationId xmlns:a16="http://schemas.microsoft.com/office/drawing/2014/main" id="{2AF5EABF-8676-4B27-BA77-60AB76B34A43}"/>
              </a:ext>
            </a:extLst>
          </p:cNvPr>
          <p:cNvSpPr txBox="1"/>
          <p:nvPr/>
        </p:nvSpPr>
        <p:spPr>
          <a:xfrm>
            <a:off x="550800" y="1004400"/>
            <a:ext cx="7812654"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Gennemsnitlig </a:t>
            </a:r>
            <a:r>
              <a:rPr lang="da-DK" sz="1200" dirty="0">
                <a:solidFill>
                  <a:srgbClr val="F29E05"/>
                </a:solidFill>
                <a:latin typeface="Calibri" panose="020F0502020204030204"/>
                <a:ea typeface="+mj-ea"/>
                <a:cs typeface="+mj-cs"/>
              </a:rPr>
              <a:t>præsteret </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ugentlig arbejdstid for månedslønnede fuldtids- og deltidsansatte, fordelt på kommuner, 2025</a:t>
            </a:r>
            <a:endParaRPr lang="da-DK" dirty="0"/>
          </a:p>
        </p:txBody>
      </p:sp>
      <p:pic>
        <p:nvPicPr>
          <p:cNvPr id="17" name="Billede 16">
            <a:extLst>
              <a:ext uri="{FF2B5EF4-FFF2-40B4-BE49-F238E27FC236}">
                <a16:creationId xmlns:a16="http://schemas.microsoft.com/office/drawing/2014/main" id="{D80FA021-2D2E-40D8-6A70-88F127B750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4407" y="1327916"/>
            <a:ext cx="3947470" cy="4775165"/>
          </a:xfrm>
          <a:prstGeom prst="rect">
            <a:avLst/>
          </a:prstGeom>
        </p:spPr>
      </p:pic>
      <p:pic>
        <p:nvPicPr>
          <p:cNvPr id="19" name="Billede 18">
            <a:extLst>
              <a:ext uri="{FF2B5EF4-FFF2-40B4-BE49-F238E27FC236}">
                <a16:creationId xmlns:a16="http://schemas.microsoft.com/office/drawing/2014/main" id="{E175F77F-833C-9ED0-7598-B18B64F6D889}"/>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7885980" y="1906086"/>
            <a:ext cx="2780585" cy="1652400"/>
          </a:xfrm>
          <a:prstGeom prst="rect">
            <a:avLst/>
          </a:prstGeom>
        </p:spPr>
      </p:pic>
    </p:spTree>
    <p:extLst>
      <p:ext uri="{BB962C8B-B14F-4D97-AF65-F5344CB8AC3E}">
        <p14:creationId xmlns:p14="http://schemas.microsoft.com/office/powerpoint/2010/main" val="210365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12D2DAB-C1AF-4DC4-B7FD-3AA6C054F632}"/>
              </a:ext>
            </a:extLst>
          </p:cNvPr>
          <p:cNvSpPr>
            <a:spLocks noGrp="1"/>
          </p:cNvSpPr>
          <p:nvPr>
            <p:ph type="body" sz="quarter" idx="10"/>
          </p:nvPr>
        </p:nvSpPr>
        <p:spPr/>
        <p:txBody>
          <a:bodyPr/>
          <a:lstStyle/>
          <a:p>
            <a:r>
              <a:rPr lang="da-DK" dirty="0"/>
              <a:t>Arbejdsområder</a:t>
            </a:r>
          </a:p>
        </p:txBody>
      </p:sp>
    </p:spTree>
    <p:extLst>
      <p:ext uri="{BB962C8B-B14F-4D97-AF65-F5344CB8AC3E}">
        <p14:creationId xmlns:p14="http://schemas.microsoft.com/office/powerpoint/2010/main" val="324479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arbejdsområder</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1208040101"/>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7197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Pladsholder til indhold 5">
            <a:extLst>
              <a:ext uri="{FF2B5EF4-FFF2-40B4-BE49-F238E27FC236}">
                <a16:creationId xmlns:a16="http://schemas.microsoft.com/office/drawing/2014/main" id="{07938598-10FC-40D9-888C-826E68A60B85}"/>
              </a:ext>
            </a:extLst>
          </p:cNvPr>
          <p:cNvGraphicFramePr>
            <a:graphicFrameLocks/>
          </p:cNvGraphicFramePr>
          <p:nvPr>
            <p:extLst>
              <p:ext uri="{D42A27DB-BD31-4B8C-83A1-F6EECF244321}">
                <p14:modId xmlns:p14="http://schemas.microsoft.com/office/powerpoint/2010/main" val="4236824036"/>
              </p:ext>
            </p:extLst>
          </p:nvPr>
        </p:nvGraphicFramePr>
        <p:xfrm>
          <a:off x="2511857" y="1537372"/>
          <a:ext cx="5557694" cy="25536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Fuldtid, deltid og timeløn fordelt på arbejdsområder 2025</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3680610808"/>
              </p:ext>
            </p:extLst>
          </p:nvPr>
        </p:nvGraphicFramePr>
        <p:xfrm>
          <a:off x="731962" y="1584413"/>
          <a:ext cx="2410916" cy="2553642"/>
        </p:xfrm>
        <a:graphic>
          <a:graphicData uri="http://schemas.openxmlformats.org/drawingml/2006/chart">
            <c:chart xmlns:c="http://schemas.openxmlformats.org/drawingml/2006/chart" xmlns:r="http://schemas.openxmlformats.org/officeDocument/2006/relationships" r:id="rId4"/>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0800" y="1004400"/>
            <a:ext cx="6097836" cy="184666"/>
          </a:xfrm>
          <a:prstGeom prst="rect">
            <a:avLst/>
          </a:prstGeom>
          <a:noFill/>
        </p:spPr>
        <p:txBody>
          <a:bodyPr wrap="square" lIns="0" tIns="0" rIns="0" bIns="0">
            <a:spAutoFit/>
          </a:bodyPr>
          <a:lstStyle/>
          <a:p>
            <a:r>
              <a:rPr lang="da-DK" sz="1200" dirty="0">
                <a:solidFill>
                  <a:srgbClr val="F29E05"/>
                </a:solidFill>
                <a:latin typeface="Calibri" panose="020F0502020204030204"/>
                <a:ea typeface="+mj-ea"/>
                <a:cs typeface="+mj-cs"/>
              </a:rPr>
              <a:t>A</a:t>
            </a:r>
            <a:r>
              <a:rPr kumimoji="0" lang="da-DK" sz="1200" b="0" i="0" u="none" strike="noStrike" kern="1200" cap="none" spc="0" normalizeH="0" baseline="0" noProof="0" dirty="0" err="1">
                <a:ln>
                  <a:noFill/>
                </a:ln>
                <a:solidFill>
                  <a:srgbClr val="F29E05"/>
                </a:solidFill>
                <a:effectLst/>
                <a:uLnTx/>
                <a:uFillTx/>
                <a:latin typeface="Calibri" panose="020F0502020204030204"/>
                <a:ea typeface="+mj-ea"/>
                <a:cs typeface="+mj-cs"/>
              </a:rPr>
              <a:t>ndel</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medarbejdere på fuldtid, deltid og timeløn af alle ansatte fordelt på arbejdsområder,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558894"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Kilde:  KRL (Sirka), november 2025</a:t>
            </a:r>
          </a:p>
        </p:txBody>
      </p:sp>
      <p:pic>
        <p:nvPicPr>
          <p:cNvPr id="15" name="Grafik 14" descr="Mand med stok kontur">
            <a:extLst>
              <a:ext uri="{FF2B5EF4-FFF2-40B4-BE49-F238E27FC236}">
                <a16:creationId xmlns:a16="http://schemas.microsoft.com/office/drawing/2014/main" id="{5DDE5566-3B82-4393-A380-FD413B9723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558703" y="2471530"/>
            <a:ext cx="728356" cy="728356"/>
          </a:xfrm>
          <a:prstGeom prst="rect">
            <a:avLst/>
          </a:prstGeom>
        </p:spPr>
      </p:pic>
      <p:graphicFrame>
        <p:nvGraphicFramePr>
          <p:cNvPr id="16" name="Pladsholder til indhold 5">
            <a:extLst>
              <a:ext uri="{FF2B5EF4-FFF2-40B4-BE49-F238E27FC236}">
                <a16:creationId xmlns:a16="http://schemas.microsoft.com/office/drawing/2014/main" id="{20AD78D8-A103-4360-A0A4-38E7FC4771C1}"/>
              </a:ext>
            </a:extLst>
          </p:cNvPr>
          <p:cNvGraphicFramePr>
            <a:graphicFrameLocks/>
          </p:cNvGraphicFramePr>
          <p:nvPr>
            <p:extLst>
              <p:ext uri="{D42A27DB-BD31-4B8C-83A1-F6EECF244321}">
                <p14:modId xmlns:p14="http://schemas.microsoft.com/office/powerpoint/2010/main" val="2470833423"/>
              </p:ext>
            </p:extLst>
          </p:nvPr>
        </p:nvGraphicFramePr>
        <p:xfrm>
          <a:off x="2926854" y="1584413"/>
          <a:ext cx="2410916" cy="255364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Pladsholder til indhold 5">
            <a:extLst>
              <a:ext uri="{FF2B5EF4-FFF2-40B4-BE49-F238E27FC236}">
                <a16:creationId xmlns:a16="http://schemas.microsoft.com/office/drawing/2014/main" id="{DE54BA3D-9F1A-4FF4-AEF9-CF3C7EBD7592}"/>
              </a:ext>
            </a:extLst>
          </p:cNvPr>
          <p:cNvGraphicFramePr>
            <a:graphicFrameLocks/>
          </p:cNvGraphicFramePr>
          <p:nvPr>
            <p:extLst>
              <p:ext uri="{D42A27DB-BD31-4B8C-83A1-F6EECF244321}">
                <p14:modId xmlns:p14="http://schemas.microsoft.com/office/powerpoint/2010/main" val="3402109634"/>
              </p:ext>
            </p:extLst>
          </p:nvPr>
        </p:nvGraphicFramePr>
        <p:xfrm>
          <a:off x="5089898" y="1584413"/>
          <a:ext cx="2410916" cy="255364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Pladsholder til indhold 5">
            <a:extLst>
              <a:ext uri="{FF2B5EF4-FFF2-40B4-BE49-F238E27FC236}">
                <a16:creationId xmlns:a16="http://schemas.microsoft.com/office/drawing/2014/main" id="{31AE8687-130A-455F-9C3D-25F8D4746257}"/>
              </a:ext>
            </a:extLst>
          </p:cNvPr>
          <p:cNvGraphicFramePr>
            <a:graphicFrameLocks/>
          </p:cNvGraphicFramePr>
          <p:nvPr>
            <p:extLst>
              <p:ext uri="{D42A27DB-BD31-4B8C-83A1-F6EECF244321}">
                <p14:modId xmlns:p14="http://schemas.microsoft.com/office/powerpoint/2010/main" val="1715530229"/>
              </p:ext>
            </p:extLst>
          </p:nvPr>
        </p:nvGraphicFramePr>
        <p:xfrm>
          <a:off x="6124860" y="3748815"/>
          <a:ext cx="2410916" cy="255364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9" name="Pladsholder til indhold 5">
            <a:extLst>
              <a:ext uri="{FF2B5EF4-FFF2-40B4-BE49-F238E27FC236}">
                <a16:creationId xmlns:a16="http://schemas.microsoft.com/office/drawing/2014/main" id="{1051ABB5-EBB1-45DA-9333-1D86FA563B7C}"/>
              </a:ext>
            </a:extLst>
          </p:cNvPr>
          <p:cNvGraphicFramePr>
            <a:graphicFrameLocks/>
          </p:cNvGraphicFramePr>
          <p:nvPr>
            <p:extLst>
              <p:ext uri="{D42A27DB-BD31-4B8C-83A1-F6EECF244321}">
                <p14:modId xmlns:p14="http://schemas.microsoft.com/office/powerpoint/2010/main" val="290351299"/>
              </p:ext>
            </p:extLst>
          </p:nvPr>
        </p:nvGraphicFramePr>
        <p:xfrm>
          <a:off x="1917780" y="3748815"/>
          <a:ext cx="2410916" cy="255364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0" name="Pladsholder til indhold 5">
            <a:extLst>
              <a:ext uri="{FF2B5EF4-FFF2-40B4-BE49-F238E27FC236}">
                <a16:creationId xmlns:a16="http://schemas.microsoft.com/office/drawing/2014/main" id="{50C1ABD9-5132-4E9F-BBA5-5EADFFC6408A}"/>
              </a:ext>
            </a:extLst>
          </p:cNvPr>
          <p:cNvGraphicFramePr>
            <a:graphicFrameLocks/>
          </p:cNvGraphicFramePr>
          <p:nvPr>
            <p:extLst>
              <p:ext uri="{D42A27DB-BD31-4B8C-83A1-F6EECF244321}">
                <p14:modId xmlns:p14="http://schemas.microsoft.com/office/powerpoint/2010/main" val="565527537"/>
              </p:ext>
            </p:extLst>
          </p:nvPr>
        </p:nvGraphicFramePr>
        <p:xfrm>
          <a:off x="4031140" y="3748815"/>
          <a:ext cx="2410916" cy="2553642"/>
        </p:xfrm>
        <a:graphic>
          <a:graphicData uri="http://schemas.openxmlformats.org/drawingml/2006/chart">
            <c:chart xmlns:c="http://schemas.openxmlformats.org/drawingml/2006/chart" xmlns:r="http://schemas.openxmlformats.org/officeDocument/2006/relationships" r:id="rId10"/>
          </a:graphicData>
        </a:graphic>
      </p:graphicFrame>
      <p:pic>
        <p:nvPicPr>
          <p:cNvPr id="13" name="Grafik 12" descr="Moppe og spand kontur">
            <a:extLst>
              <a:ext uri="{FF2B5EF4-FFF2-40B4-BE49-F238E27FC236}">
                <a16:creationId xmlns:a16="http://schemas.microsoft.com/office/drawing/2014/main" id="{10CF7BF7-2BEF-43DE-8DF7-DF465F0178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952182" y="4657188"/>
            <a:ext cx="727200" cy="727200"/>
          </a:xfrm>
          <a:prstGeom prst="rect">
            <a:avLst/>
          </a:prstGeom>
        </p:spPr>
      </p:pic>
      <p:pic>
        <p:nvPicPr>
          <p:cNvPr id="12" name="Grafik 11" descr="Barnevogn kontur">
            <a:extLst>
              <a:ext uri="{FF2B5EF4-FFF2-40B4-BE49-F238E27FC236}">
                <a16:creationId xmlns:a16="http://schemas.microsoft.com/office/drawing/2014/main" id="{366ACA15-48AA-4F20-BC8A-92513EE907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768712" y="2472108"/>
            <a:ext cx="727200" cy="727200"/>
          </a:xfrm>
          <a:prstGeom prst="rect">
            <a:avLst/>
          </a:prstGeom>
        </p:spPr>
      </p:pic>
      <p:pic>
        <p:nvPicPr>
          <p:cNvPr id="14" name="Grafik 13" descr="Person i rullestol kontur">
            <a:extLst>
              <a:ext uri="{FF2B5EF4-FFF2-40B4-BE49-F238E27FC236}">
                <a16:creationId xmlns:a16="http://schemas.microsoft.com/office/drawing/2014/main" id="{E78C7B4C-ADFE-4249-9DE7-56EE8F70B6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31756" y="2472108"/>
            <a:ext cx="727200" cy="727200"/>
          </a:xfrm>
          <a:prstGeom prst="rect">
            <a:avLst/>
          </a:prstGeom>
        </p:spPr>
      </p:pic>
      <p:pic>
        <p:nvPicPr>
          <p:cNvPr id="8" name="Grafik 7" descr="Bærbar computer kontur">
            <a:extLst>
              <a:ext uri="{FF2B5EF4-FFF2-40B4-BE49-F238E27FC236}">
                <a16:creationId xmlns:a16="http://schemas.microsoft.com/office/drawing/2014/main" id="{6C7274B9-A5A0-474F-890D-4BE5AFCF86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872998" y="4657188"/>
            <a:ext cx="727200" cy="727200"/>
          </a:xfrm>
          <a:prstGeom prst="rect">
            <a:avLst/>
          </a:prstGeom>
        </p:spPr>
      </p:pic>
      <p:pic>
        <p:nvPicPr>
          <p:cNvPr id="10" name="Grafik 9" descr="Håndvægt kontur">
            <a:extLst>
              <a:ext uri="{FF2B5EF4-FFF2-40B4-BE49-F238E27FC236}">
                <a16:creationId xmlns:a16="http://schemas.microsoft.com/office/drawing/2014/main" id="{FC70911F-6EC4-4368-91AB-EDB6876639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755185" y="4657188"/>
            <a:ext cx="727200" cy="727200"/>
          </a:xfrm>
          <a:prstGeom prst="rect">
            <a:avLst/>
          </a:prstGeom>
        </p:spPr>
      </p:pic>
      <p:sp>
        <p:nvSpPr>
          <p:cNvPr id="24" name="Tekstfelt 23">
            <a:extLst>
              <a:ext uri="{FF2B5EF4-FFF2-40B4-BE49-F238E27FC236}">
                <a16:creationId xmlns:a16="http://schemas.microsoft.com/office/drawing/2014/main" id="{76CCF326-2590-4B6E-8737-117F2015F951}"/>
              </a:ext>
            </a:extLst>
          </p:cNvPr>
          <p:cNvSpPr txBox="1"/>
          <p:nvPr/>
        </p:nvSpPr>
        <p:spPr>
          <a:xfrm>
            <a:off x="8778421" y="1227576"/>
            <a:ext cx="3198976" cy="4534853"/>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350" b="1" dirty="0"/>
              <a:t>Ældre og sundhed:</a:t>
            </a:r>
            <a:r>
              <a:rPr lang="da-DK" sz="1350" dirty="0"/>
              <a:t> social- og sundhedsassistent, social- og sundhedshjælper, social- og sundhedspersonale, ikke-</a:t>
            </a:r>
            <a:r>
              <a:rPr lang="da-DK" sz="1350" dirty="0" err="1"/>
              <a:t>udd</a:t>
            </a:r>
            <a:r>
              <a:rPr lang="da-DK" sz="1350" dirty="0"/>
              <a:t> og sygeplejersker. </a:t>
            </a:r>
          </a:p>
          <a:p>
            <a:r>
              <a:rPr lang="da-DK" sz="1350" b="1" dirty="0"/>
              <a:t>Dagtilbud og skole:</a:t>
            </a:r>
            <a:r>
              <a:rPr lang="da-DK" sz="1350" dirty="0"/>
              <a:t> pædagoger, pædagogiske assistenter og pædagogmedhjælpere.</a:t>
            </a:r>
          </a:p>
          <a:p>
            <a:r>
              <a:rPr lang="da-DK" sz="1350" b="1" dirty="0"/>
              <a:t>Socialområdet:</a:t>
            </a:r>
            <a:r>
              <a:rPr lang="da-DK" sz="1350" dirty="0"/>
              <a:t> omsorgs- og pædagogmedhjælpere, pædagoger og socialpædagoger.</a:t>
            </a:r>
          </a:p>
          <a:p>
            <a:r>
              <a:rPr lang="da-DK" sz="1350" b="1" dirty="0"/>
              <a:t>Køkken og rengøring:</a:t>
            </a:r>
            <a:r>
              <a:rPr lang="da-DK" sz="1350" dirty="0"/>
              <a:t> husassistenter, rengørings-/køkkenmedhjælpere,  rengøringsassistenter, ernæringsassistenter, ansatte på overenskomsten </a:t>
            </a:r>
            <a:r>
              <a:rPr lang="da-DK" sz="1350" dirty="0" err="1"/>
              <a:t>erhvervsudd</a:t>
            </a:r>
            <a:r>
              <a:rPr lang="da-DK" sz="1350" dirty="0"/>
              <a:t>. serviceassistenter mv.</a:t>
            </a:r>
          </a:p>
          <a:p>
            <a:r>
              <a:rPr lang="da-DK" sz="1350" b="1" dirty="0"/>
              <a:t>Ergo- og fysioterapeut:</a:t>
            </a:r>
            <a:r>
              <a:rPr lang="da-DK" sz="1350" dirty="0"/>
              <a:t> ergoterapeuter og fysioterapeuter.</a:t>
            </a:r>
          </a:p>
          <a:p>
            <a:r>
              <a:rPr lang="da-DK" sz="1350" b="1" i="0" u="none" strike="noStrike" dirty="0">
                <a:solidFill>
                  <a:srgbClr val="000000"/>
                </a:solidFill>
                <a:effectLst/>
                <a:latin typeface="Calibri" panose="020F0502020204030204" pitchFamily="34" charset="0"/>
              </a:rPr>
              <a:t>Specialister (HK): </a:t>
            </a:r>
            <a:r>
              <a:rPr lang="da-DK" sz="1350" dirty="0">
                <a:solidFill>
                  <a:srgbClr val="000000"/>
                </a:solidFill>
                <a:latin typeface="Calibri" panose="020F0502020204030204" pitchFamily="34" charset="0"/>
              </a:rPr>
              <a:t>specialister</a:t>
            </a:r>
            <a:r>
              <a:rPr lang="da-DK" sz="1350" b="0" i="0" u="none" strike="noStrike" dirty="0">
                <a:solidFill>
                  <a:srgbClr val="000000"/>
                </a:solidFill>
                <a:effectLst/>
                <a:latin typeface="Calibri" panose="020F0502020204030204" pitchFamily="34" charset="0"/>
              </a:rPr>
              <a:t>.</a:t>
            </a:r>
            <a:r>
              <a:rPr lang="da-DK" sz="1350" dirty="0"/>
              <a:t> </a:t>
            </a:r>
          </a:p>
        </p:txBody>
      </p:sp>
      <p:sp>
        <p:nvSpPr>
          <p:cNvPr id="23" name="Tekstfelt 22">
            <a:extLst>
              <a:ext uri="{FF2B5EF4-FFF2-40B4-BE49-F238E27FC236}">
                <a16:creationId xmlns:a16="http://schemas.microsoft.com/office/drawing/2014/main" id="{DB124EC7-4D5A-4C10-AE8E-995405F1097C}"/>
              </a:ext>
            </a:extLst>
          </p:cNvPr>
          <p:cNvSpPr txBox="1"/>
          <p:nvPr/>
        </p:nvSpPr>
        <p:spPr>
          <a:xfrm>
            <a:off x="731962" y="3789040"/>
            <a:ext cx="2396700" cy="261610"/>
          </a:xfrm>
          <a:prstGeom prst="rect">
            <a:avLst/>
          </a:prstGeom>
          <a:noFill/>
        </p:spPr>
        <p:txBody>
          <a:bodyPr wrap="square">
            <a:spAutoFit/>
          </a:bodyPr>
          <a:lstStyle/>
          <a:p>
            <a:pPr algn="ctr"/>
            <a:r>
              <a:rPr lang="da-DK" sz="1100" b="1" dirty="0"/>
              <a:t>Ældre og sundhed</a:t>
            </a:r>
            <a:endParaRPr lang="da-DK" sz="1100" dirty="0"/>
          </a:p>
        </p:txBody>
      </p:sp>
      <p:sp>
        <p:nvSpPr>
          <p:cNvPr id="26" name="Tekstfelt 25">
            <a:extLst>
              <a:ext uri="{FF2B5EF4-FFF2-40B4-BE49-F238E27FC236}">
                <a16:creationId xmlns:a16="http://schemas.microsoft.com/office/drawing/2014/main" id="{D912861F-BFCE-4BF0-A0DF-4761F997388B}"/>
              </a:ext>
            </a:extLst>
          </p:cNvPr>
          <p:cNvSpPr txBox="1"/>
          <p:nvPr/>
        </p:nvSpPr>
        <p:spPr>
          <a:xfrm>
            <a:off x="2926854" y="3789040"/>
            <a:ext cx="2410916" cy="261610"/>
          </a:xfrm>
          <a:prstGeom prst="rect">
            <a:avLst/>
          </a:prstGeom>
          <a:noFill/>
        </p:spPr>
        <p:txBody>
          <a:bodyPr wrap="square">
            <a:spAutoFit/>
          </a:bodyPr>
          <a:lstStyle/>
          <a:p>
            <a:pPr algn="ctr"/>
            <a:r>
              <a:rPr lang="da-DK" sz="1100" b="1" dirty="0"/>
              <a:t>Dagtilbud og skole</a:t>
            </a:r>
            <a:endParaRPr lang="da-DK" sz="1100" dirty="0"/>
          </a:p>
        </p:txBody>
      </p:sp>
      <p:sp>
        <p:nvSpPr>
          <p:cNvPr id="27" name="Tekstfelt 26">
            <a:extLst>
              <a:ext uri="{FF2B5EF4-FFF2-40B4-BE49-F238E27FC236}">
                <a16:creationId xmlns:a16="http://schemas.microsoft.com/office/drawing/2014/main" id="{88131C1A-5575-4AF7-9FAC-C0899F2B98A0}"/>
              </a:ext>
            </a:extLst>
          </p:cNvPr>
          <p:cNvSpPr txBox="1"/>
          <p:nvPr/>
        </p:nvSpPr>
        <p:spPr>
          <a:xfrm>
            <a:off x="5089898" y="3789040"/>
            <a:ext cx="2410916" cy="261610"/>
          </a:xfrm>
          <a:prstGeom prst="rect">
            <a:avLst/>
          </a:prstGeom>
          <a:noFill/>
        </p:spPr>
        <p:txBody>
          <a:bodyPr wrap="square">
            <a:spAutoFit/>
          </a:bodyPr>
          <a:lstStyle/>
          <a:p>
            <a:pPr algn="ctr"/>
            <a:r>
              <a:rPr lang="da-DK" sz="1100" b="1" dirty="0"/>
              <a:t>Socialområdet</a:t>
            </a:r>
            <a:endParaRPr lang="da-DK" sz="1100" dirty="0"/>
          </a:p>
        </p:txBody>
      </p:sp>
      <p:sp>
        <p:nvSpPr>
          <p:cNvPr id="28" name="Tekstfelt 27">
            <a:extLst>
              <a:ext uri="{FF2B5EF4-FFF2-40B4-BE49-F238E27FC236}">
                <a16:creationId xmlns:a16="http://schemas.microsoft.com/office/drawing/2014/main" id="{8C7DDA2D-E085-4134-9A3E-6D493B1D6FD1}"/>
              </a:ext>
            </a:extLst>
          </p:cNvPr>
          <p:cNvSpPr txBox="1"/>
          <p:nvPr/>
        </p:nvSpPr>
        <p:spPr>
          <a:xfrm>
            <a:off x="6095206" y="5949280"/>
            <a:ext cx="2440569" cy="261610"/>
          </a:xfrm>
          <a:prstGeom prst="rect">
            <a:avLst/>
          </a:prstGeom>
          <a:noFill/>
        </p:spPr>
        <p:txBody>
          <a:bodyPr wrap="square">
            <a:spAutoFit/>
          </a:bodyPr>
          <a:lstStyle/>
          <a:p>
            <a:pPr algn="ctr"/>
            <a:r>
              <a:rPr lang="da-DK" sz="1100" b="1" dirty="0"/>
              <a:t>Køkken og rengøring</a:t>
            </a:r>
            <a:endParaRPr lang="da-DK" sz="1100" dirty="0"/>
          </a:p>
        </p:txBody>
      </p:sp>
      <p:sp>
        <p:nvSpPr>
          <p:cNvPr id="29" name="Tekstfelt 28">
            <a:extLst>
              <a:ext uri="{FF2B5EF4-FFF2-40B4-BE49-F238E27FC236}">
                <a16:creationId xmlns:a16="http://schemas.microsoft.com/office/drawing/2014/main" id="{6279ADCA-8AD1-496A-AE8B-985FD7359C15}"/>
              </a:ext>
            </a:extLst>
          </p:cNvPr>
          <p:cNvSpPr txBox="1"/>
          <p:nvPr/>
        </p:nvSpPr>
        <p:spPr>
          <a:xfrm>
            <a:off x="1937420" y="5949280"/>
            <a:ext cx="2391276" cy="261610"/>
          </a:xfrm>
          <a:prstGeom prst="rect">
            <a:avLst/>
          </a:prstGeom>
          <a:noFill/>
        </p:spPr>
        <p:txBody>
          <a:bodyPr wrap="square">
            <a:spAutoFit/>
          </a:bodyPr>
          <a:lstStyle/>
          <a:p>
            <a:pPr algn="ctr"/>
            <a:r>
              <a:rPr lang="da-DK" sz="1100" b="1" dirty="0"/>
              <a:t>Ergo- og fysioterapeut</a:t>
            </a:r>
            <a:endParaRPr lang="da-DK" sz="1100" dirty="0"/>
          </a:p>
        </p:txBody>
      </p:sp>
      <p:sp>
        <p:nvSpPr>
          <p:cNvPr id="30" name="Tekstfelt 29">
            <a:extLst>
              <a:ext uri="{FF2B5EF4-FFF2-40B4-BE49-F238E27FC236}">
                <a16:creationId xmlns:a16="http://schemas.microsoft.com/office/drawing/2014/main" id="{BFFE6262-2C33-4E0E-8F29-89F05F4D5240}"/>
              </a:ext>
            </a:extLst>
          </p:cNvPr>
          <p:cNvSpPr txBox="1"/>
          <p:nvPr/>
        </p:nvSpPr>
        <p:spPr>
          <a:xfrm>
            <a:off x="4031139" y="5949280"/>
            <a:ext cx="2410918" cy="261610"/>
          </a:xfrm>
          <a:prstGeom prst="rect">
            <a:avLst/>
          </a:prstGeom>
          <a:noFill/>
        </p:spPr>
        <p:txBody>
          <a:bodyPr wrap="square">
            <a:spAutoFit/>
          </a:bodyPr>
          <a:lstStyle/>
          <a:p>
            <a:pPr algn="ctr"/>
            <a:r>
              <a:rPr lang="da-DK" sz="1100" b="1" dirty="0"/>
              <a:t>Specialister (HK)</a:t>
            </a:r>
            <a:endParaRPr lang="da-DK" sz="1100" dirty="0"/>
          </a:p>
        </p:txBody>
      </p:sp>
    </p:spTree>
    <p:extLst>
      <p:ext uri="{BB962C8B-B14F-4D97-AF65-F5344CB8AC3E}">
        <p14:creationId xmlns:p14="http://schemas.microsoft.com/office/powerpoint/2010/main" val="149661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Udviklingen i andelen af fuldtidsansatte fordelt på arbejdsområder</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1800134923"/>
              </p:ext>
            </p:extLst>
          </p:nvPr>
        </p:nvGraphicFramePr>
        <p:xfrm>
          <a:off x="514800" y="1612800"/>
          <a:ext cx="8747125" cy="370577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0800" y="10044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medarbejdere af alle ansatte på fuldtid fordelt på arbejdsområder,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558894"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Kilde:  KRL (Sirka), november</a:t>
            </a:r>
          </a:p>
        </p:txBody>
      </p:sp>
      <p:sp>
        <p:nvSpPr>
          <p:cNvPr id="15" name="Tekstfelt 14">
            <a:extLst>
              <a:ext uri="{FF2B5EF4-FFF2-40B4-BE49-F238E27FC236}">
                <a16:creationId xmlns:a16="http://schemas.microsoft.com/office/drawing/2014/main" id="{57A6B15D-874D-4830-826B-A61CDCAF89D5}"/>
              </a:ext>
            </a:extLst>
          </p:cNvPr>
          <p:cNvSpPr txBox="1"/>
          <p:nvPr/>
        </p:nvSpPr>
        <p:spPr>
          <a:xfrm>
            <a:off x="9483913" y="1416433"/>
            <a:ext cx="2392859" cy="436396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150" b="1" dirty="0"/>
              <a:t>Ældre og sundhed:</a:t>
            </a:r>
            <a:r>
              <a:rPr lang="da-DK" sz="1150" dirty="0"/>
              <a:t> social- og sundhedsassistent, social- og sundhedshjælper, social- og sundhedspersonale, ikke-</a:t>
            </a:r>
            <a:r>
              <a:rPr lang="da-DK" sz="1150" dirty="0" err="1"/>
              <a:t>udd</a:t>
            </a:r>
            <a:r>
              <a:rPr lang="da-DK" sz="1150" dirty="0"/>
              <a:t> og sygeplejersker. </a:t>
            </a:r>
          </a:p>
          <a:p>
            <a:r>
              <a:rPr lang="da-DK" sz="1150" b="1" dirty="0"/>
              <a:t>Dagtilbud og skole:</a:t>
            </a:r>
            <a:r>
              <a:rPr lang="da-DK" sz="1150" dirty="0"/>
              <a:t> pædagoger, pædagogiske assistenter og pædagogmedhjælpere.</a:t>
            </a:r>
          </a:p>
          <a:p>
            <a:r>
              <a:rPr lang="da-DK" sz="1150" b="1" dirty="0"/>
              <a:t>Socialområdet:</a:t>
            </a:r>
            <a:r>
              <a:rPr lang="da-DK" sz="1150" dirty="0"/>
              <a:t> omsorgs- og pædagogmedhjælpere, pædagoger og socialpædagoger.</a:t>
            </a:r>
          </a:p>
          <a:p>
            <a:r>
              <a:rPr lang="da-DK" sz="1150" b="1" dirty="0"/>
              <a:t>Køkken og rengøring:</a:t>
            </a:r>
            <a:r>
              <a:rPr lang="da-DK" sz="1150" dirty="0"/>
              <a:t> husassistenter, rengørings-/køkkenmedhjælpere,  rengøringsassistenter, ernæringsassistenter, ansatte på overenskomsten </a:t>
            </a:r>
            <a:r>
              <a:rPr lang="da-DK" sz="1150" dirty="0" err="1"/>
              <a:t>erhvervsudd</a:t>
            </a:r>
            <a:r>
              <a:rPr lang="da-DK" sz="1150" dirty="0"/>
              <a:t>. serviceassistenter mv. </a:t>
            </a:r>
            <a:br>
              <a:rPr lang="da-DK" sz="1150" dirty="0"/>
            </a:br>
            <a:r>
              <a:rPr lang="da-DK" sz="1150" b="1" dirty="0"/>
              <a:t>Ergo- og fysioterapeut:</a:t>
            </a:r>
            <a:r>
              <a:rPr lang="da-DK" sz="1150" dirty="0"/>
              <a:t> ergoterapeuter og fysioterapeuter.</a:t>
            </a:r>
          </a:p>
          <a:p>
            <a:r>
              <a:rPr lang="da-DK" sz="1150" b="1" i="0" u="none" strike="noStrike" dirty="0">
                <a:solidFill>
                  <a:srgbClr val="000000"/>
                </a:solidFill>
                <a:effectLst/>
                <a:latin typeface="Calibri" panose="020F0502020204030204" pitchFamily="34" charset="0"/>
              </a:rPr>
              <a:t>Specialister (HK): </a:t>
            </a:r>
            <a:r>
              <a:rPr lang="da-DK" sz="1150" dirty="0">
                <a:solidFill>
                  <a:srgbClr val="000000"/>
                </a:solidFill>
                <a:latin typeface="Calibri" panose="020F0502020204030204" pitchFamily="34" charset="0"/>
              </a:rPr>
              <a:t>specialister</a:t>
            </a:r>
            <a:r>
              <a:rPr lang="da-DK" sz="1150" b="0" i="0" u="none" strike="noStrike" dirty="0">
                <a:solidFill>
                  <a:srgbClr val="000000"/>
                </a:solidFill>
                <a:effectLst/>
                <a:latin typeface="Calibri" panose="020F0502020204030204" pitchFamily="34" charset="0"/>
              </a:rPr>
              <a:t>.</a:t>
            </a:r>
            <a:r>
              <a:rPr lang="da-DK" sz="1150" dirty="0"/>
              <a:t> </a:t>
            </a:r>
          </a:p>
        </p:txBody>
      </p:sp>
      <p:pic>
        <p:nvPicPr>
          <p:cNvPr id="3" name="Grafik 2" descr="Bærbar computer kontur">
            <a:extLst>
              <a:ext uri="{FF2B5EF4-FFF2-40B4-BE49-F238E27FC236}">
                <a16:creationId xmlns:a16="http://schemas.microsoft.com/office/drawing/2014/main" id="{A9E97798-784B-2E46-2F0C-3AAC58602E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69990" y="5214226"/>
            <a:ext cx="685892" cy="685892"/>
          </a:xfrm>
          <a:prstGeom prst="rect">
            <a:avLst/>
          </a:prstGeom>
        </p:spPr>
      </p:pic>
      <p:pic>
        <p:nvPicPr>
          <p:cNvPr id="4" name="Grafik 3" descr="Håndvægt kontur">
            <a:extLst>
              <a:ext uri="{FF2B5EF4-FFF2-40B4-BE49-F238E27FC236}">
                <a16:creationId xmlns:a16="http://schemas.microsoft.com/office/drawing/2014/main" id="{7ADA3ABE-B247-A44A-01C6-AA0991192A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57928" y="5213436"/>
            <a:ext cx="687472" cy="687472"/>
          </a:xfrm>
          <a:prstGeom prst="rect">
            <a:avLst/>
          </a:prstGeom>
        </p:spPr>
      </p:pic>
      <p:pic>
        <p:nvPicPr>
          <p:cNvPr id="5" name="Grafik 4" descr="Barnevogn kontur">
            <a:extLst>
              <a:ext uri="{FF2B5EF4-FFF2-40B4-BE49-F238E27FC236}">
                <a16:creationId xmlns:a16="http://schemas.microsoft.com/office/drawing/2014/main" id="{52D13AA5-751F-1EA3-30DA-B404C93B00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6082" y="5215826"/>
            <a:ext cx="682692" cy="682692"/>
          </a:xfrm>
          <a:prstGeom prst="rect">
            <a:avLst/>
          </a:prstGeom>
        </p:spPr>
      </p:pic>
      <p:pic>
        <p:nvPicPr>
          <p:cNvPr id="10" name="Grafik 9" descr="Moppe og spand kontur">
            <a:extLst>
              <a:ext uri="{FF2B5EF4-FFF2-40B4-BE49-F238E27FC236}">
                <a16:creationId xmlns:a16="http://schemas.microsoft.com/office/drawing/2014/main" id="{051165B9-ADFE-E5D5-F37E-EB291933C0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50646" y="5215826"/>
            <a:ext cx="682692" cy="682692"/>
          </a:xfrm>
          <a:prstGeom prst="rect">
            <a:avLst/>
          </a:prstGeom>
        </p:spPr>
      </p:pic>
      <p:pic>
        <p:nvPicPr>
          <p:cNvPr id="11" name="Grafik 10" descr="Person i rullestol kontur">
            <a:extLst>
              <a:ext uri="{FF2B5EF4-FFF2-40B4-BE49-F238E27FC236}">
                <a16:creationId xmlns:a16="http://schemas.microsoft.com/office/drawing/2014/main" id="{E5212E3D-B372-2689-8FF2-FBDFB4D8F4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43364" y="5215826"/>
            <a:ext cx="682692" cy="682692"/>
          </a:xfrm>
          <a:prstGeom prst="rect">
            <a:avLst/>
          </a:prstGeom>
        </p:spPr>
      </p:pic>
      <p:pic>
        <p:nvPicPr>
          <p:cNvPr id="12" name="Grafik 11" descr="Mand med stok kontur">
            <a:extLst>
              <a:ext uri="{FF2B5EF4-FFF2-40B4-BE49-F238E27FC236}">
                <a16:creationId xmlns:a16="http://schemas.microsoft.com/office/drawing/2014/main" id="{F5051551-9D22-0836-26E0-AF35A7A152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8800" y="5215826"/>
            <a:ext cx="682692" cy="682692"/>
          </a:xfrm>
          <a:prstGeom prst="rect">
            <a:avLst/>
          </a:prstGeom>
        </p:spPr>
      </p:pic>
      <p:pic>
        <p:nvPicPr>
          <p:cNvPr id="13" name="Grafik 12" descr="Børn kontur">
            <a:extLst>
              <a:ext uri="{FF2B5EF4-FFF2-40B4-BE49-F238E27FC236}">
                <a16:creationId xmlns:a16="http://schemas.microsoft.com/office/drawing/2014/main" id="{0340D2D9-8BD5-D419-D1F3-A28DA32481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80474" y="5211047"/>
            <a:ext cx="692250" cy="692250"/>
          </a:xfrm>
          <a:prstGeom prst="rect">
            <a:avLst/>
          </a:prstGeom>
        </p:spPr>
      </p:pic>
    </p:spTree>
    <p:extLst>
      <p:ext uri="{BB962C8B-B14F-4D97-AF65-F5344CB8AC3E}">
        <p14:creationId xmlns:p14="http://schemas.microsoft.com/office/powerpoint/2010/main" val="48837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F6FAE-3008-0BEE-D42A-66E730CE9C8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5D76C-B538-13A7-1613-36F99F08C8CE}"/>
              </a:ext>
            </a:extLst>
          </p:cNvPr>
          <p:cNvSpPr>
            <a:spLocks noGrp="1"/>
          </p:cNvSpPr>
          <p:nvPr>
            <p:ph type="title"/>
          </p:nvPr>
        </p:nvSpPr>
        <p:spPr>
          <a:xfrm>
            <a:off x="514800" y="459180"/>
            <a:ext cx="11160000" cy="415498"/>
          </a:xfrm>
        </p:spPr>
        <p:txBody>
          <a:bodyPr/>
          <a:lstStyle/>
          <a:p>
            <a:r>
              <a:rPr lang="da-DK" sz="3000" dirty="0"/>
              <a:t>Udviklingen i andelen af deltidsansatte fordelt på arbejdsområder</a:t>
            </a:r>
          </a:p>
        </p:txBody>
      </p:sp>
      <p:graphicFrame>
        <p:nvGraphicFramePr>
          <p:cNvPr id="6" name="Pladsholder til indhold 5">
            <a:extLst>
              <a:ext uri="{FF2B5EF4-FFF2-40B4-BE49-F238E27FC236}">
                <a16:creationId xmlns:a16="http://schemas.microsoft.com/office/drawing/2014/main" id="{CE5D3F7F-ECDA-BDFE-591A-7C3F48832047}"/>
              </a:ext>
            </a:extLst>
          </p:cNvPr>
          <p:cNvGraphicFramePr>
            <a:graphicFrameLocks noGrp="1"/>
          </p:cNvGraphicFramePr>
          <p:nvPr>
            <p:ph idx="1"/>
            <p:extLst>
              <p:ext uri="{D42A27DB-BD31-4B8C-83A1-F6EECF244321}">
                <p14:modId xmlns:p14="http://schemas.microsoft.com/office/powerpoint/2010/main" val="1213045602"/>
              </p:ext>
            </p:extLst>
          </p:nvPr>
        </p:nvGraphicFramePr>
        <p:xfrm>
          <a:off x="514800" y="1612800"/>
          <a:ext cx="8747125" cy="370577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5FB92E67-5F40-5D49-7D6D-382BE686C90C}"/>
              </a:ext>
            </a:extLst>
          </p:cNvPr>
          <p:cNvSpPr txBox="1"/>
          <p:nvPr/>
        </p:nvSpPr>
        <p:spPr>
          <a:xfrm>
            <a:off x="550800" y="1004400"/>
            <a:ext cx="6097836" cy="184666"/>
          </a:xfrm>
          <a:prstGeom prst="rect">
            <a:avLst/>
          </a:prstGeom>
          <a:noFill/>
        </p:spPr>
        <p:txBody>
          <a:bodyPr wrap="square" lIns="0" tIns="0" rIns="0" bIns="0">
            <a:spAutoFit/>
          </a:bodyPr>
          <a:lstStyle/>
          <a:p>
            <a:r>
              <a:rPr lang="da-DK" sz="1200" dirty="0">
                <a:solidFill>
                  <a:srgbClr val="F29E05"/>
                </a:solidFill>
              </a:rPr>
              <a:t>Udvikling i andel medarbejdere på deltid af alle ansatte fordelt på arbejdsområder, 2017 og 2025</a:t>
            </a:r>
            <a:endParaRPr lang="da-DK" sz="1200" dirty="0"/>
          </a:p>
        </p:txBody>
      </p:sp>
      <p:sp>
        <p:nvSpPr>
          <p:cNvPr id="9" name="Titel 3">
            <a:extLst>
              <a:ext uri="{FF2B5EF4-FFF2-40B4-BE49-F238E27FC236}">
                <a16:creationId xmlns:a16="http://schemas.microsoft.com/office/drawing/2014/main" id="{56A3E3CD-C780-ACCD-1C54-3C821B2FF20B}"/>
              </a:ext>
            </a:extLst>
          </p:cNvPr>
          <p:cNvSpPr txBox="1">
            <a:spLocks/>
          </p:cNvSpPr>
          <p:nvPr/>
        </p:nvSpPr>
        <p:spPr>
          <a:xfrm>
            <a:off x="928800" y="6292800"/>
            <a:ext cx="9558894"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Kilde:  KRL (Sirka), november</a:t>
            </a:r>
          </a:p>
        </p:txBody>
      </p:sp>
      <p:sp>
        <p:nvSpPr>
          <p:cNvPr id="15" name="Tekstfelt 14">
            <a:extLst>
              <a:ext uri="{FF2B5EF4-FFF2-40B4-BE49-F238E27FC236}">
                <a16:creationId xmlns:a16="http://schemas.microsoft.com/office/drawing/2014/main" id="{922BED96-214F-3F75-5753-0F00AF64D0C3}"/>
              </a:ext>
            </a:extLst>
          </p:cNvPr>
          <p:cNvSpPr txBox="1"/>
          <p:nvPr/>
        </p:nvSpPr>
        <p:spPr>
          <a:xfrm>
            <a:off x="9483913" y="1416433"/>
            <a:ext cx="2392859" cy="4363968"/>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150" b="1" dirty="0"/>
              <a:t>Ældre og sundhed:</a:t>
            </a:r>
            <a:r>
              <a:rPr lang="da-DK" sz="1150" dirty="0"/>
              <a:t> social- og sundhedsassistent, social- og sundhedshjælper, social- og sundhedspersonale, ikke-</a:t>
            </a:r>
            <a:r>
              <a:rPr lang="da-DK" sz="1150" dirty="0" err="1"/>
              <a:t>udd</a:t>
            </a:r>
            <a:r>
              <a:rPr lang="da-DK" sz="1150" dirty="0"/>
              <a:t> og sygeplejersker. </a:t>
            </a:r>
          </a:p>
          <a:p>
            <a:r>
              <a:rPr lang="da-DK" sz="1150" b="1" dirty="0"/>
              <a:t>Dagtilbud og skole:</a:t>
            </a:r>
            <a:r>
              <a:rPr lang="da-DK" sz="1150" dirty="0"/>
              <a:t> pædagoger, pædagogiske assistenter og pædagogmedhjælpere.</a:t>
            </a:r>
          </a:p>
          <a:p>
            <a:r>
              <a:rPr lang="da-DK" sz="1150" b="1" dirty="0"/>
              <a:t>Socialområdet:</a:t>
            </a:r>
            <a:r>
              <a:rPr lang="da-DK" sz="1150" dirty="0"/>
              <a:t> omsorgs- og pædagogmedhjælpere, pædagoger og socialpædagoger.</a:t>
            </a:r>
          </a:p>
          <a:p>
            <a:r>
              <a:rPr lang="da-DK" sz="1150" b="1" dirty="0"/>
              <a:t>Køkken og rengøring:</a:t>
            </a:r>
            <a:r>
              <a:rPr lang="da-DK" sz="1150" dirty="0"/>
              <a:t> husassistenter, rengørings-/køkkenmedhjælpere,  rengøringsassistenter, ernæringsassistenter, ansatte på overenskomsten </a:t>
            </a:r>
            <a:r>
              <a:rPr lang="da-DK" sz="1150" dirty="0" err="1"/>
              <a:t>erhvervsudd</a:t>
            </a:r>
            <a:r>
              <a:rPr lang="da-DK" sz="1150" dirty="0"/>
              <a:t>. serviceassistenter mv. </a:t>
            </a:r>
            <a:br>
              <a:rPr lang="da-DK" sz="1150" dirty="0"/>
            </a:br>
            <a:r>
              <a:rPr lang="da-DK" sz="1150" b="1" dirty="0"/>
              <a:t>Ergo- og fysioterapeut:</a:t>
            </a:r>
            <a:r>
              <a:rPr lang="da-DK" sz="1150" dirty="0"/>
              <a:t> ergoterapeuter og fysioterapeuter.</a:t>
            </a:r>
          </a:p>
          <a:p>
            <a:r>
              <a:rPr lang="da-DK" sz="1150" b="1" i="0" u="none" strike="noStrike" dirty="0">
                <a:solidFill>
                  <a:srgbClr val="000000"/>
                </a:solidFill>
                <a:effectLst/>
                <a:latin typeface="Calibri" panose="020F0502020204030204" pitchFamily="34" charset="0"/>
              </a:rPr>
              <a:t>Specialister (HK): </a:t>
            </a:r>
            <a:r>
              <a:rPr lang="da-DK" sz="1150" dirty="0">
                <a:solidFill>
                  <a:srgbClr val="000000"/>
                </a:solidFill>
                <a:latin typeface="Calibri" panose="020F0502020204030204" pitchFamily="34" charset="0"/>
              </a:rPr>
              <a:t>specialister</a:t>
            </a:r>
            <a:r>
              <a:rPr lang="da-DK" sz="1150" b="0" i="0" u="none" strike="noStrike" dirty="0">
                <a:solidFill>
                  <a:srgbClr val="000000"/>
                </a:solidFill>
                <a:effectLst/>
                <a:latin typeface="Calibri" panose="020F0502020204030204" pitchFamily="34" charset="0"/>
              </a:rPr>
              <a:t>.</a:t>
            </a:r>
            <a:r>
              <a:rPr lang="da-DK" sz="1150" dirty="0"/>
              <a:t> </a:t>
            </a:r>
          </a:p>
        </p:txBody>
      </p:sp>
      <p:pic>
        <p:nvPicPr>
          <p:cNvPr id="3" name="Grafik 2" descr="Bærbar computer kontur">
            <a:extLst>
              <a:ext uri="{FF2B5EF4-FFF2-40B4-BE49-F238E27FC236}">
                <a16:creationId xmlns:a16="http://schemas.microsoft.com/office/drawing/2014/main" id="{B29447DF-51EF-EB03-6CB5-615FEEBE0E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69990" y="5214226"/>
            <a:ext cx="685892" cy="685892"/>
          </a:xfrm>
          <a:prstGeom prst="rect">
            <a:avLst/>
          </a:prstGeom>
        </p:spPr>
      </p:pic>
      <p:pic>
        <p:nvPicPr>
          <p:cNvPr id="4" name="Grafik 3" descr="Håndvægt kontur">
            <a:extLst>
              <a:ext uri="{FF2B5EF4-FFF2-40B4-BE49-F238E27FC236}">
                <a16:creationId xmlns:a16="http://schemas.microsoft.com/office/drawing/2014/main" id="{66AF7F05-134F-2A1B-23EA-03CC013DD9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57928" y="5213436"/>
            <a:ext cx="687472" cy="687472"/>
          </a:xfrm>
          <a:prstGeom prst="rect">
            <a:avLst/>
          </a:prstGeom>
        </p:spPr>
      </p:pic>
      <p:pic>
        <p:nvPicPr>
          <p:cNvPr id="5" name="Grafik 4" descr="Barnevogn kontur">
            <a:extLst>
              <a:ext uri="{FF2B5EF4-FFF2-40B4-BE49-F238E27FC236}">
                <a16:creationId xmlns:a16="http://schemas.microsoft.com/office/drawing/2014/main" id="{EF4F32C8-0974-6704-08C3-3F297AC199D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6082" y="5215826"/>
            <a:ext cx="682692" cy="682692"/>
          </a:xfrm>
          <a:prstGeom prst="rect">
            <a:avLst/>
          </a:prstGeom>
        </p:spPr>
      </p:pic>
      <p:pic>
        <p:nvPicPr>
          <p:cNvPr id="10" name="Grafik 9" descr="Moppe og spand kontur">
            <a:extLst>
              <a:ext uri="{FF2B5EF4-FFF2-40B4-BE49-F238E27FC236}">
                <a16:creationId xmlns:a16="http://schemas.microsoft.com/office/drawing/2014/main" id="{7E03A602-B588-1F75-6074-CC193D123E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50646" y="5215826"/>
            <a:ext cx="682692" cy="682692"/>
          </a:xfrm>
          <a:prstGeom prst="rect">
            <a:avLst/>
          </a:prstGeom>
        </p:spPr>
      </p:pic>
      <p:pic>
        <p:nvPicPr>
          <p:cNvPr id="11" name="Grafik 10" descr="Person i rullestol kontur">
            <a:extLst>
              <a:ext uri="{FF2B5EF4-FFF2-40B4-BE49-F238E27FC236}">
                <a16:creationId xmlns:a16="http://schemas.microsoft.com/office/drawing/2014/main" id="{5D1696A2-7669-C5C4-62AB-D72C50D0EB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43364" y="5215826"/>
            <a:ext cx="682692" cy="682692"/>
          </a:xfrm>
          <a:prstGeom prst="rect">
            <a:avLst/>
          </a:prstGeom>
        </p:spPr>
      </p:pic>
      <p:pic>
        <p:nvPicPr>
          <p:cNvPr id="12" name="Grafik 11" descr="Mand med stok kontur">
            <a:extLst>
              <a:ext uri="{FF2B5EF4-FFF2-40B4-BE49-F238E27FC236}">
                <a16:creationId xmlns:a16="http://schemas.microsoft.com/office/drawing/2014/main" id="{A0B6D77F-FB28-0D3D-FB46-04924989F4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8800" y="5215826"/>
            <a:ext cx="682692" cy="682692"/>
          </a:xfrm>
          <a:prstGeom prst="rect">
            <a:avLst/>
          </a:prstGeom>
        </p:spPr>
      </p:pic>
      <p:pic>
        <p:nvPicPr>
          <p:cNvPr id="13" name="Grafik 12" descr="Børn kontur">
            <a:extLst>
              <a:ext uri="{FF2B5EF4-FFF2-40B4-BE49-F238E27FC236}">
                <a16:creationId xmlns:a16="http://schemas.microsoft.com/office/drawing/2014/main" id="{C01EE6BA-EA94-6B5C-4CF1-AE4064E79A2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80474" y="5211047"/>
            <a:ext cx="692250" cy="692250"/>
          </a:xfrm>
          <a:prstGeom prst="rect">
            <a:avLst/>
          </a:prstGeom>
        </p:spPr>
      </p:pic>
    </p:spTree>
    <p:extLst>
      <p:ext uri="{BB962C8B-B14F-4D97-AF65-F5344CB8AC3E}">
        <p14:creationId xmlns:p14="http://schemas.microsoft.com/office/powerpoint/2010/main" val="120823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ældre- og sundhedsområdet</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3789451441"/>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891082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Ældre- og sundhedsområdet består af stililingsbetegnelserne social- og sundhedsassistent, social- og sundhedshjælper, social- og sundhedspersonale, ikke-</a:t>
            </a:r>
            <a:r>
              <a:rPr lang="da-DK" sz="900" b="0" dirty="0" err="1">
                <a:solidFill>
                  <a:schemeClr val="tx1"/>
                </a:solidFill>
              </a:rPr>
              <a:t>udd</a:t>
            </a:r>
            <a:r>
              <a:rPr lang="da-DK" sz="900" b="0" dirty="0">
                <a:solidFill>
                  <a:schemeClr val="tx1"/>
                </a:solidFill>
              </a:rPr>
              <a:t> og sygeplejersker. </a:t>
            </a:r>
          </a:p>
          <a:p>
            <a:r>
              <a:rPr lang="da-DK" sz="900" b="0" dirty="0">
                <a:solidFill>
                  <a:schemeClr val="tx1"/>
                </a:solidFill>
              </a:rPr>
              <a:t>Kilde:  KRL (Sirka), november</a:t>
            </a:r>
          </a:p>
        </p:txBody>
      </p:sp>
      <p:pic>
        <p:nvPicPr>
          <p:cNvPr id="15" name="Grafik 14" descr="Mand med stok kontur">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sz="1200"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1742478672"/>
              </p:ext>
            </p:extLst>
          </p:nvPr>
        </p:nvGraphicFramePr>
        <p:xfrm>
          <a:off x="5447134" y="1506336"/>
          <a:ext cx="504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1972085014"/>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9732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B6545-3C4C-E9AA-1F4B-C142D53A75A1}"/>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0896A193-1AC9-5142-B789-9C447CD7FD17}"/>
              </a:ext>
            </a:extLst>
          </p:cNvPr>
          <p:cNvSpPr/>
          <p:nvPr/>
        </p:nvSpPr>
        <p:spPr>
          <a:xfrm>
            <a:off x="538240" y="1151011"/>
            <a:ext cx="9877446" cy="4848621"/>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2A076F4-4D6E-F73E-7794-366DCEC87B89}"/>
              </a:ext>
            </a:extLst>
          </p:cNvPr>
          <p:cNvSpPr>
            <a:spLocks noGrp="1"/>
          </p:cNvSpPr>
          <p:nvPr>
            <p:ph type="title"/>
          </p:nvPr>
        </p:nvSpPr>
        <p:spPr>
          <a:xfrm>
            <a:off x="514800" y="459180"/>
            <a:ext cx="11160000" cy="415498"/>
          </a:xfrm>
        </p:spPr>
        <p:txBody>
          <a:bodyPr/>
          <a:lstStyle/>
          <a:p>
            <a:r>
              <a:rPr lang="da-DK" sz="3000" dirty="0"/>
              <a:t>Om ældre- og sundhedsområdet</a:t>
            </a:r>
          </a:p>
        </p:txBody>
      </p:sp>
      <p:graphicFrame>
        <p:nvGraphicFramePr>
          <p:cNvPr id="6" name="Pladsholder til indhold 5">
            <a:extLst>
              <a:ext uri="{FF2B5EF4-FFF2-40B4-BE49-F238E27FC236}">
                <a16:creationId xmlns:a16="http://schemas.microsoft.com/office/drawing/2014/main" id="{7DDBC98D-6230-F697-1FC7-E690A61A205C}"/>
              </a:ext>
            </a:extLst>
          </p:cNvPr>
          <p:cNvGraphicFramePr>
            <a:graphicFrameLocks noGrp="1"/>
          </p:cNvGraphicFramePr>
          <p:nvPr>
            <p:ph idx="1"/>
            <p:extLst>
              <p:ext uri="{D42A27DB-BD31-4B8C-83A1-F6EECF244321}">
                <p14:modId xmlns:p14="http://schemas.microsoft.com/office/powerpoint/2010/main" val="163348823"/>
              </p:ext>
            </p:extLst>
          </p:nvPr>
        </p:nvGraphicFramePr>
        <p:xfrm>
          <a:off x="574005" y="1595424"/>
          <a:ext cx="9841681"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BC70A78F-24B2-D8D6-638A-AF6EAE17BD78}"/>
              </a:ext>
            </a:extLst>
          </p:cNvPr>
          <p:cNvSpPr txBox="1"/>
          <p:nvPr/>
        </p:nvSpPr>
        <p:spPr>
          <a:xfrm>
            <a:off x="574005" y="1209923"/>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A698DC99-153D-2572-2824-1D4315B47EA2}"/>
              </a:ext>
            </a:extLst>
          </p:cNvPr>
          <p:cNvSpPr txBox="1">
            <a:spLocks/>
          </p:cNvSpPr>
          <p:nvPr/>
        </p:nvSpPr>
        <p:spPr>
          <a:xfrm>
            <a:off x="928800" y="6292800"/>
            <a:ext cx="891082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Ældre- og sundhedsområdet består af stililingsbetegnelserne social- og sundhedsassistent, social- og sundhedshjælper, social- og sundhedspersonale, ikke-</a:t>
            </a:r>
            <a:r>
              <a:rPr lang="da-DK" sz="900" b="0" dirty="0" err="1">
                <a:solidFill>
                  <a:schemeClr val="tx1"/>
                </a:solidFill>
              </a:rPr>
              <a:t>udd</a:t>
            </a:r>
            <a:r>
              <a:rPr lang="da-DK" sz="900" b="0" dirty="0">
                <a:solidFill>
                  <a:schemeClr val="tx1"/>
                </a:solidFill>
              </a:rPr>
              <a:t> og sygeplejersker. </a:t>
            </a:r>
          </a:p>
          <a:p>
            <a:r>
              <a:rPr lang="da-DK" sz="900" b="0" dirty="0">
                <a:solidFill>
                  <a:schemeClr val="tx1"/>
                </a:solidFill>
              </a:rPr>
              <a:t>Kilde:  KRL (Sirka), november</a:t>
            </a:r>
          </a:p>
        </p:txBody>
      </p:sp>
      <p:pic>
        <p:nvPicPr>
          <p:cNvPr id="15" name="Grafik 14" descr="Mand med stok kontur">
            <a:extLst>
              <a:ext uri="{FF2B5EF4-FFF2-40B4-BE49-F238E27FC236}">
                <a16:creationId xmlns:a16="http://schemas.microsoft.com/office/drawing/2014/main" id="{5730F123-188F-CB1E-102D-3EF9974974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6762" y="117834"/>
            <a:ext cx="1006910" cy="1006910"/>
          </a:xfrm>
          <a:prstGeom prst="rect">
            <a:avLst/>
          </a:prstGeom>
        </p:spPr>
      </p:pic>
    </p:spTree>
    <p:extLst>
      <p:ext uri="{BB962C8B-B14F-4D97-AF65-F5344CB8AC3E}">
        <p14:creationId xmlns:p14="http://schemas.microsoft.com/office/powerpoint/2010/main" val="380846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981005"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ældre- og sundhedsområdet</a:t>
            </a:r>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891082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Ældre- og sundhedsområdet består af stililingsbetegnelserne social- og sundhedsassistent, social- og sundhedshjælper, social- og sundhedspersonale, ikke-</a:t>
            </a:r>
            <a:r>
              <a:rPr lang="da-DK" sz="900" b="0" dirty="0" err="1">
                <a:solidFill>
                  <a:schemeClr val="tx1"/>
                </a:solidFill>
              </a:rPr>
              <a:t>udd</a:t>
            </a:r>
            <a:r>
              <a:rPr lang="da-DK" sz="900" b="0" dirty="0">
                <a:solidFill>
                  <a:schemeClr val="tx1"/>
                </a:solidFill>
              </a:rPr>
              <a:t> og sygeplejersker. </a:t>
            </a:r>
          </a:p>
          <a:p>
            <a:r>
              <a:rPr lang="da-DK" sz="900" b="0" dirty="0">
                <a:solidFill>
                  <a:schemeClr val="tx1"/>
                </a:solidFill>
              </a:rPr>
              <a:t>Kilde:  KRL (Sirka), november</a:t>
            </a:r>
          </a:p>
        </p:txBody>
      </p:sp>
      <p:pic>
        <p:nvPicPr>
          <p:cNvPr id="15" name="Grafik 14" descr="Mand med stok kontur">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6762" y="117834"/>
            <a:ext cx="1006910" cy="1006910"/>
          </a:xfrm>
          <a:prstGeom prst="rect">
            <a:avLst/>
          </a:prstGeom>
        </p:spPr>
      </p:pic>
      <p:graphicFrame>
        <p:nvGraphicFramePr>
          <p:cNvPr id="12" name="Pladsholder til indhold 11">
            <a:extLst>
              <a:ext uri="{FF2B5EF4-FFF2-40B4-BE49-F238E27FC236}">
                <a16:creationId xmlns:a16="http://schemas.microsoft.com/office/drawing/2014/main" id="{28202A59-615C-4D24-ABC0-6AB072682715}"/>
              </a:ext>
            </a:extLst>
          </p:cNvPr>
          <p:cNvGraphicFramePr>
            <a:graphicFrameLocks noGrp="1"/>
          </p:cNvGraphicFramePr>
          <p:nvPr>
            <p:ph idx="1"/>
            <p:extLst>
              <p:ext uri="{D42A27DB-BD31-4B8C-83A1-F6EECF244321}">
                <p14:modId xmlns:p14="http://schemas.microsoft.com/office/powerpoint/2010/main" val="2056579687"/>
              </p:ext>
            </p:extLst>
          </p:nvPr>
        </p:nvGraphicFramePr>
        <p:xfrm>
          <a:off x="514800" y="1586265"/>
          <a:ext cx="10981006" cy="42189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730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a:t>
            </a:r>
            <a:r>
              <a:rPr lang="da-DK" sz="3000"/>
              <a:t>pædagogisk personale på dagtilbuds- </a:t>
            </a:r>
            <a:r>
              <a:rPr lang="da-DK" sz="3000" dirty="0"/>
              <a:t>og skoleområdet</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348879069"/>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799" y="6292800"/>
            <a:ext cx="9560169"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Dagtilbuds- og skoleområdet består af stililingsbetegnelserne pædagoger, pædagogiske assistenter og pædagogmedhjælpere.</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sz="1200"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2362317576"/>
              </p:ext>
            </p:extLst>
          </p:nvPr>
        </p:nvGraphicFramePr>
        <p:xfrm>
          <a:off x="5447135" y="1506336"/>
          <a:ext cx="5040559" cy="2049586"/>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1939325642"/>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7588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AC08A-BE02-BF2B-6529-AB090E0C5FB6}"/>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861C8ABE-F7D2-BAA9-B33A-3C54D977D3A5}"/>
              </a:ext>
            </a:extLst>
          </p:cNvPr>
          <p:cNvSpPr/>
          <p:nvPr/>
        </p:nvSpPr>
        <p:spPr>
          <a:xfrm>
            <a:off x="540000" y="1152000"/>
            <a:ext cx="9878400" cy="4849200"/>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BE48411E-EA02-D763-8590-D7F95362297F}"/>
              </a:ext>
            </a:extLst>
          </p:cNvPr>
          <p:cNvSpPr>
            <a:spLocks noGrp="1"/>
          </p:cNvSpPr>
          <p:nvPr>
            <p:ph type="title"/>
          </p:nvPr>
        </p:nvSpPr>
        <p:spPr>
          <a:xfrm>
            <a:off x="514800" y="459180"/>
            <a:ext cx="11160000" cy="415498"/>
          </a:xfrm>
        </p:spPr>
        <p:txBody>
          <a:bodyPr/>
          <a:lstStyle/>
          <a:p>
            <a:r>
              <a:rPr lang="da-DK" sz="3000" dirty="0"/>
              <a:t>Om pædagogisk personale på dagtilbuds- og skoleområdet</a:t>
            </a:r>
          </a:p>
        </p:txBody>
      </p:sp>
      <p:graphicFrame>
        <p:nvGraphicFramePr>
          <p:cNvPr id="6" name="Pladsholder til indhold 5">
            <a:extLst>
              <a:ext uri="{FF2B5EF4-FFF2-40B4-BE49-F238E27FC236}">
                <a16:creationId xmlns:a16="http://schemas.microsoft.com/office/drawing/2014/main" id="{80209E4F-EF6D-CD9F-47BD-4C0584BD17AC}"/>
              </a:ext>
            </a:extLst>
          </p:cNvPr>
          <p:cNvGraphicFramePr>
            <a:graphicFrameLocks noGrp="1"/>
          </p:cNvGraphicFramePr>
          <p:nvPr>
            <p:ph idx="1"/>
            <p:extLst>
              <p:ext uri="{D42A27DB-BD31-4B8C-83A1-F6EECF244321}">
                <p14:modId xmlns:p14="http://schemas.microsoft.com/office/powerpoint/2010/main" val="2841853133"/>
              </p:ext>
            </p:extLst>
          </p:nvPr>
        </p:nvGraphicFramePr>
        <p:xfrm>
          <a:off x="572400" y="1594800"/>
          <a:ext cx="9842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398BE953-BD4C-FCC9-686C-4B823C07F03D}"/>
              </a:ext>
            </a:extLst>
          </p:cNvPr>
          <p:cNvSpPr txBox="1"/>
          <p:nvPr/>
        </p:nvSpPr>
        <p:spPr>
          <a:xfrm>
            <a:off x="572400" y="1209600"/>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4633C9D4-C5E4-DED7-2459-BF656C2AA083}"/>
              </a:ext>
            </a:extLst>
          </p:cNvPr>
          <p:cNvSpPr txBox="1">
            <a:spLocks/>
          </p:cNvSpPr>
          <p:nvPr/>
        </p:nvSpPr>
        <p:spPr>
          <a:xfrm>
            <a:off x="928800" y="6292800"/>
            <a:ext cx="999094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Dagtilbuds- og skoleområdet består af stililingsbetegnelserne pædagoger, pædagogiske assistenter og pædagogmedhjælpere.</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87190D6E-0248-3E2A-62C2-844C918F1A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72953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63090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Dagtilbuds- og skoleområdet består af stililingsbetegnelserne pædagoger, pædagogiske assistenter og pædagogmedhjælpere.</a:t>
            </a:r>
          </a:p>
          <a:p>
            <a:r>
              <a:rPr lang="da-DK" sz="900" b="0" dirty="0">
                <a:solidFill>
                  <a:schemeClr val="tx1"/>
                </a:solidFill>
              </a:rPr>
              <a:t>Kilde:  KRL (Sirka), november</a:t>
            </a:r>
          </a:p>
        </p:txBody>
      </p:sp>
      <p:graphicFrame>
        <p:nvGraphicFramePr>
          <p:cNvPr id="12" name="Pladsholder til indhold 11">
            <a:extLst>
              <a:ext uri="{FF2B5EF4-FFF2-40B4-BE49-F238E27FC236}">
                <a16:creationId xmlns:a16="http://schemas.microsoft.com/office/drawing/2014/main" id="{28202A59-615C-4D24-ABC0-6AB072682715}"/>
              </a:ext>
            </a:extLst>
          </p:cNvPr>
          <p:cNvGraphicFramePr>
            <a:graphicFrameLocks noGrp="1"/>
          </p:cNvGraphicFramePr>
          <p:nvPr>
            <p:ph idx="1"/>
            <p:extLst>
              <p:ext uri="{D42A27DB-BD31-4B8C-83A1-F6EECF244321}">
                <p14:modId xmlns:p14="http://schemas.microsoft.com/office/powerpoint/2010/main" val="2923813296"/>
              </p:ext>
            </p:extLst>
          </p:nvPr>
        </p:nvGraphicFramePr>
        <p:xfrm>
          <a:off x="514800" y="1586265"/>
          <a:ext cx="10044902" cy="4218998"/>
        </p:xfrm>
        <a:graphic>
          <a:graphicData uri="http://schemas.openxmlformats.org/drawingml/2006/chart">
            <c:chart xmlns:c="http://schemas.openxmlformats.org/drawingml/2006/chart" xmlns:r="http://schemas.openxmlformats.org/officeDocument/2006/relationships" r:id="rId3"/>
          </a:graphicData>
        </a:graphic>
      </p:graphicFrame>
      <p:sp>
        <p:nvSpPr>
          <p:cNvPr id="4" name="Titel 3">
            <a:extLst>
              <a:ext uri="{FF2B5EF4-FFF2-40B4-BE49-F238E27FC236}">
                <a16:creationId xmlns:a16="http://schemas.microsoft.com/office/drawing/2014/main" id="{B201DBAB-C70A-4F2A-8689-15E0D03BCB1B}"/>
              </a:ext>
            </a:extLst>
          </p:cNvPr>
          <p:cNvSpPr>
            <a:spLocks noGrp="1"/>
          </p:cNvSpPr>
          <p:nvPr>
            <p:ph type="title"/>
          </p:nvPr>
        </p:nvSpPr>
        <p:spPr>
          <a:xfrm>
            <a:off x="514800" y="459180"/>
            <a:ext cx="11160000" cy="415498"/>
          </a:xfrm>
        </p:spPr>
        <p:txBody>
          <a:bodyPr/>
          <a:lstStyle/>
          <a:p>
            <a:r>
              <a:rPr lang="da-DK" sz="3000" dirty="0"/>
              <a:t>Om pædagogisk personale på dagtilbuds- og skoleområdet</a:t>
            </a:r>
          </a:p>
        </p:txBody>
      </p:sp>
      <p:pic>
        <p:nvPicPr>
          <p:cNvPr id="14" name="Grafik 13">
            <a:extLst>
              <a:ext uri="{FF2B5EF4-FFF2-40B4-BE49-F238E27FC236}">
                <a16:creationId xmlns:a16="http://schemas.microsoft.com/office/drawing/2014/main" id="{41EFB43B-B33D-4F1C-9A05-46C8871D85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85725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socialområdet</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2660848833"/>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560169"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Socialområdet består af stililingsbetegnelserne omsorgs- og pædagogmedhjælpere, pædagoger og socialpædagoger.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sz="1200"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1047880084"/>
              </p:ext>
            </p:extLst>
          </p:nvPr>
        </p:nvGraphicFramePr>
        <p:xfrm>
          <a:off x="5447135" y="1506336"/>
          <a:ext cx="5040559" cy="2049586"/>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1172063224"/>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91336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1359B-298F-CC6B-36D5-5F268BB23215}"/>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F106373D-D713-C54C-B10C-C162F548B0BD}"/>
              </a:ext>
            </a:extLst>
          </p:cNvPr>
          <p:cNvSpPr/>
          <p:nvPr/>
        </p:nvSpPr>
        <p:spPr>
          <a:xfrm>
            <a:off x="540000" y="1152000"/>
            <a:ext cx="9878400" cy="4849200"/>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B84E5350-2B13-70EF-1525-0D6A750C3E95}"/>
              </a:ext>
            </a:extLst>
          </p:cNvPr>
          <p:cNvSpPr>
            <a:spLocks noGrp="1"/>
          </p:cNvSpPr>
          <p:nvPr>
            <p:ph type="title"/>
          </p:nvPr>
        </p:nvSpPr>
        <p:spPr>
          <a:xfrm>
            <a:off x="514800" y="459180"/>
            <a:ext cx="11160000" cy="415498"/>
          </a:xfrm>
        </p:spPr>
        <p:txBody>
          <a:bodyPr/>
          <a:lstStyle/>
          <a:p>
            <a:r>
              <a:rPr lang="da-DK" sz="3000" dirty="0"/>
              <a:t>Om socialområdet</a:t>
            </a:r>
          </a:p>
        </p:txBody>
      </p:sp>
      <p:graphicFrame>
        <p:nvGraphicFramePr>
          <p:cNvPr id="6" name="Pladsholder til indhold 5">
            <a:extLst>
              <a:ext uri="{FF2B5EF4-FFF2-40B4-BE49-F238E27FC236}">
                <a16:creationId xmlns:a16="http://schemas.microsoft.com/office/drawing/2014/main" id="{1E4161A1-740D-F353-59C2-65E889FC33B3}"/>
              </a:ext>
            </a:extLst>
          </p:cNvPr>
          <p:cNvGraphicFramePr>
            <a:graphicFrameLocks noGrp="1"/>
          </p:cNvGraphicFramePr>
          <p:nvPr>
            <p:ph idx="1"/>
            <p:extLst>
              <p:ext uri="{D42A27DB-BD31-4B8C-83A1-F6EECF244321}">
                <p14:modId xmlns:p14="http://schemas.microsoft.com/office/powerpoint/2010/main" val="2497118606"/>
              </p:ext>
            </p:extLst>
          </p:nvPr>
        </p:nvGraphicFramePr>
        <p:xfrm>
          <a:off x="572400" y="1594800"/>
          <a:ext cx="9842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D52EDAE0-7325-C289-3A01-E6FD785B3DE9}"/>
              </a:ext>
            </a:extLst>
          </p:cNvPr>
          <p:cNvSpPr txBox="1"/>
          <p:nvPr/>
        </p:nvSpPr>
        <p:spPr>
          <a:xfrm>
            <a:off x="572400" y="1209600"/>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CA6CE871-1641-6D81-B1D2-53BD808A05A5}"/>
              </a:ext>
            </a:extLst>
          </p:cNvPr>
          <p:cNvSpPr txBox="1">
            <a:spLocks/>
          </p:cNvSpPr>
          <p:nvPr/>
        </p:nvSpPr>
        <p:spPr>
          <a:xfrm>
            <a:off x="928800" y="6292800"/>
            <a:ext cx="9489600"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Socialområdet består af stililingsbetegnelserne omsorgs- og pædagogmedhjælpere, pædagoger og socialpædagoger.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335269CC-1EDF-585C-598C-85D972EE77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59814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63090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Socialområdet består af stililingsbetegnelserne omsorgs- og pædagogmedhjælpere, pædagoger og socialpædagoger.</a:t>
            </a:r>
          </a:p>
          <a:p>
            <a:r>
              <a:rPr lang="da-DK" sz="900" b="0" dirty="0">
                <a:solidFill>
                  <a:schemeClr val="tx1"/>
                </a:solidFill>
              </a:rPr>
              <a:t>Kilde:  KRL (Sirka), november</a:t>
            </a:r>
          </a:p>
        </p:txBody>
      </p:sp>
      <p:sp>
        <p:nvSpPr>
          <p:cNvPr id="4" name="Titel 3">
            <a:extLst>
              <a:ext uri="{FF2B5EF4-FFF2-40B4-BE49-F238E27FC236}">
                <a16:creationId xmlns:a16="http://schemas.microsoft.com/office/drawing/2014/main" id="{B201DBAB-C70A-4F2A-8689-15E0D03BCB1B}"/>
              </a:ext>
            </a:extLst>
          </p:cNvPr>
          <p:cNvSpPr>
            <a:spLocks noGrp="1"/>
          </p:cNvSpPr>
          <p:nvPr>
            <p:ph type="title"/>
          </p:nvPr>
        </p:nvSpPr>
        <p:spPr>
          <a:xfrm>
            <a:off x="514800" y="459180"/>
            <a:ext cx="11160000" cy="415498"/>
          </a:xfrm>
        </p:spPr>
        <p:txBody>
          <a:bodyPr/>
          <a:lstStyle/>
          <a:p>
            <a:r>
              <a:rPr lang="da-DK" sz="3000" dirty="0"/>
              <a:t>Om socialområdet</a:t>
            </a:r>
          </a:p>
        </p:txBody>
      </p:sp>
      <p:pic>
        <p:nvPicPr>
          <p:cNvPr id="8" name="Grafik 7">
            <a:extLst>
              <a:ext uri="{FF2B5EF4-FFF2-40B4-BE49-F238E27FC236}">
                <a16:creationId xmlns:a16="http://schemas.microsoft.com/office/drawing/2014/main" id="{2A025E3C-A054-4EAA-95DF-B661473877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046762" y="117834"/>
            <a:ext cx="1006910" cy="1006910"/>
          </a:xfrm>
          <a:prstGeom prst="rect">
            <a:avLst/>
          </a:prstGeom>
        </p:spPr>
      </p:pic>
      <p:graphicFrame>
        <p:nvGraphicFramePr>
          <p:cNvPr id="13" name="Pladsholder til indhold 12">
            <a:extLst>
              <a:ext uri="{FF2B5EF4-FFF2-40B4-BE49-F238E27FC236}">
                <a16:creationId xmlns:a16="http://schemas.microsoft.com/office/drawing/2014/main" id="{401166EB-F887-4958-8DD7-EE67C9427E53}"/>
              </a:ext>
            </a:extLst>
          </p:cNvPr>
          <p:cNvGraphicFramePr>
            <a:graphicFrameLocks noGrp="1"/>
          </p:cNvGraphicFramePr>
          <p:nvPr>
            <p:ph idx="1"/>
            <p:extLst>
              <p:ext uri="{D42A27DB-BD31-4B8C-83A1-F6EECF244321}">
                <p14:modId xmlns:p14="http://schemas.microsoft.com/office/powerpoint/2010/main" val="1373596308"/>
              </p:ext>
            </p:extLst>
          </p:nvPr>
        </p:nvGraphicFramePr>
        <p:xfrm>
          <a:off x="515938" y="1595438"/>
          <a:ext cx="10043764" cy="42098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2917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køkken- og rengøringsområdet</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2623520222"/>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799" y="6292800"/>
            <a:ext cx="9560169"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Køkken- og rengøringsområdet består af stililingsbetegnelserne husassistenter, rengørings-/køkkenmedhjælpere, rengøringsassistenter, ernæringsassistenter og ansatte på overenskomsten </a:t>
            </a:r>
            <a:r>
              <a:rPr lang="da-DK" sz="900" b="0" dirty="0" err="1">
                <a:solidFill>
                  <a:schemeClr val="tx1"/>
                </a:solidFill>
              </a:rPr>
              <a:t>erhvervsudd</a:t>
            </a:r>
            <a:r>
              <a:rPr lang="da-DK" sz="900" b="0" dirty="0">
                <a:solidFill>
                  <a:schemeClr val="tx1"/>
                </a:solidFill>
              </a:rPr>
              <a:t>. serviceassistenter mv.</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3371025047"/>
              </p:ext>
            </p:extLst>
          </p:nvPr>
        </p:nvGraphicFramePr>
        <p:xfrm>
          <a:off x="5447135" y="1506336"/>
          <a:ext cx="5040559" cy="2049586"/>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3570237126"/>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090409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C68EE-B4DF-ED20-D6BB-C41923521731}"/>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99CC7038-3266-4E86-2395-F3E9EABC4C0C}"/>
              </a:ext>
            </a:extLst>
          </p:cNvPr>
          <p:cNvSpPr/>
          <p:nvPr/>
        </p:nvSpPr>
        <p:spPr>
          <a:xfrm>
            <a:off x="540000" y="1152000"/>
            <a:ext cx="9878400" cy="4849200"/>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5C35CF50-D5B0-5A07-3E82-49952E94186D}"/>
              </a:ext>
            </a:extLst>
          </p:cNvPr>
          <p:cNvSpPr>
            <a:spLocks noGrp="1"/>
          </p:cNvSpPr>
          <p:nvPr>
            <p:ph type="title"/>
          </p:nvPr>
        </p:nvSpPr>
        <p:spPr>
          <a:xfrm>
            <a:off x="514800" y="459180"/>
            <a:ext cx="11160000" cy="415498"/>
          </a:xfrm>
        </p:spPr>
        <p:txBody>
          <a:bodyPr/>
          <a:lstStyle/>
          <a:p>
            <a:r>
              <a:rPr lang="da-DK" sz="3000" dirty="0"/>
              <a:t>Om køkken- og rengøringsområdet</a:t>
            </a:r>
          </a:p>
        </p:txBody>
      </p:sp>
      <p:graphicFrame>
        <p:nvGraphicFramePr>
          <p:cNvPr id="6" name="Pladsholder til indhold 5">
            <a:extLst>
              <a:ext uri="{FF2B5EF4-FFF2-40B4-BE49-F238E27FC236}">
                <a16:creationId xmlns:a16="http://schemas.microsoft.com/office/drawing/2014/main" id="{5EE5924A-1DBC-1BBD-8218-435D48F46D23}"/>
              </a:ext>
            </a:extLst>
          </p:cNvPr>
          <p:cNvGraphicFramePr>
            <a:graphicFrameLocks noGrp="1"/>
          </p:cNvGraphicFramePr>
          <p:nvPr>
            <p:ph idx="1"/>
            <p:extLst>
              <p:ext uri="{D42A27DB-BD31-4B8C-83A1-F6EECF244321}">
                <p14:modId xmlns:p14="http://schemas.microsoft.com/office/powerpoint/2010/main" val="1325394303"/>
              </p:ext>
            </p:extLst>
          </p:nvPr>
        </p:nvGraphicFramePr>
        <p:xfrm>
          <a:off x="572400" y="1594800"/>
          <a:ext cx="9842400" cy="4464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067D27B-E8BD-DAFE-B562-85B1B4FA755C}"/>
              </a:ext>
            </a:extLst>
          </p:cNvPr>
          <p:cNvSpPr txBox="1"/>
          <p:nvPr/>
        </p:nvSpPr>
        <p:spPr>
          <a:xfrm>
            <a:off x="572400" y="1209600"/>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4199D1D1-7653-F2C1-E335-CE8365CBF802}"/>
              </a:ext>
            </a:extLst>
          </p:cNvPr>
          <p:cNvSpPr txBox="1">
            <a:spLocks/>
          </p:cNvSpPr>
          <p:nvPr/>
        </p:nvSpPr>
        <p:spPr>
          <a:xfrm>
            <a:off x="928800" y="6292800"/>
            <a:ext cx="9489600"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Køkken- og rengøringsområdet består af stililingsbetegnelserne husassistenter, rengørings-/køkkenmedhjælpere, rengøringsassistenter, ernæringsassistenter og ansatte på overenskomsten </a:t>
            </a:r>
            <a:r>
              <a:rPr lang="da-DK" sz="900" b="0" dirty="0" err="1">
                <a:solidFill>
                  <a:schemeClr val="tx1"/>
                </a:solidFill>
              </a:rPr>
              <a:t>erhvervsudd</a:t>
            </a:r>
            <a:r>
              <a:rPr lang="da-DK" sz="900" b="0" dirty="0">
                <a:solidFill>
                  <a:schemeClr val="tx1"/>
                </a:solidFill>
              </a:rPr>
              <a:t>. serviceassistenter mv.</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7E6C90DD-0698-BD49-DAB6-DFD4D20DA5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3330304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køkken- og rengøringsområdet</a:t>
            </a:r>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486886"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Køkken- og rengøringsområdet består af stililingsbetegnelserne husassistenter, rengørings-/køkkenmedhjælpere, rengøringsassistenter, ernæringsassistenter og ansatte på overenskomsten </a:t>
            </a:r>
            <a:r>
              <a:rPr lang="da-DK" sz="900" b="0" dirty="0" err="1">
                <a:solidFill>
                  <a:schemeClr val="tx1"/>
                </a:solidFill>
              </a:rPr>
              <a:t>erhvervsudd</a:t>
            </a:r>
            <a:r>
              <a:rPr lang="da-DK" sz="900" b="0" dirty="0">
                <a:solidFill>
                  <a:schemeClr val="tx1"/>
                </a:solidFill>
              </a:rPr>
              <a:t>. serviceassistenter mv.</a:t>
            </a:r>
          </a:p>
          <a:p>
            <a:r>
              <a:rPr lang="da-DK" sz="900" b="0" dirty="0">
                <a:solidFill>
                  <a:schemeClr val="tx1"/>
                </a:solidFill>
              </a:rPr>
              <a:t>Kilde:  KRL (Sirka), november</a:t>
            </a:r>
          </a:p>
        </p:txBody>
      </p:sp>
      <p:graphicFrame>
        <p:nvGraphicFramePr>
          <p:cNvPr id="12" name="Pladsholder til indhold 11">
            <a:extLst>
              <a:ext uri="{FF2B5EF4-FFF2-40B4-BE49-F238E27FC236}">
                <a16:creationId xmlns:a16="http://schemas.microsoft.com/office/drawing/2014/main" id="{28202A59-615C-4D24-ABC0-6AB072682715}"/>
              </a:ext>
            </a:extLst>
          </p:cNvPr>
          <p:cNvGraphicFramePr>
            <a:graphicFrameLocks noGrp="1"/>
          </p:cNvGraphicFramePr>
          <p:nvPr>
            <p:ph idx="1"/>
            <p:extLst>
              <p:ext uri="{D42A27DB-BD31-4B8C-83A1-F6EECF244321}">
                <p14:modId xmlns:p14="http://schemas.microsoft.com/office/powerpoint/2010/main" val="662075363"/>
              </p:ext>
            </p:extLst>
          </p:nvPr>
        </p:nvGraphicFramePr>
        <p:xfrm>
          <a:off x="514800" y="1586265"/>
          <a:ext cx="10044902" cy="4218998"/>
        </p:xfrm>
        <a:graphic>
          <a:graphicData uri="http://schemas.openxmlformats.org/drawingml/2006/chart">
            <c:chart xmlns:c="http://schemas.openxmlformats.org/drawingml/2006/chart" xmlns:r="http://schemas.openxmlformats.org/officeDocument/2006/relationships" r:id="rId3"/>
          </a:graphicData>
        </a:graphic>
      </p:graphicFrame>
      <p:pic>
        <p:nvPicPr>
          <p:cNvPr id="8" name="Grafik 7">
            <a:extLst>
              <a:ext uri="{FF2B5EF4-FFF2-40B4-BE49-F238E27FC236}">
                <a16:creationId xmlns:a16="http://schemas.microsoft.com/office/drawing/2014/main" id="{F5DBAA52-4F27-49BF-9F95-D0808AFC9F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211520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1E21B-6444-EF93-E1D1-DDD614407CDC}"/>
            </a:ext>
          </a:extLst>
        </p:cNvPr>
        <p:cNvGrpSpPr/>
        <p:nvPr/>
      </p:nvGrpSpPr>
      <p:grpSpPr>
        <a:xfrm>
          <a:off x="0" y="0"/>
          <a:ext cx="0" cy="0"/>
          <a:chOff x="0" y="0"/>
          <a:chExt cx="0" cy="0"/>
        </a:xfrm>
      </p:grpSpPr>
      <p:sp>
        <p:nvSpPr>
          <p:cNvPr id="17" name="Rektangel 16">
            <a:extLst>
              <a:ext uri="{FF2B5EF4-FFF2-40B4-BE49-F238E27FC236}">
                <a16:creationId xmlns:a16="http://schemas.microsoft.com/office/drawing/2014/main" id="{569A3194-7D68-9BA4-DC36-79CB08EE9D02}"/>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05F15B9-7D59-E36F-D523-90E6A7444CF1}"/>
              </a:ext>
            </a:extLst>
          </p:cNvPr>
          <p:cNvSpPr>
            <a:spLocks noGrp="1"/>
          </p:cNvSpPr>
          <p:nvPr>
            <p:ph type="title"/>
          </p:nvPr>
        </p:nvSpPr>
        <p:spPr>
          <a:xfrm>
            <a:off x="514800" y="459180"/>
            <a:ext cx="11160000" cy="415498"/>
          </a:xfrm>
        </p:spPr>
        <p:txBody>
          <a:bodyPr/>
          <a:lstStyle/>
          <a:p>
            <a:r>
              <a:rPr lang="da-DK" sz="3000" dirty="0"/>
              <a:t>Om køkken- og rengøringsområdet</a:t>
            </a:r>
          </a:p>
        </p:txBody>
      </p:sp>
      <p:sp>
        <p:nvSpPr>
          <p:cNvPr id="7" name="Tekstfelt 6">
            <a:extLst>
              <a:ext uri="{FF2B5EF4-FFF2-40B4-BE49-F238E27FC236}">
                <a16:creationId xmlns:a16="http://schemas.microsoft.com/office/drawing/2014/main" id="{5467F5EC-8797-46FC-FBEF-43A8ADF980CC}"/>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A46B9ABA-B8F0-7343-161D-2AEF1EDA5C76}"/>
              </a:ext>
            </a:extLst>
          </p:cNvPr>
          <p:cNvSpPr txBox="1">
            <a:spLocks/>
          </p:cNvSpPr>
          <p:nvPr/>
        </p:nvSpPr>
        <p:spPr>
          <a:xfrm>
            <a:off x="928800" y="6292800"/>
            <a:ext cx="9342870"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Køkken- og rengøringsområdet består af stililingsbetegnelserne husassistenter, rengørings-/køkkenmedhjælpere, rengøringsassistenter, ernæringsassistenter og ansatte på overenskomsten </a:t>
            </a:r>
            <a:r>
              <a:rPr lang="da-DK" sz="900" b="0" dirty="0" err="1">
                <a:solidFill>
                  <a:schemeClr val="tx1"/>
                </a:solidFill>
              </a:rPr>
              <a:t>erhvervsudd</a:t>
            </a:r>
            <a:r>
              <a:rPr lang="da-DK" sz="900" b="0" dirty="0">
                <a:solidFill>
                  <a:schemeClr val="tx1"/>
                </a:solidFill>
              </a:rPr>
              <a:t>. serviceassistenter mv.</a:t>
            </a:r>
          </a:p>
          <a:p>
            <a:r>
              <a:rPr lang="da-DK" sz="900" b="0" dirty="0">
                <a:solidFill>
                  <a:schemeClr val="tx1"/>
                </a:solidFill>
              </a:rPr>
              <a:t>Kilde:  KRL (Sirka), november</a:t>
            </a:r>
          </a:p>
        </p:txBody>
      </p:sp>
      <p:graphicFrame>
        <p:nvGraphicFramePr>
          <p:cNvPr id="12" name="Pladsholder til indhold 11">
            <a:extLst>
              <a:ext uri="{FF2B5EF4-FFF2-40B4-BE49-F238E27FC236}">
                <a16:creationId xmlns:a16="http://schemas.microsoft.com/office/drawing/2014/main" id="{C65CCC1E-61C4-75E0-BD3F-7C09B2624039}"/>
              </a:ext>
            </a:extLst>
          </p:cNvPr>
          <p:cNvGraphicFramePr>
            <a:graphicFrameLocks noGrp="1"/>
          </p:cNvGraphicFramePr>
          <p:nvPr>
            <p:ph idx="1"/>
            <p:extLst>
              <p:ext uri="{D42A27DB-BD31-4B8C-83A1-F6EECF244321}">
                <p14:modId xmlns:p14="http://schemas.microsoft.com/office/powerpoint/2010/main" val="3671358084"/>
              </p:ext>
            </p:extLst>
          </p:nvPr>
        </p:nvGraphicFramePr>
        <p:xfrm>
          <a:off x="514800" y="1586265"/>
          <a:ext cx="10044902" cy="4218998"/>
        </p:xfrm>
        <a:graphic>
          <a:graphicData uri="http://schemas.openxmlformats.org/drawingml/2006/chart">
            <c:chart xmlns:c="http://schemas.openxmlformats.org/drawingml/2006/chart" xmlns:r="http://schemas.openxmlformats.org/officeDocument/2006/relationships" r:id="rId3"/>
          </a:graphicData>
        </a:graphic>
      </p:graphicFrame>
      <p:pic>
        <p:nvPicPr>
          <p:cNvPr id="8" name="Grafik 7">
            <a:extLst>
              <a:ext uri="{FF2B5EF4-FFF2-40B4-BE49-F238E27FC236}">
                <a16:creationId xmlns:a16="http://schemas.microsoft.com/office/drawing/2014/main" id="{D5EA0C19-3787-0C87-8356-8C2E76479E7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163983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53296" y="491202"/>
            <a:ext cx="11160000" cy="415498"/>
          </a:xfrm>
        </p:spPr>
        <p:txBody>
          <a:bodyPr/>
          <a:lstStyle/>
          <a:p>
            <a:r>
              <a:rPr lang="da-DK" sz="3000" dirty="0"/>
              <a:t>Om ergo- og fysioterapeutområdet</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3723243297"/>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799" y="6292800"/>
            <a:ext cx="9560169"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Ergo- og fysioterapeutområdet består af stililingsbetegnelserne ergoterapeuter og fysioterapeuter.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2464979753"/>
              </p:ext>
            </p:extLst>
          </p:nvPr>
        </p:nvGraphicFramePr>
        <p:xfrm>
          <a:off x="5447135" y="1506336"/>
          <a:ext cx="5040559" cy="2049586"/>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2663585794"/>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029202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F5173-E173-8467-0125-56F2F8FBDF70}"/>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AB509EF0-2F76-16F6-C198-20B06436946C}"/>
              </a:ext>
            </a:extLst>
          </p:cNvPr>
          <p:cNvSpPr/>
          <p:nvPr/>
        </p:nvSpPr>
        <p:spPr>
          <a:xfrm>
            <a:off x="540000" y="1152000"/>
            <a:ext cx="9878400" cy="4849200"/>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B02D36E8-7593-A6C1-33EA-1EEB71BFD2A9}"/>
              </a:ext>
            </a:extLst>
          </p:cNvPr>
          <p:cNvSpPr>
            <a:spLocks noGrp="1"/>
          </p:cNvSpPr>
          <p:nvPr>
            <p:ph type="title"/>
          </p:nvPr>
        </p:nvSpPr>
        <p:spPr>
          <a:xfrm>
            <a:off x="553296" y="491202"/>
            <a:ext cx="11160000" cy="415498"/>
          </a:xfrm>
        </p:spPr>
        <p:txBody>
          <a:bodyPr/>
          <a:lstStyle/>
          <a:p>
            <a:r>
              <a:rPr lang="da-DK" sz="3000" dirty="0"/>
              <a:t>Om ergo- og fysioterapeutområdet</a:t>
            </a:r>
          </a:p>
        </p:txBody>
      </p:sp>
      <p:graphicFrame>
        <p:nvGraphicFramePr>
          <p:cNvPr id="6" name="Pladsholder til indhold 5">
            <a:extLst>
              <a:ext uri="{FF2B5EF4-FFF2-40B4-BE49-F238E27FC236}">
                <a16:creationId xmlns:a16="http://schemas.microsoft.com/office/drawing/2014/main" id="{1D36F45E-DA11-8D0A-7B04-E857682EB39C}"/>
              </a:ext>
            </a:extLst>
          </p:cNvPr>
          <p:cNvGraphicFramePr>
            <a:graphicFrameLocks noGrp="1"/>
          </p:cNvGraphicFramePr>
          <p:nvPr>
            <p:ph idx="1"/>
            <p:extLst>
              <p:ext uri="{D42A27DB-BD31-4B8C-83A1-F6EECF244321}">
                <p14:modId xmlns:p14="http://schemas.microsoft.com/office/powerpoint/2010/main" val="3396255711"/>
              </p:ext>
            </p:extLst>
          </p:nvPr>
        </p:nvGraphicFramePr>
        <p:xfrm>
          <a:off x="572400" y="1594800"/>
          <a:ext cx="9842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6D8DE6B2-CE30-4600-0634-8FD6FB14E6FE}"/>
              </a:ext>
            </a:extLst>
          </p:cNvPr>
          <p:cNvSpPr txBox="1"/>
          <p:nvPr/>
        </p:nvSpPr>
        <p:spPr>
          <a:xfrm>
            <a:off x="572400" y="1209600"/>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F5D41F69-D62D-C359-0F38-78C1209E5124}"/>
              </a:ext>
            </a:extLst>
          </p:cNvPr>
          <p:cNvSpPr txBox="1">
            <a:spLocks/>
          </p:cNvSpPr>
          <p:nvPr/>
        </p:nvSpPr>
        <p:spPr>
          <a:xfrm>
            <a:off x="928800" y="6292800"/>
            <a:ext cx="891082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Ergo- og fysioterapeutområdet består af stililingsbetegnelserne ergoterapeuter og fysioterapeuter.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71451362-85AB-5301-65E5-179173426A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336329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ergo- og fysioterapeutområdet</a:t>
            </a:r>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631250"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Ergo- og fysioterapeutområdet består af stililingsbetegnelserne ergoterapeuter og fysioterapeuter.</a:t>
            </a:r>
          </a:p>
          <a:p>
            <a:r>
              <a:rPr lang="da-DK" sz="900" b="0" dirty="0">
                <a:solidFill>
                  <a:schemeClr val="tx1"/>
                </a:solidFill>
              </a:rPr>
              <a:t>Kilde:  KRL (Sirka), november</a:t>
            </a:r>
          </a:p>
        </p:txBody>
      </p:sp>
      <p:pic>
        <p:nvPicPr>
          <p:cNvPr id="8" name="Grafik 7">
            <a:extLst>
              <a:ext uri="{FF2B5EF4-FFF2-40B4-BE49-F238E27FC236}">
                <a16:creationId xmlns:a16="http://schemas.microsoft.com/office/drawing/2014/main" id="{F5DBAA52-4F27-49BF-9F95-D0808AFC9F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046762" y="117834"/>
            <a:ext cx="1006910" cy="1006910"/>
          </a:xfrm>
          <a:prstGeom prst="rect">
            <a:avLst/>
          </a:prstGeom>
        </p:spPr>
      </p:pic>
      <p:graphicFrame>
        <p:nvGraphicFramePr>
          <p:cNvPr id="10" name="Pladsholder til indhold 9">
            <a:extLst>
              <a:ext uri="{FF2B5EF4-FFF2-40B4-BE49-F238E27FC236}">
                <a16:creationId xmlns:a16="http://schemas.microsoft.com/office/drawing/2014/main" id="{AF42EEC9-D5EC-4CC0-82AF-51A946B9AC5A}"/>
              </a:ext>
            </a:extLst>
          </p:cNvPr>
          <p:cNvGraphicFramePr>
            <a:graphicFrameLocks noGrp="1"/>
          </p:cNvGraphicFramePr>
          <p:nvPr>
            <p:ph idx="1"/>
            <p:extLst>
              <p:ext uri="{D42A27DB-BD31-4B8C-83A1-F6EECF244321}">
                <p14:modId xmlns:p14="http://schemas.microsoft.com/office/powerpoint/2010/main" val="268324994"/>
              </p:ext>
            </p:extLst>
          </p:nvPr>
        </p:nvGraphicFramePr>
        <p:xfrm>
          <a:off x="515938" y="1595438"/>
          <a:ext cx="10044112" cy="42100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6671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977D0955-C55E-41BD-B4B2-A13AD71FC628}"/>
              </a:ext>
            </a:extLst>
          </p:cNvPr>
          <p:cNvSpPr/>
          <p:nvPr/>
        </p:nvSpPr>
        <p:spPr>
          <a:xfrm>
            <a:off x="515939" y="1353338"/>
            <a:ext cx="4824536" cy="4790104"/>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specialister (HK)</a:t>
            </a:r>
          </a:p>
        </p:txBody>
      </p:sp>
      <p:graphicFrame>
        <p:nvGraphicFramePr>
          <p:cNvPr id="6" name="Pladsholder til indhold 5">
            <a:extLst>
              <a:ext uri="{FF2B5EF4-FFF2-40B4-BE49-F238E27FC236}">
                <a16:creationId xmlns:a16="http://schemas.microsoft.com/office/drawing/2014/main" id="{E7271697-01FE-4EED-A294-F5DDE88E737B}"/>
              </a:ext>
            </a:extLst>
          </p:cNvPr>
          <p:cNvGraphicFramePr>
            <a:graphicFrameLocks noGrp="1"/>
          </p:cNvGraphicFramePr>
          <p:nvPr>
            <p:ph idx="1"/>
            <p:extLst>
              <p:ext uri="{D42A27DB-BD31-4B8C-83A1-F6EECF244321}">
                <p14:modId xmlns:p14="http://schemas.microsoft.com/office/powerpoint/2010/main" val="2240526207"/>
              </p:ext>
            </p:extLst>
          </p:nvPr>
        </p:nvGraphicFramePr>
        <p:xfrm>
          <a:off x="553296" y="1678946"/>
          <a:ext cx="4643163"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 og 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799" y="6292800"/>
            <a:ext cx="9560169"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Specialister (HK) består af stililingsbetegnelsen specialister.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9AAC4BAC-9CE6-4AEA-BA1D-BE6B8EDBD4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
        <p:nvSpPr>
          <p:cNvPr id="3" name="Rektangel 2">
            <a:extLst>
              <a:ext uri="{FF2B5EF4-FFF2-40B4-BE49-F238E27FC236}">
                <a16:creationId xmlns:a16="http://schemas.microsoft.com/office/drawing/2014/main" id="{717AD5C0-F6D0-4600-8BAB-9F3B71315EB4}"/>
              </a:ext>
            </a:extLst>
          </p:cNvPr>
          <p:cNvSpPr/>
          <p:nvPr/>
        </p:nvSpPr>
        <p:spPr>
          <a:xfrm>
            <a:off x="5447134" y="1353338"/>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9A997D5B-6371-4D3E-9CF2-D42E3B714D5E}"/>
              </a:ext>
            </a:extLst>
          </p:cNvPr>
          <p:cNvSpPr txBox="1"/>
          <p:nvPr/>
        </p:nvSpPr>
        <p:spPr>
          <a:xfrm>
            <a:off x="5492932" y="1353338"/>
            <a:ext cx="4996037"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Ændring i antal ansatte fordelt på beskæftigelsesgrad 2017-2025</a:t>
            </a:r>
            <a:endParaRPr lang="da-DK" dirty="0"/>
          </a:p>
        </p:txBody>
      </p:sp>
      <p:graphicFrame>
        <p:nvGraphicFramePr>
          <p:cNvPr id="11" name="Diagram 10">
            <a:extLst>
              <a:ext uri="{FF2B5EF4-FFF2-40B4-BE49-F238E27FC236}">
                <a16:creationId xmlns:a16="http://schemas.microsoft.com/office/drawing/2014/main" id="{3FAC3369-BE5E-4078-96DE-B66636BF0831}"/>
              </a:ext>
            </a:extLst>
          </p:cNvPr>
          <p:cNvGraphicFramePr/>
          <p:nvPr>
            <p:extLst>
              <p:ext uri="{D42A27DB-BD31-4B8C-83A1-F6EECF244321}">
                <p14:modId xmlns:p14="http://schemas.microsoft.com/office/powerpoint/2010/main" val="740536483"/>
              </p:ext>
            </p:extLst>
          </p:nvPr>
        </p:nvGraphicFramePr>
        <p:xfrm>
          <a:off x="5447135" y="1506336"/>
          <a:ext cx="5040559" cy="2049586"/>
        </p:xfrm>
        <a:graphic>
          <a:graphicData uri="http://schemas.openxmlformats.org/drawingml/2006/chart">
            <c:chart xmlns:c="http://schemas.openxmlformats.org/drawingml/2006/chart" xmlns:r="http://schemas.openxmlformats.org/officeDocument/2006/relationships" r:id="rId5"/>
          </a:graphicData>
        </a:graphic>
      </p:graphicFrame>
      <p:sp>
        <p:nvSpPr>
          <p:cNvPr id="20" name="Rektangel 19">
            <a:extLst>
              <a:ext uri="{FF2B5EF4-FFF2-40B4-BE49-F238E27FC236}">
                <a16:creationId xmlns:a16="http://schemas.microsoft.com/office/drawing/2014/main" id="{EFE474B8-6638-4EEF-BE2A-A8025A0B1CF1}"/>
              </a:ext>
            </a:extLst>
          </p:cNvPr>
          <p:cNvSpPr/>
          <p:nvPr/>
        </p:nvSpPr>
        <p:spPr>
          <a:xfrm>
            <a:off x="5447134" y="3782263"/>
            <a:ext cx="5040559" cy="233761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Tekstfelt 20">
            <a:extLst>
              <a:ext uri="{FF2B5EF4-FFF2-40B4-BE49-F238E27FC236}">
                <a16:creationId xmlns:a16="http://schemas.microsoft.com/office/drawing/2014/main" id="{37A7BA06-B5D5-4FD4-B76B-8C38ACB72D10}"/>
              </a:ext>
            </a:extLst>
          </p:cNvPr>
          <p:cNvSpPr txBox="1"/>
          <p:nvPr/>
        </p:nvSpPr>
        <p:spPr>
          <a:xfrm>
            <a:off x="5492932" y="3782263"/>
            <a:ext cx="4996037" cy="369332"/>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deltidsmedarbejdere af alle deltidsansatte fordelt på aftalt arbejdstid, 2017 og 2025</a:t>
            </a:r>
            <a:endParaRPr lang="da-DK" sz="1200" dirty="0"/>
          </a:p>
        </p:txBody>
      </p:sp>
      <p:graphicFrame>
        <p:nvGraphicFramePr>
          <p:cNvPr id="22" name="Diagram 21">
            <a:extLst>
              <a:ext uri="{FF2B5EF4-FFF2-40B4-BE49-F238E27FC236}">
                <a16:creationId xmlns:a16="http://schemas.microsoft.com/office/drawing/2014/main" id="{172AE689-FB8D-4BC9-A1E4-0671B8EAD876}"/>
              </a:ext>
            </a:extLst>
          </p:cNvPr>
          <p:cNvGraphicFramePr/>
          <p:nvPr>
            <p:extLst>
              <p:ext uri="{D42A27DB-BD31-4B8C-83A1-F6EECF244321}">
                <p14:modId xmlns:p14="http://schemas.microsoft.com/office/powerpoint/2010/main" val="663259521"/>
              </p:ext>
            </p:extLst>
          </p:nvPr>
        </p:nvGraphicFramePr>
        <p:xfrm>
          <a:off x="5447135" y="3935261"/>
          <a:ext cx="5040559" cy="204958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8880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71B3E-9C0B-8604-CF2C-16A033D8C981}"/>
            </a:ext>
          </a:extLst>
        </p:cNvPr>
        <p:cNvGrpSpPr/>
        <p:nvPr/>
      </p:nvGrpSpPr>
      <p:grpSpPr>
        <a:xfrm>
          <a:off x="0" y="0"/>
          <a:ext cx="0" cy="0"/>
          <a:chOff x="0" y="0"/>
          <a:chExt cx="0" cy="0"/>
        </a:xfrm>
      </p:grpSpPr>
      <p:sp>
        <p:nvSpPr>
          <p:cNvPr id="19" name="Rektangel 18">
            <a:extLst>
              <a:ext uri="{FF2B5EF4-FFF2-40B4-BE49-F238E27FC236}">
                <a16:creationId xmlns:a16="http://schemas.microsoft.com/office/drawing/2014/main" id="{C965387C-0EC3-4C05-6AEB-2CD6B5667C59}"/>
              </a:ext>
            </a:extLst>
          </p:cNvPr>
          <p:cNvSpPr/>
          <p:nvPr/>
        </p:nvSpPr>
        <p:spPr>
          <a:xfrm>
            <a:off x="540000" y="1152000"/>
            <a:ext cx="9878400" cy="4849200"/>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FA754109-7AE1-4C8E-29C6-EC8C8C3E01D0}"/>
              </a:ext>
            </a:extLst>
          </p:cNvPr>
          <p:cNvSpPr>
            <a:spLocks noGrp="1"/>
          </p:cNvSpPr>
          <p:nvPr>
            <p:ph type="title"/>
          </p:nvPr>
        </p:nvSpPr>
        <p:spPr>
          <a:xfrm>
            <a:off x="514800" y="459180"/>
            <a:ext cx="11160000" cy="415498"/>
          </a:xfrm>
        </p:spPr>
        <p:txBody>
          <a:bodyPr/>
          <a:lstStyle/>
          <a:p>
            <a:r>
              <a:rPr lang="da-DK" sz="3000" dirty="0"/>
              <a:t>Om specialister (HK)</a:t>
            </a:r>
          </a:p>
        </p:txBody>
      </p:sp>
      <p:graphicFrame>
        <p:nvGraphicFramePr>
          <p:cNvPr id="6" name="Pladsholder til indhold 5">
            <a:extLst>
              <a:ext uri="{FF2B5EF4-FFF2-40B4-BE49-F238E27FC236}">
                <a16:creationId xmlns:a16="http://schemas.microsoft.com/office/drawing/2014/main" id="{68CC2DC3-0E92-9D2D-912C-968730591DF7}"/>
              </a:ext>
            </a:extLst>
          </p:cNvPr>
          <p:cNvGraphicFramePr>
            <a:graphicFrameLocks noGrp="1"/>
          </p:cNvGraphicFramePr>
          <p:nvPr>
            <p:ph idx="1"/>
            <p:extLst>
              <p:ext uri="{D42A27DB-BD31-4B8C-83A1-F6EECF244321}">
                <p14:modId xmlns:p14="http://schemas.microsoft.com/office/powerpoint/2010/main" val="1906293318"/>
              </p:ext>
            </p:extLst>
          </p:nvPr>
        </p:nvGraphicFramePr>
        <p:xfrm>
          <a:off x="572400" y="1594800"/>
          <a:ext cx="9842400"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felt 6">
            <a:extLst>
              <a:ext uri="{FF2B5EF4-FFF2-40B4-BE49-F238E27FC236}">
                <a16:creationId xmlns:a16="http://schemas.microsoft.com/office/drawing/2014/main" id="{DA070697-EBC5-EFAD-4721-8DC783323B05}"/>
              </a:ext>
            </a:extLst>
          </p:cNvPr>
          <p:cNvSpPr txBox="1"/>
          <p:nvPr/>
        </p:nvSpPr>
        <p:spPr>
          <a:xfrm>
            <a:off x="572400" y="1209600"/>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a:t>
            </a:r>
            <a:r>
              <a:rPr lang="da-DK" sz="1200" dirty="0">
                <a:solidFill>
                  <a:srgbClr val="F29E05"/>
                </a:solidFill>
                <a:latin typeface="Calibri" panose="020F0502020204030204"/>
                <a:ea typeface="+mj-ea"/>
                <a:cs typeface="+mj-cs"/>
              </a:rPr>
              <a:t>ansatte fordelt på beskæftigelsesgrad</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B087F557-516C-0819-6C2F-AC241B7F19EC}"/>
              </a:ext>
            </a:extLst>
          </p:cNvPr>
          <p:cNvSpPr txBox="1">
            <a:spLocks/>
          </p:cNvSpPr>
          <p:nvPr/>
        </p:nvSpPr>
        <p:spPr>
          <a:xfrm>
            <a:off x="928800" y="6292800"/>
            <a:ext cx="9489600"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a:t>
            </a:r>
          </a:p>
          <a:p>
            <a:r>
              <a:rPr lang="da-DK" sz="900" b="0" dirty="0">
                <a:solidFill>
                  <a:schemeClr val="tx1"/>
                </a:solidFill>
              </a:rPr>
              <a:t>Specialister (HK) består af stililingsbetegnelsen specialister.</a:t>
            </a:r>
          </a:p>
          <a:p>
            <a:r>
              <a:rPr lang="da-DK" sz="900" b="0" dirty="0">
                <a:solidFill>
                  <a:schemeClr val="tx1"/>
                </a:solidFill>
              </a:rPr>
              <a:t>Kilde:  KRL (Sirka), november</a:t>
            </a:r>
          </a:p>
        </p:txBody>
      </p:sp>
      <p:pic>
        <p:nvPicPr>
          <p:cNvPr id="15" name="Grafik 14">
            <a:extLst>
              <a:ext uri="{FF2B5EF4-FFF2-40B4-BE49-F238E27FC236}">
                <a16:creationId xmlns:a16="http://schemas.microsoft.com/office/drawing/2014/main" id="{DCBF255C-27D3-7429-A69D-290240C326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6762" y="117834"/>
            <a:ext cx="1006910" cy="1006910"/>
          </a:xfrm>
          <a:prstGeom prst="rect">
            <a:avLst/>
          </a:prstGeom>
        </p:spPr>
      </p:pic>
    </p:spTree>
    <p:extLst>
      <p:ext uri="{BB962C8B-B14F-4D97-AF65-F5344CB8AC3E}">
        <p14:creationId xmlns:p14="http://schemas.microsoft.com/office/powerpoint/2010/main" val="91853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ED50FE57-A6BF-4429-B977-7CD8DC01C2D1}"/>
              </a:ext>
            </a:extLst>
          </p:cNvPr>
          <p:cNvSpPr/>
          <p:nvPr/>
        </p:nvSpPr>
        <p:spPr>
          <a:xfrm>
            <a:off x="514801" y="1304046"/>
            <a:ext cx="10044901" cy="4501217"/>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30C8B4F7-F729-481B-AE00-0E2E23FFC694}"/>
              </a:ext>
            </a:extLst>
          </p:cNvPr>
          <p:cNvSpPr>
            <a:spLocks noGrp="1"/>
          </p:cNvSpPr>
          <p:nvPr>
            <p:ph type="title"/>
          </p:nvPr>
        </p:nvSpPr>
        <p:spPr>
          <a:xfrm>
            <a:off x="514800" y="459180"/>
            <a:ext cx="11160000" cy="415498"/>
          </a:xfrm>
        </p:spPr>
        <p:txBody>
          <a:bodyPr/>
          <a:lstStyle/>
          <a:p>
            <a:r>
              <a:rPr lang="da-DK" sz="3000" dirty="0"/>
              <a:t>Om specialister (HK)</a:t>
            </a:r>
          </a:p>
        </p:txBody>
      </p:sp>
      <p:sp>
        <p:nvSpPr>
          <p:cNvPr id="7" name="Tekstfelt 6">
            <a:extLst>
              <a:ext uri="{FF2B5EF4-FFF2-40B4-BE49-F238E27FC236}">
                <a16:creationId xmlns:a16="http://schemas.microsoft.com/office/drawing/2014/main" id="{E558C22D-05D8-4BF0-9C63-410ABFA89083}"/>
              </a:ext>
            </a:extLst>
          </p:cNvPr>
          <p:cNvSpPr txBox="1"/>
          <p:nvPr/>
        </p:nvSpPr>
        <p:spPr>
          <a:xfrm>
            <a:off x="552157" y="1353338"/>
            <a:ext cx="464430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fuldtids</a:t>
            </a:r>
            <a:r>
              <a:rPr lang="da-DK" sz="1200" dirty="0">
                <a:solidFill>
                  <a:srgbClr val="F29E05"/>
                </a:solidFill>
                <a:latin typeface="Calibri" panose="020F0502020204030204"/>
                <a:ea typeface="+mj-ea"/>
                <a:cs typeface="+mj-cs"/>
              </a:rPr>
              <a:t>ansatte fordelt på stillinger</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sp>
        <p:nvSpPr>
          <p:cNvPr id="9" name="Titel 3">
            <a:extLst>
              <a:ext uri="{FF2B5EF4-FFF2-40B4-BE49-F238E27FC236}">
                <a16:creationId xmlns:a16="http://schemas.microsoft.com/office/drawing/2014/main" id="{66A19125-93B6-40DA-AD30-6332D34DB511}"/>
              </a:ext>
            </a:extLst>
          </p:cNvPr>
          <p:cNvSpPr txBox="1">
            <a:spLocks/>
          </p:cNvSpPr>
          <p:nvPr/>
        </p:nvSpPr>
        <p:spPr>
          <a:xfrm>
            <a:off x="928800" y="6292800"/>
            <a:ext cx="9630902" cy="52525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a:t>
            </a:r>
          </a:p>
          <a:p>
            <a:r>
              <a:rPr lang="da-DK" sz="900" b="0" dirty="0">
                <a:solidFill>
                  <a:schemeClr val="tx1"/>
                </a:solidFill>
              </a:rPr>
              <a:t>Specialister (HK) består af stililingsbetegnelsen specialister.</a:t>
            </a:r>
          </a:p>
          <a:p>
            <a:r>
              <a:rPr lang="da-DK" sz="900" b="0" dirty="0">
                <a:solidFill>
                  <a:schemeClr val="tx1"/>
                </a:solidFill>
              </a:rPr>
              <a:t>Kilde:  KRL (Sirka), november</a:t>
            </a:r>
          </a:p>
        </p:txBody>
      </p:sp>
      <p:pic>
        <p:nvPicPr>
          <p:cNvPr id="8" name="Grafik 7">
            <a:extLst>
              <a:ext uri="{FF2B5EF4-FFF2-40B4-BE49-F238E27FC236}">
                <a16:creationId xmlns:a16="http://schemas.microsoft.com/office/drawing/2014/main" id="{F5DBAA52-4F27-49BF-9F95-D0808AFC9F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046762" y="117834"/>
            <a:ext cx="1006910" cy="1006910"/>
          </a:xfrm>
          <a:prstGeom prst="rect">
            <a:avLst/>
          </a:prstGeom>
        </p:spPr>
      </p:pic>
      <p:graphicFrame>
        <p:nvGraphicFramePr>
          <p:cNvPr id="10" name="Pladsholder til indhold 9">
            <a:extLst>
              <a:ext uri="{FF2B5EF4-FFF2-40B4-BE49-F238E27FC236}">
                <a16:creationId xmlns:a16="http://schemas.microsoft.com/office/drawing/2014/main" id="{AF42EEC9-D5EC-4CC0-82AF-51A946B9AC5A}"/>
              </a:ext>
            </a:extLst>
          </p:cNvPr>
          <p:cNvGraphicFramePr>
            <a:graphicFrameLocks noGrp="1"/>
          </p:cNvGraphicFramePr>
          <p:nvPr>
            <p:ph idx="1"/>
            <p:extLst>
              <p:ext uri="{D42A27DB-BD31-4B8C-83A1-F6EECF244321}">
                <p14:modId xmlns:p14="http://schemas.microsoft.com/office/powerpoint/2010/main" val="3927441713"/>
              </p:ext>
            </p:extLst>
          </p:nvPr>
        </p:nvGraphicFramePr>
        <p:xfrm>
          <a:off x="515938" y="1595438"/>
          <a:ext cx="10044112" cy="42100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006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A3BA43C-7C41-411D-9215-F7195E818DE6}"/>
              </a:ext>
            </a:extLst>
          </p:cNvPr>
          <p:cNvSpPr>
            <a:spLocks noGrp="1"/>
          </p:cNvSpPr>
          <p:nvPr>
            <p:ph type="body" sz="quarter" idx="10"/>
          </p:nvPr>
        </p:nvSpPr>
        <p:spPr/>
        <p:txBody>
          <a:bodyPr/>
          <a:lstStyle/>
          <a:p>
            <a:r>
              <a:rPr lang="da-DK" dirty="0"/>
              <a:t>Timelønnede</a:t>
            </a:r>
          </a:p>
        </p:txBody>
      </p:sp>
    </p:spTree>
    <p:extLst>
      <p:ext uri="{BB962C8B-B14F-4D97-AF65-F5344CB8AC3E}">
        <p14:creationId xmlns:p14="http://schemas.microsoft.com/office/powerpoint/2010/main" val="1086209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timelønnede</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685132957"/>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598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617E-7B4C-49BD-BDEF-33A96D3F3561}"/>
              </a:ext>
            </a:extLst>
          </p:cNvPr>
          <p:cNvSpPr>
            <a:spLocks noGrp="1"/>
          </p:cNvSpPr>
          <p:nvPr>
            <p:ph type="title"/>
          </p:nvPr>
        </p:nvSpPr>
        <p:spPr>
          <a:xfrm>
            <a:off x="514800" y="459180"/>
            <a:ext cx="11160000" cy="415498"/>
          </a:xfrm>
        </p:spPr>
        <p:txBody>
          <a:bodyPr/>
          <a:lstStyle/>
          <a:p>
            <a:r>
              <a:rPr lang="da-DK" sz="3000" dirty="0"/>
              <a:t>Udviklingen i timelønnede 2017-2025</a:t>
            </a:r>
          </a:p>
        </p:txBody>
      </p:sp>
      <p:sp>
        <p:nvSpPr>
          <p:cNvPr id="5" name="Titel 3">
            <a:extLst>
              <a:ext uri="{FF2B5EF4-FFF2-40B4-BE49-F238E27FC236}">
                <a16:creationId xmlns:a16="http://schemas.microsoft.com/office/drawing/2014/main" id="{E4BC457A-C99A-4C5F-B2B7-9FAECBB1102F}"/>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a:t>
            </a:r>
          </a:p>
          <a:p>
            <a:r>
              <a:rPr lang="da-DK" sz="900" b="0" dirty="0">
                <a:solidFill>
                  <a:schemeClr val="tx1"/>
                </a:solidFill>
              </a:rPr>
              <a:t>Kilde:  KRL (Sirka), november</a:t>
            </a:r>
          </a:p>
        </p:txBody>
      </p:sp>
      <p:sp>
        <p:nvSpPr>
          <p:cNvPr id="12" name="Tekstfelt 11">
            <a:extLst>
              <a:ext uri="{FF2B5EF4-FFF2-40B4-BE49-F238E27FC236}">
                <a16:creationId xmlns:a16="http://schemas.microsoft.com/office/drawing/2014/main" id="{A6E6585F-1862-4649-9281-BED32318BD03}"/>
              </a:ext>
            </a:extLst>
          </p:cNvPr>
          <p:cNvSpPr txBox="1"/>
          <p:nvPr/>
        </p:nvSpPr>
        <p:spPr>
          <a:xfrm>
            <a:off x="515938" y="981049"/>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andel og antal timelønnede af ansatte i alt, 2017-2025</a:t>
            </a:r>
            <a:endParaRPr lang="da-DK" dirty="0"/>
          </a:p>
        </p:txBody>
      </p:sp>
      <p:graphicFrame>
        <p:nvGraphicFramePr>
          <p:cNvPr id="10" name="Pladsholder til indhold 9">
            <a:extLst>
              <a:ext uri="{FF2B5EF4-FFF2-40B4-BE49-F238E27FC236}">
                <a16:creationId xmlns:a16="http://schemas.microsoft.com/office/drawing/2014/main" id="{03111D53-B588-4335-B896-254869509D04}"/>
              </a:ext>
            </a:extLst>
          </p:cNvPr>
          <p:cNvGraphicFramePr>
            <a:graphicFrameLocks noGrp="1"/>
          </p:cNvGraphicFramePr>
          <p:nvPr>
            <p:ph idx="1"/>
            <p:extLst>
              <p:ext uri="{D42A27DB-BD31-4B8C-83A1-F6EECF244321}">
                <p14:modId xmlns:p14="http://schemas.microsoft.com/office/powerpoint/2010/main" val="2198599204"/>
              </p:ext>
            </p:extLst>
          </p:nvPr>
        </p:nvGraphicFramePr>
        <p:xfrm>
          <a:off x="515938" y="1595438"/>
          <a:ext cx="9323684" cy="42814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1555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2617E-7B4C-49BD-BDEF-33A96D3F3561}"/>
              </a:ext>
            </a:extLst>
          </p:cNvPr>
          <p:cNvSpPr>
            <a:spLocks noGrp="1"/>
          </p:cNvSpPr>
          <p:nvPr>
            <p:ph type="title"/>
          </p:nvPr>
        </p:nvSpPr>
        <p:spPr>
          <a:xfrm>
            <a:off x="514800" y="459180"/>
            <a:ext cx="11160000" cy="415498"/>
          </a:xfrm>
        </p:spPr>
        <p:txBody>
          <a:bodyPr/>
          <a:lstStyle/>
          <a:p>
            <a:r>
              <a:rPr lang="da-DK" sz="3000" dirty="0"/>
              <a:t>Udviklingen i timelønnede fordelt på arbejdsområder</a:t>
            </a:r>
          </a:p>
        </p:txBody>
      </p:sp>
      <p:sp>
        <p:nvSpPr>
          <p:cNvPr id="5" name="Titel 3">
            <a:extLst>
              <a:ext uri="{FF2B5EF4-FFF2-40B4-BE49-F238E27FC236}">
                <a16:creationId xmlns:a16="http://schemas.microsoft.com/office/drawing/2014/main" id="{E4BC457A-C99A-4C5F-B2B7-9FAECBB1102F}"/>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a:t>
            </a:r>
          </a:p>
          <a:p>
            <a:r>
              <a:rPr lang="da-DK" sz="900" b="0" dirty="0">
                <a:solidFill>
                  <a:schemeClr val="tx1"/>
                </a:solidFill>
              </a:rPr>
              <a:t>Kilde:  KRL (Sirka), november</a:t>
            </a:r>
          </a:p>
        </p:txBody>
      </p:sp>
      <p:sp>
        <p:nvSpPr>
          <p:cNvPr id="12" name="Tekstfelt 11">
            <a:extLst>
              <a:ext uri="{FF2B5EF4-FFF2-40B4-BE49-F238E27FC236}">
                <a16:creationId xmlns:a16="http://schemas.microsoft.com/office/drawing/2014/main" id="{A6E6585F-1862-4649-9281-BED32318BD03}"/>
              </a:ext>
            </a:extLst>
          </p:cNvPr>
          <p:cNvSpPr txBox="1"/>
          <p:nvPr/>
        </p:nvSpPr>
        <p:spPr>
          <a:xfrm>
            <a:off x="579322" y="998659"/>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timelønnede af ansatte i alt fordelt på arbejdsområder, 2017-2025</a:t>
            </a:r>
            <a:endParaRPr lang="da-DK" dirty="0"/>
          </a:p>
        </p:txBody>
      </p:sp>
      <p:graphicFrame>
        <p:nvGraphicFramePr>
          <p:cNvPr id="9" name="Pladsholder til indhold 8">
            <a:extLst>
              <a:ext uri="{FF2B5EF4-FFF2-40B4-BE49-F238E27FC236}">
                <a16:creationId xmlns:a16="http://schemas.microsoft.com/office/drawing/2014/main" id="{7ED08B94-56D4-421E-82FF-299A7424704B}"/>
              </a:ext>
            </a:extLst>
          </p:cNvPr>
          <p:cNvGraphicFramePr>
            <a:graphicFrameLocks noGrp="1"/>
          </p:cNvGraphicFramePr>
          <p:nvPr>
            <p:ph idx="1"/>
            <p:extLst>
              <p:ext uri="{D42A27DB-BD31-4B8C-83A1-F6EECF244321}">
                <p14:modId xmlns:p14="http://schemas.microsoft.com/office/powerpoint/2010/main" val="2963109641"/>
              </p:ext>
            </p:extLst>
          </p:nvPr>
        </p:nvGraphicFramePr>
        <p:xfrm>
          <a:off x="515938" y="1595438"/>
          <a:ext cx="8747125" cy="3704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felt 5">
            <a:extLst>
              <a:ext uri="{FF2B5EF4-FFF2-40B4-BE49-F238E27FC236}">
                <a16:creationId xmlns:a16="http://schemas.microsoft.com/office/drawing/2014/main" id="{2ACDF315-51E9-45A1-BBED-30B0E0E88D18}"/>
              </a:ext>
            </a:extLst>
          </p:cNvPr>
          <p:cNvSpPr txBox="1"/>
          <p:nvPr/>
        </p:nvSpPr>
        <p:spPr>
          <a:xfrm>
            <a:off x="9407574" y="1423897"/>
            <a:ext cx="2392859" cy="3384709"/>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000" b="1" dirty="0"/>
              <a:t>Ældre og sundhed:</a:t>
            </a:r>
            <a:r>
              <a:rPr lang="da-DK" sz="1000" dirty="0"/>
              <a:t> social- og sundhedsassistent, social- og sundhedshjælper, social- og sundhedspersonale, ikke-</a:t>
            </a:r>
            <a:r>
              <a:rPr lang="da-DK" sz="1000" dirty="0" err="1"/>
              <a:t>udd</a:t>
            </a:r>
            <a:r>
              <a:rPr lang="da-DK" sz="1000" dirty="0"/>
              <a:t> og sygeplejersker. </a:t>
            </a:r>
          </a:p>
          <a:p>
            <a:r>
              <a:rPr lang="da-DK" sz="1000" b="1" dirty="0"/>
              <a:t>Dagtilbud og skole:</a:t>
            </a:r>
            <a:r>
              <a:rPr lang="da-DK" sz="1000" dirty="0"/>
              <a:t> pædagoger, pædagogiske assistenter og pædagogmedhjælpere.</a:t>
            </a:r>
          </a:p>
          <a:p>
            <a:r>
              <a:rPr lang="da-DK" sz="1000" b="1" dirty="0"/>
              <a:t>Socialområdet:</a:t>
            </a:r>
            <a:r>
              <a:rPr lang="da-DK" sz="1000" dirty="0"/>
              <a:t> omsorgs- og pædagogmedhjælpere, pædagoger og socialpædagoger.</a:t>
            </a:r>
          </a:p>
          <a:p>
            <a:r>
              <a:rPr lang="da-DK" sz="1000" b="1" dirty="0"/>
              <a:t>Køkken og rengøring:</a:t>
            </a:r>
            <a:r>
              <a:rPr lang="da-DK" sz="1000" dirty="0"/>
              <a:t> husassistenter, rengørings-/køkkenmedhjælpere,  rengøringsassistenter, ernæringsassistenter, ansatte på overenskomsten </a:t>
            </a:r>
            <a:r>
              <a:rPr lang="da-DK" sz="1000" dirty="0" err="1"/>
              <a:t>erhvervsudd</a:t>
            </a:r>
            <a:r>
              <a:rPr lang="da-DK" sz="1000" dirty="0"/>
              <a:t>. serviceassistenter mv.</a:t>
            </a:r>
          </a:p>
          <a:p>
            <a:r>
              <a:rPr lang="da-DK" sz="1000" b="1" dirty="0"/>
              <a:t>Ergo- og fysioterapeut:</a:t>
            </a:r>
            <a:r>
              <a:rPr lang="da-DK" sz="1000" dirty="0"/>
              <a:t> ergoterapeuter og fysioterapeuter.</a:t>
            </a:r>
          </a:p>
          <a:p>
            <a:r>
              <a:rPr lang="da-DK" sz="1000" b="1" i="0" u="none" strike="noStrike" dirty="0">
                <a:solidFill>
                  <a:srgbClr val="000000"/>
                </a:solidFill>
                <a:effectLst/>
                <a:latin typeface="Calibri" panose="020F0502020204030204" pitchFamily="34" charset="0"/>
              </a:rPr>
              <a:t>Specialister (HK): </a:t>
            </a:r>
            <a:r>
              <a:rPr lang="da-DK" sz="1000" dirty="0">
                <a:solidFill>
                  <a:srgbClr val="000000"/>
                </a:solidFill>
                <a:latin typeface="Calibri" panose="020F0502020204030204" pitchFamily="34" charset="0"/>
              </a:rPr>
              <a:t>specialister</a:t>
            </a:r>
            <a:r>
              <a:rPr lang="da-DK" sz="1000" b="0" i="0" u="none" strike="noStrike" dirty="0">
                <a:solidFill>
                  <a:srgbClr val="000000"/>
                </a:solidFill>
                <a:effectLst/>
                <a:latin typeface="Calibri" panose="020F0502020204030204" pitchFamily="34" charset="0"/>
              </a:rPr>
              <a:t>.</a:t>
            </a:r>
            <a:endParaRPr lang="da-DK" sz="1000" dirty="0"/>
          </a:p>
        </p:txBody>
      </p:sp>
      <p:pic>
        <p:nvPicPr>
          <p:cNvPr id="8" name="Grafik 7" descr="Bærbar computer kontur">
            <a:extLst>
              <a:ext uri="{FF2B5EF4-FFF2-40B4-BE49-F238E27FC236}">
                <a16:creationId xmlns:a16="http://schemas.microsoft.com/office/drawing/2014/main" id="{C2949576-AA0A-408D-A0A4-3367B56E21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43913" y="5214226"/>
            <a:ext cx="685892" cy="685892"/>
          </a:xfrm>
          <a:prstGeom prst="rect">
            <a:avLst/>
          </a:prstGeom>
        </p:spPr>
      </p:pic>
      <p:pic>
        <p:nvPicPr>
          <p:cNvPr id="10" name="Grafik 9" descr="Håndvægt kontur">
            <a:extLst>
              <a:ext uri="{FF2B5EF4-FFF2-40B4-BE49-F238E27FC236}">
                <a16:creationId xmlns:a16="http://schemas.microsoft.com/office/drawing/2014/main" id="{FC18A7C0-2E67-4B39-8C21-447E9E8934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35166" y="5213436"/>
            <a:ext cx="687472" cy="687472"/>
          </a:xfrm>
          <a:prstGeom prst="rect">
            <a:avLst/>
          </a:prstGeom>
        </p:spPr>
      </p:pic>
      <p:pic>
        <p:nvPicPr>
          <p:cNvPr id="11" name="Grafik 10" descr="Barnevogn kontur">
            <a:extLst>
              <a:ext uri="{FF2B5EF4-FFF2-40B4-BE49-F238E27FC236}">
                <a16:creationId xmlns:a16="http://schemas.microsoft.com/office/drawing/2014/main" id="{DF4D7F5C-89E5-4646-8F15-676A8CB8C6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00146" y="5215826"/>
            <a:ext cx="682692" cy="682692"/>
          </a:xfrm>
          <a:prstGeom prst="rect">
            <a:avLst/>
          </a:prstGeom>
        </p:spPr>
      </p:pic>
      <p:pic>
        <p:nvPicPr>
          <p:cNvPr id="13" name="Grafik 12" descr="Moppe og spand kontur">
            <a:extLst>
              <a:ext uri="{FF2B5EF4-FFF2-40B4-BE49-F238E27FC236}">
                <a16:creationId xmlns:a16="http://schemas.microsoft.com/office/drawing/2014/main" id="{91BECD2C-AD8A-4FCD-ADA8-B57D1658A7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11030" y="5215826"/>
            <a:ext cx="682692" cy="682692"/>
          </a:xfrm>
          <a:prstGeom prst="rect">
            <a:avLst/>
          </a:prstGeom>
        </p:spPr>
      </p:pic>
      <p:pic>
        <p:nvPicPr>
          <p:cNvPr id="14" name="Grafik 13" descr="Person i rullestol kontur">
            <a:extLst>
              <a:ext uri="{FF2B5EF4-FFF2-40B4-BE49-F238E27FC236}">
                <a16:creationId xmlns:a16="http://schemas.microsoft.com/office/drawing/2014/main" id="{7AE92FBF-5B6D-4829-9859-D0C19A34F2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86894" y="5215826"/>
            <a:ext cx="682692" cy="682692"/>
          </a:xfrm>
          <a:prstGeom prst="rect">
            <a:avLst/>
          </a:prstGeom>
        </p:spPr>
      </p:pic>
      <p:pic>
        <p:nvPicPr>
          <p:cNvPr id="15" name="Grafik 14" descr="Mand med stok kontur">
            <a:extLst>
              <a:ext uri="{FF2B5EF4-FFF2-40B4-BE49-F238E27FC236}">
                <a16:creationId xmlns:a16="http://schemas.microsoft.com/office/drawing/2014/main" id="{1A53BFDA-7C07-4D63-AF56-008B76E492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8800" y="5215826"/>
            <a:ext cx="682692" cy="682692"/>
          </a:xfrm>
          <a:prstGeom prst="rect">
            <a:avLst/>
          </a:prstGeom>
        </p:spPr>
      </p:pic>
      <p:pic>
        <p:nvPicPr>
          <p:cNvPr id="16" name="Grafik 15" descr="Børn kontur">
            <a:extLst>
              <a:ext uri="{FF2B5EF4-FFF2-40B4-BE49-F238E27FC236}">
                <a16:creationId xmlns:a16="http://schemas.microsoft.com/office/drawing/2014/main" id="{52A75CD0-D794-462C-B49A-6A06DAB355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180474" y="5211047"/>
            <a:ext cx="692250" cy="692250"/>
          </a:xfrm>
          <a:prstGeom prst="rect">
            <a:avLst/>
          </a:prstGeom>
        </p:spPr>
      </p:pic>
    </p:spTree>
    <p:extLst>
      <p:ext uri="{BB962C8B-B14F-4D97-AF65-F5344CB8AC3E}">
        <p14:creationId xmlns:p14="http://schemas.microsoft.com/office/powerpoint/2010/main" val="244689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18AE2B99-52DA-4E0D-9F61-456EFD3AE3CB}"/>
              </a:ext>
            </a:extLst>
          </p:cNvPr>
          <p:cNvSpPr/>
          <p:nvPr/>
        </p:nvSpPr>
        <p:spPr>
          <a:xfrm>
            <a:off x="6275713" y="1375201"/>
            <a:ext cx="5399087" cy="4145778"/>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12">
            <a:extLst>
              <a:ext uri="{FF2B5EF4-FFF2-40B4-BE49-F238E27FC236}">
                <a16:creationId xmlns:a16="http://schemas.microsoft.com/office/drawing/2014/main" id="{AE4D57E1-0493-46A1-B18E-65D4233A7340}"/>
              </a:ext>
            </a:extLst>
          </p:cNvPr>
          <p:cNvSpPr/>
          <p:nvPr/>
        </p:nvSpPr>
        <p:spPr>
          <a:xfrm>
            <a:off x="514800" y="1382452"/>
            <a:ext cx="5399087" cy="4134112"/>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A60B990D-D52D-41BD-B100-5C9538B78A0A}"/>
              </a:ext>
            </a:extLst>
          </p:cNvPr>
          <p:cNvSpPr>
            <a:spLocks noGrp="1"/>
          </p:cNvSpPr>
          <p:nvPr>
            <p:ph type="title"/>
          </p:nvPr>
        </p:nvSpPr>
        <p:spPr>
          <a:xfrm>
            <a:off x="514800" y="459180"/>
            <a:ext cx="11160000" cy="415498"/>
          </a:xfrm>
        </p:spPr>
        <p:txBody>
          <a:bodyPr/>
          <a:lstStyle/>
          <a:p>
            <a:r>
              <a:rPr lang="da-DK" sz="3000" dirty="0"/>
              <a:t>Timelønnede fordelt på alder og køn</a:t>
            </a:r>
          </a:p>
        </p:txBody>
      </p:sp>
      <p:sp>
        <p:nvSpPr>
          <p:cNvPr id="5" name="Titel 3">
            <a:extLst>
              <a:ext uri="{FF2B5EF4-FFF2-40B4-BE49-F238E27FC236}">
                <a16:creationId xmlns:a16="http://schemas.microsoft.com/office/drawing/2014/main" id="{08A1B37C-DAEC-454A-A8B8-B51378A9EC42}"/>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Der er ingen fuldtidsansatte på under 18 år.</a:t>
            </a:r>
          </a:p>
          <a:p>
            <a:r>
              <a:rPr lang="da-DK" sz="900" b="0" dirty="0">
                <a:solidFill>
                  <a:schemeClr val="tx1"/>
                </a:solidFill>
              </a:rPr>
              <a:t>Kilde:  KRL (Sirka), november 2025</a:t>
            </a:r>
          </a:p>
        </p:txBody>
      </p:sp>
      <p:sp>
        <p:nvSpPr>
          <p:cNvPr id="8" name="Tekstfelt 7">
            <a:extLst>
              <a:ext uri="{FF2B5EF4-FFF2-40B4-BE49-F238E27FC236}">
                <a16:creationId xmlns:a16="http://schemas.microsoft.com/office/drawing/2014/main" id="{3E86115F-0E4E-4552-8B44-F7A6390E12BD}"/>
              </a:ext>
            </a:extLst>
          </p:cNvPr>
          <p:cNvSpPr txBox="1"/>
          <p:nvPr/>
        </p:nvSpPr>
        <p:spPr>
          <a:xfrm>
            <a:off x="515327" y="138245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Aldersfordeling af kommunalt ansatte på timeløn, 2025</a:t>
            </a:r>
            <a:endParaRPr lang="da-DK" dirty="0"/>
          </a:p>
        </p:txBody>
      </p:sp>
      <p:graphicFrame>
        <p:nvGraphicFramePr>
          <p:cNvPr id="6" name="Pladsholder til indhold 11">
            <a:extLst>
              <a:ext uri="{FF2B5EF4-FFF2-40B4-BE49-F238E27FC236}">
                <a16:creationId xmlns:a16="http://schemas.microsoft.com/office/drawing/2014/main" id="{DB42E3CD-0F6C-4342-AA45-87CB85E73B93}"/>
              </a:ext>
            </a:extLst>
          </p:cNvPr>
          <p:cNvGraphicFramePr>
            <a:graphicFrameLocks/>
          </p:cNvGraphicFramePr>
          <p:nvPr>
            <p:extLst>
              <p:ext uri="{D42A27DB-BD31-4B8C-83A1-F6EECF244321}">
                <p14:modId xmlns:p14="http://schemas.microsoft.com/office/powerpoint/2010/main" val="416068340"/>
              </p:ext>
            </p:extLst>
          </p:nvPr>
        </p:nvGraphicFramePr>
        <p:xfrm>
          <a:off x="6275713" y="1984539"/>
          <a:ext cx="5292101" cy="2768733"/>
        </p:xfrm>
        <a:graphic>
          <a:graphicData uri="http://schemas.openxmlformats.org/drawingml/2006/chart">
            <c:chart xmlns:c="http://schemas.openxmlformats.org/drawingml/2006/chart" xmlns:r="http://schemas.openxmlformats.org/officeDocument/2006/relationships" r:id="rId3"/>
          </a:graphicData>
        </a:graphic>
      </p:graphicFrame>
      <p:pic>
        <p:nvPicPr>
          <p:cNvPr id="7" name="Grafik 6" descr="Kvinde med massiv udfyldning">
            <a:extLst>
              <a:ext uri="{FF2B5EF4-FFF2-40B4-BE49-F238E27FC236}">
                <a16:creationId xmlns:a16="http://schemas.microsoft.com/office/drawing/2014/main" id="{6BC4B46A-DBBC-486F-8743-9E8015DB78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4911" y="4719549"/>
            <a:ext cx="756000" cy="756000"/>
          </a:xfrm>
          <a:prstGeom prst="rect">
            <a:avLst/>
          </a:prstGeom>
        </p:spPr>
      </p:pic>
      <p:pic>
        <p:nvPicPr>
          <p:cNvPr id="9" name="Grafik 8" descr="Mand med massiv udfyldning">
            <a:extLst>
              <a:ext uri="{FF2B5EF4-FFF2-40B4-BE49-F238E27FC236}">
                <a16:creationId xmlns:a16="http://schemas.microsoft.com/office/drawing/2014/main" id="{09B63B02-C348-4952-BFC3-0BD6C48D13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73886" y="4740615"/>
            <a:ext cx="756000" cy="756000"/>
          </a:xfrm>
          <a:prstGeom prst="rect">
            <a:avLst/>
          </a:prstGeom>
        </p:spPr>
      </p:pic>
      <p:sp>
        <p:nvSpPr>
          <p:cNvPr id="12" name="Tekstfelt 11">
            <a:extLst>
              <a:ext uri="{FF2B5EF4-FFF2-40B4-BE49-F238E27FC236}">
                <a16:creationId xmlns:a16="http://schemas.microsoft.com/office/drawing/2014/main" id="{162A5E9A-2718-4934-B5A5-7372867FDA70}"/>
              </a:ext>
            </a:extLst>
          </p:cNvPr>
          <p:cNvSpPr txBox="1"/>
          <p:nvPr/>
        </p:nvSpPr>
        <p:spPr>
          <a:xfrm>
            <a:off x="6299216" y="1382451"/>
            <a:ext cx="6097836" cy="184666"/>
          </a:xfrm>
          <a:prstGeom prst="rect">
            <a:avLst/>
          </a:prstGeom>
          <a:noFill/>
        </p:spPr>
        <p:txBody>
          <a:bodyPr wrap="square" lIns="0" tIns="0" rIns="0" bIns="0">
            <a:spAutoFit/>
          </a:bodyPr>
          <a:lstStyle/>
          <a:p>
            <a:r>
              <a:rPr lang="da-DK" sz="1200" dirty="0">
                <a:solidFill>
                  <a:srgbClr val="F29E05"/>
                </a:solidFill>
                <a:latin typeface="Calibri" panose="020F0502020204030204"/>
                <a:ea typeface="+mj-ea"/>
                <a:cs typeface="+mj-cs"/>
              </a:rPr>
              <a:t>Køns</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fordeling af kommunalt ansatte på timeløn, 2025</a:t>
            </a:r>
            <a:endParaRPr lang="da-DK" dirty="0"/>
          </a:p>
        </p:txBody>
      </p:sp>
      <p:graphicFrame>
        <p:nvGraphicFramePr>
          <p:cNvPr id="16" name="Pladsholder til indhold 15">
            <a:extLst>
              <a:ext uri="{FF2B5EF4-FFF2-40B4-BE49-F238E27FC236}">
                <a16:creationId xmlns:a16="http://schemas.microsoft.com/office/drawing/2014/main" id="{74D8C5B2-8F0D-6D92-0D06-CB31C0DF5714}"/>
              </a:ext>
            </a:extLst>
          </p:cNvPr>
          <p:cNvGraphicFramePr>
            <a:graphicFrameLocks noGrp="1"/>
          </p:cNvGraphicFramePr>
          <p:nvPr>
            <p:ph idx="1"/>
            <p:extLst>
              <p:ext uri="{D42A27DB-BD31-4B8C-83A1-F6EECF244321}">
                <p14:modId xmlns:p14="http://schemas.microsoft.com/office/powerpoint/2010/main" val="218024296"/>
              </p:ext>
            </p:extLst>
          </p:nvPr>
        </p:nvGraphicFramePr>
        <p:xfrm>
          <a:off x="515938" y="1595438"/>
          <a:ext cx="5399087" cy="392112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36682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0F6D4-076E-46DE-9E25-356D29FBEB5F}"/>
              </a:ext>
            </a:extLst>
          </p:cNvPr>
          <p:cNvSpPr>
            <a:spLocks noGrp="1"/>
          </p:cNvSpPr>
          <p:nvPr>
            <p:ph type="title"/>
          </p:nvPr>
        </p:nvSpPr>
        <p:spPr>
          <a:xfrm>
            <a:off x="514800" y="459180"/>
            <a:ext cx="11160000" cy="415498"/>
          </a:xfrm>
        </p:spPr>
        <p:txBody>
          <a:bodyPr/>
          <a:lstStyle/>
          <a:p>
            <a:r>
              <a:rPr lang="da-DK" sz="3000" dirty="0"/>
              <a:t>Andel timelønnede fordelt på kommuner, 2025</a:t>
            </a:r>
          </a:p>
        </p:txBody>
      </p:sp>
      <p:sp>
        <p:nvSpPr>
          <p:cNvPr id="5" name="Titel 3">
            <a:extLst>
              <a:ext uri="{FF2B5EF4-FFF2-40B4-BE49-F238E27FC236}">
                <a16:creationId xmlns:a16="http://schemas.microsoft.com/office/drawing/2014/main" id="{5D2C350C-B609-4F2D-9030-99146F60F6AF}"/>
              </a:ext>
            </a:extLst>
          </p:cNvPr>
          <p:cNvSpPr txBox="1">
            <a:spLocks/>
          </p:cNvSpPr>
          <p:nvPr/>
        </p:nvSpPr>
        <p:spPr>
          <a:xfrm>
            <a:off x="928800" y="6292800"/>
            <a:ext cx="7561265"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a:t>
            </a:r>
            <a:br>
              <a:rPr lang="da-DK" sz="900" b="0" dirty="0">
                <a:solidFill>
                  <a:schemeClr val="tx1"/>
                </a:solidFill>
              </a:rPr>
            </a:br>
            <a:r>
              <a:rPr lang="da-DK" sz="900" b="0" dirty="0">
                <a:solidFill>
                  <a:schemeClr val="tx1"/>
                </a:solidFill>
              </a:rPr>
              <a:t>Kilde:  KRL (Særkørsel), november 2025</a:t>
            </a:r>
          </a:p>
        </p:txBody>
      </p:sp>
      <p:sp>
        <p:nvSpPr>
          <p:cNvPr id="9" name="Tekstfelt 8">
            <a:extLst>
              <a:ext uri="{FF2B5EF4-FFF2-40B4-BE49-F238E27FC236}">
                <a16:creationId xmlns:a16="http://schemas.microsoft.com/office/drawing/2014/main" id="{982169F7-6F07-436D-868C-F20636B340E5}"/>
              </a:ext>
            </a:extLst>
          </p:cNvPr>
          <p:cNvSpPr txBox="1"/>
          <p:nvPr/>
        </p:nvSpPr>
        <p:spPr>
          <a:xfrm>
            <a:off x="514800" y="981389"/>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timelønnede af ansatte i alt, fordelt på kommuner, 2025</a:t>
            </a:r>
            <a:endParaRPr lang="da-DK" dirty="0"/>
          </a:p>
        </p:txBody>
      </p:sp>
      <p:sp>
        <p:nvSpPr>
          <p:cNvPr id="12" name="Tekstfelt 11">
            <a:extLst>
              <a:ext uri="{FF2B5EF4-FFF2-40B4-BE49-F238E27FC236}">
                <a16:creationId xmlns:a16="http://schemas.microsoft.com/office/drawing/2014/main" id="{6E3283DA-2F9E-4217-AFDD-5D6EEFF52E4D}"/>
              </a:ext>
            </a:extLst>
          </p:cNvPr>
          <p:cNvSpPr txBox="1"/>
          <p:nvPr/>
        </p:nvSpPr>
        <p:spPr>
          <a:xfrm>
            <a:off x="8470799" y="4085708"/>
            <a:ext cx="2184060" cy="783452"/>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700" b="1" dirty="0">
                <a:solidFill>
                  <a:sysClr val="windowText" lastClr="000000"/>
                </a:solidFill>
                <a:latin typeface="Calibri" panose="020F0502020204030204"/>
                <a:ea typeface="+mj-ea"/>
                <a:cs typeface="+mj-cs"/>
              </a:rPr>
              <a:t>Landsgennemsnit 2025 </a:t>
            </a:r>
            <a:r>
              <a:rPr lang="da-DK" sz="1800" b="1" dirty="0">
                <a:solidFill>
                  <a:sysClr val="windowText" lastClr="000000"/>
                </a:solidFill>
                <a:latin typeface="Calibri" panose="020F0502020204030204"/>
                <a:ea typeface="+mj-ea"/>
                <a:cs typeface="+mj-cs"/>
              </a:rPr>
              <a:t>15,1 pct. </a:t>
            </a:r>
          </a:p>
        </p:txBody>
      </p:sp>
      <p:sp>
        <p:nvSpPr>
          <p:cNvPr id="13" name="Rektangel 12">
            <a:extLst>
              <a:ext uri="{FF2B5EF4-FFF2-40B4-BE49-F238E27FC236}">
                <a16:creationId xmlns:a16="http://schemas.microsoft.com/office/drawing/2014/main" id="{5A6EF28E-7F63-4B39-9879-EF71C8863E84}"/>
              </a:ext>
            </a:extLst>
          </p:cNvPr>
          <p:cNvSpPr/>
          <p:nvPr/>
        </p:nvSpPr>
        <p:spPr>
          <a:xfrm>
            <a:off x="638083" y="1677599"/>
            <a:ext cx="3032220" cy="156767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da-DK" dirty="0">
                <a:solidFill>
                  <a:schemeClr val="tx2"/>
                </a:solidFill>
              </a:rPr>
              <a:t>Laveste andel timelønnede: </a:t>
            </a:r>
            <a:br>
              <a:rPr lang="da-DK" dirty="0">
                <a:solidFill>
                  <a:schemeClr val="tx2"/>
                </a:solidFill>
              </a:rPr>
            </a:br>
            <a:r>
              <a:rPr lang="da-DK" dirty="0">
                <a:solidFill>
                  <a:schemeClr val="tx2"/>
                </a:solidFill>
              </a:rPr>
              <a:t>2,4 pct.</a:t>
            </a:r>
          </a:p>
          <a:p>
            <a:pPr algn="ctr"/>
            <a:r>
              <a:rPr lang="da-DK" dirty="0">
                <a:solidFill>
                  <a:schemeClr val="tx2"/>
                </a:solidFill>
              </a:rPr>
              <a:t>Højeste andel timelønnede: </a:t>
            </a:r>
            <a:br>
              <a:rPr lang="da-DK" dirty="0">
                <a:solidFill>
                  <a:schemeClr val="tx2"/>
                </a:solidFill>
              </a:rPr>
            </a:br>
            <a:r>
              <a:rPr lang="da-DK" dirty="0">
                <a:solidFill>
                  <a:schemeClr val="tx2"/>
                </a:solidFill>
              </a:rPr>
              <a:t>21,5 pct.</a:t>
            </a:r>
          </a:p>
          <a:p>
            <a:pPr algn="ctr"/>
            <a:r>
              <a:rPr lang="da-DK" dirty="0">
                <a:solidFill>
                  <a:schemeClr val="tx2"/>
                </a:solidFill>
              </a:rPr>
              <a:t>Forskel: 19,1 pct.-point</a:t>
            </a:r>
          </a:p>
        </p:txBody>
      </p:sp>
      <p:sp>
        <p:nvSpPr>
          <p:cNvPr id="14" name="Tekstfelt 13">
            <a:extLst>
              <a:ext uri="{FF2B5EF4-FFF2-40B4-BE49-F238E27FC236}">
                <a16:creationId xmlns:a16="http://schemas.microsoft.com/office/drawing/2014/main" id="{E10CB680-B039-4F0F-BB27-A67EC1E80139}"/>
              </a:ext>
            </a:extLst>
          </p:cNvPr>
          <p:cNvSpPr txBox="1"/>
          <p:nvPr/>
        </p:nvSpPr>
        <p:spPr>
          <a:xfrm>
            <a:off x="8776696" y="4964809"/>
            <a:ext cx="1656855" cy="578811"/>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200" b="1" dirty="0">
                <a:solidFill>
                  <a:sysClr val="windowText" lastClr="000000"/>
                </a:solidFill>
                <a:latin typeface="Calibri" panose="020F0502020204030204"/>
                <a:ea typeface="+mj-ea"/>
                <a:cs typeface="+mj-cs"/>
              </a:rPr>
              <a:t>Landsgennemsnit 2017</a:t>
            </a:r>
          </a:p>
          <a:p>
            <a:pPr algn="ctr"/>
            <a:r>
              <a:rPr lang="da-DK" sz="1200" b="1" dirty="0">
                <a:solidFill>
                  <a:sysClr val="windowText" lastClr="000000"/>
                </a:solidFill>
                <a:latin typeface="Calibri" panose="020F0502020204030204"/>
                <a:ea typeface="+mj-ea"/>
                <a:cs typeface="+mj-cs"/>
              </a:rPr>
              <a:t>13,4 pct. </a:t>
            </a:r>
          </a:p>
        </p:txBody>
      </p:sp>
      <p:graphicFrame>
        <p:nvGraphicFramePr>
          <p:cNvPr id="16" name="Tabel 15">
            <a:extLst>
              <a:ext uri="{FF2B5EF4-FFF2-40B4-BE49-F238E27FC236}">
                <a16:creationId xmlns:a16="http://schemas.microsoft.com/office/drawing/2014/main" id="{E727D888-4272-E06D-09A5-9434DE7BC268}"/>
              </a:ext>
            </a:extLst>
          </p:cNvPr>
          <p:cNvGraphicFramePr>
            <a:graphicFrameLocks noGrp="1"/>
          </p:cNvGraphicFramePr>
          <p:nvPr>
            <p:extLst>
              <p:ext uri="{D42A27DB-BD31-4B8C-83A1-F6EECF244321}">
                <p14:modId xmlns:p14="http://schemas.microsoft.com/office/powerpoint/2010/main" val="1286278604"/>
              </p:ext>
            </p:extLst>
          </p:nvPr>
        </p:nvGraphicFramePr>
        <p:xfrm>
          <a:off x="10609713" y="1980420"/>
          <a:ext cx="1152128" cy="1634280"/>
        </p:xfrm>
        <a:graphic>
          <a:graphicData uri="http://schemas.openxmlformats.org/drawingml/2006/table">
            <a:tbl>
              <a:tblPr>
                <a:tableStyleId>{2D5ABB26-0587-4C30-8999-92F81FD0307C}</a:tableStyleId>
              </a:tblPr>
              <a:tblGrid>
                <a:gridCol w="1152128">
                  <a:extLst>
                    <a:ext uri="{9D8B030D-6E8A-4147-A177-3AD203B41FA5}">
                      <a16:colId xmlns:a16="http://schemas.microsoft.com/office/drawing/2014/main" val="376033234"/>
                    </a:ext>
                  </a:extLst>
                </a:gridCol>
              </a:tblGrid>
              <a:tr h="326856">
                <a:tc>
                  <a:txBody>
                    <a:bodyPr/>
                    <a:lstStyle/>
                    <a:p>
                      <a:pPr algn="ctr" fontAlgn="b"/>
                      <a:r>
                        <a:rPr lang="da-DK" sz="1000" b="0" i="0" u="none" strike="noStrike" dirty="0">
                          <a:solidFill>
                            <a:schemeClr val="bg1">
                              <a:lumMod val="50000"/>
                            </a:schemeClr>
                          </a:solidFill>
                          <a:effectLst/>
                          <a:latin typeface="+mj-lt"/>
                        </a:rPr>
                        <a:t>(20 kommuner)</a:t>
                      </a:r>
                    </a:p>
                  </a:txBody>
                  <a:tcPr marL="9525" marR="9525" marT="9525" marB="0" anchor="ctr"/>
                </a:tc>
                <a:extLst>
                  <a:ext uri="{0D108BD9-81ED-4DB2-BD59-A6C34878D82A}">
                    <a16:rowId xmlns:a16="http://schemas.microsoft.com/office/drawing/2014/main" val="1435588660"/>
                  </a:ext>
                </a:extLst>
              </a:tr>
              <a:tr h="326856">
                <a:tc>
                  <a:txBody>
                    <a:bodyPr/>
                    <a:lstStyle/>
                    <a:p>
                      <a:pPr algn="ctr" fontAlgn="b"/>
                      <a:r>
                        <a:rPr lang="da-DK" sz="1000" b="0" i="0" u="none" strike="noStrike" dirty="0">
                          <a:solidFill>
                            <a:schemeClr val="bg1">
                              <a:lumMod val="50000"/>
                            </a:schemeClr>
                          </a:solidFill>
                          <a:effectLst/>
                          <a:latin typeface="+mj-lt"/>
                        </a:rPr>
                        <a:t>(19 kommuner)</a:t>
                      </a:r>
                    </a:p>
                  </a:txBody>
                  <a:tcPr marL="9525" marR="9525" marT="9525" marB="0" anchor="ctr"/>
                </a:tc>
                <a:extLst>
                  <a:ext uri="{0D108BD9-81ED-4DB2-BD59-A6C34878D82A}">
                    <a16:rowId xmlns:a16="http://schemas.microsoft.com/office/drawing/2014/main" val="829345481"/>
                  </a:ext>
                </a:extLst>
              </a:tr>
              <a:tr h="326856">
                <a:tc>
                  <a:txBody>
                    <a:bodyPr/>
                    <a:lstStyle/>
                    <a:p>
                      <a:pPr algn="ctr" fontAlgn="b"/>
                      <a:r>
                        <a:rPr lang="da-DK" sz="1000" b="0" i="0" u="none" strike="noStrike" dirty="0">
                          <a:solidFill>
                            <a:schemeClr val="bg1">
                              <a:lumMod val="50000"/>
                            </a:schemeClr>
                          </a:solidFill>
                          <a:effectLst/>
                          <a:latin typeface="+mj-lt"/>
                        </a:rPr>
                        <a:t>(23 kommuner)</a:t>
                      </a:r>
                    </a:p>
                  </a:txBody>
                  <a:tcPr marL="9525" marR="9525" marT="9525" marB="0" anchor="ctr"/>
                </a:tc>
                <a:extLst>
                  <a:ext uri="{0D108BD9-81ED-4DB2-BD59-A6C34878D82A}">
                    <a16:rowId xmlns:a16="http://schemas.microsoft.com/office/drawing/2014/main" val="2706913490"/>
                  </a:ext>
                </a:extLst>
              </a:tr>
              <a:tr h="326856">
                <a:tc>
                  <a:txBody>
                    <a:bodyPr/>
                    <a:lstStyle/>
                    <a:p>
                      <a:pPr algn="ctr" fontAlgn="b"/>
                      <a:r>
                        <a:rPr lang="da-DK" sz="1000" b="0" i="0" u="none" strike="noStrike" dirty="0">
                          <a:solidFill>
                            <a:schemeClr val="bg1">
                              <a:lumMod val="50000"/>
                            </a:schemeClr>
                          </a:solidFill>
                          <a:effectLst/>
                          <a:latin typeface="+mj-lt"/>
                        </a:rPr>
                        <a:t>(19 kommuner)</a:t>
                      </a:r>
                    </a:p>
                  </a:txBody>
                  <a:tcPr marL="9525" marR="9525" marT="9525" marB="0" anchor="ctr"/>
                </a:tc>
                <a:extLst>
                  <a:ext uri="{0D108BD9-81ED-4DB2-BD59-A6C34878D82A}">
                    <a16:rowId xmlns:a16="http://schemas.microsoft.com/office/drawing/2014/main" val="3520196479"/>
                  </a:ext>
                </a:extLst>
              </a:tr>
              <a:tr h="326856">
                <a:tc>
                  <a:txBody>
                    <a:bodyPr/>
                    <a:lstStyle/>
                    <a:p>
                      <a:pPr algn="ctr" fontAlgn="b"/>
                      <a:r>
                        <a:rPr lang="da-DK" sz="1000" b="0" i="0" u="none" strike="noStrike" dirty="0">
                          <a:solidFill>
                            <a:schemeClr val="bg1">
                              <a:lumMod val="50000"/>
                            </a:schemeClr>
                          </a:solidFill>
                          <a:effectLst/>
                          <a:latin typeface="+mj-lt"/>
                        </a:rPr>
                        <a:t>(17 kommuner)</a:t>
                      </a:r>
                    </a:p>
                  </a:txBody>
                  <a:tcPr marL="9525" marR="9525" marT="9525" marB="0" anchor="ctr"/>
                </a:tc>
                <a:extLst>
                  <a:ext uri="{0D108BD9-81ED-4DB2-BD59-A6C34878D82A}">
                    <a16:rowId xmlns:a16="http://schemas.microsoft.com/office/drawing/2014/main" val="1473653349"/>
                  </a:ext>
                </a:extLst>
              </a:tr>
            </a:tbl>
          </a:graphicData>
        </a:graphic>
      </p:graphicFrame>
      <p:pic>
        <p:nvPicPr>
          <p:cNvPr id="8" name="Billede 7">
            <a:extLst>
              <a:ext uri="{FF2B5EF4-FFF2-40B4-BE49-F238E27FC236}">
                <a16:creationId xmlns:a16="http://schemas.microsoft.com/office/drawing/2014/main" id="{6C4026AE-C6FB-7039-95CC-A37824EDC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2481" y="1942433"/>
            <a:ext cx="2380696" cy="1592186"/>
          </a:xfrm>
          <a:prstGeom prst="rect">
            <a:avLst/>
          </a:prstGeom>
        </p:spPr>
      </p:pic>
      <p:pic>
        <p:nvPicPr>
          <p:cNvPr id="11" name="Billede 10">
            <a:extLst>
              <a:ext uri="{FF2B5EF4-FFF2-40B4-BE49-F238E27FC236}">
                <a16:creationId xmlns:a16="http://schemas.microsoft.com/office/drawing/2014/main" id="{57119725-5B4E-DBFE-C197-D2B8789B0E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9852" y="1256000"/>
            <a:ext cx="4149895" cy="5020034"/>
          </a:xfrm>
          <a:prstGeom prst="rect">
            <a:avLst/>
          </a:prstGeom>
        </p:spPr>
      </p:pic>
    </p:spTree>
    <p:extLst>
      <p:ext uri="{BB962C8B-B14F-4D97-AF65-F5344CB8AC3E}">
        <p14:creationId xmlns:p14="http://schemas.microsoft.com/office/powerpoint/2010/main" val="3161873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A309D36-BAFB-4B9D-9E3D-2B49BED9279F}"/>
              </a:ext>
            </a:extLst>
          </p:cNvPr>
          <p:cNvSpPr>
            <a:spLocks noGrp="1"/>
          </p:cNvSpPr>
          <p:nvPr>
            <p:ph type="body" sz="quarter" idx="10"/>
          </p:nvPr>
        </p:nvSpPr>
        <p:spPr/>
        <p:txBody>
          <a:bodyPr/>
          <a:lstStyle/>
          <a:p>
            <a:r>
              <a:rPr lang="da-DK" dirty="0"/>
              <a:t>Arbejdstid fordelt på køn</a:t>
            </a:r>
          </a:p>
        </p:txBody>
      </p:sp>
    </p:spTree>
    <p:extLst>
      <p:ext uri="{BB962C8B-B14F-4D97-AF65-F5344CB8AC3E}">
        <p14:creationId xmlns:p14="http://schemas.microsoft.com/office/powerpoint/2010/main" val="156469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To pointer om arbejdstid fordelt på køn</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3991100176"/>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543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B97AB-3C5D-A2B2-63DB-599A02F2C700}"/>
            </a:ext>
          </a:extLst>
        </p:cNvPr>
        <p:cNvGrpSpPr/>
        <p:nvPr/>
      </p:nvGrpSpPr>
      <p:grpSpPr>
        <a:xfrm>
          <a:off x="0" y="0"/>
          <a:ext cx="0" cy="0"/>
          <a:chOff x="0" y="0"/>
          <a:chExt cx="0" cy="0"/>
        </a:xfrm>
      </p:grpSpPr>
      <p:sp>
        <p:nvSpPr>
          <p:cNvPr id="21" name="Rektangel 20">
            <a:extLst>
              <a:ext uri="{FF2B5EF4-FFF2-40B4-BE49-F238E27FC236}">
                <a16:creationId xmlns:a16="http://schemas.microsoft.com/office/drawing/2014/main" id="{5ABDA86C-6D1B-334D-8EF8-79A4DB223519}"/>
              </a:ext>
            </a:extLst>
          </p:cNvPr>
          <p:cNvSpPr/>
          <p:nvPr/>
        </p:nvSpPr>
        <p:spPr>
          <a:xfrm>
            <a:off x="6275388" y="1595438"/>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39A9413A-BE6C-1AAB-EF40-C7E66A2A2904}"/>
              </a:ext>
            </a:extLst>
          </p:cNvPr>
          <p:cNvSpPr/>
          <p:nvPr/>
        </p:nvSpPr>
        <p:spPr>
          <a:xfrm>
            <a:off x="517653" y="1595437"/>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3">
            <a:extLst>
              <a:ext uri="{FF2B5EF4-FFF2-40B4-BE49-F238E27FC236}">
                <a16:creationId xmlns:a16="http://schemas.microsoft.com/office/drawing/2014/main" id="{183EBB44-13AF-8D4F-55F8-B0B3B5467C16}"/>
              </a:ext>
            </a:extLst>
          </p:cNvPr>
          <p:cNvSpPr>
            <a:spLocks noGrp="1"/>
          </p:cNvSpPr>
          <p:nvPr>
            <p:ph type="title"/>
          </p:nvPr>
        </p:nvSpPr>
        <p:spPr>
          <a:xfrm>
            <a:off x="514800" y="459180"/>
            <a:ext cx="11160000" cy="415498"/>
          </a:xfrm>
        </p:spPr>
        <p:txBody>
          <a:bodyPr/>
          <a:lstStyle/>
          <a:p>
            <a:r>
              <a:rPr lang="da-DK" sz="3000" dirty="0"/>
              <a:t>Fuldtid, deltid og timeløn fordelt på køn</a:t>
            </a:r>
          </a:p>
        </p:txBody>
      </p:sp>
      <p:sp>
        <p:nvSpPr>
          <p:cNvPr id="25" name="Titel 3">
            <a:extLst>
              <a:ext uri="{FF2B5EF4-FFF2-40B4-BE49-F238E27FC236}">
                <a16:creationId xmlns:a16="http://schemas.microsoft.com/office/drawing/2014/main" id="{440FF1C5-4EB8-5A0D-71FF-01FBD14FE6A8}"/>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a:t>
            </a:r>
          </a:p>
          <a:p>
            <a:r>
              <a:rPr lang="da-DK" sz="900" b="0" dirty="0">
                <a:solidFill>
                  <a:schemeClr val="tx1"/>
                </a:solidFill>
              </a:rPr>
              <a:t>Kilde:  KRL (Sirka), november 2025</a:t>
            </a:r>
          </a:p>
        </p:txBody>
      </p:sp>
      <p:sp>
        <p:nvSpPr>
          <p:cNvPr id="15" name="Tekstfelt 14">
            <a:extLst>
              <a:ext uri="{FF2B5EF4-FFF2-40B4-BE49-F238E27FC236}">
                <a16:creationId xmlns:a16="http://schemas.microsoft.com/office/drawing/2014/main" id="{62A0633D-EE0B-F626-DF37-7F20058548FF}"/>
              </a:ext>
            </a:extLst>
          </p:cNvPr>
          <p:cNvSpPr txBox="1"/>
          <p:nvPr/>
        </p:nvSpPr>
        <p:spPr>
          <a:xfrm>
            <a:off x="517653" y="90872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fuldtid, deltid og timeløn af ansatte i alt, fordelt på hhv. kvinder og mænd, 2025</a:t>
            </a:r>
            <a:endParaRPr lang="da-DK" dirty="0"/>
          </a:p>
        </p:txBody>
      </p:sp>
      <p:graphicFrame>
        <p:nvGraphicFramePr>
          <p:cNvPr id="7" name="Pladsholder til indhold 6">
            <a:extLst>
              <a:ext uri="{FF2B5EF4-FFF2-40B4-BE49-F238E27FC236}">
                <a16:creationId xmlns:a16="http://schemas.microsoft.com/office/drawing/2014/main" id="{F0FC00B7-6965-FB7F-F9E6-7DDC472452E4}"/>
              </a:ext>
            </a:extLst>
          </p:cNvPr>
          <p:cNvGraphicFramePr>
            <a:graphicFrameLocks noGrp="1"/>
          </p:cNvGraphicFramePr>
          <p:nvPr>
            <p:ph idx="1"/>
            <p:extLst>
              <p:ext uri="{D42A27DB-BD31-4B8C-83A1-F6EECF244321}">
                <p14:modId xmlns:p14="http://schemas.microsoft.com/office/powerpoint/2010/main" val="3376249803"/>
              </p:ext>
            </p:extLst>
          </p:nvPr>
        </p:nvGraphicFramePr>
        <p:xfrm>
          <a:off x="515938" y="1595438"/>
          <a:ext cx="5399087" cy="39211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Pladsholder til indhold 16">
            <a:extLst>
              <a:ext uri="{FF2B5EF4-FFF2-40B4-BE49-F238E27FC236}">
                <a16:creationId xmlns:a16="http://schemas.microsoft.com/office/drawing/2014/main" id="{6715F741-372E-3D45-9873-18E4445A539A}"/>
              </a:ext>
            </a:extLst>
          </p:cNvPr>
          <p:cNvGraphicFramePr>
            <a:graphicFrameLocks noGrp="1"/>
          </p:cNvGraphicFramePr>
          <p:nvPr>
            <p:ph sz="quarter" idx="13"/>
            <p:extLst>
              <p:ext uri="{D42A27DB-BD31-4B8C-83A1-F6EECF244321}">
                <p14:modId xmlns:p14="http://schemas.microsoft.com/office/powerpoint/2010/main" val="2437819072"/>
              </p:ext>
            </p:extLst>
          </p:nvPr>
        </p:nvGraphicFramePr>
        <p:xfrm>
          <a:off x="6275388" y="1595438"/>
          <a:ext cx="5399087" cy="3921125"/>
        </p:xfrm>
        <a:graphic>
          <a:graphicData uri="http://schemas.openxmlformats.org/drawingml/2006/chart">
            <c:chart xmlns:c="http://schemas.openxmlformats.org/drawingml/2006/chart" xmlns:r="http://schemas.openxmlformats.org/officeDocument/2006/relationships" r:id="rId3"/>
          </a:graphicData>
        </a:graphic>
      </p:graphicFrame>
      <p:pic>
        <p:nvPicPr>
          <p:cNvPr id="14" name="Grafik 13" descr="Mand med massiv udfyldning">
            <a:extLst>
              <a:ext uri="{FF2B5EF4-FFF2-40B4-BE49-F238E27FC236}">
                <a16:creationId xmlns:a16="http://schemas.microsoft.com/office/drawing/2014/main" id="{91A62E98-B3A3-4B66-1BE7-D7CF85274F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96931" y="3049617"/>
            <a:ext cx="756000" cy="756000"/>
          </a:xfrm>
          <a:prstGeom prst="rect">
            <a:avLst/>
          </a:prstGeom>
        </p:spPr>
      </p:pic>
      <p:sp>
        <p:nvSpPr>
          <p:cNvPr id="20" name="Tekstfelt 19">
            <a:extLst>
              <a:ext uri="{FF2B5EF4-FFF2-40B4-BE49-F238E27FC236}">
                <a16:creationId xmlns:a16="http://schemas.microsoft.com/office/drawing/2014/main" id="{872905F2-C7CC-AEC6-5D0B-526B1207517E}"/>
              </a:ext>
            </a:extLst>
          </p:cNvPr>
          <p:cNvSpPr txBox="1"/>
          <p:nvPr/>
        </p:nvSpPr>
        <p:spPr>
          <a:xfrm>
            <a:off x="8327429" y="3805617"/>
            <a:ext cx="1246088" cy="276999"/>
          </a:xfrm>
          <a:prstGeom prst="rect">
            <a:avLst/>
          </a:prstGeom>
          <a:noFill/>
        </p:spPr>
        <p:txBody>
          <a:bodyPr wrap="square">
            <a:spAutoFit/>
          </a:bodyPr>
          <a:lstStyle/>
          <a:p>
            <a:pPr algn="ctr"/>
            <a:r>
              <a:rPr lang="da-DK" sz="1200" b="1" i="0" u="none" strike="noStrike" dirty="0">
                <a:solidFill>
                  <a:srgbClr val="000000"/>
                </a:solidFill>
                <a:effectLst/>
                <a:latin typeface="Calibri" panose="020F0502020204030204" pitchFamily="34" charset="0"/>
              </a:rPr>
              <a:t>124.749</a:t>
            </a:r>
            <a:r>
              <a:rPr lang="da-DK" sz="1200" b="1" dirty="0"/>
              <a:t> mænd</a:t>
            </a:r>
          </a:p>
        </p:txBody>
      </p:sp>
      <p:pic>
        <p:nvPicPr>
          <p:cNvPr id="16" name="Grafik 15" descr="Kvinde med massiv udfyldning">
            <a:extLst>
              <a:ext uri="{FF2B5EF4-FFF2-40B4-BE49-F238E27FC236}">
                <a16:creationId xmlns:a16="http://schemas.microsoft.com/office/drawing/2014/main" id="{0A7BC3E9-3F7F-2C37-5692-56DC00F381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37482" y="3043703"/>
            <a:ext cx="756000" cy="756000"/>
          </a:xfrm>
          <a:prstGeom prst="rect">
            <a:avLst/>
          </a:prstGeom>
        </p:spPr>
      </p:pic>
      <p:sp>
        <p:nvSpPr>
          <p:cNvPr id="23" name="Tekstfelt 22">
            <a:extLst>
              <a:ext uri="{FF2B5EF4-FFF2-40B4-BE49-F238E27FC236}">
                <a16:creationId xmlns:a16="http://schemas.microsoft.com/office/drawing/2014/main" id="{3456BBC4-01C3-1AC8-07C3-29C9CA4D41B3}"/>
              </a:ext>
            </a:extLst>
          </p:cNvPr>
          <p:cNvSpPr txBox="1"/>
          <p:nvPr/>
        </p:nvSpPr>
        <p:spPr>
          <a:xfrm>
            <a:off x="2616896" y="3805617"/>
            <a:ext cx="1246088" cy="276999"/>
          </a:xfrm>
          <a:prstGeom prst="rect">
            <a:avLst/>
          </a:prstGeom>
          <a:noFill/>
        </p:spPr>
        <p:txBody>
          <a:bodyPr wrap="square">
            <a:spAutoFit/>
          </a:bodyPr>
          <a:lstStyle/>
          <a:p>
            <a:pPr algn="ctr"/>
            <a:r>
              <a:rPr lang="da-DK" sz="1200" b="1" i="0" u="none" strike="noStrike" dirty="0">
                <a:solidFill>
                  <a:srgbClr val="000000"/>
                </a:solidFill>
                <a:effectLst/>
                <a:latin typeface="Calibri" panose="020F0502020204030204" pitchFamily="34" charset="0"/>
              </a:rPr>
              <a:t>368.872</a:t>
            </a:r>
            <a:r>
              <a:rPr lang="da-DK" sz="1200" b="1" dirty="0"/>
              <a:t> kvinder</a:t>
            </a:r>
          </a:p>
        </p:txBody>
      </p:sp>
    </p:spTree>
    <p:extLst>
      <p:ext uri="{BB962C8B-B14F-4D97-AF65-F5344CB8AC3E}">
        <p14:creationId xmlns:p14="http://schemas.microsoft.com/office/powerpoint/2010/main" val="183350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75D4F1D-4D2B-4921-8CF2-FA9F78BFEF18}"/>
              </a:ext>
            </a:extLst>
          </p:cNvPr>
          <p:cNvSpPr/>
          <p:nvPr/>
        </p:nvSpPr>
        <p:spPr>
          <a:xfrm>
            <a:off x="6275388" y="1595438"/>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0572A180-8E4F-4252-B9C2-AA42001D62F9}"/>
              </a:ext>
            </a:extLst>
          </p:cNvPr>
          <p:cNvSpPr/>
          <p:nvPr/>
        </p:nvSpPr>
        <p:spPr>
          <a:xfrm>
            <a:off x="517653" y="1595437"/>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3">
            <a:extLst>
              <a:ext uri="{FF2B5EF4-FFF2-40B4-BE49-F238E27FC236}">
                <a16:creationId xmlns:a16="http://schemas.microsoft.com/office/drawing/2014/main" id="{845F938C-405E-45EE-ACC5-CC5253C2BD7F}"/>
              </a:ext>
            </a:extLst>
          </p:cNvPr>
          <p:cNvSpPr>
            <a:spLocks noGrp="1"/>
          </p:cNvSpPr>
          <p:nvPr>
            <p:ph type="title"/>
          </p:nvPr>
        </p:nvSpPr>
        <p:spPr>
          <a:xfrm>
            <a:off x="514800" y="459180"/>
            <a:ext cx="11160000" cy="415498"/>
          </a:xfrm>
        </p:spPr>
        <p:txBody>
          <a:bodyPr/>
          <a:lstStyle/>
          <a:p>
            <a:r>
              <a:rPr lang="da-DK" sz="3000" dirty="0"/>
              <a:t>Fuldtid, deltid og timeløn fordelt på køn</a:t>
            </a:r>
          </a:p>
        </p:txBody>
      </p:sp>
      <p:sp>
        <p:nvSpPr>
          <p:cNvPr id="25" name="Titel 3">
            <a:extLst>
              <a:ext uri="{FF2B5EF4-FFF2-40B4-BE49-F238E27FC236}">
                <a16:creationId xmlns:a16="http://schemas.microsoft.com/office/drawing/2014/main" id="{6CBBD4E5-510E-4754-BC47-7E1561C58C60}"/>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a:t>
            </a:r>
          </a:p>
          <a:p>
            <a:r>
              <a:rPr lang="da-DK" sz="900" b="0" dirty="0">
                <a:solidFill>
                  <a:schemeClr val="tx1"/>
                </a:solidFill>
              </a:rPr>
              <a:t>Kilde:  KRL (Sirka), november</a:t>
            </a:r>
          </a:p>
        </p:txBody>
      </p:sp>
      <p:sp>
        <p:nvSpPr>
          <p:cNvPr id="15" name="Tekstfelt 14">
            <a:extLst>
              <a:ext uri="{FF2B5EF4-FFF2-40B4-BE49-F238E27FC236}">
                <a16:creationId xmlns:a16="http://schemas.microsoft.com/office/drawing/2014/main" id="{14451780-9F6F-4095-AC9F-39EB51653972}"/>
              </a:ext>
            </a:extLst>
          </p:cNvPr>
          <p:cNvSpPr txBox="1"/>
          <p:nvPr/>
        </p:nvSpPr>
        <p:spPr>
          <a:xfrm>
            <a:off x="517653" y="90872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fuldtid, deltid og timeløn af ansatte i alt, fordelt på hhv. kvinder og mænd, 2017-2025</a:t>
            </a:r>
            <a:endParaRPr lang="da-DK" dirty="0"/>
          </a:p>
        </p:txBody>
      </p:sp>
      <p:grpSp>
        <p:nvGrpSpPr>
          <p:cNvPr id="5" name="Gruppe 4">
            <a:extLst>
              <a:ext uri="{FF2B5EF4-FFF2-40B4-BE49-F238E27FC236}">
                <a16:creationId xmlns:a16="http://schemas.microsoft.com/office/drawing/2014/main" id="{3E7FA441-17AB-650B-08A1-F09ECFABA737}"/>
              </a:ext>
            </a:extLst>
          </p:cNvPr>
          <p:cNvGrpSpPr/>
          <p:nvPr/>
        </p:nvGrpSpPr>
        <p:grpSpPr>
          <a:xfrm>
            <a:off x="11047631" y="1170175"/>
            <a:ext cx="829027" cy="812606"/>
            <a:chOff x="11047631" y="1154816"/>
            <a:chExt cx="829027" cy="812606"/>
          </a:xfrm>
        </p:grpSpPr>
        <p:sp>
          <p:nvSpPr>
            <p:cNvPr id="3" name="Ellipse 2">
              <a:extLst>
                <a:ext uri="{FF2B5EF4-FFF2-40B4-BE49-F238E27FC236}">
                  <a16:creationId xmlns:a16="http://schemas.microsoft.com/office/drawing/2014/main" id="{D3043D06-A4CB-FC34-0996-19F51EDC0464}"/>
                </a:ext>
              </a:extLst>
            </p:cNvPr>
            <p:cNvSpPr/>
            <p:nvPr/>
          </p:nvSpPr>
          <p:spPr>
            <a:xfrm>
              <a:off x="11047631" y="1154816"/>
              <a:ext cx="829027" cy="812606"/>
            </a:xfrm>
            <a:prstGeom prst="ellipse">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a:p>
          </p:txBody>
        </p:sp>
        <p:pic>
          <p:nvPicPr>
            <p:cNvPr id="14" name="Grafik 13" descr="Mand med massiv udfyldning">
              <a:extLst>
                <a:ext uri="{FF2B5EF4-FFF2-40B4-BE49-F238E27FC236}">
                  <a16:creationId xmlns:a16="http://schemas.microsoft.com/office/drawing/2014/main" id="{72ED4FF2-FFD0-45FC-9498-5BFAF6B92B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084144" y="1183119"/>
              <a:ext cx="756000" cy="756000"/>
            </a:xfrm>
            <a:prstGeom prst="rect">
              <a:avLst/>
            </a:prstGeom>
          </p:spPr>
        </p:pic>
      </p:grpSp>
      <p:grpSp>
        <p:nvGrpSpPr>
          <p:cNvPr id="6" name="Gruppe 5">
            <a:extLst>
              <a:ext uri="{FF2B5EF4-FFF2-40B4-BE49-F238E27FC236}">
                <a16:creationId xmlns:a16="http://schemas.microsoft.com/office/drawing/2014/main" id="{FC5674FA-204D-EB4B-D404-A0C38DC1B38E}"/>
              </a:ext>
            </a:extLst>
          </p:cNvPr>
          <p:cNvGrpSpPr/>
          <p:nvPr/>
        </p:nvGrpSpPr>
        <p:grpSpPr>
          <a:xfrm>
            <a:off x="5297418" y="1170175"/>
            <a:ext cx="829027" cy="812606"/>
            <a:chOff x="5297418" y="1185535"/>
            <a:chExt cx="829027" cy="812606"/>
          </a:xfrm>
        </p:grpSpPr>
        <p:sp>
          <p:nvSpPr>
            <p:cNvPr id="2" name="Ellipse 1">
              <a:extLst>
                <a:ext uri="{FF2B5EF4-FFF2-40B4-BE49-F238E27FC236}">
                  <a16:creationId xmlns:a16="http://schemas.microsoft.com/office/drawing/2014/main" id="{0A743723-15C0-78F3-9F86-4C5597D4BE11}"/>
                </a:ext>
              </a:extLst>
            </p:cNvPr>
            <p:cNvSpPr/>
            <p:nvPr/>
          </p:nvSpPr>
          <p:spPr>
            <a:xfrm>
              <a:off x="5297418" y="1185535"/>
              <a:ext cx="829027" cy="812606"/>
            </a:xfrm>
            <a:prstGeom prst="ellipse">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a:p>
          </p:txBody>
        </p:sp>
        <p:pic>
          <p:nvPicPr>
            <p:cNvPr id="16" name="Grafik 15" descr="Kvinde med massiv udfyldning">
              <a:extLst>
                <a:ext uri="{FF2B5EF4-FFF2-40B4-BE49-F238E27FC236}">
                  <a16:creationId xmlns:a16="http://schemas.microsoft.com/office/drawing/2014/main" id="{5B97A7A9-2621-4350-9C4A-566A7CA4BE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3931" y="1213838"/>
              <a:ext cx="756000" cy="756000"/>
            </a:xfrm>
            <a:prstGeom prst="rect">
              <a:avLst/>
            </a:prstGeom>
          </p:spPr>
        </p:pic>
      </p:grpSp>
      <p:graphicFrame>
        <p:nvGraphicFramePr>
          <p:cNvPr id="30" name="Pladsholder til indhold 29">
            <a:extLst>
              <a:ext uri="{FF2B5EF4-FFF2-40B4-BE49-F238E27FC236}">
                <a16:creationId xmlns:a16="http://schemas.microsoft.com/office/drawing/2014/main" id="{37520647-F8A1-1F73-01FB-16DC758F92FF}"/>
              </a:ext>
            </a:extLst>
          </p:cNvPr>
          <p:cNvGraphicFramePr>
            <a:graphicFrameLocks noGrp="1"/>
          </p:cNvGraphicFramePr>
          <p:nvPr>
            <p:ph sz="quarter" idx="13"/>
            <p:extLst>
              <p:ext uri="{D42A27DB-BD31-4B8C-83A1-F6EECF244321}">
                <p14:modId xmlns:p14="http://schemas.microsoft.com/office/powerpoint/2010/main" val="2774168337"/>
              </p:ext>
            </p:extLst>
          </p:nvPr>
        </p:nvGraphicFramePr>
        <p:xfrm>
          <a:off x="6275388" y="1916831"/>
          <a:ext cx="5399087" cy="359973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Pladsholder til indhold 18">
            <a:extLst>
              <a:ext uri="{FF2B5EF4-FFF2-40B4-BE49-F238E27FC236}">
                <a16:creationId xmlns:a16="http://schemas.microsoft.com/office/drawing/2014/main" id="{10DF8F91-8426-098B-12EF-C588F1DB891B}"/>
              </a:ext>
            </a:extLst>
          </p:cNvPr>
          <p:cNvGraphicFramePr>
            <a:graphicFrameLocks noGrp="1"/>
          </p:cNvGraphicFramePr>
          <p:nvPr>
            <p:ph idx="1"/>
            <p:extLst>
              <p:ext uri="{D42A27DB-BD31-4B8C-83A1-F6EECF244321}">
                <p14:modId xmlns:p14="http://schemas.microsoft.com/office/powerpoint/2010/main" val="2134847286"/>
              </p:ext>
            </p:extLst>
          </p:nvPr>
        </p:nvGraphicFramePr>
        <p:xfrm>
          <a:off x="515938" y="1916832"/>
          <a:ext cx="5399087" cy="359973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5667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AD977B0B-3589-4D5F-AD67-0C9E2B105E92}"/>
              </a:ext>
            </a:extLst>
          </p:cNvPr>
          <p:cNvSpPr/>
          <p:nvPr/>
        </p:nvSpPr>
        <p:spPr>
          <a:xfrm>
            <a:off x="517978" y="3797299"/>
            <a:ext cx="10977828" cy="2082801"/>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0572A180-8E4F-4252-B9C2-AA42001D62F9}"/>
              </a:ext>
            </a:extLst>
          </p:cNvPr>
          <p:cNvSpPr/>
          <p:nvPr/>
        </p:nvSpPr>
        <p:spPr>
          <a:xfrm>
            <a:off x="517653" y="1595437"/>
            <a:ext cx="10978153" cy="2062163"/>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3">
            <a:extLst>
              <a:ext uri="{FF2B5EF4-FFF2-40B4-BE49-F238E27FC236}">
                <a16:creationId xmlns:a16="http://schemas.microsoft.com/office/drawing/2014/main" id="{845F938C-405E-45EE-ACC5-CC5253C2BD7F}"/>
              </a:ext>
            </a:extLst>
          </p:cNvPr>
          <p:cNvSpPr>
            <a:spLocks noGrp="1"/>
          </p:cNvSpPr>
          <p:nvPr>
            <p:ph type="title"/>
          </p:nvPr>
        </p:nvSpPr>
        <p:spPr>
          <a:xfrm>
            <a:off x="514800" y="459180"/>
            <a:ext cx="11160000" cy="830997"/>
          </a:xfrm>
        </p:spPr>
        <p:txBody>
          <a:bodyPr/>
          <a:lstStyle/>
          <a:p>
            <a:r>
              <a:rPr lang="da-DK" sz="3000" dirty="0"/>
              <a:t>Fuldtid, deltid og timeløn fordelt på køn og aftalt ugentlig arbejdstid for deltidsansatte</a:t>
            </a:r>
          </a:p>
        </p:txBody>
      </p:sp>
      <p:sp>
        <p:nvSpPr>
          <p:cNvPr id="25" name="Titel 3">
            <a:extLst>
              <a:ext uri="{FF2B5EF4-FFF2-40B4-BE49-F238E27FC236}">
                <a16:creationId xmlns:a16="http://schemas.microsoft.com/office/drawing/2014/main" id="{6CBBD4E5-510E-4754-BC47-7E1561C58C60}"/>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Aftalt ugentlig arbejdstid inkluderer ikke mer- og overarbejde. Medarbejdere i fleksjob, ekstraordinært ansatte og elever er ikke medtaget i figuren.</a:t>
            </a:r>
          </a:p>
          <a:p>
            <a:r>
              <a:rPr lang="da-DK" sz="900" b="0" dirty="0">
                <a:solidFill>
                  <a:schemeClr val="tx1"/>
                </a:solidFill>
              </a:rPr>
              <a:t>Kilde:  KRL (Sirka), november 2025</a:t>
            </a:r>
          </a:p>
        </p:txBody>
      </p:sp>
      <p:sp>
        <p:nvSpPr>
          <p:cNvPr id="26" name="Kombinationstegning: figur 25">
            <a:extLst>
              <a:ext uri="{FF2B5EF4-FFF2-40B4-BE49-F238E27FC236}">
                <a16:creationId xmlns:a16="http://schemas.microsoft.com/office/drawing/2014/main" id="{C60AB396-39F5-4B80-B459-4B95C9540C29}"/>
              </a:ext>
            </a:extLst>
          </p:cNvPr>
          <p:cNvSpPr/>
          <p:nvPr/>
        </p:nvSpPr>
        <p:spPr>
          <a:xfrm>
            <a:off x="4159499" y="1649553"/>
            <a:ext cx="7188732" cy="1941716"/>
          </a:xfrm>
          <a:custGeom>
            <a:avLst/>
            <a:gdLst>
              <a:gd name="connsiteX0" fmla="*/ 1700882 w 7214629"/>
              <a:gd name="connsiteY0" fmla="*/ 0 h 1905210"/>
              <a:gd name="connsiteX1" fmla="*/ 7214629 w 7214629"/>
              <a:gd name="connsiteY1" fmla="*/ 0 h 1905210"/>
              <a:gd name="connsiteX2" fmla="*/ 7214629 w 7214629"/>
              <a:gd name="connsiteY2" fmla="*/ 1905210 h 1905210"/>
              <a:gd name="connsiteX3" fmla="*/ 1700882 w 7214629"/>
              <a:gd name="connsiteY3" fmla="*/ 1905210 h 1905210"/>
              <a:gd name="connsiteX4" fmla="*/ 1700882 w 7214629"/>
              <a:gd name="connsiteY4" fmla="*/ 1899646 h 1905210"/>
              <a:gd name="connsiteX5" fmla="*/ 190500 w 7214629"/>
              <a:gd name="connsiteY5" fmla="*/ 1761194 h 1905210"/>
              <a:gd name="connsiteX6" fmla="*/ 45719 w 7214629"/>
              <a:gd name="connsiteY6" fmla="*/ 41613 h 1905210"/>
              <a:gd name="connsiteX7" fmla="*/ 0 w 7214629"/>
              <a:gd name="connsiteY7" fmla="*/ 33994 h 1905210"/>
              <a:gd name="connsiteX8" fmla="*/ 1700882 w 7214629"/>
              <a:gd name="connsiteY8" fmla="*/ 8981 h 1905210"/>
              <a:gd name="csX0" fmla="*/ 1765179 w 7278926"/>
              <a:gd name="csY0" fmla="*/ 0 h 1905210"/>
              <a:gd name="csX1" fmla="*/ 7278926 w 7278926"/>
              <a:gd name="csY1" fmla="*/ 0 h 1905210"/>
              <a:gd name="csX2" fmla="*/ 7278926 w 7278926"/>
              <a:gd name="csY2" fmla="*/ 1905210 h 1905210"/>
              <a:gd name="csX3" fmla="*/ 1765179 w 7278926"/>
              <a:gd name="csY3" fmla="*/ 1905210 h 1905210"/>
              <a:gd name="csX4" fmla="*/ 1765179 w 7278926"/>
              <a:gd name="csY4" fmla="*/ 1899646 h 1905210"/>
              <a:gd name="csX5" fmla="*/ 254797 w 7278926"/>
              <a:gd name="csY5" fmla="*/ 1761194 h 1905210"/>
              <a:gd name="csX6" fmla="*/ 110016 w 7278926"/>
              <a:gd name="csY6" fmla="*/ 41613 h 1905210"/>
              <a:gd name="csX7" fmla="*/ 0 w 7278926"/>
              <a:gd name="csY7" fmla="*/ 52685 h 1905210"/>
              <a:gd name="csX8" fmla="*/ 1765179 w 7278926"/>
              <a:gd name="csY8" fmla="*/ 8981 h 1905210"/>
              <a:gd name="csX9" fmla="*/ 1765179 w 7278926"/>
              <a:gd name="csY9" fmla="*/ 0 h 19052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278926" h="1905210">
                <a:moveTo>
                  <a:pt x="1765179" y="0"/>
                </a:moveTo>
                <a:lnTo>
                  <a:pt x="7278926" y="0"/>
                </a:lnTo>
                <a:lnTo>
                  <a:pt x="7278926" y="1905210"/>
                </a:lnTo>
                <a:lnTo>
                  <a:pt x="1765179" y="1905210"/>
                </a:lnTo>
                <a:lnTo>
                  <a:pt x="1765179" y="1899646"/>
                </a:lnTo>
                <a:lnTo>
                  <a:pt x="254797" y="1761194"/>
                </a:lnTo>
                <a:lnTo>
                  <a:pt x="110016" y="41613"/>
                </a:lnTo>
                <a:lnTo>
                  <a:pt x="0" y="52685"/>
                </a:lnTo>
                <a:lnTo>
                  <a:pt x="1765179" y="8981"/>
                </a:lnTo>
                <a:lnTo>
                  <a:pt x="1765179" y="0"/>
                </a:lnTo>
                <a:close/>
              </a:path>
            </a:pathLst>
          </a:custGeom>
          <a:solidFill>
            <a:schemeClr val="accent2">
              <a:alpha val="71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a-DK"/>
          </a:p>
        </p:txBody>
      </p:sp>
      <p:sp>
        <p:nvSpPr>
          <p:cNvPr id="19" name="Tekstfelt 18">
            <a:extLst>
              <a:ext uri="{FF2B5EF4-FFF2-40B4-BE49-F238E27FC236}">
                <a16:creationId xmlns:a16="http://schemas.microsoft.com/office/drawing/2014/main" id="{DD71C337-1D2B-4578-8B39-D146A1A6DB9B}"/>
              </a:ext>
            </a:extLst>
          </p:cNvPr>
          <p:cNvSpPr txBox="1"/>
          <p:nvPr/>
        </p:nvSpPr>
        <p:spPr>
          <a:xfrm>
            <a:off x="514800" y="1375200"/>
            <a:ext cx="7452614"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fuldtid, deltid og timeløn fordelt på aftalt ugentlig arbejdstid, fordelt på hhv. kvinder og mænd, 2025</a:t>
            </a:r>
            <a:endParaRPr lang="da-DK" dirty="0"/>
          </a:p>
        </p:txBody>
      </p:sp>
      <p:graphicFrame>
        <p:nvGraphicFramePr>
          <p:cNvPr id="7" name="Pladsholder til indhold 6">
            <a:extLst>
              <a:ext uri="{FF2B5EF4-FFF2-40B4-BE49-F238E27FC236}">
                <a16:creationId xmlns:a16="http://schemas.microsoft.com/office/drawing/2014/main" id="{06B21EE7-C790-4F89-8275-06D247626FF0}"/>
              </a:ext>
            </a:extLst>
          </p:cNvPr>
          <p:cNvGraphicFramePr>
            <a:graphicFrameLocks noGrp="1"/>
          </p:cNvGraphicFramePr>
          <p:nvPr>
            <p:ph idx="1"/>
            <p:extLst>
              <p:ext uri="{D42A27DB-BD31-4B8C-83A1-F6EECF244321}">
                <p14:modId xmlns:p14="http://schemas.microsoft.com/office/powerpoint/2010/main" val="3067607897"/>
              </p:ext>
            </p:extLst>
          </p:nvPr>
        </p:nvGraphicFramePr>
        <p:xfrm>
          <a:off x="5754298" y="1599780"/>
          <a:ext cx="5638631" cy="19052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Pladsholder til indhold 6">
            <a:extLst>
              <a:ext uri="{FF2B5EF4-FFF2-40B4-BE49-F238E27FC236}">
                <a16:creationId xmlns:a16="http://schemas.microsoft.com/office/drawing/2014/main" id="{7A0CE7EE-D4CE-4C00-8180-B9FCEDD5DC82}"/>
              </a:ext>
            </a:extLst>
          </p:cNvPr>
          <p:cNvGraphicFramePr>
            <a:graphicFrameLocks/>
          </p:cNvGraphicFramePr>
          <p:nvPr>
            <p:extLst>
              <p:ext uri="{D42A27DB-BD31-4B8C-83A1-F6EECF244321}">
                <p14:modId xmlns:p14="http://schemas.microsoft.com/office/powerpoint/2010/main" val="324237533"/>
              </p:ext>
            </p:extLst>
          </p:nvPr>
        </p:nvGraphicFramePr>
        <p:xfrm>
          <a:off x="2464224" y="1547724"/>
          <a:ext cx="3258169" cy="2124252"/>
        </p:xfrm>
        <a:graphic>
          <a:graphicData uri="http://schemas.openxmlformats.org/drawingml/2006/chart">
            <c:chart xmlns:c="http://schemas.openxmlformats.org/drawingml/2006/chart" xmlns:r="http://schemas.openxmlformats.org/officeDocument/2006/relationships" r:id="rId4"/>
          </a:graphicData>
        </a:graphic>
      </p:graphicFrame>
      <p:pic>
        <p:nvPicPr>
          <p:cNvPr id="16" name="Grafik 15" descr="Kvinde med massiv udfyldning">
            <a:extLst>
              <a:ext uri="{FF2B5EF4-FFF2-40B4-BE49-F238E27FC236}">
                <a16:creationId xmlns:a16="http://schemas.microsoft.com/office/drawing/2014/main" id="{45250557-FD1A-46C9-965E-2366CAF7E8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1224" y="2197525"/>
            <a:ext cx="756000" cy="756000"/>
          </a:xfrm>
          <a:prstGeom prst="rect">
            <a:avLst/>
          </a:prstGeom>
        </p:spPr>
      </p:pic>
      <p:sp>
        <p:nvSpPr>
          <p:cNvPr id="17" name="Tekstfelt 16">
            <a:extLst>
              <a:ext uri="{FF2B5EF4-FFF2-40B4-BE49-F238E27FC236}">
                <a16:creationId xmlns:a16="http://schemas.microsoft.com/office/drawing/2014/main" id="{625FD431-1CE5-47D6-A790-0575CBC73005}"/>
              </a:ext>
            </a:extLst>
          </p:cNvPr>
          <p:cNvSpPr txBox="1"/>
          <p:nvPr/>
        </p:nvSpPr>
        <p:spPr>
          <a:xfrm>
            <a:off x="950638" y="2959439"/>
            <a:ext cx="1246088" cy="276999"/>
          </a:xfrm>
          <a:prstGeom prst="rect">
            <a:avLst/>
          </a:prstGeom>
          <a:noFill/>
        </p:spPr>
        <p:txBody>
          <a:bodyPr wrap="square">
            <a:spAutoFit/>
          </a:bodyPr>
          <a:lstStyle/>
          <a:p>
            <a:pPr algn="ctr"/>
            <a:r>
              <a:rPr lang="da-DK" sz="1200" b="1" i="0" u="none" strike="noStrike" dirty="0">
                <a:solidFill>
                  <a:srgbClr val="000000"/>
                </a:solidFill>
                <a:effectLst/>
                <a:latin typeface="Calibri" panose="020F0502020204030204" pitchFamily="34" charset="0"/>
              </a:rPr>
              <a:t>368.872</a:t>
            </a:r>
            <a:r>
              <a:rPr lang="da-DK" sz="1200" b="1" dirty="0"/>
              <a:t> kvinder</a:t>
            </a:r>
          </a:p>
        </p:txBody>
      </p:sp>
      <p:sp>
        <p:nvSpPr>
          <p:cNvPr id="29" name="Kombinationstegning: figur 28">
            <a:extLst>
              <a:ext uri="{FF2B5EF4-FFF2-40B4-BE49-F238E27FC236}">
                <a16:creationId xmlns:a16="http://schemas.microsoft.com/office/drawing/2014/main" id="{40C7E1DD-E0E9-4E3E-B950-DE8CBAA16DF7}"/>
              </a:ext>
            </a:extLst>
          </p:cNvPr>
          <p:cNvSpPr/>
          <p:nvPr/>
        </p:nvSpPr>
        <p:spPr>
          <a:xfrm>
            <a:off x="4178300" y="3872148"/>
            <a:ext cx="7214629" cy="1916640"/>
          </a:xfrm>
          <a:custGeom>
            <a:avLst/>
            <a:gdLst>
              <a:gd name="connsiteX0" fmla="*/ 1700882 w 7214629"/>
              <a:gd name="connsiteY0" fmla="*/ 0 h 1905210"/>
              <a:gd name="connsiteX1" fmla="*/ 7214629 w 7214629"/>
              <a:gd name="connsiteY1" fmla="*/ 0 h 1905210"/>
              <a:gd name="connsiteX2" fmla="*/ 7214629 w 7214629"/>
              <a:gd name="connsiteY2" fmla="*/ 1905210 h 1905210"/>
              <a:gd name="connsiteX3" fmla="*/ 1700882 w 7214629"/>
              <a:gd name="connsiteY3" fmla="*/ 1905210 h 1905210"/>
              <a:gd name="connsiteX4" fmla="*/ 1700882 w 7214629"/>
              <a:gd name="connsiteY4" fmla="*/ 1899646 h 1905210"/>
              <a:gd name="connsiteX5" fmla="*/ 190500 w 7214629"/>
              <a:gd name="connsiteY5" fmla="*/ 1761194 h 1905210"/>
              <a:gd name="connsiteX6" fmla="*/ 45719 w 7214629"/>
              <a:gd name="connsiteY6" fmla="*/ 41613 h 1905210"/>
              <a:gd name="connsiteX7" fmla="*/ 0 w 7214629"/>
              <a:gd name="connsiteY7" fmla="*/ 33994 h 1905210"/>
              <a:gd name="connsiteX8" fmla="*/ 1700882 w 7214629"/>
              <a:gd name="connsiteY8" fmla="*/ 8981 h 1905210"/>
              <a:gd name="connsiteX0" fmla="*/ 1700882 w 7214629"/>
              <a:gd name="connsiteY0" fmla="*/ 0 h 1905210"/>
              <a:gd name="connsiteX1" fmla="*/ 7214629 w 7214629"/>
              <a:gd name="connsiteY1" fmla="*/ 0 h 1905210"/>
              <a:gd name="connsiteX2" fmla="*/ 7214629 w 7214629"/>
              <a:gd name="connsiteY2" fmla="*/ 1905210 h 1905210"/>
              <a:gd name="connsiteX3" fmla="*/ 1700882 w 7214629"/>
              <a:gd name="connsiteY3" fmla="*/ 1905210 h 1905210"/>
              <a:gd name="connsiteX4" fmla="*/ 1700882 w 7214629"/>
              <a:gd name="connsiteY4" fmla="*/ 1899646 h 1905210"/>
              <a:gd name="connsiteX5" fmla="*/ 825500 w 7214629"/>
              <a:gd name="connsiteY5" fmla="*/ 770594 h 1905210"/>
              <a:gd name="connsiteX6" fmla="*/ 45719 w 7214629"/>
              <a:gd name="connsiteY6" fmla="*/ 41613 h 1905210"/>
              <a:gd name="connsiteX7" fmla="*/ 0 w 7214629"/>
              <a:gd name="connsiteY7" fmla="*/ 33994 h 1905210"/>
              <a:gd name="connsiteX8" fmla="*/ 1700882 w 7214629"/>
              <a:gd name="connsiteY8" fmla="*/ 8981 h 1905210"/>
              <a:gd name="connsiteX9" fmla="*/ 1700882 w 7214629"/>
              <a:gd name="connsiteY9" fmla="*/ 0 h 1905210"/>
              <a:gd name="connsiteX0" fmla="*/ 1689452 w 7214629"/>
              <a:gd name="connsiteY0" fmla="*/ 22860 h 1905210"/>
              <a:gd name="connsiteX1" fmla="*/ 7214629 w 7214629"/>
              <a:gd name="connsiteY1" fmla="*/ 0 h 1905210"/>
              <a:gd name="connsiteX2" fmla="*/ 7214629 w 7214629"/>
              <a:gd name="connsiteY2" fmla="*/ 1905210 h 1905210"/>
              <a:gd name="connsiteX3" fmla="*/ 1700882 w 7214629"/>
              <a:gd name="connsiteY3" fmla="*/ 1905210 h 1905210"/>
              <a:gd name="connsiteX4" fmla="*/ 1700882 w 7214629"/>
              <a:gd name="connsiteY4" fmla="*/ 1899646 h 1905210"/>
              <a:gd name="connsiteX5" fmla="*/ 825500 w 7214629"/>
              <a:gd name="connsiteY5" fmla="*/ 770594 h 1905210"/>
              <a:gd name="connsiteX6" fmla="*/ 45719 w 7214629"/>
              <a:gd name="connsiteY6" fmla="*/ 41613 h 1905210"/>
              <a:gd name="connsiteX7" fmla="*/ 0 w 7214629"/>
              <a:gd name="connsiteY7" fmla="*/ 33994 h 1905210"/>
              <a:gd name="connsiteX8" fmla="*/ 1700882 w 7214629"/>
              <a:gd name="connsiteY8" fmla="*/ 8981 h 1905210"/>
              <a:gd name="connsiteX9" fmla="*/ 1689452 w 7214629"/>
              <a:gd name="connsiteY9" fmla="*/ 22860 h 1905210"/>
              <a:gd name="connsiteX0" fmla="*/ 1712312 w 7214629"/>
              <a:gd name="connsiteY0" fmla="*/ 0 h 1916640"/>
              <a:gd name="connsiteX1" fmla="*/ 7214629 w 7214629"/>
              <a:gd name="connsiteY1" fmla="*/ 11430 h 1916640"/>
              <a:gd name="connsiteX2" fmla="*/ 7214629 w 7214629"/>
              <a:gd name="connsiteY2" fmla="*/ 1916640 h 1916640"/>
              <a:gd name="connsiteX3" fmla="*/ 1700882 w 7214629"/>
              <a:gd name="connsiteY3" fmla="*/ 1916640 h 1916640"/>
              <a:gd name="connsiteX4" fmla="*/ 1700882 w 7214629"/>
              <a:gd name="connsiteY4" fmla="*/ 1911076 h 1916640"/>
              <a:gd name="connsiteX5" fmla="*/ 825500 w 7214629"/>
              <a:gd name="connsiteY5" fmla="*/ 782024 h 1916640"/>
              <a:gd name="connsiteX6" fmla="*/ 45719 w 7214629"/>
              <a:gd name="connsiteY6" fmla="*/ 53043 h 1916640"/>
              <a:gd name="connsiteX7" fmla="*/ 0 w 7214629"/>
              <a:gd name="connsiteY7" fmla="*/ 45424 h 1916640"/>
              <a:gd name="connsiteX8" fmla="*/ 1700882 w 7214629"/>
              <a:gd name="connsiteY8" fmla="*/ 20411 h 1916640"/>
              <a:gd name="connsiteX9" fmla="*/ 1712312 w 7214629"/>
              <a:gd name="connsiteY9" fmla="*/ 0 h 191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14629" h="1916640">
                <a:moveTo>
                  <a:pt x="1712312" y="0"/>
                </a:moveTo>
                <a:lnTo>
                  <a:pt x="7214629" y="11430"/>
                </a:lnTo>
                <a:lnTo>
                  <a:pt x="7214629" y="1916640"/>
                </a:lnTo>
                <a:lnTo>
                  <a:pt x="1700882" y="1916640"/>
                </a:lnTo>
                <a:lnTo>
                  <a:pt x="1700882" y="1911076"/>
                </a:lnTo>
                <a:lnTo>
                  <a:pt x="825500" y="782024"/>
                </a:lnTo>
                <a:lnTo>
                  <a:pt x="45719" y="53043"/>
                </a:lnTo>
                <a:lnTo>
                  <a:pt x="0" y="45424"/>
                </a:lnTo>
                <a:lnTo>
                  <a:pt x="1700882" y="20411"/>
                </a:lnTo>
                <a:lnTo>
                  <a:pt x="1712312" y="0"/>
                </a:lnTo>
                <a:close/>
              </a:path>
            </a:pathLst>
          </a:custGeom>
          <a:solidFill>
            <a:schemeClr val="accent2">
              <a:alpha val="71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a-DK"/>
          </a:p>
        </p:txBody>
      </p:sp>
      <p:graphicFrame>
        <p:nvGraphicFramePr>
          <p:cNvPr id="30" name="Pladsholder til indhold 6">
            <a:extLst>
              <a:ext uri="{FF2B5EF4-FFF2-40B4-BE49-F238E27FC236}">
                <a16:creationId xmlns:a16="http://schemas.microsoft.com/office/drawing/2014/main" id="{98E0D5A6-AF3F-423E-A5F0-AD744FFC392A}"/>
              </a:ext>
            </a:extLst>
          </p:cNvPr>
          <p:cNvGraphicFramePr>
            <a:graphicFrameLocks/>
          </p:cNvGraphicFramePr>
          <p:nvPr>
            <p:extLst>
              <p:ext uri="{D42A27DB-BD31-4B8C-83A1-F6EECF244321}">
                <p14:modId xmlns:p14="http://schemas.microsoft.com/office/powerpoint/2010/main" val="3637018542"/>
              </p:ext>
            </p:extLst>
          </p:nvPr>
        </p:nvGraphicFramePr>
        <p:xfrm>
          <a:off x="5754298" y="3815552"/>
          <a:ext cx="5638631" cy="190521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Pladsholder til indhold 6">
            <a:extLst>
              <a:ext uri="{FF2B5EF4-FFF2-40B4-BE49-F238E27FC236}">
                <a16:creationId xmlns:a16="http://schemas.microsoft.com/office/drawing/2014/main" id="{37BCE78D-C87D-4CBE-88A8-58FDE0A51AA3}"/>
              </a:ext>
            </a:extLst>
          </p:cNvPr>
          <p:cNvGraphicFramePr>
            <a:graphicFrameLocks/>
          </p:cNvGraphicFramePr>
          <p:nvPr>
            <p:extLst>
              <p:ext uri="{D42A27DB-BD31-4B8C-83A1-F6EECF244321}">
                <p14:modId xmlns:p14="http://schemas.microsoft.com/office/powerpoint/2010/main" val="3878681006"/>
              </p:ext>
            </p:extLst>
          </p:nvPr>
        </p:nvGraphicFramePr>
        <p:xfrm>
          <a:off x="2464224" y="3763496"/>
          <a:ext cx="3258169" cy="2124252"/>
        </p:xfrm>
        <a:graphic>
          <a:graphicData uri="http://schemas.openxmlformats.org/drawingml/2006/chart">
            <c:chart xmlns:c="http://schemas.openxmlformats.org/drawingml/2006/chart" xmlns:r="http://schemas.openxmlformats.org/officeDocument/2006/relationships" r:id="rId7"/>
          </a:graphicData>
        </a:graphic>
      </p:graphicFrame>
      <p:pic>
        <p:nvPicPr>
          <p:cNvPr id="32" name="Grafik 31" descr="Mand med massiv udfyldning">
            <a:extLst>
              <a:ext uri="{FF2B5EF4-FFF2-40B4-BE49-F238E27FC236}">
                <a16:creationId xmlns:a16="http://schemas.microsoft.com/office/drawing/2014/main" id="{229EB1BC-9E89-41D4-93AC-893A97D8AE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20140" y="4288770"/>
            <a:ext cx="756000" cy="756000"/>
          </a:xfrm>
          <a:prstGeom prst="rect">
            <a:avLst/>
          </a:prstGeom>
        </p:spPr>
      </p:pic>
      <p:sp>
        <p:nvSpPr>
          <p:cNvPr id="33" name="Tekstfelt 32">
            <a:extLst>
              <a:ext uri="{FF2B5EF4-FFF2-40B4-BE49-F238E27FC236}">
                <a16:creationId xmlns:a16="http://schemas.microsoft.com/office/drawing/2014/main" id="{C8E08B2F-F2AF-41CD-A349-55EBE720B7C8}"/>
              </a:ext>
            </a:extLst>
          </p:cNvPr>
          <p:cNvSpPr txBox="1"/>
          <p:nvPr/>
        </p:nvSpPr>
        <p:spPr>
          <a:xfrm>
            <a:off x="950638" y="5044770"/>
            <a:ext cx="1246088" cy="276999"/>
          </a:xfrm>
          <a:prstGeom prst="rect">
            <a:avLst/>
          </a:prstGeom>
          <a:noFill/>
        </p:spPr>
        <p:txBody>
          <a:bodyPr wrap="square">
            <a:spAutoFit/>
          </a:bodyPr>
          <a:lstStyle/>
          <a:p>
            <a:pPr algn="ctr"/>
            <a:r>
              <a:rPr lang="da-DK" sz="1200" b="1" dirty="0">
                <a:solidFill>
                  <a:srgbClr val="000000"/>
                </a:solidFill>
                <a:latin typeface="Calibri" panose="020F0502020204030204" pitchFamily="34" charset="0"/>
              </a:rPr>
              <a:t>124.749</a:t>
            </a:r>
            <a:r>
              <a:rPr lang="da-DK" sz="1200" b="1" dirty="0"/>
              <a:t> mænd</a:t>
            </a:r>
          </a:p>
        </p:txBody>
      </p:sp>
    </p:spTree>
    <p:extLst>
      <p:ext uri="{BB962C8B-B14F-4D97-AF65-F5344CB8AC3E}">
        <p14:creationId xmlns:p14="http://schemas.microsoft.com/office/powerpoint/2010/main" val="426104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75D4F1D-4D2B-4921-8CF2-FA9F78BFEF18}"/>
              </a:ext>
            </a:extLst>
          </p:cNvPr>
          <p:cNvSpPr/>
          <p:nvPr/>
        </p:nvSpPr>
        <p:spPr>
          <a:xfrm>
            <a:off x="6275388" y="1595438"/>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0572A180-8E4F-4252-B9C2-AA42001D62F9}"/>
              </a:ext>
            </a:extLst>
          </p:cNvPr>
          <p:cNvSpPr/>
          <p:nvPr/>
        </p:nvSpPr>
        <p:spPr>
          <a:xfrm>
            <a:off x="517653" y="1595437"/>
            <a:ext cx="5399412" cy="3921125"/>
          </a:xfrm>
          <a:prstGeom prst="rect">
            <a:avLst/>
          </a:prstGeom>
          <a:solidFill>
            <a:schemeClr val="bg1">
              <a:lumMod val="95000"/>
            </a:schemeClr>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itel 3">
            <a:extLst>
              <a:ext uri="{FF2B5EF4-FFF2-40B4-BE49-F238E27FC236}">
                <a16:creationId xmlns:a16="http://schemas.microsoft.com/office/drawing/2014/main" id="{845F938C-405E-45EE-ACC5-CC5253C2BD7F}"/>
              </a:ext>
            </a:extLst>
          </p:cNvPr>
          <p:cNvSpPr>
            <a:spLocks noGrp="1"/>
          </p:cNvSpPr>
          <p:nvPr>
            <p:ph type="title"/>
          </p:nvPr>
        </p:nvSpPr>
        <p:spPr>
          <a:xfrm>
            <a:off x="514800" y="459180"/>
            <a:ext cx="11160000" cy="830997"/>
          </a:xfrm>
        </p:spPr>
        <p:txBody>
          <a:bodyPr/>
          <a:lstStyle/>
          <a:p>
            <a:r>
              <a:rPr lang="da-DK" sz="3000" dirty="0"/>
              <a:t>Udviklingen i aftalt ugentlig arbejdstid blandt deltidsansatte fordelt på køn</a:t>
            </a:r>
          </a:p>
        </p:txBody>
      </p:sp>
      <p:sp>
        <p:nvSpPr>
          <p:cNvPr id="25" name="Titel 3">
            <a:extLst>
              <a:ext uri="{FF2B5EF4-FFF2-40B4-BE49-F238E27FC236}">
                <a16:creationId xmlns:a16="http://schemas.microsoft.com/office/drawing/2014/main" id="{6CBBD4E5-510E-4754-BC47-7E1561C58C60}"/>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Aftalt ugentlig arbejdstid inkluderer ikke mer- og overarbejde. Medarbejdere i fleksjob, ekstraordinært ansatte og elever er ikke medtaget i figuren.</a:t>
            </a:r>
          </a:p>
          <a:p>
            <a:r>
              <a:rPr lang="da-DK" sz="900" b="0" dirty="0">
                <a:solidFill>
                  <a:schemeClr val="tx1"/>
                </a:solidFill>
              </a:rPr>
              <a:t>Kilde:  KRL (Sirka), november</a:t>
            </a:r>
          </a:p>
        </p:txBody>
      </p:sp>
      <p:sp>
        <p:nvSpPr>
          <p:cNvPr id="19" name="Tekstfelt 18">
            <a:extLst>
              <a:ext uri="{FF2B5EF4-FFF2-40B4-BE49-F238E27FC236}">
                <a16:creationId xmlns:a16="http://schemas.microsoft.com/office/drawing/2014/main" id="{DD71C337-1D2B-4578-8B39-D146A1A6DB9B}"/>
              </a:ext>
            </a:extLst>
          </p:cNvPr>
          <p:cNvSpPr txBox="1"/>
          <p:nvPr/>
        </p:nvSpPr>
        <p:spPr>
          <a:xfrm>
            <a:off x="514800" y="1375200"/>
            <a:ext cx="6732534"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deltidsansatte fordelt på aftalt ugentlig arbejdstid, fordelt på hhv. kvinder og mænd, 2017 og 2025</a:t>
            </a:r>
            <a:endParaRPr lang="da-DK" dirty="0"/>
          </a:p>
        </p:txBody>
      </p:sp>
      <p:graphicFrame>
        <p:nvGraphicFramePr>
          <p:cNvPr id="7" name="Pladsholder til indhold 6">
            <a:extLst>
              <a:ext uri="{FF2B5EF4-FFF2-40B4-BE49-F238E27FC236}">
                <a16:creationId xmlns:a16="http://schemas.microsoft.com/office/drawing/2014/main" id="{06B21EE7-C790-4F89-8275-06D247626FF0}"/>
              </a:ext>
            </a:extLst>
          </p:cNvPr>
          <p:cNvGraphicFramePr>
            <a:graphicFrameLocks noGrp="1"/>
          </p:cNvGraphicFramePr>
          <p:nvPr>
            <p:ph idx="1"/>
            <p:extLst>
              <p:ext uri="{D42A27DB-BD31-4B8C-83A1-F6EECF244321}">
                <p14:modId xmlns:p14="http://schemas.microsoft.com/office/powerpoint/2010/main" val="857362750"/>
              </p:ext>
            </p:extLst>
          </p:nvPr>
        </p:nvGraphicFramePr>
        <p:xfrm>
          <a:off x="515938" y="1595438"/>
          <a:ext cx="5399087" cy="3921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Pladsholder til indhold 6">
            <a:extLst>
              <a:ext uri="{FF2B5EF4-FFF2-40B4-BE49-F238E27FC236}">
                <a16:creationId xmlns:a16="http://schemas.microsoft.com/office/drawing/2014/main" id="{89AF3B0D-FAA8-4BB7-B82B-1F47FD401748}"/>
              </a:ext>
            </a:extLst>
          </p:cNvPr>
          <p:cNvGraphicFramePr>
            <a:graphicFrameLocks noGrp="1"/>
          </p:cNvGraphicFramePr>
          <p:nvPr>
            <p:ph sz="quarter" idx="13"/>
            <p:extLst>
              <p:ext uri="{D42A27DB-BD31-4B8C-83A1-F6EECF244321}">
                <p14:modId xmlns:p14="http://schemas.microsoft.com/office/powerpoint/2010/main" val="4059703392"/>
              </p:ext>
            </p:extLst>
          </p:nvPr>
        </p:nvGraphicFramePr>
        <p:xfrm>
          <a:off x="6275388" y="1595438"/>
          <a:ext cx="5399088" cy="3921125"/>
        </p:xfrm>
        <a:graphic>
          <a:graphicData uri="http://schemas.openxmlformats.org/drawingml/2006/chart">
            <c:chart xmlns:c="http://schemas.openxmlformats.org/drawingml/2006/chart" xmlns:r="http://schemas.openxmlformats.org/officeDocument/2006/relationships" r:id="rId4"/>
          </a:graphicData>
        </a:graphic>
      </p:graphicFrame>
      <p:pic>
        <p:nvPicPr>
          <p:cNvPr id="12" name="Grafik 11" descr="Kvinde med massiv udfyldning">
            <a:extLst>
              <a:ext uri="{FF2B5EF4-FFF2-40B4-BE49-F238E27FC236}">
                <a16:creationId xmlns:a16="http://schemas.microsoft.com/office/drawing/2014/main" id="{10D1B645-E332-4D2F-9604-0B4F06AEDA8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54802" y="1867663"/>
            <a:ext cx="756000" cy="756000"/>
          </a:xfrm>
          <a:prstGeom prst="rect">
            <a:avLst/>
          </a:prstGeom>
        </p:spPr>
      </p:pic>
      <p:pic>
        <p:nvPicPr>
          <p:cNvPr id="11" name="Grafik 10" descr="Mand med massiv udfyldning">
            <a:extLst>
              <a:ext uri="{FF2B5EF4-FFF2-40B4-BE49-F238E27FC236}">
                <a16:creationId xmlns:a16="http://schemas.microsoft.com/office/drawing/2014/main" id="{4F1499F9-CF15-42B6-845A-390C2B6305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78931" y="1867663"/>
            <a:ext cx="756000" cy="756000"/>
          </a:xfrm>
          <a:prstGeom prst="rect">
            <a:avLst/>
          </a:prstGeom>
        </p:spPr>
      </p:pic>
    </p:spTree>
    <p:extLst>
      <p:ext uri="{BB962C8B-B14F-4D97-AF65-F5344CB8AC3E}">
        <p14:creationId xmlns:p14="http://schemas.microsoft.com/office/powerpoint/2010/main" val="27850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2EBB7D6-8BAB-48E7-927E-B9BCDA28E39E}"/>
              </a:ext>
            </a:extLst>
          </p:cNvPr>
          <p:cNvSpPr>
            <a:spLocks noGrp="1"/>
          </p:cNvSpPr>
          <p:nvPr>
            <p:ph type="body" sz="quarter" idx="10"/>
          </p:nvPr>
        </p:nvSpPr>
        <p:spPr/>
        <p:txBody>
          <a:bodyPr/>
          <a:lstStyle/>
          <a:p>
            <a:r>
              <a:rPr lang="da-DK" dirty="0"/>
              <a:t>Arbejdstid fordelt på alder</a:t>
            </a:r>
          </a:p>
        </p:txBody>
      </p:sp>
    </p:spTree>
    <p:extLst>
      <p:ext uri="{BB962C8B-B14F-4D97-AF65-F5344CB8AC3E}">
        <p14:creationId xmlns:p14="http://schemas.microsoft.com/office/powerpoint/2010/main" val="295559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arbejdstid fordelt på alder</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3502544633"/>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751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0B990D-D52D-41BD-B100-5C9538B78A0A}"/>
              </a:ext>
            </a:extLst>
          </p:cNvPr>
          <p:cNvSpPr>
            <a:spLocks noGrp="1"/>
          </p:cNvSpPr>
          <p:nvPr>
            <p:ph type="title"/>
          </p:nvPr>
        </p:nvSpPr>
        <p:spPr>
          <a:xfrm>
            <a:off x="514800" y="459180"/>
            <a:ext cx="11160000" cy="415498"/>
          </a:xfrm>
        </p:spPr>
        <p:txBody>
          <a:bodyPr/>
          <a:lstStyle/>
          <a:p>
            <a:r>
              <a:rPr lang="da-DK" sz="3000" dirty="0"/>
              <a:t>Fuldtid, deltid og timeløn fordelt på alder</a:t>
            </a:r>
          </a:p>
        </p:txBody>
      </p:sp>
      <p:sp>
        <p:nvSpPr>
          <p:cNvPr id="5" name="Titel 3">
            <a:extLst>
              <a:ext uri="{FF2B5EF4-FFF2-40B4-BE49-F238E27FC236}">
                <a16:creationId xmlns:a16="http://schemas.microsoft.com/office/drawing/2014/main" id="{08A1B37C-DAEC-454A-A8B8-B51378A9EC42}"/>
              </a:ext>
            </a:extLst>
          </p:cNvPr>
          <p:cNvSpPr txBox="1">
            <a:spLocks/>
          </p:cNvSpPr>
          <p:nvPr/>
        </p:nvSpPr>
        <p:spPr>
          <a:xfrm>
            <a:off x="928800" y="6292800"/>
            <a:ext cx="763602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Der er ingen fuldtidsansatte på under 18 år.</a:t>
            </a:r>
          </a:p>
          <a:p>
            <a:r>
              <a:rPr lang="da-DK" sz="900" b="0" dirty="0">
                <a:solidFill>
                  <a:schemeClr val="tx1"/>
                </a:solidFill>
              </a:rPr>
              <a:t>Kilde:  KRL (Sirka), november 2025</a:t>
            </a:r>
          </a:p>
        </p:txBody>
      </p:sp>
      <p:sp>
        <p:nvSpPr>
          <p:cNvPr id="8" name="Tekstfelt 7">
            <a:extLst>
              <a:ext uri="{FF2B5EF4-FFF2-40B4-BE49-F238E27FC236}">
                <a16:creationId xmlns:a16="http://schemas.microsoft.com/office/drawing/2014/main" id="{3E86115F-0E4E-4552-8B44-F7A6390E12BD}"/>
              </a:ext>
            </a:extLst>
          </p:cNvPr>
          <p:cNvSpPr txBox="1"/>
          <p:nvPr/>
        </p:nvSpPr>
        <p:spPr>
          <a:xfrm>
            <a:off x="514800" y="1055551"/>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Aldersfordeling af kommunalt ansatte, fordelt på aftalt arbejdstid, 2025</a:t>
            </a:r>
            <a:endParaRPr lang="da-DK" dirty="0"/>
          </a:p>
        </p:txBody>
      </p:sp>
      <p:graphicFrame>
        <p:nvGraphicFramePr>
          <p:cNvPr id="10" name="Pladsholder til indhold 9">
            <a:extLst>
              <a:ext uri="{FF2B5EF4-FFF2-40B4-BE49-F238E27FC236}">
                <a16:creationId xmlns:a16="http://schemas.microsoft.com/office/drawing/2014/main" id="{5A8A9E38-4D6D-4E9D-A27A-40CBBB1DF13C}"/>
              </a:ext>
            </a:extLst>
          </p:cNvPr>
          <p:cNvGraphicFramePr>
            <a:graphicFrameLocks noGrp="1"/>
          </p:cNvGraphicFramePr>
          <p:nvPr>
            <p:ph idx="1"/>
            <p:extLst>
              <p:ext uri="{D42A27DB-BD31-4B8C-83A1-F6EECF244321}">
                <p14:modId xmlns:p14="http://schemas.microsoft.com/office/powerpoint/2010/main" val="3994609901"/>
              </p:ext>
            </p:extLst>
          </p:nvPr>
        </p:nvGraphicFramePr>
        <p:xfrm>
          <a:off x="515938" y="1595438"/>
          <a:ext cx="8747125" cy="42814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8929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2EBB7D6-8BAB-48E7-927E-B9BCDA28E39E}"/>
              </a:ext>
            </a:extLst>
          </p:cNvPr>
          <p:cNvSpPr>
            <a:spLocks noGrp="1"/>
          </p:cNvSpPr>
          <p:nvPr>
            <p:ph type="body" sz="quarter" idx="10"/>
          </p:nvPr>
        </p:nvSpPr>
        <p:spPr/>
        <p:txBody>
          <a:bodyPr/>
          <a:lstStyle/>
          <a:p>
            <a:r>
              <a:rPr lang="da-DK" dirty="0"/>
              <a:t>Præsteret arbejdstid</a:t>
            </a:r>
          </a:p>
        </p:txBody>
      </p:sp>
    </p:spTree>
    <p:extLst>
      <p:ext uri="{BB962C8B-B14F-4D97-AF65-F5344CB8AC3E}">
        <p14:creationId xmlns:p14="http://schemas.microsoft.com/office/powerpoint/2010/main" val="403063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91CC7-25D3-4DF1-BAAB-4ADCCC096FAF}"/>
              </a:ext>
            </a:extLst>
          </p:cNvPr>
          <p:cNvSpPr>
            <a:spLocks noGrp="1"/>
          </p:cNvSpPr>
          <p:nvPr>
            <p:ph type="title"/>
          </p:nvPr>
        </p:nvSpPr>
        <p:spPr>
          <a:xfrm>
            <a:off x="514800" y="459180"/>
            <a:ext cx="11160000" cy="415498"/>
          </a:xfrm>
        </p:spPr>
        <p:txBody>
          <a:bodyPr/>
          <a:lstStyle/>
          <a:p>
            <a:r>
              <a:rPr lang="da-DK" sz="3000" dirty="0"/>
              <a:t>Tre pointer om præsteret arbejdstid</a:t>
            </a:r>
          </a:p>
        </p:txBody>
      </p:sp>
      <p:graphicFrame>
        <p:nvGraphicFramePr>
          <p:cNvPr id="4" name="Pladsholder til indhold 3">
            <a:extLst>
              <a:ext uri="{FF2B5EF4-FFF2-40B4-BE49-F238E27FC236}">
                <a16:creationId xmlns:a16="http://schemas.microsoft.com/office/drawing/2014/main" id="{E591540D-90F7-4890-8AFC-F749D4137466}"/>
              </a:ext>
            </a:extLst>
          </p:cNvPr>
          <p:cNvGraphicFramePr>
            <a:graphicFrameLocks noGrp="1"/>
          </p:cNvGraphicFramePr>
          <p:nvPr>
            <p:ph idx="1"/>
            <p:extLst>
              <p:ext uri="{D42A27DB-BD31-4B8C-83A1-F6EECF244321}">
                <p14:modId xmlns:p14="http://schemas.microsoft.com/office/powerpoint/2010/main" val="2008121908"/>
              </p:ext>
            </p:extLst>
          </p:nvPr>
        </p:nvGraphicFramePr>
        <p:xfrm>
          <a:off x="514800" y="1484784"/>
          <a:ext cx="8747125" cy="4281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999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8A3659-B6E8-4E7C-BD71-A43A8A665710}"/>
              </a:ext>
            </a:extLst>
          </p:cNvPr>
          <p:cNvSpPr>
            <a:spLocks noGrp="1"/>
          </p:cNvSpPr>
          <p:nvPr>
            <p:ph type="title"/>
          </p:nvPr>
        </p:nvSpPr>
        <p:spPr>
          <a:xfrm>
            <a:off x="514800" y="459180"/>
            <a:ext cx="11160000" cy="415498"/>
          </a:xfrm>
        </p:spPr>
        <p:txBody>
          <a:bodyPr/>
          <a:lstStyle/>
          <a:p>
            <a:r>
              <a:rPr lang="da-DK" sz="3000" dirty="0"/>
              <a:t>Udviklingen i præsterede timer for månedslønnede</a:t>
            </a:r>
          </a:p>
        </p:txBody>
      </p:sp>
      <p:sp>
        <p:nvSpPr>
          <p:cNvPr id="6" name="Titel 3">
            <a:extLst>
              <a:ext uri="{FF2B5EF4-FFF2-40B4-BE49-F238E27FC236}">
                <a16:creationId xmlns:a16="http://schemas.microsoft.com/office/drawing/2014/main" id="{09080CA5-FAA7-41FE-966A-E6590D5D2F0F}"/>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Den gennemsnitlige præsterede ugentlige arbejdstid inkluderer merarbejde, men ikke overarbejde. Medarbejdere i fleksjob, ekstraordinært ansatte og elever er ikke medtaget i figuren. Figuren indeholder kun tal for månedslønnede kommunale medarbejdere</a:t>
            </a:r>
          </a:p>
          <a:p>
            <a:r>
              <a:rPr lang="da-DK" sz="900" b="0" dirty="0">
                <a:solidFill>
                  <a:schemeClr val="tx1"/>
                </a:solidFill>
              </a:rPr>
              <a:t>Kilde:  KRL (Sirka), november 2025</a:t>
            </a:r>
          </a:p>
        </p:txBody>
      </p:sp>
      <p:sp>
        <p:nvSpPr>
          <p:cNvPr id="9" name="Tekstfelt 8">
            <a:extLst>
              <a:ext uri="{FF2B5EF4-FFF2-40B4-BE49-F238E27FC236}">
                <a16:creationId xmlns:a16="http://schemas.microsoft.com/office/drawing/2014/main" id="{1927400C-3EBF-4173-AF2B-1531E5A1229F}"/>
              </a:ext>
            </a:extLst>
          </p:cNvPr>
          <p:cNvSpPr txBox="1"/>
          <p:nvPr/>
        </p:nvSpPr>
        <p:spPr>
          <a:xfrm>
            <a:off x="550590" y="908720"/>
            <a:ext cx="8119458"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gennemsnitlig ugentlig præsteret arbejdstid for deltidsansatte og månedslønnede, timer om ugen, 2017-2025</a:t>
            </a:r>
            <a:endParaRPr lang="da-DK" dirty="0"/>
          </a:p>
        </p:txBody>
      </p:sp>
      <p:graphicFrame>
        <p:nvGraphicFramePr>
          <p:cNvPr id="10" name="Pladsholder til indhold 9">
            <a:extLst>
              <a:ext uri="{FF2B5EF4-FFF2-40B4-BE49-F238E27FC236}">
                <a16:creationId xmlns:a16="http://schemas.microsoft.com/office/drawing/2014/main" id="{8BAE799D-349B-4D0A-9475-0D54CEF11F3E}"/>
              </a:ext>
            </a:extLst>
          </p:cNvPr>
          <p:cNvGraphicFramePr>
            <a:graphicFrameLocks noGrp="1"/>
          </p:cNvGraphicFramePr>
          <p:nvPr>
            <p:ph idx="1"/>
            <p:extLst>
              <p:ext uri="{D42A27DB-BD31-4B8C-83A1-F6EECF244321}">
                <p14:modId xmlns:p14="http://schemas.microsoft.com/office/powerpoint/2010/main" val="260181120"/>
              </p:ext>
            </p:extLst>
          </p:nvPr>
        </p:nvGraphicFramePr>
        <p:xfrm>
          <a:off x="334567" y="1595438"/>
          <a:ext cx="8747125" cy="4281487"/>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afrundede hjørner 2">
            <a:extLst>
              <a:ext uri="{FF2B5EF4-FFF2-40B4-BE49-F238E27FC236}">
                <a16:creationId xmlns:a16="http://schemas.microsoft.com/office/drawing/2014/main" id="{4A76CD78-7B84-4F06-8E22-ECED75A89878}"/>
              </a:ext>
            </a:extLst>
          </p:cNvPr>
          <p:cNvSpPr/>
          <p:nvPr/>
        </p:nvSpPr>
        <p:spPr>
          <a:xfrm>
            <a:off x="8903518" y="1558320"/>
            <a:ext cx="2880320" cy="997196"/>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a-DK" dirty="0"/>
              <a:t>Månedslønnede i 2025 arbejder i gennemsnit 6 minutter mere end i 2017</a:t>
            </a:r>
          </a:p>
        </p:txBody>
      </p:sp>
      <p:sp>
        <p:nvSpPr>
          <p:cNvPr id="7" name="Rektangel: afrundede hjørner 6">
            <a:extLst>
              <a:ext uri="{FF2B5EF4-FFF2-40B4-BE49-F238E27FC236}">
                <a16:creationId xmlns:a16="http://schemas.microsoft.com/office/drawing/2014/main" id="{AA506846-228E-4B83-8959-C482B6251BB4}"/>
              </a:ext>
            </a:extLst>
          </p:cNvPr>
          <p:cNvSpPr/>
          <p:nvPr/>
        </p:nvSpPr>
        <p:spPr>
          <a:xfrm>
            <a:off x="8975526" y="3237583"/>
            <a:ext cx="2880320" cy="9971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a-DK" dirty="0"/>
              <a:t>Deltidsansatte i 2025 arbejder i gennemsnit 9 minutter mindre end i 2017</a:t>
            </a:r>
          </a:p>
        </p:txBody>
      </p:sp>
    </p:spTree>
    <p:extLst>
      <p:ext uri="{BB962C8B-B14F-4D97-AF65-F5344CB8AC3E}">
        <p14:creationId xmlns:p14="http://schemas.microsoft.com/office/powerpoint/2010/main" val="142771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8A3659-B6E8-4E7C-BD71-A43A8A665710}"/>
              </a:ext>
            </a:extLst>
          </p:cNvPr>
          <p:cNvSpPr>
            <a:spLocks noGrp="1"/>
          </p:cNvSpPr>
          <p:nvPr>
            <p:ph type="title"/>
          </p:nvPr>
        </p:nvSpPr>
        <p:spPr>
          <a:xfrm>
            <a:off x="514800" y="459180"/>
            <a:ext cx="11160000" cy="830997"/>
          </a:xfrm>
        </p:spPr>
        <p:txBody>
          <a:bodyPr/>
          <a:lstStyle/>
          <a:p>
            <a:r>
              <a:rPr lang="da-DK" sz="3000" dirty="0"/>
              <a:t>Udviklingen i gennemsnitlige ugentlige præsterede arbejdstimer for månedslønnede</a:t>
            </a:r>
          </a:p>
        </p:txBody>
      </p:sp>
      <p:sp>
        <p:nvSpPr>
          <p:cNvPr id="6" name="Titel 3">
            <a:extLst>
              <a:ext uri="{FF2B5EF4-FFF2-40B4-BE49-F238E27FC236}">
                <a16:creationId xmlns:a16="http://schemas.microsoft.com/office/drawing/2014/main" id="{09080CA5-FAA7-41FE-966A-E6590D5D2F0F}"/>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Den gennemsnitlige præsterede ugentlige arbejdstid inkluderer merarbejde, men ikke overarbejde. Medarbejdere i fleksjob, ekstraordinært ansatte og elever er ikke medtaget i figuren. Figuren indeholder kun tal for månedslønnede kommunalansatte </a:t>
            </a:r>
          </a:p>
          <a:p>
            <a:r>
              <a:rPr lang="da-DK" sz="900" b="0" dirty="0">
                <a:solidFill>
                  <a:schemeClr val="tx1"/>
                </a:solidFill>
              </a:rPr>
              <a:t>Kilde:  KRL (Sirka), november </a:t>
            </a:r>
          </a:p>
        </p:txBody>
      </p:sp>
      <p:sp>
        <p:nvSpPr>
          <p:cNvPr id="9" name="Tekstfelt 8">
            <a:extLst>
              <a:ext uri="{FF2B5EF4-FFF2-40B4-BE49-F238E27FC236}">
                <a16:creationId xmlns:a16="http://schemas.microsoft.com/office/drawing/2014/main" id="{1927400C-3EBF-4173-AF2B-1531E5A1229F}"/>
              </a:ext>
            </a:extLst>
          </p:cNvPr>
          <p:cNvSpPr txBox="1"/>
          <p:nvPr/>
        </p:nvSpPr>
        <p:spPr>
          <a:xfrm>
            <a:off x="514800" y="1373653"/>
            <a:ext cx="846072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gennemsnitlig ugentlig arbejdstid for </a:t>
            </a:r>
            <a:r>
              <a:rPr lang="da-DK" sz="1200" dirty="0" err="1">
                <a:solidFill>
                  <a:srgbClr val="F29E05"/>
                </a:solidFill>
                <a:latin typeface="Calibri" panose="020F0502020204030204"/>
                <a:ea typeface="+mj-ea"/>
                <a:cs typeface="+mj-cs"/>
              </a:rPr>
              <a:t>månedsl</a:t>
            </a:r>
            <a:r>
              <a:rPr kumimoji="0" lang="da-DK" sz="1200" b="0" i="0" u="none" strike="noStrike" kern="1200" cap="none" spc="0" normalizeH="0" baseline="0" noProof="0" dirty="0" err="1">
                <a:ln>
                  <a:noFill/>
                </a:ln>
                <a:solidFill>
                  <a:srgbClr val="F29E05"/>
                </a:solidFill>
                <a:effectLst/>
                <a:uLnTx/>
                <a:uFillTx/>
                <a:latin typeface="Calibri" panose="020F0502020204030204"/>
                <a:ea typeface="+mj-ea"/>
                <a:cs typeface="+mj-cs"/>
              </a:rPr>
              <a:t>ønnede</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(inkl. deltidsansatte), timer om ugen, 2017-2025</a:t>
            </a:r>
            <a:endParaRPr lang="da-DK" dirty="0"/>
          </a:p>
        </p:txBody>
      </p:sp>
      <p:graphicFrame>
        <p:nvGraphicFramePr>
          <p:cNvPr id="10" name="Pladsholder til indhold 9">
            <a:extLst>
              <a:ext uri="{FF2B5EF4-FFF2-40B4-BE49-F238E27FC236}">
                <a16:creationId xmlns:a16="http://schemas.microsoft.com/office/drawing/2014/main" id="{8BAE799D-349B-4D0A-9475-0D54CEF11F3E}"/>
              </a:ext>
            </a:extLst>
          </p:cNvPr>
          <p:cNvGraphicFramePr>
            <a:graphicFrameLocks noGrp="1"/>
          </p:cNvGraphicFramePr>
          <p:nvPr>
            <p:ph idx="1"/>
            <p:extLst>
              <p:ext uri="{D42A27DB-BD31-4B8C-83A1-F6EECF244321}">
                <p14:modId xmlns:p14="http://schemas.microsoft.com/office/powerpoint/2010/main" val="2246600444"/>
              </p:ext>
            </p:extLst>
          </p:nvPr>
        </p:nvGraphicFramePr>
        <p:xfrm>
          <a:off x="515938" y="1595439"/>
          <a:ext cx="8747125" cy="3561754"/>
        </p:xfrm>
        <a:graphic>
          <a:graphicData uri="http://schemas.openxmlformats.org/drawingml/2006/chart">
            <c:chart xmlns:c="http://schemas.openxmlformats.org/drawingml/2006/chart" xmlns:r="http://schemas.openxmlformats.org/officeDocument/2006/relationships" r:id="rId3"/>
          </a:graphicData>
        </a:graphic>
      </p:graphicFrame>
      <p:pic>
        <p:nvPicPr>
          <p:cNvPr id="7" name="Grafik 6" descr="Bærbar computer kontur">
            <a:extLst>
              <a:ext uri="{FF2B5EF4-FFF2-40B4-BE49-F238E27FC236}">
                <a16:creationId xmlns:a16="http://schemas.microsoft.com/office/drawing/2014/main" id="{BE5B4810-F98B-413D-9B2C-FE80EDE835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8419" y="5171825"/>
            <a:ext cx="685892" cy="685892"/>
          </a:xfrm>
          <a:prstGeom prst="rect">
            <a:avLst/>
          </a:prstGeom>
        </p:spPr>
      </p:pic>
      <p:pic>
        <p:nvPicPr>
          <p:cNvPr id="8" name="Grafik 7" descr="Håndvægt kontur">
            <a:extLst>
              <a:ext uri="{FF2B5EF4-FFF2-40B4-BE49-F238E27FC236}">
                <a16:creationId xmlns:a16="http://schemas.microsoft.com/office/drawing/2014/main" id="{3B152315-A2A1-428E-9748-653E3DDF04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79697" y="5171035"/>
            <a:ext cx="687472" cy="687472"/>
          </a:xfrm>
          <a:prstGeom prst="rect">
            <a:avLst/>
          </a:prstGeom>
        </p:spPr>
      </p:pic>
      <p:pic>
        <p:nvPicPr>
          <p:cNvPr id="11" name="Grafik 10" descr="Barnevogn kontur">
            <a:extLst>
              <a:ext uri="{FF2B5EF4-FFF2-40B4-BE49-F238E27FC236}">
                <a16:creationId xmlns:a16="http://schemas.microsoft.com/office/drawing/2014/main" id="{ABCF6F7F-DC94-4186-9EB0-D4751C1C34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07877" y="5173425"/>
            <a:ext cx="682692" cy="682692"/>
          </a:xfrm>
          <a:prstGeom prst="rect">
            <a:avLst/>
          </a:prstGeom>
        </p:spPr>
      </p:pic>
      <p:pic>
        <p:nvPicPr>
          <p:cNvPr id="12" name="Grafik 11" descr="Moppe og spand kontur">
            <a:extLst>
              <a:ext uri="{FF2B5EF4-FFF2-40B4-BE49-F238E27FC236}">
                <a16:creationId xmlns:a16="http://schemas.microsoft.com/office/drawing/2014/main" id="{4763DEFB-191D-4D39-880C-0669E691F3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55757" y="5173425"/>
            <a:ext cx="682692" cy="682692"/>
          </a:xfrm>
          <a:prstGeom prst="rect">
            <a:avLst/>
          </a:prstGeom>
        </p:spPr>
      </p:pic>
      <p:pic>
        <p:nvPicPr>
          <p:cNvPr id="13" name="Grafik 12" descr="Person i rullestol kontur">
            <a:extLst>
              <a:ext uri="{FF2B5EF4-FFF2-40B4-BE49-F238E27FC236}">
                <a16:creationId xmlns:a16="http://schemas.microsoft.com/office/drawing/2014/main" id="{8D1DA2C6-C6BA-40E3-9B1B-7F62C22805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1817" y="5173425"/>
            <a:ext cx="682692" cy="682692"/>
          </a:xfrm>
          <a:prstGeom prst="rect">
            <a:avLst/>
          </a:prstGeom>
        </p:spPr>
      </p:pic>
      <p:pic>
        <p:nvPicPr>
          <p:cNvPr id="14" name="Grafik 13" descr="Mand med stok kontur">
            <a:extLst>
              <a:ext uri="{FF2B5EF4-FFF2-40B4-BE49-F238E27FC236}">
                <a16:creationId xmlns:a16="http://schemas.microsoft.com/office/drawing/2014/main" id="{862474A5-2193-4D10-842B-CEF22F2102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83937" y="5173425"/>
            <a:ext cx="682692" cy="682692"/>
          </a:xfrm>
          <a:prstGeom prst="rect">
            <a:avLst/>
          </a:prstGeom>
        </p:spPr>
      </p:pic>
      <p:sp>
        <p:nvSpPr>
          <p:cNvPr id="17" name="Rektangel 16">
            <a:extLst>
              <a:ext uri="{FF2B5EF4-FFF2-40B4-BE49-F238E27FC236}">
                <a16:creationId xmlns:a16="http://schemas.microsoft.com/office/drawing/2014/main" id="{74AFEB5F-2BCD-43C5-A0F3-907EABC3ECB0}"/>
              </a:ext>
            </a:extLst>
          </p:cNvPr>
          <p:cNvSpPr/>
          <p:nvPr/>
        </p:nvSpPr>
        <p:spPr>
          <a:xfrm>
            <a:off x="10711803" y="0"/>
            <a:ext cx="1478610" cy="303809"/>
          </a:xfrm>
          <a:prstGeom prst="rect">
            <a:avLst/>
          </a:prstGeom>
          <a:solidFill>
            <a:schemeClr val="accent5"/>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t>Månedslønnede</a:t>
            </a:r>
          </a:p>
        </p:txBody>
      </p:sp>
      <p:sp>
        <p:nvSpPr>
          <p:cNvPr id="3" name="Tekstfelt 2">
            <a:extLst>
              <a:ext uri="{FF2B5EF4-FFF2-40B4-BE49-F238E27FC236}">
                <a16:creationId xmlns:a16="http://schemas.microsoft.com/office/drawing/2014/main" id="{E3D48C20-86A1-2272-2CDD-051521C89199}"/>
              </a:ext>
            </a:extLst>
          </p:cNvPr>
          <p:cNvSpPr txBox="1"/>
          <p:nvPr/>
        </p:nvSpPr>
        <p:spPr>
          <a:xfrm>
            <a:off x="9515373" y="1755724"/>
            <a:ext cx="2159427" cy="3689500"/>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000" b="1" dirty="0"/>
              <a:t>Ældre og sundhed:</a:t>
            </a:r>
            <a:r>
              <a:rPr lang="da-DK" sz="1000" dirty="0"/>
              <a:t> social- og sundhedsassistent, social- og sundhedshjælper, social- og sundhedspersonale, ikke-</a:t>
            </a:r>
            <a:r>
              <a:rPr lang="da-DK" sz="1000" dirty="0" err="1"/>
              <a:t>udd</a:t>
            </a:r>
            <a:r>
              <a:rPr lang="da-DK" sz="1000" dirty="0"/>
              <a:t> og sygeplejersker. </a:t>
            </a:r>
          </a:p>
          <a:p>
            <a:r>
              <a:rPr lang="da-DK" sz="1000" b="1" dirty="0"/>
              <a:t>Dagtilbud og skole:</a:t>
            </a:r>
            <a:r>
              <a:rPr lang="da-DK" sz="1000" dirty="0"/>
              <a:t> pædagoger, pædagogiske assistenter og pædagogmedhjælpere.</a:t>
            </a:r>
          </a:p>
          <a:p>
            <a:r>
              <a:rPr lang="da-DK" sz="1000" b="1" dirty="0"/>
              <a:t>Socialområdet:</a:t>
            </a:r>
            <a:r>
              <a:rPr lang="da-DK" sz="1000" dirty="0"/>
              <a:t> omsorgs- og pædagogmedhjælpere, pædagoger og socialpædagoger.</a:t>
            </a:r>
          </a:p>
          <a:p>
            <a:r>
              <a:rPr lang="da-DK" sz="1000" b="1" dirty="0"/>
              <a:t>Køkken og rengøring:</a:t>
            </a:r>
            <a:r>
              <a:rPr lang="da-DK" sz="1000" dirty="0"/>
              <a:t> husassistenter, rengørings-/køkkenmedhjælpere og  rengøringsassistenter, ernæringsassistenter, ansatte på overenskomsten </a:t>
            </a:r>
            <a:r>
              <a:rPr lang="da-DK" sz="1000" dirty="0" err="1"/>
              <a:t>erhvervsudd</a:t>
            </a:r>
            <a:r>
              <a:rPr lang="da-DK" sz="1000" dirty="0"/>
              <a:t>. serviceassistenter mv.</a:t>
            </a:r>
          </a:p>
          <a:p>
            <a:r>
              <a:rPr lang="da-DK" sz="1000" b="1" dirty="0"/>
              <a:t>Ergo- og fysioterapeut:</a:t>
            </a:r>
            <a:r>
              <a:rPr lang="da-DK" sz="1000" dirty="0"/>
              <a:t> ergoterapeuter og fysioterapeuter.</a:t>
            </a:r>
          </a:p>
          <a:p>
            <a:r>
              <a:rPr lang="da-DK" sz="1000" b="1" i="0" u="none" strike="noStrike" dirty="0">
                <a:solidFill>
                  <a:srgbClr val="000000"/>
                </a:solidFill>
                <a:effectLst/>
                <a:latin typeface="Calibri" panose="020F0502020204030204" pitchFamily="34" charset="0"/>
              </a:rPr>
              <a:t>Specialister (HK): </a:t>
            </a:r>
            <a:r>
              <a:rPr lang="da-DK" sz="1000" dirty="0">
                <a:solidFill>
                  <a:srgbClr val="000000"/>
                </a:solidFill>
                <a:latin typeface="Calibri" panose="020F0502020204030204" pitchFamily="34" charset="0"/>
              </a:rPr>
              <a:t>specialister</a:t>
            </a:r>
            <a:r>
              <a:rPr lang="da-DK" sz="1000" b="0" i="0" u="none" strike="noStrike" dirty="0">
                <a:solidFill>
                  <a:srgbClr val="000000"/>
                </a:solidFill>
                <a:effectLst/>
                <a:latin typeface="Calibri" panose="020F0502020204030204" pitchFamily="34" charset="0"/>
              </a:rPr>
              <a:t>.</a:t>
            </a:r>
            <a:r>
              <a:rPr lang="da-DK" sz="1000" dirty="0"/>
              <a:t> </a:t>
            </a:r>
          </a:p>
        </p:txBody>
      </p:sp>
    </p:spTree>
    <p:extLst>
      <p:ext uri="{BB962C8B-B14F-4D97-AF65-F5344CB8AC3E}">
        <p14:creationId xmlns:p14="http://schemas.microsoft.com/office/powerpoint/2010/main" val="334032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8A3659-B6E8-4E7C-BD71-A43A8A665710}"/>
              </a:ext>
            </a:extLst>
          </p:cNvPr>
          <p:cNvSpPr>
            <a:spLocks noGrp="1"/>
          </p:cNvSpPr>
          <p:nvPr>
            <p:ph type="title"/>
          </p:nvPr>
        </p:nvSpPr>
        <p:spPr>
          <a:xfrm>
            <a:off x="514800" y="459180"/>
            <a:ext cx="11160000" cy="830997"/>
          </a:xfrm>
        </p:spPr>
        <p:txBody>
          <a:bodyPr/>
          <a:lstStyle/>
          <a:p>
            <a:r>
              <a:rPr lang="da-DK" sz="3000" dirty="0"/>
              <a:t>Udviklingen i gennemsnitlige ugentlige præsterede arbejdstimer for deltidsansatte</a:t>
            </a:r>
          </a:p>
        </p:txBody>
      </p:sp>
      <p:sp>
        <p:nvSpPr>
          <p:cNvPr id="6" name="Titel 3">
            <a:extLst>
              <a:ext uri="{FF2B5EF4-FFF2-40B4-BE49-F238E27FC236}">
                <a16:creationId xmlns:a16="http://schemas.microsoft.com/office/drawing/2014/main" id="{09080CA5-FAA7-41FE-966A-E6590D5D2F0F}"/>
              </a:ext>
            </a:extLst>
          </p:cNvPr>
          <p:cNvSpPr txBox="1">
            <a:spLocks/>
          </p:cNvSpPr>
          <p:nvPr/>
        </p:nvSpPr>
        <p:spPr>
          <a:xfrm>
            <a:off x="928800" y="6292800"/>
            <a:ext cx="860360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Den gennemsnitlige præsterede ugentlige arbejdstid inkluderer merarbejde, men ikke overarbejde. Medarbejdere i fleksjob, ekstraordinært ansatte og elever er ikke medtaget i figuren. Figuren indeholder kun tal for månedslønnede kommunalansatte </a:t>
            </a:r>
          </a:p>
          <a:p>
            <a:r>
              <a:rPr lang="da-DK" sz="900" b="0" dirty="0">
                <a:solidFill>
                  <a:schemeClr val="tx1"/>
                </a:solidFill>
              </a:rPr>
              <a:t>Kilde:  KRL (Sirka), november </a:t>
            </a:r>
          </a:p>
        </p:txBody>
      </p:sp>
      <p:sp>
        <p:nvSpPr>
          <p:cNvPr id="9" name="Tekstfelt 8">
            <a:extLst>
              <a:ext uri="{FF2B5EF4-FFF2-40B4-BE49-F238E27FC236}">
                <a16:creationId xmlns:a16="http://schemas.microsoft.com/office/drawing/2014/main" id="{1927400C-3EBF-4173-AF2B-1531E5A1229F}"/>
              </a:ext>
            </a:extLst>
          </p:cNvPr>
          <p:cNvSpPr txBox="1"/>
          <p:nvPr/>
        </p:nvSpPr>
        <p:spPr>
          <a:xfrm>
            <a:off x="514799" y="1373653"/>
            <a:ext cx="8747125"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gennemsnitlig ugentlig arbejdstid for </a:t>
            </a:r>
            <a:r>
              <a:rPr lang="da-DK" sz="1200" dirty="0">
                <a:solidFill>
                  <a:srgbClr val="F29E05"/>
                </a:solidFill>
                <a:latin typeface="Calibri" panose="020F0502020204030204"/>
                <a:ea typeface="+mj-ea"/>
                <a:cs typeface="+mj-cs"/>
              </a:rPr>
              <a:t>deltidsansatte</a:t>
            </a:r>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 2017-2025</a:t>
            </a:r>
            <a:endParaRPr lang="da-DK" dirty="0"/>
          </a:p>
        </p:txBody>
      </p:sp>
      <p:graphicFrame>
        <p:nvGraphicFramePr>
          <p:cNvPr id="10" name="Pladsholder til indhold 9">
            <a:extLst>
              <a:ext uri="{FF2B5EF4-FFF2-40B4-BE49-F238E27FC236}">
                <a16:creationId xmlns:a16="http://schemas.microsoft.com/office/drawing/2014/main" id="{8BAE799D-349B-4D0A-9475-0D54CEF11F3E}"/>
              </a:ext>
            </a:extLst>
          </p:cNvPr>
          <p:cNvGraphicFramePr>
            <a:graphicFrameLocks noGrp="1"/>
          </p:cNvGraphicFramePr>
          <p:nvPr>
            <p:ph idx="1"/>
            <p:extLst>
              <p:ext uri="{D42A27DB-BD31-4B8C-83A1-F6EECF244321}">
                <p14:modId xmlns:p14="http://schemas.microsoft.com/office/powerpoint/2010/main" val="3185438356"/>
              </p:ext>
            </p:extLst>
          </p:nvPr>
        </p:nvGraphicFramePr>
        <p:xfrm>
          <a:off x="515938" y="1595439"/>
          <a:ext cx="8747125" cy="3561754"/>
        </p:xfrm>
        <a:graphic>
          <a:graphicData uri="http://schemas.openxmlformats.org/drawingml/2006/chart">
            <c:chart xmlns:c="http://schemas.openxmlformats.org/drawingml/2006/chart" xmlns:r="http://schemas.openxmlformats.org/officeDocument/2006/relationships" r:id="rId3"/>
          </a:graphicData>
        </a:graphic>
      </p:graphicFrame>
      <p:sp>
        <p:nvSpPr>
          <p:cNvPr id="17" name="Rektangel 16">
            <a:extLst>
              <a:ext uri="{FF2B5EF4-FFF2-40B4-BE49-F238E27FC236}">
                <a16:creationId xmlns:a16="http://schemas.microsoft.com/office/drawing/2014/main" id="{335CE97D-C91E-45DE-90CC-E61B319D0BC8}"/>
              </a:ext>
            </a:extLst>
          </p:cNvPr>
          <p:cNvSpPr/>
          <p:nvPr/>
        </p:nvSpPr>
        <p:spPr>
          <a:xfrm>
            <a:off x="10711803" y="0"/>
            <a:ext cx="1478610" cy="303809"/>
          </a:xfrm>
          <a:prstGeom prst="rect">
            <a:avLst/>
          </a:prstGeom>
          <a:solidFill>
            <a:schemeClr val="accent2"/>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t>Deltid</a:t>
            </a:r>
          </a:p>
        </p:txBody>
      </p:sp>
      <p:pic>
        <p:nvPicPr>
          <p:cNvPr id="16" name="Grafik 15" descr="Bærbar computer kontur">
            <a:extLst>
              <a:ext uri="{FF2B5EF4-FFF2-40B4-BE49-F238E27FC236}">
                <a16:creationId xmlns:a16="http://schemas.microsoft.com/office/drawing/2014/main" id="{E3C26EE4-41AF-45E8-A034-41F246077C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08419" y="5171825"/>
            <a:ext cx="685892" cy="685892"/>
          </a:xfrm>
          <a:prstGeom prst="rect">
            <a:avLst/>
          </a:prstGeom>
        </p:spPr>
      </p:pic>
      <p:pic>
        <p:nvPicPr>
          <p:cNvPr id="18" name="Grafik 17" descr="Håndvægt kontur">
            <a:extLst>
              <a:ext uri="{FF2B5EF4-FFF2-40B4-BE49-F238E27FC236}">
                <a16:creationId xmlns:a16="http://schemas.microsoft.com/office/drawing/2014/main" id="{8C4F7962-D048-4368-84BF-B1B2F2A3FC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79697" y="5171035"/>
            <a:ext cx="687472" cy="687472"/>
          </a:xfrm>
          <a:prstGeom prst="rect">
            <a:avLst/>
          </a:prstGeom>
        </p:spPr>
      </p:pic>
      <p:pic>
        <p:nvPicPr>
          <p:cNvPr id="21" name="Grafik 20" descr="Barnevogn kontur">
            <a:extLst>
              <a:ext uri="{FF2B5EF4-FFF2-40B4-BE49-F238E27FC236}">
                <a16:creationId xmlns:a16="http://schemas.microsoft.com/office/drawing/2014/main" id="{C72365F7-92A8-4E99-8235-63F891A5F8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07877" y="5173425"/>
            <a:ext cx="682692" cy="682692"/>
          </a:xfrm>
          <a:prstGeom prst="rect">
            <a:avLst/>
          </a:prstGeom>
        </p:spPr>
      </p:pic>
      <p:pic>
        <p:nvPicPr>
          <p:cNvPr id="22" name="Grafik 21" descr="Moppe og spand kontur">
            <a:extLst>
              <a:ext uri="{FF2B5EF4-FFF2-40B4-BE49-F238E27FC236}">
                <a16:creationId xmlns:a16="http://schemas.microsoft.com/office/drawing/2014/main" id="{0EA85147-37B8-4344-9E4C-D2B9AD1F07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55757" y="5173425"/>
            <a:ext cx="682692" cy="682692"/>
          </a:xfrm>
          <a:prstGeom prst="rect">
            <a:avLst/>
          </a:prstGeom>
        </p:spPr>
      </p:pic>
      <p:pic>
        <p:nvPicPr>
          <p:cNvPr id="23" name="Grafik 22" descr="Person i rullestol kontur">
            <a:extLst>
              <a:ext uri="{FF2B5EF4-FFF2-40B4-BE49-F238E27FC236}">
                <a16:creationId xmlns:a16="http://schemas.microsoft.com/office/drawing/2014/main" id="{E439FC83-9D24-45D2-A29F-C317D73679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31817" y="5173425"/>
            <a:ext cx="682692" cy="682692"/>
          </a:xfrm>
          <a:prstGeom prst="rect">
            <a:avLst/>
          </a:prstGeom>
        </p:spPr>
      </p:pic>
      <p:pic>
        <p:nvPicPr>
          <p:cNvPr id="24" name="Grafik 23" descr="Mand med stok kontur">
            <a:extLst>
              <a:ext uri="{FF2B5EF4-FFF2-40B4-BE49-F238E27FC236}">
                <a16:creationId xmlns:a16="http://schemas.microsoft.com/office/drawing/2014/main" id="{98C99B7C-D514-435F-890F-4273D2297D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83937" y="5173425"/>
            <a:ext cx="682692" cy="682692"/>
          </a:xfrm>
          <a:prstGeom prst="rect">
            <a:avLst/>
          </a:prstGeom>
        </p:spPr>
      </p:pic>
      <p:sp>
        <p:nvSpPr>
          <p:cNvPr id="3" name="Tekstfelt 2">
            <a:extLst>
              <a:ext uri="{FF2B5EF4-FFF2-40B4-BE49-F238E27FC236}">
                <a16:creationId xmlns:a16="http://schemas.microsoft.com/office/drawing/2014/main" id="{B0072B99-8F4A-4F18-EDBF-57034A3D7531}"/>
              </a:ext>
            </a:extLst>
          </p:cNvPr>
          <p:cNvSpPr txBox="1"/>
          <p:nvPr/>
        </p:nvSpPr>
        <p:spPr>
          <a:xfrm>
            <a:off x="9515373" y="1755724"/>
            <a:ext cx="2159427" cy="3689500"/>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da-DK" sz="1000" b="1" dirty="0"/>
              <a:t>Ældre og sundhed:</a:t>
            </a:r>
            <a:r>
              <a:rPr lang="da-DK" sz="1000" dirty="0"/>
              <a:t> social- og sundhedsassistent, social- og sundhedshjælper, social- og sundhedspersonale, ikke-</a:t>
            </a:r>
            <a:r>
              <a:rPr lang="da-DK" sz="1000" dirty="0" err="1"/>
              <a:t>udd</a:t>
            </a:r>
            <a:r>
              <a:rPr lang="da-DK" sz="1000" dirty="0"/>
              <a:t> og sygeplejersker. </a:t>
            </a:r>
          </a:p>
          <a:p>
            <a:r>
              <a:rPr lang="da-DK" sz="1000" b="1" dirty="0"/>
              <a:t>Dagtilbud og skole:</a:t>
            </a:r>
            <a:r>
              <a:rPr lang="da-DK" sz="1000" dirty="0"/>
              <a:t> pædagoger, pædagogiske assistenter og pædagogmedhjælpere.</a:t>
            </a:r>
          </a:p>
          <a:p>
            <a:r>
              <a:rPr lang="da-DK" sz="1000" b="1" dirty="0"/>
              <a:t>Socialområdet:</a:t>
            </a:r>
            <a:r>
              <a:rPr lang="da-DK" sz="1000" dirty="0"/>
              <a:t> omsorgs- og pædagogmedhjælpere, pædagoger og socialpædagoger.</a:t>
            </a:r>
          </a:p>
          <a:p>
            <a:r>
              <a:rPr lang="da-DK" sz="1000" b="1" dirty="0"/>
              <a:t>Køkken og rengøring:</a:t>
            </a:r>
            <a:r>
              <a:rPr lang="da-DK" sz="1000" dirty="0"/>
              <a:t> husassistenter, rengørings-/køkkenmedhjælpere og  rengøringsassistenter, ernæringsassistenter, ansatte på overenskomsten </a:t>
            </a:r>
            <a:r>
              <a:rPr lang="da-DK" sz="1000" dirty="0" err="1"/>
              <a:t>erhvervsudd</a:t>
            </a:r>
            <a:r>
              <a:rPr lang="da-DK" sz="1000" dirty="0"/>
              <a:t>. serviceassistenter mv.</a:t>
            </a:r>
          </a:p>
          <a:p>
            <a:r>
              <a:rPr lang="da-DK" sz="1000" b="1" dirty="0"/>
              <a:t>Ergo- og fysioterapeut:</a:t>
            </a:r>
            <a:r>
              <a:rPr lang="da-DK" sz="1000" dirty="0"/>
              <a:t> ergoterapeuter og fysioterapeuter.</a:t>
            </a:r>
          </a:p>
          <a:p>
            <a:r>
              <a:rPr lang="da-DK" sz="1000" b="1" i="0" u="none" strike="noStrike" dirty="0">
                <a:solidFill>
                  <a:srgbClr val="000000"/>
                </a:solidFill>
                <a:effectLst/>
                <a:latin typeface="Calibri" panose="020F0502020204030204" pitchFamily="34" charset="0"/>
              </a:rPr>
              <a:t>Specialister (HK): </a:t>
            </a:r>
            <a:r>
              <a:rPr lang="da-DK" sz="1000" dirty="0">
                <a:solidFill>
                  <a:srgbClr val="000000"/>
                </a:solidFill>
                <a:latin typeface="Calibri" panose="020F0502020204030204" pitchFamily="34" charset="0"/>
              </a:rPr>
              <a:t>specialister</a:t>
            </a:r>
            <a:r>
              <a:rPr lang="da-DK" sz="1000" b="0" i="0" u="none" strike="noStrike" dirty="0">
                <a:solidFill>
                  <a:srgbClr val="000000"/>
                </a:solidFill>
                <a:effectLst/>
                <a:latin typeface="Calibri" panose="020F0502020204030204" pitchFamily="34" charset="0"/>
              </a:rPr>
              <a:t>.</a:t>
            </a:r>
            <a:r>
              <a:rPr lang="da-DK" sz="1000" dirty="0"/>
              <a:t> </a:t>
            </a:r>
          </a:p>
        </p:txBody>
      </p:sp>
    </p:spTree>
    <p:extLst>
      <p:ext uri="{BB962C8B-B14F-4D97-AF65-F5344CB8AC3E}">
        <p14:creationId xmlns:p14="http://schemas.microsoft.com/office/powerpoint/2010/main" val="1451462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Pladsholder til indhold 14">
            <a:extLst>
              <a:ext uri="{FF2B5EF4-FFF2-40B4-BE49-F238E27FC236}">
                <a16:creationId xmlns:a16="http://schemas.microsoft.com/office/drawing/2014/main" id="{35F0BE80-75B1-4D2D-9642-F0B44BACA120}"/>
              </a:ext>
            </a:extLst>
          </p:cNvPr>
          <p:cNvGraphicFramePr>
            <a:graphicFrameLocks noGrp="1"/>
          </p:cNvGraphicFramePr>
          <p:nvPr>
            <p:ph idx="1"/>
            <p:extLst>
              <p:ext uri="{D42A27DB-BD31-4B8C-83A1-F6EECF244321}">
                <p14:modId xmlns:p14="http://schemas.microsoft.com/office/powerpoint/2010/main" val="1051167692"/>
              </p:ext>
            </p:extLst>
          </p:nvPr>
        </p:nvGraphicFramePr>
        <p:xfrm>
          <a:off x="515938" y="1595439"/>
          <a:ext cx="8747125" cy="334573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a:extLst>
              <a:ext uri="{FF2B5EF4-FFF2-40B4-BE49-F238E27FC236}">
                <a16:creationId xmlns:a16="http://schemas.microsoft.com/office/drawing/2014/main" id="{2637EBA7-240E-48DE-A767-9BBB60F2ECAC}"/>
              </a:ext>
            </a:extLst>
          </p:cNvPr>
          <p:cNvSpPr>
            <a:spLocks noGrp="1"/>
          </p:cNvSpPr>
          <p:nvPr>
            <p:ph type="title"/>
          </p:nvPr>
        </p:nvSpPr>
        <p:spPr>
          <a:xfrm>
            <a:off x="514800" y="459180"/>
            <a:ext cx="11160000" cy="415498"/>
          </a:xfrm>
        </p:spPr>
        <p:txBody>
          <a:bodyPr/>
          <a:lstStyle/>
          <a:p>
            <a:r>
              <a:rPr lang="da-DK" sz="3000" dirty="0"/>
              <a:t>Udviklingen i gennemsnitlig præsterede arbejdstimer fordelt på køn</a:t>
            </a:r>
          </a:p>
        </p:txBody>
      </p:sp>
      <p:sp>
        <p:nvSpPr>
          <p:cNvPr id="4" name="Titel 3">
            <a:extLst>
              <a:ext uri="{FF2B5EF4-FFF2-40B4-BE49-F238E27FC236}">
                <a16:creationId xmlns:a16="http://schemas.microsoft.com/office/drawing/2014/main" id="{1691C934-1FCF-49AB-8181-A1B326749DBE}"/>
              </a:ext>
            </a:extLst>
          </p:cNvPr>
          <p:cNvSpPr txBox="1">
            <a:spLocks/>
          </p:cNvSpPr>
          <p:nvPr/>
        </p:nvSpPr>
        <p:spPr>
          <a:xfrm>
            <a:off x="930084" y="6293521"/>
            <a:ext cx="7754004" cy="382975"/>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Den gennemsnitlige præsterede ugentlige arbejdstid inkluderer merarbejde, men ikke overarbejde. Medarbejdere i fleksjob, ekstraordinært ansatte og elever er ikke medtaget i figuren. Figuren indeholder kun tal for månedslønnede kommunalansatte </a:t>
            </a:r>
          </a:p>
          <a:p>
            <a:r>
              <a:rPr lang="da-DK" sz="900" b="0" dirty="0">
                <a:solidFill>
                  <a:schemeClr val="tx1"/>
                </a:solidFill>
              </a:rPr>
              <a:t>Kilde:  KRL (Sirka), november</a:t>
            </a:r>
          </a:p>
        </p:txBody>
      </p:sp>
      <p:pic>
        <p:nvPicPr>
          <p:cNvPr id="8" name="Grafik 7" descr="Mand med massiv udfyldning">
            <a:extLst>
              <a:ext uri="{FF2B5EF4-FFF2-40B4-BE49-F238E27FC236}">
                <a16:creationId xmlns:a16="http://schemas.microsoft.com/office/drawing/2014/main" id="{7196A081-A2E7-42E7-A781-A48B72AEB1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39382" y="4976742"/>
            <a:ext cx="900000" cy="900000"/>
          </a:xfrm>
          <a:prstGeom prst="rect">
            <a:avLst/>
          </a:prstGeom>
        </p:spPr>
      </p:pic>
      <p:pic>
        <p:nvPicPr>
          <p:cNvPr id="9" name="Grafik 8" descr="Kvinde med massiv udfyldning">
            <a:extLst>
              <a:ext uri="{FF2B5EF4-FFF2-40B4-BE49-F238E27FC236}">
                <a16:creationId xmlns:a16="http://schemas.microsoft.com/office/drawing/2014/main" id="{7DFF5CB2-5783-47B4-85B3-D89C6FE922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0710" y="4976742"/>
            <a:ext cx="900000" cy="900000"/>
          </a:xfrm>
          <a:prstGeom prst="rect">
            <a:avLst/>
          </a:prstGeom>
        </p:spPr>
      </p:pic>
      <p:pic>
        <p:nvPicPr>
          <p:cNvPr id="10" name="Grafik 9" descr="Gruppe personer med massiv udfyldning">
            <a:extLst>
              <a:ext uri="{FF2B5EF4-FFF2-40B4-BE49-F238E27FC236}">
                <a16:creationId xmlns:a16="http://schemas.microsoft.com/office/drawing/2014/main" id="{018679FB-D889-412F-A6C6-8BC5AFD8CA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48054" y="4976742"/>
            <a:ext cx="900000" cy="900000"/>
          </a:xfrm>
          <a:prstGeom prst="rect">
            <a:avLst/>
          </a:prstGeom>
        </p:spPr>
      </p:pic>
      <p:sp>
        <p:nvSpPr>
          <p:cNvPr id="14" name="Tekstfelt 13">
            <a:extLst>
              <a:ext uri="{FF2B5EF4-FFF2-40B4-BE49-F238E27FC236}">
                <a16:creationId xmlns:a16="http://schemas.microsoft.com/office/drawing/2014/main" id="{913E6212-7EBC-4C21-B998-5B9715907035}"/>
              </a:ext>
            </a:extLst>
          </p:cNvPr>
          <p:cNvSpPr txBox="1"/>
          <p:nvPr/>
        </p:nvSpPr>
        <p:spPr>
          <a:xfrm>
            <a:off x="514800" y="1375200"/>
            <a:ext cx="7633254"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Udvikling i gennemsnitlig ugentlig arbejdstid for månedslønnede deltids- og fuldtidsansatte i alt, fordelt på køn, 2025</a:t>
            </a:r>
            <a:endParaRPr lang="da-DK" dirty="0"/>
          </a:p>
        </p:txBody>
      </p:sp>
      <p:sp>
        <p:nvSpPr>
          <p:cNvPr id="11" name="Rektangel 10">
            <a:extLst>
              <a:ext uri="{FF2B5EF4-FFF2-40B4-BE49-F238E27FC236}">
                <a16:creationId xmlns:a16="http://schemas.microsoft.com/office/drawing/2014/main" id="{B5BDB38B-4276-496E-ABEC-2B2A55F0A30C}"/>
              </a:ext>
            </a:extLst>
          </p:cNvPr>
          <p:cNvSpPr/>
          <p:nvPr/>
        </p:nvSpPr>
        <p:spPr>
          <a:xfrm>
            <a:off x="10711803" y="0"/>
            <a:ext cx="1478610" cy="303809"/>
          </a:xfrm>
          <a:prstGeom prst="rect">
            <a:avLst/>
          </a:prstGeom>
          <a:solidFill>
            <a:schemeClr val="accent5"/>
          </a:solidFill>
          <a:ln w="889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400" b="1" dirty="0"/>
              <a:t>Månedslønnede</a:t>
            </a:r>
          </a:p>
        </p:txBody>
      </p:sp>
    </p:spTree>
    <p:extLst>
      <p:ext uri="{BB962C8B-B14F-4D97-AF65-F5344CB8AC3E}">
        <p14:creationId xmlns:p14="http://schemas.microsoft.com/office/powerpoint/2010/main" val="12090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033F9F-EEFC-974C-AFD1-DEABADFCAFA9}"/>
              </a:ext>
            </a:extLst>
          </p:cNvPr>
          <p:cNvSpPr>
            <a:spLocks noGrp="1"/>
          </p:cNvSpPr>
          <p:nvPr>
            <p:ph type="body" sz="quarter" idx="11"/>
          </p:nvPr>
        </p:nvSpPr>
        <p:spPr/>
        <p:txBody>
          <a:bodyPr/>
          <a:lstStyle/>
          <a:p>
            <a:r>
              <a:rPr lang="da-DK" dirty="0"/>
              <a:t>fuldtid.dk</a:t>
            </a:r>
          </a:p>
        </p:txBody>
      </p:sp>
    </p:spTree>
    <p:extLst>
      <p:ext uri="{BB962C8B-B14F-4D97-AF65-F5344CB8AC3E}">
        <p14:creationId xmlns:p14="http://schemas.microsoft.com/office/powerpoint/2010/main" val="194598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53888FE1-810C-44F6-A724-2B0179FA8B63}"/>
              </a:ext>
            </a:extLst>
          </p:cNvPr>
          <p:cNvSpPr>
            <a:spLocks noGrp="1"/>
          </p:cNvSpPr>
          <p:nvPr>
            <p:ph type="body" sz="quarter" idx="10"/>
          </p:nvPr>
        </p:nvSpPr>
        <p:spPr/>
        <p:txBody>
          <a:bodyPr/>
          <a:lstStyle/>
          <a:p>
            <a:r>
              <a:rPr lang="da-DK" dirty="0"/>
              <a:t>Bilag</a:t>
            </a:r>
          </a:p>
        </p:txBody>
      </p:sp>
    </p:spTree>
    <p:extLst>
      <p:ext uri="{BB962C8B-B14F-4D97-AF65-F5344CB8AC3E}">
        <p14:creationId xmlns:p14="http://schemas.microsoft.com/office/powerpoint/2010/main" val="2908080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0F6D4-076E-46DE-9E25-356D29FBEB5F}"/>
              </a:ext>
            </a:extLst>
          </p:cNvPr>
          <p:cNvSpPr>
            <a:spLocks noGrp="1"/>
          </p:cNvSpPr>
          <p:nvPr>
            <p:ph type="title"/>
          </p:nvPr>
        </p:nvSpPr>
        <p:spPr>
          <a:xfrm>
            <a:off x="514800" y="459180"/>
            <a:ext cx="11160000" cy="830997"/>
          </a:xfrm>
        </p:spPr>
        <p:txBody>
          <a:bodyPr/>
          <a:lstStyle/>
          <a:p>
            <a:r>
              <a:rPr lang="da-DK" sz="3000" dirty="0"/>
              <a:t>Andel deltidsansatte med aftalt arbejdstid på 0-7 timer/uge af deltidsansatte i alt, fordelt på kommuner, 2025</a:t>
            </a:r>
          </a:p>
        </p:txBody>
      </p:sp>
      <p:sp>
        <p:nvSpPr>
          <p:cNvPr id="5" name="Titel 3">
            <a:extLst>
              <a:ext uri="{FF2B5EF4-FFF2-40B4-BE49-F238E27FC236}">
                <a16:creationId xmlns:a16="http://schemas.microsoft.com/office/drawing/2014/main" id="{5D2C350C-B609-4F2D-9030-99146F60F6AF}"/>
              </a:ext>
            </a:extLst>
          </p:cNvPr>
          <p:cNvSpPr txBox="1">
            <a:spLocks/>
          </p:cNvSpPr>
          <p:nvPr/>
        </p:nvSpPr>
        <p:spPr>
          <a:xfrm>
            <a:off x="928800" y="6292800"/>
            <a:ext cx="7561265"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Timelønnede har ingen aftalt arbejdstid, og anses derfor ikke som deltidsansatte. De er inkluderet i antal ansatte i alt. Samsø er udeladt af kortet grundet en undergrænse på 5.</a:t>
            </a:r>
            <a:br>
              <a:rPr lang="da-DK" sz="900" b="0" dirty="0">
                <a:solidFill>
                  <a:schemeClr val="tx1"/>
                </a:solidFill>
              </a:rPr>
            </a:br>
            <a:r>
              <a:rPr lang="da-DK" sz="900" b="0" dirty="0">
                <a:solidFill>
                  <a:schemeClr val="tx1"/>
                </a:solidFill>
              </a:rPr>
              <a:t>Kilde:  KRL (Særkørsel), november 2025</a:t>
            </a:r>
          </a:p>
        </p:txBody>
      </p:sp>
      <p:sp>
        <p:nvSpPr>
          <p:cNvPr id="9" name="Tekstfelt 8">
            <a:extLst>
              <a:ext uri="{FF2B5EF4-FFF2-40B4-BE49-F238E27FC236}">
                <a16:creationId xmlns:a16="http://schemas.microsoft.com/office/drawing/2014/main" id="{EAAE7F5B-6744-41C9-A094-7EEA292119D5}"/>
              </a:ext>
            </a:extLst>
          </p:cNvPr>
          <p:cNvSpPr txBox="1"/>
          <p:nvPr/>
        </p:nvSpPr>
        <p:spPr>
          <a:xfrm>
            <a:off x="514800" y="1375200"/>
            <a:ext cx="8424000"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Andel deltidsansatte med aftalt arbejdstid på mellem 0 og 7 timer om ugen af deltidsansatte i alt, fordelt på kommuner, 2025</a:t>
            </a:r>
            <a:endParaRPr lang="da-DK" dirty="0"/>
          </a:p>
        </p:txBody>
      </p:sp>
      <p:sp>
        <p:nvSpPr>
          <p:cNvPr id="11" name="Tekstfelt 10">
            <a:extLst>
              <a:ext uri="{FF2B5EF4-FFF2-40B4-BE49-F238E27FC236}">
                <a16:creationId xmlns:a16="http://schemas.microsoft.com/office/drawing/2014/main" id="{680FDDCF-EB42-4C95-91D6-07E4DEEAD7F6}"/>
              </a:ext>
            </a:extLst>
          </p:cNvPr>
          <p:cNvSpPr txBox="1"/>
          <p:nvPr/>
        </p:nvSpPr>
        <p:spPr>
          <a:xfrm>
            <a:off x="8470800" y="3780211"/>
            <a:ext cx="1800202" cy="662400"/>
          </a:xfrm>
          <a:prstGeom prst="roundRect">
            <a:avLst/>
          </a:prstGeom>
          <a:ln/>
        </p:spPr>
        <p:style>
          <a:lnRef idx="2">
            <a:schemeClr val="dk1"/>
          </a:lnRef>
          <a:fillRef idx="1">
            <a:schemeClr val="lt1"/>
          </a:fillRef>
          <a:effectRef idx="0">
            <a:schemeClr val="dk1"/>
          </a:effectRef>
          <a:fontRef idx="minor">
            <a:schemeClr val="dk1"/>
          </a:fontRef>
        </p:style>
        <p:txBody>
          <a:bodyPr wrap="square" lIns="0" tIns="0" rIns="0" bIns="0" anchor="ctr" anchorCtr="0">
            <a:noAutofit/>
          </a:bodyPr>
          <a:lstStyle/>
          <a:p>
            <a:pPr algn="ctr"/>
            <a:r>
              <a:rPr lang="da-DK" sz="1500" b="1" dirty="0">
                <a:solidFill>
                  <a:sysClr val="windowText" lastClr="000000"/>
                </a:solidFill>
                <a:latin typeface="Calibri" panose="020F0502020204030204"/>
                <a:ea typeface="+mj-ea"/>
                <a:cs typeface="+mj-cs"/>
              </a:rPr>
              <a:t>Landsgennemsnit:</a:t>
            </a:r>
          </a:p>
          <a:p>
            <a:pPr algn="ctr"/>
            <a:r>
              <a:rPr lang="da-DK" sz="1500" b="1" dirty="0">
                <a:solidFill>
                  <a:sysClr val="windowText" lastClr="000000"/>
                </a:solidFill>
                <a:latin typeface="Calibri" panose="020F0502020204030204"/>
                <a:ea typeface="+mj-ea"/>
                <a:cs typeface="+mj-cs"/>
              </a:rPr>
              <a:t>5,1 pct.</a:t>
            </a:r>
            <a:endParaRPr lang="da-DK" sz="1500" b="1" dirty="0">
              <a:solidFill>
                <a:sysClr val="windowText" lastClr="000000"/>
              </a:solidFill>
            </a:endParaRPr>
          </a:p>
        </p:txBody>
      </p:sp>
      <p:graphicFrame>
        <p:nvGraphicFramePr>
          <p:cNvPr id="12" name="Tabel 11">
            <a:extLst>
              <a:ext uri="{FF2B5EF4-FFF2-40B4-BE49-F238E27FC236}">
                <a16:creationId xmlns:a16="http://schemas.microsoft.com/office/drawing/2014/main" id="{629D634F-341F-14BB-80D3-42CA5B5D1F59}"/>
              </a:ext>
            </a:extLst>
          </p:cNvPr>
          <p:cNvGraphicFramePr>
            <a:graphicFrameLocks noGrp="1"/>
          </p:cNvGraphicFramePr>
          <p:nvPr>
            <p:extLst>
              <p:ext uri="{D42A27DB-BD31-4B8C-83A1-F6EECF244321}">
                <p14:modId xmlns:p14="http://schemas.microsoft.com/office/powerpoint/2010/main" val="3744834354"/>
              </p:ext>
            </p:extLst>
          </p:nvPr>
        </p:nvGraphicFramePr>
        <p:xfrm>
          <a:off x="10575471" y="1589163"/>
          <a:ext cx="1152128" cy="1783910"/>
        </p:xfrm>
        <a:graphic>
          <a:graphicData uri="http://schemas.openxmlformats.org/drawingml/2006/table">
            <a:tbl>
              <a:tblPr>
                <a:tableStyleId>{2D5ABB26-0587-4C30-8999-92F81FD0307C}</a:tableStyleId>
              </a:tblPr>
              <a:tblGrid>
                <a:gridCol w="1152128">
                  <a:extLst>
                    <a:ext uri="{9D8B030D-6E8A-4147-A177-3AD203B41FA5}">
                      <a16:colId xmlns:a16="http://schemas.microsoft.com/office/drawing/2014/main" val="376033234"/>
                    </a:ext>
                  </a:extLst>
                </a:gridCol>
              </a:tblGrid>
              <a:tr h="356782">
                <a:tc>
                  <a:txBody>
                    <a:bodyPr/>
                    <a:lstStyle/>
                    <a:p>
                      <a:pPr algn="ctr" fontAlgn="b"/>
                      <a:r>
                        <a:rPr lang="da-DK" sz="1000" u="none" strike="noStrike" dirty="0">
                          <a:solidFill>
                            <a:schemeClr val="bg1">
                              <a:lumMod val="50000"/>
                            </a:schemeClr>
                          </a:solidFill>
                          <a:effectLst/>
                        </a:rPr>
                        <a:t>(22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35588660"/>
                  </a:ext>
                </a:extLst>
              </a:tr>
              <a:tr h="35678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(18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829345481"/>
                  </a:ext>
                </a:extLst>
              </a:tr>
              <a:tr h="35678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(20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706913490"/>
                  </a:ext>
                </a:extLst>
              </a:tr>
              <a:tr h="35678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(18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20196479"/>
                  </a:ext>
                </a:extLst>
              </a:tr>
              <a:tr h="35678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da-DK" sz="1000" u="none" strike="noStrike" dirty="0">
                          <a:solidFill>
                            <a:schemeClr val="bg1">
                              <a:lumMod val="50000"/>
                            </a:schemeClr>
                          </a:solidFill>
                          <a:effectLst/>
                        </a:rPr>
                        <a:t>(19 kommuner)</a:t>
                      </a:r>
                      <a:endParaRPr lang="da-DK" sz="1000" b="0" i="0" u="none" strike="noStrike" dirty="0">
                        <a:solidFill>
                          <a:schemeClr val="bg1">
                            <a:lumMod val="50000"/>
                          </a:schemeClr>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73653349"/>
                  </a:ext>
                </a:extLst>
              </a:tr>
            </a:tbl>
          </a:graphicData>
        </a:graphic>
      </p:graphicFrame>
      <p:pic>
        <p:nvPicPr>
          <p:cNvPr id="7" name="Billede 6">
            <a:extLst>
              <a:ext uri="{FF2B5EF4-FFF2-40B4-BE49-F238E27FC236}">
                <a16:creationId xmlns:a16="http://schemas.microsoft.com/office/drawing/2014/main" id="{3B80CF9D-925E-5AD0-ED8A-9CE2EF8A6496}"/>
              </a:ext>
            </a:extLst>
          </p:cNvPr>
          <p:cNvPicPr>
            <a:picLocks noChangeAspect="1"/>
          </p:cNvPicPr>
          <p:nvPr/>
        </p:nvPicPr>
        <p:blipFill>
          <a:blip r:embed="rId3"/>
          <a:stretch>
            <a:fillRect/>
          </a:stretch>
        </p:blipFill>
        <p:spPr>
          <a:xfrm>
            <a:off x="7421871" y="1617593"/>
            <a:ext cx="2692382" cy="1783910"/>
          </a:xfrm>
          <a:prstGeom prst="rect">
            <a:avLst/>
          </a:prstGeom>
        </p:spPr>
      </p:pic>
      <p:pic>
        <p:nvPicPr>
          <p:cNvPr id="13" name="Billede 12">
            <a:extLst>
              <a:ext uri="{FF2B5EF4-FFF2-40B4-BE49-F238E27FC236}">
                <a16:creationId xmlns:a16="http://schemas.microsoft.com/office/drawing/2014/main" id="{5451FD99-7381-969E-B317-4078002F38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8095" y="1591242"/>
            <a:ext cx="3672558" cy="4442611"/>
          </a:xfrm>
          <a:prstGeom prst="rect">
            <a:avLst/>
          </a:prstGeom>
        </p:spPr>
      </p:pic>
    </p:spTree>
    <p:extLst>
      <p:ext uri="{BB962C8B-B14F-4D97-AF65-F5344CB8AC3E}">
        <p14:creationId xmlns:p14="http://schemas.microsoft.com/office/powerpoint/2010/main" val="180862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af ansatte i alt, 2025</a:t>
            </a:r>
          </a:p>
        </p:txBody>
      </p:sp>
      <p:sp>
        <p:nvSpPr>
          <p:cNvPr id="4" name="Titel 3">
            <a:extLst>
              <a:ext uri="{FF2B5EF4-FFF2-40B4-BE49-F238E27FC236}">
                <a16:creationId xmlns:a16="http://schemas.microsoft.com/office/drawing/2014/main" id="{C8BBBB26-106C-49C3-AD58-D4C318008AAA}"/>
              </a:ext>
            </a:extLst>
          </p:cNvPr>
          <p:cNvSpPr txBox="1">
            <a:spLocks/>
          </p:cNvSpPr>
          <p:nvPr/>
        </p:nvSpPr>
        <p:spPr>
          <a:xfrm>
            <a:off x="928800" y="6292800"/>
            <a:ext cx="9621070"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E9FCA8F0-01E3-49D7-860E-4C6AA7CFB2EF}"/>
              </a:ext>
            </a:extLst>
          </p:cNvPr>
          <p:cNvSpPr txBox="1"/>
          <p:nvPr/>
        </p:nvSpPr>
        <p:spPr>
          <a:xfrm>
            <a:off x="514800" y="13752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af ansatte i alt, 2025</a:t>
            </a:r>
            <a:endParaRPr lang="da-DK" dirty="0"/>
          </a:p>
        </p:txBody>
      </p:sp>
      <p:graphicFrame>
        <p:nvGraphicFramePr>
          <p:cNvPr id="6" name="Pladsholder til indhold 6">
            <a:extLst>
              <a:ext uri="{FF2B5EF4-FFF2-40B4-BE49-F238E27FC236}">
                <a16:creationId xmlns:a16="http://schemas.microsoft.com/office/drawing/2014/main" id="{2BAFD9DF-59ED-413D-8E7C-AE0CCA5CB7CA}"/>
              </a:ext>
            </a:extLst>
          </p:cNvPr>
          <p:cNvGraphicFramePr>
            <a:graphicFrameLocks noGrp="1"/>
          </p:cNvGraphicFramePr>
          <p:nvPr>
            <p:ph idx="1"/>
            <p:extLst>
              <p:ext uri="{D42A27DB-BD31-4B8C-83A1-F6EECF244321}">
                <p14:modId xmlns:p14="http://schemas.microsoft.com/office/powerpoint/2010/main" val="4067148902"/>
              </p:ext>
            </p:extLst>
          </p:nvPr>
        </p:nvGraphicFramePr>
        <p:xfrm>
          <a:off x="514800" y="1628800"/>
          <a:ext cx="10035070" cy="4585368"/>
        </p:xfrm>
        <a:graphic>
          <a:graphicData uri="http://schemas.openxmlformats.org/drawingml/2006/table">
            <a:tbl>
              <a:tblPr firstRow="1">
                <a:tableStyleId>{5C22544A-7EE6-4342-B048-85BDC9FD1C3A}</a:tableStyleId>
              </a:tblPr>
              <a:tblGrid>
                <a:gridCol w="2699792">
                  <a:extLst>
                    <a:ext uri="{9D8B030D-6E8A-4147-A177-3AD203B41FA5}">
                      <a16:colId xmlns:a16="http://schemas.microsoft.com/office/drawing/2014/main" val="4193060146"/>
                    </a:ext>
                  </a:extLst>
                </a:gridCol>
                <a:gridCol w="2376558">
                  <a:extLst>
                    <a:ext uri="{9D8B030D-6E8A-4147-A177-3AD203B41FA5}">
                      <a16:colId xmlns:a16="http://schemas.microsoft.com/office/drawing/2014/main" val="514384613"/>
                    </a:ext>
                  </a:extLst>
                </a:gridCol>
                <a:gridCol w="648072">
                  <a:extLst>
                    <a:ext uri="{9D8B030D-6E8A-4147-A177-3AD203B41FA5}">
                      <a16:colId xmlns:a16="http://schemas.microsoft.com/office/drawing/2014/main" val="3412427750"/>
                    </a:ext>
                  </a:extLst>
                </a:gridCol>
                <a:gridCol w="576064">
                  <a:extLst>
                    <a:ext uri="{9D8B030D-6E8A-4147-A177-3AD203B41FA5}">
                      <a16:colId xmlns:a16="http://schemas.microsoft.com/office/drawing/2014/main" val="2532229656"/>
                    </a:ext>
                  </a:extLst>
                </a:gridCol>
                <a:gridCol w="1008112">
                  <a:extLst>
                    <a:ext uri="{9D8B030D-6E8A-4147-A177-3AD203B41FA5}">
                      <a16:colId xmlns:a16="http://schemas.microsoft.com/office/drawing/2014/main" val="1860588995"/>
                    </a:ext>
                  </a:extLst>
                </a:gridCol>
                <a:gridCol w="504056">
                  <a:extLst>
                    <a:ext uri="{9D8B030D-6E8A-4147-A177-3AD203B41FA5}">
                      <a16:colId xmlns:a16="http://schemas.microsoft.com/office/drawing/2014/main" val="2543336051"/>
                    </a:ext>
                  </a:extLst>
                </a:gridCol>
                <a:gridCol w="864096">
                  <a:extLst>
                    <a:ext uri="{9D8B030D-6E8A-4147-A177-3AD203B41FA5}">
                      <a16:colId xmlns:a16="http://schemas.microsoft.com/office/drawing/2014/main" val="1590638946"/>
                    </a:ext>
                  </a:extLst>
                </a:gridCol>
                <a:gridCol w="523917">
                  <a:extLst>
                    <a:ext uri="{9D8B030D-6E8A-4147-A177-3AD203B41FA5}">
                      <a16:colId xmlns:a16="http://schemas.microsoft.com/office/drawing/2014/main" val="1037657455"/>
                    </a:ext>
                  </a:extLst>
                </a:gridCol>
                <a:gridCol w="834403">
                  <a:extLst>
                    <a:ext uri="{9D8B030D-6E8A-4147-A177-3AD203B41FA5}">
                      <a16:colId xmlns:a16="http://schemas.microsoft.com/office/drawing/2014/main" val="2527776447"/>
                    </a:ext>
                  </a:extLst>
                </a:gridCol>
              </a:tblGrid>
              <a:tr h="191057">
                <a:tc rowSpan="2">
                  <a:txBody>
                    <a:bodyPr/>
                    <a:lstStyle/>
                    <a:p>
                      <a:pPr algn="ctr" fontAlgn="ctr"/>
                      <a:r>
                        <a:rPr lang="da-DK" sz="1100" b="1" i="0" u="none" strike="noStrike" dirty="0">
                          <a:solidFill>
                            <a:srgbClr val="FFFFFF"/>
                          </a:solidFill>
                          <a:effectLst/>
                          <a:latin typeface="Calibri" panose="020F0502020204030204" pitchFamily="34" charset="0"/>
                        </a:rPr>
                        <a:t>Overenskomstområde</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ctr"/>
                      <a:r>
                        <a:rPr lang="da-DK" sz="1100" b="1" i="0" u="none" strike="noStrike">
                          <a:solidFill>
                            <a:srgbClr val="FFFFFF"/>
                          </a:solidFill>
                          <a:effectLst/>
                          <a:latin typeface="Calibri" panose="020F0502020204030204" pitchFamily="34" charset="0"/>
                        </a:rPr>
                        <a:t>Stilling</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ctr"/>
                      <a:r>
                        <a:rPr lang="da-DK" sz="1100" b="1" i="0" u="none" strike="noStrike">
                          <a:solidFill>
                            <a:srgbClr val="FFFFFF"/>
                          </a:solidFill>
                          <a:effectLst/>
                          <a:latin typeface="Calibri" panose="020F0502020204030204" pitchFamily="34" charset="0"/>
                        </a:rPr>
                        <a:t>Ansatte i alt</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ctr"/>
                      <a:r>
                        <a:rPr lang="da-DK" sz="1100" b="1" i="0" u="none" strike="noStrike">
                          <a:solidFill>
                            <a:srgbClr val="FFFFFF"/>
                          </a:solidFill>
                          <a:effectLst/>
                          <a:latin typeface="Calibri" panose="020F0502020204030204" pitchFamily="34" charset="0"/>
                        </a:rPr>
                        <a:t>Fuldtid</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ctr"/>
                      <a:r>
                        <a:rPr lang="da-DK" sz="1100" b="1" i="0" u="none" strike="noStrike">
                          <a:solidFill>
                            <a:srgbClr val="FFFFFF"/>
                          </a:solidFill>
                          <a:effectLst/>
                          <a:latin typeface="Calibri" panose="020F0502020204030204" pitchFamily="34" charset="0"/>
                        </a:rPr>
                        <a:t>Timeløn</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ctr"/>
                      <a:r>
                        <a:rPr lang="da-DK" sz="1100" b="1" i="0" u="none" strike="noStrike">
                          <a:solidFill>
                            <a:srgbClr val="FFFFFF"/>
                          </a:solidFill>
                          <a:effectLst/>
                          <a:latin typeface="Calibri" panose="020F0502020204030204" pitchFamily="34" charset="0"/>
                        </a:rPr>
                        <a:t>Deltid</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68904029"/>
                  </a:ext>
                </a:extLst>
              </a:tr>
              <a:tr h="191057">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ctr"/>
                      <a:r>
                        <a:rPr lang="da-DK" sz="1100" b="0" i="0" u="none" strike="noStrike">
                          <a:solidFill>
                            <a:srgbClr val="FFFFFF"/>
                          </a:solidFill>
                          <a:effectLst/>
                          <a:latin typeface="Calibri" panose="020F0502020204030204" pitchFamily="34" charset="0"/>
                        </a:rPr>
                        <a:t>Antal</a:t>
                      </a:r>
                    </a:p>
                  </a:txBody>
                  <a:tcPr marL="9525" marR="9525" marT="9525"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r>
                        <a:rPr lang="da-DK" sz="1100" b="0" i="0" u="none" strike="noStrike">
                          <a:solidFill>
                            <a:srgbClr val="FFFFFF"/>
                          </a:solidFill>
                          <a:effectLst/>
                          <a:latin typeface="Calibri" panose="020F0502020204030204" pitchFamily="34" charset="0"/>
                        </a:rPr>
                        <a:t>Andel af i alt</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r>
                        <a:rPr lang="da-DK" sz="1100" b="0" i="0" u="none" strike="noStrike">
                          <a:solidFill>
                            <a:srgbClr val="FFFFFF"/>
                          </a:solidFill>
                          <a:effectLst/>
                          <a:latin typeface="Calibri" panose="020F0502020204030204" pitchFamily="34" charset="0"/>
                        </a:rPr>
                        <a:t>Antal</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r>
                        <a:rPr lang="da-DK" sz="1100" b="0" i="0" u="none" strike="noStrike">
                          <a:solidFill>
                            <a:srgbClr val="FFFFFF"/>
                          </a:solidFill>
                          <a:effectLst/>
                          <a:latin typeface="Calibri" panose="020F0502020204030204" pitchFamily="34" charset="0"/>
                        </a:rPr>
                        <a:t>Andel af i alt</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r>
                        <a:rPr lang="da-DK" sz="1100" b="0" i="0" u="none" strike="noStrike">
                          <a:solidFill>
                            <a:srgbClr val="FFFFFF"/>
                          </a:solidFill>
                          <a:effectLst/>
                          <a:latin typeface="Calibri" panose="020F0502020204030204" pitchFamily="34" charset="0"/>
                        </a:rPr>
                        <a:t>Antal</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ctr"/>
                      <a:r>
                        <a:rPr lang="da-DK" sz="1100" b="0" i="0" u="none" strike="noStrike">
                          <a:solidFill>
                            <a:srgbClr val="FFFFFF"/>
                          </a:solidFill>
                          <a:effectLst/>
                          <a:latin typeface="Calibri" panose="020F0502020204030204" pitchFamily="34" charset="0"/>
                        </a:rPr>
                        <a:t>Andel af i alt</a:t>
                      </a:r>
                    </a:p>
                  </a:txBody>
                  <a:tcPr marL="9525" marR="9525" marT="9525"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100</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7,9%</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191</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15,1%</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lnT w="12700" cmpd="sng">
                      <a:noFill/>
                    </a:lnT>
                  </a:tcPr>
                </a:tc>
                <a:extLst>
                  <a:ext uri="{0D108BD9-81ED-4DB2-BD59-A6C34878D82A}">
                    <a16:rowId xmlns:a16="http://schemas.microsoft.com/office/drawing/2014/main" val="847141098"/>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tc>
                <a:extLst>
                  <a:ext uri="{0D108BD9-81ED-4DB2-BD59-A6C34878D82A}">
                    <a16:rowId xmlns:a16="http://schemas.microsoft.com/office/drawing/2014/main" val="1917851544"/>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6.222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2.512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extLst>
                  <a:ext uri="{0D108BD9-81ED-4DB2-BD59-A6C34878D82A}">
                    <a16:rowId xmlns:a16="http://schemas.microsoft.com/office/drawing/2014/main" val="3157371917"/>
                  </a:ext>
                </a:extLst>
              </a:tr>
              <a:tr h="191057">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411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tc>
                <a:extLst>
                  <a:ext uri="{0D108BD9-81ED-4DB2-BD59-A6C34878D82A}">
                    <a16:rowId xmlns:a16="http://schemas.microsoft.com/office/drawing/2014/main" val="588666"/>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1.063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extLst>
                  <a:ext uri="{0D108BD9-81ED-4DB2-BD59-A6C34878D82A}">
                    <a16:rowId xmlns:a16="http://schemas.microsoft.com/office/drawing/2014/main" val="1667098061"/>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solidFill>
                      <a:srgbClr val="FCF0E7"/>
                    </a:solidFill>
                  </a:tcPr>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extLst>
                  <a:ext uri="{0D108BD9-81ED-4DB2-BD59-A6C34878D82A}">
                    <a16:rowId xmlns:a16="http://schemas.microsoft.com/office/drawing/2014/main" val="2553351961"/>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8.761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extLst>
                  <a:ext uri="{0D108BD9-81ED-4DB2-BD59-A6C34878D82A}">
                    <a16:rowId xmlns:a16="http://schemas.microsoft.com/office/drawing/2014/main" val="1206175773"/>
                  </a:ext>
                </a:extLst>
              </a:tr>
              <a:tr h="191057">
                <a:tc>
                  <a:txBody>
                    <a:bodyPr/>
                    <a:lstStyle/>
                    <a:p>
                      <a:pPr algn="l" fontAlgn="b">
                        <a:buNone/>
                      </a:pPr>
                      <a:r>
                        <a:rPr lang="da-DK" sz="1100" b="0" i="0" u="none" strike="noStrike" dirty="0">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40,8%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extLst>
                  <a:ext uri="{0D108BD9-81ED-4DB2-BD59-A6C34878D82A}">
                    <a16:rowId xmlns:a16="http://schemas.microsoft.com/office/drawing/2014/main" val="2890943105"/>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5.298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618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extLst>
                  <a:ext uri="{0D108BD9-81ED-4DB2-BD59-A6C34878D82A}">
                    <a16:rowId xmlns:a16="http://schemas.microsoft.com/office/drawing/2014/main" val="2031732748"/>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extLst>
                  <a:ext uri="{0D108BD9-81ED-4DB2-BD59-A6C34878D82A}">
                    <a16:rowId xmlns:a16="http://schemas.microsoft.com/office/drawing/2014/main" val="2358886445"/>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tc>
                <a:extLst>
                  <a:ext uri="{0D108BD9-81ED-4DB2-BD59-A6C34878D82A}">
                    <a16:rowId xmlns:a16="http://schemas.microsoft.com/office/drawing/2014/main" val="2078414513"/>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2.581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44,2%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extLst>
                  <a:ext uri="{0D108BD9-81ED-4DB2-BD59-A6C34878D82A}">
                    <a16:rowId xmlns:a16="http://schemas.microsoft.com/office/drawing/2014/main" val="1373402862"/>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20.887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extLst>
                  <a:ext uri="{0D108BD9-81ED-4DB2-BD59-A6C34878D82A}">
                    <a16:rowId xmlns:a16="http://schemas.microsoft.com/office/drawing/2014/main" val="2360083322"/>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2.408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extLst>
                  <a:ext uri="{0D108BD9-81ED-4DB2-BD59-A6C34878D82A}">
                    <a16:rowId xmlns:a16="http://schemas.microsoft.com/office/drawing/2014/main" val="1194461336"/>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719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extLst>
                  <a:ext uri="{0D108BD9-81ED-4DB2-BD59-A6C34878D82A}">
                    <a16:rowId xmlns:a16="http://schemas.microsoft.com/office/drawing/2014/main" val="816578733"/>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1.764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extLst>
                  <a:ext uri="{0D108BD9-81ED-4DB2-BD59-A6C34878D82A}">
                    <a16:rowId xmlns:a16="http://schemas.microsoft.com/office/drawing/2014/main" val="1221116596"/>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6.839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extLst>
                  <a:ext uri="{0D108BD9-81ED-4DB2-BD59-A6C34878D82A}">
                    <a16:rowId xmlns:a16="http://schemas.microsoft.com/office/drawing/2014/main" val="169741664"/>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9.091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17.996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extLst>
                  <a:ext uri="{0D108BD9-81ED-4DB2-BD59-A6C34878D82A}">
                    <a16:rowId xmlns:a16="http://schemas.microsoft.com/office/drawing/2014/main" val="2467830165"/>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extLst>
                  <a:ext uri="{0D108BD9-81ED-4DB2-BD59-A6C34878D82A}">
                    <a16:rowId xmlns:a16="http://schemas.microsoft.com/office/drawing/2014/main" val="1997382552"/>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12.565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extLst>
                  <a:ext uri="{0D108BD9-81ED-4DB2-BD59-A6C34878D82A}">
                    <a16:rowId xmlns:a16="http://schemas.microsoft.com/office/drawing/2014/main" val="1840733203"/>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13.837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extLst>
                  <a:ext uri="{0D108BD9-81ED-4DB2-BD59-A6C34878D82A}">
                    <a16:rowId xmlns:a16="http://schemas.microsoft.com/office/drawing/2014/main" val="2288838496"/>
                  </a:ext>
                </a:extLst>
              </a:tr>
              <a:tr h="191057">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55,9%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24,7%</a:t>
                      </a:r>
                    </a:p>
                  </a:txBody>
                  <a:tcPr marL="9525" marR="9525" marT="9525" marB="0" anchor="b"/>
                </a:tc>
                <a:extLst>
                  <a:ext uri="{0D108BD9-81ED-4DB2-BD59-A6C34878D82A}">
                    <a16:rowId xmlns:a16="http://schemas.microsoft.com/office/drawing/2014/main" val="428585558"/>
                  </a:ext>
                </a:extLst>
              </a:tr>
            </a:tbl>
          </a:graphicData>
        </a:graphic>
      </p:graphicFrame>
    </p:spTree>
    <p:extLst>
      <p:ext uri="{BB962C8B-B14F-4D97-AF65-F5344CB8AC3E}">
        <p14:creationId xmlns:p14="http://schemas.microsoft.com/office/powerpoint/2010/main" val="24936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med aftalt arbejdstid på 0 til 7 timer om ugen, 2025</a:t>
            </a:r>
          </a:p>
        </p:txBody>
      </p:sp>
      <p:sp>
        <p:nvSpPr>
          <p:cNvPr id="4" name="Titel 3">
            <a:extLst>
              <a:ext uri="{FF2B5EF4-FFF2-40B4-BE49-F238E27FC236}">
                <a16:creationId xmlns:a16="http://schemas.microsoft.com/office/drawing/2014/main" id="{8F316676-30EB-400C-86A9-203770FD526B}"/>
              </a:ext>
            </a:extLst>
          </p:cNvPr>
          <p:cNvSpPr txBox="1">
            <a:spLocks/>
          </p:cNvSpPr>
          <p:nvPr/>
        </p:nvSpPr>
        <p:spPr>
          <a:xfrm>
            <a:off x="928800" y="6292800"/>
            <a:ext cx="9630902"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Celler med mindre end 5 observationer er </a:t>
            </a:r>
            <a:r>
              <a:rPr lang="da-DK" sz="900" b="0" dirty="0" err="1">
                <a:solidFill>
                  <a:schemeClr val="tx1"/>
                </a:solidFill>
              </a:rPr>
              <a:t>diskretioneret</a:t>
            </a:r>
            <a:r>
              <a:rPr lang="da-DK" sz="900" b="0" dirty="0">
                <a:solidFill>
                  <a:schemeClr val="tx1"/>
                </a:solidFill>
              </a:rPr>
              <a:t> fra tabellen.</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B53621ED-720E-4189-B6C8-D54DCF7C9296}"/>
              </a:ext>
            </a:extLst>
          </p:cNvPr>
          <p:cNvSpPr txBox="1"/>
          <p:nvPr/>
        </p:nvSpPr>
        <p:spPr>
          <a:xfrm>
            <a:off x="514800" y="1375200"/>
            <a:ext cx="716458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med aftalt arbejdstid på 0 til 7 timer om ugen, 2025</a:t>
            </a:r>
            <a:endParaRPr lang="da-DK" dirty="0"/>
          </a:p>
        </p:txBody>
      </p:sp>
      <p:graphicFrame>
        <p:nvGraphicFramePr>
          <p:cNvPr id="6" name="Pladsholder til indhold 6">
            <a:extLst>
              <a:ext uri="{FF2B5EF4-FFF2-40B4-BE49-F238E27FC236}">
                <a16:creationId xmlns:a16="http://schemas.microsoft.com/office/drawing/2014/main" id="{B7C6B216-00E9-42FC-9A74-C22B97795A43}"/>
              </a:ext>
            </a:extLst>
          </p:cNvPr>
          <p:cNvGraphicFramePr>
            <a:graphicFrameLocks noGrp="1"/>
          </p:cNvGraphicFramePr>
          <p:nvPr>
            <p:ph idx="1"/>
            <p:extLst>
              <p:ext uri="{D42A27DB-BD31-4B8C-83A1-F6EECF244321}">
                <p14:modId xmlns:p14="http://schemas.microsoft.com/office/powerpoint/2010/main" val="1429740182"/>
              </p:ext>
            </p:extLst>
          </p:nvPr>
        </p:nvGraphicFramePr>
        <p:xfrm>
          <a:off x="514800" y="1627200"/>
          <a:ext cx="9828001" cy="4537392"/>
        </p:xfrm>
        <a:graphic>
          <a:graphicData uri="http://schemas.openxmlformats.org/drawingml/2006/table">
            <a:tbl>
              <a:tblPr firstRow="1">
                <a:tableStyleId>{5C22544A-7EE6-4342-B048-85BDC9FD1C3A}</a:tableStyleId>
              </a:tblPr>
              <a:tblGrid>
                <a:gridCol w="3140771">
                  <a:extLst>
                    <a:ext uri="{9D8B030D-6E8A-4147-A177-3AD203B41FA5}">
                      <a16:colId xmlns:a16="http://schemas.microsoft.com/office/drawing/2014/main" val="4193060146"/>
                    </a:ext>
                  </a:extLst>
                </a:gridCol>
                <a:gridCol w="2364172">
                  <a:extLst>
                    <a:ext uri="{9D8B030D-6E8A-4147-A177-3AD203B41FA5}">
                      <a16:colId xmlns:a16="http://schemas.microsoft.com/office/drawing/2014/main" val="514384613"/>
                    </a:ext>
                  </a:extLst>
                </a:gridCol>
                <a:gridCol w="1006531">
                  <a:extLst>
                    <a:ext uri="{9D8B030D-6E8A-4147-A177-3AD203B41FA5}">
                      <a16:colId xmlns:a16="http://schemas.microsoft.com/office/drawing/2014/main" val="3412427750"/>
                    </a:ext>
                  </a:extLst>
                </a:gridCol>
                <a:gridCol w="728018">
                  <a:extLst>
                    <a:ext uri="{9D8B030D-6E8A-4147-A177-3AD203B41FA5}">
                      <a16:colId xmlns:a16="http://schemas.microsoft.com/office/drawing/2014/main" val="2532229656"/>
                    </a:ext>
                  </a:extLst>
                </a:gridCol>
                <a:gridCol w="899815">
                  <a:extLst>
                    <a:ext uri="{9D8B030D-6E8A-4147-A177-3AD203B41FA5}">
                      <a16:colId xmlns:a16="http://schemas.microsoft.com/office/drawing/2014/main" val="1860588995"/>
                    </a:ext>
                  </a:extLst>
                </a:gridCol>
                <a:gridCol w="718003">
                  <a:extLst>
                    <a:ext uri="{9D8B030D-6E8A-4147-A177-3AD203B41FA5}">
                      <a16:colId xmlns:a16="http://schemas.microsoft.com/office/drawing/2014/main" val="2543336051"/>
                    </a:ext>
                  </a:extLst>
                </a:gridCol>
                <a:gridCol w="970691">
                  <a:extLst>
                    <a:ext uri="{9D8B030D-6E8A-4147-A177-3AD203B41FA5}">
                      <a16:colId xmlns:a16="http://schemas.microsoft.com/office/drawing/2014/main" val="1590638946"/>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a:effectLst/>
                        </a:rPr>
                        <a:t>Deltid</a:t>
                      </a:r>
                      <a:endParaRPr lang="da-DK" sz="1100" b="0" i="0" u="none" strike="noStrike">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b"/>
                      <a:r>
                        <a:rPr lang="da-DK" sz="1100" u="none" strike="noStrike" dirty="0">
                          <a:effectLst/>
                        </a:rPr>
                        <a:t>0-7 timer/uge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696</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24,4%</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8,9%</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5,3%</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724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4,9%</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4.346</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3.326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0,9%</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0,8%</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0,7%</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0,7%</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0,7%</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0,5%</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0,3%</a:t>
                      </a:r>
                    </a:p>
                  </a:txBody>
                  <a:tcPr marL="9525" marR="9525" marT="9525" marB="0" anchor="b"/>
                </a:tc>
                <a:extLst>
                  <a:ext uri="{0D108BD9-81ED-4DB2-BD59-A6C34878D82A}">
                    <a16:rowId xmlns:a16="http://schemas.microsoft.com/office/drawing/2014/main" val="16974166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0,3%</a:t>
                      </a:r>
                    </a:p>
                  </a:txBody>
                  <a:tcPr marL="9525" marR="9525" marT="9525" marB="0" anchor="b"/>
                </a:tc>
                <a:extLst>
                  <a:ext uri="{0D108BD9-81ED-4DB2-BD59-A6C34878D82A}">
                    <a16:rowId xmlns:a16="http://schemas.microsoft.com/office/drawing/2014/main" val="69874068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246783016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199738255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184073320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2288838496"/>
                  </a:ext>
                </a:extLst>
              </a:tr>
            </a:tbl>
          </a:graphicData>
        </a:graphic>
      </p:graphicFrame>
    </p:spTree>
    <p:extLst>
      <p:ext uri="{BB962C8B-B14F-4D97-AF65-F5344CB8AC3E}">
        <p14:creationId xmlns:p14="http://schemas.microsoft.com/office/powerpoint/2010/main" val="2800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med aftalt arbejdstid på 8 til 19 timer om ugen, 2025</a:t>
            </a:r>
          </a:p>
        </p:txBody>
      </p:sp>
      <p:sp>
        <p:nvSpPr>
          <p:cNvPr id="4" name="Titel 3">
            <a:extLst>
              <a:ext uri="{FF2B5EF4-FFF2-40B4-BE49-F238E27FC236}">
                <a16:creationId xmlns:a16="http://schemas.microsoft.com/office/drawing/2014/main" id="{DA556E03-D314-47A0-9A14-759F574B6F8B}"/>
              </a:ext>
            </a:extLst>
          </p:cNvPr>
          <p:cNvSpPr txBox="1">
            <a:spLocks/>
          </p:cNvSpPr>
          <p:nvPr/>
        </p:nvSpPr>
        <p:spPr>
          <a:xfrm>
            <a:off x="928800" y="6292800"/>
            <a:ext cx="948688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Celler med mindre end 5 observationer er </a:t>
            </a:r>
            <a:r>
              <a:rPr lang="da-DK" sz="900" b="0" dirty="0" err="1">
                <a:solidFill>
                  <a:schemeClr val="tx1"/>
                </a:solidFill>
              </a:rPr>
              <a:t>diskretioneret</a:t>
            </a:r>
            <a:r>
              <a:rPr lang="da-DK" sz="900" b="0" dirty="0">
                <a:solidFill>
                  <a:schemeClr val="tx1"/>
                </a:solidFill>
              </a:rPr>
              <a:t> fra tabellen.</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7F709F29-C1E8-4DC6-8F6C-17897A6FDCF5}"/>
              </a:ext>
            </a:extLst>
          </p:cNvPr>
          <p:cNvSpPr txBox="1"/>
          <p:nvPr/>
        </p:nvSpPr>
        <p:spPr>
          <a:xfrm>
            <a:off x="514800" y="1375200"/>
            <a:ext cx="6948558"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med aftalt arbejdstid på 8 til 19 timer om ugen, 2025</a:t>
            </a:r>
            <a:endParaRPr lang="da-DK" dirty="0"/>
          </a:p>
        </p:txBody>
      </p:sp>
      <p:graphicFrame>
        <p:nvGraphicFramePr>
          <p:cNvPr id="6" name="Pladsholder til indhold 6">
            <a:extLst>
              <a:ext uri="{FF2B5EF4-FFF2-40B4-BE49-F238E27FC236}">
                <a16:creationId xmlns:a16="http://schemas.microsoft.com/office/drawing/2014/main" id="{5F926576-CD1F-44B9-AAAF-2B653C46BD5E}"/>
              </a:ext>
            </a:extLst>
          </p:cNvPr>
          <p:cNvGraphicFramePr>
            <a:graphicFrameLocks noGrp="1"/>
          </p:cNvGraphicFramePr>
          <p:nvPr>
            <p:ph idx="1"/>
            <p:extLst>
              <p:ext uri="{D42A27DB-BD31-4B8C-83A1-F6EECF244321}">
                <p14:modId xmlns:p14="http://schemas.microsoft.com/office/powerpoint/2010/main" val="2534759347"/>
              </p:ext>
            </p:extLst>
          </p:nvPr>
        </p:nvGraphicFramePr>
        <p:xfrm>
          <a:off x="514800" y="1628800"/>
          <a:ext cx="9828001" cy="4537392"/>
        </p:xfrm>
        <a:graphic>
          <a:graphicData uri="http://schemas.openxmlformats.org/drawingml/2006/table">
            <a:tbl>
              <a:tblPr firstRow="1">
                <a:tableStyleId>{5C22544A-7EE6-4342-B048-85BDC9FD1C3A}</a:tableStyleId>
              </a:tblPr>
              <a:tblGrid>
                <a:gridCol w="3140771">
                  <a:extLst>
                    <a:ext uri="{9D8B030D-6E8A-4147-A177-3AD203B41FA5}">
                      <a16:colId xmlns:a16="http://schemas.microsoft.com/office/drawing/2014/main" val="4193060146"/>
                    </a:ext>
                  </a:extLst>
                </a:gridCol>
                <a:gridCol w="2364172">
                  <a:extLst>
                    <a:ext uri="{9D8B030D-6E8A-4147-A177-3AD203B41FA5}">
                      <a16:colId xmlns:a16="http://schemas.microsoft.com/office/drawing/2014/main" val="514384613"/>
                    </a:ext>
                  </a:extLst>
                </a:gridCol>
                <a:gridCol w="1006531">
                  <a:extLst>
                    <a:ext uri="{9D8B030D-6E8A-4147-A177-3AD203B41FA5}">
                      <a16:colId xmlns:a16="http://schemas.microsoft.com/office/drawing/2014/main" val="3412427750"/>
                    </a:ext>
                  </a:extLst>
                </a:gridCol>
                <a:gridCol w="728017">
                  <a:extLst>
                    <a:ext uri="{9D8B030D-6E8A-4147-A177-3AD203B41FA5}">
                      <a16:colId xmlns:a16="http://schemas.microsoft.com/office/drawing/2014/main" val="2532229656"/>
                    </a:ext>
                  </a:extLst>
                </a:gridCol>
                <a:gridCol w="899815">
                  <a:extLst>
                    <a:ext uri="{9D8B030D-6E8A-4147-A177-3AD203B41FA5}">
                      <a16:colId xmlns:a16="http://schemas.microsoft.com/office/drawing/2014/main" val="1860588995"/>
                    </a:ext>
                  </a:extLst>
                </a:gridCol>
                <a:gridCol w="718003">
                  <a:extLst>
                    <a:ext uri="{9D8B030D-6E8A-4147-A177-3AD203B41FA5}">
                      <a16:colId xmlns:a16="http://schemas.microsoft.com/office/drawing/2014/main" val="2543336051"/>
                    </a:ext>
                  </a:extLst>
                </a:gridCol>
                <a:gridCol w="970692">
                  <a:extLst>
                    <a:ext uri="{9D8B030D-6E8A-4147-A177-3AD203B41FA5}">
                      <a16:colId xmlns:a16="http://schemas.microsoft.com/office/drawing/2014/main" val="1590638946"/>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a:effectLst/>
                        </a:rPr>
                        <a:t>Deltid</a:t>
                      </a:r>
                      <a:endParaRPr lang="da-DK" sz="1100" b="0" i="0" u="none" strike="noStrike">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b"/>
                      <a:r>
                        <a:rPr lang="da-DK" sz="1100" u="none" strike="noStrike" dirty="0">
                          <a:effectLst/>
                        </a:rPr>
                        <a:t>8-19 timer/uge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3.326</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511</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11,8%</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10,2%</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1.316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9,0%</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8,8%</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1.642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a:t>
                      </a:r>
                    </a:p>
                  </a:txBody>
                  <a:tcPr marL="9525" marR="9525" marT="9525" marB="0" anchor="b"/>
                </a:tc>
                <a:extLst>
                  <a:ext uri="{0D108BD9-81ED-4DB2-BD59-A6C34878D82A}">
                    <a16:rowId xmlns:a16="http://schemas.microsoft.com/office/drawing/2014/main" val="108557083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a:t>
                      </a:r>
                    </a:p>
                  </a:txBody>
                  <a:tcPr marL="9525" marR="9525" marT="9525" marB="0" anchor="b"/>
                </a:tc>
                <a:extLst>
                  <a:ext uri="{0D108BD9-81ED-4DB2-BD59-A6C34878D82A}">
                    <a16:rowId xmlns:a16="http://schemas.microsoft.com/office/drawing/2014/main" val="16974166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0,9%</a:t>
                      </a:r>
                    </a:p>
                  </a:txBody>
                  <a:tcPr marL="9525" marR="9525" marT="9525" marB="0" anchor="b"/>
                </a:tc>
                <a:extLst>
                  <a:ext uri="{0D108BD9-81ED-4DB2-BD59-A6C34878D82A}">
                    <a16:rowId xmlns:a16="http://schemas.microsoft.com/office/drawing/2014/main" val="246783016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dirty="0">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0,9%</a:t>
                      </a:r>
                    </a:p>
                  </a:txBody>
                  <a:tcPr marL="9525" marR="9525" marT="9525" marB="0" anchor="b"/>
                </a:tc>
                <a:extLst>
                  <a:ext uri="{0D108BD9-81ED-4DB2-BD59-A6C34878D82A}">
                    <a16:rowId xmlns:a16="http://schemas.microsoft.com/office/drawing/2014/main" val="199738255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dirty="0">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0,7%</a:t>
                      </a:r>
                    </a:p>
                  </a:txBody>
                  <a:tcPr marL="9525" marR="9525" marT="9525" marB="0" anchor="b"/>
                </a:tc>
                <a:extLst>
                  <a:ext uri="{0D108BD9-81ED-4DB2-BD59-A6C34878D82A}">
                    <a16:rowId xmlns:a16="http://schemas.microsoft.com/office/drawing/2014/main" val="184073320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a:t>
                      </a:r>
                    </a:p>
                  </a:txBody>
                  <a:tcPr marL="9525" marR="9525" marT="9525" marB="0" anchor="b"/>
                </a:tc>
                <a:extLst>
                  <a:ext uri="{0D108BD9-81ED-4DB2-BD59-A6C34878D82A}">
                    <a16:rowId xmlns:a16="http://schemas.microsoft.com/office/drawing/2014/main" val="2288838496"/>
                  </a:ext>
                </a:extLst>
              </a:tr>
            </a:tbl>
          </a:graphicData>
        </a:graphic>
      </p:graphicFrame>
    </p:spTree>
    <p:extLst>
      <p:ext uri="{BB962C8B-B14F-4D97-AF65-F5344CB8AC3E}">
        <p14:creationId xmlns:p14="http://schemas.microsoft.com/office/powerpoint/2010/main" val="254241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med aftalt arbejdstid på 20 til 27 timer om ugen, 2025</a:t>
            </a:r>
          </a:p>
        </p:txBody>
      </p:sp>
      <p:sp>
        <p:nvSpPr>
          <p:cNvPr id="4" name="Titel 3">
            <a:extLst>
              <a:ext uri="{FF2B5EF4-FFF2-40B4-BE49-F238E27FC236}">
                <a16:creationId xmlns:a16="http://schemas.microsoft.com/office/drawing/2014/main" id="{0DA3A185-635E-4CE5-8E4E-ABB7A5953137}"/>
              </a:ext>
            </a:extLst>
          </p:cNvPr>
          <p:cNvSpPr txBox="1">
            <a:spLocks/>
          </p:cNvSpPr>
          <p:nvPr/>
        </p:nvSpPr>
        <p:spPr>
          <a:xfrm>
            <a:off x="928799" y="6292800"/>
            <a:ext cx="9414001"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DC1AFFAD-6189-45B8-A17F-AD1BC1B077EC}"/>
              </a:ext>
            </a:extLst>
          </p:cNvPr>
          <p:cNvSpPr txBox="1"/>
          <p:nvPr/>
        </p:nvSpPr>
        <p:spPr>
          <a:xfrm>
            <a:off x="514800" y="1375200"/>
            <a:ext cx="7452614"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med aftalt arbejdstid på 20 til 27 timer om ugen, 2025</a:t>
            </a:r>
            <a:endParaRPr lang="da-DK" dirty="0"/>
          </a:p>
        </p:txBody>
      </p:sp>
      <p:graphicFrame>
        <p:nvGraphicFramePr>
          <p:cNvPr id="6" name="Pladsholder til indhold 6">
            <a:extLst>
              <a:ext uri="{FF2B5EF4-FFF2-40B4-BE49-F238E27FC236}">
                <a16:creationId xmlns:a16="http://schemas.microsoft.com/office/drawing/2014/main" id="{B3918FA6-ACBD-4C05-8BF2-2917F3711686}"/>
              </a:ext>
            </a:extLst>
          </p:cNvPr>
          <p:cNvGraphicFramePr>
            <a:graphicFrameLocks noGrp="1"/>
          </p:cNvGraphicFramePr>
          <p:nvPr>
            <p:ph idx="1"/>
            <p:extLst>
              <p:ext uri="{D42A27DB-BD31-4B8C-83A1-F6EECF244321}">
                <p14:modId xmlns:p14="http://schemas.microsoft.com/office/powerpoint/2010/main" val="4129413899"/>
              </p:ext>
            </p:extLst>
          </p:nvPr>
        </p:nvGraphicFramePr>
        <p:xfrm>
          <a:off x="514800" y="1628800"/>
          <a:ext cx="9828001" cy="4537392"/>
        </p:xfrm>
        <a:graphic>
          <a:graphicData uri="http://schemas.openxmlformats.org/drawingml/2006/table">
            <a:tbl>
              <a:tblPr firstRow="1">
                <a:tableStyleId>{5C22544A-7EE6-4342-B048-85BDC9FD1C3A}</a:tableStyleId>
              </a:tblPr>
              <a:tblGrid>
                <a:gridCol w="3140771">
                  <a:extLst>
                    <a:ext uri="{9D8B030D-6E8A-4147-A177-3AD203B41FA5}">
                      <a16:colId xmlns:a16="http://schemas.microsoft.com/office/drawing/2014/main" val="4193060146"/>
                    </a:ext>
                  </a:extLst>
                </a:gridCol>
                <a:gridCol w="2364172">
                  <a:extLst>
                    <a:ext uri="{9D8B030D-6E8A-4147-A177-3AD203B41FA5}">
                      <a16:colId xmlns:a16="http://schemas.microsoft.com/office/drawing/2014/main" val="514384613"/>
                    </a:ext>
                  </a:extLst>
                </a:gridCol>
                <a:gridCol w="1006531">
                  <a:extLst>
                    <a:ext uri="{9D8B030D-6E8A-4147-A177-3AD203B41FA5}">
                      <a16:colId xmlns:a16="http://schemas.microsoft.com/office/drawing/2014/main" val="3412427750"/>
                    </a:ext>
                  </a:extLst>
                </a:gridCol>
                <a:gridCol w="728018">
                  <a:extLst>
                    <a:ext uri="{9D8B030D-6E8A-4147-A177-3AD203B41FA5}">
                      <a16:colId xmlns:a16="http://schemas.microsoft.com/office/drawing/2014/main" val="2532229656"/>
                    </a:ext>
                  </a:extLst>
                </a:gridCol>
                <a:gridCol w="899814">
                  <a:extLst>
                    <a:ext uri="{9D8B030D-6E8A-4147-A177-3AD203B41FA5}">
                      <a16:colId xmlns:a16="http://schemas.microsoft.com/office/drawing/2014/main" val="1860588995"/>
                    </a:ext>
                  </a:extLst>
                </a:gridCol>
                <a:gridCol w="718003">
                  <a:extLst>
                    <a:ext uri="{9D8B030D-6E8A-4147-A177-3AD203B41FA5}">
                      <a16:colId xmlns:a16="http://schemas.microsoft.com/office/drawing/2014/main" val="2543336051"/>
                    </a:ext>
                  </a:extLst>
                </a:gridCol>
                <a:gridCol w="970692">
                  <a:extLst>
                    <a:ext uri="{9D8B030D-6E8A-4147-A177-3AD203B41FA5}">
                      <a16:colId xmlns:a16="http://schemas.microsoft.com/office/drawing/2014/main" val="1590638946"/>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a:effectLst/>
                        </a:rPr>
                        <a:t>Deltid</a:t>
                      </a:r>
                      <a:endParaRPr lang="da-DK" sz="1100" b="0" i="0" u="none" strike="noStrike">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b"/>
                      <a:r>
                        <a:rPr lang="da-DK" sz="1100" u="none" strike="noStrike" dirty="0">
                          <a:effectLst/>
                        </a:rPr>
                        <a:t>20-27 timer/uge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3.326</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642</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14,8%</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14,4%</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13,4%</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10,3%</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7,2%</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2.185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4,4%</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1.319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809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3,4%</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dirty="0">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2,7%</a:t>
                      </a:r>
                    </a:p>
                  </a:txBody>
                  <a:tcPr marL="9525" marR="9525" marT="9525" marB="0" anchor="b"/>
                </a:tc>
                <a:extLst>
                  <a:ext uri="{0D108BD9-81ED-4DB2-BD59-A6C34878D82A}">
                    <a16:rowId xmlns:a16="http://schemas.microsoft.com/office/drawing/2014/main" val="16974166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a:t>
                      </a:r>
                    </a:p>
                  </a:txBody>
                  <a:tcPr marL="9525" marR="9525" marT="9525" marB="0" anchor="b"/>
                </a:tc>
                <a:extLst>
                  <a:ext uri="{0D108BD9-81ED-4DB2-BD59-A6C34878D82A}">
                    <a16:rowId xmlns:a16="http://schemas.microsoft.com/office/drawing/2014/main" val="246783016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a:t>
                      </a:r>
                    </a:p>
                  </a:txBody>
                  <a:tcPr marL="9525" marR="9525" marT="9525" marB="0" anchor="b"/>
                </a:tc>
                <a:extLst>
                  <a:ext uri="{0D108BD9-81ED-4DB2-BD59-A6C34878D82A}">
                    <a16:rowId xmlns:a16="http://schemas.microsoft.com/office/drawing/2014/main" val="199738255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a:t>
                      </a:r>
                    </a:p>
                  </a:txBody>
                  <a:tcPr marL="9525" marR="9525" marT="9525" marB="0" anchor="b"/>
                </a:tc>
                <a:extLst>
                  <a:ext uri="{0D108BD9-81ED-4DB2-BD59-A6C34878D82A}">
                    <a16:rowId xmlns:a16="http://schemas.microsoft.com/office/drawing/2014/main" val="184073320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a:t>
                      </a:r>
                    </a:p>
                  </a:txBody>
                  <a:tcPr marL="9525" marR="9525" marT="9525" marB="0" anchor="b"/>
                </a:tc>
                <a:extLst>
                  <a:ext uri="{0D108BD9-81ED-4DB2-BD59-A6C34878D82A}">
                    <a16:rowId xmlns:a16="http://schemas.microsoft.com/office/drawing/2014/main" val="3240853450"/>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458</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2,4%</a:t>
                      </a:r>
                    </a:p>
                  </a:txBody>
                  <a:tcPr marL="9525" marR="9525" marT="9525" marB="0" anchor="b"/>
                </a:tc>
                <a:extLst>
                  <a:ext uri="{0D108BD9-81ED-4DB2-BD59-A6C34878D82A}">
                    <a16:rowId xmlns:a16="http://schemas.microsoft.com/office/drawing/2014/main" val="2288838496"/>
                  </a:ext>
                </a:extLst>
              </a:tr>
            </a:tbl>
          </a:graphicData>
        </a:graphic>
      </p:graphicFrame>
    </p:spTree>
    <p:extLst>
      <p:ext uri="{BB962C8B-B14F-4D97-AF65-F5344CB8AC3E}">
        <p14:creationId xmlns:p14="http://schemas.microsoft.com/office/powerpoint/2010/main" val="207969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med aftalt arbejdstid på 28 til 31 timer om ugen, 2025</a:t>
            </a:r>
          </a:p>
        </p:txBody>
      </p:sp>
      <p:sp>
        <p:nvSpPr>
          <p:cNvPr id="4" name="Titel 3">
            <a:extLst>
              <a:ext uri="{FF2B5EF4-FFF2-40B4-BE49-F238E27FC236}">
                <a16:creationId xmlns:a16="http://schemas.microsoft.com/office/drawing/2014/main" id="{E0FD0719-48C5-4DBC-B703-AF58EBA4B129}"/>
              </a:ext>
            </a:extLst>
          </p:cNvPr>
          <p:cNvSpPr txBox="1">
            <a:spLocks/>
          </p:cNvSpPr>
          <p:nvPr/>
        </p:nvSpPr>
        <p:spPr>
          <a:xfrm>
            <a:off x="928800" y="6292800"/>
            <a:ext cx="9486886"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6A9CE20C-0BF9-4B78-A0A8-FFCB1D8E6AAB}"/>
              </a:ext>
            </a:extLst>
          </p:cNvPr>
          <p:cNvSpPr txBox="1"/>
          <p:nvPr/>
        </p:nvSpPr>
        <p:spPr>
          <a:xfrm>
            <a:off x="514800" y="1375200"/>
            <a:ext cx="7164582"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med aftalt arbejdstid på 28 til 31 timer om ugen, 2025</a:t>
            </a:r>
            <a:endParaRPr lang="da-DK" dirty="0"/>
          </a:p>
        </p:txBody>
      </p:sp>
      <p:graphicFrame>
        <p:nvGraphicFramePr>
          <p:cNvPr id="7" name="Pladsholder til indhold 6">
            <a:extLst>
              <a:ext uri="{FF2B5EF4-FFF2-40B4-BE49-F238E27FC236}">
                <a16:creationId xmlns:a16="http://schemas.microsoft.com/office/drawing/2014/main" id="{89053201-8C01-49DB-B337-C9A161A3660A}"/>
              </a:ext>
            </a:extLst>
          </p:cNvPr>
          <p:cNvGraphicFramePr>
            <a:graphicFrameLocks noGrp="1"/>
          </p:cNvGraphicFramePr>
          <p:nvPr>
            <p:ph idx="1"/>
            <p:extLst>
              <p:ext uri="{D42A27DB-BD31-4B8C-83A1-F6EECF244321}">
                <p14:modId xmlns:p14="http://schemas.microsoft.com/office/powerpoint/2010/main" val="3863061937"/>
              </p:ext>
            </p:extLst>
          </p:nvPr>
        </p:nvGraphicFramePr>
        <p:xfrm>
          <a:off x="514800" y="1628800"/>
          <a:ext cx="9828878" cy="4537392"/>
        </p:xfrm>
        <a:graphic>
          <a:graphicData uri="http://schemas.openxmlformats.org/drawingml/2006/table">
            <a:tbl>
              <a:tblPr firstRow="1">
                <a:tableStyleId>{5C22544A-7EE6-4342-B048-85BDC9FD1C3A}</a:tableStyleId>
              </a:tblPr>
              <a:tblGrid>
                <a:gridCol w="3141051">
                  <a:extLst>
                    <a:ext uri="{9D8B030D-6E8A-4147-A177-3AD203B41FA5}">
                      <a16:colId xmlns:a16="http://schemas.microsoft.com/office/drawing/2014/main" val="4193060146"/>
                    </a:ext>
                  </a:extLst>
                </a:gridCol>
                <a:gridCol w="2364383">
                  <a:extLst>
                    <a:ext uri="{9D8B030D-6E8A-4147-A177-3AD203B41FA5}">
                      <a16:colId xmlns:a16="http://schemas.microsoft.com/office/drawing/2014/main" val="514384613"/>
                    </a:ext>
                  </a:extLst>
                </a:gridCol>
                <a:gridCol w="1006621">
                  <a:extLst>
                    <a:ext uri="{9D8B030D-6E8A-4147-A177-3AD203B41FA5}">
                      <a16:colId xmlns:a16="http://schemas.microsoft.com/office/drawing/2014/main" val="3412427750"/>
                    </a:ext>
                  </a:extLst>
                </a:gridCol>
                <a:gridCol w="728082">
                  <a:extLst>
                    <a:ext uri="{9D8B030D-6E8A-4147-A177-3AD203B41FA5}">
                      <a16:colId xmlns:a16="http://schemas.microsoft.com/office/drawing/2014/main" val="2532229656"/>
                    </a:ext>
                  </a:extLst>
                </a:gridCol>
                <a:gridCol w="899895">
                  <a:extLst>
                    <a:ext uri="{9D8B030D-6E8A-4147-A177-3AD203B41FA5}">
                      <a16:colId xmlns:a16="http://schemas.microsoft.com/office/drawing/2014/main" val="1860588995"/>
                    </a:ext>
                  </a:extLst>
                </a:gridCol>
                <a:gridCol w="718067">
                  <a:extLst>
                    <a:ext uri="{9D8B030D-6E8A-4147-A177-3AD203B41FA5}">
                      <a16:colId xmlns:a16="http://schemas.microsoft.com/office/drawing/2014/main" val="2543336051"/>
                    </a:ext>
                  </a:extLst>
                </a:gridCol>
                <a:gridCol w="970779">
                  <a:extLst>
                    <a:ext uri="{9D8B030D-6E8A-4147-A177-3AD203B41FA5}">
                      <a16:colId xmlns:a16="http://schemas.microsoft.com/office/drawing/2014/main" val="1590638946"/>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a:effectLst/>
                        </a:rPr>
                        <a:t>Deltid</a:t>
                      </a:r>
                      <a:endParaRPr lang="da-DK" sz="1100" b="0" i="0" u="none" strike="noStrike">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b"/>
                      <a:r>
                        <a:rPr lang="da-DK" sz="1100" u="none" strike="noStrike" dirty="0">
                          <a:effectLst/>
                        </a:rPr>
                        <a:t>28-31 timer/uge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505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39,9%</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14.103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39,8%</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8.406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19,4%</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16,4%</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16,3%</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13,8%</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578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13,4%</a:t>
                      </a:r>
                    </a:p>
                  </a:txBody>
                  <a:tcPr marL="9525" marR="9525" marT="9525" marB="0" anchor="b"/>
                </a:tc>
                <a:extLst>
                  <a:ext uri="{0D108BD9-81ED-4DB2-BD59-A6C34878D82A}">
                    <a16:rowId xmlns:a16="http://schemas.microsoft.com/office/drawing/2014/main" val="7855963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4.998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10,9%</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1.985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10,4%</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9,5%</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9,4%</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16974166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246783016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199738255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184073320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215</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3,2%</a:t>
                      </a:r>
                    </a:p>
                  </a:txBody>
                  <a:tcPr marL="9525" marR="9525" marT="9525" marB="0" anchor="b"/>
                </a:tc>
                <a:extLst>
                  <a:ext uri="{0D108BD9-81ED-4DB2-BD59-A6C34878D82A}">
                    <a16:rowId xmlns:a16="http://schemas.microsoft.com/office/drawing/2014/main" val="2288838496"/>
                  </a:ext>
                </a:extLst>
              </a:tr>
            </a:tbl>
          </a:graphicData>
        </a:graphic>
      </p:graphicFrame>
    </p:spTree>
    <p:extLst>
      <p:ext uri="{BB962C8B-B14F-4D97-AF65-F5344CB8AC3E}">
        <p14:creationId xmlns:p14="http://schemas.microsoft.com/office/powerpoint/2010/main" val="4019542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005A-D650-41F3-9782-DC520EBC1667}"/>
              </a:ext>
            </a:extLst>
          </p:cNvPr>
          <p:cNvSpPr>
            <a:spLocks noGrp="1"/>
          </p:cNvSpPr>
          <p:nvPr>
            <p:ph type="title"/>
          </p:nvPr>
        </p:nvSpPr>
        <p:spPr>
          <a:xfrm>
            <a:off x="514800" y="459180"/>
            <a:ext cx="11160000" cy="830997"/>
          </a:xfrm>
        </p:spPr>
        <p:txBody>
          <a:bodyPr/>
          <a:lstStyle/>
          <a:p>
            <a:r>
              <a:rPr lang="da-DK" sz="3000" dirty="0"/>
              <a:t>Udvalgte stillinger sorteret efter andel deltidsansatte med aftalt arbejdstid på 32 til 36 timer om ugen, 2025</a:t>
            </a:r>
          </a:p>
        </p:txBody>
      </p:sp>
      <p:graphicFrame>
        <p:nvGraphicFramePr>
          <p:cNvPr id="7" name="Pladsholder til indhold 6">
            <a:extLst>
              <a:ext uri="{FF2B5EF4-FFF2-40B4-BE49-F238E27FC236}">
                <a16:creationId xmlns:a16="http://schemas.microsoft.com/office/drawing/2014/main" id="{578A673F-5042-4B48-870E-14B346379A85}"/>
              </a:ext>
            </a:extLst>
          </p:cNvPr>
          <p:cNvGraphicFramePr>
            <a:graphicFrameLocks noGrp="1"/>
          </p:cNvGraphicFramePr>
          <p:nvPr>
            <p:ph idx="1"/>
            <p:extLst>
              <p:ext uri="{D42A27DB-BD31-4B8C-83A1-F6EECF244321}">
                <p14:modId xmlns:p14="http://schemas.microsoft.com/office/powerpoint/2010/main" val="2712000641"/>
              </p:ext>
            </p:extLst>
          </p:nvPr>
        </p:nvGraphicFramePr>
        <p:xfrm>
          <a:off x="514800" y="1628800"/>
          <a:ext cx="9828001" cy="4537392"/>
        </p:xfrm>
        <a:graphic>
          <a:graphicData uri="http://schemas.openxmlformats.org/drawingml/2006/table">
            <a:tbl>
              <a:tblPr firstRow="1">
                <a:tableStyleId>{5C22544A-7EE6-4342-B048-85BDC9FD1C3A}</a:tableStyleId>
              </a:tblPr>
              <a:tblGrid>
                <a:gridCol w="3140771">
                  <a:extLst>
                    <a:ext uri="{9D8B030D-6E8A-4147-A177-3AD203B41FA5}">
                      <a16:colId xmlns:a16="http://schemas.microsoft.com/office/drawing/2014/main" val="4193060146"/>
                    </a:ext>
                  </a:extLst>
                </a:gridCol>
                <a:gridCol w="2364172">
                  <a:extLst>
                    <a:ext uri="{9D8B030D-6E8A-4147-A177-3AD203B41FA5}">
                      <a16:colId xmlns:a16="http://schemas.microsoft.com/office/drawing/2014/main" val="514384613"/>
                    </a:ext>
                  </a:extLst>
                </a:gridCol>
                <a:gridCol w="1006532">
                  <a:extLst>
                    <a:ext uri="{9D8B030D-6E8A-4147-A177-3AD203B41FA5}">
                      <a16:colId xmlns:a16="http://schemas.microsoft.com/office/drawing/2014/main" val="3412427750"/>
                    </a:ext>
                  </a:extLst>
                </a:gridCol>
                <a:gridCol w="728017">
                  <a:extLst>
                    <a:ext uri="{9D8B030D-6E8A-4147-A177-3AD203B41FA5}">
                      <a16:colId xmlns:a16="http://schemas.microsoft.com/office/drawing/2014/main" val="2532229656"/>
                    </a:ext>
                  </a:extLst>
                </a:gridCol>
                <a:gridCol w="899814">
                  <a:extLst>
                    <a:ext uri="{9D8B030D-6E8A-4147-A177-3AD203B41FA5}">
                      <a16:colId xmlns:a16="http://schemas.microsoft.com/office/drawing/2014/main" val="1860588995"/>
                    </a:ext>
                  </a:extLst>
                </a:gridCol>
                <a:gridCol w="718004">
                  <a:extLst>
                    <a:ext uri="{9D8B030D-6E8A-4147-A177-3AD203B41FA5}">
                      <a16:colId xmlns:a16="http://schemas.microsoft.com/office/drawing/2014/main" val="2543336051"/>
                    </a:ext>
                  </a:extLst>
                </a:gridCol>
                <a:gridCol w="970691">
                  <a:extLst>
                    <a:ext uri="{9D8B030D-6E8A-4147-A177-3AD203B41FA5}">
                      <a16:colId xmlns:a16="http://schemas.microsoft.com/office/drawing/2014/main" val="1590638946"/>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a:effectLst/>
                        </a:rPr>
                        <a:t>Deltid</a:t>
                      </a:r>
                      <a:endParaRPr lang="da-DK" sz="1100" b="0" i="0" u="none" strike="noStrike">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tc gridSpan="2">
                  <a:txBody>
                    <a:bodyPr/>
                    <a:lstStyle/>
                    <a:p>
                      <a:pPr algn="ctr" fontAlgn="b"/>
                      <a:r>
                        <a:rPr lang="da-DK" sz="1100" u="none" strike="noStrike" dirty="0">
                          <a:effectLst/>
                        </a:rPr>
                        <a:t>32-36 timer/uge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lnT w="38100" cmpd="sng">
                      <a:noFill/>
                    </a:lnT>
                  </a:tcPr>
                </a:tc>
                <a:tc>
                  <a:txBody>
                    <a:bodyPr/>
                    <a:lstStyle/>
                    <a:p>
                      <a:pPr algn="l" fontAlgn="b">
                        <a:buNone/>
                      </a:pPr>
                      <a:r>
                        <a:rPr lang="da-DK" sz="1100" b="0" i="0" u="none" strike="noStrike" dirty="0" err="1">
                          <a:solidFill>
                            <a:srgbClr val="000000"/>
                          </a:solidFill>
                          <a:effectLst/>
                          <a:latin typeface="Calibri" panose="020F0502020204030204" pitchFamily="34" charset="0"/>
                        </a:rPr>
                        <a:t>Erhvervsudd</a:t>
                      </a:r>
                      <a:r>
                        <a:rPr lang="da-DK" sz="1100" b="0" i="0" u="none" strike="noStrike" dirty="0">
                          <a:solidFill>
                            <a:srgbClr val="000000"/>
                          </a:solidFill>
                          <a:effectLst/>
                          <a:latin typeface="Calibri" panose="020F0502020204030204" pitchFamily="34" charset="0"/>
                        </a:rPr>
                        <a:t>. serviceassistenter mv., KL*</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69,9%</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585</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42,0%</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Ernæringsassistenter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2.930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1.700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39,5%</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39,5%</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24.105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17.159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37,5%</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Ergoterapeuter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5.835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36,6%</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Syge- og sundhedspersonale,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Sygeplejersker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13.644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4.955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36,3%</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Ergo- Fysio- og Jordemødre, basis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Fysioterapeuter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5.144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1.818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35,3%</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20.275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64,9%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10.392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33,3%</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26.732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75,4%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10.538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50,2%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555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28,1%</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3.326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28,1%</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2.979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69,2%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26,6%</a:t>
                      </a:r>
                    </a:p>
                  </a:txBody>
                  <a:tcPr marL="9525" marR="9525" marT="9525" marB="0" anchor="b"/>
                </a:tc>
                <a:extLst>
                  <a:ext uri="{0D108BD9-81ED-4DB2-BD59-A6C34878D82A}">
                    <a16:rowId xmlns:a16="http://schemas.microsoft.com/office/drawing/2014/main" val="1485059329"/>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7.421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38,8%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4.467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23,3%</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Hjemmevejledere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606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22,2%</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975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20,6%</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2.395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719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20,1%</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15.096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7.851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18,6%</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Specialister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18.499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4.627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2.436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13,2%</a:t>
                      </a:r>
                    </a:p>
                  </a:txBody>
                  <a:tcPr marL="9525" marR="9525" marT="9525" marB="0" anchor="b"/>
                </a:tc>
                <a:extLst>
                  <a:ext uri="{0D108BD9-81ED-4DB2-BD59-A6C34878D82A}">
                    <a16:rowId xmlns:a16="http://schemas.microsoft.com/office/drawing/2014/main" val="16974166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11,3%</a:t>
                      </a:r>
                    </a:p>
                  </a:txBody>
                  <a:tcPr marL="9525" marR="9525" marT="9525" marB="0" anchor="b"/>
                </a:tc>
                <a:extLst>
                  <a:ext uri="{0D108BD9-81ED-4DB2-BD59-A6C34878D82A}">
                    <a16:rowId xmlns:a16="http://schemas.microsoft.com/office/drawing/2014/main" val="246783016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1.558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8,0%</a:t>
                      </a:r>
                    </a:p>
                  </a:txBody>
                  <a:tcPr marL="9525" marR="9525" marT="9525" marB="0" anchor="b"/>
                </a:tc>
                <a:extLst>
                  <a:ext uri="{0D108BD9-81ED-4DB2-BD59-A6C34878D82A}">
                    <a16:rowId xmlns:a16="http://schemas.microsoft.com/office/drawing/2014/main" val="199738255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7.825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1.355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a:t>
                      </a:r>
                    </a:p>
                  </a:txBody>
                  <a:tcPr marL="9525" marR="9525" marT="9525" marB="0" anchor="b"/>
                </a:tc>
                <a:extLst>
                  <a:ext uri="{0D108BD9-81ED-4DB2-BD59-A6C34878D82A}">
                    <a16:rowId xmlns:a16="http://schemas.microsoft.com/office/drawing/2014/main" val="184073320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1.677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24,7%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252</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3,7%</a:t>
                      </a:r>
                    </a:p>
                  </a:txBody>
                  <a:tcPr marL="9525" marR="9525" marT="9525" marB="0" anchor="b"/>
                </a:tc>
                <a:extLst>
                  <a:ext uri="{0D108BD9-81ED-4DB2-BD59-A6C34878D82A}">
                    <a16:rowId xmlns:a16="http://schemas.microsoft.com/office/drawing/2014/main" val="2288838496"/>
                  </a:ext>
                </a:extLst>
              </a:tr>
            </a:tbl>
          </a:graphicData>
        </a:graphic>
      </p:graphicFrame>
      <p:sp>
        <p:nvSpPr>
          <p:cNvPr id="4" name="Titel 3">
            <a:extLst>
              <a:ext uri="{FF2B5EF4-FFF2-40B4-BE49-F238E27FC236}">
                <a16:creationId xmlns:a16="http://schemas.microsoft.com/office/drawing/2014/main" id="{C0097E84-BD81-4D3F-A6D4-7F0052F8F362}"/>
              </a:ext>
            </a:extLst>
          </p:cNvPr>
          <p:cNvSpPr txBox="1">
            <a:spLocks/>
          </p:cNvSpPr>
          <p:nvPr/>
        </p:nvSpPr>
        <p:spPr>
          <a:xfrm>
            <a:off x="928799" y="6292800"/>
            <a:ext cx="9414001"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a:t>
            </a:r>
          </a:p>
          <a:p>
            <a:r>
              <a:rPr lang="da-DK" sz="900" b="0" dirty="0">
                <a:solidFill>
                  <a:schemeClr val="tx1"/>
                </a:solidFill>
              </a:rPr>
              <a:t>Kilde:  KRL (Sirka), november 2025</a:t>
            </a:r>
          </a:p>
        </p:txBody>
      </p:sp>
      <p:sp>
        <p:nvSpPr>
          <p:cNvPr id="5" name="Tekstfelt 4">
            <a:extLst>
              <a:ext uri="{FF2B5EF4-FFF2-40B4-BE49-F238E27FC236}">
                <a16:creationId xmlns:a16="http://schemas.microsoft.com/office/drawing/2014/main" id="{BEEA0241-3B4E-4833-A18D-DF6B56105C24}"/>
              </a:ext>
            </a:extLst>
          </p:cNvPr>
          <p:cNvSpPr txBox="1"/>
          <p:nvPr/>
        </p:nvSpPr>
        <p:spPr>
          <a:xfrm>
            <a:off x="514800" y="1375200"/>
            <a:ext cx="7308598"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deltidsansatte med aftalt arbejdstid på 32 til 36 timer om ugen, 2025</a:t>
            </a:r>
            <a:endParaRPr lang="da-DK" dirty="0"/>
          </a:p>
        </p:txBody>
      </p:sp>
    </p:spTree>
    <p:extLst>
      <p:ext uri="{BB962C8B-B14F-4D97-AF65-F5344CB8AC3E}">
        <p14:creationId xmlns:p14="http://schemas.microsoft.com/office/powerpoint/2010/main" val="222012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605407-A43D-4068-AF2F-CF911D88C59B}"/>
              </a:ext>
            </a:extLst>
          </p:cNvPr>
          <p:cNvSpPr>
            <a:spLocks noGrp="1"/>
          </p:cNvSpPr>
          <p:nvPr>
            <p:ph type="title"/>
          </p:nvPr>
        </p:nvSpPr>
        <p:spPr>
          <a:xfrm>
            <a:off x="514800" y="459180"/>
            <a:ext cx="11160000" cy="830997"/>
          </a:xfrm>
        </p:spPr>
        <p:txBody>
          <a:bodyPr/>
          <a:lstStyle/>
          <a:p>
            <a:r>
              <a:rPr lang="da-DK" sz="3000" dirty="0"/>
              <a:t>Udvalgte stillinger sorteret efter andel timelønnede af ansatte i alt, 2025</a:t>
            </a:r>
          </a:p>
        </p:txBody>
      </p:sp>
      <p:sp>
        <p:nvSpPr>
          <p:cNvPr id="11" name="Tekstfelt 10">
            <a:extLst>
              <a:ext uri="{FF2B5EF4-FFF2-40B4-BE49-F238E27FC236}">
                <a16:creationId xmlns:a16="http://schemas.microsoft.com/office/drawing/2014/main" id="{9E88153B-B55D-4C5C-9FCB-495A8975ABF4}"/>
              </a:ext>
            </a:extLst>
          </p:cNvPr>
          <p:cNvSpPr txBox="1"/>
          <p:nvPr/>
        </p:nvSpPr>
        <p:spPr>
          <a:xfrm>
            <a:off x="514800" y="1375200"/>
            <a:ext cx="6097836" cy="184666"/>
          </a:xfrm>
          <a:prstGeom prst="rect">
            <a:avLst/>
          </a:prstGeom>
          <a:noFill/>
        </p:spPr>
        <p:txBody>
          <a:bodyPr wrap="square" lIns="0" tIns="0" rIns="0" bIns="0">
            <a:spAutoFit/>
          </a:bodyPr>
          <a:lstStyle/>
          <a:p>
            <a:r>
              <a:rPr kumimoji="0" lang="da-DK" sz="1200" b="0" i="0" u="none" strike="noStrike" kern="1200" cap="none" spc="0" normalizeH="0" baseline="0" noProof="0" dirty="0">
                <a:ln>
                  <a:noFill/>
                </a:ln>
                <a:solidFill>
                  <a:srgbClr val="F29E05"/>
                </a:solidFill>
                <a:effectLst/>
                <a:uLnTx/>
                <a:uFillTx/>
                <a:latin typeface="Calibri" panose="020F0502020204030204"/>
                <a:ea typeface="+mj-ea"/>
                <a:cs typeface="+mj-cs"/>
              </a:rPr>
              <a:t>Udvalgte stillinger sorteret efter andel timelønnede af ansatte i alt, 2025</a:t>
            </a:r>
            <a:endParaRPr lang="da-DK" dirty="0"/>
          </a:p>
        </p:txBody>
      </p:sp>
      <p:graphicFrame>
        <p:nvGraphicFramePr>
          <p:cNvPr id="6" name="Pladsholder til indhold 6">
            <a:extLst>
              <a:ext uri="{FF2B5EF4-FFF2-40B4-BE49-F238E27FC236}">
                <a16:creationId xmlns:a16="http://schemas.microsoft.com/office/drawing/2014/main" id="{D763380F-F74D-4604-9BC2-79A397036426}"/>
              </a:ext>
            </a:extLst>
          </p:cNvPr>
          <p:cNvGraphicFramePr>
            <a:graphicFrameLocks noGrp="1"/>
          </p:cNvGraphicFramePr>
          <p:nvPr>
            <p:ph idx="1"/>
            <p:extLst>
              <p:ext uri="{D42A27DB-BD31-4B8C-83A1-F6EECF244321}">
                <p14:modId xmlns:p14="http://schemas.microsoft.com/office/powerpoint/2010/main" val="606008141"/>
              </p:ext>
            </p:extLst>
          </p:nvPr>
        </p:nvGraphicFramePr>
        <p:xfrm>
          <a:off x="514800" y="1628800"/>
          <a:ext cx="8139306" cy="3970218"/>
        </p:xfrm>
        <a:graphic>
          <a:graphicData uri="http://schemas.openxmlformats.org/drawingml/2006/table">
            <a:tbl>
              <a:tblPr firstRow="1">
                <a:tableStyleId>{5C22544A-7EE6-4342-B048-85BDC9FD1C3A}</a:tableStyleId>
              </a:tblPr>
              <a:tblGrid>
                <a:gridCol w="3140771">
                  <a:extLst>
                    <a:ext uri="{9D8B030D-6E8A-4147-A177-3AD203B41FA5}">
                      <a16:colId xmlns:a16="http://schemas.microsoft.com/office/drawing/2014/main" val="4193060146"/>
                    </a:ext>
                  </a:extLst>
                </a:gridCol>
                <a:gridCol w="2364172">
                  <a:extLst>
                    <a:ext uri="{9D8B030D-6E8A-4147-A177-3AD203B41FA5}">
                      <a16:colId xmlns:a16="http://schemas.microsoft.com/office/drawing/2014/main" val="514384613"/>
                    </a:ext>
                  </a:extLst>
                </a:gridCol>
                <a:gridCol w="1006532">
                  <a:extLst>
                    <a:ext uri="{9D8B030D-6E8A-4147-A177-3AD203B41FA5}">
                      <a16:colId xmlns:a16="http://schemas.microsoft.com/office/drawing/2014/main" val="3412427750"/>
                    </a:ext>
                  </a:extLst>
                </a:gridCol>
                <a:gridCol w="728017">
                  <a:extLst>
                    <a:ext uri="{9D8B030D-6E8A-4147-A177-3AD203B41FA5}">
                      <a16:colId xmlns:a16="http://schemas.microsoft.com/office/drawing/2014/main" val="2532229656"/>
                    </a:ext>
                  </a:extLst>
                </a:gridCol>
                <a:gridCol w="899814">
                  <a:extLst>
                    <a:ext uri="{9D8B030D-6E8A-4147-A177-3AD203B41FA5}">
                      <a16:colId xmlns:a16="http://schemas.microsoft.com/office/drawing/2014/main" val="1860588995"/>
                    </a:ext>
                  </a:extLst>
                </a:gridCol>
              </a:tblGrid>
              <a:tr h="189058">
                <a:tc rowSpan="2">
                  <a:txBody>
                    <a:bodyPr/>
                    <a:lstStyle/>
                    <a:p>
                      <a:pPr algn="ctr" fontAlgn="b"/>
                      <a:r>
                        <a:rPr lang="da-DK" sz="1100" u="none" strike="noStrike" dirty="0">
                          <a:effectLst/>
                        </a:rPr>
                        <a:t>Overenskomstområde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Stilling</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rowSpan="2">
                  <a:txBody>
                    <a:bodyPr/>
                    <a:lstStyle/>
                    <a:p>
                      <a:pPr algn="ctr" fontAlgn="b"/>
                      <a:r>
                        <a:rPr lang="da-DK" sz="1100" u="none" strike="noStrike" dirty="0">
                          <a:effectLst/>
                        </a:rPr>
                        <a:t>Ansatte i alt</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fontAlgn="b"/>
                      <a:r>
                        <a:rPr lang="da-DK" sz="1100" u="none" strike="noStrike" dirty="0">
                          <a:effectLst/>
                        </a:rPr>
                        <a:t>Timelønnede</a:t>
                      </a:r>
                      <a:endParaRPr lang="da-DK" sz="1100" b="0" i="0" u="none" strike="noStrike" dirty="0">
                        <a:solidFill>
                          <a:srgbClr val="000000"/>
                        </a:solidFill>
                        <a:effectLst/>
                        <a:latin typeface="Calibri" panose="020F0502020204030204" pitchFamily="34" charset="0"/>
                      </a:endParaRPr>
                    </a:p>
                  </a:txBody>
                  <a:tcPr marL="4910" marR="4910" marT="491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da-DK"/>
                    </a:p>
                  </a:txBody>
                  <a:tcPr/>
                </a:tc>
                <a:extLst>
                  <a:ext uri="{0D108BD9-81ED-4DB2-BD59-A6C34878D82A}">
                    <a16:rowId xmlns:a16="http://schemas.microsoft.com/office/drawing/2014/main" val="2468904029"/>
                  </a:ext>
                </a:extLst>
              </a:tr>
              <a:tr h="189058">
                <a:tc vMerge="1">
                  <a:txBody>
                    <a:bodyPr/>
                    <a:lstStyle/>
                    <a:p>
                      <a:endParaRPr lang="da-DK"/>
                    </a:p>
                  </a:txBody>
                  <a:tcPr/>
                </a:tc>
                <a:tc vMerge="1">
                  <a:txBody>
                    <a:bodyPr/>
                    <a:lstStyle/>
                    <a:p>
                      <a:endParaRPr lang="da-DK"/>
                    </a:p>
                  </a:txBody>
                  <a:tcPr/>
                </a:tc>
                <a:tc vMerge="1">
                  <a:txBody>
                    <a:bodyPr/>
                    <a:lstStyle/>
                    <a:p>
                      <a:endParaRPr lang="da-DK"/>
                    </a:p>
                  </a:txBody>
                  <a:tcPr/>
                </a:tc>
                <a:tc>
                  <a:txBody>
                    <a:bodyPr/>
                    <a:lstStyle/>
                    <a:p>
                      <a:pPr algn="ctr" fontAlgn="b"/>
                      <a:r>
                        <a:rPr lang="da-DK" sz="1100" u="none" strike="noStrike" dirty="0">
                          <a:solidFill>
                            <a:schemeClr val="bg1"/>
                          </a:solidFill>
                          <a:effectLst/>
                        </a:rPr>
                        <a:t>Antal</a:t>
                      </a:r>
                      <a:endParaRPr lang="da-DK" sz="1100" b="0" i="0" u="none" strike="noStrike" dirty="0">
                        <a:solidFill>
                          <a:schemeClr val="bg1"/>
                        </a:solidFill>
                        <a:effectLst/>
                        <a:latin typeface="Calibri" panose="020F0502020204030204" pitchFamily="34" charset="0"/>
                      </a:endParaRPr>
                    </a:p>
                  </a:txBody>
                  <a:tcPr marL="4910" marR="4910" marT="4910" marB="0"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fontAlgn="b"/>
                      <a:r>
                        <a:rPr lang="da-DK" sz="1100" u="none" strike="noStrike" dirty="0">
                          <a:solidFill>
                            <a:schemeClr val="bg1"/>
                          </a:solidFill>
                          <a:effectLst/>
                        </a:rPr>
                        <a:t>Andel af i alt</a:t>
                      </a:r>
                      <a:endParaRPr lang="da-DK" sz="1100" b="0" i="0" u="none" strike="noStrike" dirty="0">
                        <a:solidFill>
                          <a:schemeClr val="bg1"/>
                        </a:solidFill>
                        <a:effectLst/>
                        <a:latin typeface="Calibri" panose="020F0502020204030204" pitchFamily="34" charset="0"/>
                      </a:endParaRPr>
                    </a:p>
                  </a:txBody>
                  <a:tcPr marL="4910" marR="4910" marT="491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83305198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Handicapledsagere</a:t>
                      </a:r>
                    </a:p>
                  </a:txBody>
                  <a:tcPr marL="9525" marR="9525" marT="9525" marB="0" anchor="b">
                    <a:lnT w="38100" cmpd="sng">
                      <a:noFill/>
                    </a:lnT>
                  </a:tcPr>
                </a:tc>
                <a:tc>
                  <a:txBody>
                    <a:bodyPr/>
                    <a:lstStyle/>
                    <a:p>
                      <a:pPr algn="l" fontAlgn="b">
                        <a:buNone/>
                      </a:pPr>
                      <a:r>
                        <a:rPr lang="da-DK" sz="1100" b="0" i="0" u="none" strike="noStrike">
                          <a:solidFill>
                            <a:srgbClr val="000000"/>
                          </a:solidFill>
                          <a:effectLst/>
                          <a:latin typeface="Calibri" panose="020F0502020204030204" pitchFamily="34" charset="0"/>
                        </a:rPr>
                        <a:t>Handicapledsagere</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3.854</a:t>
                      </a:r>
                    </a:p>
                  </a:txBody>
                  <a:tcPr marL="9525" marR="9525" marT="9525" marB="0" anchor="b">
                    <a:lnT w="381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3.651</a:t>
                      </a:r>
                    </a:p>
                  </a:txBody>
                  <a:tcPr marL="9525" marR="9525" marT="9525" marB="0" anchor="b">
                    <a:lnT w="12700" cmpd="sng">
                      <a:noFill/>
                    </a:lnT>
                  </a:tcPr>
                </a:tc>
                <a:tc>
                  <a:txBody>
                    <a:bodyPr/>
                    <a:lstStyle/>
                    <a:p>
                      <a:pPr algn="ctr" fontAlgn="b">
                        <a:buNone/>
                      </a:pPr>
                      <a:r>
                        <a:rPr lang="da-DK" sz="1100" b="0" i="0" u="none" strike="noStrike">
                          <a:solidFill>
                            <a:srgbClr val="000000"/>
                          </a:solidFill>
                          <a:effectLst/>
                          <a:latin typeface="Calibri" panose="020F0502020204030204" pitchFamily="34" charset="0"/>
                        </a:rPr>
                        <a:t>95%</a:t>
                      </a:r>
                    </a:p>
                  </a:txBody>
                  <a:tcPr marL="9525" marR="9525" marT="9525" marB="0" anchor="b">
                    <a:lnT w="12700" cmpd="sng">
                      <a:noFill/>
                    </a:lnT>
                  </a:tcPr>
                </a:tc>
                <a:extLst>
                  <a:ext uri="{0D108BD9-81ED-4DB2-BD59-A6C34878D82A}">
                    <a16:rowId xmlns:a16="http://schemas.microsoft.com/office/drawing/2014/main" val="84714109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sundhedspersonale,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21.948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12.565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57%</a:t>
                      </a:r>
                    </a:p>
                  </a:txBody>
                  <a:tcPr marL="9525" marR="9525" marT="9525" marB="0" anchor="b"/>
                </a:tc>
                <a:extLst>
                  <a:ext uri="{0D108BD9-81ED-4DB2-BD59-A6C34878D82A}">
                    <a16:rowId xmlns:a16="http://schemas.microsoft.com/office/drawing/2014/main" val="276872531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Omsorgs- og 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14.634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6.839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47%</a:t>
                      </a:r>
                    </a:p>
                  </a:txBody>
                  <a:tcPr marL="9525" marR="9525" marT="9525" marB="0" anchor="b"/>
                </a:tc>
                <a:extLst>
                  <a:ext uri="{0D108BD9-81ED-4DB2-BD59-A6C34878D82A}">
                    <a16:rowId xmlns:a16="http://schemas.microsoft.com/office/drawing/2014/main" val="1917851544"/>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42.183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17.996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a:t>
                      </a:r>
                    </a:p>
                  </a:txBody>
                  <a:tcPr marL="9525" marR="9525" marT="9525" marB="0" anchor="b"/>
                </a:tc>
                <a:extLst>
                  <a:ext uri="{0D108BD9-81ED-4DB2-BD59-A6C34878D82A}">
                    <a16:rowId xmlns:a16="http://schemas.microsoft.com/office/drawing/2014/main" val="30013749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Klubassistenter/skolepæd., ikke-udd.</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2.852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1.128</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40%</a:t>
                      </a:r>
                    </a:p>
                  </a:txBody>
                  <a:tcPr marL="9525" marR="9525" marT="9525" marB="0" anchor="b"/>
                </a:tc>
                <a:extLst>
                  <a:ext uri="{0D108BD9-81ED-4DB2-BD59-A6C34878D82A}">
                    <a16:rowId xmlns:a16="http://schemas.microsoft.com/office/drawing/2014/main" val="3157371917"/>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Teknisk Service</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Teknisk servicemedarbejdere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6.796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1.320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a:t>
                      </a:r>
                    </a:p>
                  </a:txBody>
                  <a:tcPr marL="9525" marR="9525" marT="9525" marB="0" anchor="b"/>
                </a:tc>
                <a:extLst>
                  <a:ext uri="{0D108BD9-81ED-4DB2-BD59-A6C34878D82A}">
                    <a16:rowId xmlns:a16="http://schemas.microsoft.com/office/drawing/2014/main" val="58866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Sygehjælpere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a:t>
                      </a:r>
                    </a:p>
                  </a:txBody>
                  <a:tcPr marL="9525" marR="9525" marT="9525" marB="0" anchor="b"/>
                </a:tc>
                <a:extLst>
                  <a:ext uri="{0D108BD9-81ED-4DB2-BD59-A6C34878D82A}">
                    <a16:rowId xmlns:a16="http://schemas.microsoft.com/office/drawing/2014/main" val="16670980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Husassistenter,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Husassistenter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532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15%</a:t>
                      </a:r>
                    </a:p>
                  </a:txBody>
                  <a:tcPr marL="9525" marR="9525" marT="9525" marB="0" anchor="b"/>
                </a:tc>
                <a:extLst>
                  <a:ext uri="{0D108BD9-81ED-4DB2-BD59-A6C34878D82A}">
                    <a16:rowId xmlns:a16="http://schemas.microsoft.com/office/drawing/2014/main" val="2553351961"/>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Oms.- og pæd.medhj. samt pæd. ass.,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1.972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a:t>
                      </a:r>
                    </a:p>
                  </a:txBody>
                  <a:tcPr marL="9525" marR="9525" marT="9525" marB="0" anchor="b"/>
                </a:tc>
                <a:extLst>
                  <a:ext uri="{0D108BD9-81ED-4DB2-BD59-A6C34878D82A}">
                    <a16:rowId xmlns:a16="http://schemas.microsoft.com/office/drawing/2014/main" val="120617577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Administration og it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Kontorassistenter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2.156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12%</a:t>
                      </a:r>
                    </a:p>
                  </a:txBody>
                  <a:tcPr marL="9525" marR="9525" marT="9525" marB="0" anchor="b"/>
                </a:tc>
                <a:extLst>
                  <a:ext uri="{0D108BD9-81ED-4DB2-BD59-A6C34878D82A}">
                    <a16:rowId xmlns:a16="http://schemas.microsoft.com/office/drawing/2014/main" val="289094310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Socialpædagoger og pæd.pers.døgninst.mv.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19.143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1.764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9%</a:t>
                      </a:r>
                    </a:p>
                  </a:txBody>
                  <a:tcPr marL="9525" marR="9525" marT="9525" marB="0" anchor="b"/>
                </a:tc>
                <a:extLst>
                  <a:ext uri="{0D108BD9-81ED-4DB2-BD59-A6C34878D82A}">
                    <a16:rowId xmlns:a16="http://schemas.microsoft.com/office/drawing/2014/main" val="2031732748"/>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sundhedshjælper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35.466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2.512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a:t>
                      </a:r>
                    </a:p>
                  </a:txBody>
                  <a:tcPr marL="9525" marR="9525" marT="9525" marB="0" anchor="b"/>
                </a:tc>
                <a:extLst>
                  <a:ext uri="{0D108BD9-81ED-4DB2-BD59-A6C34878D82A}">
                    <a16:rowId xmlns:a16="http://schemas.microsoft.com/office/drawing/2014/main" val="2358886445"/>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Social- og sundhedspersonale,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Social- og sundhedsassistent</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31.226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2.190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7%</a:t>
                      </a:r>
                    </a:p>
                  </a:txBody>
                  <a:tcPr marL="9525" marR="9525" marT="9525" marB="0" anchor="b"/>
                </a:tc>
                <a:extLst>
                  <a:ext uri="{0D108BD9-81ED-4DB2-BD59-A6C34878D82A}">
                    <a16:rowId xmlns:a16="http://schemas.microsoft.com/office/drawing/2014/main" val="207841451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Ikke-faglærte ansatte ved rengøring mv.</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 /køkkenmedhjælpere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4.303</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261</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a:t>
                      </a:r>
                    </a:p>
                  </a:txBody>
                  <a:tcPr marL="9525" marR="9525" marT="9525" marB="0" anchor="b"/>
                </a:tc>
                <a:extLst>
                  <a:ext uri="{0D108BD9-81ED-4DB2-BD59-A6C34878D82A}">
                    <a16:rowId xmlns:a16="http://schemas.microsoft.com/office/drawing/2014/main" val="137340286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Rengøringsassistenter,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Rengøringsassistenter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4.346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a:t>
                      </a:r>
                    </a:p>
                  </a:txBody>
                  <a:tcPr marL="9525" marR="9525" marT="9525" marB="0" anchor="b"/>
                </a:tc>
                <a:extLst>
                  <a:ext uri="{0D108BD9-81ED-4DB2-BD59-A6C34878D82A}">
                    <a16:rowId xmlns:a16="http://schemas.microsoft.com/office/drawing/2014/main" val="2360083322"/>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Specialarbejdere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Specialarbejdere</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6.282</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266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a:t>
                      </a:r>
                    </a:p>
                  </a:txBody>
                  <a:tcPr marL="9525" marR="9525" marT="9525" marB="0" anchor="b"/>
                </a:tc>
                <a:extLst>
                  <a:ext uri="{0D108BD9-81ED-4DB2-BD59-A6C34878D82A}">
                    <a16:rowId xmlns:a16="http://schemas.microsoft.com/office/drawing/2014/main" val="119446133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Pædagogmedhj. og pædagogiske assistenter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Pædagogiske assistenter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6.729</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256</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a:t>
                      </a:r>
                    </a:p>
                  </a:txBody>
                  <a:tcPr marL="9525" marR="9525" marT="9525" marB="0" anchor="b"/>
                </a:tc>
                <a:extLst>
                  <a:ext uri="{0D108BD9-81ED-4DB2-BD59-A6C34878D82A}">
                    <a16:rowId xmlns:a16="http://schemas.microsoft.com/office/drawing/2014/main" val="816578733"/>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Pæd. pers., daginst./klub/skolefr.</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Pædagoger</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45.797</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805</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2%</a:t>
                      </a:r>
                    </a:p>
                  </a:txBody>
                  <a:tcPr marL="9525" marR="9525" marT="9525" marB="0" anchor="b"/>
                </a:tc>
                <a:extLst>
                  <a:ext uri="{0D108BD9-81ED-4DB2-BD59-A6C34878D82A}">
                    <a16:rowId xmlns:a16="http://schemas.microsoft.com/office/drawing/2014/main" val="1221116596"/>
                  </a:ext>
                </a:extLst>
              </a:tr>
              <a:tr h="189058">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l" fontAlgn="b">
                        <a:buNone/>
                      </a:pPr>
                      <a:r>
                        <a:rPr lang="da-DK" sz="1100" b="0" i="0" u="none" strike="noStrike">
                          <a:solidFill>
                            <a:srgbClr val="000000"/>
                          </a:solidFill>
                          <a:effectLst/>
                          <a:latin typeface="Calibri" panose="020F0502020204030204" pitchFamily="34" charset="0"/>
                        </a:rPr>
                        <a:t>Erhvervsudd. serviceassistenter mv., KL</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1.394</a:t>
                      </a:r>
                    </a:p>
                  </a:txBody>
                  <a:tcPr marL="9525" marR="9525" marT="9525" marB="0" anchor="b"/>
                </a:tc>
                <a:tc>
                  <a:txBody>
                    <a:bodyPr/>
                    <a:lstStyle/>
                    <a:p>
                      <a:pPr algn="ctr" fontAlgn="b">
                        <a:buNone/>
                      </a:pPr>
                      <a:r>
                        <a:rPr lang="da-DK" sz="1100" b="0" i="0" u="none" strike="noStrike">
                          <a:solidFill>
                            <a:srgbClr val="000000"/>
                          </a:solidFill>
                          <a:effectLst/>
                          <a:latin typeface="Calibri" panose="020F0502020204030204" pitchFamily="34" charset="0"/>
                        </a:rPr>
                        <a:t>8</a:t>
                      </a:r>
                    </a:p>
                  </a:txBody>
                  <a:tcPr marL="9525" marR="9525" marT="9525" marB="0" anchor="b"/>
                </a:tc>
                <a:tc>
                  <a:txBody>
                    <a:bodyPr/>
                    <a:lstStyle/>
                    <a:p>
                      <a:pPr algn="ctr" fontAlgn="b">
                        <a:buNone/>
                      </a:pPr>
                      <a:r>
                        <a:rPr lang="da-DK" sz="1100" b="0" i="0" u="none" strike="noStrike" dirty="0">
                          <a:solidFill>
                            <a:srgbClr val="000000"/>
                          </a:solidFill>
                          <a:effectLst/>
                          <a:latin typeface="Calibri" panose="020F0502020204030204" pitchFamily="34" charset="0"/>
                        </a:rPr>
                        <a:t>1%</a:t>
                      </a:r>
                    </a:p>
                  </a:txBody>
                  <a:tcPr marL="9525" marR="9525" marT="9525" marB="0" anchor="b"/>
                </a:tc>
                <a:extLst>
                  <a:ext uri="{0D108BD9-81ED-4DB2-BD59-A6C34878D82A}">
                    <a16:rowId xmlns:a16="http://schemas.microsoft.com/office/drawing/2014/main" val="169741664"/>
                  </a:ext>
                </a:extLst>
              </a:tr>
            </a:tbl>
          </a:graphicData>
        </a:graphic>
      </p:graphicFrame>
      <p:sp>
        <p:nvSpPr>
          <p:cNvPr id="7" name="Titel 3">
            <a:extLst>
              <a:ext uri="{FF2B5EF4-FFF2-40B4-BE49-F238E27FC236}">
                <a16:creationId xmlns:a16="http://schemas.microsoft.com/office/drawing/2014/main" id="{D535DD45-BA2D-4DC0-BC0B-1EC38462AEAC}"/>
              </a:ext>
            </a:extLst>
          </p:cNvPr>
          <p:cNvSpPr txBox="1">
            <a:spLocks/>
          </p:cNvSpPr>
          <p:nvPr/>
        </p:nvSpPr>
        <p:spPr>
          <a:xfrm>
            <a:off x="928800" y="6292800"/>
            <a:ext cx="9558894" cy="381600"/>
          </a:xfrm>
          <a:prstGeom prst="rect">
            <a:avLst/>
          </a:prstGeom>
        </p:spPr>
        <p:txBody>
          <a:bodyPr vert="horz" lIns="0" tIns="0" rIns="0" bIns="0" rtlCol="0" anchor="t" anchorCtr="0">
            <a:noAutofit/>
          </a:bodyPr>
          <a:lstStyle>
            <a:lvl1pPr algn="l" defTabSz="685800" rtl="0" eaLnBrk="1" latinLnBrk="0" hangingPunct="1">
              <a:lnSpc>
                <a:spcPct val="83000"/>
              </a:lnSpc>
              <a:spcBef>
                <a:spcPct val="0"/>
              </a:spcBef>
              <a:buNone/>
              <a:defRPr sz="2800" b="1" kern="1200">
                <a:solidFill>
                  <a:srgbClr val="003B7A"/>
                </a:solidFill>
                <a:latin typeface="+mj-lt"/>
                <a:ea typeface="+mj-ea"/>
                <a:cs typeface="+mj-cs"/>
              </a:defRPr>
            </a:lvl1pPr>
          </a:lstStyle>
          <a:p>
            <a:r>
              <a:rPr lang="da-DK" sz="900" b="0" dirty="0">
                <a:solidFill>
                  <a:schemeClr val="tx1"/>
                </a:solidFill>
              </a:rPr>
              <a:t>Anmærkning:  Medarbejdere i fleksjob, ekstraordinært ansatte og elever er ikke medtaget i figuren. * angiver, at grundet datamæssige udfordringer er tallene for alle ansatte på overenskomsten </a:t>
            </a:r>
            <a:r>
              <a:rPr lang="da-DK" sz="900" b="0" dirty="0" err="1">
                <a:solidFill>
                  <a:schemeClr val="tx1"/>
                </a:solidFill>
              </a:rPr>
              <a:t>erhvervsudd</a:t>
            </a:r>
            <a:r>
              <a:rPr lang="da-DK" sz="900" b="0" dirty="0">
                <a:solidFill>
                  <a:schemeClr val="tx1"/>
                </a:solidFill>
              </a:rPr>
              <a:t>. serviceassistenter mv. </a:t>
            </a:r>
          </a:p>
          <a:p>
            <a:r>
              <a:rPr lang="da-DK" sz="900" b="0" dirty="0">
                <a:solidFill>
                  <a:schemeClr val="tx1"/>
                </a:solidFill>
              </a:rPr>
              <a:t>Kilde:  KRL (Sirka), november 2025</a:t>
            </a:r>
          </a:p>
        </p:txBody>
      </p:sp>
    </p:spTree>
    <p:extLst>
      <p:ext uri="{BB962C8B-B14F-4D97-AF65-F5344CB8AC3E}">
        <p14:creationId xmlns:p14="http://schemas.microsoft.com/office/powerpoint/2010/main" val="75740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4_6-Stage-Cycle">
  <a:themeElements>
    <a:clrScheme name="FULDTID 3">
      <a:dk1>
        <a:srgbClr val="000000"/>
      </a:dk1>
      <a:lt1>
        <a:srgbClr val="FFFFFF"/>
      </a:lt1>
      <a:dk2>
        <a:srgbClr val="F29E05"/>
      </a:dk2>
      <a:lt2>
        <a:srgbClr val="F0F0F0"/>
      </a:lt2>
      <a:accent1>
        <a:srgbClr val="F29E05"/>
      </a:accent1>
      <a:accent2>
        <a:srgbClr val="62837F"/>
      </a:accent2>
      <a:accent3>
        <a:srgbClr val="E06D87"/>
      </a:accent3>
      <a:accent4>
        <a:srgbClr val="AB9D80"/>
      </a:accent4>
      <a:accent5>
        <a:srgbClr val="B36D3E"/>
      </a:accent5>
      <a:accent6>
        <a:srgbClr val="000000"/>
      </a:accent6>
      <a:hlink>
        <a:srgbClr val="1D428A"/>
      </a:hlink>
      <a:folHlink>
        <a:srgbClr val="AB9D7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88900">
          <a:solidFill>
            <a:schemeClr val="accent2"/>
          </a:solid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889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400" dirty="0" err="1" smtClean="0">
            <a:solidFill>
              <a:schemeClr val="accent3"/>
            </a:solidFill>
          </a:defRPr>
        </a:defPPr>
      </a:lstStyle>
    </a:txDef>
  </a:objectDefaults>
  <a:extraClrSchemeLst/>
  <a:extLst>
    <a:ext uri="{05A4C25C-085E-4340-85A3-A5531E510DB2}">
      <thm15:themeFamily xmlns:thm15="http://schemas.microsoft.com/office/thememl/2012/main" name="FULDTID_PPT_TEMPLATE_Fuldtid_Logo.pptx" id="{289C052A-3351-45B2-AB2B-587BD16B1417}" vid="{38E7687F-4F6C-484B-AAC3-4827A2E9F1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Description xmlns="2CFAE66E-CBD4-4A36-A2DE-5169CF5A02B2" xsi:nil="true"/>
    <Dokumenttype xmlns="2CFAE66E-CBD4-4A36-A2DE-5169CF5A02B2">Notat</Dokumenttype>
    <CCMMeetingCaseLink xmlns="2CFAE66E-CBD4-4A36-A2DE-5169CF5A02B2">
      <Url xsi:nil="true"/>
      <Description xsi:nil="true"/>
    </CCMMeetingCaseLink>
    <CCMCognitiveType xmlns="http://schemas.microsoft.com/sharepoint/v3" xsi:nil="true"/>
    <CCMAgendaStatus xmlns="2CFAE66E-CBD4-4A36-A2DE-5169CF5A02B2" xsi:nil="true"/>
    <CCMAgendaDocumentStatus xmlns="2CFAE66E-CBD4-4A36-A2DE-5169CF5A02B2" xsi:nil="true"/>
    <AgendaStatusIcon xmlns="2CFAE66E-CBD4-4A36-A2DE-5169CF5A02B2" xsi:nil="true"/>
    <CCMMeetingCaseId xmlns="2CFAE66E-CBD4-4A36-A2DE-5169CF5A02B2" xsi:nil="true"/>
    <CCMAgendaItemId xmlns="2CFAE66E-CBD4-4A36-A2DE-5169CF5A02B2" xsi:nil="true"/>
    <CCMMeetingCaseInstanceId xmlns="2CFAE66E-CBD4-4A36-A2DE-5169CF5A02B2" xsi:nil="true"/>
    <CCMMetadataExtractionStatus xmlns="http://schemas.microsoft.com/sharepoint/v3">CCMPageCount:Idle;CCMCommentCount:Idle</CCMMetadataExtractionStatus>
    <LocalAttachment xmlns="http://schemas.microsoft.com/sharepoint/v3">false</LocalAttachment>
    <Finalized xmlns="http://schemas.microsoft.com/sharepoint/v3">false</Finalized>
    <CCMPageCount xmlns="http://schemas.microsoft.com/sharepoint/v3">72</CCMPageCount>
    <DocID xmlns="http://schemas.microsoft.com/sharepoint/v3">3682082</DocID>
    <MailHasAttachments xmlns="http://schemas.microsoft.com/sharepoint/v3">false</MailHasAttachments>
    <CCMCommentCount xmlns="http://schemas.microsoft.com/sharepoint/v3">0</CCMCommentCount>
    <CCMTemplateID xmlns="http://schemas.microsoft.com/sharepoint/v3">0</CCMTemplateID>
    <CaseID xmlns="http://schemas.microsoft.com/sharepoint/v3">SAG-2022-04436</CaseID>
    <RegistrationDate xmlns="http://schemas.microsoft.com/sharepoint/v3" xsi:nil="true"/>
    <CaseRecordNumber xmlns="http://schemas.microsoft.com/sharepoint/v3">0</CaseRecordNumber>
    <CCMPreviewAnnotationsTasks xmlns="http://schemas.microsoft.com/sharepoint/v3">0</CCMPreviewAnnotationsTasks>
    <Related xmlns="http://schemas.microsoft.com/sharepoint/v3">false</Related>
    <CCMVisualId xmlns="http://schemas.microsoft.com/sharepoint/v3">SAG-2022-04436</CCMVisualId>
    <CCMSystemID xmlns="http://schemas.microsoft.com/sharepoint/v3">ca7dc1c5-fc98-48bd-8345-b1ffede9fa82</CCMSystemID>
    <CCMConversation xmlns="http://schemas.microsoft.com/sharepoint/v3" xsi:nil="true"/>
    <WasEncrypted xmlns="http://schemas.microsoft.com/sharepoint/v3">false</WasEncrypted>
    <WasSigned xmlns="http://schemas.microsoft.com/sharepoint/v3">false</WasSigned>
    <CCMDocumentReadIndicator xmlns="http://schemas.microsoft.com/sharepoint/v3" xsi:nil="true"/>
    <Sender xmlns="2cfae66e-cbd4-4a36-a2de-5169cf5a02b2" xsi:nil="true"/>
    <Recipient xmlns="2cfae66e-cbd4-4a36-a2de-5169cf5a02b2"/>
    <Classification xmlns="2cfae66e-cbd4-4a36-a2de-5169cf5a02b2" xsi:nil="true"/>
    <Date xmlns="2cfae66e-cbd4-4a36-a2de-5169cf5a02b2" xsi:nil="true"/>
    <CCMMultipleTransferTransactionID xmlns="2cfae66e-cbd4-4a36-a2de-5169cf5a02b2" xsi:nil="true"/>
    <CCMTemplateVersion xmlns="http://schemas.microsoft.com/sharepoint/v3" xsi:nil="true"/>
    <CCMOriginalDocID xmlns="http://schemas.microsoft.com/sharepoint/v3" xsi:nil="true"/>
    <CCMTemplateName xmlns="http://schemas.microsoft.com/sharepoint/v3" xsi:nil="true"/>
    <CCMOnlineStatu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FEFB4FE7D7E84445BFEDC7470FF70EBE" ma:contentTypeVersion="6" ma:contentTypeDescription="GetOrganized dokument" ma:contentTypeScope="" ma:versionID="1746ece0583fbc873766c0d81f3747b7">
  <xsd:schema xmlns:xsd="http://www.w3.org/2001/XMLSchema" xmlns:xs="http://www.w3.org/2001/XMLSchema" xmlns:p="http://schemas.microsoft.com/office/2006/metadata/properties" xmlns:ns1="http://schemas.microsoft.com/sharepoint/v3" xmlns:ns2="2CFAE66E-CBD4-4A36-A2DE-5169CF5A02B2" xmlns:ns3="2cfae66e-cbd4-4a36-a2de-5169cf5a02b2" targetNamespace="http://schemas.microsoft.com/office/2006/metadata/properties" ma:root="true" ma:fieldsID="c9babd1b738fce6b0552a1f78beab373" ns1:_="" ns2:_="" ns3:_="">
    <xsd:import namespace="http://schemas.microsoft.com/sharepoint/v3"/>
    <xsd:import namespace="2CFAE66E-CBD4-4A36-A2DE-5169CF5A02B2"/>
    <xsd:import namespace="2cfae66e-cbd4-4a36-a2de-5169cf5a02b2"/>
    <xsd:element name="properties">
      <xsd:complexType>
        <xsd:sequence>
          <xsd:element name="documentManagement">
            <xsd:complexType>
              <xsd:all>
                <xsd:element ref="ns2:Dokumenttype"/>
                <xsd:element ref="ns2:DocumentDescription" minOccurs="0"/>
                <xsd:element ref="ns2:CCMAgendaDocumentStatus" minOccurs="0"/>
                <xsd:element ref="ns2:CCMAgendaStatus" minOccurs="0"/>
                <xsd:element ref="ns2:CCMMeetingCaseLink" minOccurs="0"/>
                <xsd:element ref="ns2:AgendaStatusIcon" minOccurs="0"/>
                <xsd:element ref="ns1:Case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SystemID" minOccurs="0"/>
                <xsd:element ref="ns1:WasEncrypted" minOccurs="0"/>
                <xsd:element ref="ns1:WasSigned" minOccurs="0"/>
                <xsd:element ref="ns1:MailHasAttachments" minOccurs="0"/>
                <xsd:element ref="ns2:CCMMeetingCaseId" minOccurs="0"/>
                <xsd:element ref="ns2:CCMMeetingCaseInstanceId" minOccurs="0"/>
                <xsd:element ref="ns2:CCMAgendaItemId" minOccurs="0"/>
                <xsd:element ref="ns1:CCMTemplateID" minOccurs="0"/>
                <xsd:element ref="ns1:CCMVisualId" minOccurs="0"/>
                <xsd:element ref="ns1:CCMConversation" minOccurs="0"/>
                <xsd:element ref="ns1:CCMOriginalDocID" minOccurs="0"/>
                <xsd:element ref="ns1:CCMMetadataExtractionStatus" minOccurs="0"/>
                <xsd:element ref="ns1:CCMPageCount" minOccurs="0"/>
                <xsd:element ref="ns1:CCMCommentCount" minOccurs="0"/>
                <xsd:element ref="ns1:CCMPreviewAnnotationsTasks" minOccurs="0"/>
                <xsd:element ref="ns1:CCMCognitiveType" minOccurs="0"/>
                <xsd:element ref="ns1:CCMOnlineStatus" minOccurs="0"/>
                <xsd:element ref="ns1:CCMDocumentReadIndicator" minOccurs="0"/>
                <xsd:element ref="ns3:Classification" minOccurs="0"/>
                <xsd:element ref="ns3:Recipient" minOccurs="0"/>
                <xsd:element ref="ns3:Sender" minOccurs="0"/>
                <xsd:element ref="ns3:Date" minOccurs="0"/>
                <xsd:element ref="ns3:CCMMultipleTransferTransaction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seID" ma:index="14" nillable="true" ma:displayName="Sags ID" ma:default="Tildeler" ma:internalName="CaseID" ma:readOnly="true">
      <xsd:simpleType>
        <xsd:restriction base="dms:Text"/>
      </xsd:simpleType>
    </xsd:element>
    <xsd:element name="DocID" ma:index="15" nillable="true" ma:displayName="Dok ID" ma:default="Tildeler" ma:internalName="DocID" ma:readOnly="true">
      <xsd:simpleType>
        <xsd:restriction base="dms:Text"/>
      </xsd:simpleType>
    </xsd:element>
    <xsd:element name="Finalized" ma:index="16" nillable="true" ma:displayName="Endeligt" ma:default="False" ma:internalName="Finalized" ma:readOnly="true">
      <xsd:simpleType>
        <xsd:restriction base="dms:Boolean"/>
      </xsd:simpleType>
    </xsd:element>
    <xsd:element name="Related" ma:index="17" nillable="true" ma:displayName="Vedhæftet dokument" ma:default="False" ma:internalName="Related" ma:readOnly="true">
      <xsd:simpleType>
        <xsd:restriction base="dms:Boolean"/>
      </xsd:simpleType>
    </xsd:element>
    <xsd:element name="RegistrationDate" ma:index="18" nillable="true" ma:displayName="Registrerings dato" ma:format="DateTime" ma:internalName="RegistrationDate" ma:readOnly="true">
      <xsd:simpleType>
        <xsd:restriction base="dms:DateTime"/>
      </xsd:simpleType>
    </xsd:element>
    <xsd:element name="CaseRecordNumber" ma:index="19" nillable="true" ma:displayName="Akt ID" ma:decimals="0" ma:default="0" ma:internalName="CaseRecordNumber" ma:readOnly="true">
      <xsd:simpleType>
        <xsd:restriction base="dms:Number"/>
      </xsd:simpleType>
    </xsd:element>
    <xsd:element name="LocalAttachment" ma:index="20" nillable="true" ma:displayName="Lokalt bilag" ma:default="False" ma:description="" ma:internalName="LocalAttachment" ma:readOnly="true">
      <xsd:simpleType>
        <xsd:restriction base="dms:Boolean"/>
      </xsd:simpleType>
    </xsd:element>
    <xsd:element name="CCMTemplateName" ma:index="21" nillable="true" ma:displayName="Skabelon navn" ma:internalName="CCMTemplateName" ma:readOnly="true">
      <xsd:simpleType>
        <xsd:restriction base="dms:Text"/>
      </xsd:simpleType>
    </xsd:element>
    <xsd:element name="CCMTemplateVersion" ma:index="22" nillable="true" ma:displayName="Skabelon version" ma:internalName="CCMTemplateVersion" ma:readOnly="true">
      <xsd:simpleType>
        <xsd:restriction base="dms:Text"/>
      </xsd:simpleType>
    </xsd:element>
    <xsd:element name="CCMSystemID" ma:index="23" nillable="true" ma:displayName="CCMSystemID" ma:hidden="true" ma:internalName="CCMSystemID" ma:readOnly="true">
      <xsd:simpleType>
        <xsd:restriction base="dms:Text"/>
      </xsd:simpleType>
    </xsd:element>
    <xsd:element name="WasEncrypted" ma:index="24" nillable="true" ma:displayName="Krypteret" ma:default="False" ma:internalName="WasEncrypted" ma:readOnly="true">
      <xsd:simpleType>
        <xsd:restriction base="dms:Boolean"/>
      </xsd:simpleType>
    </xsd:element>
    <xsd:element name="WasSigned" ma:index="25" nillable="true" ma:displayName="Signeret" ma:default="False" ma:internalName="WasSigned" ma:readOnly="true">
      <xsd:simpleType>
        <xsd:restriction base="dms:Boolean"/>
      </xsd:simpleType>
    </xsd:element>
    <xsd:element name="MailHasAttachments" ma:index="26" nillable="true" ma:displayName="E-mail har vedhæftede filer" ma:default="False" ma:internalName="MailHasAttachments" ma:readOnly="true">
      <xsd:simpleType>
        <xsd:restriction base="dms:Boolean"/>
      </xsd:simpleType>
    </xsd:element>
    <xsd:element name="CCMTemplateID" ma:index="31" nillable="true" ma:displayName="CCMTemplateID" ma:decimals="0" ma:default="0" ma:hidden="true" ma:internalName="CCMTemplateID" ma:readOnly="true">
      <xsd:simpleType>
        <xsd:restriction base="dms:Number"/>
      </xsd:simpleType>
    </xsd:element>
    <xsd:element name="CCMVisualId" ma:index="32" nillable="true" ma:displayName="Sags ID" ma:default="Tildeler" ma:internalName="CCMVisualId" ma:readOnly="true">
      <xsd:simpleType>
        <xsd:restriction base="dms:Text"/>
      </xsd:simpleType>
    </xsd:element>
    <xsd:element name="CCMConversation" ma:index="33" nillable="true" ma:displayName="Samtale" ma:description="" ma:internalName="CCMConversation" ma:readOnly="true">
      <xsd:simpleType>
        <xsd:restriction base="dms:Text"/>
      </xsd:simpleType>
    </xsd:element>
    <xsd:element name="CCMOriginalDocID" ma:index="35" nillable="true" ma:displayName="Originalt Dok ID" ma:description="" ma:internalName="CCMOriginalDocID" ma:readOnly="true">
      <xsd:simpleType>
        <xsd:restriction base="dms:Text"/>
      </xsd:simpleType>
    </xsd:element>
    <xsd:element name="CCMMetadataExtractionStatus" ma:index="37" nillable="true" ma:displayName="CCMMetadataExtractionStatus" ma:default="CCMPageCount:InProgress;CCMCommentCount:InProgress" ma:hidden="true" ma:internalName="CCMMetadataExtractionStatus" ma:readOnly="false">
      <xsd:simpleType>
        <xsd:restriction base="dms:Text"/>
      </xsd:simpleType>
    </xsd:element>
    <xsd:element name="CCMPageCount" ma:index="38" nillable="true" ma:displayName="Sider" ma:decimals="0" ma:description="" ma:internalName="CCMPageCount" ma:readOnly="true">
      <xsd:simpleType>
        <xsd:restriction base="dms:Number"/>
      </xsd:simpleType>
    </xsd:element>
    <xsd:element name="CCMCommentCount" ma:index="39" nillable="true" ma:displayName="Kommentarer" ma:decimals="0" ma:description="" ma:internalName="CCMCommentCount" ma:readOnly="true">
      <xsd:simpleType>
        <xsd:restriction base="dms:Number"/>
      </xsd:simpleType>
    </xsd:element>
    <xsd:element name="CCMPreviewAnnotationsTasks" ma:index="40" nillable="true" ma:displayName="Opgaver" ma:decimals="0" ma:description="" ma:internalName="CCMPreviewAnnotationsTasks" ma:readOnly="true">
      <xsd:simpleType>
        <xsd:restriction base="dms:Number"/>
      </xsd:simpleType>
    </xsd:element>
    <xsd:element name="CCMCognitiveType" ma:index="41" nillable="true" ma:displayName="CognitiveType" ma:decimals="0" ma:description="" ma:internalName="CCMCognitiveType" ma:readOnly="false">
      <xsd:simpleType>
        <xsd:restriction base="dms:Number"/>
      </xsd:simpleType>
    </xsd:element>
    <xsd:element name="CCMOnlineStatus" ma:index="42" nillable="true" ma:displayName="Online status" ma:description="" ma:format="Dropdown" ma:internalName="CCMOnlineStatus" ma:readOnly="true">
      <xsd:simpleType>
        <xsd:restriction base="dms:Choice">
          <xsd:enumeration value="OneDrive"/>
          <xsd:enumeration value="SharePointOnline"/>
          <xsd:enumeration value="Teams"/>
          <xsd:enumeration value="SharePointOnlineSync"/>
        </xsd:restriction>
      </xsd:simpleType>
    </xsd:element>
    <xsd:element name="CCMDocumentReadIndicator" ma:index="43" nillable="true" ma:displayName="Indikator for læst dokument" ma:internalName="CCMDocumentReadIndicato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FAE66E-CBD4-4A36-A2DE-5169CF5A02B2" elementFormDefault="qualified">
    <xsd:import namespace="http://schemas.microsoft.com/office/2006/documentManagement/types"/>
    <xsd:import namespace="http://schemas.microsoft.com/office/infopath/2007/PartnerControls"/>
    <xsd:element name="Dokumenttype" ma:index="2" ma:displayName="Dokumenttype" ma:default="Notat" ma:format="Dropdown" ma:internalName="Dokumenttype">
      <xsd:simpleType>
        <xsd:restriction base="dms:Choice">
          <xsd:enumeration value="Administrativ information"/>
          <xsd:enumeration value="Andet dokument"/>
          <xsd:enumeration value="Brev"/>
          <xsd:enumeration value="Centralt modtaget post"/>
          <xsd:enumeration value="Dagsorden"/>
          <xsd:enumeration value="Fremstilling"/>
          <xsd:enumeration value="Høringssvar"/>
          <xsd:enumeration value="Kontrakt"/>
          <xsd:enumeration value="Notat"/>
          <xsd:enumeration value="Overenskomst"/>
          <xsd:enumeration value="Presseberedskab"/>
          <xsd:enumeration value="Pressemeddelelse"/>
          <xsd:enumeration value="Rapport"/>
          <xsd:enumeration value="Referat"/>
          <xsd:enumeration value="Tale"/>
          <xsd:enumeration value="Temadrøftelse"/>
          <xsd:enumeration value="Projektbeskrivelse"/>
          <xsd:enumeration value="Analysenotat"/>
        </xsd:restriction>
      </xsd:simpleType>
    </xsd:element>
    <xsd:element name="DocumentDescription" ma:index="3" nillable="true" ma:displayName="Beskrivelse" ma:internalName="DocumentDescription">
      <xsd:simpleType>
        <xsd:restriction base="dms:Note">
          <xsd:maxLength value="255"/>
        </xsd:restriction>
      </xsd:simpleType>
    </xsd:element>
    <xsd:element name="CCMAgendaDocumentStatus" ma:index="4" nillable="true" ma:displayName="Status  for manchet" ma:format="Dropdown" ma:internalName="CCMAgendaDocumentStatus">
      <xsd:simpleType>
        <xsd:restriction base="dms:Choice">
          <xsd:enumeration value="Udkast"/>
          <xsd:enumeration value="Under udarbejdelse"/>
          <xsd:enumeration value="Endelig"/>
        </xsd:restriction>
      </xsd:simpleType>
    </xsd:element>
    <xsd:element name="CCMAgendaStatus" ma:index="5"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6"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gendaStatusIcon" ma:index="7" nillable="true" ma:displayName="." ma:internalName="AgendaStatusIcon">
      <xsd:simpleType>
        <xsd:restriction base="dms:Unknown"/>
      </xsd:simpleType>
    </xsd:element>
    <xsd:element name="CCMMeetingCaseId" ma:index="27" nillable="true" ma:displayName="CCMMeetingCaseId" ma:hidden="true" ma:internalName="CCMMeetingCaseId">
      <xsd:simpleType>
        <xsd:restriction base="dms:Text">
          <xsd:maxLength value="255"/>
        </xsd:restriction>
      </xsd:simpleType>
    </xsd:element>
    <xsd:element name="CCMMeetingCaseInstanceId" ma:index="28" nillable="true" ma:displayName="CCMMeetingCaseInstanceId" ma:hidden="true" ma:internalName="CCMMeetingCaseInstanceId">
      <xsd:simpleType>
        <xsd:restriction base="dms:Text">
          <xsd:maxLength value="255"/>
        </xsd:restriction>
      </xsd:simpleType>
    </xsd:element>
    <xsd:element name="CCMAgendaItemId" ma:index="29" nillable="true" ma:displayName="CCMAgendaItemId" ma:decimals="0" ma:hidden="true" ma:internalName="CCMAgendaItemId">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2cfae66e-cbd4-4a36-a2de-5169cf5a02b2" elementFormDefault="qualified">
    <xsd:import namespace="http://schemas.microsoft.com/office/2006/documentManagement/types"/>
    <xsd:import namespace="http://schemas.microsoft.com/office/infopath/2007/PartnerControls"/>
    <xsd:element name="Classification" ma:index="44" nillable="true" ma:displayName="Klassifikation" ma:format="Dropdown" ma:internalName="Classification">
      <xsd:simpleType>
        <xsd:restriction base="dms:Choice">
          <xsd:enumeration value="Åben"/>
          <xsd:enumeration value="Lukket"/>
        </xsd:restriction>
      </xsd:simpleType>
    </xsd:element>
    <xsd:element name="Recipient" ma:index="45" nillable="true" ma:displayName="Modtager" ma:list="{3ac43abc-c200-4ef1-b274-de82248b299e}" ma:internalName="Recipient" ma:showField="Email">
      <xsd:complexType>
        <xsd:complexContent>
          <xsd:extension base="dms:MultiChoiceLookup">
            <xsd:sequence>
              <xsd:element name="Value" type="dms:Lookup" maxOccurs="unbounded" minOccurs="0" nillable="true"/>
            </xsd:sequence>
          </xsd:extension>
        </xsd:complexContent>
      </xsd:complexType>
    </xsd:element>
    <xsd:element name="Sender" ma:index="46" nillable="true" ma:displayName="Afsender" ma:list="{3ac43abc-c200-4ef1-b274-de82248b299e}" ma:internalName="Sender" ma:showField="Email">
      <xsd:simpleType>
        <xsd:restriction base="dms:Lookup"/>
      </xsd:simpleType>
    </xsd:element>
    <xsd:element name="Date" ma:index="47" nillable="true" ma:displayName="Modtaget dato" ma:format="DateTime" ma:internalName="Date">
      <xsd:simpleType>
        <xsd:restriction base="dms:DateTime"/>
      </xsd:simpleType>
    </xsd:element>
    <xsd:element name="CCMMultipleTransferTransactionID" ma:index="48" nillable="true" ma:displayName="CCMMultipleTransferTransactionID" ma:hidden="true" ma:internalName="CCMMultipleTransferTransactionID">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E0D960-6F8C-498E-AA45-AAE8C1CD5F0D}">
  <ds:schemaRefs>
    <ds:schemaRef ds:uri="http://purl.org/dc/terms/"/>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sharepoint/v3"/>
    <ds:schemaRef ds:uri="http://schemas.microsoft.com/office/2006/documentManagement/types"/>
    <ds:schemaRef ds:uri="2cfae66e-cbd4-4a36-a2de-5169cf5a02b2"/>
    <ds:schemaRef ds:uri="2CFAE66E-CBD4-4A36-A2DE-5169CF5A02B2"/>
    <ds:schemaRef ds:uri="http://purl.org/dc/dcmitype/"/>
  </ds:schemaRefs>
</ds:datastoreItem>
</file>

<file path=customXml/itemProps2.xml><?xml version="1.0" encoding="utf-8"?>
<ds:datastoreItem xmlns:ds="http://schemas.openxmlformats.org/officeDocument/2006/customXml" ds:itemID="{01CC0496-28E2-47E1-A18C-57C222E437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CFAE66E-CBD4-4A36-A2DE-5169CF5A02B2"/>
    <ds:schemaRef ds:uri="2cfae66e-cbd4-4a36-a2de-5169cf5a02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27619C-35E2-438A-9137-744B70E818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FULDTID_PPT_TEMPLATE_Fuldtid_Logo</Template>
  <TotalTime>0</TotalTime>
  <Words>8001</Words>
  <Application>Microsoft Office PowerPoint</Application>
  <PresentationFormat>Brugerdefineret</PresentationFormat>
  <Paragraphs>1649</Paragraphs>
  <Slides>72</Slides>
  <Notes>46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72</vt:i4>
      </vt:variant>
    </vt:vector>
  </HeadingPairs>
  <TitlesOfParts>
    <vt:vector size="76" baseType="lpstr">
      <vt:lpstr>Arial</vt:lpstr>
      <vt:lpstr>Calibri</vt:lpstr>
      <vt:lpstr>Wingdings</vt:lpstr>
      <vt:lpstr>4_6-Stage-Cycle</vt:lpstr>
      <vt:lpstr>PowerPoint-præsentation</vt:lpstr>
      <vt:lpstr>PowerPoint-præsentation</vt:lpstr>
      <vt:lpstr>Data</vt:lpstr>
      <vt:lpstr>Definitioner på arbejdstid</vt:lpstr>
      <vt:lpstr>Hovedpointer</vt:lpstr>
      <vt:lpstr>PowerPoint-præsentation</vt:lpstr>
      <vt:lpstr>Tre pointer om beskæftigelsesstrukturen</vt:lpstr>
      <vt:lpstr>Fordelingen af ansatte på fuldtid, deltid og timeløn 2025</vt:lpstr>
      <vt:lpstr>Udviklingen i antal ansatte fordelt på beskæftigelsesgrad</vt:lpstr>
      <vt:lpstr>Udviklingen i fordelingen af fuldtid, deltid og timeløn</vt:lpstr>
      <vt:lpstr>Udviklingen i aftalt ugentlig arbejdstid blandt deltidsansatte</vt:lpstr>
      <vt:lpstr>Udviklingen i antal deltidsansatte fordelt på aftalt arbejdstid</vt:lpstr>
      <vt:lpstr>PowerPoint-præsentation</vt:lpstr>
      <vt:lpstr>Tre pointer om kommunefordeling</vt:lpstr>
      <vt:lpstr>Andel deltidsansatte fordelt på kommuner, 2025</vt:lpstr>
      <vt:lpstr>Andel fuldtidsansatte fordelt på kommuner, 2025</vt:lpstr>
      <vt:lpstr>Gennemsnitlig præsteret ugentlig arbejdstid, 2025</vt:lpstr>
      <vt:lpstr>PowerPoint-præsentation</vt:lpstr>
      <vt:lpstr>Tre pointer om arbejdsområder</vt:lpstr>
      <vt:lpstr>Fuldtid, deltid og timeløn fordelt på arbejdsområder 2025</vt:lpstr>
      <vt:lpstr>Udviklingen i andelen af fuldtidsansatte fordelt på arbejdsområder</vt:lpstr>
      <vt:lpstr>Udviklingen i andelen af deltidsansatte fordelt på arbejdsområder</vt:lpstr>
      <vt:lpstr>Om ældre- og sundhedsområdet</vt:lpstr>
      <vt:lpstr>Om ældre- og sundhedsområdet</vt:lpstr>
      <vt:lpstr>Om ældre- og sundhedsområdet</vt:lpstr>
      <vt:lpstr>Om pædagogisk personale på dagtilbuds- og skoleområdet</vt:lpstr>
      <vt:lpstr>Om pædagogisk personale på dagtilbuds- og skoleområdet</vt:lpstr>
      <vt:lpstr>Om pædagogisk personale på dagtilbuds- og skoleområdet</vt:lpstr>
      <vt:lpstr>Om socialområdet</vt:lpstr>
      <vt:lpstr>Om socialområdet</vt:lpstr>
      <vt:lpstr>Om socialområdet</vt:lpstr>
      <vt:lpstr>Om køkken- og rengøringsområdet</vt:lpstr>
      <vt:lpstr>Om køkken- og rengøringsområdet</vt:lpstr>
      <vt:lpstr>Om køkken- og rengøringsområdet</vt:lpstr>
      <vt:lpstr>Om køkken- og rengøringsområdet</vt:lpstr>
      <vt:lpstr>Om ergo- og fysioterapeutområdet</vt:lpstr>
      <vt:lpstr>Om ergo- og fysioterapeutområdet</vt:lpstr>
      <vt:lpstr>Om ergo- og fysioterapeutområdet</vt:lpstr>
      <vt:lpstr>Om specialister (HK)</vt:lpstr>
      <vt:lpstr>Om specialister (HK)</vt:lpstr>
      <vt:lpstr>Om specialister (HK)</vt:lpstr>
      <vt:lpstr>PowerPoint-præsentation</vt:lpstr>
      <vt:lpstr>Tre pointer om timelønnede</vt:lpstr>
      <vt:lpstr>Udviklingen i timelønnede 2017-2025</vt:lpstr>
      <vt:lpstr>Udviklingen i timelønnede fordelt på arbejdsområder</vt:lpstr>
      <vt:lpstr>Timelønnede fordelt på alder og køn</vt:lpstr>
      <vt:lpstr>Andel timelønnede fordelt på kommuner, 2025</vt:lpstr>
      <vt:lpstr>PowerPoint-præsentation</vt:lpstr>
      <vt:lpstr>To pointer om arbejdstid fordelt på køn</vt:lpstr>
      <vt:lpstr>Fuldtid, deltid og timeløn fordelt på køn</vt:lpstr>
      <vt:lpstr>Fuldtid, deltid og timeløn fordelt på køn</vt:lpstr>
      <vt:lpstr>Fuldtid, deltid og timeløn fordelt på køn og aftalt ugentlig arbejdstid for deltidsansatte</vt:lpstr>
      <vt:lpstr>Udviklingen i aftalt ugentlig arbejdstid blandt deltidsansatte fordelt på køn</vt:lpstr>
      <vt:lpstr>PowerPoint-præsentation</vt:lpstr>
      <vt:lpstr>Tre pointer om arbejdstid fordelt på alder</vt:lpstr>
      <vt:lpstr>Fuldtid, deltid og timeløn fordelt på alder</vt:lpstr>
      <vt:lpstr>PowerPoint-præsentation</vt:lpstr>
      <vt:lpstr>Tre pointer om præsteret arbejdstid</vt:lpstr>
      <vt:lpstr>Udviklingen i præsterede timer for månedslønnede</vt:lpstr>
      <vt:lpstr>Udviklingen i gennemsnitlige ugentlige præsterede arbejdstimer for månedslønnede</vt:lpstr>
      <vt:lpstr>Udviklingen i gennemsnitlige ugentlige præsterede arbejdstimer for deltidsansatte</vt:lpstr>
      <vt:lpstr>Udviklingen i gennemsnitlig præsterede arbejdstimer fordelt på køn</vt:lpstr>
      <vt:lpstr>PowerPoint-præsentation</vt:lpstr>
      <vt:lpstr>PowerPoint-præsentation</vt:lpstr>
      <vt:lpstr>Andel deltidsansatte med aftalt arbejdstid på 0-7 timer/uge af deltidsansatte i alt, fordelt på kommuner, 2025</vt:lpstr>
      <vt:lpstr>Udvalgte stillinger sorteret efter andel deltidsansatte af ansatte i alt, 2025</vt:lpstr>
      <vt:lpstr>Udvalgte stillinger sorteret efter andel deltidsansatte med aftalt arbejdstid på 0 til 7 timer om ugen, 2025</vt:lpstr>
      <vt:lpstr>Udvalgte stillinger sorteret efter andel deltidsansatte med aftalt arbejdstid på 8 til 19 timer om ugen, 2025</vt:lpstr>
      <vt:lpstr>Udvalgte stillinger sorteret efter andel deltidsansatte med aftalt arbejdstid på 20 til 27 timer om ugen, 2025</vt:lpstr>
      <vt:lpstr>Udvalgte stillinger sorteret efter andel deltidsansatte med aftalt arbejdstid på 28 til 31 timer om ugen, 2025</vt:lpstr>
      <vt:lpstr>Udvalgte stillinger sorteret efter andel deltidsansatte med aftalt arbejdstid på 32 til 36 timer om ugen, 2025</vt:lpstr>
      <vt:lpstr>Udvalgte stillinger sorteret efter andel timelønnede af ansatte i alt,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Ansættelsesformer på det kommunale arbejdsmarked 2025</dc:title>
  <dc:creator>Sara Dolmer</dc:creator>
  <cp:lastModifiedBy>Kirstine Erreboe Hougaard Lieberkind</cp:lastModifiedBy>
  <cp:revision>534</cp:revision>
  <cp:lastPrinted>2023-08-08T09:10:51Z</cp:lastPrinted>
  <dcterms:created xsi:type="dcterms:W3CDTF">2023-02-15T11:30:31Z</dcterms:created>
  <dcterms:modified xsi:type="dcterms:W3CDTF">2026-09-17T08:52:35Z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0x010100AC085CFC53BC46CEA2EADE194AD9D48200FEFB4FE7D7E84445BFEDC7470FF70EBE</vt:lpwstr>
  </property>
  <property fmtid="{D5CDD505-2E9C-101B-9397-08002B2CF9AE}" pid="3" name="CCMSystem">
    <vt:lpwstr> </vt:lpwstr>
  </property>
  <property fmtid="{D5CDD505-2E9C-101B-9397-08002B2CF9AE}" pid="4" name="CCMCommunication">
    <vt:lpwstr/>
  </property>
  <property fmtid="{D5CDD505-2E9C-101B-9397-08002B2CF9AE}" pid="5" name="xd_Signature">
    <vt:bool>false</vt:bool>
  </property>
  <property fmtid="{D5CDD505-2E9C-101B-9397-08002B2CF9AE}" pid="6" name="CCMPostListPublishStatus">
    <vt:lpwstr>Afventer godkendelse</vt:lpwstr>
  </property>
  <property fmtid="{D5CDD505-2E9C-101B-9397-08002B2CF9AE}" pid="7" name="CCMOneDriveID">
    <vt:lpwstr/>
  </property>
  <property fmtid="{D5CDD505-2E9C-101B-9397-08002B2CF9AE}" pid="8" name="CCMMustBeOnPostList">
    <vt:bool>true</vt:bool>
  </property>
  <property fmtid="{D5CDD505-2E9C-101B-9397-08002B2CF9AE}" pid="9" name="CCMOneDriveOwnerID">
    <vt:lpwstr/>
  </property>
  <property fmtid="{D5CDD505-2E9C-101B-9397-08002B2CF9AE}" pid="10" name="CCMOneDriveItemID">
    <vt:lpwstr/>
  </property>
  <property fmtid="{D5CDD505-2E9C-101B-9397-08002B2CF9AE}" pid="11" name="CCMIsSharedOnOneDrive">
    <vt:bool>false</vt:bool>
  </property>
  <property fmtid="{D5CDD505-2E9C-101B-9397-08002B2CF9AE}" pid="12" name="CCMEventContext">
    <vt:lpwstr>2cb4363e-9ed2-4d5c-a49c-fc09b60e39e5</vt:lpwstr>
  </property>
  <property fmtid="{D5CDD505-2E9C-101B-9397-08002B2CF9AE}" pid="13" name="CCMEventContext_DocumentTimelineUpdatingEvent">
    <vt:lpwstr>ad03162d-7a33-46af-b58c-22cda0f41547</vt:lpwstr>
  </property>
  <property fmtid="{D5CDD505-2E9C-101B-9397-08002B2CF9AE}" pid="14" name="TemplateUrl">
    <vt:lpwstr/>
  </property>
</Properties>
</file>