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147376200" r:id="rId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7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294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371094-CE10-49B5-BBBD-4E3DF24B7E98}" type="datetimeFigureOut">
              <a:rPr lang="da-DK" smtClean="0"/>
              <a:t>05-10-2026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DB32A7-C6D8-49C4-BC56-8659D34EF12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283332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8867BC-B9A4-7A69-4739-840E98D846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3FC187C0-07C6-67A9-FA46-0D0951515D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F24FBBE6-1482-F0BB-DE69-7D3493F4B9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639486">
              <a:defRPr/>
            </a:pPr>
            <a:r>
              <a:rPr lang="da-DK"/>
              <a:t>Hvad ligger under de forskellige dele af modellen …</a:t>
            </a:r>
          </a:p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B40A5BF7-7D35-3854-8F08-D15ACD77EB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639486">
              <a:defRPr/>
            </a:pPr>
            <a:fld id="{54DF084F-AA98-4CA0-BDAE-04D26C840C03}" type="slidenum">
              <a:rPr lang="da-DK" sz="800">
                <a:solidFill>
                  <a:prstClr val="black"/>
                </a:solidFill>
                <a:latin typeface="Aptos" panose="02110004020202020204"/>
              </a:rPr>
              <a:pPr defTabSz="639486">
                <a:defRPr/>
              </a:pPr>
              <a:t>1</a:t>
            </a:fld>
            <a:endParaRPr lang="da-DK" sz="800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109101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B2C73F-4A43-E89B-FEB2-F98E15CEE9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3DAD80D4-F5E9-2976-468D-8EBA0EAC80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2168245-5252-1DA4-16B8-BBD843073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EDCD8-3D94-4965-8851-829C07945447}" type="datetimeFigureOut">
              <a:rPr lang="da-DK" smtClean="0"/>
              <a:t>05-10-2026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AB5198B-A33E-4BF3-4AE8-C5C281870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B387772-1DB3-05E5-E62D-8C8FC003C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23CBA-86AC-4ECE-B160-CBA8416415C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25400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7B6AA7-EFCA-2D9D-6BB6-A744E3641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51175ED-689D-5763-E1DA-C6F4F2C505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6B94CF1-1462-86F8-E00F-0818731BC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EDCD8-3D94-4965-8851-829C07945447}" type="datetimeFigureOut">
              <a:rPr lang="da-DK" smtClean="0"/>
              <a:t>05-10-2026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3C80A58-2C3F-3759-0930-CBB6EFD45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B4F5E97-8F57-1340-E103-29EC8B91A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23CBA-86AC-4ECE-B160-CBA8416415C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252856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3A4A26-A203-410A-90BA-B980FB1D3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0832CA5-6924-F33C-9D89-A72D42EAC1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138F2E0-8F69-4307-7E3B-B77CEF247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EDCD8-3D94-4965-8851-829C07945447}" type="datetimeFigureOut">
              <a:rPr lang="da-DK" smtClean="0"/>
              <a:t>05-10-2026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736FE56-336F-B1DC-E6F3-7A1299AB2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81C254C-BA83-BD45-5F8A-5EF752DDC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23CBA-86AC-4ECE-B160-CBA8416415C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17288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1BB26A-81F5-1D93-757A-EB2559537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676A59A-A4F2-83A8-A606-C535A1AA79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53BC9D8E-7A06-C14D-C20F-5672A36F7B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B64B375-5600-1CA9-CE00-7520FDE075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EDCD8-3D94-4965-8851-829C07945447}" type="datetimeFigureOut">
              <a:rPr lang="da-DK" smtClean="0"/>
              <a:t>05-10-2026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9AA0CD1-0D52-CFA4-68A9-AC305BC70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F2B1F4B-4E51-87CA-1806-8A6B71C51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23CBA-86AC-4ECE-B160-CBA8416415C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94266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4DF593-9BEA-FDB8-8AB7-532BEE4D7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84585A7-0016-238C-751F-6558370A38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4839C25A-0BC1-B000-F115-3FDBC72D9E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2B05A40B-316F-8EE1-B7CA-8E5143CB25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862F91B5-C142-C6C9-D3B9-EFF2950BFD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30CB4749-2CFD-12F5-9663-3397228B0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EDCD8-3D94-4965-8851-829C07945447}" type="datetimeFigureOut">
              <a:rPr lang="da-DK" smtClean="0"/>
              <a:t>05-10-2026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D9D84BE2-0A58-9AC8-C674-0D42BB8B13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994DD3C3-9E0D-7DC0-FCAD-A7937DAFB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23CBA-86AC-4ECE-B160-CBA8416415C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454516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847C08-92E1-DD23-A5EC-B40068161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41A294FE-DF91-62F2-64FB-326DAB749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EDCD8-3D94-4965-8851-829C07945447}" type="datetimeFigureOut">
              <a:rPr lang="da-DK" smtClean="0"/>
              <a:t>05-10-2026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2D19808D-21A1-2716-8480-3F197D1A8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7855F30C-3612-69BA-7E4A-6FCFBAD88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23CBA-86AC-4ECE-B160-CBA8416415C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80153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DE28F150-E338-6137-788B-D07AD9207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EDCD8-3D94-4965-8851-829C07945447}" type="datetimeFigureOut">
              <a:rPr lang="da-DK" smtClean="0"/>
              <a:t>05-10-2026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79D1F6C0-8E81-CB8F-41BA-2EC33616F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84FB1EBF-6B34-3B5A-D566-48A078CC5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23CBA-86AC-4ECE-B160-CBA8416415C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20820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EBFC5F-162A-C274-2ECA-F85AF10AD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BCD73B1-9D87-24C1-E1F7-68FE71F109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574B089-B17A-5007-70DF-5BFD378F2B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1C222A8-2F22-6AAB-7D48-D91A6EAD7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EDCD8-3D94-4965-8851-829C07945447}" type="datetimeFigureOut">
              <a:rPr lang="da-DK" smtClean="0"/>
              <a:t>05-10-2026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90A316B-0172-9230-4D90-8229B5A70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3306209-4CF0-D7C1-0978-8050E98F1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23CBA-86AC-4ECE-B160-CBA8416415C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42517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4006BA-355F-64F5-9DA1-506537C92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CC8AC0E9-272F-3D0D-5DA9-5CF6A8B3BB3A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FDDE9986-B933-FB3D-AA1D-15C5A6D05B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E35ED2E-6ED7-6367-1033-CB21D0C89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EDCD8-3D94-4965-8851-829C07945447}" type="datetimeFigureOut">
              <a:rPr lang="da-DK" smtClean="0"/>
              <a:t>05-10-2026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45B9A14E-A960-B2BF-B8DC-281C23AC8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EFC643A-C2BE-0252-A7CD-481C6C6C6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23CBA-86AC-4ECE-B160-CBA8416415C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95349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49DBC1-30A2-210A-B26E-7A8076700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9244549F-2F7F-0777-E082-5DE7DBF856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2D9E1BB-377D-5226-2D15-BB2868AAFA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EDCD8-3D94-4965-8851-829C07945447}" type="datetimeFigureOut">
              <a:rPr lang="da-DK" smtClean="0"/>
              <a:t>05-10-2026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DFF1117-A45E-75C5-8872-6B35ECEFF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FABD956-0E1D-4386-524C-A60E6AE0B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23CBA-86AC-4ECE-B160-CBA8416415C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25271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9D5A5E98-18A3-16E1-C78A-12E5655BF0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4877994B-7EEB-1305-4A94-1DB73BC52F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82F9A34-C89F-8920-029F-30A7CDA86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EDCD8-3D94-4965-8851-829C07945447}" type="datetimeFigureOut">
              <a:rPr lang="da-DK" smtClean="0"/>
              <a:t>05-10-2026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C519CAB-B016-1E7E-4D8C-9E2A07728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74B4AEA-E4E3-2004-0C85-CA83D624D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23CBA-86AC-4ECE-B160-CBA8416415C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300987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_page_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BA0CD291-F1EC-4241-ACE9-0477BEAD056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7063" y="1869135"/>
            <a:ext cx="10947110" cy="4282283"/>
          </a:xfrm>
        </p:spPr>
        <p:txBody>
          <a:bodyPr/>
          <a:lstStyle>
            <a:lvl1pPr>
              <a:lnSpc>
                <a:spcPct val="100000"/>
              </a:lnSpc>
              <a:defRPr b="0" i="0" baseline="0"/>
            </a:lvl1pPr>
            <a:lvl2pPr>
              <a:lnSpc>
                <a:spcPct val="100000"/>
              </a:lnSpc>
              <a:defRPr b="0" i="0" baseline="0"/>
            </a:lvl2pPr>
            <a:lvl3pPr>
              <a:lnSpc>
                <a:spcPct val="100000"/>
              </a:lnSpc>
              <a:defRPr b="0" i="0" baseline="0"/>
            </a:lvl3pPr>
            <a:lvl4pPr>
              <a:lnSpc>
                <a:spcPct val="100000"/>
              </a:lnSpc>
              <a:defRPr b="0" i="0" baseline="0"/>
            </a:lvl4pPr>
            <a:lvl5pPr>
              <a:lnSpc>
                <a:spcPct val="100000"/>
              </a:lnSpc>
              <a:defRPr b="0" i="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1B28E08C-97AF-4CB3-9D06-AC61F5ACED5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7063" y="581025"/>
            <a:ext cx="10943614" cy="1212264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4000" b="1" cap="all" baseline="0"/>
            </a:lvl1pPr>
          </a:lstStyle>
          <a:p>
            <a:r>
              <a:rPr lang="en-US"/>
              <a:t>EDIT TITLE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18459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271C446C-164D-B6C1-B548-B4D959CFD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9C50312-4064-7627-A276-B58D022188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A2C95E8-A677-81F2-34E4-3B7F9A985B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1EDCD8-3D94-4965-8851-829C07945447}" type="datetimeFigureOut">
              <a:rPr lang="da-DK" smtClean="0"/>
              <a:t>05-10-2026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896B3E5-DA58-6516-4752-93BF217AC7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933EE7C-747F-8658-32DF-633518AA4E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4B23CBA-86AC-4ECE-B160-CBA8416415C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44857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87BF52-2FA1-1BE0-C47B-042FB3C405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lede 8">
            <a:extLst>
              <a:ext uri="{FF2B5EF4-FFF2-40B4-BE49-F238E27FC236}">
                <a16:creationId xmlns:a16="http://schemas.microsoft.com/office/drawing/2014/main" id="{7A3CC010-4DC3-B6F3-DDEF-7A42076046C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0140" y="6500177"/>
            <a:ext cx="2981860" cy="357823"/>
          </a:xfrm>
          <a:prstGeom prst="rect">
            <a:avLst/>
          </a:prstGeom>
        </p:spPr>
      </p:pic>
      <p:sp>
        <p:nvSpPr>
          <p:cNvPr id="20" name="Pladsholder til indhold 2">
            <a:extLst>
              <a:ext uri="{FF2B5EF4-FFF2-40B4-BE49-F238E27FC236}">
                <a16:creationId xmlns:a16="http://schemas.microsoft.com/office/drawing/2014/main" id="{24DA0B41-4CA5-BA47-3295-7A3CE24CA36F}"/>
              </a:ext>
            </a:extLst>
          </p:cNvPr>
          <p:cNvSpPr txBox="1">
            <a:spLocks/>
          </p:cNvSpPr>
          <p:nvPr/>
        </p:nvSpPr>
        <p:spPr>
          <a:xfrm>
            <a:off x="525383" y="1359693"/>
            <a:ext cx="3327978" cy="2240794"/>
          </a:xfrm>
          <a:prstGeom prst="rect">
            <a:avLst/>
          </a:prstGeom>
        </p:spPr>
        <p:txBody>
          <a:bodyPr>
            <a:noAutofit/>
          </a:bodyPr>
          <a:lstStyle>
            <a:lvl1pPr marL="360363" indent="-27305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Calibri" panose="020F0502020204030204" pitchFamily="34" charset="0"/>
              <a:buChar char="»"/>
              <a:defRPr sz="2000" kern="1200">
                <a:solidFill>
                  <a:srgbClr val="2A363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80962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›"/>
              <a:defRPr sz="1800" kern="1200">
                <a:solidFill>
                  <a:srgbClr val="2A363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69988" indent="-1857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-"/>
              <a:defRPr sz="1600" kern="1200">
                <a:solidFill>
                  <a:srgbClr val="2A363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520825" indent="-1762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-"/>
              <a:defRPr sz="1400" kern="1200">
                <a:solidFill>
                  <a:srgbClr val="2A363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970088" indent="-1762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-"/>
              <a:defRPr sz="1400" kern="1200">
                <a:solidFill>
                  <a:srgbClr val="2A363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da-DK" sz="1100" b="1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Fælles forståelse </a:t>
            </a:r>
            <a:r>
              <a:rPr kumimoji="0" lang="da-DK" sz="11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og definitioner på, hvad vold, trusler og chikane er, herunder digital chikane i </a:t>
            </a:r>
            <a:r>
              <a:rPr kumimoji="0" lang="da-DK" sz="1100" b="1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 politik</a:t>
            </a:r>
            <a:r>
              <a:rPr kumimoji="0" lang="da-DK" sz="11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da-DK" sz="1100" b="1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Anvendelse af data til at skabe overblik: </a:t>
            </a:r>
            <a:r>
              <a:rPr kumimoji="0" lang="da-DK" sz="11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APV, arbejdsskader, sygefravær og anden registrering af vold og trusler m.v.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da-DK" sz="1100" b="1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Fokus på risikofaktorer og metoder til risikovurdering</a:t>
            </a:r>
            <a:r>
              <a:rPr kumimoji="0" lang="da-DK" sz="11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</a:t>
            </a:r>
            <a:r>
              <a:rPr kumimoji="0" lang="da-DK" sz="1100" b="1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0" lang="da-DK" sz="11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og hvordan man kommer hele vejen rundt.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da-DK" sz="1100" b="1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God registreringspraksis: </a:t>
            </a:r>
            <a:r>
              <a:rPr kumimoji="0" lang="da-DK" sz="11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Viden om hvorfor og hvad skal det bruges til.</a:t>
            </a:r>
          </a:p>
        </p:txBody>
      </p:sp>
      <p:sp>
        <p:nvSpPr>
          <p:cNvPr id="21" name="Pladsholder til indhold 2">
            <a:extLst>
              <a:ext uri="{FF2B5EF4-FFF2-40B4-BE49-F238E27FC236}">
                <a16:creationId xmlns:a16="http://schemas.microsoft.com/office/drawing/2014/main" id="{44171C13-73A5-D715-CA30-2AA4939E2FF5}"/>
              </a:ext>
            </a:extLst>
          </p:cNvPr>
          <p:cNvSpPr txBox="1">
            <a:spLocks/>
          </p:cNvSpPr>
          <p:nvPr/>
        </p:nvSpPr>
        <p:spPr>
          <a:xfrm>
            <a:off x="525383" y="3855463"/>
            <a:ext cx="3327978" cy="25271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60363" indent="-27305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Calibri" panose="020F0502020204030204" pitchFamily="34" charset="0"/>
              <a:buChar char="»"/>
              <a:defRPr sz="2000" kern="1200">
                <a:solidFill>
                  <a:srgbClr val="2A363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80962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›"/>
              <a:defRPr sz="1800" kern="1200">
                <a:solidFill>
                  <a:srgbClr val="2A363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69988" indent="-1857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-"/>
              <a:defRPr sz="1600" kern="1200">
                <a:solidFill>
                  <a:srgbClr val="2A363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520825" indent="-1762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-"/>
              <a:defRPr sz="1400" kern="1200">
                <a:solidFill>
                  <a:srgbClr val="2A363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970088" indent="-1762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-"/>
              <a:defRPr sz="1400" kern="1200">
                <a:solidFill>
                  <a:srgbClr val="2A363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E3D40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da-DK" sz="1100" b="1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Klart beredskab</a:t>
            </a:r>
            <a:r>
              <a:rPr kumimoji="0" lang="da-DK" sz="11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der sikrer hurtigt adgang til hjælp og støtte.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E3D40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da-DK" sz="1100" b="1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Procedure for akut forebyggelse af belastning</a:t>
            </a:r>
            <a:r>
              <a:rPr kumimoji="0" lang="da-DK" sz="11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psykisk førstehjælp, debriefing m.v.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E3D40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da-DK" sz="11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Procedure for at sikre analyse og </a:t>
            </a:r>
            <a:r>
              <a:rPr kumimoji="0" lang="da-DK" sz="1100" b="1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læring af hændelser</a:t>
            </a:r>
            <a:r>
              <a:rPr kumimoji="0" lang="da-DK" sz="11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E3D40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da-DK" sz="11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Kendt og anvendt </a:t>
            </a:r>
            <a:r>
              <a:rPr kumimoji="0" lang="da-DK" sz="1100" b="1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praksis for registrering og anmeldelse</a:t>
            </a:r>
            <a:r>
              <a:rPr kumimoji="0" lang="da-DK" sz="11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</p:txBody>
      </p:sp>
      <p:sp>
        <p:nvSpPr>
          <p:cNvPr id="22" name="Pladsholder til indhold 2">
            <a:extLst>
              <a:ext uri="{FF2B5EF4-FFF2-40B4-BE49-F238E27FC236}">
                <a16:creationId xmlns:a16="http://schemas.microsoft.com/office/drawing/2014/main" id="{BC7993A2-6247-17CB-C32D-CCB01B1343B0}"/>
              </a:ext>
            </a:extLst>
          </p:cNvPr>
          <p:cNvSpPr txBox="1">
            <a:spLocks/>
          </p:cNvSpPr>
          <p:nvPr/>
        </p:nvSpPr>
        <p:spPr>
          <a:xfrm>
            <a:off x="8168440" y="617307"/>
            <a:ext cx="3801888" cy="31352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60363" indent="-27305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Calibri" panose="020F0502020204030204" pitchFamily="34" charset="0"/>
              <a:buChar char="»"/>
              <a:defRPr sz="2000" kern="1200">
                <a:solidFill>
                  <a:srgbClr val="2A363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80962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›"/>
              <a:defRPr sz="1800" kern="1200">
                <a:solidFill>
                  <a:srgbClr val="2A363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69988" indent="-1857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-"/>
              <a:defRPr sz="1600" kern="1200">
                <a:solidFill>
                  <a:srgbClr val="2A363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520825" indent="-1762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-"/>
              <a:defRPr sz="1400" kern="1200">
                <a:solidFill>
                  <a:srgbClr val="2A363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970088" indent="-1762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-"/>
              <a:defRPr sz="1400" kern="1200">
                <a:solidFill>
                  <a:srgbClr val="2A363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363" marR="0" lvl="0" indent="-2730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E3D4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da-DK" sz="1100" b="1" i="0" u="none" strike="noStrike" kern="120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E3D40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da-DK" sz="1100" b="1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 fælles tilgang og holdning til at forebygge vold </a:t>
            </a:r>
            <a:r>
              <a:rPr kumimoji="0" lang="da-DK" sz="11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til gavn for både ansatte og borgernes trivsel – og </a:t>
            </a:r>
            <a:r>
              <a:rPr kumimoji="0" lang="da-DK" sz="1100" b="1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rum til at tale om forebyggelse</a:t>
            </a:r>
            <a:r>
              <a:rPr kumimoji="0" lang="da-DK" sz="11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kumimoji="0" lang="da-DK" sz="1100" b="1" i="0" u="none" strike="noStrike" kern="120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E3D40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da-DK" sz="11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Viden om metoder til </a:t>
            </a:r>
            <a:r>
              <a:rPr kumimoji="0" lang="da-DK" sz="1100" b="1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borger/brugerinddragelse</a:t>
            </a:r>
            <a:r>
              <a:rPr kumimoji="0" lang="da-DK" sz="11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kumimoji="0" lang="da-DK" sz="1100" b="1" i="0" u="none" strike="noStrike" kern="120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E3D40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da-DK" sz="11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Fokus på at sikre, at </a:t>
            </a:r>
            <a:r>
              <a:rPr kumimoji="0" lang="da-DK" sz="1100" b="1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 rette faglige kompetencer er til stede </a:t>
            </a:r>
            <a:r>
              <a:rPr kumimoji="0" lang="da-DK" sz="11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fx</a:t>
            </a:r>
            <a:r>
              <a:rPr kumimoji="0" lang="da-DK" sz="1100" b="1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0" lang="da-DK" sz="11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gennem oplæring, </a:t>
            </a:r>
            <a:r>
              <a:rPr kumimoji="0" lang="da-DK" sz="1100" b="0" i="0" u="none" strike="noStrike" kern="1200" cap="none" spc="0" normalizeH="0" baseline="0" noProof="0" err="1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onboarding</a:t>
            </a:r>
            <a:r>
              <a:rPr kumimoji="0" lang="da-DK" sz="11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instruktion, professionalisering.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E3D40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da-DK" sz="1100" b="1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Metoder til en reflekteret faglige praksis </a:t>
            </a:r>
            <a:r>
              <a:rPr kumimoji="0" lang="da-DK" sz="11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fx supervision, feedback og sparringsmodeller.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E3D40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da-DK" sz="11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Fokus på,</a:t>
            </a:r>
            <a:r>
              <a:rPr kumimoji="0" lang="da-DK" sz="1100" b="1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hvordan arbejdets organisering og tilrettelæggelse </a:t>
            </a:r>
            <a:r>
              <a:rPr kumimoji="0" lang="da-DK" sz="11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påvirker.</a:t>
            </a:r>
            <a:endParaRPr kumimoji="0" lang="da-DK" sz="1100" b="1" i="0" u="none" strike="noStrike" kern="120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E3D40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da-DK" sz="11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Viden om påvirkningen af de </a:t>
            </a:r>
            <a:r>
              <a:rPr kumimoji="0" lang="da-DK" sz="1100" b="1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fysiske rammer og indretning</a:t>
            </a:r>
            <a:r>
              <a:rPr kumimoji="0" lang="da-DK" sz="11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kumimoji="0" lang="da-DK" sz="1100" b="1" i="0" u="none" strike="noStrike" kern="120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60363" marR="0" lvl="0" indent="-2730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313E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da-DK" sz="1100" b="1" i="0" u="none" strike="noStrike" kern="120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3" name="Pladsholder til indhold 2">
            <a:extLst>
              <a:ext uri="{FF2B5EF4-FFF2-40B4-BE49-F238E27FC236}">
                <a16:creationId xmlns:a16="http://schemas.microsoft.com/office/drawing/2014/main" id="{59640923-92DE-412E-1EA5-66D404474008}"/>
              </a:ext>
            </a:extLst>
          </p:cNvPr>
          <p:cNvSpPr txBox="1">
            <a:spLocks/>
          </p:cNvSpPr>
          <p:nvPr/>
        </p:nvSpPr>
        <p:spPr>
          <a:xfrm>
            <a:off x="8168440" y="3850746"/>
            <a:ext cx="3631017" cy="1806762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60363" indent="-27305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Calibri" panose="020F0502020204030204" pitchFamily="34" charset="0"/>
              <a:buChar char="»"/>
              <a:defRPr sz="2000" kern="1200">
                <a:solidFill>
                  <a:srgbClr val="2A363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80962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›"/>
              <a:defRPr sz="1800" kern="1200">
                <a:solidFill>
                  <a:srgbClr val="2A363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69988" indent="-1857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-"/>
              <a:defRPr sz="1600" kern="1200">
                <a:solidFill>
                  <a:srgbClr val="2A363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520825" indent="-1762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-"/>
              <a:defRPr sz="1400" kern="1200">
                <a:solidFill>
                  <a:srgbClr val="2A363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970088" indent="-1762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-"/>
              <a:defRPr sz="1400" kern="1200">
                <a:solidFill>
                  <a:srgbClr val="2A363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E3D40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da-DK" sz="11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Viden om </a:t>
            </a:r>
            <a:r>
              <a:rPr kumimoji="0" lang="da-DK" sz="1100" b="1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metoder til følelsesmæssig ventilering</a:t>
            </a:r>
            <a:r>
              <a:rPr kumimoji="0" lang="da-DK" sz="11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</a:t>
            </a:r>
            <a:r>
              <a:rPr kumimoji="0" lang="da-DK" sz="1100" b="1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0" lang="da-DK" sz="11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kollegial sparring, støtte og </a:t>
            </a:r>
            <a:r>
              <a:rPr kumimoji="0" lang="da-DK" sz="1100" b="0" i="0" u="none" strike="noStrike" kern="1200" cap="none" spc="0" normalizeH="0" baseline="0" noProof="0" err="1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defusing</a:t>
            </a:r>
            <a:r>
              <a:rPr kumimoji="0" lang="da-DK" sz="11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og pausekultur.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E3D40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da-DK" sz="11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Fokus på at fremme en kultur med høj grad af </a:t>
            </a:r>
            <a:r>
              <a:rPr kumimoji="0" lang="da-DK" sz="1100" b="1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psykologisk tryghed</a:t>
            </a:r>
            <a:r>
              <a:rPr kumimoji="0" lang="da-DK" sz="11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kumimoji="0" lang="da-DK" sz="1100" b="1" i="0" u="none" strike="noStrike" kern="120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E3D40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da-DK" sz="11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Fokus på at sikre  et godt </a:t>
            </a:r>
            <a:r>
              <a:rPr kumimoji="0" lang="da-DK" sz="1100" b="1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psykosocialt arbejdsmiljø/arbejdsfællesskab</a:t>
            </a:r>
            <a:r>
              <a:rPr kumimoji="0" lang="da-DK" sz="11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kumimoji="0" lang="da-DK" sz="1100" b="1" i="0" u="none" strike="noStrike" kern="120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60363" marR="0" lvl="0" indent="-2730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E3D4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da-DK" sz="1100" b="1" i="0" u="none" strike="noStrike" kern="120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60363" marR="0" lvl="0" indent="-2730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E3D4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da-DK" sz="1100" b="1" i="0" u="none" strike="noStrike" kern="120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24" name="Lige forbindelse 23">
            <a:extLst>
              <a:ext uri="{FF2B5EF4-FFF2-40B4-BE49-F238E27FC236}">
                <a16:creationId xmlns:a16="http://schemas.microsoft.com/office/drawing/2014/main" id="{14D4FF2B-560A-D4E3-9993-9D5EF16CADBE}"/>
              </a:ext>
            </a:extLst>
          </p:cNvPr>
          <p:cNvCxnSpPr>
            <a:cxnSpLocks/>
          </p:cNvCxnSpPr>
          <p:nvPr/>
        </p:nvCxnSpPr>
        <p:spPr>
          <a:xfrm>
            <a:off x="8354146" y="3704972"/>
            <a:ext cx="3500583" cy="0"/>
          </a:xfrm>
          <a:prstGeom prst="line">
            <a:avLst/>
          </a:prstGeom>
          <a:ln w="19050">
            <a:solidFill>
              <a:srgbClr val="3D3D3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Lige forbindelse 24">
            <a:extLst>
              <a:ext uri="{FF2B5EF4-FFF2-40B4-BE49-F238E27FC236}">
                <a16:creationId xmlns:a16="http://schemas.microsoft.com/office/drawing/2014/main" id="{F3971276-8D76-2630-7397-EF94B424F985}"/>
              </a:ext>
            </a:extLst>
          </p:cNvPr>
          <p:cNvCxnSpPr>
            <a:cxnSpLocks/>
          </p:cNvCxnSpPr>
          <p:nvPr/>
        </p:nvCxnSpPr>
        <p:spPr>
          <a:xfrm>
            <a:off x="667898" y="3699656"/>
            <a:ext cx="3042948" cy="0"/>
          </a:xfrm>
          <a:prstGeom prst="line">
            <a:avLst/>
          </a:prstGeom>
          <a:ln w="19050">
            <a:solidFill>
              <a:srgbClr val="3D3D3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Pladsholder til indhold 2">
            <a:extLst>
              <a:ext uri="{FF2B5EF4-FFF2-40B4-BE49-F238E27FC236}">
                <a16:creationId xmlns:a16="http://schemas.microsoft.com/office/drawing/2014/main" id="{33ABAF6A-57E2-9FE1-0A67-9503E837DFBF}"/>
              </a:ext>
            </a:extLst>
          </p:cNvPr>
          <p:cNvSpPr txBox="1">
            <a:spLocks/>
          </p:cNvSpPr>
          <p:nvPr/>
        </p:nvSpPr>
        <p:spPr>
          <a:xfrm>
            <a:off x="3708991" y="5892107"/>
            <a:ext cx="4774018" cy="847366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60363" indent="-27305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Calibri" panose="020F0502020204030204" pitchFamily="34" charset="0"/>
              <a:buChar char="»"/>
              <a:defRPr sz="2000" kern="1200">
                <a:solidFill>
                  <a:srgbClr val="2A363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80962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›"/>
              <a:defRPr sz="1800" kern="1200">
                <a:solidFill>
                  <a:srgbClr val="2A363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69988" indent="-1857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-"/>
              <a:defRPr sz="1600" kern="1200">
                <a:solidFill>
                  <a:srgbClr val="2A363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520825" indent="-1762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-"/>
              <a:defRPr sz="1400" kern="1200">
                <a:solidFill>
                  <a:srgbClr val="2A363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970088" indent="-1762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-"/>
              <a:defRPr sz="1400" kern="1200">
                <a:solidFill>
                  <a:srgbClr val="2A363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E3D40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da-DK" sz="1100" b="1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Værktøjer til at komme fra strategi til handling i praksis: </a:t>
            </a:r>
            <a:r>
              <a:rPr kumimoji="0" lang="da-DK" sz="11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Undersøge, hvad står i vejen for at viden bliver brugt, og hvordan man kan arbejde målrettet med ledelse, organisering, inddragelse, kompetencer, forebyggelse, opfølgning og evaluering.</a:t>
            </a:r>
          </a:p>
        </p:txBody>
      </p:sp>
      <p:grpSp>
        <p:nvGrpSpPr>
          <p:cNvPr id="27" name="Gruppe 26">
            <a:extLst>
              <a:ext uri="{FF2B5EF4-FFF2-40B4-BE49-F238E27FC236}">
                <a16:creationId xmlns:a16="http://schemas.microsoft.com/office/drawing/2014/main" id="{B68631AA-53C9-6174-11F5-D007538435A2}"/>
              </a:ext>
            </a:extLst>
          </p:cNvPr>
          <p:cNvGrpSpPr>
            <a:grpSpLocks/>
          </p:cNvGrpSpPr>
          <p:nvPr/>
        </p:nvGrpSpPr>
        <p:grpSpPr>
          <a:xfrm>
            <a:off x="2844324" y="1475306"/>
            <a:ext cx="6375756" cy="4448700"/>
            <a:chOff x="2894411" y="1061877"/>
            <a:chExt cx="6375756" cy="4448700"/>
          </a:xfrm>
        </p:grpSpPr>
        <p:pic>
          <p:nvPicPr>
            <p:cNvPr id="28" name="Billede 27" descr="Et billede, der indeholder cirkel, skærmbillede&#10;&#10;AI-genereret indhold kan være ukorrekt.">
              <a:extLst>
                <a:ext uri="{FF2B5EF4-FFF2-40B4-BE49-F238E27FC236}">
                  <a16:creationId xmlns:a16="http://schemas.microsoft.com/office/drawing/2014/main" id="{B846B814-3080-C1C4-AEA5-4A1BB1B7100D}"/>
                </a:ext>
              </a:extLst>
            </p:cNvPr>
            <p:cNvPicPr>
              <a:picLocks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94411" y="1061877"/>
              <a:ext cx="6375756" cy="4448700"/>
            </a:xfrm>
            <a:prstGeom prst="rect">
              <a:avLst/>
            </a:prstGeom>
          </p:spPr>
        </p:pic>
        <p:sp>
          <p:nvSpPr>
            <p:cNvPr id="29" name="Tekstfelt 28">
              <a:extLst>
                <a:ext uri="{FF2B5EF4-FFF2-40B4-BE49-F238E27FC236}">
                  <a16:creationId xmlns:a16="http://schemas.microsoft.com/office/drawing/2014/main" id="{4C679BBD-5DB7-904D-1EE6-6EC20527B9CD}"/>
                </a:ext>
              </a:extLst>
            </p:cNvPr>
            <p:cNvSpPr txBox="1">
              <a:spLocks/>
            </p:cNvSpPr>
            <p:nvPr/>
          </p:nvSpPr>
          <p:spPr>
            <a:xfrm>
              <a:off x="4400936" y="2153944"/>
              <a:ext cx="1442724" cy="661890"/>
            </a:xfrm>
            <a:prstGeom prst="rect">
              <a:avLst/>
            </a:prstGeom>
            <a:noFill/>
          </p:spPr>
          <p:txBody>
            <a:bodyPr wrap="square" rtlCol="0">
              <a:normAutofit fontScale="85000" lnSpcReduction="20000"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17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 ExtraLight"/>
                  <a:ea typeface="Open Sans" panose="020B0606030504020204" pitchFamily="34" charset="0"/>
                  <a:cs typeface="Open Sans" panose="020B0606030504020204" pitchFamily="34" charset="0"/>
                </a:rPr>
                <a:t>Identifikation</a:t>
              </a:r>
              <a:br>
                <a:rPr kumimoji="0" lang="da-DK" sz="17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 ExtraLight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da-DK" sz="17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 ExtraLight"/>
                  <a:ea typeface="Open Sans" panose="020B0606030504020204" pitchFamily="34" charset="0"/>
                  <a:cs typeface="Open Sans" panose="020B0606030504020204" pitchFamily="34" charset="0"/>
                </a:rPr>
                <a:t>af vold, trusler </a:t>
              </a:r>
              <a:br>
                <a:rPr kumimoji="0" lang="da-DK" sz="17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 ExtraLight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da-DK" sz="17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 ExtraLight"/>
                  <a:ea typeface="Open Sans" panose="020B0606030504020204" pitchFamily="34" charset="0"/>
                  <a:cs typeface="Open Sans" panose="020B0606030504020204" pitchFamily="34" charset="0"/>
                </a:rPr>
                <a:t>og chikane</a:t>
              </a:r>
            </a:p>
          </p:txBody>
        </p:sp>
        <p:sp>
          <p:nvSpPr>
            <p:cNvPr id="30" name="Tekstfelt 29">
              <a:extLst>
                <a:ext uri="{FF2B5EF4-FFF2-40B4-BE49-F238E27FC236}">
                  <a16:creationId xmlns:a16="http://schemas.microsoft.com/office/drawing/2014/main" id="{7D921A94-A162-549B-E1A1-7D83CD096ED2}"/>
                </a:ext>
              </a:extLst>
            </p:cNvPr>
            <p:cNvSpPr txBox="1">
              <a:spLocks/>
            </p:cNvSpPr>
            <p:nvPr/>
          </p:nvSpPr>
          <p:spPr>
            <a:xfrm>
              <a:off x="4530583" y="3570845"/>
              <a:ext cx="1377917" cy="464484"/>
            </a:xfrm>
            <a:prstGeom prst="rect">
              <a:avLst/>
            </a:prstGeom>
            <a:noFill/>
          </p:spPr>
          <p:txBody>
            <a:bodyPr wrap="square" rtlCol="0">
              <a:normAutofit fontScale="85000" lnSpcReduction="20000"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17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 ExtraLight"/>
                  <a:ea typeface="Open Sans" panose="020B0606030504020204" pitchFamily="34" charset="0"/>
                  <a:cs typeface="Open Sans" panose="020B0606030504020204" pitchFamily="34" charset="0"/>
                </a:rPr>
                <a:t>Beredskab</a:t>
              </a:r>
              <a:br>
                <a:rPr kumimoji="0" lang="da-DK" sz="17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 ExtraLight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da-DK" sz="17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 ExtraLight"/>
                  <a:ea typeface="Open Sans" panose="020B0606030504020204" pitchFamily="34" charset="0"/>
                  <a:cs typeface="Open Sans" panose="020B0606030504020204" pitchFamily="34" charset="0"/>
                </a:rPr>
                <a:t>og håndtering</a:t>
              </a:r>
            </a:p>
          </p:txBody>
        </p:sp>
        <p:sp>
          <p:nvSpPr>
            <p:cNvPr id="31" name="Tekstfelt 30">
              <a:extLst>
                <a:ext uri="{FF2B5EF4-FFF2-40B4-BE49-F238E27FC236}">
                  <a16:creationId xmlns:a16="http://schemas.microsoft.com/office/drawing/2014/main" id="{B652474F-4BA1-965C-D0C4-731BE78D6324}"/>
                </a:ext>
              </a:extLst>
            </p:cNvPr>
            <p:cNvSpPr txBox="1">
              <a:spLocks/>
            </p:cNvSpPr>
            <p:nvPr/>
          </p:nvSpPr>
          <p:spPr>
            <a:xfrm>
              <a:off x="6120398" y="1903810"/>
              <a:ext cx="1533933" cy="1056701"/>
            </a:xfrm>
            <a:prstGeom prst="rect">
              <a:avLst/>
            </a:prstGeom>
            <a:noFill/>
          </p:spPr>
          <p:txBody>
            <a:bodyPr wrap="square" rtlCol="0">
              <a:normAutofit fontScale="85000" lnSpcReduction="10000"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17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 ExtraLight"/>
                  <a:ea typeface="Open Sans" panose="020B0606030504020204" pitchFamily="34" charset="0"/>
                  <a:cs typeface="Open Sans" panose="020B0606030504020204" pitchFamily="34" charset="0"/>
                </a:rPr>
                <a:t>Forebyggende tilgang og </a:t>
              </a:r>
              <a:br>
                <a:rPr kumimoji="0" lang="da-DK" sz="17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 ExtraLight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da-DK" sz="17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 ExtraLight"/>
                  <a:ea typeface="Open Sans" panose="020B0606030504020204" pitchFamily="34" charset="0"/>
                  <a:cs typeface="Open Sans" panose="020B0606030504020204" pitchFamily="34" charset="0"/>
                </a:rPr>
                <a:t>metoder – reducering </a:t>
              </a:r>
              <a:br>
                <a:rPr kumimoji="0" lang="da-DK" sz="17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 ExtraLight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da-DK" sz="17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 ExtraLight"/>
                  <a:ea typeface="Open Sans" panose="020B0606030504020204" pitchFamily="34" charset="0"/>
                  <a:cs typeface="Open Sans" panose="020B0606030504020204" pitchFamily="34" charset="0"/>
                </a:rPr>
                <a:t>af forekomst</a:t>
              </a:r>
            </a:p>
          </p:txBody>
        </p:sp>
        <p:sp>
          <p:nvSpPr>
            <p:cNvPr id="32" name="Tekstfelt 31">
              <a:extLst>
                <a:ext uri="{FF2B5EF4-FFF2-40B4-BE49-F238E27FC236}">
                  <a16:creationId xmlns:a16="http://schemas.microsoft.com/office/drawing/2014/main" id="{26EDE930-BBC8-A027-395A-82A2940B15BD}"/>
                </a:ext>
              </a:extLst>
            </p:cNvPr>
            <p:cNvSpPr txBox="1">
              <a:spLocks/>
            </p:cNvSpPr>
            <p:nvPr/>
          </p:nvSpPr>
          <p:spPr>
            <a:xfrm>
              <a:off x="6115726" y="3416733"/>
              <a:ext cx="1533933" cy="859296"/>
            </a:xfrm>
            <a:prstGeom prst="rect">
              <a:avLst/>
            </a:prstGeom>
            <a:noFill/>
          </p:spPr>
          <p:txBody>
            <a:bodyPr wrap="square" rtlCol="0">
              <a:normAutofit fontScale="85000" lnSpcReduction="20000"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17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 ExtraLight"/>
                  <a:ea typeface="Open Sans" panose="020B0606030504020204" pitchFamily="34" charset="0"/>
                  <a:cs typeface="Open Sans" panose="020B0606030504020204" pitchFamily="34" charset="0"/>
                </a:rPr>
                <a:t>Forebyggelse </a:t>
              </a:r>
              <a:br>
                <a:rPr kumimoji="0" lang="da-DK" sz="17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 ExtraLight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da-DK" sz="17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 ExtraLight"/>
                  <a:ea typeface="Open Sans" panose="020B0606030504020204" pitchFamily="34" charset="0"/>
                  <a:cs typeface="Open Sans" panose="020B0606030504020204" pitchFamily="34" charset="0"/>
                </a:rPr>
                <a:t>af belastning </a:t>
              </a:r>
              <a:br>
                <a:rPr kumimoji="0" lang="da-DK" sz="17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 ExtraLight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da-DK" sz="17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 ExtraLight"/>
                  <a:ea typeface="Open Sans" panose="020B0606030504020204" pitchFamily="34" charset="0"/>
                  <a:cs typeface="Open Sans" panose="020B0606030504020204" pitchFamily="34" charset="0"/>
                </a:rPr>
                <a:t>ved forekomsten af vold og trusler</a:t>
              </a:r>
            </a:p>
          </p:txBody>
        </p:sp>
      </p:grpSp>
      <p:sp>
        <p:nvSpPr>
          <p:cNvPr id="33" name="Titel 4">
            <a:extLst>
              <a:ext uri="{FF2B5EF4-FFF2-40B4-BE49-F238E27FC236}">
                <a16:creationId xmlns:a16="http://schemas.microsoft.com/office/drawing/2014/main" id="{45BDEDD8-AD4C-5BAE-D746-85EF0AB3BB57}"/>
              </a:ext>
            </a:extLst>
          </p:cNvPr>
          <p:cNvSpPr txBox="1">
            <a:spLocks/>
          </p:cNvSpPr>
          <p:nvPr/>
        </p:nvSpPr>
        <p:spPr>
          <a:xfrm>
            <a:off x="608952" y="466150"/>
            <a:ext cx="8820798" cy="123326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b="1" kern="1200" cap="none" baseline="0">
                <a:solidFill>
                  <a:srgbClr val="2A363E"/>
                </a:solidFill>
                <a:latin typeface="Poppins" panose="00000500000000000000" pitchFamily="2" charset="0"/>
                <a:ea typeface="+mj-ea"/>
                <a:cs typeface="Poppins" panose="000005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3500" b="1" i="0" u="none" strike="noStrike" kern="1200" cap="none" spc="0" normalizeH="0" baseline="0" noProof="0" dirty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Poppins" panose="00000500000000000000" pitchFamily="2" charset="0"/>
                <a:ea typeface="+mj-ea"/>
                <a:cs typeface="Poppins" panose="00000500000000000000" pitchFamily="2" charset="0"/>
              </a:rPr>
              <a:t>Helhedsmodellen</a:t>
            </a:r>
            <a:endParaRPr kumimoji="0" lang="da-DK" sz="3500" b="0" i="0" u="none" strike="noStrike" kern="1200" cap="none" spc="0" normalizeH="0" baseline="0" noProof="0" dirty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Poppins" panose="00000500000000000000" pitchFamily="2" charset="0"/>
              <a:ea typeface="+mj-ea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713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6" grpId="0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340</Words>
  <Application>Microsoft Office PowerPoint</Application>
  <PresentationFormat>Widescreen</PresentationFormat>
  <Paragraphs>26</Paragraphs>
  <Slides>1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7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9" baseType="lpstr">
      <vt:lpstr>Aptos</vt:lpstr>
      <vt:lpstr>Aptos Display</vt:lpstr>
      <vt:lpstr>Arial</vt:lpstr>
      <vt:lpstr>Open Sans</vt:lpstr>
      <vt:lpstr>Open Sans ExtraLight</vt:lpstr>
      <vt:lpstr>Poppins</vt:lpstr>
      <vt:lpstr>Wingdings</vt:lpstr>
      <vt:lpstr>Office-tema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Sine Molbæk-Steensig</dc:creator>
  <cp:lastModifiedBy>Sine Molbæk-Steensig</cp:lastModifiedBy>
  <cp:revision>1</cp:revision>
  <dcterms:created xsi:type="dcterms:W3CDTF">2026-10-05T09:30:58Z</dcterms:created>
  <dcterms:modified xsi:type="dcterms:W3CDTF">2026-10-05T09:31:38Z</dcterms:modified>
</cp:coreProperties>
</file>