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3" r:id="rId3"/>
    <p:sldId id="265" r:id="rId4"/>
    <p:sldId id="26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FFCA"/>
    <a:srgbClr val="D0EDEF"/>
    <a:srgbClr val="19E280"/>
    <a:srgbClr val="0C755C"/>
    <a:srgbClr val="202777"/>
    <a:srgbClr val="FF704A"/>
    <a:srgbClr val="091342"/>
    <a:srgbClr val="124143"/>
    <a:srgbClr val="05C15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658"/>
  </p:normalViewPr>
  <p:slideViewPr>
    <p:cSldViewPr snapToGrid="0">
      <p:cViewPr varScale="1">
        <p:scale>
          <a:sx n="81" d="100"/>
          <a:sy n="81" d="100"/>
        </p:scale>
        <p:origin x="405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168FF-EC25-A14D-9D97-633D87F9404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0A709-29EF-6641-B02E-7A6D301E8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04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E0A709-29EF-6641-B02E-7A6D301E83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59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E0A709-29EF-6641-B02E-7A6D301E83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3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4905E-1B4B-A216-7CCA-852797E96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F81594-8904-99AE-80F4-CD8BEE976F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1865D-F79D-FD59-01AF-155AB15A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8A0CD-7631-A8CA-0025-2FBD14AD4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D0B92-ACE1-8F53-43E2-6F144DB44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5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EF4E0-46A6-7FEF-18DF-34876C5BF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9F627-6090-17C2-0C0C-7B19C8479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0EDD4-86ED-C2AA-0F53-F759D65E9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5D20F-7B98-4F0C-255E-25C65F390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06A01-AA20-48EA-9E07-98A2A81C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84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3E2AD6-42BD-A86A-6164-68B646FA8C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085EEC-E617-15BA-E2F4-6E51C5E57A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370BE-8BE6-89D5-E7DD-BC1CDEC5C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0A7AC-576E-6215-7725-2ED3D20F0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3551B-30D9-8E5C-D2C1-2ECD96A6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0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19887-AC73-C63A-EB6A-4CB7EF8C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D78CE-BDF2-AC94-B483-AA529CC9A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A34F5-79A6-5DFB-E660-E8F8A0DAB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62403-3307-379B-705A-AE7F52B0E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AFF84-C83D-56FC-938E-98A064DB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9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F2540-2A8E-B54E-ED13-27EBC0B61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D619FB-C5F1-CB8B-1A89-340DD7852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3E2F6-87A4-DEA0-88CB-CEB1539FA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A80FA-A813-71A2-9A64-1B48EFFD2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4DEC6-030D-6448-58BE-36D7BB293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46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C8F96-99FE-753F-53BB-F06800025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2576E-C449-7B12-B0A6-6B320D6652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DE0B7-33BF-A0D3-A43F-F85CFE690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0DFB7-0F0A-7180-5C08-3A4DA9A73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30E984-E76D-5439-2D28-05521891A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706C1-E4A5-5FB3-3411-B8E3B575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6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EFF97-F3F5-C611-182A-E2ED44E66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5B60A-B71C-6E93-9F27-F75D912CF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D19662-E71A-F199-2A10-86C7E4EDF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CBB9B4-5B9F-3CE5-51CE-766C6E228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32F16E-EB7A-49AB-D890-7A8DB8C8D0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876CF5-3802-6AC6-1C22-9B283BE46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A08D6F-C542-C53F-9D2F-EB6B84541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BA78AB-0219-5CCD-5A49-2DA47E21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84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A79CA-28C8-1962-B085-C2FF4478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4187D2-C1B3-D09A-2A2C-4920125DE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CE29E-6116-5B15-B7A0-7B3614D0B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5DC41-911D-E8C4-1042-036D6BCEB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62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0BA10A-F340-15A6-18C1-395F20841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42B011-023B-F5E0-1571-B15FA1F4D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15D08-B346-B55B-50A2-1E3DBD5DA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09661-158F-9420-1D3E-27173010A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56263-ED02-C749-045B-88B4B7C66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4A480-FC14-15BC-92E2-AE776C21D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3BEE9-3428-5A3D-A511-37E7CEC31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01F71-84AB-C190-C880-CA3C72F3D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81F3E6-E651-54A1-C23B-CD8257823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2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CB7D0-0E89-ACC0-4053-81F11839A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A24B71-8AF4-8C9D-E525-5544DBDE25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4B5BB5-E001-43F9-72AF-274334031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FB7F74-61F5-3E18-845F-E204FB8D2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17325C-EBCC-62D9-AE3E-4A59F372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F5A0-A598-32CF-85B4-C013BE5A9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6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C963D0-7FF0-D2F3-9352-893D3FEB8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38E48-792D-B2EA-05EE-E10228A9E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23AA9-DBEF-C75E-C966-E8EA51EAF4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A10E9-EC09-50B1-1B41-642C2A2E27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98194-C8FC-BA47-7E99-B0F901E400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75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search?q=https://tradegix.com/product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F1D55F6D-0653-9CB3-4D74-2B3E7B7EC63B}"/>
              </a:ext>
            </a:extLst>
          </p:cNvPr>
          <p:cNvSpPr/>
          <p:nvPr/>
        </p:nvSpPr>
        <p:spPr>
          <a:xfrm>
            <a:off x="-5904" y="0"/>
            <a:ext cx="12192000" cy="6858000"/>
          </a:xfrm>
          <a:prstGeom prst="rect">
            <a:avLst/>
          </a:prstGeom>
          <a:solidFill>
            <a:srgbClr val="1241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00" dirty="0">
              <a:solidFill>
                <a:srgbClr val="19E280"/>
              </a:solidFill>
              <a:latin typeface="Everett Medium" panose="020B0604000000000000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4206CB-7CC6-0715-48A4-24DE14BA0EFE}"/>
              </a:ext>
            </a:extLst>
          </p:cNvPr>
          <p:cNvSpPr txBox="1"/>
          <p:nvPr/>
        </p:nvSpPr>
        <p:spPr>
          <a:xfrm>
            <a:off x="-5904" y="301480"/>
            <a:ext cx="1219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19E280"/>
                </a:solidFill>
                <a:effectLst/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Speed is great. Security is better.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C161BD-4936-D015-A76B-4489CFDE42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165" y="5825169"/>
            <a:ext cx="1460091" cy="649919"/>
          </a:xfrm>
          <a:prstGeom prst="rect">
            <a:avLst/>
          </a:prstGeom>
        </p:spPr>
      </p:pic>
      <p:pic>
        <p:nvPicPr>
          <p:cNvPr id="17" name="Graphic 16" descr="Stopwatch 33% with solid fill">
            <a:extLst>
              <a:ext uri="{FF2B5EF4-FFF2-40B4-BE49-F238E27FC236}">
                <a16:creationId xmlns:a16="http://schemas.microsoft.com/office/drawing/2014/main" id="{AF94E4F3-1641-A685-6F07-B8E0AD17EBA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26269" y="2288647"/>
            <a:ext cx="1850055" cy="1850055"/>
          </a:xfrm>
          <a:prstGeom prst="rect">
            <a:avLst/>
          </a:prstGeom>
        </p:spPr>
      </p:pic>
      <p:pic>
        <p:nvPicPr>
          <p:cNvPr id="28" name="Graphic 27" descr="Shield Tick with solid fill">
            <a:extLst>
              <a:ext uri="{FF2B5EF4-FFF2-40B4-BE49-F238E27FC236}">
                <a16:creationId xmlns:a16="http://schemas.microsoft.com/office/drawing/2014/main" id="{A4C8E5B4-89DA-71DE-D3BB-7BBE0573459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33430" y="2345366"/>
            <a:ext cx="1736615" cy="17366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3A5AD51-C571-835A-8B82-BA0F4994AA1D}"/>
              </a:ext>
            </a:extLst>
          </p:cNvPr>
          <p:cNvSpPr txBox="1"/>
          <p:nvPr/>
        </p:nvSpPr>
        <p:spPr>
          <a:xfrm>
            <a:off x="4937760" y="2080783"/>
            <a:ext cx="246593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800" dirty="0">
                <a:solidFill>
                  <a:srgbClr val="19E280"/>
                </a:solidFill>
                <a:latin typeface="Everett Medium" panose="020B0604000000000000" pitchFamily="34" charset="0"/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268280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D54CA-4910-CAD6-902A-B626E33A4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441C2D2-8B49-E513-B0C3-6A9B79A74EFE}"/>
              </a:ext>
            </a:extLst>
          </p:cNvPr>
          <p:cNvSpPr/>
          <p:nvPr/>
        </p:nvSpPr>
        <p:spPr>
          <a:xfrm>
            <a:off x="0" y="-8311"/>
            <a:ext cx="12192000" cy="6858000"/>
          </a:xfrm>
          <a:prstGeom prst="rect">
            <a:avLst/>
          </a:prstGeom>
          <a:solidFill>
            <a:srgbClr val="0C755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CE0176-964E-84F0-4578-A9C5C05DFF4A}"/>
              </a:ext>
            </a:extLst>
          </p:cNvPr>
          <p:cNvSpPr txBox="1"/>
          <p:nvPr/>
        </p:nvSpPr>
        <p:spPr>
          <a:xfrm>
            <a:off x="5899" y="200034"/>
            <a:ext cx="121919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Two markets. Two different clocks.</a:t>
            </a:r>
          </a:p>
        </p:txBody>
      </p:sp>
      <p:pic>
        <p:nvPicPr>
          <p:cNvPr id="3" name="Graphic 2" descr="Stopwatch 25% with solid fill">
            <a:extLst>
              <a:ext uri="{FF2B5EF4-FFF2-40B4-BE49-F238E27FC236}">
                <a16:creationId xmlns:a16="http://schemas.microsoft.com/office/drawing/2014/main" id="{9D6C2C34-15B3-9044-F36F-988556FB5E5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39631" y="1597556"/>
            <a:ext cx="2850560" cy="2850560"/>
          </a:xfrm>
          <a:prstGeom prst="rect">
            <a:avLst/>
          </a:prstGeom>
        </p:spPr>
      </p:pic>
      <p:pic>
        <p:nvPicPr>
          <p:cNvPr id="5" name="Graphic 4" descr="Stopwatch 33% with solid fill">
            <a:extLst>
              <a:ext uri="{FF2B5EF4-FFF2-40B4-BE49-F238E27FC236}">
                <a16:creationId xmlns:a16="http://schemas.microsoft.com/office/drawing/2014/main" id="{F2E88D17-3E4A-70D5-7616-3C7E6DB1F1B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01257" y="1597556"/>
            <a:ext cx="2850560" cy="28505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666066-54B7-D042-02EF-5A72B44641A2}"/>
              </a:ext>
            </a:extLst>
          </p:cNvPr>
          <p:cNvSpPr txBox="1"/>
          <p:nvPr/>
        </p:nvSpPr>
        <p:spPr>
          <a:xfrm>
            <a:off x="3070799" y="4328603"/>
            <a:ext cx="218822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DeFi</a:t>
            </a:r>
          </a:p>
          <a:p>
            <a:pPr algn="ctr"/>
            <a:r>
              <a:rPr lang="en-US" sz="3600" dirty="0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T+0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A0B87C-1F64-DC0D-ECE5-CA8ABF0FDB8D}"/>
              </a:ext>
            </a:extLst>
          </p:cNvPr>
          <p:cNvSpPr txBox="1"/>
          <p:nvPr/>
        </p:nvSpPr>
        <p:spPr>
          <a:xfrm>
            <a:off x="6926170" y="4328602"/>
            <a:ext cx="218822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TradFi</a:t>
            </a:r>
            <a:endParaRPr lang="en-US" sz="3600" dirty="0">
              <a:solidFill>
                <a:srgbClr val="ADFFCA"/>
              </a:solidFill>
              <a:latin typeface="Everett Medium" panose="020B0604000000000000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T+1</a:t>
            </a:r>
          </a:p>
        </p:txBody>
      </p:sp>
    </p:spTree>
    <p:extLst>
      <p:ext uri="{BB962C8B-B14F-4D97-AF65-F5344CB8AC3E}">
        <p14:creationId xmlns:p14="http://schemas.microsoft.com/office/powerpoint/2010/main" val="2021239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98B1D-EAC2-4418-9C38-D4CD26EA3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 descr="Building outline">
            <a:extLst>
              <a:ext uri="{FF2B5EF4-FFF2-40B4-BE49-F238E27FC236}">
                <a16:creationId xmlns:a16="http://schemas.microsoft.com/office/drawing/2014/main" id="{F2826B03-A30B-698C-9604-082E83B7BA8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606412" y="1921715"/>
            <a:ext cx="3014570" cy="301457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25D5C67-3703-7E6B-7AA5-D5C9325B9814}"/>
              </a:ext>
            </a:extLst>
          </p:cNvPr>
          <p:cNvSpPr txBox="1"/>
          <p:nvPr/>
        </p:nvSpPr>
        <p:spPr>
          <a:xfrm>
            <a:off x="0" y="135137"/>
            <a:ext cx="1219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0C755C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Don’t get stranded on the sidewalk.</a:t>
            </a:r>
          </a:p>
        </p:txBody>
      </p:sp>
      <p:pic>
        <p:nvPicPr>
          <p:cNvPr id="56" name="Graphic 55" descr="Confused person with solid fill">
            <a:extLst>
              <a:ext uri="{FF2B5EF4-FFF2-40B4-BE49-F238E27FC236}">
                <a16:creationId xmlns:a16="http://schemas.microsoft.com/office/drawing/2014/main" id="{6D401CCB-21F9-2E14-356E-39A32901ACB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73926" y="5204471"/>
            <a:ext cx="912300" cy="912300"/>
          </a:xfrm>
          <a:prstGeom prst="rect">
            <a:avLst/>
          </a:prstGeom>
        </p:spPr>
      </p:pic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FEBB71E4-1ACF-CA9C-D6CF-9D90C6E6303F}"/>
              </a:ext>
            </a:extLst>
          </p:cNvPr>
          <p:cNvSpPr/>
          <p:nvPr/>
        </p:nvSpPr>
        <p:spPr>
          <a:xfrm>
            <a:off x="3610406" y="1182820"/>
            <a:ext cx="5445104" cy="1011740"/>
          </a:xfrm>
          <a:prstGeom prst="curvedDownArrow">
            <a:avLst>
              <a:gd name="adj1" fmla="val 19515"/>
              <a:gd name="adj2" fmla="val 45298"/>
              <a:gd name="adj3" fmla="val 33746"/>
            </a:avLst>
          </a:prstGeom>
          <a:solidFill>
            <a:srgbClr val="0C755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8" name="Graphic 7" descr="Sunset scene outline">
            <a:extLst>
              <a:ext uri="{FF2B5EF4-FFF2-40B4-BE49-F238E27FC236}">
                <a16:creationId xmlns:a16="http://schemas.microsoft.com/office/drawing/2014/main" id="{1596CD75-B109-DCF8-71A9-98A21AB8495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48253" y="2150381"/>
            <a:ext cx="1551472" cy="1551472"/>
          </a:xfrm>
          <a:prstGeom prst="rect">
            <a:avLst/>
          </a:prstGeom>
        </p:spPr>
      </p:pic>
      <p:pic>
        <p:nvPicPr>
          <p:cNvPr id="54" name="Graphic 53" descr="Sunset scene outline">
            <a:extLst>
              <a:ext uri="{FF2B5EF4-FFF2-40B4-BE49-F238E27FC236}">
                <a16:creationId xmlns:a16="http://schemas.microsoft.com/office/drawing/2014/main" id="{E54D49F9-A4E4-90EC-9BC3-6A3452B7781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71100" y="2178762"/>
            <a:ext cx="1551472" cy="155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299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92C2A-F4D0-D5CA-A5CF-1A6A87905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EADDCD-104C-5D59-D434-FFE8460F762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0ED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B1437F-AE11-D5F6-AAF3-B57028EFCCFA}"/>
              </a:ext>
            </a:extLst>
          </p:cNvPr>
          <p:cNvSpPr txBox="1"/>
          <p:nvPr/>
        </p:nvSpPr>
        <p:spPr>
          <a:xfrm>
            <a:off x="0" y="135137"/>
            <a:ext cx="12192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0C755C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The Atomic Settlement Coin: </a:t>
            </a:r>
            <a:br>
              <a:rPr lang="en-US" sz="4400" dirty="0">
                <a:solidFill>
                  <a:srgbClr val="0C755C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</a:br>
            <a:r>
              <a:rPr lang="en-US" sz="4400" dirty="0">
                <a:solidFill>
                  <a:srgbClr val="0C755C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your temporary building pass.</a:t>
            </a:r>
          </a:p>
        </p:txBody>
      </p:sp>
      <p:pic>
        <p:nvPicPr>
          <p:cNvPr id="3" name="Graphic 2" descr="Employee badge with solid fill">
            <a:extLst>
              <a:ext uri="{FF2B5EF4-FFF2-40B4-BE49-F238E27FC236}">
                <a16:creationId xmlns:a16="http://schemas.microsoft.com/office/drawing/2014/main" id="{977240F7-38F3-DD07-775F-D811DC6AA31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094260" y="1669630"/>
            <a:ext cx="4088140" cy="40881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905443C-D92B-8B38-C8E2-02E209B3C1F0}"/>
              </a:ext>
            </a:extLst>
          </p:cNvPr>
          <p:cNvSpPr txBox="1"/>
          <p:nvPr/>
        </p:nvSpPr>
        <p:spPr>
          <a:xfrm>
            <a:off x="6418498" y="3108962"/>
            <a:ext cx="1109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D0EDEF"/>
                </a:solidFill>
                <a:latin typeface="Everett Medium" panose="020B0604000000000000" pitchFamily="34" charset="0"/>
              </a:rPr>
              <a:t>ASC</a:t>
            </a:r>
          </a:p>
        </p:txBody>
      </p:sp>
    </p:spTree>
    <p:extLst>
      <p:ext uri="{BB962C8B-B14F-4D97-AF65-F5344CB8AC3E}">
        <p14:creationId xmlns:p14="http://schemas.microsoft.com/office/powerpoint/2010/main" val="870941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CC6A8-3A88-ECDB-728C-AC4126469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876D08-CC6F-3294-8CA3-D2E5866EC0A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241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5FACC5-B83F-89E4-3912-5C4EC0A84B3A}"/>
              </a:ext>
            </a:extLst>
          </p:cNvPr>
          <p:cNvSpPr txBox="1"/>
          <p:nvPr/>
        </p:nvSpPr>
        <p:spPr>
          <a:xfrm>
            <a:off x="0" y="3090096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  <a:latin typeface="Everett Light" panose="020B0304000000000000" pitchFamily="34" charset="0"/>
              </a:rPr>
              <a:t>See the Atomic Settlement Coin at </a:t>
            </a:r>
            <a:r>
              <a:rPr lang="en-US" sz="3200" b="1" u="sng" dirty="0">
                <a:solidFill>
                  <a:srgbClr val="FFFFFF"/>
                </a:solidFill>
                <a:latin typeface="Everett Light" panose="020B0304000000000000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tradegix.com/products</a:t>
            </a:r>
            <a:endParaRPr lang="en-US" sz="3200" dirty="0">
              <a:solidFill>
                <a:srgbClr val="FFFFFF"/>
              </a:solidFill>
              <a:latin typeface="Everett Light" panose="020B0304000000000000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578EEC-02A7-7E02-39CC-4EB47A34A076}"/>
              </a:ext>
            </a:extLst>
          </p:cNvPr>
          <p:cNvSpPr txBox="1"/>
          <p:nvPr/>
        </p:nvSpPr>
        <p:spPr>
          <a:xfrm>
            <a:off x="-5904" y="325073"/>
            <a:ext cx="12192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19E280"/>
                </a:solidFill>
                <a:effectLst/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Providing certainty during the overnight gap: Architecture into Action</a:t>
            </a:r>
            <a:r>
              <a:rPr lang="en-US" sz="4400" dirty="0">
                <a:solidFill>
                  <a:srgbClr val="19E280"/>
                </a:solidFill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US" sz="4400" dirty="0">
              <a:solidFill>
                <a:srgbClr val="19E280"/>
              </a:solidFill>
              <a:effectLst/>
              <a:latin typeface="Everett Medium" panose="020B0604000000000000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2B2B1A-BEAD-3F30-69FD-2547EF73C71F}"/>
              </a:ext>
            </a:extLst>
          </p:cNvPr>
          <p:cNvSpPr txBox="1"/>
          <p:nvPr/>
        </p:nvSpPr>
        <p:spPr>
          <a:xfrm>
            <a:off x="112083" y="6290169"/>
            <a:ext cx="1008200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Everett Light" panose="020B0304000000000000" pitchFamily="34" charset="0"/>
              </a:rPr>
              <a:t>The Atomic Settlement Coin is patent pending and subject to rule changes filed with and approved by the Securities and Exchange Commission.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38FFC8C-CCBE-F902-B30B-472C21D3F2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165" y="5825169"/>
            <a:ext cx="1460091" cy="64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749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89</Words>
  <Application>Microsoft Office PowerPoint</Application>
  <PresentationFormat>Widescreen</PresentationFormat>
  <Paragraphs>15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Everett Light</vt:lpstr>
      <vt:lpstr>Everett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Alexis Levenson</dc:creator>
  <cp:lastModifiedBy>Alexis Levenson</cp:lastModifiedBy>
  <cp:revision>18</cp:revision>
  <dcterms:created xsi:type="dcterms:W3CDTF">2026-04-07T18:31:25Z</dcterms:created>
  <dcterms:modified xsi:type="dcterms:W3CDTF">2026-04-13T17:57:07Z</dcterms:modified>
</cp:coreProperties>
</file>