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5" r:id="rId4"/>
    <p:sldId id="264" r:id="rId5"/>
    <p:sldId id="266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C15C"/>
    <a:srgbClr val="FF704A"/>
    <a:srgbClr val="19E280"/>
    <a:srgbClr val="0C755C"/>
    <a:srgbClr val="202777"/>
    <a:srgbClr val="124143"/>
    <a:srgbClr val="ADFFCA"/>
    <a:srgbClr val="D0EDEF"/>
    <a:srgbClr val="09134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58"/>
  </p:normalViewPr>
  <p:slideViewPr>
    <p:cSldViewPr snapToGrid="0">
      <p:cViewPr varScale="1">
        <p:scale>
          <a:sx n="81" d="100"/>
          <a:sy n="81" d="100"/>
        </p:scale>
        <p:origin x="40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168FF-EC25-A14D-9D97-633D87F9404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0A709-29EF-6641-B02E-7A6D301E8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04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0A709-29EF-6641-B02E-7A6D301E83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59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0A709-29EF-6641-B02E-7A6D301E83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0F5D8-81B2-3F91-8D27-D83DE8BE6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858BB3-DACD-60BD-5773-9A2999AC31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CE4C7A-FFDC-BCD7-1FAD-89ECC8F71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2B37F-7F0C-B314-0174-0D81B8A5CD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0A709-29EF-6641-B02E-7A6D301E83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0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905E-1B4B-A216-7CCA-852797E96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81594-8904-99AE-80F4-CD8BEE976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1865D-F79D-FD59-01AF-155AB15A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8A0CD-7631-A8CA-0025-2FBD14AD4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D0B92-ACE1-8F53-43E2-6F144DB4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5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EF4E0-46A6-7FEF-18DF-34876C5BF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F627-6090-17C2-0C0C-7B19C8479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0EDD4-86ED-C2AA-0F53-F759D65E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5D20F-7B98-4F0C-255E-25C65F39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06A01-AA20-48EA-9E07-98A2A81C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4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E2AD6-42BD-A86A-6164-68B646FA8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85EEC-E617-15BA-E2F4-6E51C5E57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370BE-8BE6-89D5-E7DD-BC1CDEC5C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0A7AC-576E-6215-7725-2ED3D20F0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3551B-30D9-8E5C-D2C1-2ECD96A6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0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9887-AC73-C63A-EB6A-4CB7EF8C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D78CE-BDF2-AC94-B483-AA529CC9A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A34F5-79A6-5DFB-E660-E8F8A0DAB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62403-3307-379B-705A-AE7F52B0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AFF84-C83D-56FC-938E-98A064DB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9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2540-2A8E-B54E-ED13-27EBC0B6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619FB-C5F1-CB8B-1A89-340DD785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3E2F6-87A4-DEA0-88CB-CEB1539F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A80FA-A813-71A2-9A64-1B48EFFD2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4DEC6-030D-6448-58BE-36D7BB293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4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8F96-99FE-753F-53BB-F0680002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2576E-C449-7B12-B0A6-6B320D665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DE0B7-33BF-A0D3-A43F-F85CFE690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0DFB7-0F0A-7180-5C08-3A4DA9A73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0E984-E76D-5439-2D28-05521891A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706C1-E4A5-5FB3-3411-B8E3B575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6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EFF97-F3F5-C611-182A-E2ED44E6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5B60A-B71C-6E93-9F27-F75D912CF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19662-E71A-F199-2A10-86C7E4EDF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BB9B4-5B9F-3CE5-51CE-766C6E228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32F16E-EB7A-49AB-D890-7A8DB8C8D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76CF5-3802-6AC6-1C22-9B283BE4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A08D6F-C542-C53F-9D2F-EB6B84541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BA78AB-0219-5CCD-5A49-2DA47E21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8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79CA-28C8-1962-B085-C2FF4478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187D2-C1B3-D09A-2A2C-4920125D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E29E-6116-5B15-B7A0-7B3614D0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5DC41-911D-E8C4-1042-036D6BCE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6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BA10A-F340-15A6-18C1-395F2084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2B011-023B-F5E0-1571-B15FA1F4D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15D08-B346-B55B-50A2-1E3DBD5D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09661-158F-9420-1D3E-27173010A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6263-ED02-C749-045B-88B4B7C66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4A480-FC14-15BC-92E2-AE776C21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3BEE9-3428-5A3D-A511-37E7CEC31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01F71-84AB-C190-C880-CA3C72F3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1F3E6-E651-54A1-C23B-CD825782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2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CB7D0-0E89-ACC0-4053-81F11839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A24B71-8AF4-8C9D-E525-5544DBDE2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B5BB5-E001-43F9-72AF-274334031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B7F74-61F5-3E18-845F-E204FB8D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7325C-EBCC-62D9-AE3E-4A59F372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F5A0-A598-32CF-85B4-C013BE5A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6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963D0-7FF0-D2F3-9352-893D3FEB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38E48-792D-B2EA-05EE-E10228A9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23AA9-DBEF-C75E-C966-E8EA51EAF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33C66-DA16-4D59-91A0-8B1E85720C7C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10E9-EC09-50B1-1B41-642C2A2E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98194-C8FC-BA47-7E99-B0F901E40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4DEEC-3A39-4B06-8ADA-6CA160E2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5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search?q=https://tradegix.com/product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F1D55F6D-0653-9CB3-4D74-2B3E7B7EC63B}"/>
              </a:ext>
            </a:extLst>
          </p:cNvPr>
          <p:cNvSpPr/>
          <p:nvPr/>
        </p:nvSpPr>
        <p:spPr>
          <a:xfrm>
            <a:off x="-5904" y="0"/>
            <a:ext cx="12192000" cy="6858000"/>
          </a:xfrm>
          <a:prstGeom prst="rect">
            <a:avLst/>
          </a:prstGeom>
          <a:solidFill>
            <a:srgbClr val="1241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rgbClr val="19E280"/>
              </a:solidFill>
              <a:latin typeface="Everett Medium" panose="020B0604000000000000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4206CB-7CC6-0715-48A4-24DE14BA0EFE}"/>
              </a:ext>
            </a:extLst>
          </p:cNvPr>
          <p:cNvSpPr txBox="1"/>
          <p:nvPr/>
        </p:nvSpPr>
        <p:spPr>
          <a:xfrm>
            <a:off x="-5904" y="301480"/>
            <a:ext cx="1219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 should you have to buy the entire building </a:t>
            </a:r>
            <a:br>
              <a:rPr lang="en-US" sz="40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you only need a few floors?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C161BD-4936-D015-A76B-4489CFDE42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165" y="5825169"/>
            <a:ext cx="1460091" cy="649919"/>
          </a:xfrm>
          <a:prstGeom prst="rect">
            <a:avLst/>
          </a:prstGeom>
        </p:spPr>
      </p:pic>
      <p:sp>
        <p:nvSpPr>
          <p:cNvPr id="5" name="Right Brace 4">
            <a:extLst>
              <a:ext uri="{FF2B5EF4-FFF2-40B4-BE49-F238E27FC236}">
                <a16:creationId xmlns:a16="http://schemas.microsoft.com/office/drawing/2014/main" id="{273A4B85-ABD9-F033-219D-D5D5BEE23BCF}"/>
              </a:ext>
            </a:extLst>
          </p:cNvPr>
          <p:cNvSpPr/>
          <p:nvPr/>
        </p:nvSpPr>
        <p:spPr>
          <a:xfrm>
            <a:off x="7209010" y="3611877"/>
            <a:ext cx="318565" cy="1296385"/>
          </a:xfrm>
          <a:prstGeom prst="rightBrace">
            <a:avLst>
              <a:gd name="adj1" fmla="val 58333"/>
              <a:gd name="adj2" fmla="val 50000"/>
            </a:avLst>
          </a:prstGeom>
          <a:ln w="57150">
            <a:solidFill>
              <a:srgbClr val="19E2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593478-86B3-BDB7-78CF-1CB6ADE7FABB}"/>
              </a:ext>
            </a:extLst>
          </p:cNvPr>
          <p:cNvSpPr txBox="1"/>
          <p:nvPr/>
        </p:nvSpPr>
        <p:spPr>
          <a:xfrm>
            <a:off x="7539381" y="3863935"/>
            <a:ext cx="65753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$</a:t>
            </a:r>
          </a:p>
        </p:txBody>
      </p:sp>
      <p:pic>
        <p:nvPicPr>
          <p:cNvPr id="3" name="Graphic 2" descr="Building outline">
            <a:extLst>
              <a:ext uri="{FF2B5EF4-FFF2-40B4-BE49-F238E27FC236}">
                <a16:creationId xmlns:a16="http://schemas.microsoft.com/office/drawing/2014/main" id="{C0D064F0-F87E-8A6E-4200-EF0BACDD337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85029" y="2121311"/>
            <a:ext cx="4327163" cy="432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80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D54CA-4910-CAD6-902A-B626E33A4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41C2D2-8B49-E513-B0C3-6A9B79A74EFE}"/>
              </a:ext>
            </a:extLst>
          </p:cNvPr>
          <p:cNvSpPr/>
          <p:nvPr/>
        </p:nvSpPr>
        <p:spPr>
          <a:xfrm>
            <a:off x="0" y="-8311"/>
            <a:ext cx="12192000" cy="6858000"/>
          </a:xfrm>
          <a:prstGeom prst="rect">
            <a:avLst/>
          </a:prstGeom>
          <a:solidFill>
            <a:srgbClr val="0C75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CE0176-964E-84F0-4578-A9C5C05DFF4A}"/>
              </a:ext>
            </a:extLst>
          </p:cNvPr>
          <p:cNvSpPr txBox="1"/>
          <p:nvPr/>
        </p:nvSpPr>
        <p:spPr>
          <a:xfrm>
            <a:off x="5899" y="200034"/>
            <a:ext cx="12191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Traditional shares are a single, rigid box.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666066-54B7-D042-02EF-5A72B44641A2}"/>
              </a:ext>
            </a:extLst>
          </p:cNvPr>
          <p:cNvSpPr txBox="1"/>
          <p:nvPr/>
        </p:nvSpPr>
        <p:spPr>
          <a:xfrm>
            <a:off x="6571884" y="1904523"/>
            <a:ext cx="2893812" cy="2816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One Share = 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Dividend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Growth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Voting</a:t>
            </a:r>
          </a:p>
        </p:txBody>
      </p:sp>
      <p:pic>
        <p:nvPicPr>
          <p:cNvPr id="4" name="Graphic 3" descr="Cube with solid fill">
            <a:extLst>
              <a:ext uri="{FF2B5EF4-FFF2-40B4-BE49-F238E27FC236}">
                <a16:creationId xmlns:a16="http://schemas.microsoft.com/office/drawing/2014/main" id="{35F5747B-A46D-2877-276C-C71413C5A8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799773">
            <a:off x="3736106" y="1250163"/>
            <a:ext cx="2367594" cy="42340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C09564-7FAE-81D6-E4AD-60A4A8A601CD}"/>
              </a:ext>
            </a:extLst>
          </p:cNvPr>
          <p:cNvSpPr txBox="1"/>
          <p:nvPr/>
        </p:nvSpPr>
        <p:spPr>
          <a:xfrm>
            <a:off x="7719046" y="3105554"/>
            <a:ext cx="597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8C9CE-5CB0-1770-6019-E49F19CB36C5}"/>
              </a:ext>
            </a:extLst>
          </p:cNvPr>
          <p:cNvSpPr txBox="1"/>
          <p:nvPr/>
        </p:nvSpPr>
        <p:spPr>
          <a:xfrm>
            <a:off x="7700562" y="3806998"/>
            <a:ext cx="597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dirty="0">
                <a:solidFill>
                  <a:srgbClr val="ADFFC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2123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98B1D-EAC2-4418-9C38-D4CD26EA3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B25D5C67-3703-7E6B-7AA5-D5C9325B9814}"/>
              </a:ext>
            </a:extLst>
          </p:cNvPr>
          <p:cNvSpPr txBox="1"/>
          <p:nvPr/>
        </p:nvSpPr>
        <p:spPr>
          <a:xfrm>
            <a:off x="0" y="135137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One size rarely fits all.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7A0AD61-0D7A-F399-E639-A49431F5719C}"/>
              </a:ext>
            </a:extLst>
          </p:cNvPr>
          <p:cNvGrpSpPr/>
          <p:nvPr/>
        </p:nvGrpSpPr>
        <p:grpSpPr>
          <a:xfrm>
            <a:off x="5064310" y="4183647"/>
            <a:ext cx="2063379" cy="2268873"/>
            <a:chOff x="5062791" y="3160058"/>
            <a:chExt cx="2063379" cy="2268873"/>
          </a:xfrm>
        </p:grpSpPr>
        <p:pic>
          <p:nvPicPr>
            <p:cNvPr id="56" name="Graphic 55" descr="Confused person with solid fill">
              <a:extLst>
                <a:ext uri="{FF2B5EF4-FFF2-40B4-BE49-F238E27FC236}">
                  <a16:creationId xmlns:a16="http://schemas.microsoft.com/office/drawing/2014/main" id="{6D401CCB-21F9-2E14-356E-39A32901ACB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t="21141" r="815"/>
            <a:stretch>
              <a:fillRect/>
            </a:stretch>
          </p:blipFill>
          <p:spPr>
            <a:xfrm>
              <a:off x="5062791" y="3788390"/>
              <a:ext cx="2063379" cy="1640541"/>
            </a:xfrm>
            <a:prstGeom prst="rect">
              <a:avLst/>
            </a:prstGeom>
          </p:spPr>
        </p:pic>
        <p:pic>
          <p:nvPicPr>
            <p:cNvPr id="6" name="Graphic 5" descr="Sad face with solid fill with solid fill">
              <a:extLst>
                <a:ext uri="{FF2B5EF4-FFF2-40B4-BE49-F238E27FC236}">
                  <a16:creationId xmlns:a16="http://schemas.microsoft.com/office/drawing/2014/main" id="{BBE22E21-DEA2-6E7B-3BC3-3FC972FBA5C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738749" y="3160058"/>
              <a:ext cx="692522" cy="692522"/>
            </a:xfrm>
            <a:prstGeom prst="rect">
              <a:avLst/>
            </a:prstGeom>
          </p:spPr>
        </p:pic>
      </p:grpSp>
      <p:pic>
        <p:nvPicPr>
          <p:cNvPr id="11" name="Graphic 10" descr="Cube with solid fill">
            <a:extLst>
              <a:ext uri="{FF2B5EF4-FFF2-40B4-BE49-F238E27FC236}">
                <a16:creationId xmlns:a16="http://schemas.microsoft.com/office/drawing/2014/main" id="{718429F5-B8CA-5284-8C3D-F3B923F0CC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493770" y="1024810"/>
            <a:ext cx="2061028" cy="3685766"/>
          </a:xfrm>
          <a:prstGeom prst="rect">
            <a:avLst/>
          </a:prstGeom>
        </p:spPr>
      </p:pic>
      <p:pic>
        <p:nvPicPr>
          <p:cNvPr id="12" name="Graphic 11" descr="Cube with solid fill">
            <a:extLst>
              <a:ext uri="{FF2B5EF4-FFF2-40B4-BE49-F238E27FC236}">
                <a16:creationId xmlns:a16="http://schemas.microsoft.com/office/drawing/2014/main" id="{C8C16930-4A53-F983-C68A-471B9FD11F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1723655" y="1024808"/>
            <a:ext cx="2061028" cy="3685766"/>
          </a:xfrm>
          <a:prstGeom prst="rect">
            <a:avLst/>
          </a:prstGeom>
        </p:spPr>
      </p:pic>
      <p:pic>
        <p:nvPicPr>
          <p:cNvPr id="13" name="Graphic 12" descr="Cube with solid fill">
            <a:extLst>
              <a:ext uri="{FF2B5EF4-FFF2-40B4-BE49-F238E27FC236}">
                <a16:creationId xmlns:a16="http://schemas.microsoft.com/office/drawing/2014/main" id="{62EAE82F-4A00-A5AE-E253-C3AA95F5261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>
            <a:off x="5101116" y="1024805"/>
            <a:ext cx="2061028" cy="3685766"/>
          </a:xfrm>
          <a:prstGeom prst="rect">
            <a:avLst/>
          </a:prstGeom>
        </p:spPr>
      </p:pic>
      <p:sp>
        <p:nvSpPr>
          <p:cNvPr id="19" name="Parallelogram 18">
            <a:extLst>
              <a:ext uri="{FF2B5EF4-FFF2-40B4-BE49-F238E27FC236}">
                <a16:creationId xmlns:a16="http://schemas.microsoft.com/office/drawing/2014/main" id="{A0D6BC64-D9EE-ED91-4615-75BC0C82CE12}"/>
              </a:ext>
            </a:extLst>
          </p:cNvPr>
          <p:cNvSpPr/>
          <p:nvPr/>
        </p:nvSpPr>
        <p:spPr>
          <a:xfrm flipH="1">
            <a:off x="1579118" y="2796987"/>
            <a:ext cx="1759379" cy="712696"/>
          </a:xfrm>
          <a:prstGeom prst="parallelogram">
            <a:avLst>
              <a:gd name="adj" fmla="val 399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8D721B-22FA-5A72-7A90-6ED0F918E0B7}"/>
              </a:ext>
            </a:extLst>
          </p:cNvPr>
          <p:cNvSpPr txBox="1"/>
          <p:nvPr/>
        </p:nvSpPr>
        <p:spPr>
          <a:xfrm>
            <a:off x="1192704" y="2958644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202777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DIVIDENDS</a:t>
            </a: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DE68E6E9-BF1E-05D0-544D-E32C0AE1671D}"/>
              </a:ext>
            </a:extLst>
          </p:cNvPr>
          <p:cNvSpPr/>
          <p:nvPr/>
        </p:nvSpPr>
        <p:spPr>
          <a:xfrm flipH="1">
            <a:off x="8360907" y="2835083"/>
            <a:ext cx="1759379" cy="712696"/>
          </a:xfrm>
          <a:prstGeom prst="parallelogram">
            <a:avLst>
              <a:gd name="adj" fmla="val 399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70195AAC-6691-9FB3-EB7B-CA4269B17E90}"/>
              </a:ext>
            </a:extLst>
          </p:cNvPr>
          <p:cNvSpPr/>
          <p:nvPr/>
        </p:nvSpPr>
        <p:spPr>
          <a:xfrm flipH="1">
            <a:off x="4933137" y="2823014"/>
            <a:ext cx="1759379" cy="712696"/>
          </a:xfrm>
          <a:prstGeom prst="parallelogram">
            <a:avLst>
              <a:gd name="adj" fmla="val 399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23C586-B21E-56B3-72B2-F8231E42B62D}"/>
              </a:ext>
            </a:extLst>
          </p:cNvPr>
          <p:cNvSpPr txBox="1"/>
          <p:nvPr/>
        </p:nvSpPr>
        <p:spPr>
          <a:xfrm>
            <a:off x="7952538" y="2958644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FF704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VOTING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EBA76F-F592-FF32-0F69-21E9CE7478E5}"/>
              </a:ext>
            </a:extLst>
          </p:cNvPr>
          <p:cNvSpPr txBox="1"/>
          <p:nvPr/>
        </p:nvSpPr>
        <p:spPr>
          <a:xfrm>
            <a:off x="4559884" y="2958644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19E280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GROWTH</a:t>
            </a:r>
          </a:p>
        </p:txBody>
      </p:sp>
    </p:spTree>
    <p:extLst>
      <p:ext uri="{BB962C8B-B14F-4D97-AF65-F5344CB8AC3E}">
        <p14:creationId xmlns:p14="http://schemas.microsoft.com/office/powerpoint/2010/main" val="374529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92C2A-F4D0-D5CA-A5CF-1A6A87905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EADDCD-104C-5D59-D434-FFE8460F762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0E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B1437F-AE11-D5F6-AAF3-B57028EFCCFA}"/>
              </a:ext>
            </a:extLst>
          </p:cNvPr>
          <p:cNvSpPr txBox="1"/>
          <p:nvPr/>
        </p:nvSpPr>
        <p:spPr>
          <a:xfrm>
            <a:off x="0" y="135137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C75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GIDX Digital Strips: making shares modular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910B787-279A-F3FA-7B2C-2126526BA9E8}"/>
              </a:ext>
            </a:extLst>
          </p:cNvPr>
          <p:cNvGrpSpPr/>
          <p:nvPr/>
        </p:nvGrpSpPr>
        <p:grpSpPr>
          <a:xfrm>
            <a:off x="5674687" y="1156269"/>
            <a:ext cx="842625" cy="5349757"/>
            <a:chOff x="6341806" y="1315552"/>
            <a:chExt cx="842625" cy="534975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3BE8950-D5D7-7B9D-4F32-BFECACAFC5D1}"/>
                </a:ext>
              </a:extLst>
            </p:cNvPr>
            <p:cNvSpPr/>
            <p:nvPr/>
          </p:nvSpPr>
          <p:spPr>
            <a:xfrm>
              <a:off x="6341806" y="1504335"/>
              <a:ext cx="842625" cy="4967257"/>
            </a:xfrm>
            <a:prstGeom prst="rect">
              <a:avLst/>
            </a:prstGeom>
            <a:solidFill>
              <a:srgbClr val="0C755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790BE4A-95BF-9455-30BD-1FC0BBC105A3}"/>
                </a:ext>
              </a:extLst>
            </p:cNvPr>
            <p:cNvSpPr/>
            <p:nvPr/>
          </p:nvSpPr>
          <p:spPr>
            <a:xfrm>
              <a:off x="6341806" y="1315552"/>
              <a:ext cx="825909" cy="395257"/>
            </a:xfrm>
            <a:prstGeom prst="ellipse">
              <a:avLst/>
            </a:prstGeom>
            <a:solidFill>
              <a:srgbClr val="0C755C"/>
            </a:solidFill>
            <a:ln>
              <a:solidFill>
                <a:srgbClr val="12414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C394099-E8F9-A615-831A-69DD4589FED7}"/>
                </a:ext>
              </a:extLst>
            </p:cNvPr>
            <p:cNvSpPr/>
            <p:nvPr/>
          </p:nvSpPr>
          <p:spPr>
            <a:xfrm>
              <a:off x="6358522" y="6270052"/>
              <a:ext cx="825909" cy="395257"/>
            </a:xfrm>
            <a:prstGeom prst="ellipse">
              <a:avLst/>
            </a:prstGeom>
            <a:solidFill>
              <a:srgbClr val="0C755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Graphic 11" descr="Cube with solid fill">
            <a:extLst>
              <a:ext uri="{FF2B5EF4-FFF2-40B4-BE49-F238E27FC236}">
                <a16:creationId xmlns:a16="http://schemas.microsoft.com/office/drawing/2014/main" id="{8526B49D-81F3-A20A-5B14-28ABCF28AE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6795630">
            <a:off x="5999413" y="1068814"/>
            <a:ext cx="1557851" cy="2785928"/>
          </a:xfrm>
          <a:prstGeom prst="rect">
            <a:avLst/>
          </a:prstGeom>
        </p:spPr>
      </p:pic>
      <p:pic>
        <p:nvPicPr>
          <p:cNvPr id="13" name="Graphic 12" descr="Cube with solid fill">
            <a:extLst>
              <a:ext uri="{FF2B5EF4-FFF2-40B4-BE49-F238E27FC236}">
                <a16:creationId xmlns:a16="http://schemas.microsoft.com/office/drawing/2014/main" id="{893D4C66-2B0D-E25A-4B94-7BDFEC6321A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883072">
            <a:off x="6010045" y="4068383"/>
            <a:ext cx="1557851" cy="2797768"/>
          </a:xfrm>
          <a:prstGeom prst="rect">
            <a:avLst/>
          </a:prstGeom>
        </p:spPr>
      </p:pic>
      <p:pic>
        <p:nvPicPr>
          <p:cNvPr id="15" name="Graphic 14" descr="Cube with solid fill">
            <a:extLst>
              <a:ext uri="{FF2B5EF4-FFF2-40B4-BE49-F238E27FC236}">
                <a16:creationId xmlns:a16="http://schemas.microsoft.com/office/drawing/2014/main" id="{4236EA1D-A6B2-A758-BBF9-320727375A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4230064" flipV="1">
            <a:off x="4644077" y="2699903"/>
            <a:ext cx="1557851" cy="263378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F647929-0166-42C3-30BB-C36165614EE2}"/>
              </a:ext>
            </a:extLst>
          </p:cNvPr>
          <p:cNvSpPr txBox="1"/>
          <p:nvPr/>
        </p:nvSpPr>
        <p:spPr>
          <a:xfrm>
            <a:off x="7333932" y="2384071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202777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DIVIDENDS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0D226F-B306-79DF-8934-583E532E12F1}"/>
              </a:ext>
            </a:extLst>
          </p:cNvPr>
          <p:cNvSpPr txBox="1"/>
          <p:nvPr/>
        </p:nvSpPr>
        <p:spPr>
          <a:xfrm>
            <a:off x="7165192" y="5400665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FF704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VOTING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3B1C60-6305-ECCA-8941-FDF4B30DC27C}"/>
              </a:ext>
            </a:extLst>
          </p:cNvPr>
          <p:cNvSpPr txBox="1"/>
          <p:nvPr/>
        </p:nvSpPr>
        <p:spPr>
          <a:xfrm>
            <a:off x="2403090" y="3830427"/>
            <a:ext cx="2568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100" dirty="0">
                <a:solidFill>
                  <a:srgbClr val="05C1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GROWTH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D34DE28-BEEF-9AF9-8740-A3E5E46CB19E}"/>
              </a:ext>
            </a:extLst>
          </p:cNvPr>
          <p:cNvCxnSpPr>
            <a:cxnSpLocks/>
          </p:cNvCxnSpPr>
          <p:nvPr/>
        </p:nvCxnSpPr>
        <p:spPr>
          <a:xfrm flipV="1">
            <a:off x="6469141" y="4832213"/>
            <a:ext cx="4618" cy="283914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6EBA09A-524E-8C35-4BFB-E6BDF32764FA}"/>
              </a:ext>
            </a:extLst>
          </p:cNvPr>
          <p:cNvCxnSpPr>
            <a:cxnSpLocks/>
          </p:cNvCxnSpPr>
          <p:nvPr/>
        </p:nvCxnSpPr>
        <p:spPr>
          <a:xfrm flipV="1">
            <a:off x="6441901" y="5279498"/>
            <a:ext cx="4618" cy="283914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426F2D6-9D9C-CBB7-365D-69190E63E1B8}"/>
              </a:ext>
            </a:extLst>
          </p:cNvPr>
          <p:cNvCxnSpPr>
            <a:cxnSpLocks/>
          </p:cNvCxnSpPr>
          <p:nvPr/>
        </p:nvCxnSpPr>
        <p:spPr>
          <a:xfrm flipV="1">
            <a:off x="6469141" y="1833477"/>
            <a:ext cx="4618" cy="283914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546C9C3-43C9-D65B-13E5-2E4963EABF73}"/>
              </a:ext>
            </a:extLst>
          </p:cNvPr>
          <p:cNvCxnSpPr>
            <a:cxnSpLocks/>
          </p:cNvCxnSpPr>
          <p:nvPr/>
        </p:nvCxnSpPr>
        <p:spPr>
          <a:xfrm flipV="1">
            <a:off x="6441901" y="2268964"/>
            <a:ext cx="4618" cy="283914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1073B5B-0A38-DF9F-679B-629132B291A7}"/>
              </a:ext>
            </a:extLst>
          </p:cNvPr>
          <p:cNvCxnSpPr>
            <a:cxnSpLocks/>
          </p:cNvCxnSpPr>
          <p:nvPr/>
        </p:nvCxnSpPr>
        <p:spPr>
          <a:xfrm flipV="1">
            <a:off x="5742390" y="3387081"/>
            <a:ext cx="0" cy="340410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5A141DA-0280-0866-9DB4-16441FAB06FE}"/>
              </a:ext>
            </a:extLst>
          </p:cNvPr>
          <p:cNvCxnSpPr>
            <a:cxnSpLocks/>
          </p:cNvCxnSpPr>
          <p:nvPr/>
        </p:nvCxnSpPr>
        <p:spPr>
          <a:xfrm flipV="1">
            <a:off x="5724693" y="3854581"/>
            <a:ext cx="4618" cy="283914"/>
          </a:xfrm>
          <a:prstGeom prst="line">
            <a:avLst/>
          </a:prstGeom>
          <a:ln w="76200">
            <a:solidFill>
              <a:srgbClr val="0C75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941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02BAA-D318-0174-F5C5-605B3E997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53C32EF-1871-54E3-A724-56A65B92A89C}"/>
              </a:ext>
            </a:extLst>
          </p:cNvPr>
          <p:cNvSpPr/>
          <p:nvPr/>
        </p:nvSpPr>
        <p:spPr>
          <a:xfrm>
            <a:off x="5904" y="0"/>
            <a:ext cx="12192000" cy="6858000"/>
          </a:xfrm>
          <a:prstGeom prst="rect">
            <a:avLst/>
          </a:prstGeom>
          <a:solidFill>
            <a:srgbClr val="D0E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75B8BE-2F32-F772-2900-5F7FF67E5DA2}"/>
              </a:ext>
            </a:extLst>
          </p:cNvPr>
          <p:cNvSpPr txBox="1"/>
          <p:nvPr/>
        </p:nvSpPr>
        <p:spPr>
          <a:xfrm>
            <a:off x="-5904" y="301480"/>
            <a:ext cx="1219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C755C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GIDX Digital Strips: </a:t>
            </a:r>
            <a:br>
              <a:rPr lang="en-US" sz="4000" dirty="0">
                <a:solidFill>
                  <a:srgbClr val="0C755C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0C755C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choose your floor, choose your focus</a:t>
            </a:r>
          </a:p>
        </p:txBody>
      </p:sp>
      <p:pic>
        <p:nvPicPr>
          <p:cNvPr id="2" name="Graphic 1" descr="Building outline">
            <a:extLst>
              <a:ext uri="{FF2B5EF4-FFF2-40B4-BE49-F238E27FC236}">
                <a16:creationId xmlns:a16="http://schemas.microsoft.com/office/drawing/2014/main" id="{4170BBAF-1EB4-E30B-9940-34B5DDC98F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37419" y="2121311"/>
            <a:ext cx="4327163" cy="432716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423C55B-434F-235C-2C7E-6ABB25464B15}"/>
              </a:ext>
            </a:extLst>
          </p:cNvPr>
          <p:cNvSpPr/>
          <p:nvPr/>
        </p:nvSpPr>
        <p:spPr>
          <a:xfrm>
            <a:off x="3849144" y="3162054"/>
            <a:ext cx="4725383" cy="873105"/>
          </a:xfrm>
          <a:prstGeom prst="rect">
            <a:avLst/>
          </a:prstGeom>
          <a:noFill/>
          <a:ln w="28575">
            <a:solidFill>
              <a:srgbClr val="2027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310D8A-1415-AC33-6CE6-DC70EFEF60AD}"/>
              </a:ext>
            </a:extLst>
          </p:cNvPr>
          <p:cNvSpPr/>
          <p:nvPr/>
        </p:nvSpPr>
        <p:spPr>
          <a:xfrm>
            <a:off x="3859963" y="4100052"/>
            <a:ext cx="4725383" cy="831807"/>
          </a:xfrm>
          <a:prstGeom prst="rect">
            <a:avLst/>
          </a:prstGeom>
          <a:noFill/>
          <a:ln w="28575">
            <a:solidFill>
              <a:srgbClr val="19E2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1F5946-CDBE-0EF6-437E-E3F5CDE25F9D}"/>
              </a:ext>
            </a:extLst>
          </p:cNvPr>
          <p:cNvSpPr/>
          <p:nvPr/>
        </p:nvSpPr>
        <p:spPr>
          <a:xfrm>
            <a:off x="3864881" y="5001669"/>
            <a:ext cx="4725383" cy="831807"/>
          </a:xfrm>
          <a:prstGeom prst="rect">
            <a:avLst/>
          </a:prstGeom>
          <a:noFill/>
          <a:ln w="28575">
            <a:solidFill>
              <a:srgbClr val="FF70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CD2FFD-FAAC-5947-C46C-F7943F32D1AB}"/>
              </a:ext>
            </a:extLst>
          </p:cNvPr>
          <p:cNvSpPr txBox="1"/>
          <p:nvPr/>
        </p:nvSpPr>
        <p:spPr>
          <a:xfrm>
            <a:off x="6074686" y="3352477"/>
            <a:ext cx="24937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202777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Dividends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57BC72-590B-C8EC-41AD-405E09D6EE5F}"/>
              </a:ext>
            </a:extLst>
          </p:cNvPr>
          <p:cNvSpPr txBox="1"/>
          <p:nvPr/>
        </p:nvSpPr>
        <p:spPr>
          <a:xfrm>
            <a:off x="6074686" y="5171443"/>
            <a:ext cx="24937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FF704A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Voting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D9DE99-4AF8-09DB-0521-AE4DCFA14C88}"/>
              </a:ext>
            </a:extLst>
          </p:cNvPr>
          <p:cNvSpPr txBox="1"/>
          <p:nvPr/>
        </p:nvSpPr>
        <p:spPr>
          <a:xfrm>
            <a:off x="6075535" y="4259371"/>
            <a:ext cx="25098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05C15C"/>
                </a:solidFill>
                <a:latin typeface="Everett Medium" panose="020B0604000000000000" pitchFamily="34" charset="0"/>
                <a:cs typeface="Times New Roman" panose="02020603050405020304" pitchFamily="18" charset="0"/>
              </a:rPr>
              <a:t>Growth</a:t>
            </a:r>
          </a:p>
        </p:txBody>
      </p:sp>
    </p:spTree>
    <p:extLst>
      <p:ext uri="{BB962C8B-B14F-4D97-AF65-F5344CB8AC3E}">
        <p14:creationId xmlns:p14="http://schemas.microsoft.com/office/powerpoint/2010/main" val="90784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CC6A8-3A88-ECDB-728C-AC4126469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876D08-CC6F-3294-8CA3-D2E5866EC0A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41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FACC5-B83F-89E4-3912-5C4EC0A84B3A}"/>
              </a:ext>
            </a:extLst>
          </p:cNvPr>
          <p:cNvSpPr txBox="1"/>
          <p:nvPr/>
        </p:nvSpPr>
        <p:spPr>
          <a:xfrm>
            <a:off x="0" y="3090096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  <a:latin typeface="Everett Light" panose="020B0304000000000000" pitchFamily="34" charset="0"/>
              </a:rPr>
              <a:t>See the GIDX Digital Strips at </a:t>
            </a:r>
            <a:r>
              <a:rPr lang="en-US" sz="3200" b="1" u="sng" dirty="0">
                <a:solidFill>
                  <a:srgbClr val="FFFFFF"/>
                </a:solidFill>
                <a:latin typeface="Everett Light" panose="020B0304000000000000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tradegix.com/products</a:t>
            </a:r>
            <a:endParaRPr lang="en-US" sz="3200" dirty="0">
              <a:solidFill>
                <a:srgbClr val="FFFFFF"/>
              </a:solidFill>
              <a:latin typeface="Everett Light" panose="020B0304000000000000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578EEC-02A7-7E02-39CC-4EB47A34A076}"/>
              </a:ext>
            </a:extLst>
          </p:cNvPr>
          <p:cNvSpPr txBox="1"/>
          <p:nvPr/>
        </p:nvSpPr>
        <p:spPr>
          <a:xfrm>
            <a:off x="-5904" y="325073"/>
            <a:ext cx="1219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19E280"/>
                </a:solidFill>
                <a:effectLst/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Independent liquidity for each right: Architecture into Action</a:t>
            </a:r>
            <a:r>
              <a:rPr lang="en-US" sz="4400" dirty="0">
                <a:solidFill>
                  <a:srgbClr val="19E280"/>
                </a:solidFill>
                <a:latin typeface="Everett Medium" panose="020B0604000000000000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solidFill>
                <a:srgbClr val="19E280"/>
              </a:solidFill>
              <a:effectLst/>
              <a:latin typeface="Everett Medium" panose="020B0604000000000000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2B2B1A-BEAD-3F30-69FD-2547EF73C71F}"/>
              </a:ext>
            </a:extLst>
          </p:cNvPr>
          <p:cNvSpPr txBox="1"/>
          <p:nvPr/>
        </p:nvSpPr>
        <p:spPr>
          <a:xfrm>
            <a:off x="112083" y="6290169"/>
            <a:ext cx="100820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Everett Light" panose="020B0304000000000000" pitchFamily="34" charset="0"/>
              </a:rPr>
              <a:t>The Atomic Settlement Coin is patent pending and subject to rule changes filed with and approved by the Securities and Exchange Commission.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8FFC8C-CCBE-F902-B30B-472C21D3F2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165" y="5825169"/>
            <a:ext cx="1460091" cy="64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4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116</Words>
  <Application>Microsoft Office PowerPoint</Application>
  <PresentationFormat>Widescreen</PresentationFormat>
  <Paragraphs>27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Everett Light</vt:lpstr>
      <vt:lpstr>Everett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Alexis Levenson</dc:creator>
  <cp:lastModifiedBy>Alexis Levenson</cp:lastModifiedBy>
  <cp:revision>26</cp:revision>
  <dcterms:created xsi:type="dcterms:W3CDTF">2026-04-07T18:31:25Z</dcterms:created>
  <dcterms:modified xsi:type="dcterms:W3CDTF">2026-04-13T19:50:15Z</dcterms:modified>
</cp:coreProperties>
</file>