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7" r:id="rId2"/>
    <p:sldId id="256" r:id="rId3"/>
    <p:sldId id="258" r:id="rId4"/>
    <p:sldId id="275" r:id="rId5"/>
    <p:sldId id="276" r:id="rId6"/>
    <p:sldId id="289" r:id="rId7"/>
    <p:sldId id="277" r:id="rId8"/>
    <p:sldId id="278" r:id="rId9"/>
    <p:sldId id="280" r:id="rId10"/>
    <p:sldId id="281" r:id="rId11"/>
    <p:sldId id="282" r:id="rId12"/>
    <p:sldId id="283" r:id="rId13"/>
    <p:sldId id="284" r:id="rId14"/>
    <p:sldId id="285" r:id="rId15"/>
    <p:sldId id="286" r:id="rId16"/>
    <p:sldId id="287" r:id="rId17"/>
    <p:sldId id="274" r:id="rId18"/>
  </p:sldIdLst>
  <p:sldSz cx="9144000" cy="6858000" type="screen4x3"/>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50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2625" cy="34026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5621696" y="0"/>
            <a:ext cx="4302625" cy="340265"/>
          </a:xfrm>
          <a:prstGeom prst="rect">
            <a:avLst/>
          </a:prstGeom>
        </p:spPr>
        <p:txBody>
          <a:bodyPr vert="horz" lIns="91440" tIns="45720" rIns="91440" bIns="45720" rtlCol="0"/>
          <a:lstStyle>
            <a:lvl1pPr algn="r">
              <a:defRPr sz="1200"/>
            </a:lvl1pPr>
          </a:lstStyle>
          <a:p>
            <a:fld id="{89B8D5DC-C03E-4966-84A1-F9F5716E602A}" type="datetimeFigureOut">
              <a:rPr lang="en-GB" smtClean="0"/>
              <a:t>03/08/2017</a:t>
            </a:fld>
            <a:endParaRPr lang="en-GB"/>
          </a:p>
        </p:txBody>
      </p:sp>
      <p:sp>
        <p:nvSpPr>
          <p:cNvPr id="4" name="Footer Placeholder 3"/>
          <p:cNvSpPr>
            <a:spLocks noGrp="1"/>
          </p:cNvSpPr>
          <p:nvPr>
            <p:ph type="ftr" sz="quarter" idx="2"/>
          </p:nvPr>
        </p:nvSpPr>
        <p:spPr>
          <a:xfrm>
            <a:off x="0" y="6456324"/>
            <a:ext cx="4302625" cy="340264"/>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5621696" y="6456324"/>
            <a:ext cx="4302625" cy="340264"/>
          </a:xfrm>
          <a:prstGeom prst="rect">
            <a:avLst/>
          </a:prstGeom>
        </p:spPr>
        <p:txBody>
          <a:bodyPr vert="horz" lIns="91440" tIns="45720" rIns="91440" bIns="45720" rtlCol="0" anchor="b"/>
          <a:lstStyle>
            <a:lvl1pPr algn="r">
              <a:defRPr sz="1200"/>
            </a:lvl1pPr>
          </a:lstStyle>
          <a:p>
            <a:fld id="{FD5AF620-4E68-416A-920B-240781D0B798}" type="slidenum">
              <a:rPr lang="en-GB" smtClean="0"/>
              <a:t>‹#›</a:t>
            </a:fld>
            <a:endParaRPr lang="en-GB"/>
          </a:p>
        </p:txBody>
      </p:sp>
    </p:spTree>
    <p:extLst>
      <p:ext uri="{BB962C8B-B14F-4D97-AF65-F5344CB8AC3E}">
        <p14:creationId xmlns:p14="http://schemas.microsoft.com/office/powerpoint/2010/main" val="22779397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1543" cy="33988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622799" y="0"/>
            <a:ext cx="4301543" cy="339884"/>
          </a:xfrm>
          <a:prstGeom prst="rect">
            <a:avLst/>
          </a:prstGeom>
        </p:spPr>
        <p:txBody>
          <a:bodyPr vert="horz" lIns="91440" tIns="45720" rIns="91440" bIns="45720" rtlCol="0"/>
          <a:lstStyle>
            <a:lvl1pPr algn="r">
              <a:defRPr sz="1200"/>
            </a:lvl1pPr>
          </a:lstStyle>
          <a:p>
            <a:fld id="{5E1AAE84-E121-419B-84BE-3CD358D6E341}" type="datetimeFigureOut">
              <a:rPr lang="en-GB" smtClean="0"/>
              <a:t>03/08/2017</a:t>
            </a:fld>
            <a:endParaRPr lang="en-GB"/>
          </a:p>
        </p:txBody>
      </p:sp>
      <p:sp>
        <p:nvSpPr>
          <p:cNvPr id="4" name="Slide Image Placeholder 3"/>
          <p:cNvSpPr>
            <a:spLocks noGrp="1" noRot="1" noChangeAspect="1"/>
          </p:cNvSpPr>
          <p:nvPr>
            <p:ph type="sldImg" idx="2"/>
          </p:nvPr>
        </p:nvSpPr>
        <p:spPr>
          <a:xfrm>
            <a:off x="3263900" y="509588"/>
            <a:ext cx="3398838" cy="25495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992665" y="3228896"/>
            <a:ext cx="7941310" cy="305895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6456611"/>
            <a:ext cx="4301543" cy="33988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622799" y="6456611"/>
            <a:ext cx="4301543" cy="339884"/>
          </a:xfrm>
          <a:prstGeom prst="rect">
            <a:avLst/>
          </a:prstGeom>
        </p:spPr>
        <p:txBody>
          <a:bodyPr vert="horz" lIns="91440" tIns="45720" rIns="91440" bIns="45720" rtlCol="0" anchor="b"/>
          <a:lstStyle>
            <a:lvl1pPr algn="r">
              <a:defRPr sz="1200"/>
            </a:lvl1pPr>
          </a:lstStyle>
          <a:p>
            <a:fld id="{9BDAADD2-6D30-4F64-97CD-6BFCD8301A5F}" type="slidenum">
              <a:rPr lang="en-GB" smtClean="0"/>
              <a:t>‹#›</a:t>
            </a:fld>
            <a:endParaRPr lang="en-GB"/>
          </a:p>
        </p:txBody>
      </p:sp>
    </p:spTree>
    <p:extLst>
      <p:ext uri="{BB962C8B-B14F-4D97-AF65-F5344CB8AC3E}">
        <p14:creationId xmlns:p14="http://schemas.microsoft.com/office/powerpoint/2010/main" val="32664289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BDAADD2-6D30-4F64-97CD-6BFCD8301A5F}" type="slidenum">
              <a:rPr lang="en-GB" smtClean="0"/>
              <a:t>1</a:t>
            </a:fld>
            <a:endParaRPr lang="en-GB"/>
          </a:p>
        </p:txBody>
      </p:sp>
    </p:spTree>
    <p:extLst>
      <p:ext uri="{BB962C8B-B14F-4D97-AF65-F5344CB8AC3E}">
        <p14:creationId xmlns:p14="http://schemas.microsoft.com/office/powerpoint/2010/main" val="3741561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462D35F-A432-4511-A725-17855DB14AA5}" type="datetimeFigureOut">
              <a:rPr lang="en-GB" smtClean="0"/>
              <a:t>03/08/2017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041008D-DC42-48B7-B2AD-31F93B4EBA5C}" type="slidenum">
              <a:rPr lang="en-GB" smtClean="0"/>
              <a:t>‹#›</a:t>
            </a:fld>
            <a:endParaRPr lang="en-GB"/>
          </a:p>
        </p:txBody>
      </p:sp>
    </p:spTree>
    <p:extLst>
      <p:ext uri="{BB962C8B-B14F-4D97-AF65-F5344CB8AC3E}">
        <p14:creationId xmlns:p14="http://schemas.microsoft.com/office/powerpoint/2010/main" val="1453520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462D35F-A432-4511-A725-17855DB14AA5}" type="datetimeFigureOut">
              <a:rPr lang="en-GB" smtClean="0"/>
              <a:t>03/08/2017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041008D-DC42-48B7-B2AD-31F93B4EBA5C}" type="slidenum">
              <a:rPr lang="en-GB" smtClean="0"/>
              <a:t>‹#›</a:t>
            </a:fld>
            <a:endParaRPr lang="en-GB"/>
          </a:p>
        </p:txBody>
      </p:sp>
    </p:spTree>
    <p:extLst>
      <p:ext uri="{BB962C8B-B14F-4D97-AF65-F5344CB8AC3E}">
        <p14:creationId xmlns:p14="http://schemas.microsoft.com/office/powerpoint/2010/main" val="1625619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462D35F-A432-4511-A725-17855DB14AA5}" type="datetimeFigureOut">
              <a:rPr lang="en-GB" smtClean="0"/>
              <a:t>03/08/2017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041008D-DC42-48B7-B2AD-31F93B4EBA5C}" type="slidenum">
              <a:rPr lang="en-GB" smtClean="0"/>
              <a:t>‹#›</a:t>
            </a:fld>
            <a:endParaRPr lang="en-GB"/>
          </a:p>
        </p:txBody>
      </p:sp>
    </p:spTree>
    <p:extLst>
      <p:ext uri="{BB962C8B-B14F-4D97-AF65-F5344CB8AC3E}">
        <p14:creationId xmlns:p14="http://schemas.microsoft.com/office/powerpoint/2010/main" val="2806797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462D35F-A432-4511-A725-17855DB14AA5}" type="datetimeFigureOut">
              <a:rPr lang="en-GB" smtClean="0"/>
              <a:t>03/08/2017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041008D-DC42-48B7-B2AD-31F93B4EBA5C}" type="slidenum">
              <a:rPr lang="en-GB" smtClean="0"/>
              <a:t>‹#›</a:t>
            </a:fld>
            <a:endParaRPr lang="en-GB"/>
          </a:p>
        </p:txBody>
      </p:sp>
    </p:spTree>
    <p:extLst>
      <p:ext uri="{BB962C8B-B14F-4D97-AF65-F5344CB8AC3E}">
        <p14:creationId xmlns:p14="http://schemas.microsoft.com/office/powerpoint/2010/main" val="1719766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462D35F-A432-4511-A725-17855DB14AA5}" type="datetimeFigureOut">
              <a:rPr lang="en-GB" smtClean="0"/>
              <a:t>03/08/2017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041008D-DC42-48B7-B2AD-31F93B4EBA5C}" type="slidenum">
              <a:rPr lang="en-GB" smtClean="0"/>
              <a:t>‹#›</a:t>
            </a:fld>
            <a:endParaRPr lang="en-GB"/>
          </a:p>
        </p:txBody>
      </p:sp>
    </p:spTree>
    <p:extLst>
      <p:ext uri="{BB962C8B-B14F-4D97-AF65-F5344CB8AC3E}">
        <p14:creationId xmlns:p14="http://schemas.microsoft.com/office/powerpoint/2010/main" val="3802685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462D35F-A432-4511-A725-17855DB14AA5}" type="datetimeFigureOut">
              <a:rPr lang="en-GB" smtClean="0"/>
              <a:t>03/08/2017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041008D-DC42-48B7-B2AD-31F93B4EBA5C}" type="slidenum">
              <a:rPr lang="en-GB" smtClean="0"/>
              <a:t>‹#›</a:t>
            </a:fld>
            <a:endParaRPr lang="en-GB"/>
          </a:p>
        </p:txBody>
      </p:sp>
    </p:spTree>
    <p:extLst>
      <p:ext uri="{BB962C8B-B14F-4D97-AF65-F5344CB8AC3E}">
        <p14:creationId xmlns:p14="http://schemas.microsoft.com/office/powerpoint/2010/main" val="3628912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462D35F-A432-4511-A725-17855DB14AA5}" type="datetimeFigureOut">
              <a:rPr lang="en-GB" smtClean="0"/>
              <a:t>03/08/2017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041008D-DC42-48B7-B2AD-31F93B4EBA5C}" type="slidenum">
              <a:rPr lang="en-GB" smtClean="0"/>
              <a:t>‹#›</a:t>
            </a:fld>
            <a:endParaRPr lang="en-GB"/>
          </a:p>
        </p:txBody>
      </p:sp>
    </p:spTree>
    <p:extLst>
      <p:ext uri="{BB962C8B-B14F-4D97-AF65-F5344CB8AC3E}">
        <p14:creationId xmlns:p14="http://schemas.microsoft.com/office/powerpoint/2010/main" val="2068756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462D35F-A432-4511-A725-17855DB14AA5}" type="datetimeFigureOut">
              <a:rPr lang="en-GB" smtClean="0"/>
              <a:t>03/08/2017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041008D-DC42-48B7-B2AD-31F93B4EBA5C}" type="slidenum">
              <a:rPr lang="en-GB" smtClean="0"/>
              <a:t>‹#›</a:t>
            </a:fld>
            <a:endParaRPr lang="en-GB"/>
          </a:p>
        </p:txBody>
      </p:sp>
    </p:spTree>
    <p:extLst>
      <p:ext uri="{BB962C8B-B14F-4D97-AF65-F5344CB8AC3E}">
        <p14:creationId xmlns:p14="http://schemas.microsoft.com/office/powerpoint/2010/main" val="29495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62D35F-A432-4511-A725-17855DB14AA5}" type="datetimeFigureOut">
              <a:rPr lang="en-GB" smtClean="0"/>
              <a:t>03/08/2017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041008D-DC42-48B7-B2AD-31F93B4EBA5C}" type="slidenum">
              <a:rPr lang="en-GB" smtClean="0"/>
              <a:t>‹#›</a:t>
            </a:fld>
            <a:endParaRPr lang="en-GB"/>
          </a:p>
        </p:txBody>
      </p:sp>
    </p:spTree>
    <p:extLst>
      <p:ext uri="{BB962C8B-B14F-4D97-AF65-F5344CB8AC3E}">
        <p14:creationId xmlns:p14="http://schemas.microsoft.com/office/powerpoint/2010/main" val="34094112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462D35F-A432-4511-A725-17855DB14AA5}" type="datetimeFigureOut">
              <a:rPr lang="en-GB" smtClean="0"/>
              <a:t>03/08/2017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041008D-DC42-48B7-B2AD-31F93B4EBA5C}" type="slidenum">
              <a:rPr lang="en-GB" smtClean="0"/>
              <a:t>‹#›</a:t>
            </a:fld>
            <a:endParaRPr lang="en-GB"/>
          </a:p>
        </p:txBody>
      </p:sp>
    </p:spTree>
    <p:extLst>
      <p:ext uri="{BB962C8B-B14F-4D97-AF65-F5344CB8AC3E}">
        <p14:creationId xmlns:p14="http://schemas.microsoft.com/office/powerpoint/2010/main" val="2145685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462D35F-A432-4511-A725-17855DB14AA5}" type="datetimeFigureOut">
              <a:rPr lang="en-GB" smtClean="0"/>
              <a:t>03/08/2017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041008D-DC42-48B7-B2AD-31F93B4EBA5C}" type="slidenum">
              <a:rPr lang="en-GB" smtClean="0"/>
              <a:t>‹#›</a:t>
            </a:fld>
            <a:endParaRPr lang="en-GB"/>
          </a:p>
        </p:txBody>
      </p:sp>
    </p:spTree>
    <p:extLst>
      <p:ext uri="{BB962C8B-B14F-4D97-AF65-F5344CB8AC3E}">
        <p14:creationId xmlns:p14="http://schemas.microsoft.com/office/powerpoint/2010/main" val="2093630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62D35F-A432-4511-A725-17855DB14AA5}" type="datetimeFigureOut">
              <a:rPr lang="en-GB" smtClean="0"/>
              <a:t>03/08/2017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41008D-DC42-48B7-B2AD-31F93B4EBA5C}" type="slidenum">
              <a:rPr lang="en-GB" smtClean="0"/>
              <a:t>‹#›</a:t>
            </a:fld>
            <a:endParaRPr lang="en-GB"/>
          </a:p>
        </p:txBody>
      </p:sp>
    </p:spTree>
    <p:extLst>
      <p:ext uri="{BB962C8B-B14F-4D97-AF65-F5344CB8AC3E}">
        <p14:creationId xmlns:p14="http://schemas.microsoft.com/office/powerpoint/2010/main" val="19091536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hyperlink" Target="http://www.ihra.net/what-is-harm-reductio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ihra.net/what-is-harm-reduction"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who.int/hiv/pub/idu/targets_universal_access/en/index.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130425"/>
            <a:ext cx="7772400" cy="2162671"/>
          </a:xfrm>
        </p:spPr>
        <p:txBody>
          <a:bodyPr>
            <a:normAutofit/>
          </a:bodyPr>
          <a:lstStyle/>
          <a:p>
            <a:r>
              <a:rPr lang="en-GB" b="1" dirty="0"/>
              <a:t>MODULE 3 </a:t>
            </a:r>
            <a:br>
              <a:rPr lang="en-GB" b="1" dirty="0"/>
            </a:br>
            <a:br>
              <a:rPr lang="en-GB" b="1" dirty="0"/>
            </a:br>
            <a:r>
              <a:rPr lang="en-GB" b="1" dirty="0"/>
              <a:t>Harm reduction advocacy</a:t>
            </a:r>
          </a:p>
        </p:txBody>
      </p:sp>
    </p:spTree>
    <p:extLst>
      <p:ext uri="{BB962C8B-B14F-4D97-AF65-F5344CB8AC3E}">
        <p14:creationId xmlns:p14="http://schemas.microsoft.com/office/powerpoint/2010/main" val="28974063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97152"/>
          </a:xfrm>
        </p:spPr>
        <p:txBody>
          <a:bodyPr>
            <a:normAutofit fontScale="92500" lnSpcReduction="20000"/>
          </a:bodyPr>
          <a:lstStyle/>
          <a:p>
            <a:pPr>
              <a:spcBef>
                <a:spcPts val="1800"/>
              </a:spcBef>
            </a:pPr>
            <a:r>
              <a:rPr lang="en-GB" dirty="0"/>
              <a:t>Note as many harm reduction interventions as you can think of</a:t>
            </a:r>
          </a:p>
          <a:p>
            <a:pPr>
              <a:spcBef>
                <a:spcPts val="1800"/>
              </a:spcBef>
            </a:pPr>
            <a:r>
              <a:rPr lang="en-GB" dirty="0"/>
              <a:t>Rate them from 1 – 5 in terms of how effective they would be in your country</a:t>
            </a:r>
          </a:p>
          <a:p>
            <a:pPr>
              <a:spcBef>
                <a:spcPts val="1800"/>
              </a:spcBef>
            </a:pPr>
            <a:r>
              <a:rPr lang="en-GB" dirty="0"/>
              <a:t>Then rate them from 1 – 5 (in a different colour) in terms of how feasible they would be to start in your country</a:t>
            </a:r>
          </a:p>
          <a:p>
            <a:pPr>
              <a:spcBef>
                <a:spcPts val="1800"/>
              </a:spcBef>
            </a:pPr>
            <a:endParaRPr lang="en-GB" dirty="0"/>
          </a:p>
          <a:p>
            <a:pPr>
              <a:spcBef>
                <a:spcPts val="1800"/>
              </a:spcBef>
            </a:pPr>
            <a:r>
              <a:rPr lang="en-GB" b="1" dirty="0"/>
              <a:t>Which interventions would you select as a policy-maker?</a:t>
            </a:r>
          </a:p>
        </p:txBody>
      </p:sp>
      <p:sp>
        <p:nvSpPr>
          <p:cNvPr id="4" name="Title 1"/>
          <p:cNvSpPr txBox="1">
            <a:spLocks/>
          </p:cNvSpPr>
          <p:nvPr/>
        </p:nvSpPr>
        <p:spPr>
          <a:xfrm>
            <a:off x="323528" y="404664"/>
            <a:ext cx="8568952" cy="936104"/>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b="1" dirty="0"/>
              <a:t>Session 3.3: Prioritising harm reduction</a:t>
            </a:r>
          </a:p>
        </p:txBody>
      </p:sp>
    </p:spTree>
    <p:extLst>
      <p:ext uri="{BB962C8B-B14F-4D97-AF65-F5344CB8AC3E}">
        <p14:creationId xmlns:p14="http://schemas.microsoft.com/office/powerpoint/2010/main" val="14145628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495325"/>
            <a:ext cx="4907977" cy="4525963"/>
          </a:xfrm>
        </p:spPr>
        <p:txBody>
          <a:bodyPr>
            <a:noAutofit/>
          </a:bodyPr>
          <a:lstStyle/>
          <a:p>
            <a:pPr>
              <a:spcBef>
                <a:spcPts val="1800"/>
              </a:spcBef>
            </a:pPr>
            <a:r>
              <a:rPr lang="en-GB" sz="2800" dirty="0"/>
              <a:t>Identify two barriers to the adoption of harm reduction interventions in your country/region</a:t>
            </a:r>
          </a:p>
          <a:p>
            <a:pPr>
              <a:spcBef>
                <a:spcPts val="1800"/>
              </a:spcBef>
            </a:pPr>
            <a:r>
              <a:rPr lang="en-GB" sz="2800" dirty="0"/>
              <a:t>Identify two barriers that people who use drugs might face even when these services are available</a:t>
            </a:r>
          </a:p>
          <a:p>
            <a:pPr>
              <a:spcBef>
                <a:spcPts val="1800"/>
              </a:spcBef>
            </a:pPr>
            <a:r>
              <a:rPr lang="en-GB" sz="2800" dirty="0"/>
              <a:t>Write each barrier onto a piece of card</a:t>
            </a:r>
          </a:p>
        </p:txBody>
      </p:sp>
      <p:sp>
        <p:nvSpPr>
          <p:cNvPr id="5" name="Title 1"/>
          <p:cNvSpPr txBox="1">
            <a:spLocks/>
          </p:cNvSpPr>
          <p:nvPr/>
        </p:nvSpPr>
        <p:spPr>
          <a:xfrm>
            <a:off x="323528" y="404664"/>
            <a:ext cx="8568952" cy="936104"/>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b="1" dirty="0"/>
              <a:t>Session 3.4: Road blocks</a:t>
            </a:r>
          </a:p>
        </p:txBody>
      </p:sp>
      <p:pic>
        <p:nvPicPr>
          <p:cNvPr id="6" name="Picture 6" descr="http://www.cultureconsultancy.com/wp-content/uploads/Barriers.jpg"/>
          <p:cNvPicPr>
            <a:picLocks noChangeAspect="1" noChangeArrowheads="1"/>
          </p:cNvPicPr>
          <p:nvPr/>
        </p:nvPicPr>
        <p:blipFill>
          <a:blip r:embed="rId2">
            <a:extLst>
              <a:ext uri="{28A0092B-C50C-407E-A947-70E740481C1C}">
                <a14:useLocalDpi xmlns:a14="http://schemas.microsoft.com/office/drawing/2010/main" val="0"/>
              </a:ext>
            </a:extLst>
          </a:blip>
          <a:srcRect t="3230" b="3847"/>
          <a:stretch>
            <a:fillRect/>
          </a:stretch>
        </p:blipFill>
        <p:spPr bwMode="auto">
          <a:xfrm>
            <a:off x="5159497" y="1484784"/>
            <a:ext cx="3732983" cy="2601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TS560x560.jpg"/>
          <p:cNvPicPr>
            <a:picLocks noChangeAspect="1"/>
          </p:cNvPicPr>
          <p:nvPr/>
        </p:nvPicPr>
        <p:blipFill>
          <a:blip r:embed="rId3">
            <a:extLst>
              <a:ext uri="{28A0092B-C50C-407E-A947-70E740481C1C}">
                <a14:useLocalDpi xmlns:a14="http://schemas.microsoft.com/office/drawing/2010/main" val="0"/>
              </a:ext>
            </a:extLst>
          </a:blip>
          <a:srcRect l="5685" t="8067" r="6737" b="19000"/>
          <a:stretch>
            <a:fillRect/>
          </a:stretch>
        </p:blipFill>
        <p:spPr bwMode="auto">
          <a:xfrm>
            <a:off x="5159497" y="4271992"/>
            <a:ext cx="3732983" cy="2367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93919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11349"/>
            <a:ext cx="8229600" cy="4525963"/>
          </a:xfrm>
        </p:spPr>
        <p:txBody>
          <a:bodyPr>
            <a:normAutofit lnSpcReduction="10000"/>
          </a:bodyPr>
          <a:lstStyle/>
          <a:p>
            <a:pPr>
              <a:spcBef>
                <a:spcPts val="1800"/>
              </a:spcBef>
            </a:pPr>
            <a:r>
              <a:rPr lang="en-GB" dirty="0"/>
              <a:t>The UNODC’s Legal Affairs Section (LAS) confirmed the legality of harm reduction interventions in 2002</a:t>
            </a:r>
          </a:p>
          <a:p>
            <a:pPr>
              <a:spcBef>
                <a:spcPts val="1800"/>
              </a:spcBef>
            </a:pPr>
            <a:r>
              <a:rPr lang="en-GB" dirty="0"/>
              <a:t>They pointed to the flexibility within the international drug control treaties, and found that opioid substitution therapy, drug consumption rooms, and needle and syringe programmes were within the UN treaties and resolutions</a:t>
            </a:r>
          </a:p>
        </p:txBody>
      </p:sp>
      <p:sp>
        <p:nvSpPr>
          <p:cNvPr id="4" name="Title 1"/>
          <p:cNvSpPr txBox="1">
            <a:spLocks/>
          </p:cNvSpPr>
          <p:nvPr/>
        </p:nvSpPr>
        <p:spPr>
          <a:xfrm>
            <a:off x="323528" y="404664"/>
            <a:ext cx="8568952" cy="936104"/>
          </a:xfrm>
          <a:prstGeom prst="rect">
            <a:avLst/>
          </a:prstGeom>
        </p:spPr>
        <p:txBody>
          <a:bodyPr vert="horz" lIns="91440" tIns="45720" rIns="91440" bIns="45720" rtlCol="0" anchor="ctr">
            <a:normAutofit fontScale="8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b="1" dirty="0"/>
              <a:t>Session 3.4: Policy and legislative barriers</a:t>
            </a:r>
            <a:endParaRPr lang="en-GB" dirty="0"/>
          </a:p>
        </p:txBody>
      </p:sp>
    </p:spTree>
    <p:extLst>
      <p:ext uri="{BB962C8B-B14F-4D97-AF65-F5344CB8AC3E}">
        <p14:creationId xmlns:p14="http://schemas.microsoft.com/office/powerpoint/2010/main" val="9903029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GB" sz="2800" dirty="0"/>
              <a:t>Harm reduction is now accepted in policy or practice by 97 countries, as well as all of the key international agencies</a:t>
            </a:r>
          </a:p>
          <a:p>
            <a:r>
              <a:rPr lang="en-GB" sz="2800" dirty="0"/>
              <a:t>Yet some countries continue to face barriers:</a:t>
            </a:r>
          </a:p>
          <a:p>
            <a:pPr lvl="1"/>
            <a:r>
              <a:rPr lang="en-GB" dirty="0">
                <a:solidFill>
                  <a:schemeClr val="bg1">
                    <a:lumMod val="50000"/>
                  </a:schemeClr>
                </a:solidFill>
              </a:rPr>
              <a:t>overregulation of methadone and buprenorphine</a:t>
            </a:r>
          </a:p>
          <a:p>
            <a:pPr lvl="1"/>
            <a:r>
              <a:rPr lang="en-GB" dirty="0">
                <a:solidFill>
                  <a:schemeClr val="bg1">
                    <a:lumMod val="50000"/>
                  </a:schemeClr>
                </a:solidFill>
              </a:rPr>
              <a:t>laws prohibiting the possession of needles</a:t>
            </a:r>
          </a:p>
          <a:p>
            <a:pPr lvl="1"/>
            <a:r>
              <a:rPr lang="en-GB" dirty="0">
                <a:solidFill>
                  <a:schemeClr val="bg1">
                    <a:lumMod val="50000"/>
                  </a:schemeClr>
                </a:solidFill>
              </a:rPr>
              <a:t>lack of national political and financial commitment</a:t>
            </a:r>
          </a:p>
          <a:p>
            <a:pPr lvl="1"/>
            <a:r>
              <a:rPr lang="en-GB" dirty="0">
                <a:solidFill>
                  <a:schemeClr val="bg1">
                    <a:lumMod val="50000"/>
                  </a:schemeClr>
                </a:solidFill>
              </a:rPr>
              <a:t>criminalisation and discrimination of people who use drugs</a:t>
            </a:r>
          </a:p>
        </p:txBody>
      </p:sp>
      <p:sp>
        <p:nvSpPr>
          <p:cNvPr id="4" name="Title 1"/>
          <p:cNvSpPr txBox="1">
            <a:spLocks/>
          </p:cNvSpPr>
          <p:nvPr/>
        </p:nvSpPr>
        <p:spPr>
          <a:xfrm>
            <a:off x="323528" y="404664"/>
            <a:ext cx="8568952" cy="936104"/>
          </a:xfrm>
          <a:prstGeom prst="rect">
            <a:avLst/>
          </a:prstGeom>
        </p:spPr>
        <p:txBody>
          <a:bodyPr vert="horz" lIns="91440" tIns="45720" rIns="91440" bIns="45720" rtlCol="0" anchor="ctr">
            <a:normAutofit fontScale="8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b="1" dirty="0"/>
              <a:t>Session 3.4: Policy and legislative barriers</a:t>
            </a:r>
            <a:endParaRPr lang="en-GB" dirty="0"/>
          </a:p>
        </p:txBody>
      </p:sp>
    </p:spTree>
    <p:extLst>
      <p:ext uri="{BB962C8B-B14F-4D97-AF65-F5344CB8AC3E}">
        <p14:creationId xmlns:p14="http://schemas.microsoft.com/office/powerpoint/2010/main" val="18460901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spcBef>
                <a:spcPts val="1800"/>
              </a:spcBef>
            </a:pPr>
            <a:r>
              <a:rPr lang="en-GB" sz="2800" dirty="0"/>
              <a:t>Cultural and ideological assumptions about drug use</a:t>
            </a:r>
          </a:p>
          <a:p>
            <a:pPr>
              <a:spcBef>
                <a:spcPts val="1800"/>
              </a:spcBef>
            </a:pPr>
            <a:r>
              <a:rPr lang="en-GB" sz="2800" dirty="0"/>
              <a:t>Common myths that are not supported by evidence</a:t>
            </a:r>
          </a:p>
          <a:p>
            <a:pPr>
              <a:spcBef>
                <a:spcPts val="1800"/>
              </a:spcBef>
            </a:pPr>
            <a:r>
              <a:rPr lang="en-GB" sz="2800" dirty="0"/>
              <a:t>Prejudicial, stereotypical images of people who use drugs</a:t>
            </a:r>
          </a:p>
          <a:p>
            <a:pPr>
              <a:spcBef>
                <a:spcPts val="1800"/>
              </a:spcBef>
            </a:pPr>
            <a:r>
              <a:rPr lang="en-GB" sz="2800" dirty="0"/>
              <a:t>Funding shortages – domestic and international</a:t>
            </a:r>
          </a:p>
          <a:p>
            <a:pPr>
              <a:spcBef>
                <a:spcPts val="1800"/>
              </a:spcBef>
            </a:pPr>
            <a:r>
              <a:rPr lang="en-GB" sz="2800" dirty="0"/>
              <a:t>Lack of awareness of (or unwillingness to accept) the proven cost-effectiveness of harm reduction</a:t>
            </a:r>
          </a:p>
        </p:txBody>
      </p:sp>
      <p:sp>
        <p:nvSpPr>
          <p:cNvPr id="4" name="Title 1"/>
          <p:cNvSpPr txBox="1">
            <a:spLocks/>
          </p:cNvSpPr>
          <p:nvPr/>
        </p:nvSpPr>
        <p:spPr>
          <a:xfrm>
            <a:off x="323528" y="404664"/>
            <a:ext cx="8568952" cy="936104"/>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b="1" dirty="0"/>
              <a:t>Session 3.4: Other barriers</a:t>
            </a:r>
            <a:endParaRPr lang="en-GB" dirty="0"/>
          </a:p>
        </p:txBody>
      </p:sp>
    </p:spTree>
    <p:extLst>
      <p:ext uri="{BB962C8B-B14F-4D97-AF65-F5344CB8AC3E}">
        <p14:creationId xmlns:p14="http://schemas.microsoft.com/office/powerpoint/2010/main" val="40436524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23317"/>
            <a:ext cx="8229600" cy="4525963"/>
          </a:xfrm>
        </p:spPr>
        <p:txBody>
          <a:bodyPr>
            <a:noAutofit/>
          </a:bodyPr>
          <a:lstStyle/>
          <a:p>
            <a:pPr marL="0" indent="0" algn="ctr">
              <a:spcBef>
                <a:spcPts val="1800"/>
              </a:spcBef>
              <a:buNone/>
            </a:pPr>
            <a:r>
              <a:rPr lang="en-GB" sz="6000" b="1" dirty="0">
                <a:solidFill>
                  <a:srgbClr val="FF0000"/>
                </a:solidFill>
              </a:rPr>
              <a:t>CRIMINALS       PARTNERS</a:t>
            </a:r>
          </a:p>
          <a:p>
            <a:pPr marL="0" indent="0" algn="ctr">
              <a:spcBef>
                <a:spcPts val="1800"/>
              </a:spcBef>
              <a:buNone/>
            </a:pPr>
            <a:r>
              <a:rPr lang="en-GB" sz="6000" b="1" dirty="0">
                <a:solidFill>
                  <a:srgbClr val="FF0000"/>
                </a:solidFill>
              </a:rPr>
              <a:t>PATIENTS</a:t>
            </a:r>
          </a:p>
          <a:p>
            <a:pPr>
              <a:spcBef>
                <a:spcPts val="1200"/>
              </a:spcBef>
            </a:pPr>
            <a:r>
              <a:rPr lang="en-GB" sz="2800" dirty="0"/>
              <a:t>What words and images do these terms create in your mind? </a:t>
            </a:r>
          </a:p>
          <a:p>
            <a:pPr>
              <a:spcBef>
                <a:spcPts val="1200"/>
              </a:spcBef>
            </a:pPr>
            <a:r>
              <a:rPr lang="en-GB" sz="2800" dirty="0"/>
              <a:t>Which other terms are commonly used in your country?</a:t>
            </a:r>
          </a:p>
          <a:p>
            <a:pPr>
              <a:spcBef>
                <a:spcPts val="1200"/>
              </a:spcBef>
            </a:pPr>
            <a:r>
              <a:rPr lang="en-GB" sz="2800" dirty="0"/>
              <a:t>How might these ‘labels’ impact on a person’s self-image and their likelihood to access services?</a:t>
            </a:r>
          </a:p>
        </p:txBody>
      </p:sp>
      <p:sp>
        <p:nvSpPr>
          <p:cNvPr id="4" name="Title 1"/>
          <p:cNvSpPr txBox="1">
            <a:spLocks/>
          </p:cNvSpPr>
          <p:nvPr/>
        </p:nvSpPr>
        <p:spPr>
          <a:xfrm>
            <a:off x="323528" y="404664"/>
            <a:ext cx="8568952" cy="936104"/>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b="1" dirty="0"/>
              <a:t>Session 3.5</a:t>
            </a:r>
            <a:endParaRPr lang="en-GB" dirty="0"/>
          </a:p>
        </p:txBody>
      </p:sp>
    </p:spTree>
    <p:extLst>
      <p:ext uri="{BB962C8B-B14F-4D97-AF65-F5344CB8AC3E}">
        <p14:creationId xmlns:p14="http://schemas.microsoft.com/office/powerpoint/2010/main" val="31147184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412776"/>
            <a:ext cx="8640960" cy="4525963"/>
          </a:xfrm>
        </p:spPr>
        <p:txBody>
          <a:bodyPr>
            <a:noAutofit/>
          </a:bodyPr>
          <a:lstStyle/>
          <a:p>
            <a:pPr marL="0" indent="0" algn="just">
              <a:buNone/>
            </a:pPr>
            <a:r>
              <a:rPr lang="en-GB" sz="2400" dirty="0"/>
              <a:t>Your organisation are invited to meet with </a:t>
            </a:r>
            <a:r>
              <a:rPr lang="en-GB" sz="2400" dirty="0">
                <a:solidFill>
                  <a:srgbClr val="FF0000"/>
                </a:solidFill>
              </a:rPr>
              <a:t>[NAME THE TARGET]</a:t>
            </a:r>
            <a:r>
              <a:rPr lang="en-GB" sz="2400" dirty="0"/>
              <a:t>. They want to know more about your organisation and about some harm reduction interventions that are being implemented. They have some concerns about the concept of harm reduction and ask some questions. You have a short amount of time to answer the questions below: </a:t>
            </a:r>
          </a:p>
          <a:p>
            <a:pPr marL="457200" indent="-457200">
              <a:buFont typeface="+mj-lt"/>
              <a:buAutoNum type="arabicPeriod"/>
            </a:pPr>
            <a:r>
              <a:rPr lang="en-GB" sz="2400" i="1" dirty="0">
                <a:solidFill>
                  <a:schemeClr val="bg1">
                    <a:lumMod val="50000"/>
                  </a:schemeClr>
                </a:solidFill>
              </a:rPr>
              <a:t>Doesn’t harm reduction send out the wrong message – promoting drug use or making it look safe? </a:t>
            </a:r>
            <a:endParaRPr lang="en-GB" sz="2400" dirty="0">
              <a:solidFill>
                <a:schemeClr val="bg1">
                  <a:lumMod val="50000"/>
                </a:schemeClr>
              </a:solidFill>
            </a:endParaRPr>
          </a:p>
          <a:p>
            <a:pPr marL="457200" indent="-457200">
              <a:buFont typeface="+mj-lt"/>
              <a:buAutoNum type="arabicPeriod"/>
            </a:pPr>
            <a:r>
              <a:rPr lang="en-GB" sz="2400" i="1" dirty="0">
                <a:solidFill>
                  <a:schemeClr val="bg1">
                    <a:lumMod val="50000"/>
                  </a:schemeClr>
                </a:solidFill>
              </a:rPr>
              <a:t>Surely we must enforce the law, and that means that drug users have to be punished? </a:t>
            </a:r>
            <a:endParaRPr lang="en-GB" sz="2400" dirty="0">
              <a:solidFill>
                <a:schemeClr val="bg1">
                  <a:lumMod val="50000"/>
                </a:schemeClr>
              </a:solidFill>
            </a:endParaRPr>
          </a:p>
          <a:p>
            <a:pPr marL="457200" indent="-457200">
              <a:buFont typeface="+mj-lt"/>
              <a:buAutoNum type="arabicPeriod"/>
            </a:pPr>
            <a:r>
              <a:rPr lang="en-GB" sz="2400" i="1" dirty="0">
                <a:solidFill>
                  <a:schemeClr val="bg1">
                    <a:lumMod val="50000"/>
                  </a:schemeClr>
                </a:solidFill>
              </a:rPr>
              <a:t>I hear that the outreach workers help people use drugs. Are outreach workers assisting and encouraging illegal acts? </a:t>
            </a:r>
            <a:endParaRPr lang="en-GB" sz="2400" dirty="0">
              <a:solidFill>
                <a:schemeClr val="bg1">
                  <a:lumMod val="50000"/>
                </a:schemeClr>
              </a:solidFill>
            </a:endParaRPr>
          </a:p>
          <a:p>
            <a:pPr marL="457200" indent="-457200">
              <a:buFont typeface="+mj-lt"/>
              <a:buAutoNum type="arabicPeriod"/>
            </a:pPr>
            <a:r>
              <a:rPr lang="en-GB" sz="2400" i="1" dirty="0">
                <a:solidFill>
                  <a:schemeClr val="bg1">
                    <a:lumMod val="50000"/>
                  </a:schemeClr>
                </a:solidFill>
              </a:rPr>
              <a:t>Why do we need NSPs when we have methadone programmes?</a:t>
            </a:r>
            <a:endParaRPr lang="en-GB" sz="2400" dirty="0">
              <a:solidFill>
                <a:schemeClr val="bg1">
                  <a:lumMod val="50000"/>
                </a:schemeClr>
              </a:solidFill>
            </a:endParaRPr>
          </a:p>
        </p:txBody>
      </p:sp>
      <p:sp>
        <p:nvSpPr>
          <p:cNvPr id="4" name="Title 1"/>
          <p:cNvSpPr txBox="1">
            <a:spLocks/>
          </p:cNvSpPr>
          <p:nvPr/>
        </p:nvSpPr>
        <p:spPr>
          <a:xfrm>
            <a:off x="323528" y="260648"/>
            <a:ext cx="8568952" cy="936104"/>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b="1" dirty="0"/>
              <a:t>Session 3.6: Role-play exercise</a:t>
            </a:r>
            <a:endParaRPr lang="en-GB" dirty="0"/>
          </a:p>
        </p:txBody>
      </p:sp>
    </p:spTree>
    <p:extLst>
      <p:ext uri="{BB962C8B-B14F-4D97-AF65-F5344CB8AC3E}">
        <p14:creationId xmlns:p14="http://schemas.microsoft.com/office/powerpoint/2010/main" val="1656782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6E0B2376-675B-4F7A-BAC4-F14E7AD2D406}"/>
              </a:ext>
            </a:extLst>
          </p:cNvPr>
          <p:cNvSpPr/>
          <p:nvPr/>
        </p:nvSpPr>
        <p:spPr>
          <a:xfrm>
            <a:off x="611560" y="2204864"/>
            <a:ext cx="7920880" cy="2376264"/>
          </a:xfrm>
          <a:prstGeom prst="roundRect">
            <a:avLst>
              <a:gd name="adj" fmla="val 30140"/>
            </a:avLst>
          </a:prstGeom>
          <a:ln>
            <a:solidFill>
              <a:srgbClr val="335687"/>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2200" dirty="0"/>
              <a:t>The IDPC Drug Policy Advocacy Training Toolkit is available here:</a:t>
            </a:r>
          </a:p>
          <a:p>
            <a:pPr algn="ctr"/>
            <a:r>
              <a:rPr lang="en-GB" sz="2200" dirty="0">
                <a:solidFill>
                  <a:srgbClr val="335687"/>
                </a:solidFill>
              </a:rPr>
              <a:t>http://idpc.net/publications/2013/06/training-toolkit-on-drug-policy-advocacy</a:t>
            </a:r>
          </a:p>
          <a:p>
            <a:pPr algn="ctr"/>
            <a:endParaRPr lang="en-GB" sz="2200" dirty="0">
              <a:solidFill>
                <a:srgbClr val="335687"/>
              </a:solidFill>
            </a:endParaRPr>
          </a:p>
          <a:p>
            <a:pPr algn="ctr"/>
            <a:r>
              <a:rPr lang="en-GB" sz="2200" dirty="0">
                <a:solidFill>
                  <a:schemeClr val="tx1"/>
                </a:solidFill>
              </a:rPr>
              <a:t>Contact us at </a:t>
            </a:r>
            <a:r>
              <a:rPr lang="en-GB" sz="2200" dirty="0">
                <a:solidFill>
                  <a:srgbClr val="335687"/>
                </a:solidFill>
              </a:rPr>
              <a:t>contact@idpc.net</a:t>
            </a:r>
          </a:p>
        </p:txBody>
      </p:sp>
    </p:spTree>
    <p:extLst>
      <p:ext uri="{BB962C8B-B14F-4D97-AF65-F5344CB8AC3E}">
        <p14:creationId xmlns:p14="http://schemas.microsoft.com/office/powerpoint/2010/main" val="677734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620688"/>
            <a:ext cx="7772400" cy="936104"/>
          </a:xfrm>
        </p:spPr>
        <p:txBody>
          <a:bodyPr/>
          <a:lstStyle/>
          <a:p>
            <a:r>
              <a:rPr lang="en-GB" b="1" dirty="0"/>
              <a:t>Aim and learning objectives</a:t>
            </a:r>
          </a:p>
        </p:txBody>
      </p:sp>
      <p:sp>
        <p:nvSpPr>
          <p:cNvPr id="3" name="Subtitle 2"/>
          <p:cNvSpPr>
            <a:spLocks noGrp="1"/>
          </p:cNvSpPr>
          <p:nvPr>
            <p:ph type="subTitle" idx="1"/>
          </p:nvPr>
        </p:nvSpPr>
        <p:spPr>
          <a:xfrm>
            <a:off x="683568" y="1916832"/>
            <a:ext cx="7848872" cy="4032448"/>
          </a:xfrm>
        </p:spPr>
        <p:txBody>
          <a:bodyPr>
            <a:normAutofit fontScale="85000" lnSpcReduction="10000"/>
          </a:bodyPr>
          <a:lstStyle/>
          <a:p>
            <a:pPr algn="l"/>
            <a:r>
              <a:rPr lang="en-GB" sz="2400" dirty="0">
                <a:solidFill>
                  <a:schemeClr val="tx1"/>
                </a:solidFill>
              </a:rPr>
              <a:t>AIM: To build strategies and arguments that promote the existence, or support the adoption, of drug policies that protect people who use drugs from infections, discrimination, overdose and other preventable harms.</a:t>
            </a:r>
          </a:p>
          <a:p>
            <a:pPr algn="l"/>
            <a:endParaRPr lang="en-GB" sz="2400" dirty="0">
              <a:solidFill>
                <a:schemeClr val="tx1"/>
              </a:solidFill>
            </a:endParaRPr>
          </a:p>
          <a:p>
            <a:pPr algn="l"/>
            <a:r>
              <a:rPr lang="en-GB" sz="2400" dirty="0">
                <a:solidFill>
                  <a:schemeClr val="tx1"/>
                </a:solidFill>
              </a:rPr>
              <a:t>LEARNING OBJECTIVES: Participants will be able to:</a:t>
            </a:r>
          </a:p>
          <a:p>
            <a:pPr marL="342900" indent="-342900" algn="l">
              <a:buFont typeface="Arial" pitchFamily="34" charset="0"/>
              <a:buChar char="•"/>
            </a:pPr>
            <a:r>
              <a:rPr lang="en-GB" sz="2400" dirty="0">
                <a:solidFill>
                  <a:schemeClr val="tx1"/>
                </a:solidFill>
              </a:rPr>
              <a:t>Understand and explain the meaning and principles of the harm reduction approach</a:t>
            </a:r>
          </a:p>
          <a:p>
            <a:pPr marL="342900" indent="-342900" algn="l">
              <a:buFont typeface="Arial" pitchFamily="34" charset="0"/>
              <a:buChar char="•"/>
            </a:pPr>
            <a:r>
              <a:rPr lang="en-GB" sz="2400" dirty="0">
                <a:solidFill>
                  <a:schemeClr val="tx1"/>
                </a:solidFill>
              </a:rPr>
              <a:t>Recognise how harm reduction principles can contribute to an effective, balanced drug policy</a:t>
            </a:r>
          </a:p>
          <a:p>
            <a:pPr marL="342900" indent="-342900" algn="l">
              <a:buFont typeface="Arial" pitchFamily="34" charset="0"/>
              <a:buChar char="•"/>
            </a:pPr>
            <a:r>
              <a:rPr lang="en-GB" sz="2400" dirty="0">
                <a:solidFill>
                  <a:schemeClr val="tx1"/>
                </a:solidFill>
              </a:rPr>
              <a:t>Identify potential opportunities for policy development and barriers to success</a:t>
            </a:r>
          </a:p>
          <a:p>
            <a:pPr marL="342900" indent="-342900" algn="l">
              <a:buFont typeface="Arial" pitchFamily="34" charset="0"/>
              <a:buChar char="•"/>
            </a:pPr>
            <a:r>
              <a:rPr lang="en-GB" sz="2400" dirty="0">
                <a:solidFill>
                  <a:schemeClr val="tx1"/>
                </a:solidFill>
              </a:rPr>
              <a:t>Agree short, medium, and long term actions to encourage a harm reduction approach in their own countries</a:t>
            </a:r>
          </a:p>
        </p:txBody>
      </p:sp>
    </p:spTree>
    <p:extLst>
      <p:ext uri="{BB962C8B-B14F-4D97-AF65-F5344CB8AC3E}">
        <p14:creationId xmlns:p14="http://schemas.microsoft.com/office/powerpoint/2010/main" val="41392819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404664"/>
            <a:ext cx="7772400" cy="936104"/>
          </a:xfrm>
        </p:spPr>
        <p:txBody>
          <a:bodyPr>
            <a:normAutofit fontScale="90000"/>
          </a:bodyPr>
          <a:lstStyle/>
          <a:p>
            <a:r>
              <a:rPr lang="en-GB" b="1" dirty="0"/>
              <a:t>Session 3.1: Harm reduction hand</a:t>
            </a:r>
          </a:p>
        </p:txBody>
      </p:sp>
      <p:sp>
        <p:nvSpPr>
          <p:cNvPr id="3" name="Subtitle 2"/>
          <p:cNvSpPr>
            <a:spLocks noGrp="1"/>
          </p:cNvSpPr>
          <p:nvPr>
            <p:ph type="subTitle" idx="1"/>
          </p:nvPr>
        </p:nvSpPr>
        <p:spPr>
          <a:xfrm>
            <a:off x="395536" y="1844824"/>
            <a:ext cx="8424936" cy="4968552"/>
          </a:xfrm>
        </p:spPr>
        <p:txBody>
          <a:bodyPr>
            <a:noAutofit/>
          </a:bodyPr>
          <a:lstStyle/>
          <a:p>
            <a:pPr algn="l"/>
            <a:r>
              <a:rPr lang="en-GB" b="1" dirty="0">
                <a:solidFill>
                  <a:schemeClr val="tx1"/>
                </a:solidFill>
              </a:rPr>
              <a:t>Sort your cards into three categories:</a:t>
            </a:r>
          </a:p>
          <a:p>
            <a:pPr marL="342900" indent="-342900" algn="l">
              <a:buAutoNum type="alphaLcPeriod"/>
            </a:pPr>
            <a:r>
              <a:rPr lang="en-GB" dirty="0">
                <a:solidFill>
                  <a:schemeClr val="tx1"/>
                </a:solidFill>
              </a:rPr>
              <a:t>the United Nations “comprehensive package” of harm reduction interventions</a:t>
            </a:r>
          </a:p>
          <a:p>
            <a:pPr marL="342900" indent="-342900" algn="l">
              <a:buAutoNum type="alphaLcPeriod"/>
            </a:pPr>
            <a:r>
              <a:rPr lang="en-GB" dirty="0">
                <a:solidFill>
                  <a:schemeClr val="tx1"/>
                </a:solidFill>
              </a:rPr>
              <a:t>other harm reduction services</a:t>
            </a:r>
          </a:p>
          <a:p>
            <a:pPr marL="342900" indent="-342900" algn="l">
              <a:buAutoNum type="alphaLcPeriod"/>
            </a:pPr>
            <a:r>
              <a:rPr lang="en-GB" dirty="0">
                <a:solidFill>
                  <a:schemeClr val="tx1"/>
                </a:solidFill>
              </a:rPr>
              <a:t>non-harm reduction services</a:t>
            </a:r>
          </a:p>
        </p:txBody>
      </p:sp>
      <p:pic>
        <p:nvPicPr>
          <p:cNvPr id="8" name="Picture 2" descr="https://encrypted-tbn1.gstatic.com/images?q=tbn:ANd9GcQfef_JSxZlJ-6JOTh26_eix3oZPoFLq1RvOZqScdB5YlsGHpwwuA"/>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72175" y="4887979"/>
            <a:ext cx="2165594" cy="163030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3" descr="http://dukfxa.bay.livefilestore.com/y1p5Bqm1GRcADKFssFNAinpCssKms_AktaW41wFcL7IT0kWwanXNDNI8IePrRlGll0PoligBtkPik_5AaUw3Ias9GGNghdRJw0W/UPA_Work_Camp_Sept_2010_Arua_01.jpg?psid=1"/>
          <p:cNvPicPr>
            <a:picLocks noChangeAspect="1" noChangeArrowheads="1"/>
          </p:cNvPicPr>
          <p:nvPr/>
        </p:nvPicPr>
        <p:blipFill rotWithShape="1">
          <a:blip r:embed="rId3">
            <a:extLst>
              <a:ext uri="{28A0092B-C50C-407E-A947-70E740481C1C}">
                <a14:useLocalDpi xmlns:a14="http://schemas.microsoft.com/office/drawing/2010/main"/>
              </a:ext>
            </a:extLst>
          </a:blip>
          <a:srcRect l="5707" t="21231" r="5253" b="8621"/>
          <a:stretch/>
        </p:blipFill>
        <p:spPr bwMode="auto">
          <a:xfrm>
            <a:off x="2627784" y="4888417"/>
            <a:ext cx="2290178" cy="156866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10" name="Picture 8" descr="http://www.unodc.org/images/southasia/Stories/2011/OST_dispense_4.JPG"/>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t="7713"/>
          <a:stretch/>
        </p:blipFill>
        <p:spPr bwMode="auto">
          <a:xfrm>
            <a:off x="5220072" y="4905997"/>
            <a:ext cx="2386002" cy="15335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4" descr="http://drugline.org/img/drug/naloxone-15747_2.jpg"/>
          <p:cNvPicPr>
            <a:picLocks noChangeAspect="1" noChangeArrowheads="1"/>
          </p:cNvPicPr>
          <p:nvPr/>
        </p:nvPicPr>
        <p:blipFill>
          <a:blip r:embed="rId5">
            <a:extLst>
              <a:ext uri="{28A0092B-C50C-407E-A947-70E740481C1C}">
                <a14:useLocalDpi xmlns:a14="http://schemas.microsoft.com/office/drawing/2010/main"/>
              </a:ext>
            </a:extLst>
          </a:blip>
          <a:srcRect/>
          <a:stretch>
            <a:fillRect/>
          </a:stretch>
        </p:blipFill>
        <p:spPr bwMode="auto">
          <a:xfrm>
            <a:off x="7956376" y="4905997"/>
            <a:ext cx="968126" cy="162653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794120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0" indent="0" algn="just">
              <a:buNone/>
            </a:pPr>
            <a:r>
              <a:rPr lang="en-GB" dirty="0"/>
              <a:t>“Harm Reduction refers to policies, programmes and practices that aim primarily to reduce the adverse health, social and economic consequences of the use of legal and illegal psychoactive drugs without necessarily reducing drug consumption.”</a:t>
            </a:r>
          </a:p>
          <a:p>
            <a:pPr marL="0" indent="0" algn="just">
              <a:buNone/>
            </a:pPr>
            <a:endParaRPr lang="en-GB" dirty="0"/>
          </a:p>
          <a:p>
            <a:pPr marL="0" indent="0" algn="just">
              <a:buNone/>
            </a:pPr>
            <a:r>
              <a:rPr lang="en-GB" dirty="0"/>
              <a:t>“Harm reduction benefits drug users, their families and the community. The harm reduction approach to drugs is based on a strong commitment to public health and human rights.”</a:t>
            </a:r>
          </a:p>
          <a:p>
            <a:pPr marL="0" indent="0" algn="just">
              <a:buNone/>
            </a:pPr>
            <a:endParaRPr lang="en-GB" dirty="0"/>
          </a:p>
          <a:p>
            <a:pPr marL="0" indent="0" algn="r">
              <a:buNone/>
            </a:pPr>
            <a:r>
              <a:rPr lang="en-GB" dirty="0">
                <a:hlinkClick r:id="rId2"/>
              </a:rPr>
              <a:t>http://www.ihra.net/what-is-harm-reduction</a:t>
            </a:r>
            <a:r>
              <a:rPr lang="en-GB" dirty="0"/>
              <a:t> </a:t>
            </a:r>
          </a:p>
        </p:txBody>
      </p:sp>
      <p:sp>
        <p:nvSpPr>
          <p:cNvPr id="4" name="Title 1"/>
          <p:cNvSpPr txBox="1">
            <a:spLocks/>
          </p:cNvSpPr>
          <p:nvPr/>
        </p:nvSpPr>
        <p:spPr>
          <a:xfrm>
            <a:off x="683568" y="404664"/>
            <a:ext cx="7772400" cy="936104"/>
          </a:xfrm>
          <a:prstGeom prst="rect">
            <a:avLst/>
          </a:prstGeom>
        </p:spPr>
        <p:txBody>
          <a:bodyPr vert="horz" lIns="91440" tIns="45720" rIns="91440" bIns="45720" rtlCol="0" anchor="ctr">
            <a:normAutofit fontScale="8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b="1" dirty="0"/>
              <a:t>Session 3.1: Harm reduction definition</a:t>
            </a:r>
          </a:p>
        </p:txBody>
      </p:sp>
    </p:spTree>
    <p:extLst>
      <p:ext uri="{BB962C8B-B14F-4D97-AF65-F5344CB8AC3E}">
        <p14:creationId xmlns:p14="http://schemas.microsoft.com/office/powerpoint/2010/main" val="941570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2776"/>
            <a:ext cx="8229600" cy="5040560"/>
          </a:xfrm>
        </p:spPr>
        <p:txBody>
          <a:bodyPr>
            <a:normAutofit fontScale="70000" lnSpcReduction="20000"/>
          </a:bodyPr>
          <a:lstStyle/>
          <a:p>
            <a:r>
              <a:rPr lang="en-GB" sz="3600" dirty="0"/>
              <a:t>Harm reduction is targeted at risks and harms</a:t>
            </a:r>
          </a:p>
          <a:p>
            <a:r>
              <a:rPr lang="en-GB" sz="3600" dirty="0"/>
              <a:t>Harm reduction is evidence based and cost effective</a:t>
            </a:r>
          </a:p>
          <a:p>
            <a:r>
              <a:rPr lang="en-GB" sz="3600" dirty="0"/>
              <a:t>Harm reduction is incremental</a:t>
            </a:r>
          </a:p>
          <a:p>
            <a:r>
              <a:rPr lang="en-GB" sz="3600" dirty="0"/>
              <a:t>Harm reduction is rooted in dignity and compassion</a:t>
            </a:r>
          </a:p>
          <a:p>
            <a:r>
              <a:rPr lang="en-GB" sz="3600" dirty="0"/>
              <a:t>Harm reduction acknowledges the universality and interdependence of human rights</a:t>
            </a:r>
          </a:p>
          <a:p>
            <a:r>
              <a:rPr lang="en-GB" sz="3600" dirty="0"/>
              <a:t>Harm reduction challenges policies and practices that maximise harm</a:t>
            </a:r>
          </a:p>
          <a:p>
            <a:r>
              <a:rPr lang="en-GB" sz="3600" dirty="0"/>
              <a:t>Harm reduction values transparency, accountability and participation</a:t>
            </a:r>
          </a:p>
          <a:p>
            <a:r>
              <a:rPr lang="en-GB" sz="3600" dirty="0"/>
              <a:t>Harm reduction responds to the specific needs of a diverse range of vulnerable groups</a:t>
            </a:r>
          </a:p>
          <a:p>
            <a:pPr marL="0" indent="0">
              <a:buNone/>
            </a:pPr>
            <a:endParaRPr lang="en-GB" dirty="0"/>
          </a:p>
          <a:p>
            <a:pPr marL="0" indent="0" algn="r">
              <a:buNone/>
            </a:pPr>
            <a:r>
              <a:rPr lang="en-GB" dirty="0">
                <a:hlinkClick r:id="rId2"/>
              </a:rPr>
              <a:t>http://www.ihra.net/what-is-harm-reduction</a:t>
            </a:r>
            <a:r>
              <a:rPr lang="en-GB" dirty="0"/>
              <a:t> </a:t>
            </a:r>
          </a:p>
          <a:p>
            <a:endParaRPr lang="en-GB" dirty="0"/>
          </a:p>
        </p:txBody>
      </p:sp>
      <p:sp>
        <p:nvSpPr>
          <p:cNvPr id="4" name="Title 1"/>
          <p:cNvSpPr txBox="1">
            <a:spLocks/>
          </p:cNvSpPr>
          <p:nvPr/>
        </p:nvSpPr>
        <p:spPr>
          <a:xfrm>
            <a:off x="683568" y="404664"/>
            <a:ext cx="7772400" cy="936104"/>
          </a:xfrm>
          <a:prstGeom prst="rect">
            <a:avLst/>
          </a:prstGeom>
        </p:spPr>
        <p:txBody>
          <a:bodyPr vert="horz" lIns="91440" tIns="45720" rIns="91440" bIns="45720" rtlCol="0" anchor="ctr">
            <a:normAutofit fontScale="8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b="1" dirty="0"/>
              <a:t>Session 3.1: Harm reduction principles</a:t>
            </a:r>
          </a:p>
        </p:txBody>
      </p:sp>
    </p:spTree>
    <p:extLst>
      <p:ext uri="{BB962C8B-B14F-4D97-AF65-F5344CB8AC3E}">
        <p14:creationId xmlns:p14="http://schemas.microsoft.com/office/powerpoint/2010/main" val="17942065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28800"/>
            <a:ext cx="8229600" cy="5040560"/>
          </a:xfrm>
        </p:spPr>
        <p:txBody>
          <a:bodyPr>
            <a:normAutofit fontScale="77500" lnSpcReduction="20000"/>
          </a:bodyPr>
          <a:lstStyle/>
          <a:p>
            <a:pPr marL="0" indent="0" eaLnBrk="0" hangingPunct="0">
              <a:buNone/>
              <a:defRPr/>
            </a:pPr>
            <a:r>
              <a:rPr lang="en-GB" sz="3600" dirty="0"/>
              <a:t>1. Needle and syringe programmes</a:t>
            </a:r>
          </a:p>
          <a:p>
            <a:pPr marL="0" indent="0" eaLnBrk="0" hangingPunct="0">
              <a:buNone/>
              <a:defRPr/>
            </a:pPr>
            <a:r>
              <a:rPr lang="en-GB" sz="3600" dirty="0"/>
              <a:t>2. Opioid substitution therapy / other drug treatment</a:t>
            </a:r>
          </a:p>
          <a:p>
            <a:pPr marL="0" indent="0" eaLnBrk="0" hangingPunct="0">
              <a:buNone/>
              <a:defRPr/>
            </a:pPr>
            <a:r>
              <a:rPr lang="en-GB" sz="3600" dirty="0"/>
              <a:t>3. HIV testing and counselling</a:t>
            </a:r>
          </a:p>
          <a:p>
            <a:pPr marL="0" indent="0" eaLnBrk="0" hangingPunct="0">
              <a:buNone/>
              <a:defRPr/>
            </a:pPr>
            <a:r>
              <a:rPr lang="en-GB" sz="3600" dirty="0"/>
              <a:t>4. Antiretroviral therapy</a:t>
            </a:r>
          </a:p>
          <a:p>
            <a:pPr marL="0" indent="0" eaLnBrk="0" hangingPunct="0">
              <a:buNone/>
              <a:defRPr/>
            </a:pPr>
            <a:r>
              <a:rPr lang="en-GB" sz="3600" dirty="0"/>
              <a:t>5. STI prevention and treatment</a:t>
            </a:r>
          </a:p>
          <a:p>
            <a:pPr marL="0" indent="0" eaLnBrk="0" hangingPunct="0">
              <a:buNone/>
              <a:defRPr/>
            </a:pPr>
            <a:r>
              <a:rPr lang="en-GB" sz="3600" dirty="0"/>
              <a:t>6. Condom  distribution</a:t>
            </a:r>
          </a:p>
          <a:p>
            <a:pPr marL="0" indent="0" eaLnBrk="0" hangingPunct="0">
              <a:buNone/>
              <a:defRPr/>
            </a:pPr>
            <a:r>
              <a:rPr lang="en-GB" sz="3600" dirty="0"/>
              <a:t>7. Targeted information / education</a:t>
            </a:r>
          </a:p>
          <a:p>
            <a:pPr marL="0" indent="0" eaLnBrk="0" hangingPunct="0">
              <a:buNone/>
              <a:defRPr/>
            </a:pPr>
            <a:r>
              <a:rPr lang="en-GB" sz="3600" dirty="0"/>
              <a:t>8. Hepatitis vaccination, diagnosis and treatment</a:t>
            </a:r>
          </a:p>
          <a:p>
            <a:pPr marL="0" indent="0" eaLnBrk="0" hangingPunct="0">
              <a:buNone/>
              <a:defRPr/>
            </a:pPr>
            <a:r>
              <a:rPr lang="en-GB" sz="3600" dirty="0"/>
              <a:t>9. TB prevention, diagnosis and treatment</a:t>
            </a:r>
          </a:p>
          <a:p>
            <a:pPr marL="0" indent="0">
              <a:buNone/>
            </a:pPr>
            <a:endParaRPr lang="en-GB" dirty="0"/>
          </a:p>
          <a:p>
            <a:pPr marL="0" indent="0" algn="r">
              <a:buNone/>
            </a:pPr>
            <a:r>
              <a:rPr lang="en-GB" sz="2600" dirty="0">
                <a:hlinkClick r:id="rId2"/>
              </a:rPr>
              <a:t>http://www.who.int/hiv/pub/idu/targets_universal_access/en/index.html</a:t>
            </a:r>
            <a:r>
              <a:rPr lang="en-GB" sz="2600" dirty="0"/>
              <a:t> </a:t>
            </a:r>
          </a:p>
        </p:txBody>
      </p:sp>
      <p:sp>
        <p:nvSpPr>
          <p:cNvPr id="4" name="Title 1"/>
          <p:cNvSpPr txBox="1">
            <a:spLocks/>
          </p:cNvSpPr>
          <p:nvPr/>
        </p:nvSpPr>
        <p:spPr>
          <a:xfrm>
            <a:off x="683568" y="404664"/>
            <a:ext cx="7772400" cy="936104"/>
          </a:xfrm>
          <a:prstGeom prst="rect">
            <a:avLst/>
          </a:prstGeom>
        </p:spPr>
        <p:txBody>
          <a:bodyPr vert="horz" lIns="91440" tIns="45720" rIns="91440" bIns="45720" rtlCol="0" anchor="ctr">
            <a:normAutofit fontScale="7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b="1" dirty="0"/>
              <a:t>Session 3.1: UNODC, UNAIDS, WHO comprehensive package of interventions</a:t>
            </a:r>
          </a:p>
        </p:txBody>
      </p:sp>
    </p:spTree>
    <p:extLst>
      <p:ext uri="{BB962C8B-B14F-4D97-AF65-F5344CB8AC3E}">
        <p14:creationId xmlns:p14="http://schemas.microsoft.com/office/powerpoint/2010/main" val="39860394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GB" sz="2800" dirty="0"/>
              <a:t>Drug use in society is unavoidable</a:t>
            </a:r>
          </a:p>
          <a:p>
            <a:r>
              <a:rPr lang="en-GB" sz="2800" dirty="0"/>
              <a:t>For some, their drug use leads to preventable harms</a:t>
            </a:r>
          </a:p>
          <a:p>
            <a:pPr lvl="1"/>
            <a:r>
              <a:rPr lang="en-GB" dirty="0">
                <a:solidFill>
                  <a:schemeClr val="bg1">
                    <a:lumMod val="50000"/>
                  </a:schemeClr>
                </a:solidFill>
              </a:rPr>
              <a:t>Infections, overdose, illnesses…</a:t>
            </a:r>
          </a:p>
          <a:p>
            <a:r>
              <a:rPr lang="en-GB" sz="2800" dirty="0"/>
              <a:t>For many, there are also preventable harms caused by drug policies and law enforcement</a:t>
            </a:r>
          </a:p>
          <a:p>
            <a:pPr lvl="1"/>
            <a:r>
              <a:rPr lang="en-GB" dirty="0">
                <a:solidFill>
                  <a:schemeClr val="bg1">
                    <a:lumMod val="50000"/>
                  </a:schemeClr>
                </a:solidFill>
              </a:rPr>
              <a:t>Criminalisation, incarceration, discrimination, denial of health care</a:t>
            </a:r>
          </a:p>
          <a:p>
            <a:pPr marL="342900" lvl="2" indent="-342900"/>
            <a:r>
              <a:rPr lang="en-GB" sz="2800" dirty="0"/>
              <a:t>Harm reduction is both a public health and a human rights approach that seeks to minimise these harms</a:t>
            </a:r>
          </a:p>
        </p:txBody>
      </p:sp>
      <p:sp>
        <p:nvSpPr>
          <p:cNvPr id="4" name="Title 1"/>
          <p:cNvSpPr txBox="1">
            <a:spLocks/>
          </p:cNvSpPr>
          <p:nvPr/>
        </p:nvSpPr>
        <p:spPr>
          <a:xfrm>
            <a:off x="323528" y="404664"/>
            <a:ext cx="8568952" cy="936104"/>
          </a:xfrm>
          <a:prstGeom prst="rect">
            <a:avLst/>
          </a:prstGeom>
        </p:spPr>
        <p:txBody>
          <a:bodyPr vert="horz" lIns="91440" tIns="45720" rIns="91440" bIns="45720" rtlCol="0" anchor="ctr">
            <a:normAutofit fontScale="7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b="1" dirty="0"/>
              <a:t>Session 3.2: Why is harm reduction important</a:t>
            </a:r>
          </a:p>
        </p:txBody>
      </p:sp>
    </p:spTree>
    <p:extLst>
      <p:ext uri="{BB962C8B-B14F-4D97-AF65-F5344CB8AC3E}">
        <p14:creationId xmlns:p14="http://schemas.microsoft.com/office/powerpoint/2010/main" val="36005101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spcBef>
                <a:spcPts val="1800"/>
              </a:spcBef>
            </a:pPr>
            <a:r>
              <a:rPr lang="en-GB" sz="2800" dirty="0"/>
              <a:t>Around </a:t>
            </a:r>
            <a:r>
              <a:rPr lang="en-GB" sz="2800" dirty="0">
                <a:solidFill>
                  <a:srgbClr val="FF0000"/>
                </a:solidFill>
              </a:rPr>
              <a:t>16 million </a:t>
            </a:r>
            <a:r>
              <a:rPr lang="en-GB" sz="2800" dirty="0"/>
              <a:t>people inject drugs worldwide</a:t>
            </a:r>
          </a:p>
          <a:p>
            <a:pPr>
              <a:spcBef>
                <a:spcPts val="1800"/>
              </a:spcBef>
            </a:pPr>
            <a:r>
              <a:rPr lang="en-GB" sz="2800" dirty="0"/>
              <a:t>Around </a:t>
            </a:r>
            <a:r>
              <a:rPr lang="en-GB" sz="2800" dirty="0">
                <a:solidFill>
                  <a:srgbClr val="FF0000"/>
                </a:solidFill>
              </a:rPr>
              <a:t>10 million </a:t>
            </a:r>
            <a:r>
              <a:rPr lang="en-GB" sz="2800" dirty="0"/>
              <a:t>of them are living with hepatitis C</a:t>
            </a:r>
          </a:p>
          <a:p>
            <a:pPr>
              <a:spcBef>
                <a:spcPts val="1800"/>
              </a:spcBef>
            </a:pPr>
            <a:r>
              <a:rPr lang="en-GB" sz="2800" dirty="0"/>
              <a:t>Around </a:t>
            </a:r>
            <a:r>
              <a:rPr lang="en-GB" sz="2800" dirty="0">
                <a:solidFill>
                  <a:srgbClr val="FF0000"/>
                </a:solidFill>
              </a:rPr>
              <a:t>3 million </a:t>
            </a:r>
            <a:r>
              <a:rPr lang="en-GB" sz="2800" dirty="0"/>
              <a:t>of these people are living with HIV</a:t>
            </a:r>
          </a:p>
          <a:p>
            <a:pPr>
              <a:spcBef>
                <a:spcPts val="1800"/>
              </a:spcBef>
            </a:pPr>
            <a:r>
              <a:rPr lang="en-GB" sz="2800" dirty="0"/>
              <a:t>Drug overdose is a major cause of mortality in the EU, the USA, Russia and elsewhere</a:t>
            </a:r>
          </a:p>
          <a:p>
            <a:pPr>
              <a:spcBef>
                <a:spcPts val="1800"/>
              </a:spcBef>
            </a:pPr>
            <a:r>
              <a:rPr lang="en-GB" sz="2800" dirty="0"/>
              <a:t>Non-injecting drug use is also associated with increased risks of HIV and hepatitis transmission</a:t>
            </a:r>
          </a:p>
        </p:txBody>
      </p:sp>
      <p:sp>
        <p:nvSpPr>
          <p:cNvPr id="4" name="Title 1"/>
          <p:cNvSpPr txBox="1">
            <a:spLocks/>
          </p:cNvSpPr>
          <p:nvPr/>
        </p:nvSpPr>
        <p:spPr>
          <a:xfrm>
            <a:off x="323528" y="404664"/>
            <a:ext cx="8568952" cy="936104"/>
          </a:xfrm>
          <a:prstGeom prst="rect">
            <a:avLst/>
          </a:prstGeom>
        </p:spPr>
        <p:txBody>
          <a:bodyPr vert="horz" lIns="91440" tIns="45720" rIns="91440" bIns="45720" rtlCol="0" anchor="ctr">
            <a:normAutofit fontScale="7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b="1" dirty="0"/>
              <a:t>Session 3.2: Why is harm reduction important</a:t>
            </a:r>
          </a:p>
        </p:txBody>
      </p:sp>
    </p:spTree>
    <p:extLst>
      <p:ext uri="{BB962C8B-B14F-4D97-AF65-F5344CB8AC3E}">
        <p14:creationId xmlns:p14="http://schemas.microsoft.com/office/powerpoint/2010/main" val="8263509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67333"/>
            <a:ext cx="8507288" cy="4525963"/>
          </a:xfrm>
        </p:spPr>
        <p:txBody>
          <a:bodyPr>
            <a:noAutofit/>
          </a:bodyPr>
          <a:lstStyle/>
          <a:p>
            <a:pPr marL="0" indent="0" defTabSz="1347788">
              <a:spcBef>
                <a:spcPts val="1800"/>
              </a:spcBef>
              <a:buClr>
                <a:schemeClr val="tx1"/>
              </a:buClr>
              <a:buNone/>
              <a:defRPr/>
            </a:pPr>
            <a:r>
              <a:rPr lang="en-GB" sz="2800" dirty="0"/>
              <a:t>Yet global access to evidence-based services is too low for the 16 million people who inject drugs:</a:t>
            </a:r>
          </a:p>
          <a:p>
            <a:pPr lvl="1" defTabSz="1347788">
              <a:spcBef>
                <a:spcPts val="1800"/>
              </a:spcBef>
              <a:buClr>
                <a:schemeClr val="tx1"/>
              </a:buClr>
              <a:defRPr/>
            </a:pPr>
            <a:r>
              <a:rPr lang="en-GB" i="1" dirty="0"/>
              <a:t>Just </a:t>
            </a:r>
            <a:r>
              <a:rPr lang="en-GB" i="1" dirty="0">
                <a:solidFill>
                  <a:srgbClr val="FF0000"/>
                </a:solidFill>
              </a:rPr>
              <a:t>2</a:t>
            </a:r>
            <a:r>
              <a:rPr lang="en-GB" i="1" dirty="0"/>
              <a:t> needles/syringes distributed per person per month</a:t>
            </a:r>
          </a:p>
          <a:p>
            <a:pPr lvl="1" defTabSz="1347788">
              <a:spcBef>
                <a:spcPts val="1800"/>
              </a:spcBef>
              <a:buClr>
                <a:schemeClr val="tx1"/>
              </a:buClr>
              <a:defRPr/>
            </a:pPr>
            <a:r>
              <a:rPr lang="en-GB" i="1" dirty="0"/>
              <a:t>Just </a:t>
            </a:r>
            <a:r>
              <a:rPr lang="en-GB" i="1" dirty="0">
                <a:solidFill>
                  <a:srgbClr val="FF0000"/>
                </a:solidFill>
              </a:rPr>
              <a:t>8%</a:t>
            </a:r>
            <a:r>
              <a:rPr lang="en-GB" i="1" dirty="0"/>
              <a:t> have access to opioid substitution therapy</a:t>
            </a:r>
          </a:p>
          <a:p>
            <a:pPr lvl="1" defTabSz="1347788">
              <a:spcBef>
                <a:spcPts val="1800"/>
              </a:spcBef>
              <a:buClr>
                <a:schemeClr val="tx1"/>
              </a:buClr>
              <a:defRPr/>
            </a:pPr>
            <a:r>
              <a:rPr lang="en-GB" i="1" dirty="0"/>
              <a:t>Just </a:t>
            </a:r>
            <a:r>
              <a:rPr lang="en-GB" i="1" dirty="0">
                <a:solidFill>
                  <a:srgbClr val="FF0000"/>
                </a:solidFill>
              </a:rPr>
              <a:t>4% </a:t>
            </a:r>
            <a:r>
              <a:rPr lang="en-GB" i="1" dirty="0"/>
              <a:t>of those in need are receiving ART</a:t>
            </a:r>
          </a:p>
          <a:p>
            <a:pPr marL="0" indent="0" defTabSz="1347788">
              <a:spcBef>
                <a:spcPts val="1800"/>
              </a:spcBef>
              <a:buClr>
                <a:schemeClr val="tx1"/>
              </a:buClr>
              <a:buNone/>
              <a:defRPr/>
            </a:pPr>
            <a:endParaRPr lang="en-US" sz="2800" b="1" dirty="0"/>
          </a:p>
          <a:p>
            <a:pPr marL="0" indent="0" defTabSz="1347788">
              <a:spcBef>
                <a:spcPts val="1800"/>
              </a:spcBef>
              <a:buClr>
                <a:schemeClr val="tx1"/>
              </a:buClr>
              <a:buNone/>
              <a:defRPr/>
            </a:pPr>
            <a:r>
              <a:rPr lang="en-US" sz="2800" b="1" dirty="0"/>
              <a:t>This shortage of harm reduction services is driving HIV epidemics and other harms around the world.</a:t>
            </a:r>
            <a:endParaRPr lang="en-GB" sz="2800" b="1" dirty="0"/>
          </a:p>
          <a:p>
            <a:pPr marL="0" indent="0" defTabSz="1347788">
              <a:spcBef>
                <a:spcPts val="0"/>
              </a:spcBef>
              <a:spcAft>
                <a:spcPts val="600"/>
              </a:spcAft>
              <a:buClr>
                <a:schemeClr val="tx1"/>
              </a:buClr>
              <a:buNone/>
              <a:defRPr/>
            </a:pPr>
            <a:endParaRPr lang="en-US" sz="2800" b="1" dirty="0"/>
          </a:p>
        </p:txBody>
      </p:sp>
      <p:sp>
        <p:nvSpPr>
          <p:cNvPr id="12" name="Title 1"/>
          <p:cNvSpPr txBox="1">
            <a:spLocks/>
          </p:cNvSpPr>
          <p:nvPr/>
        </p:nvSpPr>
        <p:spPr>
          <a:xfrm>
            <a:off x="323528" y="404664"/>
            <a:ext cx="8568952" cy="936104"/>
          </a:xfrm>
          <a:prstGeom prst="rect">
            <a:avLst/>
          </a:prstGeom>
        </p:spPr>
        <p:txBody>
          <a:bodyPr vert="horz" lIns="91440" tIns="45720" rIns="91440" bIns="45720" rtlCol="0" anchor="ctr">
            <a:normAutofit fontScale="7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b="1" dirty="0"/>
              <a:t>Session 3.2: Why is harm reduction important</a:t>
            </a:r>
          </a:p>
        </p:txBody>
      </p:sp>
    </p:spTree>
    <p:extLst>
      <p:ext uri="{BB962C8B-B14F-4D97-AF65-F5344CB8AC3E}">
        <p14:creationId xmlns:p14="http://schemas.microsoft.com/office/powerpoint/2010/main" val="3167640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472</TotalTime>
  <Words>1106</Words>
  <Application>Microsoft Office PowerPoint</Application>
  <PresentationFormat>On-screen Show (4:3)</PresentationFormat>
  <Paragraphs>106</Paragraphs>
  <Slides>17</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Office Theme</vt:lpstr>
      <vt:lpstr>MODULE 3   Harm reduction advocacy</vt:lpstr>
      <vt:lpstr>Aim and learning objectives</vt:lpstr>
      <vt:lpstr>Session 3.1: Harm reduction hand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IDPC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1   The current drug control system</dc:title>
  <dc:creator>Marie Nougier</dc:creator>
  <cp:lastModifiedBy>Marie Nougier</cp:lastModifiedBy>
  <cp:revision>25</cp:revision>
  <cp:lastPrinted>2013-06-06T18:37:09Z</cp:lastPrinted>
  <dcterms:created xsi:type="dcterms:W3CDTF">2013-05-30T11:25:32Z</dcterms:created>
  <dcterms:modified xsi:type="dcterms:W3CDTF">2017-08-03T12:10:29Z</dcterms:modified>
</cp:coreProperties>
</file>