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72" r:id="rId11"/>
    <p:sldId id="268" r:id="rId12"/>
    <p:sldId id="269" r:id="rId13"/>
    <p:sldId id="270"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86439878-D8C8-8A49-88BC-741C1C59753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3164541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86439878-D8C8-8A49-88BC-741C1C59753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183297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86439878-D8C8-8A49-88BC-741C1C59753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361823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86439878-D8C8-8A49-88BC-741C1C59753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299854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86439878-D8C8-8A49-88BC-741C1C597539}"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102314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86439878-D8C8-8A49-88BC-741C1C597539}"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144340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86439878-D8C8-8A49-88BC-741C1C597539}"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335611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86439878-D8C8-8A49-88BC-741C1C597539}"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89767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39878-D8C8-8A49-88BC-741C1C597539}"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35472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86439878-D8C8-8A49-88BC-741C1C597539}"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333433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86439878-D8C8-8A49-88BC-741C1C597539}"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F7F62-6444-4148-A84E-A5B2CDCFE3DF}" type="slidenum">
              <a:rPr lang="en-US" smtClean="0"/>
              <a:t>‹#›</a:t>
            </a:fld>
            <a:endParaRPr lang="en-US"/>
          </a:p>
        </p:txBody>
      </p:sp>
    </p:spTree>
    <p:extLst>
      <p:ext uri="{BB962C8B-B14F-4D97-AF65-F5344CB8AC3E}">
        <p14:creationId xmlns:p14="http://schemas.microsoft.com/office/powerpoint/2010/main" val="358618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39878-D8C8-8A49-88BC-741C1C597539}" type="datetimeFigureOut">
              <a:rPr lang="en-US" smtClean="0"/>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F7F62-6444-4148-A84E-A5B2CDCFE3DF}" type="slidenum">
              <a:rPr lang="en-US" smtClean="0"/>
              <a:t>‹#›</a:t>
            </a:fld>
            <a:endParaRPr lang="en-US"/>
          </a:p>
        </p:txBody>
      </p:sp>
    </p:spTree>
    <p:extLst>
      <p:ext uri="{BB962C8B-B14F-4D97-AF65-F5344CB8AC3E}">
        <p14:creationId xmlns:p14="http://schemas.microsoft.com/office/powerpoint/2010/main" val="243550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6353"/>
            <a:ext cx="7772400" cy="3151573"/>
          </a:xfrm>
        </p:spPr>
        <p:txBody>
          <a:bodyPr>
            <a:normAutofit fontScale="90000"/>
          </a:bodyPr>
          <a:lstStyle/>
          <a:p>
            <a:r>
              <a:rPr lang="en-US" b="1" dirty="0"/>
              <a:t>MODULE 8</a:t>
            </a:r>
            <a:br>
              <a:rPr lang="en-US" b="1" dirty="0"/>
            </a:br>
            <a:br>
              <a:rPr lang="en-US" b="1" dirty="0"/>
            </a:br>
            <a:r>
              <a:rPr lang="en-US" b="1" dirty="0" err="1"/>
              <a:t>Decriminalisation</a:t>
            </a:r>
            <a:r>
              <a:rPr lang="en-US" b="1" dirty="0"/>
              <a:t> and diversion </a:t>
            </a:r>
            <a:br>
              <a:rPr lang="en-US" b="1" dirty="0"/>
            </a:br>
            <a:r>
              <a:rPr lang="en-US" b="1"/>
              <a:t>in Asia </a:t>
            </a:r>
            <a:br>
              <a:rPr lang="en-US" dirty="0"/>
            </a:br>
            <a:br>
              <a:rPr lang="en-US" dirty="0"/>
            </a:br>
            <a:endParaRPr lang="en-US" dirty="0"/>
          </a:p>
        </p:txBody>
      </p:sp>
    </p:spTree>
    <p:extLst>
      <p:ext uri="{BB962C8B-B14F-4D97-AF65-F5344CB8AC3E}">
        <p14:creationId xmlns:p14="http://schemas.microsoft.com/office/powerpoint/2010/main" val="2742760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1: Differentiating between personal use and intent to supply</a:t>
            </a:r>
          </a:p>
        </p:txBody>
      </p:sp>
      <p:sp>
        <p:nvSpPr>
          <p:cNvPr id="3" name="Content Placeholder 2"/>
          <p:cNvSpPr>
            <a:spLocks noGrp="1"/>
          </p:cNvSpPr>
          <p:nvPr>
            <p:ph idx="1"/>
          </p:nvPr>
        </p:nvSpPr>
        <p:spPr>
          <a:xfrm>
            <a:off x="457200" y="1895060"/>
            <a:ext cx="8229600" cy="4725196"/>
          </a:xfrm>
        </p:spPr>
        <p:txBody>
          <a:bodyPr>
            <a:normAutofit/>
          </a:bodyPr>
          <a:lstStyle/>
          <a:p>
            <a:r>
              <a:rPr lang="en-GB" sz="2800" dirty="0"/>
              <a:t>Some have used </a:t>
            </a:r>
            <a:r>
              <a:rPr lang="en-GB" sz="2800" b="1" dirty="0"/>
              <a:t>quantity thresholds</a:t>
            </a:r>
            <a:r>
              <a:rPr lang="en-GB" sz="2800" dirty="0"/>
              <a:t>:</a:t>
            </a:r>
          </a:p>
          <a:p>
            <a:pPr lvl="1"/>
            <a:r>
              <a:rPr lang="en-GB" sz="2400" dirty="0"/>
              <a:t>Positive aspects: can clearly distinguish between use and dealing</a:t>
            </a:r>
          </a:p>
          <a:p>
            <a:pPr lvl="1"/>
            <a:r>
              <a:rPr lang="en-GB" sz="2400" dirty="0"/>
              <a:t>Negative aspects: </a:t>
            </a:r>
          </a:p>
          <a:p>
            <a:pPr lvl="2"/>
            <a:r>
              <a:rPr lang="en-GB" sz="2000" dirty="0"/>
              <a:t>no international standard to establish thresholds, lack scientific basis</a:t>
            </a:r>
          </a:p>
        </p:txBody>
      </p:sp>
    </p:spTree>
    <p:extLst>
      <p:ext uri="{BB962C8B-B14F-4D97-AF65-F5344CB8AC3E}">
        <p14:creationId xmlns:p14="http://schemas.microsoft.com/office/powerpoint/2010/main" val="130189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br>
              <a:rPr lang="en-GB" sz="3000" b="1" dirty="0"/>
            </a:br>
            <a:r>
              <a:rPr lang="en-GB" sz="3000" b="1" i="1" dirty="0"/>
              <a:t>Quantity thresholds for cannabis across the world</a:t>
            </a:r>
          </a:p>
        </p:txBody>
      </p:sp>
      <p:pic>
        <p:nvPicPr>
          <p:cNvPr id="4" name="Picture 3"/>
          <p:cNvPicPr/>
          <p:nvPr/>
        </p:nvPicPr>
        <p:blipFill rotWithShape="1">
          <a:blip r:embed="rId2"/>
          <a:srcRect l="666" t="5201" r="786"/>
          <a:stretch/>
        </p:blipFill>
        <p:spPr bwMode="auto">
          <a:xfrm>
            <a:off x="1453039" y="1895060"/>
            <a:ext cx="6237922" cy="466375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54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1: Differentiating between personal use and intent to supply</a:t>
            </a:r>
          </a:p>
        </p:txBody>
      </p:sp>
      <p:sp>
        <p:nvSpPr>
          <p:cNvPr id="3" name="Content Placeholder 2"/>
          <p:cNvSpPr>
            <a:spLocks noGrp="1"/>
          </p:cNvSpPr>
          <p:nvPr>
            <p:ph idx="1"/>
          </p:nvPr>
        </p:nvSpPr>
        <p:spPr>
          <a:xfrm>
            <a:off x="457200" y="1895060"/>
            <a:ext cx="8229600" cy="4725196"/>
          </a:xfrm>
        </p:spPr>
        <p:txBody>
          <a:bodyPr>
            <a:normAutofit fontScale="92500"/>
          </a:bodyPr>
          <a:lstStyle/>
          <a:p>
            <a:r>
              <a:rPr lang="en-GB" sz="2800" dirty="0"/>
              <a:t>Some have used </a:t>
            </a:r>
            <a:r>
              <a:rPr lang="en-GB" sz="2800" b="1" dirty="0"/>
              <a:t>quantity thresholds</a:t>
            </a:r>
            <a:r>
              <a:rPr lang="en-GB" sz="2800" dirty="0"/>
              <a:t>:</a:t>
            </a:r>
          </a:p>
          <a:p>
            <a:pPr lvl="1"/>
            <a:r>
              <a:rPr lang="en-GB" sz="2400" dirty="0"/>
              <a:t>Positive aspects: can clearly distinguish between use and dealing</a:t>
            </a:r>
          </a:p>
          <a:p>
            <a:pPr lvl="1"/>
            <a:r>
              <a:rPr lang="en-GB" sz="2400" dirty="0"/>
              <a:t>Negative aspects: </a:t>
            </a:r>
          </a:p>
          <a:p>
            <a:pPr lvl="2"/>
            <a:r>
              <a:rPr lang="en-GB" sz="2000" dirty="0"/>
              <a:t>no international standard to establish thresholds, lack scientific basis</a:t>
            </a:r>
          </a:p>
          <a:p>
            <a:pPr lvl="2"/>
            <a:r>
              <a:rPr lang="en-GB" sz="2000" dirty="0"/>
              <a:t>Quantity thresholds set too low leading to more people sent to prison (e.g. Lao PDR, Thailand, Vietnam)</a:t>
            </a:r>
          </a:p>
          <a:p>
            <a:pPr lvl="2"/>
            <a:r>
              <a:rPr lang="en-GB" sz="2000" dirty="0"/>
              <a:t>Issue of people buying larger quantities for personal use</a:t>
            </a:r>
          </a:p>
          <a:p>
            <a:r>
              <a:rPr lang="en-GB" sz="2800" dirty="0"/>
              <a:t>Others do not define ‘reasonable’/‘small’ amounts and use </a:t>
            </a:r>
            <a:r>
              <a:rPr lang="en-GB" sz="2800" b="1" dirty="0"/>
              <a:t>available evidence on a case-by case basis </a:t>
            </a:r>
            <a:r>
              <a:rPr lang="en-GB" sz="2800" dirty="0"/>
              <a:t>(money, firearms, drug dependency…). But risk of abuse and corruption</a:t>
            </a:r>
          </a:p>
        </p:txBody>
      </p:sp>
    </p:spTree>
    <p:extLst>
      <p:ext uri="{BB962C8B-B14F-4D97-AF65-F5344CB8AC3E}">
        <p14:creationId xmlns:p14="http://schemas.microsoft.com/office/powerpoint/2010/main" val="1502887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1: Differentiating between personal use and intent to supply</a:t>
            </a:r>
          </a:p>
        </p:txBody>
      </p:sp>
      <p:sp>
        <p:nvSpPr>
          <p:cNvPr id="3" name="Content Placeholder 2"/>
          <p:cNvSpPr>
            <a:spLocks noGrp="1"/>
          </p:cNvSpPr>
          <p:nvPr>
            <p:ph idx="1"/>
          </p:nvPr>
        </p:nvSpPr>
        <p:spPr>
          <a:xfrm>
            <a:off x="457200" y="2584704"/>
            <a:ext cx="8229600" cy="3882357"/>
          </a:xfrm>
        </p:spPr>
        <p:txBody>
          <a:bodyPr>
            <a:normAutofit/>
          </a:bodyPr>
          <a:lstStyle/>
          <a:p>
            <a:pPr marL="0" indent="0">
              <a:buNone/>
            </a:pPr>
            <a:r>
              <a:rPr lang="en-GB" sz="2800" dirty="0"/>
              <a:t>The gold standard:</a:t>
            </a:r>
          </a:p>
          <a:p>
            <a:r>
              <a:rPr lang="en-GB" sz="2800" i="1" dirty="0"/>
              <a:t>Indicative</a:t>
            </a:r>
            <a:r>
              <a:rPr lang="en-GB" sz="2800" dirty="0"/>
              <a:t> quantity thresholds</a:t>
            </a:r>
          </a:p>
          <a:p>
            <a:r>
              <a:rPr lang="en-GB" sz="2800" i="1" dirty="0"/>
              <a:t>Combined with </a:t>
            </a:r>
            <a:r>
              <a:rPr lang="en-GB" sz="2800" dirty="0"/>
              <a:t>discretionary powers for police/prosecutor/judge to decide on a case-by-case basis using all available evidence at hand.</a:t>
            </a:r>
            <a:endParaRPr lang="en-GB" sz="2800" i="1" dirty="0"/>
          </a:p>
          <a:p>
            <a:pPr lvl="1"/>
            <a:endParaRPr lang="en-GB" sz="1600" dirty="0"/>
          </a:p>
        </p:txBody>
      </p:sp>
    </p:spTree>
    <p:extLst>
      <p:ext uri="{BB962C8B-B14F-4D97-AF65-F5344CB8AC3E}">
        <p14:creationId xmlns:p14="http://schemas.microsoft.com/office/powerpoint/2010/main" val="3847932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2: Who is responsible to determine personal use/intent to supply?</a:t>
            </a:r>
          </a:p>
        </p:txBody>
      </p:sp>
      <p:sp>
        <p:nvSpPr>
          <p:cNvPr id="3" name="Content Placeholder 2"/>
          <p:cNvSpPr>
            <a:spLocks noGrp="1"/>
          </p:cNvSpPr>
          <p:nvPr>
            <p:ph idx="1"/>
          </p:nvPr>
        </p:nvSpPr>
        <p:spPr>
          <a:xfrm>
            <a:off x="457200" y="2182368"/>
            <a:ext cx="8229600" cy="4284693"/>
          </a:xfrm>
        </p:spPr>
        <p:txBody>
          <a:bodyPr>
            <a:normAutofit/>
          </a:bodyPr>
          <a:lstStyle/>
          <a:p>
            <a:r>
              <a:rPr lang="en-GB" sz="2800" dirty="0"/>
              <a:t>Identify the entities that may be able to determine whether possession is for personal use or intent to supply</a:t>
            </a:r>
          </a:p>
          <a:p>
            <a:pPr marL="0" indent="0">
              <a:buNone/>
            </a:pPr>
            <a:endParaRPr lang="en-GB" sz="2800" dirty="0"/>
          </a:p>
          <a:p>
            <a:r>
              <a:rPr lang="en-GB" sz="2800" dirty="0"/>
              <a:t>What are the positive and negative aspects associated with each entity’s power to decide?</a:t>
            </a:r>
          </a:p>
          <a:p>
            <a:pPr lvl="1"/>
            <a:endParaRPr lang="en-GB" sz="1600" dirty="0"/>
          </a:p>
        </p:txBody>
      </p:sp>
    </p:spTree>
    <p:extLst>
      <p:ext uri="{BB962C8B-B14F-4D97-AF65-F5344CB8AC3E}">
        <p14:creationId xmlns:p14="http://schemas.microsoft.com/office/powerpoint/2010/main" val="229882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2: Who is responsible to determine personal use/intent to supply?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6154639"/>
              </p:ext>
            </p:extLst>
          </p:nvPr>
        </p:nvGraphicFramePr>
        <p:xfrm>
          <a:off x="457200" y="2173224"/>
          <a:ext cx="8442960" cy="3727704"/>
        </p:xfrm>
        <a:graphic>
          <a:graphicData uri="http://schemas.openxmlformats.org/drawingml/2006/table">
            <a:tbl>
              <a:tblPr firstRow="1" bandRow="1">
                <a:tableStyleId>{5C22544A-7EE6-4342-B048-85BDC9FD1C3A}</a:tableStyleId>
              </a:tblPr>
              <a:tblGrid>
                <a:gridCol w="1688592">
                  <a:extLst>
                    <a:ext uri="{9D8B030D-6E8A-4147-A177-3AD203B41FA5}">
                      <a16:colId xmlns:a16="http://schemas.microsoft.com/office/drawing/2014/main" val="1303922457"/>
                    </a:ext>
                  </a:extLst>
                </a:gridCol>
                <a:gridCol w="1688592">
                  <a:extLst>
                    <a:ext uri="{9D8B030D-6E8A-4147-A177-3AD203B41FA5}">
                      <a16:colId xmlns:a16="http://schemas.microsoft.com/office/drawing/2014/main" val="1072647145"/>
                    </a:ext>
                  </a:extLst>
                </a:gridCol>
                <a:gridCol w="1688592">
                  <a:extLst>
                    <a:ext uri="{9D8B030D-6E8A-4147-A177-3AD203B41FA5}">
                      <a16:colId xmlns:a16="http://schemas.microsoft.com/office/drawing/2014/main" val="1161055623"/>
                    </a:ext>
                  </a:extLst>
                </a:gridCol>
                <a:gridCol w="1688592">
                  <a:extLst>
                    <a:ext uri="{9D8B030D-6E8A-4147-A177-3AD203B41FA5}">
                      <a16:colId xmlns:a16="http://schemas.microsoft.com/office/drawing/2014/main" val="3289484465"/>
                    </a:ext>
                  </a:extLst>
                </a:gridCol>
                <a:gridCol w="1688592">
                  <a:extLst>
                    <a:ext uri="{9D8B030D-6E8A-4147-A177-3AD203B41FA5}">
                      <a16:colId xmlns:a16="http://schemas.microsoft.com/office/drawing/2014/main" val="1825101284"/>
                    </a:ext>
                  </a:extLst>
                </a:gridCol>
              </a:tblGrid>
              <a:tr h="370840">
                <a:tc>
                  <a:txBody>
                    <a:bodyPr/>
                    <a:lstStyle/>
                    <a:p>
                      <a:endParaRPr lang="en-GB" dirty="0"/>
                    </a:p>
                  </a:txBody>
                  <a:tcPr/>
                </a:tc>
                <a:tc>
                  <a:txBody>
                    <a:bodyPr/>
                    <a:lstStyle/>
                    <a:p>
                      <a:pPr algn="ctr"/>
                      <a:r>
                        <a:rPr lang="en-GB" dirty="0"/>
                        <a:t>POLICE</a:t>
                      </a:r>
                    </a:p>
                  </a:txBody>
                  <a:tcPr/>
                </a:tc>
                <a:tc>
                  <a:txBody>
                    <a:bodyPr/>
                    <a:lstStyle/>
                    <a:p>
                      <a:pPr algn="ctr"/>
                      <a:r>
                        <a:rPr lang="en-GB" dirty="0"/>
                        <a:t>PROSECUTOR</a:t>
                      </a:r>
                    </a:p>
                  </a:txBody>
                  <a:tcPr/>
                </a:tc>
                <a:tc>
                  <a:txBody>
                    <a:bodyPr/>
                    <a:lstStyle/>
                    <a:p>
                      <a:pPr algn="ctr"/>
                      <a:r>
                        <a:rPr lang="en-GB" dirty="0"/>
                        <a:t>COURT</a:t>
                      </a:r>
                    </a:p>
                  </a:txBody>
                  <a:tcPr/>
                </a:tc>
                <a:tc>
                  <a:txBody>
                    <a:bodyPr/>
                    <a:lstStyle/>
                    <a:p>
                      <a:pPr algn="ctr"/>
                      <a:r>
                        <a:rPr lang="en-GB" dirty="0"/>
                        <a:t>HEALTH/SOCIAL WORKERS</a:t>
                      </a:r>
                    </a:p>
                  </a:txBody>
                  <a:tcPr/>
                </a:tc>
                <a:extLst>
                  <a:ext uri="{0D108BD9-81ED-4DB2-BD59-A6C34878D82A}">
                    <a16:rowId xmlns:a16="http://schemas.microsoft.com/office/drawing/2014/main" val="3622420570"/>
                  </a:ext>
                </a:extLst>
              </a:tr>
              <a:tr h="1514856">
                <a:tc>
                  <a:txBody>
                    <a:bodyPr/>
                    <a:lstStyle/>
                    <a:p>
                      <a:r>
                        <a:rPr lang="en-GB" dirty="0"/>
                        <a:t>PROS</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488166768"/>
                  </a:ext>
                </a:extLst>
              </a:tr>
              <a:tr h="1572768">
                <a:tc>
                  <a:txBody>
                    <a:bodyPr/>
                    <a:lstStyle/>
                    <a:p>
                      <a:r>
                        <a:rPr lang="en-GB" dirty="0"/>
                        <a:t>CONS</a:t>
                      </a:r>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738336663"/>
                  </a:ext>
                </a:extLst>
              </a:tr>
            </a:tbl>
          </a:graphicData>
        </a:graphic>
      </p:graphicFrame>
    </p:spTree>
    <p:extLst>
      <p:ext uri="{BB962C8B-B14F-4D97-AF65-F5344CB8AC3E}">
        <p14:creationId xmlns:p14="http://schemas.microsoft.com/office/powerpoint/2010/main" val="2547883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2: Who is responsible to determine personal use/intent to supply?</a:t>
            </a:r>
          </a:p>
        </p:txBody>
      </p:sp>
      <p:sp>
        <p:nvSpPr>
          <p:cNvPr id="3" name="Content Placeholder 2"/>
          <p:cNvSpPr>
            <a:spLocks noGrp="1"/>
          </p:cNvSpPr>
          <p:nvPr>
            <p:ph idx="1"/>
          </p:nvPr>
        </p:nvSpPr>
        <p:spPr>
          <a:xfrm>
            <a:off x="457200" y="2212052"/>
            <a:ext cx="8229600" cy="4231103"/>
          </a:xfrm>
        </p:spPr>
        <p:txBody>
          <a:bodyPr>
            <a:normAutofit fontScale="70000" lnSpcReduction="20000"/>
          </a:bodyPr>
          <a:lstStyle/>
          <a:p>
            <a:pPr>
              <a:spcAft>
                <a:spcPts val="1200"/>
              </a:spcAft>
            </a:pPr>
            <a:r>
              <a:rPr lang="en-GB" dirty="0"/>
              <a:t>Leave the role of determination to the police to avoid lengthy pre-trial detention</a:t>
            </a:r>
          </a:p>
          <a:p>
            <a:pPr>
              <a:spcAft>
                <a:spcPts val="1200"/>
              </a:spcAft>
            </a:pPr>
            <a:r>
              <a:rPr lang="en-GB" dirty="0"/>
              <a:t>But there are also risks: harassment, racial discrimination, excessive fines, net-widening</a:t>
            </a:r>
          </a:p>
          <a:p>
            <a:pPr>
              <a:spcAft>
                <a:spcPts val="1200"/>
              </a:spcAft>
            </a:pPr>
            <a:r>
              <a:rPr lang="en-GB" dirty="0"/>
              <a:t>Always need to keep in mind that the objective is to </a:t>
            </a:r>
            <a:r>
              <a:rPr lang="en-GB" i="1" dirty="0"/>
              <a:t>reduce </a:t>
            </a:r>
            <a:r>
              <a:rPr lang="en-GB" dirty="0"/>
              <a:t>the number of people punished for drug use</a:t>
            </a:r>
          </a:p>
          <a:p>
            <a:pPr>
              <a:spcAft>
                <a:spcPts val="1200"/>
              </a:spcAft>
            </a:pPr>
            <a:r>
              <a:rPr lang="en-GB" dirty="0"/>
              <a:t>Need to adopt solid prosecutorial guidance, tight scrutiny of police behaviour, guidance on how to assess quantity thresholds, how to exercise police discretion, train police on harm reduction and drug use. Need to engage PWUD</a:t>
            </a:r>
          </a:p>
          <a:p>
            <a:pPr>
              <a:spcAft>
                <a:spcPts val="1200"/>
              </a:spcAft>
            </a:pPr>
            <a:r>
              <a:rPr lang="en-GB" dirty="0"/>
              <a:t>Important role played by health, legal and community workers</a:t>
            </a:r>
          </a:p>
        </p:txBody>
      </p:sp>
    </p:spTree>
    <p:extLst>
      <p:ext uri="{BB962C8B-B14F-4D97-AF65-F5344CB8AC3E}">
        <p14:creationId xmlns:p14="http://schemas.microsoft.com/office/powerpoint/2010/main" val="1636303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3: Identifying the adequate response</a:t>
            </a:r>
          </a:p>
        </p:txBody>
      </p:sp>
      <p:sp>
        <p:nvSpPr>
          <p:cNvPr id="3" name="Content Placeholder 2"/>
          <p:cNvSpPr>
            <a:spLocks noGrp="1"/>
          </p:cNvSpPr>
          <p:nvPr>
            <p:ph idx="1"/>
          </p:nvPr>
        </p:nvSpPr>
        <p:spPr>
          <a:xfrm>
            <a:off x="457200" y="2572512"/>
            <a:ext cx="8229600" cy="3870643"/>
          </a:xfrm>
        </p:spPr>
        <p:txBody>
          <a:bodyPr>
            <a:normAutofit/>
          </a:bodyPr>
          <a:lstStyle/>
          <a:p>
            <a:pPr marL="0" indent="0">
              <a:spcAft>
                <a:spcPts val="1200"/>
              </a:spcAft>
              <a:buNone/>
            </a:pPr>
            <a:r>
              <a:rPr lang="en-GB" dirty="0"/>
              <a:t>Draft a diagram showing the various steps of an effective decriminalisation model from the moment is stopped in possession of drugs and what comes next (penalties? referrals? entity responsible and for what?)</a:t>
            </a:r>
          </a:p>
        </p:txBody>
      </p:sp>
    </p:spTree>
    <p:extLst>
      <p:ext uri="{BB962C8B-B14F-4D97-AF65-F5344CB8AC3E}">
        <p14:creationId xmlns:p14="http://schemas.microsoft.com/office/powerpoint/2010/main" val="3249284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3: Identifying the adequate response</a:t>
            </a:r>
          </a:p>
        </p:txBody>
      </p:sp>
      <p:sp>
        <p:nvSpPr>
          <p:cNvPr id="3" name="Content Placeholder 2"/>
          <p:cNvSpPr>
            <a:spLocks noGrp="1"/>
          </p:cNvSpPr>
          <p:nvPr>
            <p:ph idx="1"/>
          </p:nvPr>
        </p:nvSpPr>
        <p:spPr>
          <a:xfrm>
            <a:off x="457200" y="1815016"/>
            <a:ext cx="8229600" cy="4645152"/>
          </a:xfrm>
        </p:spPr>
        <p:txBody>
          <a:bodyPr>
            <a:noAutofit/>
          </a:bodyPr>
          <a:lstStyle/>
          <a:p>
            <a:pPr>
              <a:spcAft>
                <a:spcPts val="1200"/>
              </a:spcAft>
            </a:pPr>
            <a:r>
              <a:rPr lang="en-GB" sz="2300" dirty="0"/>
              <a:t>Significant difference around the world on the response given to drug use within a decriminalisation model</a:t>
            </a:r>
          </a:p>
          <a:p>
            <a:pPr>
              <a:spcAft>
                <a:spcPts val="1200"/>
              </a:spcAft>
            </a:pPr>
            <a:r>
              <a:rPr lang="en-GB" sz="2300" dirty="0"/>
              <a:t>Critical to remove </a:t>
            </a:r>
            <a:r>
              <a:rPr lang="en-GB" sz="2300" i="1" dirty="0"/>
              <a:t>all </a:t>
            </a:r>
            <a:r>
              <a:rPr lang="en-GB" sz="2300" dirty="0"/>
              <a:t>punitive sanctions for drug use (e.g. CCDUs, compulsory registration, urine testing, etc.)</a:t>
            </a:r>
          </a:p>
          <a:p>
            <a:pPr>
              <a:spcAft>
                <a:spcPts val="1200"/>
              </a:spcAft>
            </a:pPr>
            <a:r>
              <a:rPr lang="en-GB" sz="2300" dirty="0"/>
              <a:t>Ensure that referral mechanisms are in place to access harm reduction and treatment services, but these should be voluntary and focused on addressing the health and social needs of PWUD. </a:t>
            </a:r>
          </a:p>
          <a:p>
            <a:pPr>
              <a:spcAft>
                <a:spcPts val="1200"/>
              </a:spcAft>
            </a:pPr>
            <a:r>
              <a:rPr lang="en-GB" sz="2300" dirty="0"/>
              <a:t>Treatment failure should not lead to the imposition of criminal sanctions</a:t>
            </a:r>
          </a:p>
          <a:p>
            <a:pPr>
              <a:spcAft>
                <a:spcPts val="1200"/>
              </a:spcAft>
            </a:pPr>
            <a:r>
              <a:rPr lang="en-GB" sz="2300" dirty="0"/>
              <a:t>Avoid excessively high fines or seizure of passport or driver’s licence</a:t>
            </a:r>
          </a:p>
        </p:txBody>
      </p:sp>
    </p:spTree>
    <p:extLst>
      <p:ext uri="{BB962C8B-B14F-4D97-AF65-F5344CB8AC3E}">
        <p14:creationId xmlns:p14="http://schemas.microsoft.com/office/powerpoint/2010/main" val="906602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859219"/>
          </a:xfrm>
        </p:spPr>
        <p:txBody>
          <a:bodyPr>
            <a:noAutofit/>
          </a:bodyPr>
          <a:lstStyle/>
          <a:p>
            <a:r>
              <a:rPr lang="en-GB" sz="3000" b="1" dirty="0"/>
              <a:t>Session 8.4: Advocating for decriminalisation </a:t>
            </a:r>
            <a:br>
              <a:rPr lang="en-GB" sz="3000" b="1" dirty="0"/>
            </a:br>
            <a:r>
              <a:rPr lang="en-GB" sz="3000" b="1" dirty="0"/>
              <a:t>Role-play exercise</a:t>
            </a:r>
          </a:p>
        </p:txBody>
      </p:sp>
      <p:sp>
        <p:nvSpPr>
          <p:cNvPr id="3" name="Content Placeholder 2"/>
          <p:cNvSpPr>
            <a:spLocks noGrp="1"/>
          </p:cNvSpPr>
          <p:nvPr>
            <p:ph idx="1"/>
          </p:nvPr>
        </p:nvSpPr>
        <p:spPr>
          <a:xfrm>
            <a:off x="457200" y="1597152"/>
            <a:ext cx="8229600" cy="4960552"/>
          </a:xfrm>
        </p:spPr>
        <p:txBody>
          <a:bodyPr>
            <a:noAutofit/>
          </a:bodyPr>
          <a:lstStyle/>
          <a:p>
            <a:pPr marL="0" indent="0">
              <a:buNone/>
            </a:pPr>
            <a:r>
              <a:rPr lang="lt-LT" sz="2200" b="1" dirty="0"/>
              <a:t>Scenario: </a:t>
            </a:r>
            <a:r>
              <a:rPr lang="lt-LT" sz="2200" dirty="0"/>
              <a:t>Your NGO is invited at a national drug policy conference organised by the government. You know that the event will involve high-level influential policy makers and police officers, as well as religious leaders and other NGO colleagues. The media will also be present to report on the outcomes of the event. </a:t>
            </a:r>
            <a:endParaRPr lang="en-GB" sz="2200" dirty="0"/>
          </a:p>
          <a:p>
            <a:pPr marL="0" indent="0">
              <a:buNone/>
            </a:pPr>
            <a:endParaRPr lang="en-GB" sz="1000" dirty="0"/>
          </a:p>
          <a:p>
            <a:pPr marL="0" indent="0">
              <a:buNone/>
            </a:pPr>
            <a:r>
              <a:rPr lang="lt-LT" sz="2200" dirty="0"/>
              <a:t>The conference’s agenda is mainly focused on drug law enforcement and criminal justice issues, it will therefore be the perfect opportunity for you to highlight the need for decriminalisation of drug use. </a:t>
            </a:r>
            <a:endParaRPr lang="en-GB" sz="2200" dirty="0"/>
          </a:p>
          <a:p>
            <a:pPr marL="0" indent="0">
              <a:buNone/>
            </a:pPr>
            <a:endParaRPr lang="en-GB" sz="1000" dirty="0"/>
          </a:p>
          <a:p>
            <a:pPr marL="0" indent="0">
              <a:buNone/>
            </a:pPr>
            <a:r>
              <a:rPr lang="lt-LT" sz="2200" dirty="0"/>
              <a:t>On the day of the conference, you are among 200 attendees. At the coffee break, you manage to get the attention of your target and have 3 minutes to convince them about the need to decriminalise drug use in the country. </a:t>
            </a:r>
            <a:endParaRPr lang="en-GB" sz="2200" dirty="0"/>
          </a:p>
          <a:p>
            <a:pPr marL="0" indent="0">
              <a:spcAft>
                <a:spcPts val="1200"/>
              </a:spcAft>
              <a:buNone/>
            </a:pPr>
            <a:endParaRPr lang="en-GB" sz="2400" dirty="0"/>
          </a:p>
        </p:txBody>
      </p:sp>
    </p:spTree>
    <p:extLst>
      <p:ext uri="{BB962C8B-B14F-4D97-AF65-F5344CB8AC3E}">
        <p14:creationId xmlns:p14="http://schemas.microsoft.com/office/powerpoint/2010/main" val="66271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Aim and learning objectives</a:t>
            </a:r>
          </a:p>
        </p:txBody>
      </p:sp>
      <p:sp>
        <p:nvSpPr>
          <p:cNvPr id="3" name="Content Placeholder 2"/>
          <p:cNvSpPr>
            <a:spLocks noGrp="1"/>
          </p:cNvSpPr>
          <p:nvPr>
            <p:ph idx="1"/>
          </p:nvPr>
        </p:nvSpPr>
        <p:spPr>
          <a:xfrm>
            <a:off x="457200" y="1417638"/>
            <a:ext cx="8229600" cy="5116327"/>
          </a:xfrm>
        </p:spPr>
        <p:txBody>
          <a:bodyPr>
            <a:normAutofit fontScale="70000" lnSpcReduction="20000"/>
          </a:bodyPr>
          <a:lstStyle/>
          <a:p>
            <a:pPr marL="0" indent="0">
              <a:buNone/>
            </a:pPr>
            <a:r>
              <a:rPr lang="en-GB" sz="3600" b="1" dirty="0"/>
              <a:t>Aim:</a:t>
            </a:r>
          </a:p>
          <a:p>
            <a:pPr marL="0" indent="0">
              <a:buNone/>
            </a:pPr>
            <a:endParaRPr lang="en-GB" sz="3600" b="1" dirty="0"/>
          </a:p>
          <a:p>
            <a:pPr marL="0" indent="0">
              <a:buNone/>
            </a:pPr>
            <a:r>
              <a:rPr lang="en-GB" dirty="0"/>
              <a:t>To identify the gold standard of decriminalisation and develop effective advocacy interventions to promote both decriminalisation and diversion programmes. </a:t>
            </a:r>
          </a:p>
          <a:p>
            <a:pPr marL="0" lvl="0" indent="0">
              <a:buNone/>
            </a:pPr>
            <a:endParaRPr lang="en-GB" b="1" dirty="0"/>
          </a:p>
          <a:p>
            <a:pPr marL="0" lvl="0" indent="0">
              <a:buNone/>
            </a:pPr>
            <a:r>
              <a:rPr lang="en-US" sz="3600" b="1" dirty="0"/>
              <a:t>Learning objectives: </a:t>
            </a:r>
          </a:p>
          <a:p>
            <a:pPr marL="0" lvl="0" indent="0">
              <a:buNone/>
            </a:pPr>
            <a:endParaRPr lang="en-GB" sz="3600" dirty="0"/>
          </a:p>
          <a:p>
            <a:pPr marL="0" indent="0">
              <a:buNone/>
            </a:pPr>
            <a:r>
              <a:rPr lang="en-GB" dirty="0"/>
              <a:t>Participants will gain an understanding of:</a:t>
            </a:r>
          </a:p>
          <a:p>
            <a:pPr marL="0" indent="0">
              <a:buNone/>
            </a:pPr>
            <a:endParaRPr lang="en-GB" dirty="0"/>
          </a:p>
          <a:p>
            <a:pPr lvl="0"/>
            <a:r>
              <a:rPr lang="en-GB" dirty="0"/>
              <a:t>The key components of an effective decriminalisation model</a:t>
            </a:r>
          </a:p>
          <a:p>
            <a:pPr lvl="0"/>
            <a:r>
              <a:rPr lang="en-GB" dirty="0"/>
              <a:t>The diverse ways of diverting people away from prison and towards effective and humane health and social services</a:t>
            </a:r>
          </a:p>
          <a:p>
            <a:r>
              <a:rPr lang="en-GB" dirty="0"/>
              <a:t>How to effectively advocate for decriminalisation and diversion.</a:t>
            </a:r>
            <a:endParaRPr lang="en-GB" sz="2400" b="1" dirty="0"/>
          </a:p>
          <a:p>
            <a:pPr marL="0" indent="0">
              <a:buNone/>
            </a:pPr>
            <a:endParaRPr lang="en-GB" dirty="0"/>
          </a:p>
        </p:txBody>
      </p:sp>
    </p:spTree>
    <p:extLst>
      <p:ext uri="{BB962C8B-B14F-4D97-AF65-F5344CB8AC3E}">
        <p14:creationId xmlns:p14="http://schemas.microsoft.com/office/powerpoint/2010/main" val="2605334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859219"/>
          </a:xfrm>
        </p:spPr>
        <p:txBody>
          <a:bodyPr>
            <a:noAutofit/>
          </a:bodyPr>
          <a:lstStyle/>
          <a:p>
            <a:r>
              <a:rPr lang="en-GB" sz="3000" b="1" dirty="0"/>
              <a:t>Session 8.5: Promoting diversion mechanisms</a:t>
            </a:r>
          </a:p>
        </p:txBody>
      </p:sp>
      <p:sp>
        <p:nvSpPr>
          <p:cNvPr id="3" name="Content Placeholder 2"/>
          <p:cNvSpPr>
            <a:spLocks noGrp="1"/>
          </p:cNvSpPr>
          <p:nvPr>
            <p:ph idx="1"/>
          </p:nvPr>
        </p:nvSpPr>
        <p:spPr>
          <a:xfrm>
            <a:off x="457200" y="1316736"/>
            <a:ext cx="8229600" cy="5240968"/>
          </a:xfrm>
        </p:spPr>
        <p:txBody>
          <a:bodyPr>
            <a:noAutofit/>
          </a:bodyPr>
          <a:lstStyle/>
          <a:p>
            <a:pPr>
              <a:spcAft>
                <a:spcPts val="1200"/>
              </a:spcAft>
            </a:pPr>
            <a:r>
              <a:rPr lang="en-GB" sz="2400" dirty="0"/>
              <a:t>Mechanisms to divert PWUD away from the criminal justice system and, where appropriate, towards treatment, harm reduction, counselling, etc.</a:t>
            </a:r>
          </a:p>
          <a:p>
            <a:pPr>
              <a:spcAft>
                <a:spcPts val="1200"/>
              </a:spcAft>
            </a:pPr>
            <a:r>
              <a:rPr lang="en-GB" sz="2400" dirty="0"/>
              <a:t>Focus: drug use, possession, possession of drug use equipment, non-violent offences related to use, low-level dealing</a:t>
            </a:r>
          </a:p>
          <a:p>
            <a:pPr>
              <a:spcAft>
                <a:spcPts val="1200"/>
              </a:spcAft>
            </a:pPr>
            <a:r>
              <a:rPr lang="en-GB" sz="2400" dirty="0"/>
              <a:t>Authorities responsible: police, prosecutors or courts, as well as community-based health and social workers</a:t>
            </a:r>
          </a:p>
          <a:p>
            <a:pPr>
              <a:spcAft>
                <a:spcPts val="1200"/>
              </a:spcAft>
            </a:pPr>
            <a:r>
              <a:rPr lang="en-GB" sz="2400" dirty="0"/>
              <a:t>Important health benefits and can enhance human security</a:t>
            </a:r>
          </a:p>
          <a:p>
            <a:pPr>
              <a:spcAft>
                <a:spcPts val="1200"/>
              </a:spcAft>
            </a:pPr>
            <a:r>
              <a:rPr lang="en-GB" sz="2400" dirty="0"/>
              <a:t>Can be implemented in contexts where drug use is decriminalised, or continues to be criminalised</a:t>
            </a:r>
          </a:p>
        </p:txBody>
      </p:sp>
    </p:spTree>
    <p:extLst>
      <p:ext uri="{BB962C8B-B14F-4D97-AF65-F5344CB8AC3E}">
        <p14:creationId xmlns:p14="http://schemas.microsoft.com/office/powerpoint/2010/main" val="3141699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689165"/>
            <a:ext cx="8656320" cy="859219"/>
          </a:xfrm>
        </p:spPr>
        <p:txBody>
          <a:bodyPr>
            <a:noAutofit/>
          </a:bodyPr>
          <a:lstStyle/>
          <a:p>
            <a:r>
              <a:rPr lang="en-GB" sz="3000" b="1" dirty="0"/>
              <a:t>Session 8.5: Promoting diversion mechanisms</a:t>
            </a:r>
            <a:br>
              <a:rPr lang="en-GB" sz="3000" b="1" dirty="0"/>
            </a:br>
            <a:br>
              <a:rPr lang="en-GB" sz="3000" b="1" dirty="0"/>
            </a:br>
            <a:r>
              <a:rPr lang="en-GB" sz="3000" b="1" dirty="0"/>
              <a:t>Case studies exercise</a:t>
            </a:r>
          </a:p>
        </p:txBody>
      </p:sp>
      <p:sp>
        <p:nvSpPr>
          <p:cNvPr id="3" name="Content Placeholder 2"/>
          <p:cNvSpPr>
            <a:spLocks noGrp="1"/>
          </p:cNvSpPr>
          <p:nvPr>
            <p:ph idx="1"/>
          </p:nvPr>
        </p:nvSpPr>
        <p:spPr>
          <a:xfrm>
            <a:off x="457200" y="2414016"/>
            <a:ext cx="8229600" cy="3838888"/>
          </a:xfrm>
        </p:spPr>
        <p:txBody>
          <a:bodyPr>
            <a:noAutofit/>
          </a:bodyPr>
          <a:lstStyle/>
          <a:p>
            <a:pPr>
              <a:spcAft>
                <a:spcPts val="1200"/>
              </a:spcAft>
            </a:pPr>
            <a:r>
              <a:rPr lang="en-GB" sz="2400" dirty="0"/>
              <a:t>What is the rationale behind this diversion model?</a:t>
            </a:r>
          </a:p>
          <a:p>
            <a:pPr>
              <a:spcAft>
                <a:spcPts val="1200"/>
              </a:spcAft>
            </a:pPr>
            <a:r>
              <a:rPr lang="en-GB" sz="2400" dirty="0"/>
              <a:t>What do you think are the positive/negative impacts of such a model for people who use drugs and low-level drug offenders?</a:t>
            </a:r>
          </a:p>
          <a:p>
            <a:pPr>
              <a:spcAft>
                <a:spcPts val="1200"/>
              </a:spcAft>
            </a:pPr>
            <a:r>
              <a:rPr lang="en-GB" sz="2400" dirty="0"/>
              <a:t>How could the model be improved? </a:t>
            </a:r>
          </a:p>
        </p:txBody>
      </p:sp>
    </p:spTree>
    <p:extLst>
      <p:ext uri="{BB962C8B-B14F-4D97-AF65-F5344CB8AC3E}">
        <p14:creationId xmlns:p14="http://schemas.microsoft.com/office/powerpoint/2010/main" val="284867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408749"/>
            <a:ext cx="8656320" cy="859219"/>
          </a:xfrm>
        </p:spPr>
        <p:txBody>
          <a:bodyPr>
            <a:noAutofit/>
          </a:bodyPr>
          <a:lstStyle/>
          <a:p>
            <a:r>
              <a:rPr lang="en-GB" sz="3000" b="1" dirty="0"/>
              <a:t>Session 8.5: Promoting diversion mechanisms: Diversion by the police</a:t>
            </a:r>
          </a:p>
        </p:txBody>
      </p:sp>
      <p:sp>
        <p:nvSpPr>
          <p:cNvPr id="3" name="Content Placeholder 2"/>
          <p:cNvSpPr>
            <a:spLocks noGrp="1"/>
          </p:cNvSpPr>
          <p:nvPr>
            <p:ph idx="1"/>
          </p:nvPr>
        </p:nvSpPr>
        <p:spPr>
          <a:xfrm>
            <a:off x="457200" y="1658112"/>
            <a:ext cx="8229600" cy="4594792"/>
          </a:xfrm>
        </p:spPr>
        <p:txBody>
          <a:bodyPr>
            <a:noAutofit/>
          </a:bodyPr>
          <a:lstStyle/>
          <a:p>
            <a:pPr>
              <a:spcAft>
                <a:spcPts val="1200"/>
              </a:spcAft>
            </a:pPr>
            <a:r>
              <a:rPr lang="en-GB" sz="2200" dirty="0"/>
              <a:t>Effective if police can build trust with communities of PWUD and when corruption levels are low</a:t>
            </a:r>
          </a:p>
          <a:p>
            <a:pPr>
              <a:spcAft>
                <a:spcPts val="1200"/>
              </a:spcAft>
            </a:pPr>
            <a:r>
              <a:rPr lang="en-GB" sz="2200" dirty="0"/>
              <a:t>Diversion should include a decision to take no further action, issue a caution and/or refer to health &amp; harm reduction services</a:t>
            </a:r>
          </a:p>
          <a:p>
            <a:pPr>
              <a:spcAft>
                <a:spcPts val="1200"/>
              </a:spcAft>
            </a:pPr>
            <a:r>
              <a:rPr lang="en-GB" sz="2200" dirty="0"/>
              <a:t>When people are found in possession of small amounts of drugs or paraphernalia, diversion should occur before a charge is entered</a:t>
            </a:r>
          </a:p>
          <a:p>
            <a:pPr>
              <a:spcAft>
                <a:spcPts val="1200"/>
              </a:spcAft>
            </a:pPr>
            <a:r>
              <a:rPr lang="en-GB" sz="2200" dirty="0"/>
              <a:t>Diversion should involve an educational component on harm reduction or information on existing health, treatment, harm reduction or community support services</a:t>
            </a:r>
          </a:p>
          <a:p>
            <a:pPr>
              <a:spcAft>
                <a:spcPts val="1200"/>
              </a:spcAft>
            </a:pPr>
            <a:r>
              <a:rPr lang="en-GB" sz="2200" dirty="0"/>
              <a:t>Arrest quotas for drug use should be abolished</a:t>
            </a:r>
          </a:p>
        </p:txBody>
      </p:sp>
    </p:spTree>
    <p:extLst>
      <p:ext uri="{BB962C8B-B14F-4D97-AF65-F5344CB8AC3E}">
        <p14:creationId xmlns:p14="http://schemas.microsoft.com/office/powerpoint/2010/main" val="16574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408749"/>
            <a:ext cx="8656320" cy="859219"/>
          </a:xfrm>
        </p:spPr>
        <p:txBody>
          <a:bodyPr>
            <a:noAutofit/>
          </a:bodyPr>
          <a:lstStyle/>
          <a:p>
            <a:r>
              <a:rPr lang="en-GB" sz="3000" b="1" dirty="0"/>
              <a:t>Session 8.5: Promoting diversion mechanisms: Diversion by the prosecutor</a:t>
            </a:r>
          </a:p>
        </p:txBody>
      </p:sp>
      <p:sp>
        <p:nvSpPr>
          <p:cNvPr id="3" name="Content Placeholder 2"/>
          <p:cNvSpPr>
            <a:spLocks noGrp="1"/>
          </p:cNvSpPr>
          <p:nvPr>
            <p:ph idx="1"/>
          </p:nvPr>
        </p:nvSpPr>
        <p:spPr>
          <a:xfrm>
            <a:off x="457200" y="2036064"/>
            <a:ext cx="8229600" cy="4216840"/>
          </a:xfrm>
        </p:spPr>
        <p:txBody>
          <a:bodyPr>
            <a:noAutofit/>
          </a:bodyPr>
          <a:lstStyle/>
          <a:p>
            <a:pPr>
              <a:spcAft>
                <a:spcPts val="1200"/>
              </a:spcAft>
            </a:pPr>
            <a:r>
              <a:rPr lang="en-GB" sz="2200" dirty="0"/>
              <a:t>Include the option not to prosecute PWUD in prosecutorial guidelines </a:t>
            </a:r>
          </a:p>
          <a:p>
            <a:pPr>
              <a:spcAft>
                <a:spcPts val="1200"/>
              </a:spcAft>
            </a:pPr>
            <a:r>
              <a:rPr lang="en-GB" sz="2200" dirty="0"/>
              <a:t>Prosecutor should have the option to take no further action, or take no further action conditional upon an offender attending a harm reduction service, a treatment programme if required or other social services</a:t>
            </a:r>
          </a:p>
          <a:p>
            <a:pPr>
              <a:spcAft>
                <a:spcPts val="1200"/>
              </a:spcAft>
            </a:pPr>
            <a:r>
              <a:rPr lang="en-GB" sz="2200" dirty="0"/>
              <a:t>Decisions should be based on a solid understanding of the distinction between occasional use and drug dependence</a:t>
            </a:r>
          </a:p>
          <a:p>
            <a:pPr>
              <a:spcAft>
                <a:spcPts val="1200"/>
              </a:spcAft>
            </a:pPr>
            <a:endParaRPr lang="en-GB" sz="2200" dirty="0"/>
          </a:p>
        </p:txBody>
      </p:sp>
    </p:spTree>
    <p:extLst>
      <p:ext uri="{BB962C8B-B14F-4D97-AF65-F5344CB8AC3E}">
        <p14:creationId xmlns:p14="http://schemas.microsoft.com/office/powerpoint/2010/main" val="2704195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408749"/>
            <a:ext cx="8656320" cy="859219"/>
          </a:xfrm>
        </p:spPr>
        <p:txBody>
          <a:bodyPr>
            <a:noAutofit/>
          </a:bodyPr>
          <a:lstStyle/>
          <a:p>
            <a:r>
              <a:rPr lang="en-GB" sz="3000" b="1" dirty="0"/>
              <a:t>Session 8.5: Promoting diversion mechanisms: Diversion by the court</a:t>
            </a:r>
          </a:p>
        </p:txBody>
      </p:sp>
      <p:sp>
        <p:nvSpPr>
          <p:cNvPr id="3" name="Content Placeholder 2"/>
          <p:cNvSpPr>
            <a:spLocks noGrp="1"/>
          </p:cNvSpPr>
          <p:nvPr>
            <p:ph idx="1"/>
          </p:nvPr>
        </p:nvSpPr>
        <p:spPr>
          <a:xfrm>
            <a:off x="457200" y="1548384"/>
            <a:ext cx="8229600" cy="4704520"/>
          </a:xfrm>
        </p:spPr>
        <p:txBody>
          <a:bodyPr>
            <a:noAutofit/>
          </a:bodyPr>
          <a:lstStyle/>
          <a:p>
            <a:pPr>
              <a:spcAft>
                <a:spcPts val="1200"/>
              </a:spcAft>
            </a:pPr>
            <a:r>
              <a:rPr lang="en-GB" sz="2200" dirty="0"/>
              <a:t>Include the option to impose no penalty and not to enter a conviction for PWUD</a:t>
            </a:r>
          </a:p>
          <a:p>
            <a:pPr>
              <a:spcAft>
                <a:spcPts val="1200"/>
              </a:spcAft>
            </a:pPr>
            <a:r>
              <a:rPr lang="en-GB" sz="2200" dirty="0"/>
              <a:t>If court diversion programmes operate, they should supplement police and prosecutors’ diversion schemes and also focus on more serious drug-related offences committed by PWUD (not only drug use)</a:t>
            </a:r>
          </a:p>
          <a:p>
            <a:pPr>
              <a:spcAft>
                <a:spcPts val="1200"/>
              </a:spcAft>
            </a:pPr>
            <a:r>
              <a:rPr lang="en-GB" sz="2200" dirty="0"/>
              <a:t>Sentencing guidelines should support use of non-custodial sentences including treatment in the community</a:t>
            </a:r>
          </a:p>
          <a:p>
            <a:pPr>
              <a:spcAft>
                <a:spcPts val="1200"/>
              </a:spcAft>
            </a:pPr>
            <a:r>
              <a:rPr lang="en-GB" sz="2200" dirty="0"/>
              <a:t>Decisions should be based on multi-disciplinary advice and offer:</a:t>
            </a:r>
          </a:p>
          <a:p>
            <a:pPr lvl="1">
              <a:spcAft>
                <a:spcPts val="1200"/>
              </a:spcAft>
            </a:pPr>
            <a:r>
              <a:rPr lang="en-GB" sz="1800" dirty="0"/>
              <a:t>Pre- and post-sentencing referrals to voluntary, community-based treatment, harm reduction and social services</a:t>
            </a:r>
          </a:p>
          <a:p>
            <a:pPr lvl="1">
              <a:spcAft>
                <a:spcPts val="1200"/>
              </a:spcAft>
            </a:pPr>
            <a:r>
              <a:rPr lang="en-GB" sz="1800" dirty="0"/>
              <a:t>Individualised treatment, harm reduction and social support options</a:t>
            </a:r>
          </a:p>
        </p:txBody>
      </p:sp>
    </p:spTree>
    <p:extLst>
      <p:ext uri="{BB962C8B-B14F-4D97-AF65-F5344CB8AC3E}">
        <p14:creationId xmlns:p14="http://schemas.microsoft.com/office/powerpoint/2010/main" val="1396620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408749"/>
            <a:ext cx="8656320" cy="859219"/>
          </a:xfrm>
        </p:spPr>
        <p:txBody>
          <a:bodyPr>
            <a:noAutofit/>
          </a:bodyPr>
          <a:lstStyle/>
          <a:p>
            <a:r>
              <a:rPr lang="en-GB" sz="3000" b="1" dirty="0"/>
              <a:t>Session 8.5: Promoting diversion mechanisms: </a:t>
            </a:r>
            <a:br>
              <a:rPr lang="en-GB" sz="3000" b="1" dirty="0"/>
            </a:br>
            <a:r>
              <a:rPr lang="en-GB" sz="3000" b="1" dirty="0"/>
              <a:t>Legal aid and access to justice</a:t>
            </a:r>
          </a:p>
        </p:txBody>
      </p:sp>
      <p:sp>
        <p:nvSpPr>
          <p:cNvPr id="3" name="Content Placeholder 2"/>
          <p:cNvSpPr>
            <a:spLocks noGrp="1"/>
          </p:cNvSpPr>
          <p:nvPr>
            <p:ph idx="1"/>
          </p:nvPr>
        </p:nvSpPr>
        <p:spPr>
          <a:xfrm>
            <a:off x="457200" y="2633472"/>
            <a:ext cx="8229600" cy="3619432"/>
          </a:xfrm>
        </p:spPr>
        <p:txBody>
          <a:bodyPr>
            <a:noAutofit/>
          </a:bodyPr>
          <a:lstStyle/>
          <a:p>
            <a:pPr marL="0" indent="0">
              <a:spcAft>
                <a:spcPts val="1200"/>
              </a:spcAft>
              <a:buNone/>
            </a:pPr>
            <a:r>
              <a:rPr lang="en-GB" sz="2200" dirty="0"/>
              <a:t>PWUD should have access to independent legal advice and representation to ensure they are informed of their rights and are able to defend their case at all stages of the process</a:t>
            </a:r>
            <a:endParaRPr lang="en-GB" sz="1800" dirty="0"/>
          </a:p>
        </p:txBody>
      </p:sp>
    </p:spTree>
    <p:extLst>
      <p:ext uri="{BB962C8B-B14F-4D97-AF65-F5344CB8AC3E}">
        <p14:creationId xmlns:p14="http://schemas.microsoft.com/office/powerpoint/2010/main" val="2226866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408749"/>
            <a:ext cx="8656320" cy="859219"/>
          </a:xfrm>
        </p:spPr>
        <p:txBody>
          <a:bodyPr>
            <a:noAutofit/>
          </a:bodyPr>
          <a:lstStyle/>
          <a:p>
            <a:r>
              <a:rPr lang="en-GB" sz="3000" b="1" dirty="0"/>
              <a:t>Session 8.5: Promoting diversion mechanisms: </a:t>
            </a:r>
            <a:br>
              <a:rPr lang="en-GB" sz="3000" b="1" dirty="0"/>
            </a:br>
            <a:r>
              <a:rPr lang="en-GB" sz="3000" b="1" dirty="0"/>
              <a:t>The role of healthcare workers</a:t>
            </a:r>
          </a:p>
        </p:txBody>
      </p:sp>
      <p:sp>
        <p:nvSpPr>
          <p:cNvPr id="3" name="Content Placeholder 2"/>
          <p:cNvSpPr>
            <a:spLocks noGrp="1"/>
          </p:cNvSpPr>
          <p:nvPr>
            <p:ph idx="1"/>
          </p:nvPr>
        </p:nvSpPr>
        <p:spPr>
          <a:xfrm>
            <a:off x="365760" y="1609344"/>
            <a:ext cx="8534400" cy="4704520"/>
          </a:xfrm>
        </p:spPr>
        <p:txBody>
          <a:bodyPr>
            <a:noAutofit/>
          </a:bodyPr>
          <a:lstStyle/>
          <a:p>
            <a:pPr>
              <a:spcAft>
                <a:spcPts val="1200"/>
              </a:spcAft>
            </a:pPr>
            <a:r>
              <a:rPr lang="en-GB" sz="2200" dirty="0"/>
              <a:t>Intervene at community level to refer PWUD before any police contact</a:t>
            </a:r>
          </a:p>
          <a:p>
            <a:pPr>
              <a:spcAft>
                <a:spcPts val="1200"/>
              </a:spcAft>
            </a:pPr>
            <a:r>
              <a:rPr lang="en-GB" sz="2200" dirty="0"/>
              <a:t>Provide health assessments to inform the decisions of police, prosecutors and courts in relation to diversion</a:t>
            </a:r>
          </a:p>
          <a:p>
            <a:pPr>
              <a:spcAft>
                <a:spcPts val="1200"/>
              </a:spcAft>
            </a:pPr>
            <a:r>
              <a:rPr lang="en-GB" sz="2200" dirty="0"/>
              <a:t>Provide a holistic assessment and response to the needs of PWUD diverted away from the criminal justice system</a:t>
            </a:r>
          </a:p>
          <a:p>
            <a:pPr>
              <a:spcAft>
                <a:spcPts val="1200"/>
              </a:spcAft>
            </a:pPr>
            <a:r>
              <a:rPr lang="en-GB" sz="2200" dirty="0"/>
              <a:t>Engage in partnerships with communities, police and justice sector to promote harm reduction and health approaches</a:t>
            </a:r>
          </a:p>
          <a:p>
            <a:pPr>
              <a:spcAft>
                <a:spcPts val="1200"/>
              </a:spcAft>
            </a:pPr>
            <a:r>
              <a:rPr lang="en-GB" sz="2200" dirty="0"/>
              <a:t>Adopt minimum quality standards to ensure that treatment programmes are based on evidence and human rights</a:t>
            </a:r>
          </a:p>
          <a:p>
            <a:pPr>
              <a:spcAft>
                <a:spcPts val="1200"/>
              </a:spcAft>
            </a:pPr>
            <a:r>
              <a:rPr lang="en-GB" sz="2200" dirty="0"/>
              <a:t>Monitor and evaluate the quality &amp; effectiveness of diversion models</a:t>
            </a:r>
            <a:endParaRPr lang="en-GB" sz="1800" dirty="0"/>
          </a:p>
        </p:txBody>
      </p:sp>
    </p:spTree>
    <p:extLst>
      <p:ext uri="{BB962C8B-B14F-4D97-AF65-F5344CB8AC3E}">
        <p14:creationId xmlns:p14="http://schemas.microsoft.com/office/powerpoint/2010/main" val="174179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27314"/>
            <a:ext cx="7772400" cy="2990397"/>
          </a:xfrm>
        </p:spPr>
        <p:txBody>
          <a:bodyPr>
            <a:normAutofit/>
          </a:bodyPr>
          <a:lstStyle/>
          <a:p>
            <a:r>
              <a:rPr lang="en-US" dirty="0"/>
              <a:t>Module 8</a:t>
            </a:r>
            <a:br>
              <a:rPr lang="en-US" dirty="0"/>
            </a:br>
            <a:br>
              <a:rPr lang="en-US" dirty="0"/>
            </a:br>
            <a:r>
              <a:rPr lang="en-US" dirty="0"/>
              <a:t>SESSION 8.1</a:t>
            </a:r>
            <a:br>
              <a:rPr lang="en-US" dirty="0"/>
            </a:br>
            <a:endParaRPr lang="en-AU" dirty="0"/>
          </a:p>
        </p:txBody>
      </p:sp>
      <p:sp>
        <p:nvSpPr>
          <p:cNvPr id="5" name="Subtitle 4"/>
          <p:cNvSpPr>
            <a:spLocks noGrp="1"/>
          </p:cNvSpPr>
          <p:nvPr>
            <p:ph type="subTitle" idx="1"/>
          </p:nvPr>
        </p:nvSpPr>
        <p:spPr>
          <a:xfrm>
            <a:off x="870857" y="3886199"/>
            <a:ext cx="7587343" cy="2231571"/>
          </a:xfrm>
        </p:spPr>
        <p:txBody>
          <a:bodyPr>
            <a:normAutofit/>
          </a:bodyPr>
          <a:lstStyle/>
          <a:p>
            <a:r>
              <a:rPr lang="en-US" sz="4400" dirty="0">
                <a:solidFill>
                  <a:schemeClr val="tx1"/>
                </a:solidFill>
              </a:rPr>
              <a:t>The rationale for promoting </a:t>
            </a:r>
            <a:r>
              <a:rPr lang="en-US" sz="4400" dirty="0" err="1">
                <a:solidFill>
                  <a:schemeClr val="tx1"/>
                </a:solidFill>
              </a:rPr>
              <a:t>decriminalisation</a:t>
            </a:r>
            <a:endParaRPr lang="en-US" sz="4400" dirty="0">
              <a:solidFill>
                <a:schemeClr val="tx1"/>
              </a:solidFill>
            </a:endParaRPr>
          </a:p>
        </p:txBody>
      </p:sp>
    </p:spTree>
    <p:extLst>
      <p:ext uri="{BB962C8B-B14F-4D97-AF65-F5344CB8AC3E}">
        <p14:creationId xmlns:p14="http://schemas.microsoft.com/office/powerpoint/2010/main" val="341960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0"/>
            <a:ext cx="8229600" cy="1620423"/>
          </a:xfrm>
        </p:spPr>
        <p:txBody>
          <a:bodyPr>
            <a:noAutofit/>
          </a:bodyPr>
          <a:lstStyle/>
          <a:p>
            <a:r>
              <a:rPr lang="en-GB" sz="4000" b="1" dirty="0"/>
              <a:t>Session 8.1: Cause and effects exercise</a:t>
            </a:r>
          </a:p>
        </p:txBody>
      </p:sp>
      <p:sp>
        <p:nvSpPr>
          <p:cNvPr id="6" name="Rectangle 5"/>
          <p:cNvSpPr/>
          <p:nvPr/>
        </p:nvSpPr>
        <p:spPr>
          <a:xfrm>
            <a:off x="3608832" y="3377184"/>
            <a:ext cx="2194560" cy="9875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Punishment/</a:t>
            </a:r>
          </a:p>
          <a:p>
            <a:pPr algn="ctr"/>
            <a:r>
              <a:rPr lang="en-GB" dirty="0"/>
              <a:t>criminalisation of PWUD</a:t>
            </a:r>
          </a:p>
        </p:txBody>
      </p:sp>
      <p:sp>
        <p:nvSpPr>
          <p:cNvPr id="7" name="Oval 6"/>
          <p:cNvSpPr/>
          <p:nvPr/>
        </p:nvSpPr>
        <p:spPr>
          <a:xfrm>
            <a:off x="2182368" y="2426208"/>
            <a:ext cx="1170432" cy="8168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Effect</a:t>
            </a:r>
          </a:p>
        </p:txBody>
      </p:sp>
      <p:sp>
        <p:nvSpPr>
          <p:cNvPr id="8" name="Oval 7"/>
          <p:cNvSpPr/>
          <p:nvPr/>
        </p:nvSpPr>
        <p:spPr>
          <a:xfrm>
            <a:off x="5919216" y="2426208"/>
            <a:ext cx="1170432" cy="8168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Effect</a:t>
            </a:r>
          </a:p>
        </p:txBody>
      </p:sp>
      <p:sp>
        <p:nvSpPr>
          <p:cNvPr id="9" name="Oval 8"/>
          <p:cNvSpPr/>
          <p:nvPr/>
        </p:nvSpPr>
        <p:spPr>
          <a:xfrm>
            <a:off x="753215" y="1472939"/>
            <a:ext cx="1380744" cy="8168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Further effect</a:t>
            </a:r>
          </a:p>
        </p:txBody>
      </p:sp>
      <p:cxnSp>
        <p:nvCxnSpPr>
          <p:cNvPr id="14" name="Straight Arrow Connector 13"/>
          <p:cNvCxnSpPr>
            <a:endCxn id="7" idx="6"/>
          </p:cNvCxnSpPr>
          <p:nvPr/>
        </p:nvCxnSpPr>
        <p:spPr>
          <a:xfrm flipH="1" flipV="1">
            <a:off x="3352800" y="2834640"/>
            <a:ext cx="743712" cy="5425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8" idx="2"/>
          </p:cNvCxnSpPr>
          <p:nvPr/>
        </p:nvCxnSpPr>
        <p:spPr>
          <a:xfrm flipV="1">
            <a:off x="5266944" y="2834640"/>
            <a:ext cx="652272" cy="5425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2442166" y="1498191"/>
            <a:ext cx="1380744" cy="8168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Further effect</a:t>
            </a:r>
          </a:p>
        </p:txBody>
      </p:sp>
      <p:sp>
        <p:nvSpPr>
          <p:cNvPr id="19" name="Oval 18"/>
          <p:cNvSpPr/>
          <p:nvPr/>
        </p:nvSpPr>
        <p:spPr>
          <a:xfrm>
            <a:off x="7217664" y="1474675"/>
            <a:ext cx="1374648" cy="81512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Further effect</a:t>
            </a:r>
          </a:p>
        </p:txBody>
      </p:sp>
      <p:sp>
        <p:nvSpPr>
          <p:cNvPr id="20" name="Oval 19"/>
          <p:cNvSpPr/>
          <p:nvPr/>
        </p:nvSpPr>
        <p:spPr>
          <a:xfrm>
            <a:off x="5449106" y="1467769"/>
            <a:ext cx="1380744" cy="8168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Further effect</a:t>
            </a:r>
          </a:p>
        </p:txBody>
      </p:sp>
      <p:cxnSp>
        <p:nvCxnSpPr>
          <p:cNvPr id="22" name="Straight Arrow Connector 21"/>
          <p:cNvCxnSpPr>
            <a:stCxn id="7" idx="1"/>
            <a:endCxn id="9" idx="5"/>
          </p:cNvCxnSpPr>
          <p:nvPr/>
        </p:nvCxnSpPr>
        <p:spPr>
          <a:xfrm flipH="1" flipV="1">
            <a:off x="1931754" y="2170176"/>
            <a:ext cx="422020" cy="3756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7"/>
            <a:endCxn id="19" idx="3"/>
          </p:cNvCxnSpPr>
          <p:nvPr/>
        </p:nvCxnSpPr>
        <p:spPr>
          <a:xfrm flipV="1">
            <a:off x="6918242" y="2170430"/>
            <a:ext cx="500735" cy="3754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7" idx="7"/>
          </p:cNvCxnSpPr>
          <p:nvPr/>
        </p:nvCxnSpPr>
        <p:spPr>
          <a:xfrm flipV="1">
            <a:off x="3181394" y="2315055"/>
            <a:ext cx="171406" cy="2307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8" idx="0"/>
          </p:cNvCxnSpPr>
          <p:nvPr/>
        </p:nvCxnSpPr>
        <p:spPr>
          <a:xfrm flipH="1" flipV="1">
            <a:off x="6377581" y="2289803"/>
            <a:ext cx="126851" cy="1364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Rectangle: Rounded Corners 39"/>
          <p:cNvSpPr/>
          <p:nvPr/>
        </p:nvSpPr>
        <p:spPr>
          <a:xfrm>
            <a:off x="2553015" y="4713321"/>
            <a:ext cx="1159046" cy="7243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Cause</a:t>
            </a:r>
          </a:p>
        </p:txBody>
      </p:sp>
      <p:sp>
        <p:nvSpPr>
          <p:cNvPr id="41" name="Rectangle: Rounded Corners 40"/>
          <p:cNvSpPr/>
          <p:nvPr/>
        </p:nvSpPr>
        <p:spPr>
          <a:xfrm>
            <a:off x="4126589" y="4713320"/>
            <a:ext cx="1159046" cy="7243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Cause</a:t>
            </a:r>
          </a:p>
        </p:txBody>
      </p:sp>
      <p:sp>
        <p:nvSpPr>
          <p:cNvPr id="42" name="Rectangle: Rounded Corners 41"/>
          <p:cNvSpPr/>
          <p:nvPr/>
        </p:nvSpPr>
        <p:spPr>
          <a:xfrm>
            <a:off x="5759196" y="4713319"/>
            <a:ext cx="1159046" cy="7243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Cause</a:t>
            </a:r>
          </a:p>
        </p:txBody>
      </p:sp>
      <p:sp>
        <p:nvSpPr>
          <p:cNvPr id="43" name="Rectangle: Rounded Corners 42"/>
          <p:cNvSpPr/>
          <p:nvPr/>
        </p:nvSpPr>
        <p:spPr>
          <a:xfrm>
            <a:off x="2457721" y="5786217"/>
            <a:ext cx="1370882" cy="7243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Cause of this cause?</a:t>
            </a:r>
          </a:p>
        </p:txBody>
      </p:sp>
      <p:sp>
        <p:nvSpPr>
          <p:cNvPr id="44" name="Rectangle: Rounded Corners 43"/>
          <p:cNvSpPr/>
          <p:nvPr/>
        </p:nvSpPr>
        <p:spPr>
          <a:xfrm>
            <a:off x="4020671" y="5799522"/>
            <a:ext cx="1370882" cy="7243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Cause of this cause?</a:t>
            </a:r>
          </a:p>
        </p:txBody>
      </p:sp>
      <p:sp>
        <p:nvSpPr>
          <p:cNvPr id="45" name="Rectangle: Rounded Corners 44"/>
          <p:cNvSpPr/>
          <p:nvPr/>
        </p:nvSpPr>
        <p:spPr>
          <a:xfrm>
            <a:off x="5653278" y="5799522"/>
            <a:ext cx="1370882" cy="7243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Cause of this cause?</a:t>
            </a:r>
          </a:p>
        </p:txBody>
      </p:sp>
      <p:cxnSp>
        <p:nvCxnSpPr>
          <p:cNvPr id="47" name="Straight Arrow Connector 46"/>
          <p:cNvCxnSpPr>
            <a:stCxn id="40" idx="0"/>
          </p:cNvCxnSpPr>
          <p:nvPr/>
        </p:nvCxnSpPr>
        <p:spPr>
          <a:xfrm flipV="1">
            <a:off x="3132538" y="4364736"/>
            <a:ext cx="476294" cy="3485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42" idx="0"/>
          </p:cNvCxnSpPr>
          <p:nvPr/>
        </p:nvCxnSpPr>
        <p:spPr>
          <a:xfrm flipH="1" flipV="1">
            <a:off x="5803392" y="4364735"/>
            <a:ext cx="535327" cy="348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1" idx="0"/>
            <a:endCxn id="6" idx="2"/>
          </p:cNvCxnSpPr>
          <p:nvPr/>
        </p:nvCxnSpPr>
        <p:spPr>
          <a:xfrm flipV="1">
            <a:off x="4706112" y="4364736"/>
            <a:ext cx="0" cy="348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43" idx="0"/>
            <a:endCxn id="40" idx="2"/>
          </p:cNvCxnSpPr>
          <p:nvPr/>
        </p:nvCxnSpPr>
        <p:spPr>
          <a:xfrm flipH="1" flipV="1">
            <a:off x="3132538" y="5437632"/>
            <a:ext cx="10624" cy="3485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H="1" flipV="1">
            <a:off x="4710885" y="5458146"/>
            <a:ext cx="10624" cy="3485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flipV="1">
            <a:off x="6377581" y="5458145"/>
            <a:ext cx="10624" cy="3485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443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20423"/>
          </a:xfrm>
        </p:spPr>
        <p:txBody>
          <a:bodyPr>
            <a:noAutofit/>
          </a:bodyPr>
          <a:lstStyle/>
          <a:p>
            <a:r>
              <a:rPr lang="en-GB" sz="4000" b="1" dirty="0"/>
              <a:t>Session 8.1: The rationale for decriminalisation in Asia</a:t>
            </a:r>
          </a:p>
        </p:txBody>
      </p:sp>
      <p:sp>
        <p:nvSpPr>
          <p:cNvPr id="3" name="Content Placeholder 2"/>
          <p:cNvSpPr>
            <a:spLocks noGrp="1"/>
          </p:cNvSpPr>
          <p:nvPr>
            <p:ph idx="1"/>
          </p:nvPr>
        </p:nvSpPr>
        <p:spPr>
          <a:xfrm>
            <a:off x="457200" y="2157984"/>
            <a:ext cx="8229600" cy="4309077"/>
          </a:xfrm>
        </p:spPr>
        <p:txBody>
          <a:bodyPr>
            <a:normAutofit/>
          </a:bodyPr>
          <a:lstStyle/>
          <a:p>
            <a:r>
              <a:rPr lang="en-GB" sz="2800" dirty="0"/>
              <a:t>Harsh punishment has no deterrent effect</a:t>
            </a:r>
          </a:p>
          <a:p>
            <a:r>
              <a:rPr lang="en-GB" sz="2800" dirty="0"/>
              <a:t>High level of stigma and discrimination</a:t>
            </a:r>
          </a:p>
          <a:p>
            <a:r>
              <a:rPr lang="en-GB" sz="2800" dirty="0"/>
              <a:t>HIV epidemic driven by injecting drug use</a:t>
            </a:r>
          </a:p>
          <a:p>
            <a:r>
              <a:rPr lang="en-GB" sz="2800" dirty="0"/>
              <a:t>Abuses perpetrated by law enforcement officers against PWUD</a:t>
            </a:r>
          </a:p>
          <a:p>
            <a:r>
              <a:rPr lang="en-GB" sz="2800" dirty="0"/>
              <a:t>Prison overcrowding</a:t>
            </a:r>
          </a:p>
          <a:p>
            <a:r>
              <a:rPr lang="en-GB" sz="2800" dirty="0"/>
              <a:t>Adverse human security outcomes</a:t>
            </a:r>
          </a:p>
        </p:txBody>
      </p:sp>
    </p:spTree>
    <p:extLst>
      <p:ext uri="{BB962C8B-B14F-4D97-AF65-F5344CB8AC3E}">
        <p14:creationId xmlns:p14="http://schemas.microsoft.com/office/powerpoint/2010/main" val="360456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4000" b="1" dirty="0"/>
              <a:t>Session 8.2: What is decriminalisation?</a:t>
            </a:r>
          </a:p>
        </p:txBody>
      </p:sp>
      <p:sp>
        <p:nvSpPr>
          <p:cNvPr id="3" name="Content Placeholder 2"/>
          <p:cNvSpPr>
            <a:spLocks noGrp="1"/>
          </p:cNvSpPr>
          <p:nvPr>
            <p:ph idx="1"/>
          </p:nvPr>
        </p:nvSpPr>
        <p:spPr>
          <a:xfrm>
            <a:off x="457200" y="1895060"/>
            <a:ext cx="8229600" cy="4572001"/>
          </a:xfrm>
        </p:spPr>
        <p:txBody>
          <a:bodyPr>
            <a:normAutofit/>
          </a:bodyPr>
          <a:lstStyle/>
          <a:p>
            <a:pPr marL="0" indent="0">
              <a:buNone/>
            </a:pPr>
            <a:r>
              <a:rPr lang="en-GB" sz="2600" b="1" dirty="0"/>
              <a:t>Definition: </a:t>
            </a:r>
            <a:r>
              <a:rPr lang="en-GB" sz="2600" dirty="0"/>
              <a:t>Removal of criminal penalties for the following activities:</a:t>
            </a:r>
          </a:p>
          <a:p>
            <a:r>
              <a:rPr lang="en-GB" sz="2600" dirty="0"/>
              <a:t>Drug use</a:t>
            </a:r>
          </a:p>
          <a:p>
            <a:r>
              <a:rPr lang="en-GB" sz="2600" dirty="0"/>
              <a:t>Possession of drugs for personal use</a:t>
            </a:r>
          </a:p>
          <a:p>
            <a:r>
              <a:rPr lang="en-GB" sz="2600" dirty="0"/>
              <a:t>Cultivation and purchase for personal use</a:t>
            </a:r>
          </a:p>
          <a:p>
            <a:r>
              <a:rPr lang="en-GB" sz="2600" dirty="0"/>
              <a:t>Possession of drug use paraphernalia</a:t>
            </a:r>
          </a:p>
          <a:p>
            <a:pPr marL="0" indent="0">
              <a:buNone/>
            </a:pPr>
            <a:endParaRPr lang="en-GB" sz="2600" b="1" dirty="0"/>
          </a:p>
          <a:p>
            <a:pPr marL="0" indent="0">
              <a:buNone/>
            </a:pPr>
            <a:r>
              <a:rPr lang="en-GB" sz="2600" b="1" dirty="0"/>
              <a:t>Objective: </a:t>
            </a:r>
            <a:r>
              <a:rPr lang="en-GB" sz="2600" dirty="0"/>
              <a:t>Ending the punishment and stigmatisation of PWUD &amp; promote access to health and social services</a:t>
            </a:r>
          </a:p>
        </p:txBody>
      </p:sp>
    </p:spTree>
    <p:extLst>
      <p:ext uri="{BB962C8B-B14F-4D97-AF65-F5344CB8AC3E}">
        <p14:creationId xmlns:p14="http://schemas.microsoft.com/office/powerpoint/2010/main" val="126690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4000" b="1" dirty="0"/>
              <a:t>Session 8.2: What is decriminalisation?</a:t>
            </a:r>
          </a:p>
        </p:txBody>
      </p:sp>
      <p:sp>
        <p:nvSpPr>
          <p:cNvPr id="3" name="Content Placeholder 2"/>
          <p:cNvSpPr>
            <a:spLocks noGrp="1"/>
          </p:cNvSpPr>
          <p:nvPr>
            <p:ph idx="1"/>
          </p:nvPr>
        </p:nvSpPr>
        <p:spPr>
          <a:xfrm>
            <a:off x="457200" y="1895060"/>
            <a:ext cx="8229600" cy="4572001"/>
          </a:xfrm>
        </p:spPr>
        <p:txBody>
          <a:bodyPr>
            <a:normAutofit/>
          </a:bodyPr>
          <a:lstStyle/>
          <a:p>
            <a:pPr marL="0" indent="0">
              <a:buNone/>
            </a:pPr>
            <a:r>
              <a:rPr lang="en-GB" sz="2600" b="1" dirty="0"/>
              <a:t>De jure decriminalisation</a:t>
            </a:r>
            <a:r>
              <a:rPr lang="en-GB" sz="2600" dirty="0"/>
              <a:t>: removal of criminal sanctions takes place through a legislative process (repeal of criminal legislation, creation of civil law, constitutional court decision leading to legislative review). E.g.: Portugal.</a:t>
            </a:r>
          </a:p>
          <a:p>
            <a:pPr marL="0" indent="0">
              <a:buNone/>
            </a:pPr>
            <a:endParaRPr lang="en-GB" sz="2600" dirty="0"/>
          </a:p>
          <a:p>
            <a:pPr marL="0" indent="0">
              <a:buNone/>
            </a:pPr>
            <a:r>
              <a:rPr lang="en-GB" sz="2600" b="1" dirty="0"/>
              <a:t>De facto decriminalisation: </a:t>
            </a:r>
            <a:r>
              <a:rPr lang="en-GB" sz="2600" dirty="0"/>
              <a:t>drug use remains a criminal offence in law, but in practice people are no longer prosecuted. E.g.: The Netherlands. </a:t>
            </a:r>
          </a:p>
          <a:p>
            <a:pPr marL="0" indent="0">
              <a:buNone/>
            </a:pPr>
            <a:endParaRPr lang="en-GB" sz="2600" b="1" dirty="0"/>
          </a:p>
          <a:p>
            <a:pPr marL="0" indent="0">
              <a:buNone/>
            </a:pPr>
            <a:r>
              <a:rPr lang="en-GB" sz="2600" b="1" dirty="0"/>
              <a:t>Decriminalisation ≠ Legalisation</a:t>
            </a:r>
          </a:p>
        </p:txBody>
      </p:sp>
    </p:spTree>
    <p:extLst>
      <p:ext uri="{BB962C8B-B14F-4D97-AF65-F5344CB8AC3E}">
        <p14:creationId xmlns:p14="http://schemas.microsoft.com/office/powerpoint/2010/main" val="2788827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4000" b="1" dirty="0"/>
              <a:t>Session 8.3: The gold standard of decriminalisation</a:t>
            </a:r>
          </a:p>
        </p:txBody>
      </p:sp>
      <p:sp>
        <p:nvSpPr>
          <p:cNvPr id="3" name="Content Placeholder 2"/>
          <p:cNvSpPr>
            <a:spLocks noGrp="1"/>
          </p:cNvSpPr>
          <p:nvPr>
            <p:ph idx="1"/>
          </p:nvPr>
        </p:nvSpPr>
        <p:spPr>
          <a:xfrm>
            <a:off x="457200" y="1895060"/>
            <a:ext cx="8229600" cy="4572001"/>
          </a:xfrm>
        </p:spPr>
        <p:txBody>
          <a:bodyPr>
            <a:normAutofit/>
          </a:bodyPr>
          <a:lstStyle/>
          <a:p>
            <a:pPr marL="0" indent="0">
              <a:buNone/>
            </a:pPr>
            <a:r>
              <a:rPr lang="en-GB" sz="2600" dirty="0"/>
              <a:t>Session to be conducted in 3 steps:</a:t>
            </a:r>
          </a:p>
          <a:p>
            <a:pPr marL="0" indent="0">
              <a:buNone/>
            </a:pPr>
            <a:endParaRPr lang="en-GB" sz="2600" dirty="0"/>
          </a:p>
          <a:p>
            <a:pPr marL="0" indent="0">
              <a:buNone/>
            </a:pPr>
            <a:r>
              <a:rPr lang="en-GB" sz="2600" dirty="0"/>
              <a:t>STEP 1: Differentiating between possession for personal use and possession with intent to supply</a:t>
            </a:r>
          </a:p>
          <a:p>
            <a:pPr marL="0" indent="0">
              <a:buNone/>
            </a:pPr>
            <a:endParaRPr lang="en-GB" sz="2600" dirty="0"/>
          </a:p>
          <a:p>
            <a:pPr marL="0" indent="0">
              <a:buNone/>
            </a:pPr>
            <a:r>
              <a:rPr lang="en-GB" sz="2600" dirty="0"/>
              <a:t>STEP 2: Identifying who is responsible for determining whether is for personal use</a:t>
            </a:r>
          </a:p>
          <a:p>
            <a:pPr marL="0" indent="0">
              <a:buNone/>
            </a:pPr>
            <a:endParaRPr lang="en-GB" sz="2600" dirty="0"/>
          </a:p>
          <a:p>
            <a:pPr marL="0" indent="0">
              <a:buNone/>
            </a:pPr>
            <a:r>
              <a:rPr lang="en-GB" sz="2600" dirty="0"/>
              <a:t>STEP 3: Identifying the adequate response to drug use.</a:t>
            </a:r>
          </a:p>
        </p:txBody>
      </p:sp>
    </p:spTree>
    <p:extLst>
      <p:ext uri="{BB962C8B-B14F-4D97-AF65-F5344CB8AC3E}">
        <p14:creationId xmlns:p14="http://schemas.microsoft.com/office/powerpoint/2010/main" val="353067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4637"/>
            <a:ext cx="8656320" cy="1620423"/>
          </a:xfrm>
        </p:spPr>
        <p:txBody>
          <a:bodyPr>
            <a:noAutofit/>
          </a:bodyPr>
          <a:lstStyle/>
          <a:p>
            <a:r>
              <a:rPr lang="en-GB" sz="3000" b="1" dirty="0"/>
              <a:t>Session 8.3: The gold standard of decriminalisation</a:t>
            </a:r>
            <a:br>
              <a:rPr lang="en-GB" sz="3000" b="1" dirty="0"/>
            </a:br>
            <a:r>
              <a:rPr lang="en-GB" sz="3000" b="1" dirty="0"/>
              <a:t>STEP 1: Differentiating between personal use and intent to supply</a:t>
            </a:r>
          </a:p>
        </p:txBody>
      </p:sp>
      <p:sp>
        <p:nvSpPr>
          <p:cNvPr id="3" name="Content Placeholder 2"/>
          <p:cNvSpPr>
            <a:spLocks noGrp="1"/>
          </p:cNvSpPr>
          <p:nvPr>
            <p:ph idx="1"/>
          </p:nvPr>
        </p:nvSpPr>
        <p:spPr>
          <a:xfrm>
            <a:off x="457200" y="2950464"/>
            <a:ext cx="8229600" cy="3516597"/>
          </a:xfrm>
        </p:spPr>
        <p:txBody>
          <a:bodyPr>
            <a:normAutofit/>
          </a:bodyPr>
          <a:lstStyle/>
          <a:p>
            <a:pPr marL="0" indent="0" algn="ctr">
              <a:buNone/>
            </a:pPr>
            <a:r>
              <a:rPr lang="en-GB" sz="2800" dirty="0"/>
              <a:t>What tools could be used to differentiate between personal consumption and commercial purposes? </a:t>
            </a:r>
          </a:p>
        </p:txBody>
      </p:sp>
    </p:spTree>
    <p:extLst>
      <p:ext uri="{BB962C8B-B14F-4D97-AF65-F5344CB8AC3E}">
        <p14:creationId xmlns:p14="http://schemas.microsoft.com/office/powerpoint/2010/main" val="23151844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71</TotalTime>
  <Words>1566</Words>
  <Application>Microsoft Office PowerPoint</Application>
  <PresentationFormat>On-screen Show (4:3)</PresentationFormat>
  <Paragraphs>146</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1_Office Theme</vt:lpstr>
      <vt:lpstr>MODULE 8  Decriminalisation and diversion  in Asia   </vt:lpstr>
      <vt:lpstr>Aim and learning objectives</vt:lpstr>
      <vt:lpstr>Module 8  SESSION 8.1 </vt:lpstr>
      <vt:lpstr>Session 8.1: Cause and effects exercise</vt:lpstr>
      <vt:lpstr>Session 8.1: The rationale for decriminalisation in Asia</vt:lpstr>
      <vt:lpstr>Session 8.2: What is decriminalisation?</vt:lpstr>
      <vt:lpstr>Session 8.2: What is decriminalisation?</vt:lpstr>
      <vt:lpstr>Session 8.3: The gold standard of decriminalisation</vt:lpstr>
      <vt:lpstr>Session 8.3: The gold standard of decriminalisation STEP 1: Differentiating between personal use and intent to supply</vt:lpstr>
      <vt:lpstr>Session 8.3: The gold standard of decriminalisation STEP 1: Differentiating between personal use and intent to supply</vt:lpstr>
      <vt:lpstr>Session 8.3: The gold standard of decriminalisation  Quantity thresholds for cannabis across the world</vt:lpstr>
      <vt:lpstr>Session 8.3: The gold standard of decriminalisation STEP 1: Differentiating between personal use and intent to supply</vt:lpstr>
      <vt:lpstr>Session 8.3: The gold standard of decriminalisation STEP 1: Differentiating between personal use and intent to supply</vt:lpstr>
      <vt:lpstr>Session 8.3: The gold standard of decriminalisation STEP 2: Who is responsible to determine personal use/intent to supply?</vt:lpstr>
      <vt:lpstr>Session 8.3: The gold standard of decriminalisation STEP 2: Who is responsible to determine personal use/intent to supply?</vt:lpstr>
      <vt:lpstr>Session 8.3: The gold standard of decriminalisation STEP 2: Who is responsible to determine personal use/intent to supply?</vt:lpstr>
      <vt:lpstr>Session 8.3: The gold standard of decriminalisation STEP 3: Identifying the adequate response</vt:lpstr>
      <vt:lpstr>Session 8.3: The gold standard of decriminalisation STEP 3: Identifying the adequate response</vt:lpstr>
      <vt:lpstr>Session 8.4: Advocating for decriminalisation  Role-play exercise</vt:lpstr>
      <vt:lpstr>Session 8.5: Promoting diversion mechanisms</vt:lpstr>
      <vt:lpstr>Session 8.5: Promoting diversion mechanisms  Case studies exercise</vt:lpstr>
      <vt:lpstr>Session 8.5: Promoting diversion mechanisms: Diversion by the police</vt:lpstr>
      <vt:lpstr>Session 8.5: Promoting diversion mechanisms: Diversion by the prosecutor</vt:lpstr>
      <vt:lpstr>Session 8.5: Promoting diversion mechanisms: Diversion by the court</vt:lpstr>
      <vt:lpstr>Session 8.5: Promoting diversion mechanisms:  Legal aid and access to justice</vt:lpstr>
      <vt:lpstr>Session 8.5: Promoting diversion mechanisms:  The role of healthcare workers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Decriminalisation and diversion  in Asia</dc:title>
  <dc:creator>Marie Nougier</dc:creator>
  <cp:lastModifiedBy>Marie Nougier</cp:lastModifiedBy>
  <cp:revision>16</cp:revision>
  <dcterms:created xsi:type="dcterms:W3CDTF">2016-08-19T11:18:11Z</dcterms:created>
  <dcterms:modified xsi:type="dcterms:W3CDTF">2017-10-04T16:22:45Z</dcterms:modified>
</cp:coreProperties>
</file>