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3E860-B955-42C4-832C-88A1DCB1FAB2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B0E56-4575-40AA-A57D-9D11CB52D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38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ADD2-6D30-4F64-97CD-6BFCD8301A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6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6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33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9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3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17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6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75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2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56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05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14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59C11-6B61-4FB7-B29A-F51E6578408D}" type="datetimeFigureOut">
              <a:rPr lang="en-GB" smtClean="0"/>
              <a:t>03/08/2017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1ECA-5F63-4855-87DF-7578957FF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29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6672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MODULE 2 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Effective drug policy </a:t>
            </a:r>
            <a:br>
              <a:rPr lang="en-GB" b="1" dirty="0"/>
            </a:br>
            <a:r>
              <a:rPr lang="en-GB" b="1" dirty="0"/>
              <a:t>What needs to change?</a:t>
            </a:r>
          </a:p>
        </p:txBody>
      </p:sp>
    </p:spTree>
    <p:extLst>
      <p:ext uri="{BB962C8B-B14F-4D97-AF65-F5344CB8AC3E}">
        <p14:creationId xmlns:p14="http://schemas.microsoft.com/office/powerpoint/2010/main" val="19566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Session 2.4: Key elements of a balanced drug policy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GB" sz="2800" dirty="0"/>
              <a:t>Criminal justice activities:</a:t>
            </a:r>
          </a:p>
          <a:p>
            <a:pPr lvl="1">
              <a:spcAft>
                <a:spcPts val="1200"/>
              </a:spcAft>
            </a:pPr>
            <a:r>
              <a:rPr lang="en-GB" sz="2400" dirty="0"/>
              <a:t>Re-focus activities to be more effective and less harmful</a:t>
            </a:r>
          </a:p>
          <a:p>
            <a:pPr lvl="1">
              <a:spcAft>
                <a:spcPts val="1200"/>
              </a:spcAft>
            </a:pPr>
            <a:r>
              <a:rPr lang="en-GB" sz="2400" dirty="0"/>
              <a:t>Remove criminal sanctions for drug use and subsistence farming</a:t>
            </a:r>
          </a:p>
          <a:p>
            <a:pPr lvl="1">
              <a:spcAft>
                <a:spcPts val="1200"/>
              </a:spcAft>
            </a:pPr>
            <a:r>
              <a:rPr lang="en-GB" sz="2400" dirty="0"/>
              <a:t>Integrates health and community strengthening components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Health and social programmes</a:t>
            </a:r>
          </a:p>
          <a:p>
            <a:pPr lvl="1">
              <a:spcAft>
                <a:spcPts val="1200"/>
              </a:spcAft>
            </a:pPr>
            <a:r>
              <a:rPr lang="en-GB" sz="2400" dirty="0"/>
              <a:t>Focused on people who use drugs</a:t>
            </a:r>
          </a:p>
          <a:p>
            <a:pPr lvl="1">
              <a:spcAft>
                <a:spcPts val="1200"/>
              </a:spcAft>
            </a:pPr>
            <a:r>
              <a:rPr lang="en-GB" sz="2400" dirty="0"/>
              <a:t>Harm reduction, counselling, evidence-based treatment, overdose prevention, etc.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Strengthening communities</a:t>
            </a:r>
          </a:p>
          <a:p>
            <a:pPr lvl="1">
              <a:spcAft>
                <a:spcPts val="1200"/>
              </a:spcAft>
            </a:pPr>
            <a:r>
              <a:rPr lang="en-GB" sz="2400" dirty="0"/>
              <a:t>Focus on wider social and economic development strategies</a:t>
            </a:r>
          </a:p>
          <a:p>
            <a:pPr lvl="1">
              <a:spcAft>
                <a:spcPts val="1200"/>
              </a:spcAft>
            </a:pPr>
            <a:r>
              <a:rPr lang="en-GB" sz="2400" dirty="0"/>
              <a:t>Move towards community policing, social and economic development programmes, employment, education, housing, etc.</a:t>
            </a:r>
          </a:p>
        </p:txBody>
      </p:sp>
    </p:spTree>
    <p:extLst>
      <p:ext uri="{BB962C8B-B14F-4D97-AF65-F5344CB8AC3E}">
        <p14:creationId xmlns:p14="http://schemas.microsoft.com/office/powerpoint/2010/main" val="2876154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Session 2.5: Flexibilities in the UN drug conventions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52" y="4797152"/>
            <a:ext cx="613740" cy="131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1" y="1844824"/>
            <a:ext cx="551017" cy="129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98" y="3356992"/>
            <a:ext cx="586870" cy="1314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397819"/>
              </p:ext>
            </p:extLst>
          </p:nvPr>
        </p:nvGraphicFramePr>
        <p:xfrm>
          <a:off x="611560" y="1772816"/>
          <a:ext cx="7872536" cy="44082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5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6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6942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Consumption and possession for personal use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Provision of harm reduction services (NSP, OST)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dirty="0"/>
                        <a:t>Drug consumption rooms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942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Medical cannabis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942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Regulated market for non-medical purposes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594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3491477-D858-4E5B-9BB1-16B50F963607}"/>
              </a:ext>
            </a:extLst>
          </p:cNvPr>
          <p:cNvSpPr/>
          <p:nvPr/>
        </p:nvSpPr>
        <p:spPr>
          <a:xfrm>
            <a:off x="611560" y="2204864"/>
            <a:ext cx="7920880" cy="2376264"/>
          </a:xfrm>
          <a:prstGeom prst="roundRect">
            <a:avLst>
              <a:gd name="adj" fmla="val 30140"/>
            </a:avLst>
          </a:prstGeom>
          <a:ln>
            <a:solidFill>
              <a:srgbClr val="33568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/>
              <a:t>The IDPC Drug Policy Advocacy Training Toolkit is available here:</a:t>
            </a:r>
          </a:p>
          <a:p>
            <a:pPr algn="ctr"/>
            <a:r>
              <a:rPr lang="en-GB" sz="2200" dirty="0">
                <a:solidFill>
                  <a:srgbClr val="335687"/>
                </a:solidFill>
              </a:rPr>
              <a:t>http://idpc.net/publications/2013/06/training-toolkit-on-drug-policy-advocacy</a:t>
            </a:r>
          </a:p>
          <a:p>
            <a:pPr algn="ctr"/>
            <a:endParaRPr lang="en-GB" sz="2200" dirty="0">
              <a:solidFill>
                <a:srgbClr val="335687"/>
              </a:solidFill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</a:rPr>
              <a:t>Contact us at </a:t>
            </a:r>
            <a:r>
              <a:rPr lang="en-GB" sz="2200" dirty="0">
                <a:solidFill>
                  <a:srgbClr val="335687"/>
                </a:solidFill>
              </a:rPr>
              <a:t>contact@idpc.net</a:t>
            </a:r>
          </a:p>
        </p:txBody>
      </p:sp>
    </p:spTree>
    <p:extLst>
      <p:ext uri="{BB962C8B-B14F-4D97-AF65-F5344CB8AC3E}">
        <p14:creationId xmlns:p14="http://schemas.microsoft.com/office/powerpoint/2010/main" val="326310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936104"/>
          </a:xfrm>
        </p:spPr>
        <p:txBody>
          <a:bodyPr/>
          <a:lstStyle/>
          <a:p>
            <a:r>
              <a:rPr lang="en-GB" b="1" dirty="0"/>
              <a:t>Aim and learning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848872" cy="4032448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AIM: To introduce the principles of drug policy based on health, human rights and social inclusion.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LEARNING OBJECTIVES: Gain an understanding of:</a:t>
            </a:r>
          </a:p>
          <a:p>
            <a:pPr marL="342900" indent="-342900" algn="l">
              <a:buFontTx/>
              <a:buChar char="-"/>
            </a:pPr>
            <a:r>
              <a:rPr lang="en-GB" sz="2400" dirty="0">
                <a:solidFill>
                  <a:schemeClr val="tx1"/>
                </a:solidFill>
              </a:rPr>
              <a:t>The principles of cost-effectiveness</a:t>
            </a:r>
          </a:p>
          <a:p>
            <a:pPr marL="342900" indent="-342900" algn="l">
              <a:buFontTx/>
              <a:buChar char="-"/>
            </a:pPr>
            <a:r>
              <a:rPr lang="en-GB" sz="2400" dirty="0">
                <a:solidFill>
                  <a:schemeClr val="tx1"/>
                </a:solidFill>
              </a:rPr>
              <a:t>Evidence, human rights, development, health</a:t>
            </a:r>
          </a:p>
          <a:p>
            <a:pPr marL="342900" indent="-342900" algn="l">
              <a:buFontTx/>
              <a:buChar char="-"/>
            </a:pPr>
            <a:r>
              <a:rPr lang="en-GB" sz="2400" dirty="0">
                <a:solidFill>
                  <a:schemeClr val="tx1"/>
                </a:solidFill>
              </a:rPr>
              <a:t>Key barriers hindering implementation of such policies</a:t>
            </a:r>
          </a:p>
        </p:txBody>
      </p:sp>
    </p:spTree>
    <p:extLst>
      <p:ext uri="{BB962C8B-B14F-4D97-AF65-F5344CB8AC3E}">
        <p14:creationId xmlns:p14="http://schemas.microsoft.com/office/powerpoint/2010/main" val="161185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Session 2.1: Objectives of effective drug policy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/>
              <a:t>Promoting health</a:t>
            </a:r>
          </a:p>
          <a:p>
            <a:r>
              <a:rPr lang="en-GB" sz="2800" dirty="0"/>
              <a:t>Protecting human rights</a:t>
            </a:r>
          </a:p>
          <a:p>
            <a:r>
              <a:rPr lang="en-GB" sz="2800" dirty="0"/>
              <a:t>Preventing discrimination</a:t>
            </a:r>
          </a:p>
          <a:p>
            <a:r>
              <a:rPr lang="en-GB" sz="2800" dirty="0"/>
              <a:t>Promoting socio-economic development</a:t>
            </a:r>
          </a:p>
          <a:p>
            <a:r>
              <a:rPr lang="en-GB" sz="2800" dirty="0"/>
              <a:t>Ensuring social inclusion</a:t>
            </a:r>
          </a:p>
          <a:p>
            <a:r>
              <a:rPr lang="en-GB" sz="2800" dirty="0"/>
              <a:t>Increasing citizens’ security</a:t>
            </a:r>
          </a:p>
          <a:p>
            <a:r>
              <a:rPr lang="en-GB" sz="2800" dirty="0"/>
              <a:t>Ensuring adequate access to justice</a:t>
            </a:r>
          </a:p>
          <a:p>
            <a:pPr marL="0" indent="0">
              <a:buNone/>
            </a:pPr>
            <a:r>
              <a:rPr lang="en-GB" sz="28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37846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Session 2.2: ‘The tree of good drug policy’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1844824"/>
            <a:ext cx="4464496" cy="46085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FR" sz="2500" dirty="0" err="1">
                <a:latin typeface="Arial" charset="0"/>
              </a:rPr>
              <a:t>Trunk</a:t>
            </a:r>
            <a:r>
              <a:rPr lang="fr-FR" sz="2500" dirty="0">
                <a:latin typeface="Arial" charset="0"/>
              </a:rPr>
              <a:t>: </a:t>
            </a:r>
            <a:r>
              <a:rPr lang="fr-FR" sz="2500" dirty="0" err="1">
                <a:latin typeface="Arial" charset="0"/>
              </a:rPr>
              <a:t>chosen</a:t>
            </a:r>
            <a:r>
              <a:rPr lang="fr-FR" sz="2500" dirty="0">
                <a:latin typeface="Arial" charset="0"/>
              </a:rPr>
              <a:t> </a:t>
            </a:r>
            <a:r>
              <a:rPr lang="fr-FR" sz="2500" dirty="0" err="1">
                <a:latin typeface="Arial" charset="0"/>
              </a:rPr>
              <a:t>policy</a:t>
            </a:r>
            <a:endParaRPr lang="fr-FR" sz="2500" dirty="0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FR" sz="2500" dirty="0" err="1">
                <a:latin typeface="Arial" charset="0"/>
              </a:rPr>
              <a:t>Roots</a:t>
            </a:r>
            <a:r>
              <a:rPr lang="fr-FR" sz="2500" dirty="0">
                <a:latin typeface="Arial" charset="0"/>
              </a:rPr>
              <a:t>: </a:t>
            </a:r>
            <a:r>
              <a:rPr lang="fr-FR" sz="2500" dirty="0" err="1">
                <a:latin typeface="Arial" charset="0"/>
              </a:rPr>
              <a:t>principles</a:t>
            </a:r>
            <a:r>
              <a:rPr lang="fr-FR" sz="2500" dirty="0">
                <a:latin typeface="Arial" charset="0"/>
              </a:rPr>
              <a:t> of good </a:t>
            </a:r>
            <a:r>
              <a:rPr lang="fr-FR" sz="2500" dirty="0" err="1">
                <a:latin typeface="Arial" charset="0"/>
              </a:rPr>
              <a:t>drug</a:t>
            </a:r>
            <a:r>
              <a:rPr lang="fr-FR" sz="2500" dirty="0">
                <a:latin typeface="Arial" charset="0"/>
              </a:rPr>
              <a:t> </a:t>
            </a:r>
            <a:r>
              <a:rPr lang="fr-FR" sz="2500" dirty="0" err="1">
                <a:latin typeface="Arial" charset="0"/>
              </a:rPr>
              <a:t>policy</a:t>
            </a:r>
            <a:endParaRPr lang="fr-FR" sz="2500" dirty="0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FR" sz="2500" dirty="0">
                <a:latin typeface="Arial" charset="0"/>
              </a:rPr>
              <a:t>Branches: </a:t>
            </a:r>
            <a:r>
              <a:rPr lang="fr-FR" sz="2500" dirty="0" err="1">
                <a:latin typeface="Arial" charset="0"/>
              </a:rPr>
              <a:t>examples</a:t>
            </a:r>
            <a:r>
              <a:rPr lang="fr-FR" sz="2500" dirty="0">
                <a:latin typeface="Arial" charset="0"/>
              </a:rPr>
              <a:t> of </a:t>
            </a:r>
            <a:r>
              <a:rPr lang="fr-FR" sz="2500" dirty="0" err="1">
                <a:latin typeface="Arial" charset="0"/>
              </a:rPr>
              <a:t>policies</a:t>
            </a:r>
            <a:r>
              <a:rPr lang="fr-FR" sz="2500" dirty="0">
                <a:latin typeface="Arial" charset="0"/>
              </a:rPr>
              <a:t> and programmes</a:t>
            </a:r>
          </a:p>
          <a:p>
            <a:pPr>
              <a:spcAft>
                <a:spcPts val="1200"/>
              </a:spcAft>
            </a:pPr>
            <a:r>
              <a:rPr lang="fr-FR" sz="2500" dirty="0" err="1">
                <a:latin typeface="Arial" charset="0"/>
              </a:rPr>
              <a:t>Apples</a:t>
            </a:r>
            <a:r>
              <a:rPr lang="fr-FR" sz="2500" dirty="0">
                <a:latin typeface="Arial" charset="0"/>
              </a:rPr>
              <a:t>: </a:t>
            </a:r>
            <a:r>
              <a:rPr lang="fr-FR" sz="2500" dirty="0" err="1">
                <a:latin typeface="Arial" charset="0"/>
              </a:rPr>
              <a:t>results</a:t>
            </a:r>
            <a:r>
              <a:rPr lang="fr-FR" sz="2500" dirty="0">
                <a:latin typeface="Arial" charset="0"/>
              </a:rPr>
              <a:t> of the </a:t>
            </a:r>
            <a:r>
              <a:rPr lang="fr-FR" sz="2500" dirty="0" err="1">
                <a:latin typeface="Arial" charset="0"/>
              </a:rPr>
              <a:t>policy</a:t>
            </a:r>
            <a:endParaRPr lang="fr-FR" sz="2500" dirty="0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FR" sz="2500" dirty="0">
                <a:latin typeface="Arial" charset="0"/>
              </a:rPr>
              <a:t>Worms: </a:t>
            </a:r>
            <a:r>
              <a:rPr lang="fr-FR" sz="2500" dirty="0" err="1">
                <a:latin typeface="Arial" charset="0"/>
              </a:rPr>
              <a:t>threats</a:t>
            </a:r>
            <a:r>
              <a:rPr lang="fr-FR" sz="2500" dirty="0">
                <a:latin typeface="Arial" charset="0"/>
              </a:rPr>
              <a:t> and obstacles in </a:t>
            </a:r>
            <a:r>
              <a:rPr lang="fr-FR" sz="2500" dirty="0" err="1">
                <a:latin typeface="Arial" charset="0"/>
              </a:rPr>
              <a:t>achieving</a:t>
            </a:r>
            <a:r>
              <a:rPr lang="fr-FR" sz="2500" dirty="0">
                <a:latin typeface="Arial" charset="0"/>
              </a:rPr>
              <a:t> the </a:t>
            </a:r>
            <a:r>
              <a:rPr lang="fr-FR" sz="2500" dirty="0" err="1">
                <a:latin typeface="Arial" charset="0"/>
              </a:rPr>
              <a:t>policy</a:t>
            </a:r>
            <a:r>
              <a:rPr lang="fr-FR" sz="2500" dirty="0">
                <a:latin typeface="Arial" charset="0"/>
              </a:rPr>
              <a:t> </a:t>
            </a:r>
          </a:p>
        </p:txBody>
      </p:sp>
      <p:pic>
        <p:nvPicPr>
          <p:cNvPr id="4" name="Picture 4" descr="https://encrypted-tbn2.gstatic.com/images?q=tbn:ANd9GcSSL3jwL-QnTA7YWolBz3JFKVW-N10DmbS4-Gw69n8caRf383aa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2" t="5336" r="4572" b="-5336"/>
          <a:stretch>
            <a:fillRect/>
          </a:stretch>
        </p:blipFill>
        <p:spPr bwMode="auto">
          <a:xfrm>
            <a:off x="251520" y="1993991"/>
            <a:ext cx="4104456" cy="396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094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Session 2.3: Principles of effective drug policy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/>
              <a:t>Developed through a structured assessment of priorities and evidence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In full compliance with human rights law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Focus on reducing the harmful consequences rather than the scale of drug use and markets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Promote the social inclusion of marginalised groups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Build open and constructive relationships between NGOs and governments</a:t>
            </a:r>
          </a:p>
        </p:txBody>
      </p:sp>
    </p:spTree>
    <p:extLst>
      <p:ext uri="{BB962C8B-B14F-4D97-AF65-F5344CB8AC3E}">
        <p14:creationId xmlns:p14="http://schemas.microsoft.com/office/powerpoint/2010/main" val="3418396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Session 2.3: Principles of effective drug policy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49400"/>
            <a:ext cx="3329944" cy="4724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9400"/>
            <a:ext cx="3339354" cy="4724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73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Session 2.4: Key elements of a balanced drug policy</a:t>
            </a:r>
          </a:p>
        </p:txBody>
      </p:sp>
      <p:pic>
        <p:nvPicPr>
          <p:cNvPr id="2050" name="Picture 2" descr="http://www.thelinkedteam.com/wp-content/uploads/2010/09/elefa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" t="6560" r="5902" b="12201"/>
          <a:stretch/>
        </p:blipFill>
        <p:spPr bwMode="auto">
          <a:xfrm>
            <a:off x="1057659" y="1988840"/>
            <a:ext cx="6996701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913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Session 2.4: Key elements of a balanced drug policy – Case studies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94989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800" dirty="0"/>
              <a:t>What is the focus of this policy?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What are the positive elements of this policy?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What are the negative elements of this policy?</a:t>
            </a:r>
          </a:p>
          <a:p>
            <a:pPr>
              <a:spcAft>
                <a:spcPts val="1200"/>
              </a:spcAft>
            </a:pPr>
            <a:r>
              <a:rPr lang="en-GB" sz="2800" dirty="0"/>
              <a:t>Do you think that the policy is respectful of the 5 IDPC policy principles?</a:t>
            </a:r>
          </a:p>
        </p:txBody>
      </p:sp>
    </p:spTree>
    <p:extLst>
      <p:ext uri="{BB962C8B-B14F-4D97-AF65-F5344CB8AC3E}">
        <p14:creationId xmlns:p14="http://schemas.microsoft.com/office/powerpoint/2010/main" val="2161272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Session 2.4: Key elements of a balanced drug policy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3"/>
            <a:ext cx="5428278" cy="4510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79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421</Words>
  <Application>Microsoft Office PowerPoint</Application>
  <PresentationFormat>On-screen Show (4:3)</PresentationFormat>
  <Paragraphs>59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MODULE 2   Effective drug policy  What needs to change?</vt:lpstr>
      <vt:lpstr>Aim and learning objectives</vt:lpstr>
      <vt:lpstr>Session 2.1: Objectives of effective drug policy</vt:lpstr>
      <vt:lpstr>Session 2.2: ‘The tree of good drug policy’</vt:lpstr>
      <vt:lpstr>Session 2.3: Principles of effective drug policy</vt:lpstr>
      <vt:lpstr>Session 2.3: Principles of effective drug policy</vt:lpstr>
      <vt:lpstr>Session 2.4: Key elements of a balanced drug policy</vt:lpstr>
      <vt:lpstr>Session 2.4: Key elements of a balanced drug policy – Case studies</vt:lpstr>
      <vt:lpstr>Session 2.4: Key elements of a balanced drug policy</vt:lpstr>
      <vt:lpstr>Session 2.4: Key elements of a balanced drug policy</vt:lpstr>
      <vt:lpstr>Session 2.5: Flexibilities in the UN drug conventions</vt:lpstr>
      <vt:lpstr>PowerPoint Presentation</vt:lpstr>
    </vt:vector>
  </TitlesOfParts>
  <Company>IDPC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   Effective drug policy  What needs to change?</dc:title>
  <dc:creator>Marie Nougier</dc:creator>
  <cp:lastModifiedBy>Marie Nougier</cp:lastModifiedBy>
  <cp:revision>12</cp:revision>
  <dcterms:created xsi:type="dcterms:W3CDTF">2013-05-30T14:53:49Z</dcterms:created>
  <dcterms:modified xsi:type="dcterms:W3CDTF">2017-08-03T12:04:00Z</dcterms:modified>
</cp:coreProperties>
</file>